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328" r:id="rId2"/>
    <p:sldId id="257" r:id="rId3"/>
    <p:sldId id="389" r:id="rId4"/>
    <p:sldId id="390" r:id="rId5"/>
    <p:sldId id="391" r:id="rId6"/>
    <p:sldId id="392" r:id="rId7"/>
    <p:sldId id="393" r:id="rId8"/>
    <p:sldId id="394" r:id="rId9"/>
    <p:sldId id="395" r:id="rId10"/>
    <p:sldId id="396" r:id="rId11"/>
    <p:sldId id="329" r:id="rId12"/>
    <p:sldId id="333" r:id="rId13"/>
    <p:sldId id="332" r:id="rId14"/>
    <p:sldId id="331" r:id="rId15"/>
    <p:sldId id="349" r:id="rId16"/>
    <p:sldId id="347" r:id="rId17"/>
    <p:sldId id="365" r:id="rId18"/>
    <p:sldId id="361" r:id="rId19"/>
    <p:sldId id="363" r:id="rId20"/>
    <p:sldId id="369" r:id="rId21"/>
    <p:sldId id="385" r:id="rId22"/>
    <p:sldId id="386" r:id="rId23"/>
    <p:sldId id="388" r:id="rId24"/>
    <p:sldId id="384" r:id="rId25"/>
    <p:sldId id="358" r:id="rId26"/>
    <p:sldId id="377" r:id="rId27"/>
    <p:sldId id="371" r:id="rId28"/>
    <p:sldId id="372" r:id="rId29"/>
    <p:sldId id="379" r:id="rId30"/>
    <p:sldId id="376" r:id="rId31"/>
    <p:sldId id="380" r:id="rId32"/>
    <p:sldId id="373" r:id="rId33"/>
    <p:sldId id="374" r:id="rId34"/>
    <p:sldId id="378" r:id="rId35"/>
    <p:sldId id="397" r:id="rId36"/>
    <p:sldId id="336" r:id="rId37"/>
    <p:sldId id="337" r:id="rId38"/>
    <p:sldId id="357" r:id="rId39"/>
  </p:sldIdLst>
  <p:sldSz cx="9144000" cy="6858000" type="screen4x3"/>
  <p:notesSz cx="6669088" cy="989647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66"/>
    <a:srgbClr val="000000"/>
    <a:srgbClr val="66FF33"/>
    <a:srgbClr val="CC3399"/>
    <a:srgbClr val="99FFCC"/>
    <a:srgbClr val="CCCC99"/>
    <a:srgbClr val="66FF9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265" autoAdjust="0"/>
  </p:normalViewPr>
  <p:slideViewPr>
    <p:cSldViewPr>
      <p:cViewPr varScale="1">
        <p:scale>
          <a:sx n="86" d="100"/>
          <a:sy n="86" d="100"/>
        </p:scale>
        <p:origin x="-1488" y="-84"/>
      </p:cViewPr>
      <p:guideLst>
        <p:guide orient="horz" pos="2160"/>
        <p:guide pos="2880"/>
      </p:guideLst>
    </p:cSldViewPr>
  </p:slideViewPr>
  <p:outlineViewPr>
    <p:cViewPr>
      <p:scale>
        <a:sx n="33" d="100"/>
        <a:sy n="33" d="100"/>
      </p:scale>
      <p:origin x="0" y="1594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58371" name="Rectangle 3"/>
          <p:cNvSpPr>
            <a:spLocks noGrp="1" noChangeArrowheads="1"/>
          </p:cNvSpPr>
          <p:nvPr>
            <p:ph type="dt" sz="quarter" idx="1"/>
          </p:nvPr>
        </p:nvSpPr>
        <p:spPr bwMode="auto">
          <a:xfrm>
            <a:off x="3779838"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58372" name="Rectangle 4"/>
          <p:cNvSpPr>
            <a:spLocks noGrp="1" noChangeArrowheads="1"/>
          </p:cNvSpPr>
          <p:nvPr>
            <p:ph type="ftr" sz="quarter" idx="2"/>
          </p:nvPr>
        </p:nvSpPr>
        <p:spPr bwMode="auto">
          <a:xfrm>
            <a:off x="0" y="9401175"/>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58373" name="Rectangle 5"/>
          <p:cNvSpPr>
            <a:spLocks noGrp="1" noChangeArrowheads="1"/>
          </p:cNvSpPr>
          <p:nvPr>
            <p:ph type="sldNum" sz="quarter" idx="3"/>
          </p:nvPr>
        </p:nvSpPr>
        <p:spPr bwMode="auto">
          <a:xfrm>
            <a:off x="3779838" y="9401175"/>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C5C4BAC-52AC-4F33-941C-0159456D4E37}" type="slidenum">
              <a:rPr lang="en-GB"/>
              <a:pPr>
                <a:defRPr/>
              </a:pPr>
              <a:t>‹#›</a:t>
            </a:fld>
            <a:endParaRPr lang="en-GB"/>
          </a:p>
        </p:txBody>
      </p:sp>
    </p:spTree>
    <p:extLst>
      <p:ext uri="{BB962C8B-B14F-4D97-AF65-F5344CB8AC3E}">
        <p14:creationId xmlns:p14="http://schemas.microsoft.com/office/powerpoint/2010/main" xmlns="" val="1355200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250" y="0"/>
            <a:ext cx="2889250" cy="495300"/>
          </a:xfrm>
          <a:prstGeom prst="rect">
            <a:avLst/>
          </a:prstGeom>
        </p:spPr>
        <p:txBody>
          <a:bodyPr vert="horz" lIns="91440" tIns="45720" rIns="91440" bIns="45720" rtlCol="0"/>
          <a:lstStyle>
            <a:lvl1pPr algn="r">
              <a:defRPr sz="1200"/>
            </a:lvl1pPr>
          </a:lstStyle>
          <a:p>
            <a:fld id="{12EFE037-5A34-482E-B6A8-08FB04A1DC65}" type="datetimeFigureOut">
              <a:rPr lang="en-US" smtClean="0"/>
              <a:pPr/>
              <a:t>06-Jun-19</a:t>
            </a:fld>
            <a:endParaRPr lang="en-US"/>
          </a:p>
        </p:txBody>
      </p:sp>
      <p:sp>
        <p:nvSpPr>
          <p:cNvPr id="4" name="Slide Image Placeholder 3"/>
          <p:cNvSpPr>
            <a:spLocks noGrp="1" noRot="1" noChangeAspect="1"/>
          </p:cNvSpPr>
          <p:nvPr>
            <p:ph type="sldImg" idx="2"/>
          </p:nvPr>
        </p:nvSpPr>
        <p:spPr>
          <a:xfrm>
            <a:off x="862013" y="742950"/>
            <a:ext cx="4945062" cy="3709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700588"/>
            <a:ext cx="5335588" cy="44529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99588"/>
            <a:ext cx="2889250"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250" y="9399588"/>
            <a:ext cx="2889250" cy="495300"/>
          </a:xfrm>
          <a:prstGeom prst="rect">
            <a:avLst/>
          </a:prstGeom>
        </p:spPr>
        <p:txBody>
          <a:bodyPr vert="horz" lIns="91440" tIns="45720" rIns="91440" bIns="45720" rtlCol="0" anchor="b"/>
          <a:lstStyle>
            <a:lvl1pPr algn="r">
              <a:defRPr sz="1200"/>
            </a:lvl1pPr>
          </a:lstStyle>
          <a:p>
            <a:fld id="{8861B3A6-F3E3-4ED1-BE3B-62E2CE6CDFD1}" type="slidenum">
              <a:rPr lang="en-US" smtClean="0"/>
              <a:pPr/>
              <a:t>‹#›</a:t>
            </a:fld>
            <a:endParaRPr lang="en-US"/>
          </a:p>
        </p:txBody>
      </p:sp>
    </p:spTree>
    <p:extLst>
      <p:ext uri="{BB962C8B-B14F-4D97-AF65-F5344CB8AC3E}">
        <p14:creationId xmlns:p14="http://schemas.microsoft.com/office/powerpoint/2010/main" xmlns="" val="2794869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5"/>
          <p:cNvGrpSpPr>
            <a:grpSpLocks/>
          </p:cNvGrpSpPr>
          <p:nvPr/>
        </p:nvGrpSpPr>
        <p:grpSpPr bwMode="auto">
          <a:xfrm>
            <a:off x="0" y="68263"/>
            <a:ext cx="8678863" cy="6713537"/>
            <a:chOff x="0" y="43"/>
            <a:chExt cx="5467" cy="4229"/>
          </a:xfrm>
        </p:grpSpPr>
        <p:sp>
          <p:nvSpPr>
            <p:cNvPr id="5" name="Rectangle 217"/>
            <p:cNvSpPr>
              <a:spLocks noChangeArrowheads="1"/>
            </p:cNvSpPr>
            <p:nvPr userDrawn="1"/>
          </p:nvSpPr>
          <p:spPr bwMode="auto">
            <a:xfrm>
              <a:off x="692" y="494"/>
              <a:ext cx="4775" cy="936"/>
            </a:xfrm>
            <a:prstGeom prst="rect">
              <a:avLst/>
            </a:prstGeom>
            <a:solidFill>
              <a:schemeClr val="accent1"/>
            </a:solidFill>
            <a:ln w="9525">
              <a:noFill/>
              <a:miter lim="800000"/>
              <a:headEnd/>
              <a:tailEnd/>
            </a:ln>
            <a:effectLst/>
          </p:spPr>
          <p:txBody>
            <a:bodyPr wrap="none" anchor="ctr"/>
            <a:lstStyle/>
            <a:p>
              <a:pPr>
                <a:defRPr/>
              </a:pPr>
              <a:endParaRPr lang="en-US">
                <a:cs typeface="+mn-cs"/>
              </a:endParaRPr>
            </a:p>
          </p:txBody>
        </p:sp>
        <p:grpSp>
          <p:nvGrpSpPr>
            <p:cNvPr id="6" name="Group 324"/>
            <p:cNvGrpSpPr>
              <a:grpSpLocks/>
            </p:cNvGrpSpPr>
            <p:nvPr userDrawn="1"/>
          </p:nvGrpSpPr>
          <p:grpSpPr bwMode="auto">
            <a:xfrm>
              <a:off x="0" y="43"/>
              <a:ext cx="624" cy="4229"/>
              <a:chOff x="0" y="43"/>
              <a:chExt cx="624" cy="4229"/>
            </a:xfrm>
          </p:grpSpPr>
          <p:sp>
            <p:nvSpPr>
              <p:cNvPr id="7" name="Line 224"/>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8" name="Line 225"/>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9" name="Line 226"/>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0" name="Line 227"/>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 name="Line 228"/>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 name="Line 229"/>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3" name="Line 230"/>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4" name="Line 231"/>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5" name="Line 232"/>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6" name="Line 233"/>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7" name="Line 234"/>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8" name="Line 235"/>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9" name="Line 236"/>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20" name="Line 237"/>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21" name="Line 238"/>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22" name="Line 239"/>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23" name="Line 240"/>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24" name="Line 241"/>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25" name="Line 242"/>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26" name="Line 243"/>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27" name="Line 244"/>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28" name="Line 245"/>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29" name="Line 246"/>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30" name="Line 247"/>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31" name="Line 248"/>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32" name="Line 249"/>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33" name="Line 250"/>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34" name="Line 251"/>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35" name="Line 252"/>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36" name="Line 253"/>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37" name="Line 254"/>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38" name="Line 255"/>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39" name="Line 256"/>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40" name="Line 257"/>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41" name="Line 258"/>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42" name="Line 259"/>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43" name="Line 260"/>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44" name="Line 261"/>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45" name="Line 262"/>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46" name="Line 263"/>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47" name="Line 264"/>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48" name="Line 265"/>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49" name="Line 266"/>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0" name="Line 267"/>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1" name="Line 268"/>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52" name="Line 269"/>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53" name="Line 270"/>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4" name="Line 271"/>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55" name="Line 272"/>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56" name="Line 273"/>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57" name="Line 274"/>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58" name="Line 275"/>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59" name="Line 276"/>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0" name="Line 277"/>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61" name="Line 278"/>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62" name="Line 279"/>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63" name="Line 280"/>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64" name="Line 281"/>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65" name="Line 282"/>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6" name="Line 283"/>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67" name="Line 284"/>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8" name="Line 285"/>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69" name="Line 286"/>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70" name="Line 287"/>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71" name="Line 288"/>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72" name="Line 289"/>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73" name="Line 290"/>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74" name="Line 291"/>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75" name="Line 292"/>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76" name="Line 293"/>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77" name="Line 294"/>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78" name="Line 295"/>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79" name="Line 296"/>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80" name="Line 297"/>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81" name="Line 298"/>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82" name="Line 299"/>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83" name="Line 300"/>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84" name="Line 301"/>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85" name="Line 302"/>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86" name="Line 303"/>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87" name="Line 304"/>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88" name="Line 305"/>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89" name="Line 306"/>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90" name="Line 307"/>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91" name="Line 308"/>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92" name="Line 309"/>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93" name="Line 310"/>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94" name="Line 311"/>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95" name="Line 312"/>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96" name="Line 313"/>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97" name="Line 314"/>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98" name="Line 315"/>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99" name="Line 316"/>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00" name="Line 317"/>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01" name="Line 318"/>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02" name="Line 319"/>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03" name="Line 320"/>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04" name="Line 321"/>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grpSp>
      </p:grpSp>
      <p:sp>
        <p:nvSpPr>
          <p:cNvPr id="105" name="Rectangle 220"/>
          <p:cNvSpPr>
            <a:spLocks noChangeArrowheads="1"/>
          </p:cNvSpPr>
          <p:nvPr/>
        </p:nvSpPr>
        <p:spPr bwMode="auto">
          <a:xfrm>
            <a:off x="3017838" y="2120900"/>
            <a:ext cx="5662612" cy="77788"/>
          </a:xfrm>
          <a:prstGeom prst="rect">
            <a:avLst/>
          </a:prstGeom>
          <a:solidFill>
            <a:schemeClr val="hlink"/>
          </a:solidFill>
          <a:ln w="9525">
            <a:noFill/>
            <a:miter lim="800000"/>
            <a:headEnd/>
            <a:tailEnd/>
          </a:ln>
          <a:effectLst/>
        </p:spPr>
        <p:txBody>
          <a:bodyPr wrap="none" anchor="ctr"/>
          <a:lstStyle/>
          <a:p>
            <a:pPr algn="ctr">
              <a:defRPr/>
            </a:pPr>
            <a:endParaRPr kumimoji="1" lang="en-US">
              <a:cs typeface="+mn-cs"/>
            </a:endParaRPr>
          </a:p>
        </p:txBody>
      </p:sp>
      <p:sp>
        <p:nvSpPr>
          <p:cNvPr id="106" name="Rectangle 219"/>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a:defRPr/>
            </a:pPr>
            <a:endParaRPr kumimoji="1" lang="en-US">
              <a:cs typeface="+mn-cs"/>
            </a:endParaRPr>
          </a:p>
        </p:txBody>
      </p:sp>
      <p:sp>
        <p:nvSpPr>
          <p:cNvPr id="3175" name="Rectangle 103"/>
          <p:cNvSpPr>
            <a:spLocks noGrp="1" noChangeArrowheads="1"/>
          </p:cNvSpPr>
          <p:nvPr>
            <p:ph type="ctrTitle"/>
          </p:nvPr>
        </p:nvSpPr>
        <p:spPr>
          <a:xfrm>
            <a:off x="1169988" y="1046163"/>
            <a:ext cx="7380287" cy="1012825"/>
          </a:xfrm>
        </p:spPr>
        <p:txBody>
          <a:bodyPr/>
          <a:lstStyle>
            <a:lvl1pPr>
              <a:defRPr sz="4000"/>
            </a:lvl1pPr>
          </a:lstStyle>
          <a:p>
            <a:r>
              <a:rPr lang="en-GB"/>
              <a:t>Click to edit Master title style</a:t>
            </a:r>
          </a:p>
        </p:txBody>
      </p:sp>
      <p:sp>
        <p:nvSpPr>
          <p:cNvPr id="3293" name="Rectangle 221"/>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en-GB"/>
              <a:t>Click to edit Master subtitle style</a:t>
            </a:r>
          </a:p>
        </p:txBody>
      </p:sp>
      <p:sp>
        <p:nvSpPr>
          <p:cNvPr id="107" name="Rectangle 105"/>
          <p:cNvSpPr>
            <a:spLocks noGrp="1" noChangeArrowheads="1"/>
          </p:cNvSpPr>
          <p:nvPr>
            <p:ph type="dt" sz="half" idx="10"/>
          </p:nvPr>
        </p:nvSpPr>
        <p:spPr>
          <a:xfrm>
            <a:off x="1387475" y="6357938"/>
            <a:ext cx="1905000" cy="457200"/>
          </a:xfrm>
        </p:spPr>
        <p:txBody>
          <a:bodyPr/>
          <a:lstStyle>
            <a:lvl1pPr>
              <a:defRPr/>
            </a:lvl1pPr>
          </a:lstStyle>
          <a:p>
            <a:pPr>
              <a:defRPr/>
            </a:pPr>
            <a:endParaRPr lang="en-GB"/>
          </a:p>
        </p:txBody>
      </p:sp>
      <p:sp>
        <p:nvSpPr>
          <p:cNvPr id="108" name="Rectangle 106"/>
          <p:cNvSpPr>
            <a:spLocks noGrp="1" noChangeArrowheads="1"/>
          </p:cNvSpPr>
          <p:nvPr>
            <p:ph type="ftr" sz="quarter" idx="11"/>
          </p:nvPr>
        </p:nvSpPr>
        <p:spPr>
          <a:xfrm>
            <a:off x="3722688" y="6357938"/>
            <a:ext cx="2271712" cy="457200"/>
          </a:xfrm>
        </p:spPr>
        <p:txBody>
          <a:bodyPr/>
          <a:lstStyle>
            <a:lvl1pPr>
              <a:defRPr/>
            </a:lvl1pPr>
          </a:lstStyle>
          <a:p>
            <a:pPr>
              <a:defRPr/>
            </a:pPr>
            <a:endParaRPr lang="en-GB"/>
          </a:p>
        </p:txBody>
      </p:sp>
      <p:sp>
        <p:nvSpPr>
          <p:cNvPr id="109" name="Rectangle 107"/>
          <p:cNvSpPr>
            <a:spLocks noGrp="1" noChangeArrowheads="1"/>
          </p:cNvSpPr>
          <p:nvPr>
            <p:ph type="sldNum" sz="quarter" idx="12"/>
          </p:nvPr>
        </p:nvSpPr>
        <p:spPr>
          <a:xfrm>
            <a:off x="6464300" y="6361113"/>
            <a:ext cx="1906588" cy="457200"/>
          </a:xfrm>
        </p:spPr>
        <p:txBody>
          <a:bodyPr/>
          <a:lstStyle>
            <a:lvl1pPr>
              <a:defRPr/>
            </a:lvl1pPr>
          </a:lstStyle>
          <a:p>
            <a:pPr>
              <a:defRPr/>
            </a:pPr>
            <a:fld id="{9AFBBBD5-9881-4C58-A5B0-76EC89A43519}" type="slidenum">
              <a:rPr lang="en-GB"/>
              <a:pPr>
                <a:defRPr/>
              </a:pPr>
              <a:t>‹#›</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9E97A61-6F06-429C-96C8-7C1C97411C5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21899E0-F544-4FCD-8AA8-2E33828242BF}"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78700" cy="1143000"/>
          </a:xfrm>
        </p:spPr>
        <p:txBody>
          <a:bodyPr/>
          <a:lstStyle/>
          <a:p>
            <a:r>
              <a:rPr lang="en-US"/>
              <a:t>Click to edit Master title style</a:t>
            </a:r>
          </a:p>
        </p:txBody>
      </p:sp>
      <p:sp>
        <p:nvSpPr>
          <p:cNvPr id="3" name="Table Placeholder 2"/>
          <p:cNvSpPr>
            <a:spLocks noGrp="1"/>
          </p:cNvSpPr>
          <p:nvPr>
            <p:ph type="tbl" idx="1"/>
          </p:nvPr>
        </p:nvSpPr>
        <p:spPr>
          <a:xfrm>
            <a:off x="809625" y="2214563"/>
            <a:ext cx="7958138" cy="3881437"/>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E581380-AD48-484B-B421-07DAAD92FA6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E464F72-18C9-43A2-A805-8A905BA5ABF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DA6B89F-C6A5-48A5-B2BB-0E95C09F8D0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83E6F30-9EB6-41B4-B6C3-67595993FEC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A7037010-6E3A-43D5-B994-9AF0165364D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A343E8F1-02D4-42D2-886E-539E2E656AC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C5CC45DC-7ED4-4F8A-9CB1-FDC0B42B719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D46E13F-11F3-432F-B5C6-F751A173D8C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CBA4A7E-4E6B-447F-B824-23B734BAB84B}"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25"/>
          <p:cNvGrpSpPr>
            <a:grpSpLocks/>
          </p:cNvGrpSpPr>
          <p:nvPr/>
        </p:nvGrpSpPr>
        <p:grpSpPr bwMode="auto">
          <a:xfrm>
            <a:off x="0" y="68263"/>
            <a:ext cx="8915400" cy="6713537"/>
            <a:chOff x="0" y="43"/>
            <a:chExt cx="5616" cy="4229"/>
          </a:xfrm>
        </p:grpSpPr>
        <p:grpSp>
          <p:nvGrpSpPr>
            <p:cNvPr id="1032" name="Group 222"/>
            <p:cNvGrpSpPr>
              <a:grpSpLocks/>
            </p:cNvGrpSpPr>
            <p:nvPr userDrawn="1"/>
          </p:nvGrpSpPr>
          <p:grpSpPr bwMode="auto">
            <a:xfrm>
              <a:off x="0" y="43"/>
              <a:ext cx="408" cy="4229"/>
              <a:chOff x="0" y="43"/>
              <a:chExt cx="5760" cy="4229"/>
            </a:xfrm>
          </p:grpSpPr>
          <p:sp>
            <p:nvSpPr>
              <p:cNvPr id="1146" name="Line 122"/>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47" name="Line 123"/>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48" name="Line 124"/>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49" name="Line 125"/>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50" name="Line 126"/>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51" name="Line 127"/>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52" name="Line 128"/>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53" name="Line 129"/>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54" name="Line 130"/>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55" name="Line 131"/>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56" name="Line 132"/>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57" name="Line 133"/>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58" name="Line 134"/>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59" name="Line 135"/>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60" name="Line 136"/>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61" name="Line 137"/>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62" name="Line 138"/>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63" name="Line 139"/>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64" name="Line 140"/>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65" name="Line 141"/>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66" name="Line 142"/>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67" name="Line 143"/>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68" name="Line 144"/>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69" name="Line 145"/>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70" name="Line 146"/>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71" name="Line 147"/>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72" name="Line 148"/>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73" name="Line 149"/>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74" name="Line 150"/>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75" name="Line 151"/>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76" name="Line 152"/>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77" name="Line 153"/>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78" name="Line 154"/>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79" name="Line 155"/>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80" name="Line 156"/>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81" name="Line 157"/>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82" name="Line 158"/>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83" name="Line 159"/>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84" name="Line 160"/>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85" name="Line 161"/>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86" name="Line 162"/>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87" name="Line 163"/>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88" name="Line 164"/>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89" name="Line 165"/>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90" name="Line 166"/>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91" name="Line 167"/>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92" name="Line 168"/>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93" name="Line 169"/>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94" name="Line 170"/>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195" name="Line 171"/>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196" name="Line 172"/>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197" name="Line 173"/>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198" name="Line 174"/>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199" name="Line 175"/>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00" name="Line 176"/>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01" name="Line 177"/>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02" name="Line 178"/>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03" name="Line 179"/>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04" name="Line 180"/>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05" name="Line 181"/>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06" name="Line 182"/>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07" name="Line 183"/>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08" name="Line 184"/>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09" name="Line 185"/>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10" name="Line 186"/>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11" name="Line 187"/>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12" name="Line 188"/>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13" name="Line 189"/>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14" name="Line 190"/>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15" name="Line 191"/>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16" name="Line 192"/>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17" name="Line 193"/>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18" name="Line 194"/>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19" name="Line 195"/>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20" name="Line 196"/>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21" name="Line 197"/>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22" name="Line 198"/>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23" name="Line 199"/>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24" name="Line 200"/>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25" name="Line 201"/>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26" name="Line 202"/>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27" name="Line 203"/>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28" name="Line 204"/>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29" name="Line 205"/>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30" name="Line 206"/>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31" name="Line 207"/>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32" name="Line 208"/>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3" name="Line 209"/>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pPr>
                  <a:defRPr/>
                </a:pPr>
                <a:endParaRPr lang="en-US">
                  <a:cs typeface="+mn-cs"/>
                </a:endParaRPr>
              </a:p>
            </p:txBody>
          </p:sp>
          <p:sp>
            <p:nvSpPr>
              <p:cNvPr id="1234" name="Line 210"/>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35" name="Line 211"/>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6" name="Line 212"/>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7" name="Line 213"/>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38" name="Line 214"/>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pPr>
                  <a:defRPr/>
                </a:pPr>
                <a:endParaRPr lang="en-US">
                  <a:cs typeface="+mn-cs"/>
                </a:endParaRPr>
              </a:p>
            </p:txBody>
          </p:sp>
          <p:sp>
            <p:nvSpPr>
              <p:cNvPr id="1239" name="Line 215"/>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pPr>
                  <a:defRPr/>
                </a:pPr>
                <a:endParaRPr lang="en-US">
                  <a:cs typeface="+mn-cs"/>
                </a:endParaRPr>
              </a:p>
            </p:txBody>
          </p:sp>
          <p:sp>
            <p:nvSpPr>
              <p:cNvPr id="1240" name="Line 216"/>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sp>
            <p:nvSpPr>
              <p:cNvPr id="1241" name="Line 217"/>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42" name="Line 218"/>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pPr>
                  <a:defRPr/>
                </a:pPr>
                <a:endParaRPr lang="en-US">
                  <a:cs typeface="+mn-cs"/>
                </a:endParaRPr>
              </a:p>
            </p:txBody>
          </p:sp>
          <p:sp>
            <p:nvSpPr>
              <p:cNvPr id="1243" name="Line 219"/>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pPr>
                  <a:defRPr/>
                </a:pPr>
                <a:endParaRPr lang="en-US">
                  <a:cs typeface="+mn-cs"/>
                </a:endParaRPr>
              </a:p>
            </p:txBody>
          </p:sp>
        </p:grpSp>
        <p:grpSp>
          <p:nvGrpSpPr>
            <p:cNvPr id="1033" name="Group 224"/>
            <p:cNvGrpSpPr>
              <a:grpSpLocks/>
            </p:cNvGrpSpPr>
            <p:nvPr userDrawn="1"/>
          </p:nvGrpSpPr>
          <p:grpSpPr bwMode="auto">
            <a:xfrm>
              <a:off x="400" y="205"/>
              <a:ext cx="5216" cy="1123"/>
              <a:chOff x="400" y="205"/>
              <a:chExt cx="5216" cy="1123"/>
            </a:xfrm>
          </p:grpSpPr>
          <p:sp>
            <p:nvSpPr>
              <p:cNvPr id="1140" name="Rectangle 116"/>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pPr>
                  <a:defRPr/>
                </a:pPr>
                <a:endParaRPr lang="en-US">
                  <a:cs typeface="+mn-cs"/>
                </a:endParaRPr>
              </a:p>
            </p:txBody>
          </p:sp>
          <p:sp>
            <p:nvSpPr>
              <p:cNvPr id="1136" name="Rectangle 112"/>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pPr>
                  <a:defRPr/>
                </a:pPr>
                <a:endParaRPr lang="en-US">
                  <a:cs typeface="+mn-cs"/>
                </a:endParaRPr>
              </a:p>
            </p:txBody>
          </p:sp>
          <p:sp>
            <p:nvSpPr>
              <p:cNvPr id="1141" name="Rectangle 117"/>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pPr>
                  <a:defRPr/>
                </a:pPr>
                <a:endParaRPr lang="en-US">
                  <a:cs typeface="+mn-cs"/>
                </a:endParaRPr>
              </a:p>
            </p:txBody>
          </p:sp>
          <p:sp>
            <p:nvSpPr>
              <p:cNvPr id="1137" name="Rectangle 113"/>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pPr>
                  <a:defRPr/>
                </a:pPr>
                <a:endParaRPr lang="en-US">
                  <a:cs typeface="+mn-cs"/>
                </a:endParaRPr>
              </a:p>
            </p:txBody>
          </p:sp>
        </p:grpSp>
      </p:grpSp>
      <p:sp>
        <p:nvSpPr>
          <p:cNvPr id="1027" name="Rectangle 3"/>
          <p:cNvSpPr>
            <a:spLocks noGrp="1" noChangeArrowheads="1"/>
          </p:cNvSpPr>
          <p:nvPr>
            <p:ph type="body" idx="1"/>
          </p:nvPr>
        </p:nvSpPr>
        <p:spPr bwMode="auto">
          <a:xfrm>
            <a:off x="809625" y="2214563"/>
            <a:ext cx="79581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folHlink"/>
                </a:solidFill>
                <a:cs typeface="+mn-cs"/>
              </a:defRPr>
            </a:lvl1pPr>
          </a:lstStyle>
          <a:p>
            <a:pPr>
              <a:defRPr/>
            </a:pPr>
            <a:endParaRPr lang="en-GB"/>
          </a:p>
        </p:txBody>
      </p:sp>
      <p:sp>
        <p:nvSpPr>
          <p:cNvPr id="1029" name="Rectangle 5"/>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folHlink"/>
                </a:solidFill>
                <a:cs typeface="+mn-cs"/>
              </a:defRPr>
            </a:lvl1pPr>
          </a:lstStyle>
          <a:p>
            <a:pPr>
              <a:defRPr/>
            </a:pPr>
            <a:endParaRPr lang="en-GB"/>
          </a:p>
        </p:txBody>
      </p:sp>
      <p:sp>
        <p:nvSpPr>
          <p:cNvPr id="1030" name="Rectangle 6"/>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folHlink"/>
                </a:solidFill>
                <a:cs typeface="+mn-cs"/>
              </a:defRPr>
            </a:lvl1pPr>
          </a:lstStyle>
          <a:p>
            <a:pPr>
              <a:defRPr/>
            </a:pPr>
            <a:fld id="{ED6E531F-4378-4CAD-94EC-254ABBABB9EA}" type="slidenum">
              <a:rPr lang="en-GB"/>
              <a:pPr>
                <a:defRPr/>
              </a:pPr>
              <a:t>‹#›</a:t>
            </a:fld>
            <a:endParaRPr lang="en-GB"/>
          </a:p>
        </p:txBody>
      </p:sp>
      <p:sp>
        <p:nvSpPr>
          <p:cNvPr id="1031" name="Rectangle 2"/>
          <p:cNvSpPr>
            <a:spLocks noGrp="1" noChangeArrowheads="1"/>
          </p:cNvSpPr>
          <p:nvPr>
            <p:ph type="title"/>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itchFamily="18" charset="0"/>
        </a:defRPr>
      </a:lvl2pPr>
      <a:lvl3pPr algn="ctr" rtl="0" eaLnBrk="0" fontAlgn="base" hangingPunct="0">
        <a:lnSpc>
          <a:spcPct val="85000"/>
        </a:lnSpc>
        <a:spcBef>
          <a:spcPct val="0"/>
        </a:spcBef>
        <a:spcAft>
          <a:spcPct val="0"/>
        </a:spcAft>
        <a:defRPr sz="4400">
          <a:solidFill>
            <a:schemeClr val="tx2"/>
          </a:solidFill>
          <a:latin typeface="Times New Roman" pitchFamily="18" charset="0"/>
        </a:defRPr>
      </a:lvl3pPr>
      <a:lvl4pPr algn="ctr" rtl="0" eaLnBrk="0" fontAlgn="base" hangingPunct="0">
        <a:lnSpc>
          <a:spcPct val="85000"/>
        </a:lnSpc>
        <a:spcBef>
          <a:spcPct val="0"/>
        </a:spcBef>
        <a:spcAft>
          <a:spcPct val="0"/>
        </a:spcAft>
        <a:defRPr sz="4400">
          <a:solidFill>
            <a:schemeClr val="tx2"/>
          </a:solidFill>
          <a:latin typeface="Times New Roman" pitchFamily="18" charset="0"/>
        </a:defRPr>
      </a:lvl4pPr>
      <a:lvl5pPr algn="ctr" rtl="0" eaLnBrk="0" fontAlgn="base" hangingPunct="0">
        <a:lnSpc>
          <a:spcPct val="85000"/>
        </a:lnSpc>
        <a:spcBef>
          <a:spcPct val="0"/>
        </a:spcBef>
        <a:spcAft>
          <a:spcPct val="0"/>
        </a:spcAft>
        <a:defRPr sz="4400">
          <a:solidFill>
            <a:schemeClr val="tx2"/>
          </a:solidFill>
          <a:latin typeface="Times New Roman" pitchFamily="18" charset="0"/>
        </a:defRPr>
      </a:lvl5pPr>
      <a:lvl6pPr marL="457200" algn="ctr" rtl="0" fontAlgn="base">
        <a:lnSpc>
          <a:spcPct val="85000"/>
        </a:lnSpc>
        <a:spcBef>
          <a:spcPct val="0"/>
        </a:spcBef>
        <a:spcAft>
          <a:spcPct val="0"/>
        </a:spcAft>
        <a:defRPr sz="4400">
          <a:solidFill>
            <a:schemeClr val="tx2"/>
          </a:solidFill>
          <a:latin typeface="Times New Roman" pitchFamily="18" charset="0"/>
        </a:defRPr>
      </a:lvl6pPr>
      <a:lvl7pPr marL="914400" algn="ctr" rtl="0" fontAlgn="base">
        <a:lnSpc>
          <a:spcPct val="85000"/>
        </a:lnSpc>
        <a:spcBef>
          <a:spcPct val="0"/>
        </a:spcBef>
        <a:spcAft>
          <a:spcPct val="0"/>
        </a:spcAft>
        <a:defRPr sz="4400">
          <a:solidFill>
            <a:schemeClr val="tx2"/>
          </a:solidFill>
          <a:latin typeface="Times New Roman" pitchFamily="18" charset="0"/>
        </a:defRPr>
      </a:lvl7pPr>
      <a:lvl8pPr marL="1371600" algn="ctr" rtl="0" fontAlgn="base">
        <a:lnSpc>
          <a:spcPct val="85000"/>
        </a:lnSpc>
        <a:spcBef>
          <a:spcPct val="0"/>
        </a:spcBef>
        <a:spcAft>
          <a:spcPct val="0"/>
        </a:spcAft>
        <a:defRPr sz="4400">
          <a:solidFill>
            <a:schemeClr val="tx2"/>
          </a:solidFill>
          <a:latin typeface="Times New Roman" pitchFamily="18" charset="0"/>
        </a:defRPr>
      </a:lvl8pPr>
      <a:lvl9pPr marL="1828800" algn="ctr" rtl="0" fontAlgn="base">
        <a:lnSpc>
          <a:spcPct val="85000"/>
        </a:lnSpc>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pranavwaikar@gmail.co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pranavwaikar@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pranavwaikar@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pranavwaikar@gmail.com"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GB" dirty="0">
                <a:latin typeface="Arial" charset="0"/>
              </a:rPr>
              <a:t>A </a:t>
            </a:r>
            <a:r>
              <a:rPr lang="en-GB" dirty="0" smtClean="0">
                <a:latin typeface="Arial" charset="0"/>
              </a:rPr>
              <a:t>project presentation</a:t>
            </a:r>
            <a:r>
              <a:rPr lang="en-GB" dirty="0">
                <a:latin typeface="Arial" charset="0"/>
              </a:rPr>
              <a:t/>
            </a:r>
            <a:br>
              <a:rPr lang="en-GB" dirty="0">
                <a:latin typeface="Arial" charset="0"/>
              </a:rPr>
            </a:br>
            <a:r>
              <a:rPr lang="en-GB" dirty="0">
                <a:latin typeface="Arial" charset="0"/>
              </a:rPr>
              <a:t>on</a:t>
            </a:r>
          </a:p>
        </p:txBody>
      </p:sp>
      <p:sp>
        <p:nvSpPr>
          <p:cNvPr id="15362" name="Rectangle 3"/>
          <p:cNvSpPr>
            <a:spLocks noGrp="1" noChangeArrowheads="1"/>
          </p:cNvSpPr>
          <p:nvPr>
            <p:ph type="subTitle" idx="1"/>
          </p:nvPr>
        </p:nvSpPr>
        <p:spPr>
          <a:xfrm>
            <a:off x="1214414" y="2428868"/>
            <a:ext cx="7500989" cy="3857652"/>
          </a:xfrm>
        </p:spPr>
        <p:txBody>
          <a:bodyPr/>
          <a:lstStyle/>
          <a:p>
            <a:pPr eaLnBrk="1" hangingPunct="1"/>
            <a:r>
              <a:rPr lang="en-GB" sz="2000" dirty="0" smtClean="0">
                <a:latin typeface="Arial" charset="0"/>
              </a:rPr>
              <a:t>A </a:t>
            </a:r>
            <a:r>
              <a:rPr lang="en-GB" sz="2000" dirty="0" err="1" smtClean="0">
                <a:latin typeface="Arial" charset="0"/>
              </a:rPr>
              <a:t>Blockchain</a:t>
            </a:r>
            <a:r>
              <a:rPr lang="en-GB" sz="2000" dirty="0" smtClean="0">
                <a:latin typeface="Arial" charset="0"/>
              </a:rPr>
              <a:t> based </a:t>
            </a:r>
            <a:r>
              <a:rPr lang="en-GB" sz="2000" dirty="0" err="1" smtClean="0">
                <a:latin typeface="Arial" charset="0"/>
              </a:rPr>
              <a:t>cryptocurrency</a:t>
            </a:r>
            <a:endParaRPr lang="en-GB" sz="2000" dirty="0" smtClean="0">
              <a:latin typeface="Arial" charset="0"/>
            </a:endParaRPr>
          </a:p>
          <a:p>
            <a:pPr eaLnBrk="1" hangingPunct="1"/>
            <a:r>
              <a:rPr lang="en-GB" sz="2000" dirty="0" smtClean="0">
                <a:latin typeface="Arial" charset="0"/>
              </a:rPr>
              <a:t>and development of an e-wallet                                                     </a:t>
            </a:r>
            <a:endParaRPr lang="en-GB" sz="1800" dirty="0">
              <a:latin typeface="Arial" charset="0"/>
            </a:endParaRPr>
          </a:p>
          <a:p>
            <a:pPr algn="l" eaLnBrk="1" hangingPunct="1"/>
            <a:r>
              <a:rPr lang="en-GB" sz="1800" dirty="0">
                <a:latin typeface="Arial" charset="0"/>
              </a:rPr>
              <a:t>By-						   Guide</a:t>
            </a:r>
          </a:p>
          <a:p>
            <a:pPr algn="l" eaLnBrk="1" hangingPunct="1"/>
            <a:r>
              <a:rPr lang="en-GB" sz="1800" dirty="0" err="1" smtClean="0">
                <a:latin typeface="Arial" charset="0"/>
              </a:rPr>
              <a:t>Pranav</a:t>
            </a:r>
            <a:r>
              <a:rPr lang="en-GB" sz="1800" dirty="0" smtClean="0">
                <a:latin typeface="Arial" charset="0"/>
              </a:rPr>
              <a:t> </a:t>
            </a:r>
            <a:r>
              <a:rPr lang="en-GB" sz="1800" dirty="0" err="1" smtClean="0">
                <a:latin typeface="Arial" charset="0"/>
              </a:rPr>
              <a:t>Waikar</a:t>
            </a:r>
            <a:r>
              <a:rPr lang="en-GB" sz="1800" dirty="0">
                <a:latin typeface="Arial" charset="0"/>
              </a:rPr>
              <a:t>	</a:t>
            </a:r>
            <a:r>
              <a:rPr lang="en-GB" sz="1800" dirty="0" smtClean="0">
                <a:latin typeface="Arial" charset="0"/>
              </a:rPr>
              <a:t>(B150574350)</a:t>
            </a:r>
            <a:r>
              <a:rPr lang="en-GB" sz="1800" dirty="0">
                <a:latin typeface="Arial" charset="0"/>
              </a:rPr>
              <a:t>			</a:t>
            </a:r>
            <a:r>
              <a:rPr lang="en-GB" sz="1800" dirty="0" smtClean="0">
                <a:latin typeface="Arial" charset="0"/>
              </a:rPr>
              <a:t>Mr. </a:t>
            </a:r>
            <a:r>
              <a:rPr lang="en-GB" sz="1800" dirty="0" err="1" smtClean="0">
                <a:latin typeface="Arial" charset="0"/>
              </a:rPr>
              <a:t>Sudam</a:t>
            </a:r>
            <a:r>
              <a:rPr lang="en-GB" sz="1800" dirty="0" smtClean="0">
                <a:latin typeface="Arial" charset="0"/>
              </a:rPr>
              <a:t> </a:t>
            </a:r>
            <a:r>
              <a:rPr lang="en-GB" sz="1800" dirty="0" err="1" smtClean="0">
                <a:latin typeface="Arial" charset="0"/>
              </a:rPr>
              <a:t>Pawar</a:t>
            </a:r>
            <a:endParaRPr lang="en-GB" sz="1800" dirty="0">
              <a:latin typeface="Arial" charset="0"/>
            </a:endParaRPr>
          </a:p>
          <a:p>
            <a:pPr algn="l" eaLnBrk="1" hangingPunct="1"/>
            <a:r>
              <a:rPr lang="en-GB" sz="1800" dirty="0" err="1" smtClean="0">
                <a:latin typeface="Arial" charset="0"/>
              </a:rPr>
              <a:t>Pratik</a:t>
            </a:r>
            <a:r>
              <a:rPr lang="en-GB" sz="1800" dirty="0" smtClean="0">
                <a:latin typeface="Arial" charset="0"/>
              </a:rPr>
              <a:t> </a:t>
            </a:r>
            <a:r>
              <a:rPr lang="en-GB" sz="1800" dirty="0" err="1" smtClean="0">
                <a:latin typeface="Arial" charset="0"/>
              </a:rPr>
              <a:t>Deshmukh</a:t>
            </a:r>
            <a:r>
              <a:rPr lang="en-GB" sz="1800" dirty="0" smtClean="0">
                <a:latin typeface="Arial" charset="0"/>
              </a:rPr>
              <a:t>  (B150574336)</a:t>
            </a:r>
          </a:p>
          <a:p>
            <a:pPr algn="l" eaLnBrk="1" hangingPunct="1"/>
            <a:r>
              <a:rPr lang="en-GB" sz="1800" dirty="0" err="1" smtClean="0">
                <a:latin typeface="Arial" charset="0"/>
              </a:rPr>
              <a:t>Rohan</a:t>
            </a:r>
            <a:r>
              <a:rPr lang="en-GB" sz="1800" dirty="0" smtClean="0">
                <a:latin typeface="Arial" charset="0"/>
              </a:rPr>
              <a:t> </a:t>
            </a:r>
            <a:r>
              <a:rPr lang="en-GB" sz="1800" dirty="0" err="1" smtClean="0">
                <a:latin typeface="Arial" charset="0"/>
              </a:rPr>
              <a:t>patel</a:t>
            </a:r>
            <a:r>
              <a:rPr lang="en-GB" sz="1800" dirty="0" smtClean="0">
                <a:latin typeface="Arial" charset="0"/>
              </a:rPr>
              <a:t>	 (B150574346)</a:t>
            </a:r>
          </a:p>
          <a:p>
            <a:pPr algn="l" eaLnBrk="1" hangingPunct="1"/>
            <a:r>
              <a:rPr lang="en-GB" sz="1800" dirty="0" err="1" smtClean="0">
                <a:latin typeface="Arial" charset="0"/>
              </a:rPr>
              <a:t>Aditi</a:t>
            </a:r>
            <a:r>
              <a:rPr lang="en-GB" sz="1800" dirty="0" smtClean="0">
                <a:latin typeface="Arial" charset="0"/>
              </a:rPr>
              <a:t> </a:t>
            </a:r>
            <a:r>
              <a:rPr lang="en-GB" sz="1800" dirty="0" err="1" smtClean="0">
                <a:latin typeface="Arial" charset="0"/>
              </a:rPr>
              <a:t>kulkarni</a:t>
            </a:r>
            <a:r>
              <a:rPr lang="en-GB" sz="1800" dirty="0" smtClean="0">
                <a:latin typeface="Arial" charset="0"/>
              </a:rPr>
              <a:t>	 (B150574264)</a:t>
            </a:r>
            <a:endParaRPr lang="en-GB" sz="1800" dirty="0">
              <a:latin typeface="Arial" charset="0"/>
            </a:endParaRPr>
          </a:p>
          <a:p>
            <a:pPr eaLnBrk="1" hangingPunct="1"/>
            <a:r>
              <a:rPr lang="en-GB" sz="1800" dirty="0">
                <a:latin typeface="Arial" charset="0"/>
              </a:rPr>
              <a:t>	Department of Computer Engineering</a:t>
            </a:r>
          </a:p>
          <a:p>
            <a:pPr eaLnBrk="1" hangingPunct="1"/>
            <a:r>
              <a:rPr lang="en-GB" sz="1800" dirty="0" err="1">
                <a:latin typeface="Arial" charset="0"/>
              </a:rPr>
              <a:t>STES’s</a:t>
            </a:r>
            <a:r>
              <a:rPr lang="en-GB" sz="1800" dirty="0">
                <a:latin typeface="Arial" charset="0"/>
              </a:rPr>
              <a:t> Sinhgad Institute of Technology and Science, </a:t>
            </a:r>
            <a:r>
              <a:rPr lang="en-GB" sz="1800" dirty="0" err="1">
                <a:latin typeface="Arial" charset="0"/>
              </a:rPr>
              <a:t>Narhe</a:t>
            </a:r>
            <a:r>
              <a:rPr lang="en-GB" sz="1800" dirty="0">
                <a:latin typeface="Arial" charset="0"/>
              </a:rPr>
              <a:t>, Pune	</a:t>
            </a:r>
          </a:p>
        </p:txBody>
      </p:sp>
      <p:pic>
        <p:nvPicPr>
          <p:cNvPr id="3" name="Picture 2">
            <a:extLst>
              <a:ext uri="{FF2B5EF4-FFF2-40B4-BE49-F238E27FC236}">
                <a16:creationId xmlns="" xmlns:a16="http://schemas.microsoft.com/office/drawing/2014/main" id="{DD4857CB-7134-436F-973D-D8833233C8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92280" y="5630338"/>
            <a:ext cx="2297915" cy="1312364"/>
          </a:xfrm>
          <a:prstGeom prst="rect">
            <a:avLst/>
          </a:prstGeom>
        </p:spPr>
      </p:pic>
      <p:pic>
        <p:nvPicPr>
          <p:cNvPr id="5" name="Picture 4" descr="A drawing of a face&#10;&#10;Description generated with high confidence">
            <a:extLst>
              <a:ext uri="{FF2B5EF4-FFF2-40B4-BE49-F238E27FC236}">
                <a16:creationId xmlns="" xmlns:a16="http://schemas.microsoft.com/office/drawing/2014/main" id="{5885598E-5A06-4E22-936E-68E1CFA214B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3608" y="5754540"/>
            <a:ext cx="1418613" cy="10639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altLang="en-US" sz="3600" dirty="0" smtClean="0">
                <a:latin typeface="Arial" charset="0"/>
                <a:cs typeface="Arial" charset="0"/>
              </a:rPr>
              <a:t>Project Associate No 4</a:t>
            </a:r>
            <a:endParaRPr lang="en-IN" altLang="en-US" sz="3600" dirty="0" smtClean="0">
              <a:latin typeface="Arial" charset="0"/>
              <a:cs typeface="Arial" charset="0"/>
            </a:endParaRPr>
          </a:p>
        </p:txBody>
      </p:sp>
      <p:sp>
        <p:nvSpPr>
          <p:cNvPr id="4099" name="Content Placeholder 2"/>
          <p:cNvSpPr>
            <a:spLocks noGrp="1"/>
          </p:cNvSpPr>
          <p:nvPr>
            <p:ph idx="1"/>
          </p:nvPr>
        </p:nvSpPr>
        <p:spPr/>
        <p:txBody>
          <a:bodyPr/>
          <a:lstStyle/>
          <a:p>
            <a:pPr eaLnBrk="1" hangingPunct="1"/>
            <a:r>
              <a:rPr lang="en-IN" altLang="en-US" sz="2000" smtClean="0">
                <a:latin typeface="Arial" charset="0"/>
                <a:cs typeface="Arial" charset="0"/>
              </a:rPr>
              <a:t>Academic Track Record </a:t>
            </a:r>
          </a:p>
        </p:txBody>
      </p:sp>
      <p:graphicFrame>
        <p:nvGraphicFramePr>
          <p:cNvPr id="4157" name="Group 61"/>
          <p:cNvGraphicFramePr>
            <a:graphicFrameLocks noGrp="1"/>
          </p:cNvGraphicFramePr>
          <p:nvPr/>
        </p:nvGraphicFramePr>
        <p:xfrm>
          <a:off x="684213" y="2924175"/>
          <a:ext cx="7848600" cy="2228850"/>
        </p:xfrm>
        <a:graphic>
          <a:graphicData uri="http://schemas.openxmlformats.org/drawingml/2006/table">
            <a:tbl>
              <a:tblPr/>
              <a:tblGrid>
                <a:gridCol w="863600"/>
                <a:gridCol w="1441450"/>
                <a:gridCol w="2405062"/>
                <a:gridCol w="1568450"/>
                <a:gridCol w="1570038"/>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Class </a:t>
                      </a:r>
                      <a:endParaRPr kumimoji="0" lang="en-IN"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Sem</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Year of Adm</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 Marks </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Remark</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S.  E. </a:t>
                      </a:r>
                      <a:endParaRPr kumimoji="0" lang="en-IN"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T.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70.46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Distinction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66.53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Distinction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66.09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Distinction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Introduction</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t> If we take a look around us, we are surrounded by Block Chains.</a:t>
            </a:r>
          </a:p>
          <a:p>
            <a:r>
              <a:rPr lang="en-US" sz="2400" dirty="0" smtClean="0"/>
              <a:t>Unlike regular currencies, crypto currencies are secure, trusted and have a decentralized autonomous ecosystem.</a:t>
            </a:r>
          </a:p>
          <a:p>
            <a:r>
              <a:rPr lang="en-US" sz="2400" dirty="0" smtClean="0"/>
              <a:t>The distributed ledger technology provides solid base for our autonomous system.</a:t>
            </a:r>
          </a:p>
          <a:p>
            <a:r>
              <a:rPr lang="en-US" sz="2400" dirty="0" smtClean="0"/>
              <a:t>Block chain based crypto currency has been approved in Dubai to be used as a valid currency and using crypto currency for its daily transactions.</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Motivation</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t> The blockchain systems have ability to operate independently without any central management.</a:t>
            </a:r>
          </a:p>
          <a:p>
            <a:r>
              <a:rPr lang="en-US" sz="2400" dirty="0" err="1" smtClean="0"/>
              <a:t>Eg</a:t>
            </a:r>
            <a:r>
              <a:rPr lang="en-US" sz="2400" dirty="0" smtClean="0"/>
              <a:t>.  </a:t>
            </a:r>
            <a:r>
              <a:rPr lang="en-US" sz="2400" dirty="0" err="1" smtClean="0"/>
              <a:t>bitcoin</a:t>
            </a:r>
            <a:r>
              <a:rPr lang="en-US" sz="2400" dirty="0" smtClean="0"/>
              <a:t> successfully bypassed central banking system. </a:t>
            </a:r>
          </a:p>
          <a:p>
            <a:r>
              <a:rPr lang="en-US" sz="2400" dirty="0" smtClean="0"/>
              <a:t>The big players are now interested in using block chain</a:t>
            </a:r>
          </a:p>
          <a:p>
            <a:pPr>
              <a:buNone/>
            </a:pPr>
            <a:r>
              <a:rPr lang="en-US" sz="2400" dirty="0" smtClean="0"/>
              <a:t>      i.e. Microsoft Azure, Apache open chain.</a:t>
            </a:r>
          </a:p>
          <a:p>
            <a:r>
              <a:rPr lang="en-US" sz="2400" dirty="0" smtClean="0"/>
              <a:t>Block chain based crypto currency is still in its budding state and has a lot of scope for development &amp; contribution.</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Challenging Issues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Accessibility:- Once the private access keys are lost, they cannot be recovered since they are unique and cannot be regenerated.</a:t>
            </a:r>
          </a:p>
          <a:p>
            <a:r>
              <a:rPr lang="en-GB" sz="2400" dirty="0" smtClean="0">
                <a:latin typeface="Arial" charset="0"/>
              </a:rPr>
              <a:t>Legality:- Block chain based crypto currencies are seen as black market entities and are not yet seen as a legal form of currency.</a:t>
            </a:r>
          </a:p>
          <a:p>
            <a:r>
              <a:rPr lang="en-GB" sz="2400" dirty="0" smtClean="0">
                <a:latin typeface="Arial" charset="0"/>
              </a:rPr>
              <a:t>No regulatory authority:- As these systems are not owned by any authority, the stake holders of the system suffers the loss.</a:t>
            </a:r>
            <a:endParaRPr lang="en-GB" sz="2400" dirty="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Background</a:t>
            </a:r>
            <a:r>
              <a:rPr lang="en-GB" sz="2000" dirty="0" smtClean="0">
                <a:latin typeface="Arial" charset="0"/>
              </a:rPr>
              <a:t/>
            </a:r>
            <a:br>
              <a:rPr lang="en-GB" sz="2000" dirty="0" smtClean="0">
                <a:latin typeface="Arial" charset="0"/>
              </a:rPr>
            </a:br>
            <a:endParaRPr lang="en-GB" sz="2000"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marL="0" indent="0">
              <a:buNone/>
            </a:pPr>
            <a:r>
              <a:rPr lang="en-GB" sz="2400" dirty="0" smtClean="0">
                <a:latin typeface="Arial" charset="0"/>
              </a:rPr>
              <a:t>What is block chain?</a:t>
            </a:r>
          </a:p>
          <a:p>
            <a:r>
              <a:rPr lang="en-GB" sz="2400" dirty="0" smtClean="0">
                <a:latin typeface="Arial" charset="0"/>
              </a:rPr>
              <a:t>Open decentralised database of every transaction involving value &amp; stored as immutable and unchangeable records.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Background</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What is a block?</a:t>
            </a:r>
          </a:p>
          <a:p>
            <a:endParaRPr lang="en-GB" sz="2400" dirty="0" smtClean="0">
              <a:latin typeface="Arial" charset="0"/>
            </a:endParaRPr>
          </a:p>
          <a:p>
            <a:endParaRPr lang="en-GB" sz="2400" dirty="0" smtClean="0">
              <a:latin typeface="Arial" charset="0"/>
            </a:endParaRPr>
          </a:p>
          <a:p>
            <a:endParaRPr lang="en-GB" sz="2400" dirty="0" smtClean="0">
              <a:latin typeface="Arial" charset="0"/>
            </a:endParaRPr>
          </a:p>
        </p:txBody>
      </p:sp>
      <p:pic>
        <p:nvPicPr>
          <p:cNvPr id="4" name="Picture 3" descr="block.png"/>
          <p:cNvPicPr>
            <a:picLocks noChangeAspect="1"/>
          </p:cNvPicPr>
          <p:nvPr/>
        </p:nvPicPr>
        <p:blipFill>
          <a:blip r:embed="rId2" cstate="print"/>
          <a:stretch>
            <a:fillRect/>
          </a:stretch>
        </p:blipFill>
        <p:spPr>
          <a:xfrm>
            <a:off x="1643042" y="2714620"/>
            <a:ext cx="6357982" cy="35763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Background</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marL="0" indent="0">
              <a:buNone/>
            </a:pPr>
            <a:r>
              <a:rPr lang="en-GB" sz="2400" dirty="0" smtClean="0">
                <a:latin typeface="Arial" charset="0"/>
              </a:rPr>
              <a:t>How block chain works?</a:t>
            </a:r>
          </a:p>
          <a:p>
            <a:pPr marL="0" indent="0">
              <a:buNone/>
            </a:pPr>
            <a:endParaRPr lang="en-GB" sz="2400" dirty="0" smtClean="0">
              <a:latin typeface="Arial" charset="0"/>
            </a:endParaRPr>
          </a:p>
          <a:p>
            <a:endParaRPr lang="en-GB" sz="2400" dirty="0" smtClean="0">
              <a:latin typeface="Arial"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5656" y="2636912"/>
            <a:ext cx="6264696" cy="411857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Background</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Transaction Verification:</a:t>
            </a:r>
            <a:endParaRPr lang="en-GB" sz="2400" dirty="0">
              <a:latin typeface="Arial" charset="0"/>
            </a:endParaRPr>
          </a:p>
        </p:txBody>
      </p:sp>
      <p:pic>
        <p:nvPicPr>
          <p:cNvPr id="2050" name="Picture 2"/>
          <p:cNvPicPr>
            <a:picLocks noChangeAspect="1" noChangeArrowheads="1"/>
          </p:cNvPicPr>
          <p:nvPr/>
        </p:nvPicPr>
        <p:blipFill>
          <a:blip r:embed="rId2" cstate="print"/>
          <a:srcRect/>
          <a:stretch>
            <a:fillRect/>
          </a:stretch>
        </p:blipFill>
        <p:spPr bwMode="auto">
          <a:xfrm>
            <a:off x="2026328" y="3000372"/>
            <a:ext cx="5322947" cy="29289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14282" y="142852"/>
          <a:ext cx="8929720" cy="6829428"/>
        </p:xfrm>
        <a:graphic>
          <a:graphicData uri="http://schemas.openxmlformats.org/drawingml/2006/table">
            <a:tbl>
              <a:tblPr firstRow="1" bandRow="1">
                <a:tableStyleId>{5C22544A-7EE6-4342-B048-85BDC9FD1C3A}</a:tableStyleId>
              </a:tblPr>
              <a:tblGrid>
                <a:gridCol w="571504"/>
                <a:gridCol w="2571768"/>
                <a:gridCol w="2571768"/>
                <a:gridCol w="3214680"/>
              </a:tblGrid>
              <a:tr h="428628">
                <a:tc>
                  <a:txBody>
                    <a:bodyPr/>
                    <a:lstStyle/>
                    <a:p>
                      <a:r>
                        <a:rPr lang="en-US" sz="1200" dirty="0" err="1" smtClean="0"/>
                        <a:t>Sr</a:t>
                      </a:r>
                      <a:r>
                        <a:rPr lang="en-US" sz="1200" dirty="0" smtClean="0"/>
                        <a:t> no</a:t>
                      </a:r>
                      <a:endParaRPr lang="en-US" sz="1200" dirty="0"/>
                    </a:p>
                  </a:txBody>
                  <a:tcPr/>
                </a:tc>
                <a:tc>
                  <a:txBody>
                    <a:bodyPr/>
                    <a:lstStyle/>
                    <a:p>
                      <a:r>
                        <a:rPr lang="en-US" sz="1200" dirty="0" smtClean="0"/>
                        <a:t>Paper title/idea</a:t>
                      </a:r>
                      <a:endParaRPr lang="en-US" sz="1200" dirty="0"/>
                    </a:p>
                  </a:txBody>
                  <a:tcPr/>
                </a:tc>
                <a:tc>
                  <a:txBody>
                    <a:bodyPr/>
                    <a:lstStyle/>
                    <a:p>
                      <a:r>
                        <a:rPr lang="en-US" sz="1200" dirty="0" smtClean="0"/>
                        <a:t>General idea of paper</a:t>
                      </a:r>
                      <a:endParaRPr lang="en-US" sz="1200" dirty="0"/>
                    </a:p>
                  </a:txBody>
                  <a:tcPr/>
                </a:tc>
                <a:tc>
                  <a:txBody>
                    <a:bodyPr/>
                    <a:lstStyle/>
                    <a:p>
                      <a:r>
                        <a:rPr lang="en-US" sz="1200" dirty="0" smtClean="0"/>
                        <a:t>Advantage &amp; Limitation</a:t>
                      </a:r>
                      <a:endParaRPr lang="en-US" sz="1200" dirty="0"/>
                    </a:p>
                  </a:txBody>
                  <a:tcPr/>
                </a:tc>
              </a:tr>
              <a:tr h="1285884">
                <a:tc>
                  <a:txBody>
                    <a:bodyPr/>
                    <a:lstStyle/>
                    <a:p>
                      <a:r>
                        <a:rPr lang="en-US" sz="1200" dirty="0" smtClean="0"/>
                        <a:t>1</a:t>
                      </a:r>
                      <a:endParaRPr lang="en-US" sz="1200" dirty="0"/>
                    </a:p>
                  </a:txBody>
                  <a:tcPr/>
                </a:tc>
                <a:tc>
                  <a:txBody>
                    <a:bodyPr/>
                    <a:lstStyle/>
                    <a:p>
                      <a:r>
                        <a:rPr lang="en-US" sz="1200" kern="1200" dirty="0" smtClean="0">
                          <a:solidFill>
                            <a:schemeClr val="dk1"/>
                          </a:solidFill>
                          <a:latin typeface="+mn-lt"/>
                          <a:ea typeface="+mn-ea"/>
                          <a:cs typeface="+mn-cs"/>
                        </a:rPr>
                        <a:t>Blockchain and </a:t>
                      </a:r>
                      <a:r>
                        <a:rPr lang="en-US" sz="1200" kern="1200" dirty="0" err="1" smtClean="0">
                          <a:solidFill>
                            <a:schemeClr val="dk1"/>
                          </a:solidFill>
                          <a:latin typeface="+mn-lt"/>
                          <a:ea typeface="+mn-ea"/>
                          <a:cs typeface="+mn-cs"/>
                        </a:rPr>
                        <a:t>Cryptocurrencies</a:t>
                      </a:r>
                      <a:r>
                        <a:rPr lang="en-US" sz="1200" kern="1200" dirty="0" smtClean="0">
                          <a:solidFill>
                            <a:schemeClr val="dk1"/>
                          </a:solidFill>
                          <a:latin typeface="+mn-lt"/>
                          <a:ea typeface="+mn-ea"/>
                          <a:cs typeface="+mn-cs"/>
                        </a:rPr>
                        <a:t>: Model, Techniques, and Applications</a:t>
                      </a:r>
                      <a:r>
                        <a:rPr lang="en-US" sz="1200" kern="1200" baseline="0" dirty="0" smtClean="0">
                          <a:solidFill>
                            <a:schemeClr val="dk1"/>
                          </a:solidFill>
                          <a:latin typeface="+mn-lt"/>
                          <a:ea typeface="+mn-ea"/>
                          <a:cs typeface="+mn-cs"/>
                        </a:rPr>
                        <a:t> [2018]</a:t>
                      </a:r>
                      <a:endParaRPr lang="en-US" sz="1200" kern="1200" dirty="0" smtClean="0">
                        <a:solidFill>
                          <a:schemeClr val="dk1"/>
                        </a:solidFill>
                        <a:latin typeface="+mn-lt"/>
                        <a:ea typeface="+mn-ea"/>
                        <a:cs typeface="+mn-cs"/>
                      </a:endParaRPr>
                    </a:p>
                  </a:txBody>
                  <a:tcPr/>
                </a:tc>
                <a:tc>
                  <a:txBody>
                    <a:bodyPr/>
                    <a:lstStyle/>
                    <a:p>
                      <a:r>
                        <a:rPr lang="en-US" sz="1200" dirty="0" smtClean="0"/>
                        <a:t>A</a:t>
                      </a:r>
                      <a:r>
                        <a:rPr lang="en-US" sz="1200" baseline="0" dirty="0" smtClean="0"/>
                        <a:t> survey of current crypto currencies to understand block chain  &amp; its different types.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dk1"/>
                          </a:solidFill>
                          <a:latin typeface="+mn-lt"/>
                          <a:ea typeface="+mn-ea"/>
                          <a:cs typeface="+mn-cs"/>
                        </a:rPr>
                        <a:t>Provides different incentive models , ecosystem &amp; applications  of block chain.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dk1"/>
                          </a:solidFill>
                          <a:latin typeface="+mn-lt"/>
                          <a:ea typeface="+mn-ea"/>
                          <a:cs typeface="+mn-cs"/>
                        </a:rPr>
                        <a:t>Explains block chain in layered architecture. </a:t>
                      </a:r>
                      <a:endParaRPr lang="en-US" sz="1200" b="0" kern="1200" dirty="0" smtClean="0">
                        <a:solidFill>
                          <a:schemeClr val="dk1"/>
                        </a:solidFill>
                        <a:latin typeface="+mn-lt"/>
                        <a:ea typeface="+mn-ea"/>
                        <a:cs typeface="+mn-cs"/>
                      </a:endParaRPr>
                    </a:p>
                    <a:p>
                      <a:r>
                        <a:rPr lang="en-IN" sz="1200" b="1" kern="1200" dirty="0" smtClean="0">
                          <a:solidFill>
                            <a:schemeClr val="dk1"/>
                          </a:solidFill>
                          <a:latin typeface="+mn-lt"/>
                          <a:ea typeface="+mn-ea"/>
                          <a:cs typeface="+mn-cs"/>
                        </a:rPr>
                        <a:t>Limitations:</a:t>
                      </a:r>
                    </a:p>
                    <a:p>
                      <a:r>
                        <a:rPr lang="en-IN" sz="1200" b="0" kern="1200" baseline="0" dirty="0" smtClean="0">
                          <a:solidFill>
                            <a:schemeClr val="dk1"/>
                          </a:solidFill>
                          <a:latin typeface="+mn-lt"/>
                          <a:ea typeface="+mn-ea"/>
                          <a:cs typeface="+mn-cs"/>
                        </a:rPr>
                        <a:t>Does not provide any solid architecture for its stated application.</a:t>
                      </a:r>
                      <a:endParaRPr lang="en-IN" sz="1200" b="1" kern="1200" dirty="0" smtClean="0">
                        <a:solidFill>
                          <a:schemeClr val="dk1"/>
                        </a:solidFill>
                        <a:latin typeface="+mn-lt"/>
                        <a:ea typeface="+mn-ea"/>
                        <a:cs typeface="+mn-cs"/>
                      </a:endParaRPr>
                    </a:p>
                    <a:p>
                      <a:endParaRPr lang="en-US" sz="1200" dirty="0"/>
                    </a:p>
                  </a:txBody>
                  <a:tcPr/>
                </a:tc>
              </a:tr>
              <a:tr h="3231866">
                <a:tc>
                  <a:txBody>
                    <a:bodyPr/>
                    <a:lstStyle/>
                    <a:p>
                      <a:r>
                        <a:rPr lang="en-US" sz="1200" dirty="0" smtClean="0"/>
                        <a:t>2</a:t>
                      </a:r>
                      <a:endParaRPr lang="en-US" sz="1200" dirty="0"/>
                    </a:p>
                  </a:txBody>
                  <a:tcPr/>
                </a:tc>
                <a:tc>
                  <a:txBody>
                    <a:bodyPr/>
                    <a:lstStyle/>
                    <a:p>
                      <a:r>
                        <a:rPr lang="en-US" sz="1200" dirty="0" smtClean="0"/>
                        <a:t>A Brief Survey of Cryptocurrency Systems[2017]</a:t>
                      </a:r>
                      <a:endParaRPr lang="en-US" sz="1200" dirty="0"/>
                    </a:p>
                  </a:txBody>
                  <a:tcPr/>
                </a:tc>
                <a:tc>
                  <a:txBody>
                    <a:bodyPr/>
                    <a:lstStyle/>
                    <a:p>
                      <a:r>
                        <a:rPr lang="en-US" sz="1200" b="0" i="0" kern="1200" dirty="0" smtClean="0">
                          <a:solidFill>
                            <a:schemeClr val="dk1"/>
                          </a:solidFill>
                          <a:latin typeface="+mn-lt"/>
                          <a:ea typeface="+mn-ea"/>
                          <a:cs typeface="+mn-cs"/>
                        </a:rPr>
                        <a:t>It evaluates the strengths, weaknesses, and possible threats to all major mining strategy. It outlines how Crypto currencies mine, where they have comparable performance and assurance, and where they have unique threats and strengths.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r>
                        <a:rPr lang="en-US" sz="1200" b="0" i="0" kern="1200" dirty="0" smtClean="0">
                          <a:solidFill>
                            <a:schemeClr val="dk1"/>
                          </a:solidFill>
                          <a:latin typeface="+mn-lt"/>
                          <a:ea typeface="+mn-ea"/>
                          <a:cs typeface="+mn-cs"/>
                        </a:rPr>
                        <a:t>1.</a:t>
                      </a:r>
                      <a:r>
                        <a:rPr lang="en-US" sz="1800" b="0" i="0" kern="120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Currently, major Crypto currencies use Proof of Work, Proof of Stake or a combination of the both for mining. </a:t>
                      </a:r>
                    </a:p>
                    <a:p>
                      <a:r>
                        <a:rPr lang="en-US" sz="1200" b="0" i="0" kern="1200" dirty="0" smtClean="0">
                          <a:solidFill>
                            <a:schemeClr val="dk1"/>
                          </a:solidFill>
                          <a:latin typeface="+mn-lt"/>
                          <a:ea typeface="+mn-ea"/>
                          <a:cs typeface="+mn-cs"/>
                        </a:rPr>
                        <a:t>2.A combination of the both is found to be effective. </a:t>
                      </a:r>
                    </a:p>
                    <a:p>
                      <a:r>
                        <a:rPr lang="en-US" sz="1200" b="0" i="0" kern="1200" dirty="0" smtClean="0">
                          <a:solidFill>
                            <a:schemeClr val="dk1"/>
                          </a:solidFill>
                          <a:latin typeface="+mn-lt"/>
                          <a:ea typeface="+mn-ea"/>
                          <a:cs typeface="+mn-cs"/>
                        </a:rPr>
                        <a:t>3.Typically memory-intensive hash functions have been found to be faster mining algorithms.  </a:t>
                      </a:r>
                      <a:endParaRPr lang="en-US" sz="1200" kern="1200" dirty="0" smtClean="0">
                        <a:solidFill>
                          <a:schemeClr val="dk1"/>
                        </a:solidFill>
                        <a:latin typeface="+mn-lt"/>
                        <a:ea typeface="+mn-ea"/>
                        <a:cs typeface="+mn-cs"/>
                      </a:endParaRPr>
                    </a:p>
                    <a:p>
                      <a:r>
                        <a:rPr lang="en-IN" sz="1200" b="1" kern="1200" dirty="0" smtClean="0">
                          <a:solidFill>
                            <a:schemeClr val="dk1"/>
                          </a:solidFill>
                          <a:latin typeface="+mn-lt"/>
                          <a:ea typeface="+mn-ea"/>
                          <a:cs typeface="+mn-cs"/>
                        </a:rPr>
                        <a:t>Limitations:</a:t>
                      </a:r>
                      <a:r>
                        <a:rPr lang="en-US" sz="1200" b="0" i="0" kern="1200" dirty="0" smtClean="0">
                          <a:solidFill>
                            <a:schemeClr val="dk1"/>
                          </a:solidFill>
                          <a:latin typeface="+mn-lt"/>
                          <a:ea typeface="+mn-ea"/>
                          <a:cs typeface="+mn-cs"/>
                        </a:rPr>
                        <a:t> A majority of hash algorithms are CPU-intensive and the others are memory intensive. </a:t>
                      </a:r>
                    </a:p>
                    <a:p>
                      <a:r>
                        <a:rPr lang="en-US" sz="1200" b="0" i="0" kern="1200" dirty="0" smtClean="0">
                          <a:solidFill>
                            <a:schemeClr val="dk1"/>
                          </a:solidFill>
                          <a:latin typeface="+mn-lt"/>
                          <a:ea typeface="+mn-ea"/>
                          <a:cs typeface="+mn-cs"/>
                        </a:rPr>
                        <a:t>2.While Proof of Work is resource intensive, Proof of Stake cannot act independently.  </a:t>
                      </a:r>
                    </a:p>
                    <a:p>
                      <a:r>
                        <a:rPr lang="en-US" sz="1200" b="0" i="0" kern="1200" dirty="0" smtClean="0">
                          <a:solidFill>
                            <a:schemeClr val="dk1"/>
                          </a:solidFill>
                          <a:latin typeface="+mn-lt"/>
                          <a:ea typeface="+mn-ea"/>
                          <a:cs typeface="+mn-cs"/>
                        </a:rPr>
                        <a:t>3. Crypto currencies are still experimenting with their mining protocols and algorithms to optimize their performance. No full proof algorithm has been found yet.</a:t>
                      </a:r>
                    </a:p>
                    <a:p>
                      <a:endParaRPr lang="en-US" sz="1200" dirty="0"/>
                    </a:p>
                  </a:txBody>
                  <a:tcPr/>
                </a:tc>
              </a:tr>
              <a:tr h="1300341">
                <a:tc>
                  <a:txBody>
                    <a:bodyPr/>
                    <a:lstStyle/>
                    <a:p>
                      <a:r>
                        <a:rPr lang="en-US" sz="1200" dirty="0" smtClean="0"/>
                        <a:t>3</a:t>
                      </a:r>
                      <a:endParaRPr lang="en-US" sz="1200" dirty="0"/>
                    </a:p>
                  </a:txBody>
                  <a:tcPr/>
                </a:tc>
                <a:tc>
                  <a:txBody>
                    <a:bodyPr/>
                    <a:lstStyle/>
                    <a:p>
                      <a:r>
                        <a:rPr lang="en-US" sz="1200" dirty="0" smtClean="0"/>
                        <a:t>Blockchain: Future of Financial and Cyber Security[2016]</a:t>
                      </a:r>
                      <a:endParaRPr lang="en-US" sz="1200" dirty="0"/>
                    </a:p>
                  </a:txBody>
                  <a:tcPr/>
                </a:tc>
                <a:tc>
                  <a:txBody>
                    <a:bodyPr/>
                    <a:lstStyle/>
                    <a:p>
                      <a:r>
                        <a:rPr lang="en-GB" sz="1200" dirty="0" smtClean="0"/>
                        <a:t>This paper explains the concept, characteristics, need of</a:t>
                      </a:r>
                    </a:p>
                    <a:p>
                      <a:r>
                        <a:rPr lang="en-GB" sz="1200" dirty="0" err="1" smtClean="0"/>
                        <a:t>Blockchain</a:t>
                      </a:r>
                      <a:r>
                        <a:rPr lang="en-GB" sz="1200" dirty="0" smtClean="0"/>
                        <a:t> and how </a:t>
                      </a:r>
                      <a:r>
                        <a:rPr lang="en-GB" sz="1200" dirty="0" err="1" smtClean="0"/>
                        <a:t>Bitcoin</a:t>
                      </a:r>
                      <a:r>
                        <a:rPr lang="en-GB" sz="1200" dirty="0" smtClean="0"/>
                        <a:t> works. It attempts to highlights role</a:t>
                      </a:r>
                    </a:p>
                    <a:p>
                      <a:r>
                        <a:rPr lang="en-GB" sz="1200" dirty="0" smtClean="0"/>
                        <a:t>of </a:t>
                      </a:r>
                      <a:r>
                        <a:rPr lang="en-GB" sz="1200" dirty="0" err="1" smtClean="0"/>
                        <a:t>Blockchain</a:t>
                      </a:r>
                      <a:r>
                        <a:rPr lang="en-GB" sz="1200" dirty="0" smtClean="0"/>
                        <a:t> in shaping the future of banking,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dk1"/>
                          </a:solidFill>
                          <a:latin typeface="+mn-lt"/>
                          <a:ea typeface="+mn-ea"/>
                          <a:cs typeface="+mn-cs"/>
                        </a:rPr>
                        <a:t>1.Decrease in device cost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dk1"/>
                          </a:solidFill>
                          <a:latin typeface="+mn-lt"/>
                          <a:ea typeface="+mn-ea"/>
                          <a:cs typeface="+mn-cs"/>
                        </a:rPr>
                        <a:t>2.Increases computing power</a:t>
                      </a:r>
                    </a:p>
                    <a:p>
                      <a:r>
                        <a:rPr lang="en-IN" sz="1200" b="1" kern="1200" dirty="0" smtClean="0">
                          <a:solidFill>
                            <a:schemeClr val="dk1"/>
                          </a:solidFill>
                          <a:latin typeface="+mn-lt"/>
                          <a:ea typeface="+mn-ea"/>
                          <a:cs typeface="+mn-cs"/>
                        </a:rPr>
                        <a:t>Limitations:</a:t>
                      </a:r>
                    </a:p>
                    <a:p>
                      <a:r>
                        <a:rPr lang="en-US" sz="1200" dirty="0" smtClean="0"/>
                        <a:t>1.If  any</a:t>
                      </a:r>
                      <a:r>
                        <a:rPr lang="en-US" sz="1200" baseline="0" dirty="0" smtClean="0"/>
                        <a:t> attack done by attacker then  there will be loss of all bit </a:t>
                      </a:r>
                      <a:r>
                        <a:rPr lang="en-US" sz="1200" baseline="0" dirty="0" err="1" smtClean="0"/>
                        <a:t>coins,we</a:t>
                      </a:r>
                      <a:r>
                        <a:rPr lang="en-US" sz="1200" baseline="0" dirty="0" smtClean="0"/>
                        <a:t> cant recover it because government is not involved  in .</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14280" y="357166"/>
          <a:ext cx="8929720" cy="5564428"/>
        </p:xfrm>
        <a:graphic>
          <a:graphicData uri="http://schemas.openxmlformats.org/drawingml/2006/table">
            <a:tbl>
              <a:tblPr firstRow="1" bandRow="1">
                <a:tableStyleId>{5C22544A-7EE6-4342-B048-85BDC9FD1C3A}</a:tableStyleId>
              </a:tblPr>
              <a:tblGrid>
                <a:gridCol w="928696"/>
                <a:gridCol w="3536164"/>
                <a:gridCol w="2232430"/>
                <a:gridCol w="2232430"/>
              </a:tblGrid>
              <a:tr h="718108">
                <a:tc>
                  <a:txBody>
                    <a:bodyPr/>
                    <a:lstStyle/>
                    <a:p>
                      <a:r>
                        <a:rPr lang="en-US" sz="1200" dirty="0" err="1" smtClean="0"/>
                        <a:t>Sr</a:t>
                      </a:r>
                      <a:r>
                        <a:rPr lang="en-US" sz="1200" dirty="0" smtClean="0"/>
                        <a:t> no</a:t>
                      </a:r>
                      <a:endParaRPr lang="en-US" sz="1200" dirty="0"/>
                    </a:p>
                  </a:txBody>
                  <a:tcPr/>
                </a:tc>
                <a:tc>
                  <a:txBody>
                    <a:bodyPr/>
                    <a:lstStyle/>
                    <a:p>
                      <a:r>
                        <a:rPr lang="en-US" sz="1200" dirty="0" smtClean="0"/>
                        <a:t>Paper title/idea</a:t>
                      </a:r>
                      <a:endParaRPr lang="en-US" sz="1200" dirty="0"/>
                    </a:p>
                  </a:txBody>
                  <a:tcPr/>
                </a:tc>
                <a:tc>
                  <a:txBody>
                    <a:bodyPr/>
                    <a:lstStyle/>
                    <a:p>
                      <a:r>
                        <a:rPr lang="en-US" sz="1200" dirty="0" smtClean="0"/>
                        <a:t>General idea of paper</a:t>
                      </a:r>
                      <a:endParaRPr lang="en-US" sz="1200" dirty="0"/>
                    </a:p>
                  </a:txBody>
                  <a:tcPr/>
                </a:tc>
                <a:tc>
                  <a:txBody>
                    <a:bodyPr/>
                    <a:lstStyle/>
                    <a:p>
                      <a:r>
                        <a:rPr lang="en-US" sz="1200" dirty="0" smtClean="0"/>
                        <a:t>Advantage &amp; Limitation</a:t>
                      </a:r>
                      <a:endParaRPr lang="en-US" sz="1200" dirty="0"/>
                    </a:p>
                  </a:txBody>
                  <a:tcPr/>
                </a:tc>
              </a:tr>
              <a:tr h="718108">
                <a:tc>
                  <a:txBody>
                    <a:bodyPr/>
                    <a:lstStyle/>
                    <a:p>
                      <a:r>
                        <a:rPr lang="en-US" sz="1200" dirty="0" smtClean="0"/>
                        <a:t>4</a:t>
                      </a:r>
                      <a:endParaRPr lang="en-US" sz="1200" dirty="0"/>
                    </a:p>
                  </a:txBody>
                  <a:tcPr/>
                </a:tc>
                <a:tc>
                  <a:txBody>
                    <a:bodyPr/>
                    <a:lstStyle/>
                    <a:p>
                      <a:r>
                        <a:rPr lang="en-US" sz="1200" dirty="0" err="1" smtClean="0"/>
                        <a:t>Bitcoin</a:t>
                      </a:r>
                      <a:r>
                        <a:rPr lang="en-US" sz="1200" dirty="0" smtClean="0"/>
                        <a:t>: A Peer-to-Peer Electronic Cash System[2008]</a:t>
                      </a:r>
                      <a:endParaRPr lang="en-US" sz="1200" dirty="0"/>
                    </a:p>
                  </a:txBody>
                  <a:tcPr/>
                </a:tc>
                <a:tc>
                  <a:txBody>
                    <a:bodyPr/>
                    <a:lstStyle/>
                    <a:p>
                      <a:r>
                        <a:rPr lang="en-US" sz="1200" kern="1200" dirty="0" smtClean="0">
                          <a:solidFill>
                            <a:schemeClr val="dk1"/>
                          </a:solidFill>
                          <a:latin typeface="+mn-lt"/>
                          <a:ea typeface="+mn-ea"/>
                          <a:cs typeface="+mn-cs"/>
                        </a:rPr>
                        <a:t>A distributed peer to peer system working under blockchain framework.</a:t>
                      </a:r>
                      <a:endParaRPr lang="en-US" sz="1200" dirty="0"/>
                    </a:p>
                  </a:txBody>
                  <a:tcPr/>
                </a:tc>
                <a:tc>
                  <a:txBody>
                    <a:bodyPr/>
                    <a:lstStyle/>
                    <a:p>
                      <a:r>
                        <a:rPr lang="en-IN" sz="1200" b="1" kern="1200" dirty="0" smtClean="0">
                          <a:solidFill>
                            <a:schemeClr val="dk1"/>
                          </a:solidFill>
                          <a:latin typeface="+mn-lt"/>
                          <a:ea typeface="+mn-ea"/>
                          <a:cs typeface="+mn-cs"/>
                        </a:rPr>
                        <a:t>Advantages:</a:t>
                      </a:r>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Cryptocurrency without any central authority.</a:t>
                      </a:r>
                    </a:p>
                    <a:p>
                      <a:r>
                        <a:rPr lang="en-US" sz="1200" kern="1200" dirty="0" smtClean="0">
                          <a:solidFill>
                            <a:schemeClr val="dk1"/>
                          </a:solidFill>
                          <a:latin typeface="+mn-lt"/>
                          <a:ea typeface="+mn-ea"/>
                          <a:cs typeface="+mn-cs"/>
                        </a:rPr>
                        <a:t>Successful POW mechanism.</a:t>
                      </a:r>
                    </a:p>
                    <a:p>
                      <a:r>
                        <a:rPr lang="en-IN" sz="1200" b="1" kern="1200" dirty="0" smtClean="0">
                          <a:solidFill>
                            <a:schemeClr val="dk1"/>
                          </a:solidFill>
                          <a:latin typeface="+mn-lt"/>
                          <a:ea typeface="+mn-ea"/>
                          <a:cs typeface="+mn-cs"/>
                        </a:rPr>
                        <a:t>Limitations:</a:t>
                      </a:r>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The cost of POW consensus protocol will keep increasing as more people join the network.</a:t>
                      </a:r>
                      <a:endParaRPr lang="en-US" sz="1200" dirty="0"/>
                    </a:p>
                  </a:txBody>
                  <a:tcPr/>
                </a:tc>
              </a:tr>
              <a:tr h="718108">
                <a:tc>
                  <a:txBody>
                    <a:bodyPr/>
                    <a:lstStyle/>
                    <a:p>
                      <a:r>
                        <a:rPr lang="en-US" sz="1200" dirty="0" smtClean="0"/>
                        <a:t>5</a:t>
                      </a:r>
                      <a:endParaRPr lang="en-US" sz="1200" dirty="0"/>
                    </a:p>
                  </a:txBody>
                  <a:tcPr/>
                </a:tc>
                <a:tc>
                  <a:txBody>
                    <a:bodyPr/>
                    <a:lstStyle/>
                    <a:p>
                      <a:r>
                        <a:rPr lang="en-US" sz="1200" dirty="0" smtClean="0"/>
                        <a:t>Trust Your Wallet : a New Online Wallet Architecture for </a:t>
                      </a:r>
                      <a:r>
                        <a:rPr lang="en-US" sz="1200" dirty="0" err="1" smtClean="0"/>
                        <a:t>Bitcoin</a:t>
                      </a:r>
                      <a:r>
                        <a:rPr lang="en-US" sz="1200" dirty="0" smtClean="0"/>
                        <a:t> [2017]</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a:t>
                      </a:r>
                      <a:r>
                        <a:rPr lang="en-US" sz="1200" baseline="0" dirty="0" smtClean="0"/>
                        <a:t> introduces a wallet which is highly secured by Multiple signature.</a:t>
                      </a:r>
                      <a:endParaRPr lang="en-US" sz="1200" dirty="0" smtClean="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dk1"/>
                          </a:solidFill>
                          <a:latin typeface="+mn-lt"/>
                          <a:ea typeface="+mn-ea"/>
                          <a:cs typeface="+mn-cs"/>
                        </a:rPr>
                        <a:t>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The scalability of disaster recovery </a:t>
                      </a:r>
                      <a:r>
                        <a:rPr lang="en-GB" sz="1200" b="0" dirty="0" err="1" smtClean="0"/>
                        <a:t>center</a:t>
                      </a:r>
                      <a:endParaRPr lang="en-GB" sz="1200" b="0" dirty="0" smtClean="0"/>
                    </a:p>
                    <a:p>
                      <a:r>
                        <a:rPr lang="en-IN" sz="1200" b="1" kern="1200" dirty="0" smtClean="0">
                          <a:solidFill>
                            <a:schemeClr val="dk1"/>
                          </a:solidFill>
                          <a:latin typeface="+mn-lt"/>
                          <a:ea typeface="+mn-ea"/>
                          <a:cs typeface="+mn-cs"/>
                        </a:rPr>
                        <a:t>Limitations:</a:t>
                      </a:r>
                    </a:p>
                    <a:p>
                      <a:r>
                        <a:rPr lang="en-IN" sz="1200" b="0" kern="1200" dirty="0" smtClean="0">
                          <a:solidFill>
                            <a:schemeClr val="dk1"/>
                          </a:solidFill>
                          <a:latin typeface="+mn-lt"/>
                          <a:ea typeface="+mn-ea"/>
                          <a:cs typeface="+mn-cs"/>
                        </a:rPr>
                        <a:t>If</a:t>
                      </a:r>
                      <a:r>
                        <a:rPr lang="en-IN" sz="1200" b="0" kern="1200" baseline="0" dirty="0" smtClean="0">
                          <a:solidFill>
                            <a:schemeClr val="dk1"/>
                          </a:solidFill>
                          <a:latin typeface="+mn-lt"/>
                          <a:ea typeface="+mn-ea"/>
                          <a:cs typeface="+mn-cs"/>
                        </a:rPr>
                        <a:t> we lost one of key then  we are not able  recover that key .</a:t>
                      </a:r>
                      <a:endParaRPr lang="en-IN" sz="1200" b="0" kern="1200" dirty="0" smtClean="0">
                        <a:solidFill>
                          <a:schemeClr val="dk1"/>
                        </a:solidFill>
                        <a:latin typeface="+mn-lt"/>
                        <a:ea typeface="+mn-ea"/>
                        <a:cs typeface="+mn-cs"/>
                      </a:endParaRPr>
                    </a:p>
                    <a:p>
                      <a:endParaRPr lang="en-IN" sz="1200" b="1" kern="1200" dirty="0" smtClean="0">
                        <a:solidFill>
                          <a:schemeClr val="dk1"/>
                        </a:solidFill>
                        <a:latin typeface="+mn-lt"/>
                        <a:ea typeface="+mn-ea"/>
                        <a:cs typeface="+mn-cs"/>
                      </a:endParaRPr>
                    </a:p>
                    <a:p>
                      <a:endParaRPr lang="en-US" sz="1200" dirty="0"/>
                    </a:p>
                  </a:txBody>
                  <a:tcPr/>
                </a:tc>
              </a:tr>
              <a:tr h="1559003">
                <a:tc>
                  <a:txBody>
                    <a:bodyPr/>
                    <a:lstStyle/>
                    <a:p>
                      <a:r>
                        <a:rPr lang="en-US" sz="1200" dirty="0" smtClean="0"/>
                        <a:t>6</a:t>
                      </a:r>
                      <a:endParaRPr lang="en-US" sz="1200" dirty="0"/>
                    </a:p>
                  </a:txBody>
                  <a:tcPr/>
                </a:tc>
                <a:tc>
                  <a:txBody>
                    <a:bodyPr/>
                    <a:lstStyle/>
                    <a:p>
                      <a:r>
                        <a:rPr lang="en-US" sz="1200" kern="1200" dirty="0" smtClean="0">
                          <a:solidFill>
                            <a:schemeClr val="dk1"/>
                          </a:solidFill>
                          <a:latin typeface="+mn-lt"/>
                          <a:ea typeface="+mn-ea"/>
                          <a:cs typeface="+mn-cs"/>
                        </a:rPr>
                        <a:t>A survey on the security of block chain systems</a:t>
                      </a:r>
                    </a:p>
                    <a:p>
                      <a:r>
                        <a:rPr lang="en-US" sz="1200" kern="1200" dirty="0" smtClean="0">
                          <a:solidFill>
                            <a:schemeClr val="dk1"/>
                          </a:solidFill>
                          <a:latin typeface="+mn-lt"/>
                          <a:ea typeface="+mn-ea"/>
                          <a:cs typeface="+mn-cs"/>
                        </a:rPr>
                        <a:t>[2017]</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Detail survey of the security issues in current systems and existing solutions</a:t>
                      </a:r>
                      <a:endParaRPr lang="en-US" sz="1200" dirty="0" smtClean="0"/>
                    </a:p>
                  </a:txBody>
                  <a:tcPr/>
                </a:tc>
                <a:tc>
                  <a:txBody>
                    <a:bodyPr/>
                    <a:lstStyle/>
                    <a:p>
                      <a:r>
                        <a:rPr lang="en-IN" sz="1200" b="1" kern="1200" dirty="0" smtClean="0">
                          <a:solidFill>
                            <a:schemeClr val="dk1"/>
                          </a:solidFill>
                          <a:latin typeface="+mn-lt"/>
                          <a:ea typeface="+mn-ea"/>
                          <a:cs typeface="+mn-cs"/>
                        </a:rPr>
                        <a:t>Advantages:</a:t>
                      </a:r>
                      <a:endParaRPr lang="en-US" sz="1200" kern="1200" dirty="0" smtClean="0">
                        <a:solidFill>
                          <a:schemeClr val="dk1"/>
                        </a:solidFill>
                        <a:latin typeface="+mn-lt"/>
                        <a:ea typeface="+mn-ea"/>
                        <a:cs typeface="+mn-cs"/>
                      </a:endParaRPr>
                    </a:p>
                    <a:p>
                      <a:r>
                        <a:rPr lang="en-US" sz="1200" i="1" kern="1200" dirty="0" smtClean="0">
                          <a:solidFill>
                            <a:schemeClr val="dk1"/>
                          </a:solidFill>
                          <a:latin typeface="+mn-lt"/>
                          <a:ea typeface="+mn-ea"/>
                          <a:cs typeface="+mn-cs"/>
                        </a:rPr>
                        <a:t>A careful comparison between </a:t>
                      </a:r>
                      <a:r>
                        <a:rPr lang="en-US" sz="1200" i="1" kern="1200" dirty="0" err="1" smtClean="0">
                          <a:solidFill>
                            <a:schemeClr val="dk1"/>
                          </a:solidFill>
                          <a:latin typeface="+mn-lt"/>
                          <a:ea typeface="+mn-ea"/>
                          <a:cs typeface="+mn-cs"/>
                        </a:rPr>
                        <a:t>bitcoin</a:t>
                      </a:r>
                      <a:r>
                        <a:rPr lang="en-US" sz="1200" i="1" kern="1200" dirty="0" smtClean="0">
                          <a:solidFill>
                            <a:schemeClr val="dk1"/>
                          </a:solidFill>
                          <a:latin typeface="+mn-lt"/>
                          <a:ea typeface="+mn-ea"/>
                          <a:cs typeface="+mn-cs"/>
                        </a:rPr>
                        <a:t> and </a:t>
                      </a:r>
                      <a:r>
                        <a:rPr lang="en-US" sz="1200" i="1" kern="1200" dirty="0" err="1" smtClean="0">
                          <a:solidFill>
                            <a:schemeClr val="dk1"/>
                          </a:solidFill>
                          <a:latin typeface="+mn-lt"/>
                          <a:ea typeface="+mn-ea"/>
                          <a:cs typeface="+mn-cs"/>
                        </a:rPr>
                        <a:t>ethereum</a:t>
                      </a:r>
                      <a:r>
                        <a:rPr lang="en-US" sz="1200" i="1" kern="1200" dirty="0" smtClean="0">
                          <a:solidFill>
                            <a:schemeClr val="dk1"/>
                          </a:solidFill>
                          <a:latin typeface="+mn-lt"/>
                          <a:ea typeface="+mn-ea"/>
                          <a:cs typeface="+mn-cs"/>
                        </a:rPr>
                        <a:t>.</a:t>
                      </a:r>
                    </a:p>
                    <a:p>
                      <a:r>
                        <a:rPr lang="en-US" sz="1200" kern="1200" dirty="0" smtClean="0">
                          <a:solidFill>
                            <a:schemeClr val="dk1"/>
                          </a:solidFill>
                          <a:latin typeface="+mn-lt"/>
                          <a:ea typeface="+mn-ea"/>
                          <a:cs typeface="+mn-cs"/>
                        </a:rPr>
                        <a:t>Different aspects of system vulnerability</a:t>
                      </a:r>
                    </a:p>
                    <a:p>
                      <a:r>
                        <a:rPr lang="en-IN" sz="1200" b="1" kern="1200" dirty="0" smtClean="0">
                          <a:solidFill>
                            <a:schemeClr val="dk1"/>
                          </a:solidFill>
                          <a:latin typeface="+mn-lt"/>
                          <a:ea typeface="+mn-ea"/>
                          <a:cs typeface="+mn-cs"/>
                        </a:rPr>
                        <a:t>Limitations:</a:t>
                      </a:r>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Cryptocurrency will need more methods to achieve security and privacy.</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GB" dirty="0">
                <a:latin typeface="Arial" charset="0"/>
              </a:rPr>
              <a:t>Today’s discussion aims …</a:t>
            </a:r>
          </a:p>
        </p:txBody>
      </p:sp>
      <p:sp>
        <p:nvSpPr>
          <p:cNvPr id="16386" name="Rectangle 3"/>
          <p:cNvSpPr>
            <a:spLocks noGrp="1" noChangeArrowheads="1"/>
          </p:cNvSpPr>
          <p:nvPr>
            <p:ph type="body" idx="1"/>
          </p:nvPr>
        </p:nvSpPr>
        <p:spPr>
          <a:xfrm>
            <a:off x="809625" y="2000241"/>
            <a:ext cx="7958138" cy="4572032"/>
          </a:xfrm>
        </p:spPr>
        <p:txBody>
          <a:bodyPr/>
          <a:lstStyle/>
          <a:p>
            <a:r>
              <a:rPr lang="en-US" sz="1600" dirty="0"/>
              <a:t>—Introduction</a:t>
            </a:r>
          </a:p>
          <a:p>
            <a:r>
              <a:rPr lang="en-US" sz="1600" dirty="0"/>
              <a:t>—Motivation</a:t>
            </a:r>
          </a:p>
          <a:p>
            <a:r>
              <a:rPr lang="en-US" sz="1600" dirty="0"/>
              <a:t>—Challenging </a:t>
            </a:r>
            <a:r>
              <a:rPr lang="en-US" sz="1600" dirty="0" smtClean="0"/>
              <a:t>Issues</a:t>
            </a:r>
          </a:p>
          <a:p>
            <a:r>
              <a:rPr lang="en-US" sz="1600" dirty="0" smtClean="0"/>
              <a:t>—Background</a:t>
            </a:r>
          </a:p>
          <a:p>
            <a:r>
              <a:rPr lang="en-US" sz="1600" dirty="0" smtClean="0"/>
              <a:t>—Literature Survey</a:t>
            </a:r>
          </a:p>
          <a:p>
            <a:r>
              <a:rPr lang="en-US" sz="1600" dirty="0" smtClean="0"/>
              <a:t>— Gap analysis </a:t>
            </a:r>
          </a:p>
          <a:p>
            <a:r>
              <a:rPr lang="en-US" sz="1600" dirty="0" smtClean="0"/>
              <a:t>—Problem definition</a:t>
            </a:r>
          </a:p>
          <a:p>
            <a:r>
              <a:rPr lang="en-US" sz="1600" dirty="0" smtClean="0"/>
              <a:t>—Feasibility study</a:t>
            </a:r>
          </a:p>
          <a:p>
            <a:r>
              <a:rPr lang="en-US" sz="1600" dirty="0" smtClean="0"/>
              <a:t>—Proposed Architecture</a:t>
            </a:r>
          </a:p>
          <a:p>
            <a:r>
              <a:rPr lang="en-US" sz="1600" dirty="0" smtClean="0"/>
              <a:t>—Mathematical Model &amp; State Diagram</a:t>
            </a:r>
            <a:endParaRPr lang="en-US" sz="1600" dirty="0"/>
          </a:p>
          <a:p>
            <a:r>
              <a:rPr lang="en-US" sz="1600" dirty="0" smtClean="0"/>
              <a:t>—Modeling &amp; SRS</a:t>
            </a:r>
          </a:p>
          <a:p>
            <a:r>
              <a:rPr lang="en-US" sz="1600" dirty="0" smtClean="0"/>
              <a:t>—Activity per objective</a:t>
            </a:r>
          </a:p>
          <a:p>
            <a:r>
              <a:rPr lang="en-US" sz="1600" dirty="0" smtClean="0"/>
              <a:t>— Algorithms &amp; UML diagrams</a:t>
            </a:r>
          </a:p>
          <a:p>
            <a:r>
              <a:rPr lang="en-US" sz="1600" dirty="0" smtClean="0"/>
              <a:t>— Conclusions</a:t>
            </a:r>
          </a:p>
          <a:p>
            <a:r>
              <a:rPr lang="en-US" sz="1600" dirty="0" smtClean="0"/>
              <a:t>— References</a:t>
            </a:r>
            <a:endParaRPr lang="en-GB" sz="2200"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literature review</a:t>
            </a:r>
            <a:endParaRPr lang="en-US" dirty="0"/>
          </a:p>
        </p:txBody>
      </p:sp>
      <p:sp>
        <p:nvSpPr>
          <p:cNvPr id="3" name="Content Placeholder 2"/>
          <p:cNvSpPr>
            <a:spLocks noGrp="1"/>
          </p:cNvSpPr>
          <p:nvPr>
            <p:ph idx="1"/>
          </p:nvPr>
        </p:nvSpPr>
        <p:spPr/>
        <p:txBody>
          <a:bodyPr/>
          <a:lstStyle/>
          <a:p>
            <a:r>
              <a:rPr lang="en-US" sz="2800" dirty="0" smtClean="0"/>
              <a:t>Crypto currencies use blockchain as base technology.</a:t>
            </a:r>
          </a:p>
          <a:p>
            <a:r>
              <a:rPr lang="en-US" sz="2800" dirty="0" smtClean="0"/>
              <a:t> To promote cryptocurrency, reward mining is used.</a:t>
            </a:r>
          </a:p>
          <a:p>
            <a:r>
              <a:rPr lang="en-US" sz="2800" dirty="0" smtClean="0"/>
              <a:t>Cryptocurrency is future of financing and cyber security.</a:t>
            </a:r>
          </a:p>
          <a:p>
            <a:r>
              <a:rPr lang="en-US" sz="2800" dirty="0" smtClean="0"/>
              <a:t>E-wallets need several layers of security for proper functionality.</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Gap analysis</a:t>
            </a:r>
            <a:endParaRPr lang="en-US" dirty="0"/>
          </a:p>
        </p:txBody>
      </p:sp>
      <p:sp>
        <p:nvSpPr>
          <p:cNvPr id="3" name="Content Placeholder 2"/>
          <p:cNvSpPr>
            <a:spLocks noGrp="1"/>
          </p:cNvSpPr>
          <p:nvPr>
            <p:ph idx="1"/>
          </p:nvPr>
        </p:nvSpPr>
        <p:spPr/>
        <p:txBody>
          <a:bodyPr/>
          <a:lstStyle/>
          <a:p>
            <a:r>
              <a:rPr lang="en-US" dirty="0" smtClean="0"/>
              <a:t>There is a need of currency with proof-of-authority but without central point of failure.</a:t>
            </a:r>
          </a:p>
          <a:p>
            <a:r>
              <a:rPr lang="en-US" dirty="0" smtClean="0"/>
              <a:t> Generalized public block chain API.</a:t>
            </a:r>
          </a:p>
          <a:p>
            <a:r>
              <a:rPr lang="en-US" dirty="0" smtClean="0"/>
              <a:t>A crypto with hybrid consensus protocol.</a:t>
            </a:r>
          </a:p>
          <a:p>
            <a:r>
              <a:rPr lang="en-US" dirty="0" smtClean="0"/>
              <a:t>A secure and high availability e-wallet for easy to facilitate transactions.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Problem Definition</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Problem Statement:-</a:t>
            </a:r>
          </a:p>
          <a:p>
            <a:pPr marL="514350" indent="-514350">
              <a:buNone/>
            </a:pPr>
            <a:r>
              <a:rPr lang="en-GB" sz="2400" dirty="0" smtClean="0">
                <a:latin typeface="Arial" charset="0"/>
              </a:rPr>
              <a:t>	To create a de-centralized blockchain based crypto currency and an e-wallet </a:t>
            </a:r>
            <a:r>
              <a:rPr lang="en-GB" sz="2400" dirty="0">
                <a:latin typeface="Arial" charset="0"/>
              </a:rPr>
              <a:t>to access c</a:t>
            </a:r>
            <a:r>
              <a:rPr lang="en-GB" sz="2400" dirty="0" smtClean="0">
                <a:latin typeface="Arial" charset="0"/>
              </a:rPr>
              <a:t>urrency</a:t>
            </a:r>
            <a:r>
              <a:rPr lang="en-GB" sz="2400" dirty="0">
                <a:latin typeface="Arial" charset="0"/>
              </a:rPr>
              <a:t>.</a:t>
            </a:r>
          </a:p>
          <a:p>
            <a:pPr marL="0" indent="0">
              <a:buNone/>
            </a:pPr>
            <a:endParaRPr lang="en-GB" sz="2400" dirty="0" smtClean="0">
              <a:latin typeface="Arial" charset="0"/>
            </a:endParaRPr>
          </a:p>
          <a:p>
            <a:r>
              <a:rPr lang="en-GB" sz="2400" dirty="0" smtClean="0">
                <a:latin typeface="Arial" charset="0"/>
              </a:rPr>
              <a:t>Objectives:-</a:t>
            </a:r>
          </a:p>
          <a:p>
            <a:pPr marL="514350" indent="-514350">
              <a:buFont typeface="+mj-lt"/>
              <a:buAutoNum type="romanLcPeriod"/>
            </a:pPr>
            <a:r>
              <a:rPr lang="en-GB" sz="2400" dirty="0" smtClean="0">
                <a:latin typeface="Arial" charset="0"/>
              </a:rPr>
              <a:t>Create a generalized blockchain API.</a:t>
            </a:r>
          </a:p>
          <a:p>
            <a:pPr marL="514350" indent="-514350">
              <a:buFont typeface="+mj-lt"/>
              <a:buAutoNum type="romanLcPeriod"/>
            </a:pPr>
            <a:r>
              <a:rPr lang="en-GB" sz="2400" dirty="0" smtClean="0">
                <a:latin typeface="Arial" charset="0"/>
              </a:rPr>
              <a:t>Use the API create a new cryptocurrency model.</a:t>
            </a:r>
          </a:p>
          <a:p>
            <a:pPr marL="514350" indent="-514350">
              <a:buFont typeface="+mj-lt"/>
              <a:buAutoNum type="romanLcPeriod"/>
            </a:pPr>
            <a:r>
              <a:rPr lang="en-GB" sz="2400" dirty="0" smtClean="0">
                <a:latin typeface="Arial" charset="0"/>
              </a:rPr>
              <a:t>Implement a secure and high availability e-wallet for transactions.</a:t>
            </a:r>
            <a:endParaRPr lang="en-GB" sz="2400" dirty="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sz="4000" dirty="0" smtClean="0">
                <a:latin typeface="Arial" charset="0"/>
              </a:rPr>
              <a:t>Activity per objective</a:t>
            </a:r>
            <a:endParaRPr lang="en-GB" sz="4000"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pPr marL="457200" indent="-457200">
              <a:buFont typeface="+mj-lt"/>
              <a:buAutoNum type="arabicPeriod"/>
            </a:pPr>
            <a:r>
              <a:rPr lang="en-IN" sz="2000" dirty="0" smtClean="0">
                <a:latin typeface="Arial" charset="0"/>
              </a:rPr>
              <a:t>Create a generalized blockchain API(17-12-2018 to 26-12-2018)</a:t>
            </a:r>
          </a:p>
          <a:p>
            <a:pPr marL="914400" lvl="1" indent="-514350">
              <a:buFont typeface="+mj-lt"/>
              <a:buAutoNum type="romanLcPeriod"/>
            </a:pPr>
            <a:r>
              <a:rPr lang="en-IN" sz="1800" dirty="0" smtClean="0">
                <a:latin typeface="Arial" charset="0"/>
              </a:rPr>
              <a:t>Understand concepts of blockchain.</a:t>
            </a:r>
          </a:p>
          <a:p>
            <a:pPr marL="914400" lvl="1" indent="-514350">
              <a:buFont typeface="+mj-lt"/>
              <a:buAutoNum type="romanLcPeriod"/>
            </a:pPr>
            <a:r>
              <a:rPr lang="en-IN" sz="1800" dirty="0" smtClean="0">
                <a:latin typeface="Arial" charset="0"/>
              </a:rPr>
              <a:t>Decompose the concepts, identify object and relations to generate class diagram.</a:t>
            </a:r>
          </a:p>
          <a:p>
            <a:pPr marL="514350" indent="-514350">
              <a:buFont typeface="+mj-lt"/>
              <a:buAutoNum type="arabicPeriod"/>
            </a:pPr>
            <a:r>
              <a:rPr lang="en-GB" sz="2000" dirty="0" smtClean="0">
                <a:latin typeface="Arial" charset="0"/>
              </a:rPr>
              <a:t>Use the API create a new cryptocurrency model</a:t>
            </a:r>
            <a:r>
              <a:rPr lang="en-GB" sz="1600" dirty="0" smtClean="0">
                <a:latin typeface="Arial" charset="0"/>
              </a:rPr>
              <a:t>(27-12-18 to 6-1-19)</a:t>
            </a:r>
            <a:endParaRPr lang="en-GB" sz="2000" dirty="0" smtClean="0">
              <a:latin typeface="Arial" charset="0"/>
            </a:endParaRPr>
          </a:p>
          <a:p>
            <a:pPr marL="971550" lvl="1" indent="-571500">
              <a:buFont typeface="+mj-lt"/>
              <a:buAutoNum type="romanLcPeriod"/>
            </a:pPr>
            <a:r>
              <a:rPr lang="en-IN" sz="1800" dirty="0" smtClean="0">
                <a:latin typeface="Arial" charset="0"/>
              </a:rPr>
              <a:t>Identify transaction parameters and output format.</a:t>
            </a:r>
          </a:p>
          <a:p>
            <a:pPr marL="971550" lvl="1" indent="-571500">
              <a:buFont typeface="+mj-lt"/>
              <a:buAutoNum type="romanLcPeriod"/>
            </a:pPr>
            <a:r>
              <a:rPr lang="en-IN" sz="1800" dirty="0" smtClean="0">
                <a:latin typeface="Arial" charset="0"/>
              </a:rPr>
              <a:t>Create a Synchronize transaction pool across the blockchain.</a:t>
            </a:r>
          </a:p>
          <a:p>
            <a:pPr marL="971550" lvl="1" indent="-571500">
              <a:buFont typeface="+mj-lt"/>
              <a:buAutoNum type="romanLcPeriod"/>
            </a:pPr>
            <a:r>
              <a:rPr lang="en-IN" sz="1800" dirty="0" smtClean="0">
                <a:latin typeface="Arial" charset="0"/>
              </a:rPr>
              <a:t>Integrate wallet model and transactions.</a:t>
            </a:r>
          </a:p>
          <a:p>
            <a:pPr marL="571500" indent="-571500">
              <a:buFont typeface="+mj-lt"/>
              <a:buAutoNum type="arabicPeriod"/>
            </a:pPr>
            <a:r>
              <a:rPr lang="en-IN" sz="2000" dirty="0" smtClean="0">
                <a:latin typeface="Arial" charset="0"/>
              </a:rPr>
              <a:t>Implementation </a:t>
            </a:r>
            <a:r>
              <a:rPr lang="en-IN" sz="2000" smtClean="0">
                <a:latin typeface="Arial" charset="0"/>
              </a:rPr>
              <a:t>of e-wallet(7-1-2019 to 3-2-2019)</a:t>
            </a:r>
            <a:endParaRPr lang="en-IN" sz="2000" dirty="0" smtClean="0">
              <a:latin typeface="Arial" charset="0"/>
            </a:endParaRPr>
          </a:p>
          <a:p>
            <a:pPr marL="971550" lvl="1" indent="-571500">
              <a:buFont typeface="+mj-lt"/>
              <a:buAutoNum type="romanLcPeriod"/>
            </a:pPr>
            <a:r>
              <a:rPr lang="en-IN" sz="1800" dirty="0" smtClean="0">
                <a:latin typeface="Arial" charset="0"/>
              </a:rPr>
              <a:t>Design simple user friendly GUI.</a:t>
            </a:r>
          </a:p>
          <a:p>
            <a:pPr marL="971550" lvl="1" indent="-571500">
              <a:buFont typeface="+mj-lt"/>
              <a:buAutoNum type="romanLcPeriod"/>
            </a:pPr>
            <a:r>
              <a:rPr lang="en-IN" sz="1800" dirty="0" smtClean="0">
                <a:latin typeface="Arial" charset="0"/>
              </a:rPr>
              <a:t>Integrate e-wallet with cryptocurrency.</a:t>
            </a:r>
          </a:p>
          <a:p>
            <a:pPr marL="971550" lvl="1" indent="-571500">
              <a:buFont typeface="+mj-lt"/>
              <a:buAutoNum type="romanLcPeriod"/>
            </a:pPr>
            <a:r>
              <a:rPr lang="en-IN" sz="1800" dirty="0" smtClean="0">
                <a:latin typeface="Arial" charset="0"/>
              </a:rPr>
              <a:t>Add key management services.</a:t>
            </a:r>
          </a:p>
          <a:p>
            <a:pPr marL="971550" lvl="1" indent="-571500">
              <a:buFont typeface="+mj-lt"/>
              <a:buAutoNum type="romanLcPeriod"/>
            </a:pPr>
            <a:r>
              <a:rPr lang="en-IN" sz="1800" dirty="0" smtClean="0">
                <a:latin typeface="Arial" charset="0"/>
              </a:rPr>
              <a:t>Provide additional tools for user.</a:t>
            </a:r>
            <a:endParaRPr lang="en-GB" sz="1800" dirty="0" smtClean="0">
              <a:latin typeface="Arial" charset="0"/>
            </a:endParaRPr>
          </a:p>
          <a:p>
            <a:pPr marL="514350" indent="-514350">
              <a:buFont typeface="+mj-lt"/>
              <a:buAutoNum type="arabicPeriod"/>
            </a:pPr>
            <a:endParaRPr lang="en-IN" sz="2800" dirty="0" smtClean="0">
              <a:latin typeface="Arial" charset="0"/>
            </a:endParaRPr>
          </a:p>
          <a:p>
            <a:pPr marL="914400" lvl="1" indent="-514350">
              <a:buNone/>
            </a:pPr>
            <a:endParaRPr lang="en-IN" sz="1800" dirty="0" smtClean="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78700" cy="1033450"/>
          </a:xfrm>
        </p:spPr>
        <p:txBody>
          <a:bodyPr/>
          <a:lstStyle/>
          <a:p>
            <a:pPr algn="l"/>
            <a:r>
              <a:rPr lang="en-US" dirty="0" smtClean="0"/>
              <a:t>Feasibility study</a:t>
            </a:r>
            <a:endParaRPr lang="en-US" dirty="0"/>
          </a:p>
        </p:txBody>
      </p:sp>
      <p:sp>
        <p:nvSpPr>
          <p:cNvPr id="3" name="Content Placeholder 2"/>
          <p:cNvSpPr>
            <a:spLocks noGrp="1"/>
          </p:cNvSpPr>
          <p:nvPr>
            <p:ph idx="1"/>
          </p:nvPr>
        </p:nvSpPr>
        <p:spPr>
          <a:xfrm>
            <a:off x="809625" y="2214563"/>
            <a:ext cx="7958138" cy="4214833"/>
          </a:xfrm>
        </p:spPr>
        <p:txBody>
          <a:bodyPr/>
          <a:lstStyle/>
          <a:p>
            <a:r>
              <a:rPr lang="en-US" sz="2800" dirty="0" smtClean="0"/>
              <a:t>Market feasibility- There is a visible market space for a new hybrid blockchain which is more secure than its predecessors.</a:t>
            </a:r>
          </a:p>
          <a:p>
            <a:r>
              <a:rPr lang="en-US" sz="2800" dirty="0" smtClean="0"/>
              <a:t>Technical feasibility- The current technology provides sufficient operational storage, processing and bandwidth capabilities.</a:t>
            </a:r>
          </a:p>
          <a:p>
            <a:r>
              <a:rPr lang="en-US" sz="2800" dirty="0" smtClean="0"/>
              <a:t>Financial feasibility- As the number of users increases, the token value of the cryptocurrency increases.</a:t>
            </a:r>
          </a:p>
          <a:p>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Proposed architecture</a:t>
            </a:r>
            <a:endParaRPr lang="en-GB" dirty="0">
              <a:latin typeface="Arial" charset="0"/>
            </a:endParaRPr>
          </a:p>
        </p:txBody>
      </p:sp>
      <p:sp>
        <p:nvSpPr>
          <p:cNvPr id="16386" name="Rectangle 3"/>
          <p:cNvSpPr>
            <a:spLocks noGrp="1" noChangeArrowheads="1"/>
          </p:cNvSpPr>
          <p:nvPr>
            <p:ph type="body" idx="1"/>
          </p:nvPr>
        </p:nvSpPr>
        <p:spPr>
          <a:xfrm>
            <a:off x="899592" y="2132856"/>
            <a:ext cx="7958138" cy="4357709"/>
          </a:xfrm>
        </p:spPr>
        <p:txBody>
          <a:bodyPr/>
          <a:lstStyle/>
          <a:p>
            <a:pPr>
              <a:buFont typeface="Arial" pitchFamily="34" charset="0"/>
              <a:buChar char="•"/>
            </a:pPr>
            <a:endParaRPr lang="en-GB" sz="2000" dirty="0">
              <a:latin typeface="Arial" charset="0"/>
            </a:endParaRPr>
          </a:p>
        </p:txBody>
      </p:sp>
      <p:pic>
        <p:nvPicPr>
          <p:cNvPr id="6" name="Picture 5" descr="arch.jpg"/>
          <p:cNvPicPr>
            <a:picLocks noChangeAspect="1"/>
          </p:cNvPicPr>
          <p:nvPr/>
        </p:nvPicPr>
        <p:blipFill>
          <a:blip r:embed="rId2" cstate="print"/>
          <a:stretch>
            <a:fillRect/>
          </a:stretch>
        </p:blipFill>
        <p:spPr>
          <a:xfrm>
            <a:off x="785786" y="1785926"/>
            <a:ext cx="8143932" cy="485778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Modelling &amp; Interfaces</a:t>
            </a:r>
            <a:endParaRPr lang="en-GB" dirty="0"/>
          </a:p>
        </p:txBody>
      </p:sp>
      <p:sp>
        <p:nvSpPr>
          <p:cNvPr id="3" name="Content Placeholder 2"/>
          <p:cNvSpPr>
            <a:spLocks noGrp="1"/>
          </p:cNvSpPr>
          <p:nvPr>
            <p:ph idx="1"/>
          </p:nvPr>
        </p:nvSpPr>
        <p:spPr/>
        <p:txBody>
          <a:bodyPr/>
          <a:lstStyle/>
          <a:p>
            <a:r>
              <a:rPr lang="en-IN" dirty="0" smtClean="0"/>
              <a:t>SDLC :  </a:t>
            </a:r>
          </a:p>
          <a:p>
            <a:pPr>
              <a:buNone/>
            </a:pPr>
            <a:r>
              <a:rPr lang="en-IN" dirty="0" smtClean="0"/>
              <a:t>	Incremental model</a:t>
            </a:r>
          </a:p>
          <a:p>
            <a:endParaRPr lang="en-IN" dirty="0" smtClean="0"/>
          </a:p>
          <a:p>
            <a:r>
              <a:rPr lang="en-IN" dirty="0" smtClean="0"/>
              <a:t>Software interfaces : </a:t>
            </a:r>
            <a:endParaRPr lang="en-US" dirty="0" smtClean="0"/>
          </a:p>
          <a:p>
            <a:pPr>
              <a:buNone/>
            </a:pPr>
            <a:r>
              <a:rPr lang="en-US" dirty="0" smtClean="0"/>
              <a:t>	Front-end: </a:t>
            </a:r>
            <a:r>
              <a:rPr lang="en-US" dirty="0" err="1" smtClean="0"/>
              <a:t>HTML,CSS,Javascript</a:t>
            </a:r>
            <a:endParaRPr lang="en-US" dirty="0" smtClean="0"/>
          </a:p>
          <a:p>
            <a:pPr>
              <a:buNone/>
            </a:pPr>
            <a:r>
              <a:rPr lang="en-US" dirty="0" smtClean="0"/>
              <a:t>	Back-end: </a:t>
            </a:r>
            <a:r>
              <a:rPr lang="en-US" dirty="0" err="1" smtClean="0"/>
              <a:t>MongoDB,Node.JS,Express</a:t>
            </a:r>
            <a:endParaRPr lang="en-US" dirty="0" smtClean="0"/>
          </a:p>
          <a:p>
            <a:endParaRPr lang="en-IN" dirty="0" smtClean="0"/>
          </a:p>
          <a:p>
            <a:endParaRPr lang="en-IN" dirty="0" smtClean="0"/>
          </a:p>
          <a:p>
            <a:pPr>
              <a:buNone/>
            </a:pP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Hardware &amp; software requirements:</a:t>
            </a:r>
          </a:p>
          <a:p>
            <a:pPr>
              <a:buNone/>
            </a:pPr>
            <a:r>
              <a:rPr lang="en-US" sz="2000" dirty="0" smtClean="0"/>
              <a:t>Processor: 	 Intel core 2 duo &amp; above</a:t>
            </a:r>
          </a:p>
          <a:p>
            <a:pPr>
              <a:buNone/>
            </a:pPr>
            <a:r>
              <a:rPr lang="en-US" sz="2000" dirty="0" smtClean="0"/>
              <a:t>Speed: 		2.4GHZ</a:t>
            </a:r>
          </a:p>
          <a:p>
            <a:pPr>
              <a:buNone/>
            </a:pPr>
            <a:r>
              <a:rPr lang="en-US" sz="2000" dirty="0" smtClean="0"/>
              <a:t>RAM: 		4GB or above</a:t>
            </a:r>
          </a:p>
          <a:p>
            <a:pPr>
              <a:buNone/>
            </a:pPr>
            <a:r>
              <a:rPr lang="en-US" sz="2000" dirty="0" smtClean="0"/>
              <a:t>Hard disk:	 20GB or above</a:t>
            </a:r>
          </a:p>
          <a:p>
            <a:pPr lvl="0">
              <a:buNone/>
            </a:pPr>
            <a:endParaRPr lang="en-US" sz="2000" dirty="0" smtClean="0"/>
          </a:p>
          <a:p>
            <a:pPr lvl="0">
              <a:buNone/>
            </a:pPr>
            <a:r>
              <a:rPr lang="en-US" sz="2000" dirty="0" smtClean="0"/>
              <a:t>Operating system: Windows 7 or above, Linux, MAC.</a:t>
            </a:r>
          </a:p>
          <a:p>
            <a:pPr>
              <a:buNone/>
            </a:pPr>
            <a:endParaRPr lang="en-US" sz="2000" dirty="0" smtClean="0"/>
          </a:p>
          <a:p>
            <a:pPr>
              <a:buNone/>
            </a:pPr>
            <a:endParaRPr lang="en-US" sz="2000" dirty="0" smtClean="0"/>
          </a:p>
          <a:p>
            <a:pPr>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Algorithms used</a:t>
            </a:r>
            <a:endParaRPr lang="en-US" dirty="0"/>
          </a:p>
        </p:txBody>
      </p:sp>
      <p:sp>
        <p:nvSpPr>
          <p:cNvPr id="3" name="Content Placeholder 2"/>
          <p:cNvSpPr>
            <a:spLocks noGrp="1"/>
          </p:cNvSpPr>
          <p:nvPr>
            <p:ph idx="1"/>
          </p:nvPr>
        </p:nvSpPr>
        <p:spPr/>
        <p:txBody>
          <a:bodyPr/>
          <a:lstStyle/>
          <a:p>
            <a:r>
              <a:rPr lang="en-US" dirty="0" smtClean="0"/>
              <a:t>SHA-256</a:t>
            </a:r>
          </a:p>
          <a:p>
            <a:r>
              <a:rPr lang="en-US" dirty="0" smtClean="0"/>
              <a:t>Elliptical curve cryptography: secp256k1 standards of efficient crypto prime 256bit </a:t>
            </a:r>
            <a:r>
              <a:rPr lang="en-US" dirty="0" err="1" smtClean="0"/>
              <a:t>Kabbalah</a:t>
            </a:r>
            <a:r>
              <a:rPr lang="en-US" dirty="0" smtClean="0"/>
              <a:t> version 1</a:t>
            </a:r>
          </a:p>
          <a:p>
            <a:r>
              <a:rPr lang="en-US" dirty="0" smtClean="0"/>
              <a:t>UUID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609600"/>
            <a:ext cx="7607324" cy="1143000"/>
          </a:xfrm>
        </p:spPr>
        <p:txBody>
          <a:bodyPr/>
          <a:lstStyle/>
          <a:p>
            <a:r>
              <a:rPr lang="en-US" dirty="0" err="1" smtClean="0"/>
              <a:t>Algo</a:t>
            </a:r>
            <a:r>
              <a:rPr lang="en-US" dirty="0" smtClean="0"/>
              <a:t>: Dynamic mining difficulty</a:t>
            </a:r>
            <a:endParaRPr lang="en-US" dirty="0"/>
          </a:p>
        </p:txBody>
      </p:sp>
      <p:pic>
        <p:nvPicPr>
          <p:cNvPr id="6" name="Content Placeholder 5" descr="bchain flow.JPG"/>
          <p:cNvPicPr>
            <a:picLocks noGrp="1" noChangeAspect="1"/>
          </p:cNvPicPr>
          <p:nvPr>
            <p:ph idx="1"/>
          </p:nvPr>
        </p:nvPicPr>
        <p:blipFill>
          <a:blip r:embed="rId2" cstate="print"/>
          <a:stretch>
            <a:fillRect/>
          </a:stretch>
        </p:blipFill>
        <p:spPr>
          <a:xfrm>
            <a:off x="714348" y="0"/>
            <a:ext cx="8072494" cy="669899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P9499.jpg"/>
          <p:cNvPicPr>
            <a:picLocks noGrp="1" noChangeAspect="1"/>
          </p:cNvPicPr>
          <p:nvPr>
            <p:ph idx="1"/>
          </p:nvPr>
        </p:nvPicPr>
        <p:blipFill>
          <a:blip r:embed="rId2" cstate="print"/>
          <a:stretch>
            <a:fillRect/>
          </a:stretch>
        </p:blipFill>
        <p:spPr>
          <a:xfrm>
            <a:off x="7286644" y="357166"/>
            <a:ext cx="1500198" cy="1714512"/>
          </a:xfrm>
        </p:spPr>
      </p:pic>
      <p:graphicFrame>
        <p:nvGraphicFramePr>
          <p:cNvPr id="3127" name="Group 55"/>
          <p:cNvGraphicFramePr>
            <a:graphicFrameLocks noGrp="1"/>
          </p:cNvGraphicFramePr>
          <p:nvPr/>
        </p:nvGraphicFramePr>
        <p:xfrm>
          <a:off x="900113" y="2276475"/>
          <a:ext cx="7535862" cy="3714750"/>
        </p:xfrm>
        <a:graphic>
          <a:graphicData uri="http://schemas.openxmlformats.org/drawingml/2006/table">
            <a:tbl>
              <a:tblPr/>
              <a:tblGrid>
                <a:gridCol w="2782887"/>
                <a:gridCol w="4752975"/>
              </a:tblGrid>
              <a:tr h="371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alibri" pitchFamily="34" charset="0"/>
                          <a:cs typeface="Arial" charset="0"/>
                        </a:rPr>
                        <a:t>Bio – Data : Personal Information </a:t>
                      </a:r>
                      <a:endParaRPr kumimoji="0" lang="en-IN"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Roll No </a:t>
                      </a:r>
                      <a:endParaRPr kumimoji="0" lang="en-IN" sz="18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B14COB70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Name of Student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Pranav</a:t>
                      </a:r>
                      <a:r>
                        <a:rPr kumimoji="0" lang="en-IN" sz="1800" b="0" i="0" u="none" strike="noStrike" cap="none" normalizeH="0" baseline="0" dirty="0" smtClean="0">
                          <a:ln>
                            <a:noFill/>
                          </a:ln>
                          <a:solidFill>
                            <a:srgbClr val="000000"/>
                          </a:solidFill>
                          <a:effectLst/>
                          <a:latin typeface="Calibri" pitchFamily="34" charset="0"/>
                          <a:cs typeface="Arial" charset="0"/>
                        </a:rPr>
                        <a:t> </a:t>
                      </a:r>
                      <a:r>
                        <a:rPr kumimoji="0" lang="en-IN" sz="1800" b="0" i="0" u="none" strike="noStrike" cap="none" normalizeH="0" baseline="0" dirty="0" err="1" smtClean="0">
                          <a:ln>
                            <a:noFill/>
                          </a:ln>
                          <a:solidFill>
                            <a:srgbClr val="000000"/>
                          </a:solidFill>
                          <a:effectLst/>
                          <a:latin typeface="Calibri" pitchFamily="34" charset="0"/>
                          <a:cs typeface="Arial" charset="0"/>
                        </a:rPr>
                        <a:t>Kiran</a:t>
                      </a:r>
                      <a:r>
                        <a:rPr kumimoji="0" lang="en-IN" sz="1800" b="0" i="0" u="none" strike="noStrike" cap="none" normalizeH="0" baseline="0" dirty="0" smtClean="0">
                          <a:ln>
                            <a:noFill/>
                          </a:ln>
                          <a:solidFill>
                            <a:srgbClr val="000000"/>
                          </a:solidFill>
                          <a:effectLst/>
                          <a:latin typeface="Calibri" pitchFamily="34" charset="0"/>
                          <a:cs typeface="Arial" charset="0"/>
                        </a:rPr>
                        <a:t> </a:t>
                      </a:r>
                      <a:r>
                        <a:rPr kumimoji="0" lang="en-IN" sz="1800" b="0" i="0" u="none" strike="noStrike" cap="none" normalizeH="0" baseline="0" dirty="0" err="1" smtClean="0">
                          <a:ln>
                            <a:noFill/>
                          </a:ln>
                          <a:solidFill>
                            <a:srgbClr val="000000"/>
                          </a:solidFill>
                          <a:effectLst/>
                          <a:latin typeface="Calibri" pitchFamily="34" charset="0"/>
                          <a:cs typeface="Arial" charset="0"/>
                        </a:rPr>
                        <a:t>Waikar</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Date of Birth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10/02/1997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Address</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4740, near </a:t>
                      </a:r>
                      <a:r>
                        <a:rPr kumimoji="0" lang="en-IN" sz="1800" b="0" i="0" u="none" strike="noStrike" cap="none" normalizeH="0" baseline="0" dirty="0" err="1" smtClean="0">
                          <a:ln>
                            <a:noFill/>
                          </a:ln>
                          <a:solidFill>
                            <a:srgbClr val="000000"/>
                          </a:solidFill>
                          <a:effectLst/>
                          <a:latin typeface="Calibri" pitchFamily="34" charset="0"/>
                          <a:cs typeface="Arial" charset="0"/>
                        </a:rPr>
                        <a:t>bhgyashree</a:t>
                      </a:r>
                      <a:r>
                        <a:rPr kumimoji="0" lang="en-IN" sz="1800" b="0" i="0" u="none" strike="noStrike" cap="none" normalizeH="0" baseline="0" dirty="0" smtClean="0">
                          <a:ln>
                            <a:noFill/>
                          </a:ln>
                          <a:solidFill>
                            <a:srgbClr val="000000"/>
                          </a:solidFill>
                          <a:effectLst/>
                          <a:latin typeface="Calibri" pitchFamily="34" charset="0"/>
                          <a:cs typeface="Arial" charset="0"/>
                        </a:rPr>
                        <a:t> lodge,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Lane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nirfarake</a:t>
                      </a:r>
                      <a:r>
                        <a:rPr kumimoji="0" lang="en-IN" sz="1800" b="0" i="0" u="none" strike="noStrike" cap="none" normalizeH="0" baseline="0" dirty="0" smtClean="0">
                          <a:ln>
                            <a:noFill/>
                          </a:ln>
                          <a:solidFill>
                            <a:srgbClr val="000000"/>
                          </a:solidFill>
                          <a:effectLst/>
                          <a:latin typeface="Calibri" pitchFamily="34" charset="0"/>
                          <a:cs typeface="Arial" charset="0"/>
                        </a:rPr>
                        <a:t> lane, </a:t>
                      </a:r>
                      <a:r>
                        <a:rPr kumimoji="0" lang="en-IN" sz="1800" b="0" i="0" u="none" strike="noStrike" cap="none" normalizeH="0" baseline="0" dirty="0" err="1" smtClean="0">
                          <a:ln>
                            <a:noFill/>
                          </a:ln>
                          <a:solidFill>
                            <a:srgbClr val="000000"/>
                          </a:solidFill>
                          <a:effectLst/>
                          <a:latin typeface="Calibri" pitchFamily="34" charset="0"/>
                          <a:cs typeface="Arial" charset="0"/>
                        </a:rPr>
                        <a:t>Maliwada</a:t>
                      </a:r>
                      <a:r>
                        <a:rPr kumimoji="0" lang="en-IN" sz="1800" b="0" i="0" u="none" strike="noStrike" cap="none" normalizeH="0" baseline="0" dirty="0" smtClean="0">
                          <a:ln>
                            <a:noFill/>
                          </a:ln>
                          <a:solidFill>
                            <a:srgbClr val="000000"/>
                          </a:solidFill>
                          <a:effectLst/>
                          <a:latin typeface="Calibri" pitchFamily="34"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 City District</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Ahmednagar</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 Tal Dist State Pin</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414001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Email 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hlinkClick r:id="rId3"/>
                        </a:rPr>
                        <a:t>pranavwaikar@gmail.com</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Calibri" pitchFamily="34" charset="0"/>
                          <a:cs typeface="Arial" charset="0"/>
                        </a:rPr>
                        <a:t> Mobile No.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7066506779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10" name="Title 1"/>
          <p:cNvSpPr>
            <a:spLocks/>
          </p:cNvSpPr>
          <p:nvPr/>
        </p:nvSpPr>
        <p:spPr bwMode="auto">
          <a:xfrm>
            <a:off x="1357290" y="714356"/>
            <a:ext cx="6635750" cy="1143000"/>
          </a:xfrm>
          <a:prstGeom prst="rect">
            <a:avLst/>
          </a:prstGeom>
          <a:noFill/>
          <a:ln w="9525">
            <a:noFill/>
            <a:miter lim="800000"/>
            <a:headEnd/>
            <a:tailEnd/>
          </a:ln>
        </p:spPr>
        <p:txBody>
          <a:bodyPr anchor="ctr"/>
          <a:lstStyle/>
          <a:p>
            <a:pPr eaLnBrk="1" hangingPunct="1"/>
            <a:r>
              <a:rPr lang="en-US" altLang="en-US" sz="3600" dirty="0" smtClean="0">
                <a:latin typeface="Arial" charset="0"/>
              </a:rPr>
              <a:t>Member 1</a:t>
            </a:r>
            <a:endParaRPr lang="en-IN" altLang="en-US" sz="3600" dirty="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609600"/>
            <a:ext cx="7607324" cy="1143000"/>
          </a:xfrm>
        </p:spPr>
        <p:txBody>
          <a:bodyPr/>
          <a:lstStyle/>
          <a:p>
            <a:r>
              <a:rPr lang="en-US" dirty="0" smtClean="0"/>
              <a:t>flowchart: Dynamic mining difficulty</a:t>
            </a:r>
            <a:endParaRPr lang="en-US" dirty="0"/>
          </a:p>
        </p:txBody>
      </p:sp>
      <p:pic>
        <p:nvPicPr>
          <p:cNvPr id="4" name="Content Placeholder 3" descr="dynamic mining difficulty.jpg"/>
          <p:cNvPicPr>
            <a:picLocks noGrp="1" noChangeAspect="1"/>
          </p:cNvPicPr>
          <p:nvPr>
            <p:ph idx="1"/>
          </p:nvPr>
        </p:nvPicPr>
        <p:blipFill>
          <a:blip r:embed="rId2" cstate="print"/>
          <a:stretch>
            <a:fillRect/>
          </a:stretch>
        </p:blipFill>
        <p:spPr>
          <a:xfrm>
            <a:off x="2285984" y="1857364"/>
            <a:ext cx="4429156" cy="4857784"/>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609600"/>
            <a:ext cx="7607324" cy="1143000"/>
          </a:xfrm>
        </p:spPr>
        <p:txBody>
          <a:bodyPr/>
          <a:lstStyle/>
          <a:p>
            <a:r>
              <a:rPr lang="en-US" dirty="0" smtClean="0"/>
              <a:t> Wallet flowchart</a:t>
            </a:r>
            <a:endParaRPr lang="en-US" dirty="0"/>
          </a:p>
        </p:txBody>
      </p:sp>
      <p:sp>
        <p:nvSpPr>
          <p:cNvPr id="4" name="Content Placeholder 3"/>
          <p:cNvSpPr>
            <a:spLocks noGrp="1"/>
          </p:cNvSpPr>
          <p:nvPr>
            <p:ph idx="1"/>
          </p:nvPr>
        </p:nvSpPr>
        <p:spPr/>
        <p:txBody>
          <a:bodyPr/>
          <a:lstStyle/>
          <a:p>
            <a:endParaRPr lang="en-GB"/>
          </a:p>
        </p:txBody>
      </p:sp>
      <p:pic>
        <p:nvPicPr>
          <p:cNvPr id="2050" name="Picture 2" descr="C:\Users\Admin\Desktop\wf.jpg"/>
          <p:cNvPicPr>
            <a:picLocks noChangeAspect="1" noChangeArrowheads="1"/>
          </p:cNvPicPr>
          <p:nvPr/>
        </p:nvPicPr>
        <p:blipFill>
          <a:blip r:embed="rId2" cstate="print"/>
          <a:srcRect/>
          <a:stretch>
            <a:fillRect/>
          </a:stretch>
        </p:blipFill>
        <p:spPr bwMode="auto">
          <a:xfrm>
            <a:off x="642910" y="1500174"/>
            <a:ext cx="8143932" cy="49434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descr="class diag.jpg"/>
          <p:cNvPicPr>
            <a:picLocks noGrp="1" noChangeAspect="1"/>
          </p:cNvPicPr>
          <p:nvPr>
            <p:ph idx="1"/>
          </p:nvPr>
        </p:nvPicPr>
        <p:blipFill>
          <a:blip r:embed="rId2" cstate="print"/>
          <a:stretch>
            <a:fillRect/>
          </a:stretch>
        </p:blipFill>
        <p:spPr>
          <a:xfrm>
            <a:off x="1048012" y="2214563"/>
            <a:ext cx="7481363" cy="3881437"/>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descr="swimlane activity_2.jpg"/>
          <p:cNvPicPr>
            <a:picLocks noGrp="1" noChangeAspect="1"/>
          </p:cNvPicPr>
          <p:nvPr>
            <p:ph idx="1"/>
          </p:nvPr>
        </p:nvPicPr>
        <p:blipFill>
          <a:blip r:embed="rId2" cstate="print"/>
          <a:stretch>
            <a:fillRect/>
          </a:stretch>
        </p:blipFill>
        <p:spPr>
          <a:xfrm>
            <a:off x="642910" y="1857364"/>
            <a:ext cx="7858180" cy="450896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diagram</a:t>
            </a:r>
            <a:endParaRPr lang="en-GB" dirty="0"/>
          </a:p>
        </p:txBody>
      </p:sp>
      <p:sp>
        <p:nvSpPr>
          <p:cNvPr id="5" name="Content Placeholder 4"/>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500034" y="1785926"/>
            <a:ext cx="8429684"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Results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a:t>A generalized blockchain API was created which could be used to </a:t>
            </a:r>
            <a:r>
              <a:rPr lang="en-GB" sz="2400" dirty="0" smtClean="0"/>
              <a:t>create various </a:t>
            </a:r>
            <a:r>
              <a:rPr lang="en-GB" sz="2400" dirty="0"/>
              <a:t>project models like voting systems, crypto currencies etc</a:t>
            </a:r>
            <a:r>
              <a:rPr lang="en-GB" sz="2400" dirty="0" smtClean="0"/>
              <a:t>.</a:t>
            </a:r>
          </a:p>
          <a:p>
            <a:r>
              <a:rPr lang="en-GB" sz="2400" dirty="0"/>
              <a:t>A cryptocurrency model was created using the above stated </a:t>
            </a:r>
            <a:r>
              <a:rPr lang="en-GB" sz="2400" dirty="0" smtClean="0"/>
              <a:t>blockchain API </a:t>
            </a:r>
            <a:r>
              <a:rPr lang="en-GB" sz="2400" dirty="0"/>
              <a:t>with higher security, robustness and availability</a:t>
            </a:r>
            <a:r>
              <a:rPr lang="en-GB" sz="2400" dirty="0" smtClean="0"/>
              <a:t>.</a:t>
            </a:r>
          </a:p>
          <a:p>
            <a:r>
              <a:rPr lang="en-GB" sz="2400" dirty="0"/>
              <a:t>An e-wallet was designed with reference to the cryptocurrency </a:t>
            </a:r>
            <a:r>
              <a:rPr lang="en-GB" sz="2400" dirty="0" smtClean="0"/>
              <a:t>model to </a:t>
            </a:r>
            <a:r>
              <a:rPr lang="en-GB" sz="2400" dirty="0"/>
              <a:t>access and control the currency transactions</a:t>
            </a:r>
            <a:r>
              <a:rPr lang="en-GB" sz="2400" dirty="0" smtClean="0"/>
              <a:t>.</a:t>
            </a:r>
          </a:p>
          <a:p>
            <a:r>
              <a:rPr lang="en-GB" sz="2400" dirty="0"/>
              <a:t>The system was deployed over the cloud platform, which </a:t>
            </a:r>
            <a:r>
              <a:rPr lang="en-GB" sz="2400" dirty="0" smtClean="0"/>
              <a:t>showcased reliable </a:t>
            </a:r>
            <a:r>
              <a:rPr lang="en-GB" sz="2400" dirty="0"/>
              <a:t>speed, performance and scalability of the system.</a:t>
            </a:r>
            <a:endParaRPr lang="en-GB" sz="2400" dirty="0" smtClean="0"/>
          </a:p>
        </p:txBody>
      </p:sp>
    </p:spTree>
    <p:extLst>
      <p:ext uri="{BB962C8B-B14F-4D97-AF65-F5344CB8AC3E}">
        <p14:creationId xmlns:p14="http://schemas.microsoft.com/office/powerpoint/2010/main" xmlns="" val="119098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Conclusions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GB" sz="2400" dirty="0" smtClean="0">
                <a:latin typeface="Arial" charset="0"/>
              </a:rPr>
              <a:t>Thus we can see that there is a need of a de-centralized regulated transaction token(currency) without a central point of failure.</a:t>
            </a:r>
          </a:p>
          <a:p>
            <a:r>
              <a:rPr lang="en-GB" sz="2400" dirty="0" smtClean="0">
                <a:latin typeface="Arial" charset="0"/>
              </a:rPr>
              <a:t>Also a generalized block chain API is needed which can further be used for purpose other than crypto currency.</a:t>
            </a:r>
          </a:p>
          <a:p>
            <a:r>
              <a:rPr lang="en-IN" sz="2400" dirty="0" smtClean="0">
                <a:latin typeface="Arial" charset="0"/>
              </a:rPr>
              <a:t>And finally, we </a:t>
            </a:r>
            <a:r>
              <a:rPr lang="en-IN" sz="2400" smtClean="0">
                <a:latin typeface="Arial" charset="0"/>
              </a:rPr>
              <a:t>have identified </a:t>
            </a:r>
            <a:r>
              <a:rPr lang="en-IN" sz="2400" dirty="0" smtClean="0">
                <a:latin typeface="Arial" charset="0"/>
              </a:rPr>
              <a:t>data objects, their attributes, relationships and matched  the objects with their respective classes &amp; responsibilities. </a:t>
            </a:r>
            <a:endParaRPr lang="en-GB" sz="2400" dirty="0">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US" dirty="0" smtClean="0"/>
              <a:t>References</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a:t>References</a:t>
            </a:r>
            <a:r>
              <a:rPr lang="en-US" sz="2400" dirty="0" smtClean="0"/>
              <a:t>:</a:t>
            </a:r>
            <a:endParaRPr lang="en-US" sz="1400" dirty="0"/>
          </a:p>
          <a:p>
            <a:r>
              <a:rPr lang="en-US" sz="1600" dirty="0"/>
              <a:t>[1] Y. Yuan, S. Member, and F. Wang, “Blockchain and </a:t>
            </a:r>
            <a:r>
              <a:rPr lang="en-US" sz="1600" dirty="0" err="1"/>
              <a:t>Cryptocurrencies</a:t>
            </a:r>
            <a:r>
              <a:rPr lang="en-US" sz="1600" dirty="0"/>
              <a:t> : Model, </a:t>
            </a:r>
            <a:r>
              <a:rPr lang="en-US" sz="1600" dirty="0" err="1" smtClean="0"/>
              <a:t>Techniques,and</a:t>
            </a:r>
            <a:r>
              <a:rPr lang="en-US" sz="1600" dirty="0" smtClean="0"/>
              <a:t> </a:t>
            </a:r>
            <a:r>
              <a:rPr lang="en-US" sz="1600" dirty="0"/>
              <a:t>Applications,” IEEE Trans. Syst. Man, </a:t>
            </a:r>
            <a:r>
              <a:rPr lang="en-US" sz="1600" dirty="0" err="1"/>
              <a:t>Cybern</a:t>
            </a:r>
            <a:r>
              <a:rPr lang="en-US" sz="1600" dirty="0"/>
              <a:t>. Syst., vol. PP, pp. 1–8, 2018</a:t>
            </a:r>
            <a:r>
              <a:rPr lang="en-US" sz="1600" dirty="0" smtClean="0"/>
              <a:t>.</a:t>
            </a:r>
            <a:endParaRPr lang="en-US" sz="1600" dirty="0"/>
          </a:p>
          <a:p>
            <a:r>
              <a:rPr lang="en-US" sz="1600" dirty="0"/>
              <a:t>[2] U. </a:t>
            </a:r>
            <a:r>
              <a:rPr lang="en-US" sz="1600" dirty="0" err="1"/>
              <a:t>Mukhopadhyay</a:t>
            </a:r>
            <a:r>
              <a:rPr lang="en-US" sz="1600" dirty="0"/>
              <a:t>, A. </a:t>
            </a:r>
            <a:r>
              <a:rPr lang="en-US" sz="1600" dirty="0" err="1"/>
              <a:t>Skjellum</a:t>
            </a:r>
            <a:r>
              <a:rPr lang="en-US" sz="1600" dirty="0"/>
              <a:t>, O. </a:t>
            </a:r>
            <a:r>
              <a:rPr lang="en-US" sz="1600" dirty="0" err="1"/>
              <a:t>Hambolu</a:t>
            </a:r>
            <a:r>
              <a:rPr lang="en-US" sz="1600" dirty="0"/>
              <a:t>, J. Oakley, L. Yu, and R. Brooks, “A </a:t>
            </a:r>
            <a:r>
              <a:rPr lang="en-US" sz="1600" dirty="0" smtClean="0"/>
              <a:t>Brief Survey </a:t>
            </a:r>
            <a:r>
              <a:rPr lang="en-US" sz="1600" dirty="0"/>
              <a:t>of Cryptocurrency Systems.”</a:t>
            </a:r>
          </a:p>
          <a:p>
            <a:r>
              <a:rPr lang="en-US" sz="1600" dirty="0"/>
              <a:t>[3] S. Singh, “Blockchain : Future of Financial and Cyber Security,” pp. 463–467, 2016.</a:t>
            </a:r>
          </a:p>
          <a:p>
            <a:r>
              <a:rPr lang="en-US" sz="1600" dirty="0"/>
              <a:t>[4] S. </a:t>
            </a:r>
            <a:r>
              <a:rPr lang="en-US" sz="1600" dirty="0" err="1"/>
              <a:t>Nakamoto</a:t>
            </a:r>
            <a:r>
              <a:rPr lang="en-US" sz="1600" dirty="0"/>
              <a:t>, “</a:t>
            </a:r>
            <a:r>
              <a:rPr lang="en-US" sz="1600" dirty="0" err="1"/>
              <a:t>Bitcoin</a:t>
            </a:r>
            <a:r>
              <a:rPr lang="en-US" sz="1600" dirty="0"/>
              <a:t>: A Peer-to-Peer Electronic Cash System,” </a:t>
            </a:r>
            <a:r>
              <a:rPr lang="en-US" sz="1600" dirty="0" err="1"/>
              <a:t>Www.Bitcoin.Org</a:t>
            </a:r>
            <a:r>
              <a:rPr lang="en-US" sz="1600" dirty="0"/>
              <a:t>, p. </a:t>
            </a:r>
            <a:r>
              <a:rPr lang="en-US" sz="1600" dirty="0" smtClean="0"/>
              <a:t>9,2008</a:t>
            </a:r>
            <a:r>
              <a:rPr lang="en-US" sz="1600" dirty="0"/>
              <a:t>.</a:t>
            </a:r>
          </a:p>
          <a:p>
            <a:r>
              <a:rPr lang="en-US" sz="1600" dirty="0"/>
              <a:t>[5] F. Zhu et al., “Trust Your Wallet : a New Online Wallet Architecture for </a:t>
            </a:r>
            <a:r>
              <a:rPr lang="en-US" sz="1600" dirty="0" err="1"/>
              <a:t>Bitcoin</a:t>
            </a:r>
            <a:r>
              <a:rPr lang="en-US" sz="1600" dirty="0"/>
              <a:t>,” 2017.</a:t>
            </a:r>
          </a:p>
          <a:p>
            <a:r>
              <a:rPr lang="en-US" sz="1600" dirty="0"/>
              <a:t>[6] X. Li, P. Jiang, T. Chen, X. </a:t>
            </a:r>
            <a:r>
              <a:rPr lang="en-US" sz="1600" dirty="0" err="1"/>
              <a:t>Luo</a:t>
            </a:r>
            <a:r>
              <a:rPr lang="en-US" sz="1600" dirty="0"/>
              <a:t>, and Q. Wen, “A survey on the security of blockchain</a:t>
            </a:r>
          </a:p>
          <a:p>
            <a:pPr marL="0" indent="0">
              <a:buNone/>
            </a:pPr>
            <a:r>
              <a:rPr lang="en-US" sz="1600" dirty="0"/>
              <a:t> </a:t>
            </a:r>
            <a:r>
              <a:rPr lang="en-US" sz="1600" dirty="0" smtClean="0"/>
              <a:t>      systems</a:t>
            </a:r>
            <a:r>
              <a:rPr lang="en-US" sz="1600" dirty="0"/>
              <a:t>,” </a:t>
            </a:r>
            <a:r>
              <a:rPr lang="en-US" sz="1600" dirty="0" err="1"/>
              <a:t>Futur</a:t>
            </a:r>
            <a:r>
              <a:rPr lang="en-US" sz="1600" dirty="0"/>
              <a:t>. </a:t>
            </a:r>
            <a:r>
              <a:rPr lang="en-US" sz="1600" dirty="0" err="1"/>
              <a:t>Gener</a:t>
            </a:r>
            <a:r>
              <a:rPr lang="en-US" sz="1600" dirty="0"/>
              <a:t>. </a:t>
            </a:r>
            <a:r>
              <a:rPr lang="en-US" sz="1600" dirty="0" err="1"/>
              <a:t>Comput</a:t>
            </a:r>
            <a:r>
              <a:rPr lang="en-US" sz="1600" dirty="0"/>
              <a:t>. Syst., 2017.</a:t>
            </a:r>
            <a:endParaRPr lang="en-US" sz="16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algn="l" eaLnBrk="1" hangingPunct="1"/>
            <a:r>
              <a:rPr lang="en-GB" dirty="0" smtClean="0">
                <a:latin typeface="Arial" charset="0"/>
              </a:rPr>
              <a:t>THANK YOU!</a:t>
            </a:r>
            <a:endParaRPr lang="en-GB" dirty="0">
              <a:latin typeface="Arial" charset="0"/>
            </a:endParaRPr>
          </a:p>
        </p:txBody>
      </p:sp>
      <p:sp>
        <p:nvSpPr>
          <p:cNvPr id="16386" name="Rectangle 3"/>
          <p:cNvSpPr>
            <a:spLocks noGrp="1" noChangeArrowheads="1"/>
          </p:cNvSpPr>
          <p:nvPr>
            <p:ph type="body" idx="1"/>
          </p:nvPr>
        </p:nvSpPr>
        <p:spPr>
          <a:xfrm>
            <a:off x="809625" y="2214563"/>
            <a:ext cx="7958138" cy="4357709"/>
          </a:xfrm>
        </p:spPr>
        <p:txBody>
          <a:bodyPr/>
          <a:lstStyle/>
          <a:p>
            <a:r>
              <a:rPr lang="en-US" sz="2400" dirty="0" smtClean="0"/>
              <a:t>Thank you for listening!</a:t>
            </a:r>
          </a:p>
        </p:txBody>
      </p:sp>
      <p:sp>
        <p:nvSpPr>
          <p:cNvPr id="7" name="Smiley Face 6"/>
          <p:cNvSpPr/>
          <p:nvPr/>
        </p:nvSpPr>
        <p:spPr bwMode="auto">
          <a:xfrm>
            <a:off x="2357422" y="2857496"/>
            <a:ext cx="4429156" cy="2643206"/>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altLang="en-US" sz="3600" smtClean="0">
                <a:latin typeface="Arial" charset="0"/>
                <a:cs typeface="Arial" charset="0"/>
              </a:rPr>
              <a:t>Project Associate No 1</a:t>
            </a:r>
            <a:endParaRPr lang="en-IN" altLang="en-US" sz="3600" smtClean="0">
              <a:latin typeface="Arial" charset="0"/>
              <a:cs typeface="Arial" charset="0"/>
            </a:endParaRPr>
          </a:p>
        </p:txBody>
      </p:sp>
      <p:sp>
        <p:nvSpPr>
          <p:cNvPr id="4099" name="Content Placeholder 2"/>
          <p:cNvSpPr>
            <a:spLocks noGrp="1"/>
          </p:cNvSpPr>
          <p:nvPr>
            <p:ph idx="1"/>
          </p:nvPr>
        </p:nvSpPr>
        <p:spPr/>
        <p:txBody>
          <a:bodyPr/>
          <a:lstStyle/>
          <a:p>
            <a:pPr eaLnBrk="1" hangingPunct="1"/>
            <a:r>
              <a:rPr lang="en-IN" altLang="en-US" sz="2000" smtClean="0">
                <a:latin typeface="Arial" charset="0"/>
                <a:cs typeface="Arial" charset="0"/>
              </a:rPr>
              <a:t>Academic Track Record </a:t>
            </a:r>
          </a:p>
        </p:txBody>
      </p:sp>
      <p:graphicFrame>
        <p:nvGraphicFramePr>
          <p:cNvPr id="4157" name="Group 61"/>
          <p:cNvGraphicFramePr>
            <a:graphicFrameLocks noGrp="1"/>
          </p:cNvGraphicFramePr>
          <p:nvPr/>
        </p:nvGraphicFramePr>
        <p:xfrm>
          <a:off x="684213" y="2924175"/>
          <a:ext cx="7848600" cy="2971800"/>
        </p:xfrm>
        <a:graphic>
          <a:graphicData uri="http://schemas.openxmlformats.org/drawingml/2006/table">
            <a:tbl>
              <a:tblPr/>
              <a:tblGrid>
                <a:gridCol w="863600"/>
                <a:gridCol w="1441450"/>
                <a:gridCol w="2405062"/>
                <a:gridCol w="1568450"/>
                <a:gridCol w="1570038"/>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Class </a:t>
                      </a:r>
                      <a:endParaRPr kumimoji="0" lang="en-IN"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Sem</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Year of Adm</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 Marks </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Remark</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55.28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Second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62.22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65.06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T.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74.00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Distinction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66.93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Distinction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70.00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Distinction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7" name="Group 55"/>
          <p:cNvGraphicFramePr>
            <a:graphicFrameLocks noGrp="1"/>
          </p:cNvGraphicFramePr>
          <p:nvPr/>
        </p:nvGraphicFramePr>
        <p:xfrm>
          <a:off x="900113" y="2276475"/>
          <a:ext cx="7535862" cy="3714750"/>
        </p:xfrm>
        <a:graphic>
          <a:graphicData uri="http://schemas.openxmlformats.org/drawingml/2006/table">
            <a:tbl>
              <a:tblPr/>
              <a:tblGrid>
                <a:gridCol w="2782887"/>
                <a:gridCol w="4752975"/>
              </a:tblGrid>
              <a:tr h="371475">
                <a:tc gridSpan="2">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dirty="0">
                          <a:solidFill>
                            <a:srgbClr val="FFFFFF"/>
                          </a:solidFill>
                          <a:latin typeface="Calibri"/>
                          <a:ea typeface="Calibri"/>
                          <a:cs typeface="Calibri"/>
                          <a:sym typeface="Calibri"/>
                        </a:rPr>
                        <a:t>Bio – Data : Personal Information </a:t>
                      </a:r>
                      <a:endParaRPr sz="1800" b="1" i="0" u="none" strike="noStrike" cap="none">
                        <a:solidFill>
                          <a:srgbClr val="FFFFFF"/>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Roll No </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B14COB19</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Name of Student </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Pratik</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Chandrasen</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Deshmukh</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Date of Birth </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Calibri"/>
                          <a:ea typeface="Calibri"/>
                          <a:cs typeface="Calibri"/>
                          <a:sym typeface="Calibri"/>
                        </a:rPr>
                        <a:t>17/11/1996</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Address</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Calibri"/>
                          <a:ea typeface="Calibri"/>
                          <a:cs typeface="Calibri"/>
                          <a:sym typeface="Calibri"/>
                        </a:rPr>
                        <a:t>Flat no.28, </a:t>
                      </a:r>
                      <a:r>
                        <a:rPr lang="en-US" sz="1800" dirty="0" err="1">
                          <a:latin typeface="Calibri"/>
                          <a:ea typeface="Calibri"/>
                          <a:cs typeface="Calibri"/>
                          <a:sym typeface="Calibri"/>
                        </a:rPr>
                        <a:t>Indica</a:t>
                      </a:r>
                      <a:r>
                        <a:rPr lang="en-US" sz="1800" dirty="0">
                          <a:latin typeface="Calibri"/>
                          <a:ea typeface="Calibri"/>
                          <a:cs typeface="Calibri"/>
                          <a:sym typeface="Calibri"/>
                        </a:rPr>
                        <a:t>-D/3J, </a:t>
                      </a:r>
                      <a:r>
                        <a:rPr lang="en-US" sz="1800" dirty="0" err="1">
                          <a:latin typeface="Calibri"/>
                          <a:ea typeface="Calibri"/>
                          <a:cs typeface="Calibri"/>
                          <a:sym typeface="Calibri"/>
                        </a:rPr>
                        <a:t>Aditya</a:t>
                      </a:r>
                      <a:r>
                        <a:rPr lang="en-US" sz="1800" dirty="0">
                          <a:latin typeface="Calibri"/>
                          <a:ea typeface="Calibri"/>
                          <a:cs typeface="Calibri"/>
                          <a:sym typeface="Calibri"/>
                        </a:rPr>
                        <a:t> Garden City, </a:t>
                      </a:r>
                      <a:r>
                        <a:rPr lang="en-US" sz="1800" dirty="0" err="1">
                          <a:latin typeface="Calibri"/>
                          <a:ea typeface="Calibri"/>
                          <a:cs typeface="Calibri"/>
                          <a:sym typeface="Calibri"/>
                        </a:rPr>
                        <a:t>Warje</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Lane</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City District</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err="1">
                          <a:latin typeface="Calibri"/>
                          <a:ea typeface="Calibri"/>
                          <a:cs typeface="Calibri"/>
                          <a:sym typeface="Calibri"/>
                        </a:rPr>
                        <a:t>Pune</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Tal Dist State Pin</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Calibri"/>
                          <a:ea typeface="Calibri"/>
                          <a:cs typeface="Calibri"/>
                          <a:sym typeface="Calibri"/>
                        </a:rPr>
                        <a:t>411058</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Email id </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dirty="0"/>
                        <a:t>viratpratik</a:t>
                      </a:r>
                      <a:r>
                        <a:rPr lang="en-US" sz="1800" b="0" i="0" u="sng" strike="noStrike" cap="none" dirty="0">
                          <a:solidFill>
                            <a:schemeClr val="hlink"/>
                          </a:solidFill>
                          <a:latin typeface="Calibri"/>
                          <a:ea typeface="Calibri"/>
                          <a:cs typeface="Calibri"/>
                          <a:sym typeface="Calibri"/>
                          <a:hlinkClick r:id="rId2"/>
                        </a:rPr>
                        <a:t>@gmail.com</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Mobile No.                    </a:t>
                      </a:r>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Calibri"/>
                          <a:ea typeface="Calibri"/>
                          <a:cs typeface="Calibri"/>
                          <a:sym typeface="Calibri"/>
                        </a:rPr>
                        <a:t>7769955437</a:t>
                      </a:r>
                      <a:endParaRPr sz="1800" b="0" i="0" u="none" strike="noStrike" cap="none">
                        <a:solidFill>
                          <a:srgbClr val="000000"/>
                        </a:solidFill>
                        <a:latin typeface="Calibri"/>
                        <a:ea typeface="Calibri"/>
                        <a:cs typeface="Calibri"/>
                        <a:sym typeface="Calibri"/>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10" name="Title 1"/>
          <p:cNvSpPr>
            <a:spLocks/>
          </p:cNvSpPr>
          <p:nvPr/>
        </p:nvSpPr>
        <p:spPr bwMode="auto">
          <a:xfrm>
            <a:off x="1357290" y="714356"/>
            <a:ext cx="6635750" cy="1143000"/>
          </a:xfrm>
          <a:prstGeom prst="rect">
            <a:avLst/>
          </a:prstGeom>
          <a:noFill/>
          <a:ln w="9525">
            <a:noFill/>
            <a:miter lim="800000"/>
            <a:headEnd/>
            <a:tailEnd/>
          </a:ln>
        </p:spPr>
        <p:txBody>
          <a:bodyPr anchor="ctr"/>
          <a:lstStyle/>
          <a:p>
            <a:pPr eaLnBrk="1" hangingPunct="1"/>
            <a:r>
              <a:rPr lang="en-US" altLang="en-US" sz="3600" dirty="0" smtClean="0">
                <a:latin typeface="Arial" charset="0"/>
              </a:rPr>
              <a:t>Member 2</a:t>
            </a:r>
            <a:endParaRPr lang="en-IN" altLang="en-US" sz="3600" dirty="0">
              <a:latin typeface="Arial" charset="0"/>
            </a:endParaRPr>
          </a:p>
        </p:txBody>
      </p:sp>
      <p:pic>
        <p:nvPicPr>
          <p:cNvPr id="5" name="Picture 4" descr="IMG_20180904_130330.jpg"/>
          <p:cNvPicPr>
            <a:picLocks noChangeAspect="1"/>
          </p:cNvPicPr>
          <p:nvPr/>
        </p:nvPicPr>
        <p:blipFill>
          <a:blip r:embed="rId3" cstate="print"/>
          <a:stretch>
            <a:fillRect/>
          </a:stretch>
        </p:blipFill>
        <p:spPr>
          <a:xfrm>
            <a:off x="7358082" y="285728"/>
            <a:ext cx="1357322" cy="1806610"/>
          </a:xfrm>
          <a:prstGeom prst="rect">
            <a:avLst/>
          </a:prstGeom>
        </p:spPr>
      </p:pic>
      <p:sp>
        <p:nvSpPr>
          <p:cNvPr id="7" name="Content Placeholder 6"/>
          <p:cNvSpPr>
            <a:spLocks noGrp="1"/>
          </p:cNvSpPr>
          <p:nvPr>
            <p:ph idx="1"/>
          </p:nvPr>
        </p:nvSpPr>
        <p:spPr>
          <a:xfrm flipV="1">
            <a:off x="-3500494" y="1071546"/>
            <a:ext cx="3966661" cy="261336"/>
          </a:xfrm>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altLang="en-US" sz="3600" dirty="0" smtClean="0">
                <a:latin typeface="Arial" charset="0"/>
                <a:cs typeface="Arial" charset="0"/>
              </a:rPr>
              <a:t>Project Associate No 2</a:t>
            </a:r>
            <a:endParaRPr lang="en-IN" altLang="en-US" sz="3600" dirty="0" smtClean="0">
              <a:latin typeface="Arial" charset="0"/>
              <a:cs typeface="Arial" charset="0"/>
            </a:endParaRPr>
          </a:p>
        </p:txBody>
      </p:sp>
      <p:sp>
        <p:nvSpPr>
          <p:cNvPr id="4099" name="Content Placeholder 2"/>
          <p:cNvSpPr>
            <a:spLocks noGrp="1"/>
          </p:cNvSpPr>
          <p:nvPr>
            <p:ph idx="1"/>
          </p:nvPr>
        </p:nvSpPr>
        <p:spPr/>
        <p:txBody>
          <a:bodyPr/>
          <a:lstStyle/>
          <a:p>
            <a:pPr eaLnBrk="1" hangingPunct="1"/>
            <a:r>
              <a:rPr lang="en-IN" altLang="en-US" sz="2000" smtClean="0">
                <a:latin typeface="Arial" charset="0"/>
                <a:cs typeface="Arial" charset="0"/>
              </a:rPr>
              <a:t>Academic Track Record </a:t>
            </a:r>
          </a:p>
        </p:txBody>
      </p:sp>
      <p:graphicFrame>
        <p:nvGraphicFramePr>
          <p:cNvPr id="4157" name="Group 61"/>
          <p:cNvGraphicFramePr>
            <a:graphicFrameLocks noGrp="1"/>
          </p:cNvGraphicFramePr>
          <p:nvPr/>
        </p:nvGraphicFramePr>
        <p:xfrm>
          <a:off x="684213" y="2924175"/>
          <a:ext cx="7848600" cy="2971800"/>
        </p:xfrm>
        <a:graphic>
          <a:graphicData uri="http://schemas.openxmlformats.org/drawingml/2006/table">
            <a:tbl>
              <a:tblPr/>
              <a:tblGrid>
                <a:gridCol w="863600"/>
                <a:gridCol w="1441450"/>
                <a:gridCol w="2405062"/>
                <a:gridCol w="1568450"/>
                <a:gridCol w="1570038"/>
              </a:tblGrid>
              <a:tr h="371475">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dirty="0">
                          <a:solidFill>
                            <a:srgbClr val="FFFFFF"/>
                          </a:solidFill>
                          <a:latin typeface="Arial"/>
                          <a:ea typeface="Arial"/>
                          <a:cs typeface="Arial"/>
                          <a:sym typeface="Arial"/>
                        </a:rPr>
                        <a:t>Class </a:t>
                      </a:r>
                      <a:endParaRPr sz="1800" b="1" i="0" u="none" strike="noStrike" cap="none">
                        <a:solidFill>
                          <a:srgbClr val="FFFFFF"/>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Sem</a:t>
                      </a:r>
                      <a:endParaRPr sz="1800" b="1" i="0" u="none" strike="noStrike" cap="none">
                        <a:solidFill>
                          <a:srgbClr val="FFFFFF"/>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Year of Adm</a:t>
                      </a:r>
                      <a:endParaRPr sz="1800" b="1" i="0" u="none" strike="noStrike" cap="none">
                        <a:solidFill>
                          <a:srgbClr val="FFFFFF"/>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 Marks </a:t>
                      </a:r>
                      <a:endParaRPr sz="1800" b="1" i="0" u="none" strike="noStrike" cap="none">
                        <a:solidFill>
                          <a:srgbClr val="FFFFFF"/>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Remark</a:t>
                      </a:r>
                      <a:endParaRPr sz="1800" b="1" i="0" u="none" strike="noStrike" cap="none">
                        <a:solidFill>
                          <a:srgbClr val="FFFFFF"/>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 E. </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I</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2014</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68.8</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lvl="0" indent="0" algn="l" rtl="0">
                        <a:spcBef>
                          <a:spcPts val="0"/>
                        </a:spcBef>
                        <a:spcAft>
                          <a:spcPts val="0"/>
                        </a:spcAft>
                        <a:buClr>
                          <a:srgbClr val="000000"/>
                        </a:buClr>
                        <a:buSzPts val="1800"/>
                        <a:buFont typeface="Arial"/>
                        <a:buNone/>
                      </a:pPr>
                      <a:r>
                        <a:rPr lang="en-US" sz="1800"/>
                        <a:t>Distinction</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II</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2015</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smtClean="0"/>
                        <a:t>68.7</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lvl="0" indent="0" algn="l" rtl="0">
                        <a:spcBef>
                          <a:spcPts val="0"/>
                        </a:spcBef>
                        <a:spcAft>
                          <a:spcPts val="0"/>
                        </a:spcAft>
                        <a:buClr>
                          <a:srgbClr val="000000"/>
                        </a:buClr>
                        <a:buSzPts val="1800"/>
                        <a:buFont typeface="Arial"/>
                        <a:buNone/>
                      </a:pPr>
                      <a:r>
                        <a:rPr lang="en-US" sz="1800" dirty="0"/>
                        <a:t>Distinction</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  E. </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I</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2015</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smtClean="0">
                          <a:solidFill>
                            <a:srgbClr val="000000"/>
                          </a:solidFill>
                          <a:latin typeface="+mn-lt"/>
                          <a:ea typeface="Arial"/>
                          <a:cs typeface="Arial"/>
                          <a:sym typeface="Arial"/>
                        </a:rPr>
                        <a:t>65.7</a:t>
                      </a:r>
                      <a:endParaRPr sz="1800" b="0" i="0" u="none" strike="noStrike" cap="none">
                        <a:solidFill>
                          <a:srgbClr val="000000"/>
                        </a:solidFill>
                        <a:latin typeface="+mn-lt"/>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Times New Roman"/>
                        <a:buNone/>
                        <a:tabLst/>
                        <a:defRPr/>
                      </a:pPr>
                      <a:r>
                        <a:rPr lang="en-US" sz="1800" dirty="0" smtClean="0"/>
                        <a:t>Distinction</a:t>
                      </a:r>
                      <a:endParaRPr lang="en-US" sz="1800" b="0" i="0" u="none" strike="noStrike" cap="none" dirty="0" smtClean="0">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II</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2016</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t>NA</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 E. </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 </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2017</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60.4</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lvl="0" indent="0" algn="l" rtl="0">
                        <a:spcBef>
                          <a:spcPts val="0"/>
                        </a:spcBef>
                        <a:spcAft>
                          <a:spcPts val="0"/>
                        </a:spcAft>
                        <a:buClr>
                          <a:srgbClr val="000000"/>
                        </a:buClr>
                        <a:buSzPts val="1800"/>
                        <a:buFont typeface="Arial"/>
                        <a:buNone/>
                      </a:pPr>
                      <a:r>
                        <a:rPr lang="en-US" sz="1800"/>
                        <a:t>First class</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II</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2018</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t>NA</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 E. </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 </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2018</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t>NA</a:t>
                      </a: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rgbClr val="000000"/>
                        </a:solidFill>
                        <a:latin typeface="Arial"/>
                        <a:ea typeface="Arial"/>
                        <a:cs typeface="Arial"/>
                        <a:sym typeface="Arial"/>
                      </a:endParaRPr>
                    </a:p>
                  </a:txBody>
                  <a:tcPr marL="91450" marR="91450" marT="45725" marB="457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7" name="Group 55"/>
          <p:cNvGraphicFramePr>
            <a:graphicFrameLocks noGrp="1"/>
          </p:cNvGraphicFramePr>
          <p:nvPr/>
        </p:nvGraphicFramePr>
        <p:xfrm>
          <a:off x="900113" y="2276475"/>
          <a:ext cx="7535862" cy="3714750"/>
        </p:xfrm>
        <a:graphic>
          <a:graphicData uri="http://schemas.openxmlformats.org/drawingml/2006/table">
            <a:tbl>
              <a:tblPr/>
              <a:tblGrid>
                <a:gridCol w="2782887"/>
                <a:gridCol w="4752975"/>
              </a:tblGrid>
              <a:tr h="371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alibri" pitchFamily="34" charset="0"/>
                          <a:cs typeface="Arial" charset="0"/>
                        </a:rPr>
                        <a:t>Bio – Data : Personal Information </a:t>
                      </a:r>
                      <a:endParaRPr kumimoji="0" lang="en-IN"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Roll No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B14COB52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Name of Student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Rohan</a:t>
                      </a:r>
                      <a:r>
                        <a:rPr kumimoji="0" lang="en-IN" sz="1800" b="0" i="0" u="none" strike="noStrike" cap="none" normalizeH="0" baseline="0" dirty="0" smtClean="0">
                          <a:ln>
                            <a:noFill/>
                          </a:ln>
                          <a:solidFill>
                            <a:srgbClr val="000000"/>
                          </a:solidFill>
                          <a:effectLst/>
                          <a:latin typeface="Calibri" pitchFamily="34" charset="0"/>
                          <a:cs typeface="Arial" charset="0"/>
                        </a:rPr>
                        <a:t> Patel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Date of Birth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19/05/1997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Address</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rgbClr val="000000"/>
                          </a:solidFill>
                          <a:effectLst/>
                          <a:latin typeface="Calibri" pitchFamily="34" charset="0"/>
                          <a:cs typeface="Arial" charset="0"/>
                        </a:rPr>
                        <a:t>104 </a:t>
                      </a:r>
                      <a:r>
                        <a:rPr kumimoji="0" lang="en-IN" sz="1800" b="0" i="0" u="none" strike="noStrike" cap="none" normalizeH="0" baseline="0" dirty="0" err="1" smtClean="0">
                          <a:ln>
                            <a:noFill/>
                          </a:ln>
                          <a:solidFill>
                            <a:srgbClr val="000000"/>
                          </a:solidFill>
                          <a:effectLst/>
                          <a:latin typeface="Calibri" pitchFamily="34" charset="0"/>
                          <a:cs typeface="Arial" charset="0"/>
                        </a:rPr>
                        <a:t>Satyanarayan</a:t>
                      </a:r>
                      <a:r>
                        <a:rPr kumimoji="0" lang="en-IN" sz="1800" b="0" i="0" u="none" strike="noStrike" cap="none" normalizeH="0" baseline="0" dirty="0" smtClean="0">
                          <a:ln>
                            <a:noFill/>
                          </a:ln>
                          <a:solidFill>
                            <a:srgbClr val="000000"/>
                          </a:solidFill>
                          <a:effectLst/>
                          <a:latin typeface="Calibri" pitchFamily="34" charset="0"/>
                          <a:cs typeface="Arial" charset="0"/>
                        </a:rPr>
                        <a:t> Society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Lane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Bhestan</a:t>
                      </a:r>
                      <a:r>
                        <a:rPr kumimoji="0" lang="en-IN" sz="1800" b="0" i="0" u="none" strike="noStrike" cap="none" normalizeH="0" baseline="0" dirty="0" smtClean="0">
                          <a:ln>
                            <a:noFill/>
                          </a:ln>
                          <a:solidFill>
                            <a:srgbClr val="000000"/>
                          </a:solidFill>
                          <a:effectLst/>
                          <a:latin typeface="Calibri" pitchFamily="34" charset="0"/>
                          <a:cs typeface="Arial" charset="0"/>
                        </a:rPr>
                        <a:t>, </a:t>
                      </a:r>
                      <a:r>
                        <a:rPr kumimoji="0" lang="en-IN" sz="1800" b="0" i="0" u="none" strike="noStrike" cap="none" normalizeH="0" baseline="0" dirty="0" err="1" smtClean="0">
                          <a:ln>
                            <a:noFill/>
                          </a:ln>
                          <a:solidFill>
                            <a:srgbClr val="000000"/>
                          </a:solidFill>
                          <a:effectLst/>
                          <a:latin typeface="Calibri" pitchFamily="34" charset="0"/>
                          <a:cs typeface="Arial" charset="0"/>
                        </a:rPr>
                        <a:t>Surat</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 City District</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Surat</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 Tal Dist State Pin</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395023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Email 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hlinkClick r:id="rId2"/>
                        </a:rPr>
                        <a:t>rhnptl79@gmail.com</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Calibri" pitchFamily="34" charset="0"/>
                          <a:cs typeface="Arial" charset="0"/>
                        </a:rPr>
                        <a:t> Mobile No.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8460351547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10" name="Title 1"/>
          <p:cNvSpPr>
            <a:spLocks/>
          </p:cNvSpPr>
          <p:nvPr/>
        </p:nvSpPr>
        <p:spPr bwMode="auto">
          <a:xfrm>
            <a:off x="1357290" y="714356"/>
            <a:ext cx="6635750" cy="1143000"/>
          </a:xfrm>
          <a:prstGeom prst="rect">
            <a:avLst/>
          </a:prstGeom>
          <a:noFill/>
          <a:ln w="9525">
            <a:noFill/>
            <a:miter lim="800000"/>
            <a:headEnd/>
            <a:tailEnd/>
          </a:ln>
        </p:spPr>
        <p:txBody>
          <a:bodyPr anchor="ctr"/>
          <a:lstStyle/>
          <a:p>
            <a:pPr eaLnBrk="1" hangingPunct="1"/>
            <a:r>
              <a:rPr lang="en-US" altLang="en-US" sz="3600" dirty="0" smtClean="0">
                <a:latin typeface="Arial" charset="0"/>
              </a:rPr>
              <a:t>Member 3</a:t>
            </a:r>
            <a:endParaRPr lang="en-IN" altLang="en-US" sz="3600" dirty="0">
              <a:latin typeface="Arial" charset="0"/>
            </a:endParaRPr>
          </a:p>
        </p:txBody>
      </p:sp>
      <p:pic>
        <p:nvPicPr>
          <p:cNvPr id="7" name="Content Placeholder 6" descr="IMG_20180904_140626.jpg"/>
          <p:cNvPicPr>
            <a:picLocks noGrp="1" noChangeAspect="1"/>
          </p:cNvPicPr>
          <p:nvPr>
            <p:ph idx="1"/>
          </p:nvPr>
        </p:nvPicPr>
        <p:blipFill>
          <a:blip r:embed="rId3" cstate="print"/>
          <a:stretch>
            <a:fillRect/>
          </a:stretch>
        </p:blipFill>
        <p:spPr>
          <a:xfrm rot="16200000">
            <a:off x="7124621" y="447752"/>
            <a:ext cx="1879664" cy="141274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altLang="en-US" sz="3600" dirty="0" smtClean="0">
                <a:latin typeface="Arial" charset="0"/>
                <a:cs typeface="Arial" charset="0"/>
              </a:rPr>
              <a:t>Project Associate No 3</a:t>
            </a:r>
            <a:endParaRPr lang="en-IN" altLang="en-US" sz="3600" dirty="0" smtClean="0">
              <a:latin typeface="Arial" charset="0"/>
              <a:cs typeface="Arial" charset="0"/>
            </a:endParaRPr>
          </a:p>
        </p:txBody>
      </p:sp>
      <p:sp>
        <p:nvSpPr>
          <p:cNvPr id="4099" name="Content Placeholder 2"/>
          <p:cNvSpPr>
            <a:spLocks noGrp="1"/>
          </p:cNvSpPr>
          <p:nvPr>
            <p:ph idx="1"/>
          </p:nvPr>
        </p:nvSpPr>
        <p:spPr/>
        <p:txBody>
          <a:bodyPr/>
          <a:lstStyle/>
          <a:p>
            <a:pPr eaLnBrk="1" hangingPunct="1"/>
            <a:r>
              <a:rPr lang="en-IN" altLang="en-US" sz="2000" smtClean="0">
                <a:latin typeface="Arial" charset="0"/>
                <a:cs typeface="Arial" charset="0"/>
              </a:rPr>
              <a:t>Academic Track Record </a:t>
            </a:r>
          </a:p>
        </p:txBody>
      </p:sp>
      <p:graphicFrame>
        <p:nvGraphicFramePr>
          <p:cNvPr id="4157" name="Group 61"/>
          <p:cNvGraphicFramePr>
            <a:graphicFrameLocks noGrp="1"/>
          </p:cNvGraphicFramePr>
          <p:nvPr/>
        </p:nvGraphicFramePr>
        <p:xfrm>
          <a:off x="684213" y="2924175"/>
          <a:ext cx="7848600" cy="2971800"/>
        </p:xfrm>
        <a:graphic>
          <a:graphicData uri="http://schemas.openxmlformats.org/drawingml/2006/table">
            <a:tbl>
              <a:tblPr/>
              <a:tblGrid>
                <a:gridCol w="863600"/>
                <a:gridCol w="1441450"/>
                <a:gridCol w="2405062"/>
                <a:gridCol w="1568450"/>
                <a:gridCol w="1570038"/>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Class </a:t>
                      </a:r>
                      <a:endParaRPr kumimoji="0" lang="en-IN" sz="1800" b="1" i="0" u="none" strike="noStrike" cap="none" normalizeH="0" baseline="0" dirty="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Sem</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Year of Adm</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 Marks </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Remark</a:t>
                      </a:r>
                      <a:endParaRPr kumimoji="0" lang="en-IN"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55.70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Second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58.62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Second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57.30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Arial" charset="0"/>
                          <a:cs typeface="Arial" charset="0"/>
                        </a:rPr>
                        <a:t>Second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T.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II</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 E.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 </a:t>
                      </a:r>
                      <a:endParaRPr kumimoji="0" lang="en-IN"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2018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60.50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Arial" charset="0"/>
                          <a:cs typeface="Arial" charset="0"/>
                        </a:rPr>
                        <a:t>First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0" name="Title 1"/>
          <p:cNvSpPr>
            <a:spLocks/>
          </p:cNvSpPr>
          <p:nvPr/>
        </p:nvSpPr>
        <p:spPr bwMode="auto">
          <a:xfrm>
            <a:off x="1357290" y="714356"/>
            <a:ext cx="6635750" cy="1143000"/>
          </a:xfrm>
          <a:prstGeom prst="rect">
            <a:avLst/>
          </a:prstGeom>
          <a:noFill/>
          <a:ln w="9525">
            <a:noFill/>
            <a:miter lim="800000"/>
            <a:headEnd/>
            <a:tailEnd/>
          </a:ln>
        </p:spPr>
        <p:txBody>
          <a:bodyPr anchor="ctr"/>
          <a:lstStyle/>
          <a:p>
            <a:pPr eaLnBrk="1" hangingPunct="1"/>
            <a:r>
              <a:rPr lang="en-US" altLang="en-US" sz="3600" dirty="0" smtClean="0">
                <a:latin typeface="Arial" charset="0"/>
              </a:rPr>
              <a:t>Member 4</a:t>
            </a:r>
            <a:endParaRPr lang="en-IN" altLang="en-US" sz="3600" dirty="0">
              <a:latin typeface="Arial" charset="0"/>
            </a:endParaRPr>
          </a:p>
        </p:txBody>
      </p:sp>
      <p:sp>
        <p:nvSpPr>
          <p:cNvPr id="5" name="Content Placeholder 4"/>
          <p:cNvSpPr>
            <a:spLocks noGrp="1"/>
          </p:cNvSpPr>
          <p:nvPr>
            <p:ph idx="1"/>
          </p:nvPr>
        </p:nvSpPr>
        <p:spPr/>
        <p:txBody>
          <a:bodyPr/>
          <a:lstStyle/>
          <a:p>
            <a:pPr>
              <a:buNone/>
            </a:pPr>
            <a:endParaRPr lang="en-US" dirty="0" smtClean="0"/>
          </a:p>
          <a:p>
            <a:endParaRPr lang="en-US" sz="2000" dirty="0"/>
          </a:p>
        </p:txBody>
      </p:sp>
      <p:sp>
        <p:nvSpPr>
          <p:cNvPr id="7" name="Rectangle 37"/>
          <p:cNvSpPr>
            <a:spLocks noChangeArrowheads="1"/>
          </p:cNvSpPr>
          <p:nvPr/>
        </p:nvSpPr>
        <p:spPr bwMode="auto">
          <a:xfrm>
            <a:off x="7451725" y="260350"/>
            <a:ext cx="1371600" cy="1828800"/>
          </a:xfrm>
          <a:prstGeom prst="rect">
            <a:avLst/>
          </a:prstGeom>
          <a:solidFill>
            <a:srgbClr val="969696"/>
          </a:solidFill>
          <a:ln w="9525">
            <a:solidFill>
              <a:schemeClr val="tx1"/>
            </a:solidFill>
            <a:miter lim="800000"/>
            <a:headEnd/>
            <a:tailEnd/>
          </a:ln>
        </p:spPr>
        <p:txBody>
          <a:bodyPr wrap="none" anchor="ctr"/>
          <a:lstStyle/>
          <a:p>
            <a:pPr algn="ctr" eaLnBrk="1" hangingPunct="1"/>
            <a:r>
              <a:rPr lang="en-US" altLang="en-US" dirty="0"/>
              <a:t>Your I card </a:t>
            </a:r>
          </a:p>
          <a:p>
            <a:pPr algn="ctr" eaLnBrk="1" hangingPunct="1"/>
            <a:r>
              <a:rPr lang="en-US" altLang="en-US" dirty="0"/>
              <a:t>Size Photo</a:t>
            </a:r>
          </a:p>
        </p:txBody>
      </p:sp>
      <p:pic>
        <p:nvPicPr>
          <p:cNvPr id="1026" name="Picture 2" descr="E:\pics\aditi1.jpg"/>
          <p:cNvPicPr>
            <a:picLocks noChangeAspect="1" noChangeArrowheads="1"/>
          </p:cNvPicPr>
          <p:nvPr/>
        </p:nvPicPr>
        <p:blipFill>
          <a:blip r:embed="rId2" cstate="print"/>
          <a:srcRect/>
          <a:stretch>
            <a:fillRect/>
          </a:stretch>
        </p:blipFill>
        <p:spPr bwMode="auto">
          <a:xfrm rot="10800000" flipV="1">
            <a:off x="7195419" y="214290"/>
            <a:ext cx="1711123" cy="1928825"/>
          </a:xfrm>
          <a:prstGeom prst="rect">
            <a:avLst/>
          </a:prstGeom>
          <a:noFill/>
        </p:spPr>
      </p:pic>
      <p:graphicFrame>
        <p:nvGraphicFramePr>
          <p:cNvPr id="8" name="Table 7"/>
          <p:cNvGraphicFramePr>
            <a:graphicFrameLocks noGrp="1"/>
          </p:cNvGraphicFramePr>
          <p:nvPr/>
        </p:nvGraphicFramePr>
        <p:xfrm>
          <a:off x="785786" y="2214554"/>
          <a:ext cx="7535862" cy="3714750"/>
        </p:xfrm>
        <a:graphic>
          <a:graphicData uri="http://schemas.openxmlformats.org/drawingml/2006/table">
            <a:tbl>
              <a:tblPr/>
              <a:tblGrid>
                <a:gridCol w="2782887"/>
                <a:gridCol w="4752975"/>
              </a:tblGrid>
              <a:tr h="371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alibri" pitchFamily="34" charset="0"/>
                          <a:cs typeface="Arial" charset="0"/>
                        </a:rPr>
                        <a:t>Bio – Data : Personal Information </a:t>
                      </a:r>
                      <a:endParaRPr kumimoji="0" lang="en-IN"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Roll No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B14COB38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Name of Student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Aditi</a:t>
                      </a:r>
                      <a:r>
                        <a:rPr kumimoji="0" lang="en-IN" sz="1800" b="0" i="0" u="none" strike="noStrike" cap="none" normalizeH="0" baseline="0" dirty="0" smtClean="0">
                          <a:ln>
                            <a:noFill/>
                          </a:ln>
                          <a:solidFill>
                            <a:srgbClr val="000000"/>
                          </a:solidFill>
                          <a:effectLst/>
                          <a:latin typeface="Calibri" pitchFamily="34" charset="0"/>
                          <a:cs typeface="Arial" charset="0"/>
                        </a:rPr>
                        <a:t> </a:t>
                      </a:r>
                      <a:r>
                        <a:rPr kumimoji="0" lang="en-IN" sz="1800" b="0" i="0" u="none" strike="noStrike" cap="none" normalizeH="0" baseline="0" dirty="0" err="1" smtClean="0">
                          <a:ln>
                            <a:noFill/>
                          </a:ln>
                          <a:solidFill>
                            <a:srgbClr val="000000"/>
                          </a:solidFill>
                          <a:effectLst/>
                          <a:latin typeface="Calibri" pitchFamily="34" charset="0"/>
                          <a:cs typeface="Arial" charset="0"/>
                        </a:rPr>
                        <a:t>Kulkarni</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Date of Birth </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02/01/1998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Address</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Sushiladevi</a:t>
                      </a:r>
                      <a:r>
                        <a:rPr kumimoji="0" lang="en-IN" sz="1800" b="0" i="0" u="none" strike="noStrike" cap="none" normalizeH="0" baseline="0" dirty="0" smtClean="0">
                          <a:ln>
                            <a:noFill/>
                          </a:ln>
                          <a:solidFill>
                            <a:srgbClr val="000000"/>
                          </a:solidFill>
                          <a:effectLst/>
                          <a:latin typeface="Calibri" pitchFamily="34" charset="0"/>
                          <a:cs typeface="Arial" charset="0"/>
                        </a:rPr>
                        <a:t> </a:t>
                      </a:r>
                      <a:r>
                        <a:rPr kumimoji="0" lang="en-IN" sz="1800" b="0" i="0" u="none" strike="noStrike" cap="none" normalizeH="0" baseline="0" dirty="0" err="1" smtClean="0">
                          <a:ln>
                            <a:noFill/>
                          </a:ln>
                          <a:solidFill>
                            <a:srgbClr val="000000"/>
                          </a:solidFill>
                          <a:effectLst/>
                          <a:latin typeface="Calibri" pitchFamily="34" charset="0"/>
                          <a:cs typeface="Arial" charset="0"/>
                        </a:rPr>
                        <a:t>nagar,juna</a:t>
                      </a:r>
                      <a:r>
                        <a:rPr kumimoji="0" lang="en-IN" sz="1800" b="0" i="0" u="none" strike="noStrike" cap="none" normalizeH="0" baseline="0" dirty="0" smtClean="0">
                          <a:ln>
                            <a:noFill/>
                          </a:ln>
                          <a:solidFill>
                            <a:srgbClr val="000000"/>
                          </a:solidFill>
                          <a:effectLst/>
                          <a:latin typeface="Calibri" pitchFamily="34" charset="0"/>
                          <a:cs typeface="Arial" charset="0"/>
                        </a:rPr>
                        <a:t> </a:t>
                      </a:r>
                      <a:r>
                        <a:rPr kumimoji="0" lang="en-IN" sz="1800" b="0" i="0" u="none" strike="noStrike" cap="none" normalizeH="0" baseline="0" dirty="0" err="1" smtClean="0">
                          <a:ln>
                            <a:noFill/>
                          </a:ln>
                          <a:solidFill>
                            <a:srgbClr val="000000"/>
                          </a:solidFill>
                          <a:effectLst/>
                          <a:latin typeface="Calibri" pitchFamily="34" charset="0"/>
                          <a:cs typeface="Arial" charset="0"/>
                        </a:rPr>
                        <a:t>Ausa</a:t>
                      </a:r>
                      <a:r>
                        <a:rPr kumimoji="0" lang="en-IN" sz="1800" b="0" i="0" u="none" strike="noStrike" cap="none" normalizeH="0" baseline="0" dirty="0" smtClean="0">
                          <a:ln>
                            <a:noFill/>
                          </a:ln>
                          <a:solidFill>
                            <a:srgbClr val="000000"/>
                          </a:solidFill>
                          <a:effectLst/>
                          <a:latin typeface="Calibri" pitchFamily="34" charset="0"/>
                          <a:cs typeface="Arial" charset="0"/>
                        </a:rPr>
                        <a:t> road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Lane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Adarsh</a:t>
                      </a:r>
                      <a:r>
                        <a:rPr kumimoji="0" lang="en-IN" sz="1800" b="0" i="0" u="none" strike="noStrike" cap="none" normalizeH="0" baseline="0" dirty="0" smtClean="0">
                          <a:ln>
                            <a:noFill/>
                          </a:ln>
                          <a:solidFill>
                            <a:srgbClr val="000000"/>
                          </a:solidFill>
                          <a:effectLst/>
                          <a:latin typeface="Calibri" pitchFamily="34" charset="0"/>
                          <a:cs typeface="Arial" charset="0"/>
                        </a:rPr>
                        <a:t> colony, </a:t>
                      </a:r>
                      <a:r>
                        <a:rPr kumimoji="0" lang="en-IN" sz="1800" b="0" i="0" u="none" strike="noStrike" cap="none" normalizeH="0" baseline="0" dirty="0" err="1" smtClean="0">
                          <a:ln>
                            <a:noFill/>
                          </a:ln>
                          <a:solidFill>
                            <a:srgbClr val="000000"/>
                          </a:solidFill>
                          <a:effectLst/>
                          <a:latin typeface="Calibri" pitchFamily="34" charset="0"/>
                          <a:cs typeface="Arial" charset="0"/>
                        </a:rPr>
                        <a:t>Latur</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 City District</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rgbClr val="000000"/>
                          </a:solidFill>
                          <a:effectLst/>
                          <a:latin typeface="Calibri" pitchFamily="34" charset="0"/>
                          <a:cs typeface="Arial" charset="0"/>
                        </a:rPr>
                        <a:t>Latur</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 Tal Dist State Pin</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413512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rPr>
                        <a:t>Email 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smtClean="0">
                          <a:ln>
                            <a:noFill/>
                          </a:ln>
                          <a:solidFill>
                            <a:srgbClr val="000000"/>
                          </a:solidFill>
                          <a:effectLst/>
                          <a:latin typeface="Calibri" pitchFamily="34" charset="0"/>
                          <a:cs typeface="Arial" charset="0"/>
                          <a:hlinkClick r:id="rId3"/>
                        </a:rPr>
                        <a:t>adi21kulkarni@gmail.com</a:t>
                      </a: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cap="none" normalizeH="0" baseline="0" dirty="0" smtClean="0">
                          <a:ln>
                            <a:noFill/>
                          </a:ln>
                          <a:solidFill>
                            <a:srgbClr val="000000"/>
                          </a:solidFill>
                          <a:effectLst/>
                          <a:latin typeface="Calibri" pitchFamily="34" charset="0"/>
                          <a:cs typeface="Arial" charset="0"/>
                        </a:rPr>
                        <a:t> Mobile No.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5422</TotalTime>
  <Words>1574</Words>
  <Application>Microsoft Office PowerPoint</Application>
  <PresentationFormat>On-screen Show (4:3)</PresentationFormat>
  <Paragraphs>419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Straight Edge</vt:lpstr>
      <vt:lpstr>A project presentation on</vt:lpstr>
      <vt:lpstr>Today’s discussion aims …</vt:lpstr>
      <vt:lpstr>Slide 3</vt:lpstr>
      <vt:lpstr>Project Associate No 1</vt:lpstr>
      <vt:lpstr>Slide 5</vt:lpstr>
      <vt:lpstr>Project Associate No 2</vt:lpstr>
      <vt:lpstr>Slide 7</vt:lpstr>
      <vt:lpstr>Project Associate No 3</vt:lpstr>
      <vt:lpstr>Slide 9</vt:lpstr>
      <vt:lpstr>Project Associate No 4</vt:lpstr>
      <vt:lpstr>Introduction</vt:lpstr>
      <vt:lpstr>Motivation</vt:lpstr>
      <vt:lpstr>Challenging Issues</vt:lpstr>
      <vt:lpstr>Background </vt:lpstr>
      <vt:lpstr>Background</vt:lpstr>
      <vt:lpstr>Background</vt:lpstr>
      <vt:lpstr>Background</vt:lpstr>
      <vt:lpstr>Slide 18</vt:lpstr>
      <vt:lpstr>Slide 19</vt:lpstr>
      <vt:lpstr>Summary of literature review</vt:lpstr>
      <vt:lpstr>Gap analysis</vt:lpstr>
      <vt:lpstr>Problem Definition</vt:lpstr>
      <vt:lpstr>Activity per objective</vt:lpstr>
      <vt:lpstr>Feasibility study</vt:lpstr>
      <vt:lpstr>Proposed architecture</vt:lpstr>
      <vt:lpstr>Modelling &amp; Interfaces</vt:lpstr>
      <vt:lpstr>Requirements</vt:lpstr>
      <vt:lpstr>Algorithms used</vt:lpstr>
      <vt:lpstr>Algo: Dynamic mining difficulty</vt:lpstr>
      <vt:lpstr>flowchart: Dynamic mining difficulty</vt:lpstr>
      <vt:lpstr> Wallet flowchart</vt:lpstr>
      <vt:lpstr>Class diagram</vt:lpstr>
      <vt:lpstr>Activity diagram</vt:lpstr>
      <vt:lpstr>Deployment diagram</vt:lpstr>
      <vt:lpstr>Results</vt:lpstr>
      <vt:lpstr>Conclusions</vt:lpstr>
      <vt:lpstr>References</vt:lpstr>
      <vt:lpstr>THANK YOU!</vt:lpstr>
    </vt:vector>
  </TitlesOfParts>
  <Company>LSE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and Handling the Viva</dc:title>
  <dc:creator>ITServices</dc:creator>
  <cp:lastModifiedBy>Admin</cp:lastModifiedBy>
  <cp:revision>509</cp:revision>
  <cp:lastPrinted>1601-01-01T00:00:00Z</cp:lastPrinted>
  <dcterms:created xsi:type="dcterms:W3CDTF">2005-11-25T11:17:11Z</dcterms:created>
  <dcterms:modified xsi:type="dcterms:W3CDTF">2019-06-06T11:31:38Z</dcterms:modified>
</cp:coreProperties>
</file>