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65" r:id="rId5"/>
    <p:sldId id="267" r:id="rId6"/>
    <p:sldId id="264" r:id="rId7"/>
    <p:sldId id="263" r:id="rId8"/>
    <p:sldId id="262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0"/>
  </p:normalViewPr>
  <p:slideViewPr>
    <p:cSldViewPr snapToGrid="0">
      <p:cViewPr varScale="1">
        <p:scale>
          <a:sx n="105" d="100"/>
          <a:sy n="105" d="100"/>
        </p:scale>
        <p:origin x="10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D41B5-55C6-4349-8353-2CC0343328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3B6BA3-98F7-4036-8A7C-70EEAF2A775C}">
      <dgm:prSet/>
      <dgm:spPr/>
      <dgm:t>
        <a:bodyPr/>
        <a:lstStyle/>
        <a:p>
          <a:r>
            <a:rPr lang="en-IN" b="1" dirty="0"/>
            <a:t>ETL Pipeline Development</a:t>
          </a:r>
          <a:r>
            <a:rPr lang="en-IN" dirty="0"/>
            <a:t>: Design and implement an ETL pipeline to clean, preprocess, and store football data in a unified format within a PostgreSQL database for efficient querying and analysis.</a:t>
          </a:r>
          <a:endParaRPr lang="en-US" dirty="0"/>
        </a:p>
      </dgm:t>
    </dgm:pt>
    <dgm:pt modelId="{D6E2E4AD-541B-42DF-947F-539C4AF7DBC8}" type="parTrans" cxnId="{CBAFD871-A717-4D03-A44F-D48D006F14CE}">
      <dgm:prSet/>
      <dgm:spPr/>
      <dgm:t>
        <a:bodyPr/>
        <a:lstStyle/>
        <a:p>
          <a:endParaRPr lang="en-US"/>
        </a:p>
      </dgm:t>
    </dgm:pt>
    <dgm:pt modelId="{0191D3C3-96AD-4BD3-B78E-09D1E66C5DDF}" type="sibTrans" cxnId="{CBAFD871-A717-4D03-A44F-D48D006F14CE}">
      <dgm:prSet/>
      <dgm:spPr/>
      <dgm:t>
        <a:bodyPr/>
        <a:lstStyle/>
        <a:p>
          <a:endParaRPr lang="en-US"/>
        </a:p>
      </dgm:t>
    </dgm:pt>
    <dgm:pt modelId="{B9B4DA50-0886-4CBD-B314-C34C55ED840B}">
      <dgm:prSet/>
      <dgm:spPr/>
      <dgm:t>
        <a:bodyPr/>
        <a:lstStyle/>
        <a:p>
          <a:r>
            <a:rPr lang="en-IN" b="1"/>
            <a:t>Generative AI Agent with Langchain</a:t>
          </a:r>
          <a:r>
            <a:rPr lang="en-IN"/>
            <a:t>: Build a conversational agent using Langchain to manage and maintain seamless conversational flow for retrieving football-related data and insights from the database.</a:t>
          </a:r>
          <a:endParaRPr lang="en-US"/>
        </a:p>
      </dgm:t>
    </dgm:pt>
    <dgm:pt modelId="{ED1882D5-3215-49B2-A4CD-C00FC4CBC689}" type="parTrans" cxnId="{76AF3403-B635-4E32-857E-7F1332760AD2}">
      <dgm:prSet/>
      <dgm:spPr/>
      <dgm:t>
        <a:bodyPr/>
        <a:lstStyle/>
        <a:p>
          <a:endParaRPr lang="en-US"/>
        </a:p>
      </dgm:t>
    </dgm:pt>
    <dgm:pt modelId="{DF0E8572-9544-4ED6-9C21-7E17F9586B84}" type="sibTrans" cxnId="{76AF3403-B635-4E32-857E-7F1332760AD2}">
      <dgm:prSet/>
      <dgm:spPr/>
      <dgm:t>
        <a:bodyPr/>
        <a:lstStyle/>
        <a:p>
          <a:endParaRPr lang="en-US"/>
        </a:p>
      </dgm:t>
    </dgm:pt>
    <dgm:pt modelId="{60B4FE07-B874-4C9C-8FDF-21D5C8A9BC60}">
      <dgm:prSet/>
      <dgm:spPr/>
      <dgm:t>
        <a:bodyPr/>
        <a:lstStyle/>
        <a:p>
          <a:r>
            <a:rPr lang="en-IN" b="1"/>
            <a:t>Frontend Integration</a:t>
          </a:r>
          <a:r>
            <a:rPr lang="en-IN"/>
            <a:t>: Integrate the AI model with a user-friendly frontend interface, providing an intuitive experience for users to interact with the football data and receive insights.</a:t>
          </a:r>
          <a:endParaRPr lang="en-US"/>
        </a:p>
      </dgm:t>
    </dgm:pt>
    <dgm:pt modelId="{9AE7C9F6-CC01-4262-A2E8-332400406438}" type="parTrans" cxnId="{2BC66AA4-4D16-4B5A-AC99-B9AD15267B49}">
      <dgm:prSet/>
      <dgm:spPr/>
      <dgm:t>
        <a:bodyPr/>
        <a:lstStyle/>
        <a:p>
          <a:endParaRPr lang="en-US"/>
        </a:p>
      </dgm:t>
    </dgm:pt>
    <dgm:pt modelId="{EE881F26-974B-49F8-BDF1-C0915334D5EF}" type="sibTrans" cxnId="{2BC66AA4-4D16-4B5A-AC99-B9AD15267B49}">
      <dgm:prSet/>
      <dgm:spPr/>
      <dgm:t>
        <a:bodyPr/>
        <a:lstStyle/>
        <a:p>
          <a:endParaRPr lang="en-US"/>
        </a:p>
      </dgm:t>
    </dgm:pt>
    <dgm:pt modelId="{8E7F239B-8157-47AB-ACA7-1B345CE3CB02}" type="pres">
      <dgm:prSet presAssocID="{96CD41B5-55C6-4349-8353-2CC034332859}" presName="root" presStyleCnt="0">
        <dgm:presLayoutVars>
          <dgm:dir/>
          <dgm:resizeHandles val="exact"/>
        </dgm:presLayoutVars>
      </dgm:prSet>
      <dgm:spPr/>
    </dgm:pt>
    <dgm:pt modelId="{C4C5FAF8-3736-4460-9026-28E5E2753E82}" type="pres">
      <dgm:prSet presAssocID="{E83B6BA3-98F7-4036-8A7C-70EEAF2A775C}" presName="compNode" presStyleCnt="0"/>
      <dgm:spPr/>
    </dgm:pt>
    <dgm:pt modelId="{FAA17DF0-2294-42E4-AFD5-DE6AD1705A25}" type="pres">
      <dgm:prSet presAssocID="{E83B6BA3-98F7-4036-8A7C-70EEAF2A775C}" presName="bgRect" presStyleLbl="bgShp" presStyleIdx="0" presStyleCnt="3"/>
      <dgm:spPr/>
    </dgm:pt>
    <dgm:pt modelId="{A51A192F-3FDD-4F5D-87D8-F870CBEE550E}" type="pres">
      <dgm:prSet presAssocID="{E83B6BA3-98F7-4036-8A7C-70EEAF2A77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 with solid fill"/>
        </a:ext>
      </dgm:extLst>
    </dgm:pt>
    <dgm:pt modelId="{CF70EAA6-A280-4CD0-BD6A-300D1F4AC4F6}" type="pres">
      <dgm:prSet presAssocID="{E83B6BA3-98F7-4036-8A7C-70EEAF2A775C}" presName="spaceRect" presStyleCnt="0"/>
      <dgm:spPr/>
    </dgm:pt>
    <dgm:pt modelId="{88E3D676-8B3D-40A6-9621-A258DFE28DFD}" type="pres">
      <dgm:prSet presAssocID="{E83B6BA3-98F7-4036-8A7C-70EEAF2A775C}" presName="parTx" presStyleLbl="revTx" presStyleIdx="0" presStyleCnt="3">
        <dgm:presLayoutVars>
          <dgm:chMax val="0"/>
          <dgm:chPref val="0"/>
        </dgm:presLayoutVars>
      </dgm:prSet>
      <dgm:spPr/>
    </dgm:pt>
    <dgm:pt modelId="{E882DD41-F47A-494C-B5E3-6AF9F4A06572}" type="pres">
      <dgm:prSet presAssocID="{0191D3C3-96AD-4BD3-B78E-09D1E66C5DDF}" presName="sibTrans" presStyleCnt="0"/>
      <dgm:spPr/>
    </dgm:pt>
    <dgm:pt modelId="{355C5C8A-4E64-41BC-A128-EF6AD525C308}" type="pres">
      <dgm:prSet presAssocID="{B9B4DA50-0886-4CBD-B314-C34C55ED840B}" presName="compNode" presStyleCnt="0"/>
      <dgm:spPr/>
    </dgm:pt>
    <dgm:pt modelId="{3051B669-5259-4CD7-9315-A9AE080B25A0}" type="pres">
      <dgm:prSet presAssocID="{B9B4DA50-0886-4CBD-B314-C34C55ED840B}" presName="bgRect" presStyleLbl="bgShp" presStyleIdx="1" presStyleCnt="3"/>
      <dgm:spPr/>
    </dgm:pt>
    <dgm:pt modelId="{6D2887FE-F0A2-43CC-96C6-4CD03E95AFD8}" type="pres">
      <dgm:prSet presAssocID="{B9B4DA50-0886-4CBD-B314-C34C55ED84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4167670-BFC7-4D08-A8E6-A23992EF837F}" type="pres">
      <dgm:prSet presAssocID="{B9B4DA50-0886-4CBD-B314-C34C55ED840B}" presName="spaceRect" presStyleCnt="0"/>
      <dgm:spPr/>
    </dgm:pt>
    <dgm:pt modelId="{2BD26E0E-408A-4033-BEEE-DDBC6F413551}" type="pres">
      <dgm:prSet presAssocID="{B9B4DA50-0886-4CBD-B314-C34C55ED840B}" presName="parTx" presStyleLbl="revTx" presStyleIdx="1" presStyleCnt="3">
        <dgm:presLayoutVars>
          <dgm:chMax val="0"/>
          <dgm:chPref val="0"/>
        </dgm:presLayoutVars>
      </dgm:prSet>
      <dgm:spPr/>
    </dgm:pt>
    <dgm:pt modelId="{4F67FB2D-BE12-466A-9BF7-2A8B91ECFA86}" type="pres">
      <dgm:prSet presAssocID="{DF0E8572-9544-4ED6-9C21-7E17F9586B84}" presName="sibTrans" presStyleCnt="0"/>
      <dgm:spPr/>
    </dgm:pt>
    <dgm:pt modelId="{0D2F230E-C703-44C7-A1B9-796A6158B6D4}" type="pres">
      <dgm:prSet presAssocID="{60B4FE07-B874-4C9C-8FDF-21D5C8A9BC60}" presName="compNode" presStyleCnt="0"/>
      <dgm:spPr/>
    </dgm:pt>
    <dgm:pt modelId="{A328442E-1161-4246-8D49-B52874C0ED6B}" type="pres">
      <dgm:prSet presAssocID="{60B4FE07-B874-4C9C-8FDF-21D5C8A9BC60}" presName="bgRect" presStyleLbl="bgShp" presStyleIdx="2" presStyleCnt="3"/>
      <dgm:spPr/>
    </dgm:pt>
    <dgm:pt modelId="{A793517E-609D-4C0B-9937-8E81227C62C4}" type="pres">
      <dgm:prSet presAssocID="{60B4FE07-B874-4C9C-8FDF-21D5C8A9BC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47AF5D9B-ECFA-476E-B275-0F1A2A457124}" type="pres">
      <dgm:prSet presAssocID="{60B4FE07-B874-4C9C-8FDF-21D5C8A9BC60}" presName="spaceRect" presStyleCnt="0"/>
      <dgm:spPr/>
    </dgm:pt>
    <dgm:pt modelId="{91D3F241-3169-4D0C-BE1F-62E9306736BB}" type="pres">
      <dgm:prSet presAssocID="{60B4FE07-B874-4C9C-8FDF-21D5C8A9BC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6AF3403-B635-4E32-857E-7F1332760AD2}" srcId="{96CD41B5-55C6-4349-8353-2CC034332859}" destId="{B9B4DA50-0886-4CBD-B314-C34C55ED840B}" srcOrd="1" destOrd="0" parTransId="{ED1882D5-3215-49B2-A4CD-C00FC4CBC689}" sibTransId="{DF0E8572-9544-4ED6-9C21-7E17F9586B84}"/>
    <dgm:cxn modelId="{5E29E62B-F0DD-439E-9AF4-1081938AFCFA}" type="presOf" srcId="{E83B6BA3-98F7-4036-8A7C-70EEAF2A775C}" destId="{88E3D676-8B3D-40A6-9621-A258DFE28DFD}" srcOrd="0" destOrd="0" presId="urn:microsoft.com/office/officeart/2018/2/layout/IconVerticalSolidList"/>
    <dgm:cxn modelId="{1B05842F-6DFA-4EA1-8B95-5F13EB1472E6}" type="presOf" srcId="{B9B4DA50-0886-4CBD-B314-C34C55ED840B}" destId="{2BD26E0E-408A-4033-BEEE-DDBC6F413551}" srcOrd="0" destOrd="0" presId="urn:microsoft.com/office/officeart/2018/2/layout/IconVerticalSolidList"/>
    <dgm:cxn modelId="{CBAFD871-A717-4D03-A44F-D48D006F14CE}" srcId="{96CD41B5-55C6-4349-8353-2CC034332859}" destId="{E83B6BA3-98F7-4036-8A7C-70EEAF2A775C}" srcOrd="0" destOrd="0" parTransId="{D6E2E4AD-541B-42DF-947F-539C4AF7DBC8}" sibTransId="{0191D3C3-96AD-4BD3-B78E-09D1E66C5DDF}"/>
    <dgm:cxn modelId="{3C56947B-AB25-4CE2-B510-0917F8F7A5E5}" type="presOf" srcId="{96CD41B5-55C6-4349-8353-2CC034332859}" destId="{8E7F239B-8157-47AB-ACA7-1B345CE3CB02}" srcOrd="0" destOrd="0" presId="urn:microsoft.com/office/officeart/2018/2/layout/IconVerticalSolidList"/>
    <dgm:cxn modelId="{2BC66AA4-4D16-4B5A-AC99-B9AD15267B49}" srcId="{96CD41B5-55C6-4349-8353-2CC034332859}" destId="{60B4FE07-B874-4C9C-8FDF-21D5C8A9BC60}" srcOrd="2" destOrd="0" parTransId="{9AE7C9F6-CC01-4262-A2E8-332400406438}" sibTransId="{EE881F26-974B-49F8-BDF1-C0915334D5EF}"/>
    <dgm:cxn modelId="{A61792FF-C263-4996-A68D-4C8A88A0DB18}" type="presOf" srcId="{60B4FE07-B874-4C9C-8FDF-21D5C8A9BC60}" destId="{91D3F241-3169-4D0C-BE1F-62E9306736BB}" srcOrd="0" destOrd="0" presId="urn:microsoft.com/office/officeart/2018/2/layout/IconVerticalSolidList"/>
    <dgm:cxn modelId="{ABADD895-C958-4FE7-B43D-5DB76775FA2C}" type="presParOf" srcId="{8E7F239B-8157-47AB-ACA7-1B345CE3CB02}" destId="{C4C5FAF8-3736-4460-9026-28E5E2753E82}" srcOrd="0" destOrd="0" presId="urn:microsoft.com/office/officeart/2018/2/layout/IconVerticalSolidList"/>
    <dgm:cxn modelId="{9A401C1C-D2D5-4FB1-BD89-3FBA9F9A5CC7}" type="presParOf" srcId="{C4C5FAF8-3736-4460-9026-28E5E2753E82}" destId="{FAA17DF0-2294-42E4-AFD5-DE6AD1705A25}" srcOrd="0" destOrd="0" presId="urn:microsoft.com/office/officeart/2018/2/layout/IconVerticalSolidList"/>
    <dgm:cxn modelId="{40588488-5599-41FB-A862-5F97BC7E5D2A}" type="presParOf" srcId="{C4C5FAF8-3736-4460-9026-28E5E2753E82}" destId="{A51A192F-3FDD-4F5D-87D8-F870CBEE550E}" srcOrd="1" destOrd="0" presId="urn:microsoft.com/office/officeart/2018/2/layout/IconVerticalSolidList"/>
    <dgm:cxn modelId="{869EA71B-CC88-45D5-BD0E-716AEB50F438}" type="presParOf" srcId="{C4C5FAF8-3736-4460-9026-28E5E2753E82}" destId="{CF70EAA6-A280-4CD0-BD6A-300D1F4AC4F6}" srcOrd="2" destOrd="0" presId="urn:microsoft.com/office/officeart/2018/2/layout/IconVerticalSolidList"/>
    <dgm:cxn modelId="{06D6BAF2-0C72-4931-85A5-D63642C3E2CC}" type="presParOf" srcId="{C4C5FAF8-3736-4460-9026-28E5E2753E82}" destId="{88E3D676-8B3D-40A6-9621-A258DFE28DFD}" srcOrd="3" destOrd="0" presId="urn:microsoft.com/office/officeart/2018/2/layout/IconVerticalSolidList"/>
    <dgm:cxn modelId="{3991BDD9-EA65-41F1-86CA-DE952C8FE94E}" type="presParOf" srcId="{8E7F239B-8157-47AB-ACA7-1B345CE3CB02}" destId="{E882DD41-F47A-494C-B5E3-6AF9F4A06572}" srcOrd="1" destOrd="0" presId="urn:microsoft.com/office/officeart/2018/2/layout/IconVerticalSolidList"/>
    <dgm:cxn modelId="{35A7107C-BD61-4423-A31E-922B6CCAEB8C}" type="presParOf" srcId="{8E7F239B-8157-47AB-ACA7-1B345CE3CB02}" destId="{355C5C8A-4E64-41BC-A128-EF6AD525C308}" srcOrd="2" destOrd="0" presId="urn:microsoft.com/office/officeart/2018/2/layout/IconVerticalSolidList"/>
    <dgm:cxn modelId="{EBE7F4D0-67A5-41D3-8F5C-6408ED003CC0}" type="presParOf" srcId="{355C5C8A-4E64-41BC-A128-EF6AD525C308}" destId="{3051B669-5259-4CD7-9315-A9AE080B25A0}" srcOrd="0" destOrd="0" presId="urn:microsoft.com/office/officeart/2018/2/layout/IconVerticalSolidList"/>
    <dgm:cxn modelId="{0112A9EC-520E-4B9D-82D2-730C53A57A51}" type="presParOf" srcId="{355C5C8A-4E64-41BC-A128-EF6AD525C308}" destId="{6D2887FE-F0A2-43CC-96C6-4CD03E95AFD8}" srcOrd="1" destOrd="0" presId="urn:microsoft.com/office/officeart/2018/2/layout/IconVerticalSolidList"/>
    <dgm:cxn modelId="{C2EB6D0F-BC94-45CF-8850-AE74AA0E0487}" type="presParOf" srcId="{355C5C8A-4E64-41BC-A128-EF6AD525C308}" destId="{C4167670-BFC7-4D08-A8E6-A23992EF837F}" srcOrd="2" destOrd="0" presId="urn:microsoft.com/office/officeart/2018/2/layout/IconVerticalSolidList"/>
    <dgm:cxn modelId="{67BA894A-6BFE-4375-BE6C-24CB53DD0B46}" type="presParOf" srcId="{355C5C8A-4E64-41BC-A128-EF6AD525C308}" destId="{2BD26E0E-408A-4033-BEEE-DDBC6F413551}" srcOrd="3" destOrd="0" presId="urn:microsoft.com/office/officeart/2018/2/layout/IconVerticalSolidList"/>
    <dgm:cxn modelId="{C8A1AF0C-16BF-4545-9822-80FB4941977A}" type="presParOf" srcId="{8E7F239B-8157-47AB-ACA7-1B345CE3CB02}" destId="{4F67FB2D-BE12-466A-9BF7-2A8B91ECFA86}" srcOrd="3" destOrd="0" presId="urn:microsoft.com/office/officeart/2018/2/layout/IconVerticalSolidList"/>
    <dgm:cxn modelId="{64CB5F7C-854A-4530-B567-F0635752D928}" type="presParOf" srcId="{8E7F239B-8157-47AB-ACA7-1B345CE3CB02}" destId="{0D2F230E-C703-44C7-A1B9-796A6158B6D4}" srcOrd="4" destOrd="0" presId="urn:microsoft.com/office/officeart/2018/2/layout/IconVerticalSolidList"/>
    <dgm:cxn modelId="{61FA4AA0-0DBB-4380-B253-1B31C32B8914}" type="presParOf" srcId="{0D2F230E-C703-44C7-A1B9-796A6158B6D4}" destId="{A328442E-1161-4246-8D49-B52874C0ED6B}" srcOrd="0" destOrd="0" presId="urn:microsoft.com/office/officeart/2018/2/layout/IconVerticalSolidList"/>
    <dgm:cxn modelId="{AE346FB6-E9EC-4D4C-8613-1E829D87E523}" type="presParOf" srcId="{0D2F230E-C703-44C7-A1B9-796A6158B6D4}" destId="{A793517E-609D-4C0B-9937-8E81227C62C4}" srcOrd="1" destOrd="0" presId="urn:microsoft.com/office/officeart/2018/2/layout/IconVerticalSolidList"/>
    <dgm:cxn modelId="{10A46827-0738-4483-81EE-82946C0E455E}" type="presParOf" srcId="{0D2F230E-C703-44C7-A1B9-796A6158B6D4}" destId="{47AF5D9B-ECFA-476E-B275-0F1A2A457124}" srcOrd="2" destOrd="0" presId="urn:microsoft.com/office/officeart/2018/2/layout/IconVerticalSolidList"/>
    <dgm:cxn modelId="{89AF8E30-591D-48FA-8E94-ED2C4C4DBCFA}" type="presParOf" srcId="{0D2F230E-C703-44C7-A1B9-796A6158B6D4}" destId="{91D3F241-3169-4D0C-BE1F-62E9306736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17DF0-2294-42E4-AFD5-DE6AD1705A25}">
      <dsp:nvSpPr>
        <dsp:cNvPr id="0" name=""/>
        <dsp:cNvSpPr/>
      </dsp:nvSpPr>
      <dsp:spPr>
        <a:xfrm>
          <a:off x="0" y="651"/>
          <a:ext cx="6096000" cy="1523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A192F-3FDD-4F5D-87D8-F870CBEE550E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3D676-8B3D-40A6-9621-A258DFE28DFD}">
      <dsp:nvSpPr>
        <dsp:cNvPr id="0" name=""/>
        <dsp:cNvSpPr/>
      </dsp:nvSpPr>
      <dsp:spPr>
        <a:xfrm>
          <a:off x="1759790" y="651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ETL Pipeline Development</a:t>
          </a:r>
          <a:r>
            <a:rPr lang="en-IN" sz="1500" kern="1200" dirty="0"/>
            <a:t>: Design and implement an ETL pipeline to clean, preprocess, and store football data in a unified format within a PostgreSQL database for efficient querying and analysis.</a:t>
          </a:r>
          <a:endParaRPr lang="en-US" sz="1500" kern="1200" dirty="0"/>
        </a:p>
      </dsp:txBody>
      <dsp:txXfrm>
        <a:off x="1759790" y="651"/>
        <a:ext cx="4336209" cy="1523627"/>
      </dsp:txXfrm>
    </dsp:sp>
    <dsp:sp modelId="{3051B669-5259-4CD7-9315-A9AE080B25A0}">
      <dsp:nvSpPr>
        <dsp:cNvPr id="0" name=""/>
        <dsp:cNvSpPr/>
      </dsp:nvSpPr>
      <dsp:spPr>
        <a:xfrm>
          <a:off x="0" y="1905186"/>
          <a:ext cx="6096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887FE-F0A2-43CC-96C6-4CD03E95AFD8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26E0E-408A-4033-BEEE-DDBC6F413551}">
      <dsp:nvSpPr>
        <dsp:cNvPr id="0" name=""/>
        <dsp:cNvSpPr/>
      </dsp:nvSpPr>
      <dsp:spPr>
        <a:xfrm>
          <a:off x="1759790" y="1905186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Generative AI Agent with Langchain</a:t>
          </a:r>
          <a:r>
            <a:rPr lang="en-IN" sz="1500" kern="1200"/>
            <a:t>: Build a conversational agent using Langchain to manage and maintain seamless conversational flow for retrieving football-related data and insights from the database.</a:t>
          </a:r>
          <a:endParaRPr lang="en-US" sz="1500" kern="1200"/>
        </a:p>
      </dsp:txBody>
      <dsp:txXfrm>
        <a:off x="1759790" y="1905186"/>
        <a:ext cx="4336209" cy="1523627"/>
      </dsp:txXfrm>
    </dsp:sp>
    <dsp:sp modelId="{A328442E-1161-4246-8D49-B52874C0ED6B}">
      <dsp:nvSpPr>
        <dsp:cNvPr id="0" name=""/>
        <dsp:cNvSpPr/>
      </dsp:nvSpPr>
      <dsp:spPr>
        <a:xfrm>
          <a:off x="0" y="3809720"/>
          <a:ext cx="6096000" cy="15236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3517E-609D-4C0B-9937-8E81227C62C4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3F241-3169-4D0C-BE1F-62E9306736BB}">
      <dsp:nvSpPr>
        <dsp:cNvPr id="0" name=""/>
        <dsp:cNvSpPr/>
      </dsp:nvSpPr>
      <dsp:spPr>
        <a:xfrm>
          <a:off x="1759790" y="3809720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Frontend Integration</a:t>
          </a:r>
          <a:r>
            <a:rPr lang="en-IN" sz="1500" kern="1200"/>
            <a:t>: Integrate the AI model with a user-friendly frontend interface, providing an intuitive experience for users to interact with the football data and receive insights.</a:t>
          </a:r>
          <a:endParaRPr lang="en-US" sz="1500" kern="1200"/>
        </a:p>
      </dsp:txBody>
      <dsp:txXfrm>
        <a:off x="1759790" y="3809720"/>
        <a:ext cx="4336209" cy="1523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4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4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1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0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8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0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1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4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3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5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B4C7C-3864-3D66-81CD-C9899FEA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8" r="4823" b="2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3E6E5-10E9-F6C2-AACD-BEF410D57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4572000" cy="2286000"/>
          </a:xfrm>
        </p:spPr>
        <p:txBody>
          <a:bodyPr>
            <a:normAutofit/>
          </a:bodyPr>
          <a:lstStyle/>
          <a:p>
            <a:pPr algn="l" rtl="0"/>
            <a:r>
              <a:rPr lang="en-IN" sz="3400" b="0" i="0" u="none" strike="noStrike">
                <a:effectLst/>
                <a:latin typeface="Arial" panose="020B0604020202020204" pitchFamily="34" charset="0"/>
              </a:rPr>
              <a:t>FootGen AI</a:t>
            </a:r>
            <a:r>
              <a:rPr lang="en-IN" sz="3400" i="0" u="none" strike="noStrike">
                <a:latin typeface="Arial" panose="020B0604020202020204" pitchFamily="34" charset="0"/>
              </a:rPr>
              <a:t> : </a:t>
            </a:r>
            <a:r>
              <a:rPr lang="en-IN" sz="3400" b="0" i="0" u="none" strike="noStrike">
                <a:effectLst/>
                <a:latin typeface="Arial" panose="020B0604020202020204" pitchFamily="34" charset="0"/>
              </a:rPr>
              <a:t>Conversational Agent for Football Insights Using Generative AI</a:t>
            </a:r>
            <a:endParaRPr lang="en-US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E530C-1D17-9B45-73B0-906EB60A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Pranav Yada and Pratyush Rokade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F93BB-814E-22D9-9AC3-935466F8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Voiceflow Agent </a:t>
            </a:r>
          </a:p>
        </p:txBody>
      </p:sp>
      <p:pic>
        <p:nvPicPr>
          <p:cNvPr id="3" name="Picture 2" descr="A screenshot of a chat&#10;&#10;AI-generated content may be incorrect.">
            <a:extLst>
              <a:ext uri="{FF2B5EF4-FFF2-40B4-BE49-F238E27FC236}">
                <a16:creationId xmlns:a16="http://schemas.microsoft.com/office/drawing/2014/main" id="{B9520180-C549-3534-2362-0AA89A9C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22" y="753762"/>
            <a:ext cx="3824955" cy="53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5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osball football players">
            <a:extLst>
              <a:ext uri="{FF2B5EF4-FFF2-40B4-BE49-F238E27FC236}">
                <a16:creationId xmlns:a16="http://schemas.microsoft.com/office/drawing/2014/main" id="{0016D333-7F48-DCA9-89D7-E36582E6F8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48" r="16111" b="2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C124-0C61-A012-9674-1186D4B7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95167"/>
            <a:ext cx="5704117" cy="5004487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</a:pPr>
            <a:r>
              <a:rPr lang="en-IN" sz="1800" dirty="0"/>
              <a:t>This project aims to develop an AI-powered chatbot that leverages generative AI models to deliver accurate, real-time football-related information in a user-friendly, conversational format, making it easier for users to engage with football data.</a:t>
            </a:r>
          </a:p>
          <a:p>
            <a:pPr>
              <a:lnSpc>
                <a:spcPct val="115000"/>
              </a:lnSpc>
            </a:pPr>
            <a:r>
              <a:rPr lang="en-IN" sz="1800" dirty="0"/>
              <a:t>We aim to :</a:t>
            </a:r>
          </a:p>
          <a:p>
            <a:pPr lvl="1">
              <a:lnSpc>
                <a:spcPct val="115000"/>
              </a:lnSpc>
            </a:pPr>
            <a:r>
              <a:rPr lang="en-IN" sz="1800" dirty="0"/>
              <a:t>Provides conversational insights specifically designed for football analysts and fans seeking detailed, real-time information.</a:t>
            </a:r>
          </a:p>
          <a:p>
            <a:pPr lvl="1">
              <a:lnSpc>
                <a:spcPct val="115000"/>
              </a:lnSpc>
            </a:pPr>
            <a:r>
              <a:rPr lang="en-IN" sz="1800" dirty="0"/>
              <a:t>Customizes a GPT-based model to answer real-time football-related queries within the app, offering accurate and dynamic responses.</a:t>
            </a:r>
          </a:p>
          <a:p>
            <a:pPr lvl="1">
              <a:lnSpc>
                <a:spcPct val="115000"/>
              </a:lnSpc>
            </a:pPr>
            <a:r>
              <a:rPr lang="en-IN" sz="1800" dirty="0"/>
              <a:t>Transforms the way users access football data, simplifying information retrieval and providing an intuitive, engaging experience.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E0A44-4306-4B87-1314-3935578B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05481"/>
            <a:ext cx="5371070" cy="799071"/>
          </a:xfrm>
        </p:spPr>
        <p:txBody>
          <a:bodyPr>
            <a:normAutofit/>
          </a:bodyPr>
          <a:lstStyle/>
          <a:p>
            <a:pPr rtl="0"/>
            <a:r>
              <a:rPr lang="en-IN" sz="3200" b="0" i="0" u="none" strike="noStrike" dirty="0">
                <a:effectLst/>
                <a:latin typeface="Arial" panose="020B0604020202020204" pitchFamily="34" charset="0"/>
              </a:rPr>
              <a:t>Problem Statement 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22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D19DA-2C24-E66D-0644-EC97E75029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23" r="23521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CAD0852-2172-DFD9-63D3-55557B71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1651"/>
            <a:ext cx="5704116" cy="495863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IN" sz="1800" b="1" dirty="0"/>
              <a:t>Football-</a:t>
            </a:r>
            <a:r>
              <a:rPr lang="en-IN" sz="1800" b="1" dirty="0" err="1"/>
              <a:t>Data.co.uk</a:t>
            </a:r>
            <a:r>
              <a:rPr lang="en-IN" sz="1800" dirty="0"/>
              <a:t>: Offers comprehensive match details, including home and away teams, goals, corners, yellow/red cards, fouls, free kicks, Bet365 odds, and historical game data, which help in predicting underdog and </a:t>
            </a:r>
            <a:r>
              <a:rPr lang="en-IN" sz="1800" dirty="0" err="1"/>
              <a:t>favorite</a:t>
            </a:r>
            <a:r>
              <a:rPr lang="en-IN" sz="1800" dirty="0"/>
              <a:t> teams.</a:t>
            </a:r>
          </a:p>
          <a:p>
            <a:pPr>
              <a:lnSpc>
                <a:spcPct val="115000"/>
              </a:lnSpc>
            </a:pPr>
            <a:r>
              <a:rPr lang="en-IN" sz="1800" b="1" dirty="0" err="1"/>
              <a:t>FBref</a:t>
            </a:r>
            <a:r>
              <a:rPr lang="en-IN" sz="1800" dirty="0"/>
              <a:t>: Provides detailed player statistics per season, including metrics like goals, assists, passes made, and distance passed, essential for </a:t>
            </a:r>
            <a:r>
              <a:rPr lang="en-IN" sz="1800" dirty="0" err="1"/>
              <a:t>analyzing</a:t>
            </a:r>
            <a:r>
              <a:rPr lang="en-IN" sz="1800" dirty="0"/>
              <a:t> player performance.</a:t>
            </a:r>
          </a:p>
          <a:p>
            <a:pPr>
              <a:lnSpc>
                <a:spcPct val="115000"/>
              </a:lnSpc>
            </a:pPr>
            <a:r>
              <a:rPr lang="en-IN" sz="1800" b="1" dirty="0" err="1"/>
              <a:t>WhoScored.com</a:t>
            </a:r>
            <a:r>
              <a:rPr lang="en-IN" sz="1800" dirty="0"/>
              <a:t>: Supplies raw player performance data, such as shots, passes, and ratings, which are </a:t>
            </a:r>
            <a:r>
              <a:rPr lang="en-IN" sz="1800" dirty="0" err="1"/>
              <a:t>analyzed</a:t>
            </a:r>
            <a:r>
              <a:rPr lang="en-IN" sz="1800" dirty="0"/>
              <a:t> to derive insights into player and team dynamics during matches.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DF660-A330-5726-F04D-975AA84A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07710"/>
            <a:ext cx="5334000" cy="863889"/>
          </a:xfrm>
        </p:spPr>
        <p:txBody>
          <a:bodyPr>
            <a:normAutofit/>
          </a:bodyPr>
          <a:lstStyle/>
          <a:p>
            <a:r>
              <a:rPr lang="en-US" sz="3200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80137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4D016-4F9C-643C-D169-AB48AE4D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153" y="1339712"/>
            <a:ext cx="5702470" cy="32364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EPL Case Study: Brentford VS Arsenal – Jan 1, 2025</a:t>
            </a:r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034693E6-E59B-4EC3-A1EA-E5A74E92F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643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722C97-B3B7-4424-49CC-39BF1AF2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57" y="1602814"/>
            <a:ext cx="11220686" cy="36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955CB-6858-F744-92D0-4D5AD4BF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Arsenal’s Formation</a:t>
            </a:r>
          </a:p>
        </p:txBody>
      </p:sp>
      <p:pic>
        <p:nvPicPr>
          <p:cNvPr id="3" name="Picture 2" descr="A black football field with white text&#10;&#10;AI-generated content may be incorrect.">
            <a:extLst>
              <a:ext uri="{FF2B5EF4-FFF2-40B4-BE49-F238E27FC236}">
                <a16:creationId xmlns:a16="http://schemas.microsoft.com/office/drawing/2014/main" id="{E456F481-2FBC-82E2-80AD-C960B425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52" y="546958"/>
            <a:ext cx="8027353" cy="55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1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61D85-165D-7B0C-B22D-FB36406A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Shots taken by Arsenal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3" name="Picture 2" descr="A screenshot of a football game&#10;&#10;AI-generated content may be incorrect.">
            <a:extLst>
              <a:ext uri="{FF2B5EF4-FFF2-40B4-BE49-F238E27FC236}">
                <a16:creationId xmlns:a16="http://schemas.microsoft.com/office/drawing/2014/main" id="{67915CAA-59E2-4351-EA43-67913FFB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9" r="2609"/>
          <a:stretch/>
        </p:blipFill>
        <p:spPr>
          <a:xfrm>
            <a:off x="5334000" y="762000"/>
            <a:ext cx="6096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C5A2D8-56E8-47FB-975D-D777AFEA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4F939-7C63-79DC-B30E-9E77141B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Passes made by Arsenal in the Game</a:t>
            </a:r>
          </a:p>
        </p:txBody>
      </p:sp>
      <p:pic>
        <p:nvPicPr>
          <p:cNvPr id="3" name="Picture 2" descr="A football field with lines and arrows&#10;&#10;AI-generated content may be incorrect.">
            <a:extLst>
              <a:ext uri="{FF2B5EF4-FFF2-40B4-BE49-F238E27FC236}">
                <a16:creationId xmlns:a16="http://schemas.microsoft.com/office/drawing/2014/main" id="{F8985943-5DCD-E6E3-AC4B-A662959D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5664"/>
            <a:ext cx="5334000" cy="38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2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762AA-2028-3EBD-6DF4-EF870720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546702-E3AB-F442-42F9-B3CC16C7F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938645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81480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49791"/>
      </a:accent1>
      <a:accent2>
        <a:srgbClr val="BA9E7F"/>
      </a:accent2>
      <a:accent3>
        <a:srgbClr val="A7A57F"/>
      </a:accent3>
      <a:accent4>
        <a:srgbClr val="97AB75"/>
      </a:accent4>
      <a:accent5>
        <a:srgbClr val="8CAD83"/>
      </a:accent5>
      <a:accent6>
        <a:srgbClr val="78AF83"/>
      </a:accent6>
      <a:hlink>
        <a:srgbClr val="598C93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349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Sitka Subheading</vt:lpstr>
      <vt:lpstr>PebbleVTI</vt:lpstr>
      <vt:lpstr>FootGen AI : Conversational Agent for Football Insights Using Generative AI</vt:lpstr>
      <vt:lpstr>Problem Statement  </vt:lpstr>
      <vt:lpstr>Data Sources</vt:lpstr>
      <vt:lpstr>Example EPL Case Study: Brentford VS Arsenal – Jan 1, 2025</vt:lpstr>
      <vt:lpstr>PowerPoint Presentation</vt:lpstr>
      <vt:lpstr>Arsenal’s Formation</vt:lpstr>
      <vt:lpstr>Shots taken by Arsenal</vt:lpstr>
      <vt:lpstr>Passes made by Arsenal in the Game</vt:lpstr>
      <vt:lpstr>Next Steps</vt:lpstr>
      <vt:lpstr>Expected Voiceflow Agent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Sai Yada</dc:creator>
  <cp:lastModifiedBy>Pranav Sai Yada</cp:lastModifiedBy>
  <cp:revision>1</cp:revision>
  <dcterms:created xsi:type="dcterms:W3CDTF">2025-01-29T17:57:28Z</dcterms:created>
  <dcterms:modified xsi:type="dcterms:W3CDTF">2025-01-29T20:15:10Z</dcterms:modified>
</cp:coreProperties>
</file>