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9" r:id="rId3"/>
    <p:sldId id="264" r:id="rId4"/>
    <p:sldId id="257" r:id="rId5"/>
    <p:sldId id="258" r:id="rId6"/>
    <p:sldId id="265" r:id="rId7"/>
    <p:sldId id="266" r:id="rId8"/>
    <p:sldId id="267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pyV7ZTQgAtDuNB6rqrNZN6R/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84C2A-695B-4D5E-92E8-EE805B217300}" v="677" dt="2022-05-31T13:31:39.082"/>
    <p1510:client id="{F456FA3C-E830-4752-887F-805156B2CEC8}" v="7" dt="2022-06-02T07:31:33.579"/>
  </p1510:revLst>
</p1510:revInfo>
</file>

<file path=ppt/tableStyles.xml><?xml version="1.0" encoding="utf-8"?>
<a:tblStyleLst xmlns:a="http://schemas.openxmlformats.org/drawingml/2006/main" def="{50901829-C64E-453F-982D-88E648EF77E5}">
  <a:tblStyle styleId="{50901829-C64E-453F-982D-88E648EF77E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5d747c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2c5d747c8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2c5d747c84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5d747c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2c5d747c8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2c5d747c84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04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cb42a7ed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0cb42a7ed7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10cb42a7ed7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5d747c8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5d747c84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2c5d747c84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5d747c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2c5d747c8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2c5d747c84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87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5d747c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2c5d747c8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2c5d747c84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5d747c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2c5d747c8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2c5d747c84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21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b42a7ed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0cb42a7ed7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0cb42a7ed7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folie">
  <p:cSld name="Startfoli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43545" y="661988"/>
            <a:ext cx="9100456" cy="37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47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43544" y="143400"/>
            <a:ext cx="9092944" cy="6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71302"/>
            <a:ext cx="9144000" cy="2620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Spalter nur Text">
  <p:cSld name="2-Spalter nur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87086" y="1159330"/>
            <a:ext cx="8986157" cy="332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44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2"/>
          </p:nvPr>
        </p:nvSpPr>
        <p:spPr>
          <a:xfrm>
            <a:off x="87087" y="143400"/>
            <a:ext cx="8986155" cy="6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3"/>
          </p:nvPr>
        </p:nvSpPr>
        <p:spPr>
          <a:xfrm>
            <a:off x="87087" y="661988"/>
            <a:ext cx="8986156" cy="34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47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folie">
  <p:cSld name="Schlussfoli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8112" y="91759"/>
            <a:ext cx="8248469" cy="53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431800" y="778482"/>
            <a:ext cx="8331199" cy="30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3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de-DE" sz="1350" b="0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rPr>
              <a:t>Vorname.Nachname@tu-ilmenau.de  |  www.tu-ilmenau.de</a:t>
            </a:r>
            <a:endParaRPr sz="1350" b="0" i="0" u="none" strike="noStrike" cap="none">
              <a:solidFill>
                <a:srgbClr val="0044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4"/>
          <p:cNvSpPr txBox="1"/>
          <p:nvPr/>
        </p:nvSpPr>
        <p:spPr>
          <a:xfrm>
            <a:off x="454848" y="1131342"/>
            <a:ext cx="8254996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3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de-DE" sz="600" b="1" i="0" u="none" strike="noStrike" cap="none">
                <a:solidFill>
                  <a:srgbClr val="AAAAAA"/>
                </a:solidFill>
                <a:latin typeface="Arial"/>
                <a:ea typeface="Arial"/>
                <a:cs typeface="Arial"/>
                <a:sym typeface="Arial"/>
              </a:rPr>
              <a:t>Bildnachweis: </a:t>
            </a:r>
            <a:r>
              <a:rPr lang="de-DE" sz="600" b="0" i="0" u="none" strike="noStrike" cap="none">
                <a:solidFill>
                  <a:srgbClr val="AAAAAA"/>
                </a:solidFill>
                <a:latin typeface="Arial"/>
                <a:ea typeface="Arial"/>
                <a:cs typeface="Arial"/>
                <a:sym typeface="Arial"/>
              </a:rPr>
              <a:t>TU Ilmenau, Musterfotograf01, Musterfotograf0, externe Bildagentur XYZ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95984"/>
            <a:ext cx="9144000" cy="309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trenner">
  <p:cSld name="Kapiteltrenn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479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449550" y="196973"/>
            <a:ext cx="8097750" cy="34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Spalter Text + Bild">
  <p:cSld name="2-Spalter Text + Bil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8100" y="1180002"/>
            <a:ext cx="4462307" cy="334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43750"/>
              </a:lnSpc>
              <a:spcBef>
                <a:spcPts val="480"/>
              </a:spcBef>
              <a:spcAft>
                <a:spcPts val="0"/>
              </a:spcAft>
              <a:buClr>
                <a:srgbClr val="0044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2"/>
          </p:nvPr>
        </p:nvSpPr>
        <p:spPr>
          <a:xfrm>
            <a:off x="4716463" y="1180002"/>
            <a:ext cx="4389437" cy="3343011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38101" y="661988"/>
            <a:ext cx="9067800" cy="36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47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38100" y="143400"/>
            <a:ext cx="8584038" cy="6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palter 2 Bilder + Text">
  <p:cSld name="3-Spalter 2 Bilder +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6125276" y="1104900"/>
            <a:ext cx="3018724" cy="333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43750"/>
              </a:lnSpc>
              <a:spcBef>
                <a:spcPts val="480"/>
              </a:spcBef>
              <a:spcAft>
                <a:spcPts val="0"/>
              </a:spcAft>
              <a:buClr>
                <a:srgbClr val="0044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114302" y="143400"/>
            <a:ext cx="8507836" cy="6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114301" y="661988"/>
            <a:ext cx="8964385" cy="34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47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>
            <a:spLocks noGrp="1"/>
          </p:cNvSpPr>
          <p:nvPr>
            <p:ph type="pic" idx="4"/>
          </p:nvPr>
        </p:nvSpPr>
        <p:spPr>
          <a:xfrm>
            <a:off x="114301" y="1104900"/>
            <a:ext cx="2892580" cy="3336469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7"/>
          <p:cNvSpPr>
            <a:spLocks noGrp="1"/>
          </p:cNvSpPr>
          <p:nvPr>
            <p:ph type="pic" idx="5"/>
          </p:nvPr>
        </p:nvSpPr>
        <p:spPr>
          <a:xfrm>
            <a:off x="3300841" y="1635125"/>
            <a:ext cx="2530475" cy="2806246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Spalter Aufzählung + Bild ">
  <p:cSld name="2-Spalter Aufzählung + Bild 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0" y="1110343"/>
            <a:ext cx="5880101" cy="337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2"/>
          </p:nvPr>
        </p:nvSpPr>
        <p:spPr>
          <a:xfrm>
            <a:off x="460800" y="143400"/>
            <a:ext cx="8161337" cy="6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3"/>
          </p:nvPr>
        </p:nvSpPr>
        <p:spPr>
          <a:xfrm>
            <a:off x="468313" y="661988"/>
            <a:ext cx="8067675" cy="3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47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>
            <a:spLocks noGrp="1"/>
          </p:cNvSpPr>
          <p:nvPr>
            <p:ph type="pic" idx="4"/>
          </p:nvPr>
        </p:nvSpPr>
        <p:spPr>
          <a:xfrm>
            <a:off x="6045200" y="1110343"/>
            <a:ext cx="3098800" cy="3317143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palter 3 Bilder">
  <p:cSld name="3-Spalter 3 Bil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4" name="Google Shape;64;p19"/>
          <p:cNvSpPr>
            <a:spLocks noGrp="1"/>
          </p:cNvSpPr>
          <p:nvPr>
            <p:ph type="pic" idx="2"/>
          </p:nvPr>
        </p:nvSpPr>
        <p:spPr>
          <a:xfrm>
            <a:off x="476405" y="1635125"/>
            <a:ext cx="2530475" cy="2243138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9"/>
          <p:cNvSpPr>
            <a:spLocks noGrp="1"/>
          </p:cNvSpPr>
          <p:nvPr>
            <p:ph type="pic" idx="3"/>
          </p:nvPr>
        </p:nvSpPr>
        <p:spPr>
          <a:xfrm>
            <a:off x="3300841" y="1635125"/>
            <a:ext cx="2530475" cy="224313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9"/>
          <p:cNvSpPr>
            <a:spLocks noGrp="1"/>
          </p:cNvSpPr>
          <p:nvPr>
            <p:ph type="pic" idx="4"/>
          </p:nvPr>
        </p:nvSpPr>
        <p:spPr>
          <a:xfrm>
            <a:off x="6125277" y="1635125"/>
            <a:ext cx="2530475" cy="224313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460800" y="143400"/>
            <a:ext cx="8161337" cy="6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5"/>
          </p:nvPr>
        </p:nvSpPr>
        <p:spPr>
          <a:xfrm>
            <a:off x="468313" y="661988"/>
            <a:ext cx="8067675" cy="6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47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0" y="45164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007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0" y="45164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007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82886" y="4601420"/>
            <a:ext cx="2023268" cy="4760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458112" y="91759"/>
            <a:ext cx="8248469" cy="53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C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1078859" y="4679757"/>
            <a:ext cx="543000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0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arshitha.jayadev@tu-ilmenau.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7B69-C12A-1AEE-F262-5D0F0A790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17600" y="4680550"/>
            <a:ext cx="5318656" cy="273844"/>
          </a:xfrm>
        </p:spPr>
        <p:txBody>
          <a:bodyPr/>
          <a:lstStyle/>
          <a:p>
            <a:r>
              <a:rPr lang="de-DE" dirty="0">
                <a:solidFill>
                  <a:srgbClr val="AAAAAA"/>
                </a:solidFill>
              </a:rPr>
              <a:t>1     </a:t>
            </a:r>
            <a:r>
              <a:rPr lang="de-DE" dirty="0">
                <a:solidFill>
                  <a:srgbClr val="AAAAAA"/>
                </a:solidFill>
                <a:latin typeface="Arial"/>
              </a:rPr>
              <a:t>Embedded Systems Lab: Task 3 – Arduino </a:t>
            </a:r>
            <a:r>
              <a:rPr lang="de-DE" dirty="0" err="1">
                <a:solidFill>
                  <a:srgbClr val="AAAAAA"/>
                </a:solidFill>
                <a:latin typeface="Arial"/>
              </a:rPr>
              <a:t>based</a:t>
            </a:r>
            <a:r>
              <a:rPr lang="de-DE" dirty="0">
                <a:solidFill>
                  <a:srgbClr val="AAAAAA"/>
                </a:solidFill>
                <a:latin typeface="Arial"/>
              </a:rPr>
              <a:t> Binary </a:t>
            </a:r>
            <a:r>
              <a:rPr lang="de-DE" dirty="0" err="1">
                <a:solidFill>
                  <a:srgbClr val="AAAAAA"/>
                </a:solidFill>
                <a:latin typeface="Arial"/>
              </a:rPr>
              <a:t>clock</a:t>
            </a:r>
            <a:r>
              <a:rPr lang="de-DE" dirty="0">
                <a:solidFill>
                  <a:srgbClr val="AAAAAA"/>
                </a:solidFill>
                <a:latin typeface="Arial"/>
              </a:rPr>
              <a:t> and </a:t>
            </a:r>
            <a:r>
              <a:rPr lang="de-DE" dirty="0" err="1">
                <a:solidFill>
                  <a:srgbClr val="AAAAAA"/>
                </a:solidFill>
                <a:latin typeface="Arial"/>
              </a:rPr>
              <a:t>Stop</a:t>
            </a:r>
            <a:r>
              <a:rPr lang="de-DE" dirty="0">
                <a:solidFill>
                  <a:srgbClr val="AAAAAA"/>
                </a:solidFill>
                <a:latin typeface="Arial"/>
              </a:rPr>
              <a:t> </a:t>
            </a:r>
            <a:r>
              <a:rPr lang="de-DE" dirty="0" err="1">
                <a:solidFill>
                  <a:srgbClr val="AAAAAA"/>
                </a:solidFill>
                <a:latin typeface="Arial"/>
              </a:rPr>
              <a:t>watch</a:t>
            </a:r>
            <a:r>
              <a:rPr lang="de-DE" dirty="0">
                <a:latin typeface="Arial"/>
                <a:ea typeface="Arial"/>
                <a:cs typeface="Arial"/>
              </a:rPr>
              <a:t>​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03C00-CA4B-7A2C-1849-81FEED836F5C}"/>
              </a:ext>
            </a:extLst>
          </p:cNvPr>
          <p:cNvSpPr txBox="1"/>
          <p:nvPr/>
        </p:nvSpPr>
        <p:spPr>
          <a:xfrm>
            <a:off x="1313" y="339616"/>
            <a:ext cx="90165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b="1" dirty="0">
                <a:solidFill>
                  <a:schemeClr val="bg2"/>
                </a:solidFill>
                <a:latin typeface="Times New Roman"/>
                <a:cs typeface="Segoe UI"/>
              </a:rPr>
              <a:t>Lab Training Summer Term 2022</a:t>
            </a:r>
            <a:r>
              <a:rPr lang="en-US" sz="2400" b="1" dirty="0">
                <a:solidFill>
                  <a:schemeClr val="bg2"/>
                </a:solidFill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de-DE" sz="2400" b="1" dirty="0">
                <a:solidFill>
                  <a:schemeClr val="bg2"/>
                </a:solidFill>
                <a:latin typeface="Times New Roman"/>
                <a:cs typeface="Segoe UI"/>
              </a:rPr>
              <a:t>Embedded Systems</a:t>
            </a:r>
            <a:r>
              <a:rPr lang="en-US" sz="2400" b="1" dirty="0">
                <a:solidFill>
                  <a:schemeClr val="bg2"/>
                </a:solidFill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de-DE" sz="2400" b="1" dirty="0">
                <a:solidFill>
                  <a:schemeClr val="bg2"/>
                </a:solidFill>
                <a:latin typeface="Times New Roman"/>
                <a:cs typeface="Segoe UI"/>
              </a:rPr>
              <a:t>Task 3 - Arduino </a:t>
            </a:r>
            <a:r>
              <a:rPr lang="de-DE" sz="2400" b="1" dirty="0" err="1">
                <a:solidFill>
                  <a:schemeClr val="bg2"/>
                </a:solidFill>
                <a:latin typeface="Times New Roman"/>
                <a:cs typeface="Segoe UI"/>
              </a:rPr>
              <a:t>based</a:t>
            </a:r>
            <a:r>
              <a:rPr lang="de-DE" sz="2400" b="1" dirty="0">
                <a:solidFill>
                  <a:schemeClr val="bg2"/>
                </a:solidFill>
                <a:latin typeface="Times New Roman"/>
                <a:cs typeface="Segoe UI"/>
              </a:rPr>
              <a:t> Binary </a:t>
            </a:r>
            <a:r>
              <a:rPr lang="de-DE" sz="2400" b="1" dirty="0" err="1">
                <a:solidFill>
                  <a:schemeClr val="bg2"/>
                </a:solidFill>
                <a:latin typeface="Times New Roman"/>
                <a:cs typeface="Segoe UI"/>
              </a:rPr>
              <a:t>clock</a:t>
            </a:r>
            <a:r>
              <a:rPr lang="de-DE" sz="2400" b="1" dirty="0">
                <a:solidFill>
                  <a:schemeClr val="bg2"/>
                </a:solidFill>
                <a:latin typeface="Times New Roman"/>
                <a:cs typeface="Segoe UI"/>
              </a:rPr>
              <a:t> and </a:t>
            </a:r>
            <a:r>
              <a:rPr lang="de-DE" sz="2400" b="1" dirty="0" err="1">
                <a:solidFill>
                  <a:schemeClr val="bg2"/>
                </a:solidFill>
                <a:latin typeface="Times New Roman"/>
                <a:cs typeface="Segoe UI"/>
              </a:rPr>
              <a:t>Stop</a:t>
            </a:r>
            <a:r>
              <a:rPr lang="de-DE" sz="2400" b="1" dirty="0">
                <a:solidFill>
                  <a:schemeClr val="bg2"/>
                </a:solidFill>
                <a:latin typeface="Times New Roman"/>
                <a:cs typeface="Segoe UI"/>
              </a:rPr>
              <a:t> </a:t>
            </a:r>
            <a:r>
              <a:rPr lang="de-DE" sz="2400" b="1" dirty="0" err="1">
                <a:solidFill>
                  <a:schemeClr val="bg2"/>
                </a:solidFill>
                <a:latin typeface="Times New Roman"/>
                <a:cs typeface="Segoe UI"/>
              </a:rPr>
              <a:t>watch</a:t>
            </a:r>
            <a:r>
              <a:rPr lang="en-US" sz="2400" b="1" dirty="0">
                <a:solidFill>
                  <a:schemeClr val="bg2"/>
                </a:solidFill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0901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c5d747c84_0_46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105" name="Google Shape;105;g12c5d747c84_0_46"/>
          <p:cNvSpPr txBox="1">
            <a:spLocks noGrp="1"/>
          </p:cNvSpPr>
          <p:nvPr>
            <p:ph type="body" idx="1"/>
          </p:nvPr>
        </p:nvSpPr>
        <p:spPr>
          <a:xfrm>
            <a:off x="198758" y="1127164"/>
            <a:ext cx="7068063" cy="325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Req_001: This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project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realized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Arduino UNO.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Req_002: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Representing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Clock in Binary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format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different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colored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LEDs.</a:t>
            </a: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Req_003: The Binary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clock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should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in HH.MM.SS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format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</a:t>
            </a: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Req_004: Addition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Binary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clock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should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include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feature.</a:t>
            </a: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Req_005: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should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support Pause,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resume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and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reset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option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push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buttons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indent="0"/>
            <a:r>
              <a:rPr lang="de-DE" sz="1400" dirty="0"/>
              <a:t>                                                                                               </a:t>
            </a:r>
            <a:endParaRPr sz="1400"/>
          </a:p>
        </p:txBody>
      </p:sp>
      <p:sp>
        <p:nvSpPr>
          <p:cNvPr id="106" name="Google Shape;106;g12c5d747c84_0_46"/>
          <p:cNvSpPr txBox="1">
            <a:spLocks noGrp="1"/>
          </p:cNvSpPr>
          <p:nvPr>
            <p:ph type="body" idx="2"/>
          </p:nvPr>
        </p:nvSpPr>
        <p:spPr>
          <a:xfrm>
            <a:off x="198747" y="407056"/>
            <a:ext cx="8986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indent="0"/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Requirments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of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project</a:t>
            </a:r>
            <a:endParaRPr sz="2400" dirty="0" err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07" name="Google Shape;107;g12c5d747c84_0_46"/>
          <p:cNvSpPr txBox="1">
            <a:spLocks noGrp="1"/>
          </p:cNvSpPr>
          <p:nvPr>
            <p:ph type="ftr" idx="11"/>
          </p:nvPr>
        </p:nvSpPr>
        <p:spPr>
          <a:xfrm>
            <a:off x="441669" y="4679757"/>
            <a:ext cx="543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marR="139700">
              <a:lnSpc>
                <a:spcPct val="120000"/>
              </a:lnSpc>
            </a:pP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lang="en-US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c5d747c84_0_46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105" name="Google Shape;105;g12c5d747c84_0_46"/>
          <p:cNvSpPr txBox="1">
            <a:spLocks noGrp="1"/>
          </p:cNvSpPr>
          <p:nvPr>
            <p:ph type="body" idx="1"/>
          </p:nvPr>
        </p:nvSpPr>
        <p:spPr>
          <a:xfrm>
            <a:off x="198758" y="1068043"/>
            <a:ext cx="7068063" cy="325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1 * Arduino UNO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with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USB Cable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17 * LED (Red-5, Orange-6, Green-6)</a:t>
            </a: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3* Mini-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breadboard</a:t>
            </a:r>
            <a:endParaRPr lang="de-DE" sz="14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17 * 100 Ohm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Resistor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2 * 10k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Resistor</a:t>
            </a:r>
            <a:endParaRPr lang="de-DE" sz="14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2 * Push Buttons</a:t>
            </a:r>
          </a:p>
          <a:p>
            <a:pPr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50 * Jumper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Wires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                                                                                                      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indent="0"/>
            <a:r>
              <a:rPr lang="de-DE" sz="1400" dirty="0"/>
              <a:t>                                                                                               </a:t>
            </a:r>
            <a:endParaRPr sz="1400"/>
          </a:p>
        </p:txBody>
      </p:sp>
      <p:sp>
        <p:nvSpPr>
          <p:cNvPr id="106" name="Google Shape;106;g12c5d747c84_0_46"/>
          <p:cNvSpPr txBox="1">
            <a:spLocks noGrp="1"/>
          </p:cNvSpPr>
          <p:nvPr>
            <p:ph type="body" idx="2"/>
          </p:nvPr>
        </p:nvSpPr>
        <p:spPr>
          <a:xfrm>
            <a:off x="198747" y="407056"/>
            <a:ext cx="8986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indent="0"/>
            <a:r>
              <a:rPr lang="de-DE" sz="2400" dirty="0">
                <a:solidFill>
                  <a:schemeClr val="tx1"/>
                </a:solidFill>
                <a:latin typeface="Times New Roman"/>
              </a:rPr>
              <a:t>Hardware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components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7" name="Google Shape;107;g12c5d747c84_0_46"/>
          <p:cNvSpPr txBox="1">
            <a:spLocks noGrp="1"/>
          </p:cNvSpPr>
          <p:nvPr>
            <p:ph type="ftr" idx="11"/>
          </p:nvPr>
        </p:nvSpPr>
        <p:spPr>
          <a:xfrm>
            <a:off x="441669" y="4679757"/>
            <a:ext cx="543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marR="139700">
              <a:lnSpc>
                <a:spcPct val="120000"/>
              </a:lnSpc>
            </a:pP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8122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b42a7ed7_0_106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85" name="Google Shape;85;g10cb42a7ed7_0_106"/>
          <p:cNvSpPr txBox="1">
            <a:spLocks noGrp="1"/>
          </p:cNvSpPr>
          <p:nvPr>
            <p:ph type="body" idx="1"/>
          </p:nvPr>
        </p:nvSpPr>
        <p:spPr>
          <a:xfrm>
            <a:off x="156781" y="1063478"/>
            <a:ext cx="8400762" cy="243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This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project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consists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of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binary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clock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with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1000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miliseconds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delay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17 LEDs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represented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in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binary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format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 The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clock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shows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three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sets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of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LEDs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hours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minutes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and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seconds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Another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important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feature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about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project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In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one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can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start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resume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and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reset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buttons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 </a:t>
            </a:r>
          </a:p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An additional feature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added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in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displaying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output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in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text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form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message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displayed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when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are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changed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from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binary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clock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and also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when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started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resumed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or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resetted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respectively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</a:t>
            </a:r>
            <a:endParaRPr lang="de-DE">
              <a:solidFill>
                <a:schemeClr val="tx2">
                  <a:lumMod val="10000"/>
                </a:schemeClr>
              </a:solidFill>
            </a:endParaRPr>
          </a:p>
          <a:p>
            <a:pPr marL="139700" indent="0" algn="just">
              <a:buSzPts val="1400"/>
            </a:pPr>
            <a:r>
              <a:rPr lang="de-DE" dirty="0"/>
              <a:t>                                                            </a:t>
            </a:r>
            <a:endParaRPr lang="en-US"/>
          </a:p>
        </p:txBody>
      </p:sp>
      <p:sp>
        <p:nvSpPr>
          <p:cNvPr id="86" name="Google Shape;86;g10cb42a7ed7_0_106"/>
          <p:cNvSpPr txBox="1">
            <a:spLocks noGrp="1"/>
          </p:cNvSpPr>
          <p:nvPr>
            <p:ph type="body" idx="2"/>
          </p:nvPr>
        </p:nvSpPr>
        <p:spPr>
          <a:xfrm>
            <a:off x="159334" y="407057"/>
            <a:ext cx="8986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</a:pPr>
            <a:r>
              <a:rPr lang="de-DE" sz="2400" dirty="0">
                <a:solidFill>
                  <a:schemeClr val="tx1"/>
                </a:solidFill>
                <a:latin typeface="Times New Roman"/>
              </a:rPr>
              <a:t>Task Description</a:t>
            </a:r>
            <a:endParaRPr sz="2400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7" name="Google Shape;87;g10cb42a7ed7_0_106"/>
          <p:cNvSpPr txBox="1">
            <a:spLocks noGrp="1"/>
          </p:cNvSpPr>
          <p:nvPr>
            <p:ph type="ftr" idx="11"/>
          </p:nvPr>
        </p:nvSpPr>
        <p:spPr>
          <a:xfrm>
            <a:off x="415393" y="4679757"/>
            <a:ext cx="543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marR="139700">
              <a:lnSpc>
                <a:spcPct val="120000"/>
              </a:lnSpc>
            </a:pP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lang="en-US" dirty="0" err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c5d747c84_0_27"/>
          <p:cNvSpPr txBox="1">
            <a:spLocks noGrp="1"/>
          </p:cNvSpPr>
          <p:nvPr>
            <p:ph type="sldNum" idx="12"/>
          </p:nvPr>
        </p:nvSpPr>
        <p:spPr>
          <a:xfrm>
            <a:off x="404462" y="4693688"/>
            <a:ext cx="6161400" cy="273900"/>
          </a:xfrm>
          <a:prstGeom prst="rect">
            <a:avLst/>
          </a:prstGeom>
        </p:spPr>
        <p:txBody>
          <a:bodyPr spcFirstLastPara="1" wrap="square" lIns="0" tIns="45700" rIns="91425" bIns="45700" anchor="ctr" anchorCtr="0">
            <a:noAutofit/>
          </a:bodyPr>
          <a:lstStyle/>
          <a:p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5     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dirty="0" err="1"/>
          </a:p>
        </p:txBody>
      </p:sp>
      <p:sp>
        <p:nvSpPr>
          <p:cNvPr id="95" name="Google Shape;95;g12c5d747c84_0_27"/>
          <p:cNvSpPr txBox="1">
            <a:spLocks noGrp="1"/>
          </p:cNvSpPr>
          <p:nvPr>
            <p:ph type="body" idx="2"/>
          </p:nvPr>
        </p:nvSpPr>
        <p:spPr>
          <a:xfrm>
            <a:off x="179052" y="366745"/>
            <a:ext cx="8986200" cy="400087"/>
          </a:xfrm>
          <a:prstGeom prst="rect">
            <a:avLst/>
          </a:prstGeom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de-DE" sz="2400" dirty="0">
                <a:solidFill>
                  <a:schemeClr val="tx1"/>
                </a:solidFill>
                <a:latin typeface="Times New Roman"/>
              </a:rPr>
              <a:t>Hardware Implementation</a:t>
            </a:r>
            <a:endParaRPr sz="2400" dirty="0">
              <a:solidFill>
                <a:schemeClr val="tx1"/>
              </a:solidFill>
              <a:latin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A92CA73E-711B-05D0-F25C-38ECB9C7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1" y="879438"/>
            <a:ext cx="4812424" cy="3424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c5d747c84_0_46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105" name="Google Shape;105;g12c5d747c84_0_46"/>
          <p:cNvSpPr txBox="1">
            <a:spLocks noGrp="1"/>
          </p:cNvSpPr>
          <p:nvPr>
            <p:ph type="body" idx="1"/>
          </p:nvPr>
        </p:nvSpPr>
        <p:spPr>
          <a:xfrm>
            <a:off x="198758" y="1127164"/>
            <a:ext cx="8421269" cy="325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000000"/>
              </a:buClr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User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has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connect power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supply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Arduino.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Hardware and code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has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integrated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Arduino IDE.</a:t>
            </a:r>
          </a:p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When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code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uploaded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time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starts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from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1st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second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and LEDs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start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glowing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in a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binary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manner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</a:t>
            </a:r>
          </a:p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User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can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change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by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pressing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on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button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.</a:t>
            </a:r>
          </a:p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In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watch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user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can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start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resume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and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reset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time.</a:t>
            </a:r>
          </a:p>
          <a:p>
            <a:pPr algn="just">
              <a:lnSpc>
                <a:spcPct val="150000"/>
              </a:lnSpc>
              <a:buSzPts val="1400"/>
              <a:buChar char="•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All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operations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done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using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buttons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will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be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displayed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in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form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of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text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on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output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terminal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of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the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4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Aurdino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IDE.</a:t>
            </a:r>
          </a:p>
          <a:p>
            <a:pPr marL="228600" indent="0" algn="just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de-DE" sz="14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indent="0" algn="just"/>
            <a:r>
              <a:rPr lang="de-DE" sz="1400" dirty="0"/>
              <a:t>                                                                                               </a:t>
            </a:r>
            <a:endParaRPr sz="1400"/>
          </a:p>
        </p:txBody>
      </p:sp>
      <p:sp>
        <p:nvSpPr>
          <p:cNvPr id="106" name="Google Shape;106;g12c5d747c84_0_46"/>
          <p:cNvSpPr txBox="1">
            <a:spLocks noGrp="1"/>
          </p:cNvSpPr>
          <p:nvPr>
            <p:ph type="body" idx="2"/>
          </p:nvPr>
        </p:nvSpPr>
        <p:spPr>
          <a:xfrm>
            <a:off x="198747" y="407056"/>
            <a:ext cx="8986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indent="0"/>
            <a:r>
              <a:rPr lang="de-DE" sz="2400" dirty="0">
                <a:solidFill>
                  <a:schemeClr val="tx1"/>
                </a:solidFill>
                <a:latin typeface="Times New Roman"/>
              </a:rPr>
              <a:t>Working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of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project</a:t>
            </a:r>
            <a:endParaRPr sz="2400" dirty="0" err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07" name="Google Shape;107;g12c5d747c84_0_46"/>
          <p:cNvSpPr txBox="1">
            <a:spLocks noGrp="1"/>
          </p:cNvSpPr>
          <p:nvPr>
            <p:ph type="ftr" idx="11"/>
          </p:nvPr>
        </p:nvSpPr>
        <p:spPr>
          <a:xfrm>
            <a:off x="441669" y="4679757"/>
            <a:ext cx="543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marR="139700">
              <a:lnSpc>
                <a:spcPct val="120000"/>
              </a:lnSpc>
            </a:pP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238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c5d747c84_0_46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105" name="Google Shape;105;g12c5d747c84_0_46"/>
          <p:cNvSpPr txBox="1">
            <a:spLocks noGrp="1"/>
          </p:cNvSpPr>
          <p:nvPr>
            <p:ph type="body" idx="1"/>
          </p:nvPr>
        </p:nvSpPr>
        <p:spPr>
          <a:xfrm>
            <a:off x="198758" y="1127164"/>
            <a:ext cx="4098890" cy="325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void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loop(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void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) {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/*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selection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clock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,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and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idle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*/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if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digitalRead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(A0) == HIGH){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newcount1 = count1 + 1;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if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(newcount1!= count1){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switch(newcount1){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case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1: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Modeclock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true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  //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for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clock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operate</a:t>
            </a:r>
            <a:endParaRPr lang="de-DE" sz="10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 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ModeSW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false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TimeRun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true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Serial.println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("Mode: Clock");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  Clock = {0,0,0};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  count2 = 0;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  newcount2 = 0;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break;</a:t>
            </a:r>
          </a:p>
          <a:p>
            <a:pPr algn="just"/>
            <a:r>
              <a:rPr lang="de-DE" sz="1000" dirty="0"/>
              <a:t>       </a:t>
            </a:r>
          </a:p>
          <a:p>
            <a:pPr algn="just"/>
            <a:endParaRPr lang="de-DE" sz="1000" dirty="0"/>
          </a:p>
          <a:p>
            <a:pPr algn="just"/>
            <a:r>
              <a:rPr lang="de-DE" sz="1000" dirty="0"/>
              <a:t>                                                                                                        </a:t>
            </a:r>
            <a:endParaRPr lang="en-US" sz="1000"/>
          </a:p>
        </p:txBody>
      </p:sp>
      <p:sp>
        <p:nvSpPr>
          <p:cNvPr id="106" name="Google Shape;106;g12c5d747c84_0_46"/>
          <p:cNvSpPr txBox="1">
            <a:spLocks noGrp="1"/>
          </p:cNvSpPr>
          <p:nvPr>
            <p:ph type="body" idx="2"/>
          </p:nvPr>
        </p:nvSpPr>
        <p:spPr>
          <a:xfrm>
            <a:off x="198747" y="407056"/>
            <a:ext cx="8986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indent="0"/>
            <a:r>
              <a:rPr lang="de-DE" sz="2400" dirty="0">
                <a:solidFill>
                  <a:schemeClr val="tx1"/>
                </a:solidFill>
                <a:latin typeface="Times New Roman"/>
              </a:rPr>
              <a:t>Code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logic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(Main loop)</a:t>
            </a:r>
          </a:p>
        </p:txBody>
      </p:sp>
      <p:sp>
        <p:nvSpPr>
          <p:cNvPr id="107" name="Google Shape;107;g12c5d747c84_0_46"/>
          <p:cNvSpPr txBox="1">
            <a:spLocks noGrp="1"/>
          </p:cNvSpPr>
          <p:nvPr>
            <p:ph type="ftr" idx="11"/>
          </p:nvPr>
        </p:nvSpPr>
        <p:spPr>
          <a:xfrm>
            <a:off x="441669" y="4679757"/>
            <a:ext cx="543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marR="139700">
              <a:lnSpc>
                <a:spcPct val="120000"/>
              </a:lnSpc>
            </a:pP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lang="en-US" dirty="0" err="1"/>
          </a:p>
        </p:txBody>
      </p:sp>
      <p:sp>
        <p:nvSpPr>
          <p:cNvPr id="3" name="Google Shape;105;g12c5d747c84_0_46">
            <a:extLst>
              <a:ext uri="{FF2B5EF4-FFF2-40B4-BE49-F238E27FC236}">
                <a16:creationId xmlns:a16="http://schemas.microsoft.com/office/drawing/2014/main" id="{D8418707-9779-C468-07DA-1EF7A505A2FB}"/>
              </a:ext>
            </a:extLst>
          </p:cNvPr>
          <p:cNvSpPr txBox="1">
            <a:spLocks/>
          </p:cNvSpPr>
          <p:nvPr/>
        </p:nvSpPr>
        <p:spPr>
          <a:xfrm>
            <a:off x="4450192" y="1121909"/>
            <a:ext cx="4098890" cy="325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44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de-DE" sz="1000" dirty="0"/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case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2: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ModeSW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true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     //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for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operate</a:t>
            </a:r>
            <a:endParaRPr lang="de-DE" sz="10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TimeRun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true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Modeclock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false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Serial.println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("Mode: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");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 { 0, 0, 0 };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break;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default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:                  // do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nothing</a:t>
            </a:r>
            <a:endParaRPr lang="de-DE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Modeclock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false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ModeSW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false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 { 0, 0, 0 }; 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TimeRun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=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true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newcount1 = 0;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count2 = 0;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newcount2 = 0;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Serial.println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("Mode: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Idle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!,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Please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select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to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start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again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");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</a:t>
            </a:r>
            <a:endParaRPr lang="en-US" sz="1000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/>
            <a:r>
              <a:rPr lang="de-DE" sz="1000" dirty="0"/>
              <a:t> 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8237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c5d747c84_0_46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105" name="Google Shape;105;g12c5d747c84_0_46"/>
          <p:cNvSpPr txBox="1">
            <a:spLocks noGrp="1"/>
          </p:cNvSpPr>
          <p:nvPr>
            <p:ph type="body" idx="1"/>
          </p:nvPr>
        </p:nvSpPr>
        <p:spPr>
          <a:xfrm>
            <a:off x="198758" y="1127164"/>
            <a:ext cx="4374787" cy="325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de-DE" sz="1000" dirty="0">
                <a:latin typeface="Times New Roman"/>
              </a:rPr>
              <a:t>  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/* 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function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selection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in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i.e.,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pause,resume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and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reset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*/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if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digitalRead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(13)== HIGH){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newcount2 = count2 + 1;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if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(newcount2!= count2){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if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(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ModeSW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){ 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switch(newcount2){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case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1: 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TimeRun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= 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false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   //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 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Serial.println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("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00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paused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!!!");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break;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case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2: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TimeRun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=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true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Serial.println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("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 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</a:rPr>
              <a:t>resumed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!!!");</a:t>
            </a: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</a:rPr>
              <a:t>          break;</a:t>
            </a:r>
          </a:p>
          <a:p>
            <a:pPr algn="just"/>
            <a:r>
              <a:rPr lang="de-DE" sz="1000" dirty="0">
                <a:latin typeface="Times New Roman"/>
              </a:rPr>
              <a:t>         </a:t>
            </a:r>
            <a:r>
              <a:rPr lang="de-DE" sz="1000" dirty="0">
                <a:latin typeface="Times New Roman"/>
                <a:cs typeface="Times New Roman"/>
              </a:rPr>
              <a:t> </a:t>
            </a:r>
            <a:r>
              <a:rPr lang="de-DE" sz="1000" dirty="0">
                <a:latin typeface="Times New Roman"/>
              </a:rPr>
              <a:t>                                                                                               </a:t>
            </a:r>
            <a:endParaRPr lang="en-US" sz="1000">
              <a:latin typeface="Times New Roman"/>
            </a:endParaRPr>
          </a:p>
        </p:txBody>
      </p:sp>
      <p:sp>
        <p:nvSpPr>
          <p:cNvPr id="106" name="Google Shape;106;g12c5d747c84_0_46"/>
          <p:cNvSpPr txBox="1">
            <a:spLocks noGrp="1"/>
          </p:cNvSpPr>
          <p:nvPr>
            <p:ph type="body" idx="2"/>
          </p:nvPr>
        </p:nvSpPr>
        <p:spPr>
          <a:xfrm>
            <a:off x="198747" y="407056"/>
            <a:ext cx="8986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indent="0"/>
            <a:r>
              <a:rPr lang="de-DE" sz="2400" dirty="0">
                <a:solidFill>
                  <a:schemeClr val="tx1"/>
                </a:solidFill>
                <a:latin typeface="Times New Roman"/>
              </a:rPr>
              <a:t>Code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logic</a:t>
            </a:r>
          </a:p>
        </p:txBody>
      </p:sp>
      <p:sp>
        <p:nvSpPr>
          <p:cNvPr id="107" name="Google Shape;107;g12c5d747c84_0_46"/>
          <p:cNvSpPr txBox="1">
            <a:spLocks noGrp="1"/>
          </p:cNvSpPr>
          <p:nvPr>
            <p:ph type="ftr" idx="11"/>
          </p:nvPr>
        </p:nvSpPr>
        <p:spPr>
          <a:xfrm>
            <a:off x="441669" y="4679757"/>
            <a:ext cx="543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marR="139700">
              <a:lnSpc>
                <a:spcPct val="120000"/>
              </a:lnSpc>
            </a:pP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lang="en-US" dirty="0" err="1"/>
          </a:p>
        </p:txBody>
      </p:sp>
      <p:sp>
        <p:nvSpPr>
          <p:cNvPr id="3" name="Google Shape;105;g12c5d747c84_0_46">
            <a:extLst>
              <a:ext uri="{FF2B5EF4-FFF2-40B4-BE49-F238E27FC236}">
                <a16:creationId xmlns:a16="http://schemas.microsoft.com/office/drawing/2014/main" id="{002ACFFE-8074-35DC-4F11-9C7B7776383F}"/>
              </a:ext>
            </a:extLst>
          </p:cNvPr>
          <p:cNvSpPr txBox="1">
            <a:spLocks/>
          </p:cNvSpPr>
          <p:nvPr/>
        </p:nvSpPr>
        <p:spPr>
          <a:xfrm>
            <a:off x="4456761" y="1128478"/>
            <a:ext cx="4374787" cy="325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44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44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default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   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= { 0, 0, 0 };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   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TimeRun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=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true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    newcount2 = 0;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   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Serial.println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("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Stopwatch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de-DE" sz="1000" dirty="0" err="1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resetted</a:t>
            </a: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!!!");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    break;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}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 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}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  count2 = newcount2;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  }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de-DE" sz="1000" dirty="0">
                <a:solidFill>
                  <a:schemeClr val="tx2">
                    <a:lumMod val="10000"/>
                  </a:schemeClr>
                </a:solidFill>
                <a:latin typeface="Times New Roman"/>
                <a:cs typeface="Times New Roman"/>
              </a:rPr>
              <a:t>  }</a:t>
            </a:r>
            <a:endParaRPr lang="en-US" sz="10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algn="just"/>
            <a:endParaRPr lang="de-DE" sz="1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62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b42a7ed7_0_57"/>
          <p:cNvSpPr txBox="1">
            <a:spLocks noGrp="1"/>
          </p:cNvSpPr>
          <p:nvPr>
            <p:ph type="sldNum" idx="12"/>
          </p:nvPr>
        </p:nvSpPr>
        <p:spPr>
          <a:xfrm>
            <a:off x="417600" y="4680550"/>
            <a:ext cx="66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25" name="Google Shape;125;g10cb42a7ed7_0_57"/>
          <p:cNvSpPr txBox="1">
            <a:spLocks noGrp="1"/>
          </p:cNvSpPr>
          <p:nvPr>
            <p:ph type="body" idx="1"/>
          </p:nvPr>
        </p:nvSpPr>
        <p:spPr>
          <a:xfrm>
            <a:off x="-21479" y="936301"/>
            <a:ext cx="8801959" cy="17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0"/>
            <a:r>
              <a:rPr lang="de-DE" sz="1800" b="1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Participants</a:t>
            </a:r>
            <a:r>
              <a:rPr lang="de-DE" sz="1800" b="1" dirty="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:</a:t>
            </a:r>
            <a:endParaRPr lang="en-US" sz="1800" dirty="0">
              <a:solidFill>
                <a:schemeClr val="accent1"/>
              </a:solidFill>
            </a:endParaRPr>
          </a:p>
          <a:p>
            <a:pPr indent="0"/>
            <a:r>
              <a:rPr lang="de-DE" sz="1400" b="1" dirty="0" err="1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Varshitha</a:t>
            </a:r>
            <a:r>
              <a:rPr lang="de-DE" sz="14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 </a:t>
            </a:r>
            <a:r>
              <a:rPr lang="de-DE" sz="1400" b="1" dirty="0" err="1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Jayadev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 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indent="0"/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Matriculation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 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number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: 64216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indent="0"/>
            <a:r>
              <a:rPr lang="en-GB" sz="14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Pranav </a:t>
            </a:r>
            <a:r>
              <a:rPr lang="en-GB" sz="1400" b="1" dirty="0" err="1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Yajaman</a:t>
            </a:r>
            <a:r>
              <a:rPr lang="en-GB" sz="14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 Shivakumar</a:t>
            </a:r>
            <a:endParaRPr lang="de-DE" sz="1800" b="1" dirty="0">
              <a:solidFill>
                <a:schemeClr val="tx2">
                  <a:lumMod val="10000"/>
                </a:schemeClr>
              </a:solidFill>
              <a:latin typeface="Times New Roman"/>
            </a:endParaRPr>
          </a:p>
          <a:p>
            <a:pPr indent="0"/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Matriculation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 </a:t>
            </a:r>
            <a:r>
              <a:rPr lang="de-DE" sz="1400" dirty="0" err="1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number</a:t>
            </a:r>
            <a:r>
              <a:rPr lang="de-DE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: 64330</a:t>
            </a:r>
            <a:endParaRPr lang="de-DE" dirty="0">
              <a:solidFill>
                <a:schemeClr val="tx2">
                  <a:lumMod val="10000"/>
                </a:schemeClr>
              </a:solidFill>
            </a:endParaRPr>
          </a:p>
          <a:p>
            <a:pPr indent="0"/>
            <a:endParaRPr lang="de-DE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indent="0"/>
            <a:r>
              <a:rPr lang="de-DE" sz="1800" b="1" dirty="0">
                <a:solidFill>
                  <a:schemeClr val="accent1"/>
                </a:solidFill>
                <a:latin typeface="Times New Roman"/>
                <a:cs typeface="Times New Roman"/>
              </a:rPr>
              <a:t>Contact:</a:t>
            </a:r>
            <a:endParaRPr lang="de-DE" sz="1800" dirty="0">
              <a:solidFill>
                <a:schemeClr val="accent1"/>
              </a:solidFill>
            </a:endParaRPr>
          </a:p>
          <a:p>
            <a:pPr indent="0"/>
            <a:r>
              <a:rPr lang="de-DE" sz="1400" b="1" dirty="0">
                <a:solidFill>
                  <a:schemeClr val="accent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varshitha.jayadev@tu-ilmenau.de</a:t>
            </a:r>
            <a:endParaRPr lang="de-DE" sz="14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indent="0"/>
            <a:r>
              <a:rPr lang="de-DE" sz="1400" b="1" u="sng" dirty="0">
                <a:solidFill>
                  <a:schemeClr val="bg2"/>
                </a:solidFill>
                <a:latin typeface="Times New Roman"/>
                <a:cs typeface="Times New Roman"/>
              </a:rPr>
              <a:t>pranav.yajaman-shivakumar@tu-ilmenau.de</a:t>
            </a:r>
          </a:p>
          <a:p>
            <a:pPr indent="0"/>
            <a:endParaRPr lang="de-DE" b="1" dirty="0">
              <a:solidFill>
                <a:srgbClr val="FF7C00"/>
              </a:solidFill>
              <a:latin typeface="Times New Roman"/>
              <a:cs typeface="Times New Roman"/>
            </a:endParaRPr>
          </a:p>
          <a:p>
            <a:pPr marL="0" lvl="0" indent="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de-DE" sz="1400" u="sng" dirty="0">
              <a:solidFill>
                <a:srgbClr val="181717"/>
              </a:solidFill>
              <a:latin typeface="Times New Roman"/>
              <a:cs typeface="Times New Roman"/>
            </a:endParaRPr>
          </a:p>
          <a:p>
            <a:pPr indent="0"/>
            <a:endParaRPr lang="de-DE" dirty="0"/>
          </a:p>
          <a:p>
            <a:pPr marL="0" indent="0"/>
            <a:endParaRPr lang="en-GB"/>
          </a:p>
        </p:txBody>
      </p:sp>
      <p:sp>
        <p:nvSpPr>
          <p:cNvPr id="126" name="Google Shape;126;g10cb42a7ed7_0_57"/>
          <p:cNvSpPr txBox="1">
            <a:spLocks noGrp="1"/>
          </p:cNvSpPr>
          <p:nvPr>
            <p:ph type="body" idx="2"/>
          </p:nvPr>
        </p:nvSpPr>
        <p:spPr>
          <a:xfrm>
            <a:off x="159334" y="416074"/>
            <a:ext cx="8986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indent="0"/>
            <a:r>
              <a:rPr lang="de-DE" sz="2800" dirty="0"/>
              <a:t> 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 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Thanks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for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your</a:t>
            </a:r>
            <a:r>
              <a:rPr lang="de-DE" sz="24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Times New Roman"/>
              </a:rPr>
              <a:t>attendance</a:t>
            </a:r>
            <a:endParaRPr sz="2400" dirty="0" err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27" name="Google Shape;127;g10cb42a7ed7_0_57"/>
          <p:cNvSpPr txBox="1">
            <a:spLocks noGrp="1"/>
          </p:cNvSpPr>
          <p:nvPr>
            <p:ph type="ftr" idx="11"/>
          </p:nvPr>
        </p:nvSpPr>
        <p:spPr>
          <a:xfrm>
            <a:off x="441669" y="4679757"/>
            <a:ext cx="543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139700">
              <a:lnSpc>
                <a:spcPct val="120000"/>
              </a:lnSpc>
            </a:pP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  Embedded Systems Lab: Task 3 – Arduino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based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Binary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clock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and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Stop</a:t>
            </a:r>
            <a:r>
              <a:rPr lang="de-DE" dirty="0">
                <a:solidFill>
                  <a:srgbClr val="AAAAAA"/>
                </a:solidFill>
                <a:highlight>
                  <a:srgbClr val="FFFFFF"/>
                </a:highlight>
              </a:rPr>
              <a:t> </a:t>
            </a:r>
            <a:r>
              <a:rPr lang="de-DE" dirty="0" err="1">
                <a:solidFill>
                  <a:srgbClr val="AAAAAA"/>
                </a:solidFill>
                <a:highlight>
                  <a:srgbClr val="FFFFFF"/>
                </a:highlight>
              </a:rPr>
              <a:t>watch</a:t>
            </a:r>
            <a:endParaRPr dirty="0" err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_TU_Ilmenau">
  <a:themeElements>
    <a:clrScheme name="TU Ilmenau">
      <a:dk1>
        <a:srgbClr val="004479"/>
      </a:dk1>
      <a:lt1>
        <a:srgbClr val="FFFFFF"/>
      </a:lt1>
      <a:dk2>
        <a:srgbClr val="003358"/>
      </a:dk2>
      <a:lt2>
        <a:srgbClr val="E7E6E6"/>
      </a:lt2>
      <a:accent1>
        <a:srgbClr val="FF7C00"/>
      </a:accent1>
      <a:accent2>
        <a:srgbClr val="22B5E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3358"/>
      </a:hlink>
      <a:folHlink>
        <a:srgbClr val="7979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Design_TU_Ilmenau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297</cp:revision>
  <dcterms:modified xsi:type="dcterms:W3CDTF">2022-06-02T07:33:32Z</dcterms:modified>
</cp:coreProperties>
</file>