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6" r:id="rId9"/>
    <p:sldId id="267" r:id="rId10"/>
    <p:sldId id="260" r:id="rId11"/>
    <p:sldId id="269" r:id="rId12"/>
    <p:sldId id="262" r:id="rId13"/>
    <p:sldId id="268" r:id="rId14"/>
    <p:sldId id="270" r:id="rId15"/>
    <p:sldId id="272" r:id="rId16"/>
    <p:sldId id="271" r:id="rId17"/>
    <p:sldId id="273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5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5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6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FCE-A90B-A71F-E75E-97F7F2B3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6806609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Slum Mapping and Household Location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AC1EA-C9A5-9994-4EFA-4E42A448F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8" y="4584879"/>
            <a:ext cx="6806609" cy="1315690"/>
          </a:xfrm>
        </p:spPr>
        <p:txBody>
          <a:bodyPr anchor="b">
            <a:normAutofit/>
          </a:bodyPr>
          <a:lstStyle/>
          <a:p>
            <a:r>
              <a:rPr lang="en-US" dirty="0"/>
              <a:t>Pranay Gundam</a:t>
            </a:r>
          </a:p>
          <a:p>
            <a:r>
              <a:rPr lang="en-US" dirty="0"/>
              <a:t>Advisor: Professor Laurence Ales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0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BD2C-0B6B-E921-54CA-31D0C782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60BC-F48E-082B-E50C-E799D074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4752661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Version 4 DMSP-OLS Nighttime Lights Time Series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World Pop Hub: Population Density Data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Slum Dwellers International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World Bank: World Development Indicators</a:t>
            </a:r>
          </a:p>
          <a:p>
            <a:pPr>
              <a:lnSpc>
                <a:spcPct val="110000"/>
              </a:lnSpc>
            </a:pPr>
            <a:r>
              <a:rPr lang="en-US" sz="1700" dirty="0" err="1"/>
              <a:t>Numbeo</a:t>
            </a:r>
            <a:r>
              <a:rPr lang="en-US" sz="1700" dirty="0"/>
              <a:t>: Rent Characteristics of Countries</a:t>
            </a:r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738F9CDD-553B-FA68-08D9-0A15ADBA1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1" r="22439" b="-1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F3B7F5A-1B06-4815-B7EB-049C6AF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9CB3E0-44A8-4F4D-B84D-B60FA2C2393B}" type="datetime1">
              <a:rPr lang="en-US" smtClean="0"/>
              <a:pPr>
                <a:spcAft>
                  <a:spcPts val="600"/>
                </a:spcAft>
              </a:pPr>
              <a:t>4/18/2023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98BF2C-AFD8-4232-9364-E649CD1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CCC31-A722-FED4-1BBB-67D59B687EEA}"/>
              </a:ext>
            </a:extLst>
          </p:cNvPr>
          <p:cNvSpPr txBox="1"/>
          <p:nvPr/>
        </p:nvSpPr>
        <p:spPr>
          <a:xfrm>
            <a:off x="6413288" y="5877241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5: Cropped averaged light values in 2008 </a:t>
            </a:r>
          </a:p>
        </p:txBody>
      </p:sp>
    </p:spTree>
    <p:extLst>
      <p:ext uri="{BB962C8B-B14F-4D97-AF65-F5344CB8AC3E}">
        <p14:creationId xmlns:p14="http://schemas.microsoft.com/office/powerpoint/2010/main" val="316128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D05-19E6-FBC7-3EB9-CB69DE7E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D21D-0F71-9B35-D39B-A4B2A8B7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Slum Mapping</a:t>
            </a:r>
          </a:p>
          <a:p>
            <a:pPr lvl="1"/>
            <a:r>
              <a:rPr lang="en-US" dirty="0"/>
              <a:t>Slum Dwellers International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Version 4 DMSP-OLS Nighttime Lights Time Series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World Pop Hub: Population Density Data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Household Location Choice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World Bank: World Development Indicators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Numbeo</a:t>
            </a:r>
            <a:r>
              <a:rPr lang="en-US" sz="1600" dirty="0"/>
              <a:t>: Rent Characteristics of Countries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7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817D-759B-3B2F-3C80-05E0CA71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Sanity checks on nighttime light and population density datasets.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316E3A8-18BA-9CC2-0CF1-DB3B53B8B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9" y="2724386"/>
            <a:ext cx="3135731" cy="2762013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83DCE2CB-5EA5-AE3F-9C97-D06FC9072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11" y="2724386"/>
            <a:ext cx="3614130" cy="278450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B82B0F0-A43C-0C55-9F6D-AC2D9D8A9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50" y="2724386"/>
            <a:ext cx="3710035" cy="2858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7D89E-08B6-C548-01FC-F9940FA235DF}"/>
              </a:ext>
            </a:extLst>
          </p:cNvPr>
          <p:cNvSpPr txBox="1"/>
          <p:nvPr/>
        </p:nvSpPr>
        <p:spPr>
          <a:xfrm>
            <a:off x="831419" y="5508887"/>
            <a:ext cx="313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6: Averaged population density and nighttime light values over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7AD87-2336-76C4-5A0B-73FFD55707AB}"/>
              </a:ext>
            </a:extLst>
          </p:cNvPr>
          <p:cNvSpPr txBox="1"/>
          <p:nvPr/>
        </p:nvSpPr>
        <p:spPr>
          <a:xfrm>
            <a:off x="8512001" y="5321167"/>
            <a:ext cx="313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8: Mosaic chart of the total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820AE-DD87-1C56-E46D-F609DB6AC35C}"/>
              </a:ext>
            </a:extLst>
          </p:cNvPr>
          <p:cNvSpPr txBox="1"/>
          <p:nvPr/>
        </p:nvSpPr>
        <p:spPr>
          <a:xfrm>
            <a:off x="4720610" y="5321167"/>
            <a:ext cx="313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7: Mosaic chart of only slum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9948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A029-5ADA-57F5-34D0-C4562C7A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four basic classification models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9FAC97E-5113-7C63-F7E8-9561408E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32" y="2523375"/>
            <a:ext cx="3106158" cy="2736129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B1ABFFC-382E-246C-3F38-85A7DA44D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3375"/>
            <a:ext cx="3083832" cy="2716463"/>
          </a:xfrm>
          <a:prstGeom prst="rect">
            <a:avLst/>
          </a:prstGeom>
        </p:spPr>
      </p:pic>
      <p:pic>
        <p:nvPicPr>
          <p:cNvPr id="9" name="Picture 8" descr="Diagram, map&#10;&#10;Description automatically generated">
            <a:extLst>
              <a:ext uri="{FF2B5EF4-FFF2-40B4-BE49-F238E27FC236}">
                <a16:creationId xmlns:a16="http://schemas.microsoft.com/office/drawing/2014/main" id="{9A75129B-8671-323D-AA15-E4CE04C05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42" y="2523375"/>
            <a:ext cx="3106158" cy="2736129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445DEA1-EAC9-0EAF-739B-2C23AEF09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375"/>
            <a:ext cx="3106158" cy="2736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D40210-23C0-97EA-1775-8B9E9E0E9E82}"/>
              </a:ext>
            </a:extLst>
          </p:cNvPr>
          <p:cNvSpPr txBox="1"/>
          <p:nvPr/>
        </p:nvSpPr>
        <p:spPr>
          <a:xfrm>
            <a:off x="498910" y="5259505"/>
            <a:ext cx="218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9: Vanilla 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1E7D5-2891-FC3C-EEC0-FA5DFA499547}"/>
              </a:ext>
            </a:extLst>
          </p:cNvPr>
          <p:cNvSpPr txBox="1"/>
          <p:nvPr/>
        </p:nvSpPr>
        <p:spPr>
          <a:xfrm>
            <a:off x="3605068" y="5259505"/>
            <a:ext cx="218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10: Bins Logistic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681A56-6358-1049-DC75-AA729C9FF8A6}"/>
              </a:ext>
            </a:extLst>
          </p:cNvPr>
          <p:cNvSpPr txBox="1"/>
          <p:nvPr/>
        </p:nvSpPr>
        <p:spPr>
          <a:xfrm>
            <a:off x="6629499" y="5239838"/>
            <a:ext cx="218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11: Weighted 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F8958-6837-666D-E203-825A1A5E2D98}"/>
              </a:ext>
            </a:extLst>
          </p:cNvPr>
          <p:cNvSpPr txBox="1"/>
          <p:nvPr/>
        </p:nvSpPr>
        <p:spPr>
          <a:xfrm>
            <a:off x="9653931" y="5259505"/>
            <a:ext cx="218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12: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0118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107F-8325-8AD4-5CA3-F0CDE211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from slum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3C32-E921-9904-388F-E189433C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that slums are more likely to be in locations where light levels are low and population density is high holds.</a:t>
            </a:r>
          </a:p>
          <a:p>
            <a:r>
              <a:rPr lang="en-US" dirty="0"/>
              <a:t>Locations with low light levels are less likely to be slums regardless of population density.</a:t>
            </a:r>
          </a:p>
          <a:p>
            <a:r>
              <a:rPr lang="en-US" dirty="0"/>
              <a:t>Better tuned training data is needed to create a more conclusive mapping model.</a:t>
            </a:r>
          </a:p>
        </p:txBody>
      </p:sp>
    </p:spTree>
    <p:extLst>
      <p:ext uri="{BB962C8B-B14F-4D97-AF65-F5344CB8AC3E}">
        <p14:creationId xmlns:p14="http://schemas.microsoft.com/office/powerpoint/2010/main" val="114865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7B6C-D8F6-E0D5-3DEC-A0FA79F5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the household location choice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8227-9AAF-B9D2-A616-FDD2BEE0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choice vs multi-choice</a:t>
            </a:r>
          </a:p>
          <a:p>
            <a:r>
              <a:rPr lang="en-US" dirty="0"/>
              <a:t>Available data resources to calibrate models</a:t>
            </a:r>
          </a:p>
          <a:p>
            <a:pPr lvl="1"/>
            <a:r>
              <a:rPr lang="en-US" dirty="0"/>
              <a:t>Ecological Inference</a:t>
            </a:r>
          </a:p>
          <a:p>
            <a:pPr lvl="1"/>
            <a:r>
              <a:rPr lang="en-US" dirty="0"/>
              <a:t>Requires large assumptions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2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B23A-140F-D903-738B-4CDB102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choice model calibrated by aggregate population characteristics.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3A2FD-DD49-9C5B-0EA1-4152E6AC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89" y="2559171"/>
            <a:ext cx="3963030" cy="987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0C370-BFB8-055D-0361-7E5867EB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89" y="3547089"/>
            <a:ext cx="4035197" cy="987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7E7B5-9602-25E2-09BC-7B816C0F2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49918"/>
            <a:ext cx="3560409" cy="836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C4974-E3D2-D62D-D630-6B74BCF98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30" y="2923576"/>
            <a:ext cx="5511224" cy="1897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84827C-09EE-0B7C-86F4-A0C359B4CCA2}"/>
              </a:ext>
            </a:extLst>
          </p:cNvPr>
          <p:cNvSpPr txBox="1"/>
          <p:nvPr/>
        </p:nvSpPr>
        <p:spPr>
          <a:xfrm>
            <a:off x="6592697" y="2745352"/>
            <a:ext cx="478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 1: Binary choice model calibrated</a:t>
            </a:r>
          </a:p>
        </p:txBody>
      </p:sp>
    </p:spTree>
    <p:extLst>
      <p:ext uri="{BB962C8B-B14F-4D97-AF65-F5344CB8AC3E}">
        <p14:creationId xmlns:p14="http://schemas.microsoft.com/office/powerpoint/2010/main" val="272768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147F-8875-977E-ECD3-CAC2B20C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fleshed out theoretical model would require even more precise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EB4CF-0AF1-6550-CF68-84460D1D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83" y="2853294"/>
            <a:ext cx="2998154" cy="66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F9B3B-412C-2F79-1C1D-766FD2D8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4" y="3815925"/>
            <a:ext cx="3456332" cy="668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B99F4-6A07-68C1-1F5F-2FFE8E98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444" y="4775632"/>
            <a:ext cx="3569831" cy="668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F5BFB9-B577-9786-F7B7-3B0278C26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339" y="3003388"/>
            <a:ext cx="3030040" cy="518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B7371D-F678-4042-6A23-92A80435F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092" y="3785035"/>
            <a:ext cx="3556183" cy="7302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C6BFB8-D3F4-E85D-AA10-D18B2077A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444" y="4862376"/>
            <a:ext cx="3988005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0209-AF28-AFAE-6CCD-9D7525E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limitations and future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A264-0A22-6D26-1DA0-10429BDD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and availability of data</a:t>
            </a:r>
          </a:p>
          <a:p>
            <a:r>
              <a:rPr lang="en-US" dirty="0"/>
              <a:t>Computational resources</a:t>
            </a:r>
          </a:p>
          <a:p>
            <a:r>
              <a:rPr lang="en-US" dirty="0"/>
              <a:t>Sacrifice model interpretability for predictive power in slum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9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EEB-705C-8E17-AA12-2D209D33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839433"/>
            <a:ext cx="9214884" cy="86093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9B96-8DC3-0CBF-4F4C-D30E13AE8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64C7-550B-A4A6-4D4E-FE2253B3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533900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830A7-CC1B-4017-88D8-4397E731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439141"/>
            <a:ext cx="4969165" cy="4352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Important </a:t>
            </a:r>
            <a:r>
              <a:rPr lang="en-US" b="1" dirty="0"/>
              <a:t>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question(s) </a:t>
            </a:r>
            <a:r>
              <a:rPr lang="en-US" b="1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Exploring the </a:t>
            </a:r>
            <a:r>
              <a:rPr lang="en-US" b="1" dirty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 1: </a:t>
            </a:r>
            <a:r>
              <a:rPr lang="en-US" b="1" dirty="0"/>
              <a:t>slum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 2: </a:t>
            </a:r>
            <a:r>
              <a:rPr lang="en-US" b="1" dirty="0"/>
              <a:t>household location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Current </a:t>
            </a:r>
            <a:r>
              <a:rPr lang="en-US" b="1" dirty="0"/>
              <a:t>limitations</a:t>
            </a:r>
            <a:r>
              <a:rPr lang="en-US" dirty="0"/>
              <a:t> of research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98BF2C-AFD8-4232-9364-E649CD1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he World's Slums Can Get Back on the Map - Bloomberg">
            <a:extLst>
              <a:ext uri="{FF2B5EF4-FFF2-40B4-BE49-F238E27FC236}">
                <a16:creationId xmlns:a16="http://schemas.microsoft.com/office/drawing/2014/main" id="{1C320E8D-3AA8-FCB3-A843-1D211D8CD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r="5347"/>
          <a:stretch/>
        </p:blipFill>
        <p:spPr bwMode="auto">
          <a:xfrm>
            <a:off x="2553" y="10"/>
            <a:ext cx="7807947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4301F1-6FF0-9A37-F4E7-BAAD6488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4111315"/>
          </a:xfrm>
        </p:spPr>
        <p:txBody>
          <a:bodyPr anchor="b">
            <a:normAutofit/>
          </a:bodyPr>
          <a:lstStyle/>
          <a:p>
            <a:r>
              <a:rPr lang="en-US" dirty="0"/>
              <a:t>Defining slums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95FE-1B9B-5340-791A-7FBCC620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0" y="1001864"/>
            <a:ext cx="2757913" cy="4939965"/>
          </a:xfrm>
        </p:spPr>
        <p:txBody>
          <a:bodyPr>
            <a:normAutofit/>
          </a:bodyPr>
          <a:lstStyle/>
          <a:p>
            <a:r>
              <a:rPr lang="en-US" dirty="0"/>
              <a:t>Densely populated</a:t>
            </a:r>
          </a:p>
          <a:p>
            <a:r>
              <a:rPr lang="en-US" dirty="0"/>
              <a:t>Lack of land ownership</a:t>
            </a:r>
          </a:p>
          <a:p>
            <a:r>
              <a:rPr lang="en-US" dirty="0"/>
              <a:t>Informal housing units</a:t>
            </a:r>
          </a:p>
          <a:p>
            <a:r>
              <a:rPr lang="en-US" dirty="0"/>
              <a:t>Lack of hygienic conditions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96AC-82C4-8B12-EE69-2CF2F3F4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9CB3E0-44A8-4F4D-B84D-B60FA2C2393B}" type="datetime1">
              <a:rPr lang="en-US" smtClean="0"/>
              <a:pPr>
                <a:spcAft>
                  <a:spcPts val="600"/>
                </a:spcAft>
              </a:pPr>
              <a:t>4/18/2023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6717-D45C-1430-9040-E7CD935D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Despite prevailing theory, urban populations and slum populations are growing in opposite directions.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D49F76-FFA0-A226-E15D-93E94F30C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32" y="2515856"/>
            <a:ext cx="5469132" cy="323728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E9C2F81-971D-E9D3-E9DF-377E7123C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8" y="2517756"/>
            <a:ext cx="5469132" cy="3351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5BC3D-7174-9F09-02F3-3171159EF460}"/>
              </a:ext>
            </a:extLst>
          </p:cNvPr>
          <p:cNvSpPr txBox="1"/>
          <p:nvPr/>
        </p:nvSpPr>
        <p:spPr>
          <a:xfrm>
            <a:off x="378576" y="5834764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Urban Population growth remains 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A83B8-FFF5-4912-B7D9-E7869AA5CA43}"/>
              </a:ext>
            </a:extLst>
          </p:cNvPr>
          <p:cNvSpPr txBox="1"/>
          <p:nvPr/>
        </p:nvSpPr>
        <p:spPr>
          <a:xfrm>
            <a:off x="6441442" y="5710019"/>
            <a:ext cx="54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Slum populations as a percentage of Urban population has been declining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9F588EF-261A-5ADA-8E22-4C58A0CE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9CB3E0-44A8-4F4D-B84D-B60FA2C2393B}" type="datetime1">
              <a:rPr lang="en-US" smtClean="0"/>
              <a:pPr>
                <a:spcAft>
                  <a:spcPts val="600"/>
                </a:spcAft>
              </a:pPr>
              <a:t>4/18/2023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376A-7DE9-A824-A4A2-585A5771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this discrepancy between the theory and data exist?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38D79D12-511E-AC1D-75E3-6B0AB0A7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43224"/>
            <a:ext cx="4892899" cy="3019618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041B9D7-20FA-68C7-93BD-34774D44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19" y="2431345"/>
            <a:ext cx="4121362" cy="3359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8D4C22-8157-98BD-23CF-AC3D096C4971}"/>
              </a:ext>
            </a:extLst>
          </p:cNvPr>
          <p:cNvSpPr txBox="1"/>
          <p:nvPr/>
        </p:nvSpPr>
        <p:spPr>
          <a:xfrm>
            <a:off x="1043855" y="5808639"/>
            <a:ext cx="476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3: Urban population trends in Kenya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9CE2F-44E2-DB31-266A-B8B07C002F66}"/>
              </a:ext>
            </a:extLst>
          </p:cNvPr>
          <p:cNvSpPr txBox="1"/>
          <p:nvPr/>
        </p:nvSpPr>
        <p:spPr>
          <a:xfrm>
            <a:off x="6904327" y="5790668"/>
            <a:ext cx="476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4: Slum population as a percent of total urban population in Kenya</a:t>
            </a:r>
          </a:p>
        </p:txBody>
      </p:sp>
    </p:spTree>
    <p:extLst>
      <p:ext uri="{BB962C8B-B14F-4D97-AF65-F5344CB8AC3E}">
        <p14:creationId xmlns:p14="http://schemas.microsoft.com/office/powerpoint/2010/main" val="44220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2943-F41F-E9D7-A527-A0F3E12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6B8-A485-3753-DD28-0704983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causing this discrepancy between the macro effects and indicators of slum growth?</a:t>
            </a:r>
          </a:p>
        </p:txBody>
      </p:sp>
    </p:spTree>
    <p:extLst>
      <p:ext uri="{BB962C8B-B14F-4D97-AF65-F5344CB8AC3E}">
        <p14:creationId xmlns:p14="http://schemas.microsoft.com/office/powerpoint/2010/main" val="219680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2943-F41F-E9D7-A527-A0F3E12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6B8-A485-3753-DD28-0704983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causing this discrepancy between the macro effects and indicators of slum growth? Can we understand this issue by developing a micro model?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2943-F41F-E9D7-A527-A0F3E12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6B8-A485-3753-DD28-0704983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is all the data tracking slums?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causing this discrepancy between the macro effects and indicators of slum growth? Can we understand this issue by developing a micro model?</a:t>
            </a:r>
          </a:p>
        </p:txBody>
      </p:sp>
    </p:spTree>
    <p:extLst>
      <p:ext uri="{BB962C8B-B14F-4D97-AF65-F5344CB8AC3E}">
        <p14:creationId xmlns:p14="http://schemas.microsoft.com/office/powerpoint/2010/main" val="229693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2943-F41F-E9D7-A527-A0F3E12B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6B8-A485-3753-DD28-0704983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is all the data tracking slums? Can we develop a model to map them using readily available sources of information?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causing this discrepancy between the macro effects and indicators of slum growth? Can we understand this issue by developing a micro model?</a:t>
            </a:r>
          </a:p>
        </p:txBody>
      </p:sp>
    </p:spTree>
    <p:extLst>
      <p:ext uri="{BB962C8B-B14F-4D97-AF65-F5344CB8AC3E}">
        <p14:creationId xmlns:p14="http://schemas.microsoft.com/office/powerpoint/2010/main" val="273447430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775</TotalTime>
  <Words>556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Grandview Display</vt:lpstr>
      <vt:lpstr>DashVTI</vt:lpstr>
      <vt:lpstr>Slum Mapping and Household Location Choice</vt:lpstr>
      <vt:lpstr>Presentation Outline</vt:lpstr>
      <vt:lpstr>Defining slums</vt:lpstr>
      <vt:lpstr>Despite prevailing theory, urban populations and slum populations are growing in opposite directions.</vt:lpstr>
      <vt:lpstr>Why does this discrepancy between the theory and data exist?</vt:lpstr>
      <vt:lpstr>Research Question(s)</vt:lpstr>
      <vt:lpstr>Research Question(s)</vt:lpstr>
      <vt:lpstr>Research Question(s)</vt:lpstr>
      <vt:lpstr>Research Question(s)</vt:lpstr>
      <vt:lpstr>Sources of data</vt:lpstr>
      <vt:lpstr>Processing the data</vt:lpstr>
      <vt:lpstr>Sanity checks on nighttime light and population density datasets.</vt:lpstr>
      <vt:lpstr>Created four basic classification models </vt:lpstr>
      <vt:lpstr>Key takeaways from slum mapping </vt:lpstr>
      <vt:lpstr>Specifying the household location choice problem</vt:lpstr>
      <vt:lpstr>Binary choice model calibrated by aggregate population characteristics.</vt:lpstr>
      <vt:lpstr>A more fleshed out theoretical model would require even more precise data.</vt:lpstr>
      <vt:lpstr>Current research limitations and future work.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Slum Mapping and Household Location Choice</dc:title>
  <dc:creator>Yanarp Madnug</dc:creator>
  <cp:lastModifiedBy>Yanarp Madnug</cp:lastModifiedBy>
  <cp:revision>2</cp:revision>
  <dcterms:created xsi:type="dcterms:W3CDTF">2023-04-18T01:35:43Z</dcterms:created>
  <dcterms:modified xsi:type="dcterms:W3CDTF">2023-04-18T14:31:15Z</dcterms:modified>
</cp:coreProperties>
</file>