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DM Sans" charset="1" panose="00000000000000000000"/>
      <p:regular r:id="rId20"/>
    </p:embeddedFont>
    <p:embeddedFont>
      <p:font typeface="Open Sans" charset="1" panose="020B0606030504020204"/>
      <p:regular r:id="rId21"/>
    </p:embeddedFont>
    <p:embeddedFont>
      <p:font typeface="Roboto Bold" charset="1" panose="02000000000000000000"/>
      <p:regular r:id="rId22"/>
    </p:embeddedFont>
    <p:embeddedFont>
      <p:font typeface="DM Sans Italics" charset="1" panose="00000000000000000000"/>
      <p:regular r:id="rId23"/>
    </p:embeddedFont>
    <p:embeddedFont>
      <p:font typeface="DM Sans Bold" charset="1" panose="00000000000000000000"/>
      <p:regular r:id="rId24"/>
    </p:embeddedFont>
    <p:embeddedFont>
      <p:font typeface="Open Sans Bold" charset="1" panose="020B080603050402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17.pn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svg" Type="http://schemas.openxmlformats.org/officeDocument/2006/relationships/image"/><Relationship Id="rId11" Target="../media/image11.png" Type="http://schemas.openxmlformats.org/officeDocument/2006/relationships/image"/><Relationship Id="rId12" Target="../media/image12.svg" Type="http://schemas.openxmlformats.org/officeDocument/2006/relationships/image"/><Relationship Id="rId13" Target="../media/image13.png" Type="http://schemas.openxmlformats.org/officeDocument/2006/relationships/image"/><Relationship Id="rId14" Target="../media/image14.svg" Type="http://schemas.openxmlformats.org/officeDocument/2006/relationships/image"/><Relationship Id="rId15" Target="../media/image15.png" Type="http://schemas.openxmlformats.org/officeDocument/2006/relationships/image"/><Relationship Id="rId16" Target="../media/image16.svg" Type="http://schemas.openxmlformats.org/officeDocument/2006/relationships/image"/><Relationship Id="rId17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7.png" Type="http://schemas.openxmlformats.org/officeDocument/2006/relationships/image"/><Relationship Id="rId8" Target="../media/image8.svg" Type="http://schemas.openxmlformats.org/officeDocument/2006/relationships/image"/><Relationship Id="rId9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5DDF6">
                <a:alpha val="5000"/>
              </a:srgbClr>
            </a:gs>
            <a:gs pos="100000">
              <a:srgbClr val="F4F4F4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110252"/>
            <a:ext cx="2757450" cy="639418"/>
            <a:chOff x="0" y="0"/>
            <a:chExt cx="3676599" cy="85255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676599" cy="852557"/>
              <a:chOff x="0" y="0"/>
              <a:chExt cx="726242" cy="168406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26242" cy="168406"/>
              </a:xfrm>
              <a:custGeom>
                <a:avLst/>
                <a:gdLst/>
                <a:ahLst/>
                <a:cxnLst/>
                <a:rect r="r" b="b" t="t" l="l"/>
                <a:pathLst>
                  <a:path h="168406" w="726242">
                    <a:moveTo>
                      <a:pt x="84203" y="0"/>
                    </a:moveTo>
                    <a:lnTo>
                      <a:pt x="642039" y="0"/>
                    </a:lnTo>
                    <a:cubicBezTo>
                      <a:pt x="688543" y="0"/>
                      <a:pt x="726242" y="37699"/>
                      <a:pt x="726242" y="84203"/>
                    </a:cubicBezTo>
                    <a:lnTo>
                      <a:pt x="726242" y="84203"/>
                    </a:lnTo>
                    <a:cubicBezTo>
                      <a:pt x="726242" y="130707"/>
                      <a:pt x="688543" y="168406"/>
                      <a:pt x="642039" y="168406"/>
                    </a:cubicBezTo>
                    <a:lnTo>
                      <a:pt x="84203" y="168406"/>
                    </a:lnTo>
                    <a:cubicBezTo>
                      <a:pt x="37699" y="168406"/>
                      <a:pt x="0" y="130707"/>
                      <a:pt x="0" y="84203"/>
                    </a:cubicBezTo>
                    <a:lnTo>
                      <a:pt x="0" y="84203"/>
                    </a:lnTo>
                    <a:cubicBezTo>
                      <a:pt x="0" y="37699"/>
                      <a:pt x="37699" y="0"/>
                      <a:pt x="84203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rnd">
                <a:solidFill>
                  <a:srgbClr val="1E9FDA"/>
                </a:solidFill>
                <a:prstDash val="solid"/>
                <a:round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726242" cy="21603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586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203163" y="71129"/>
              <a:ext cx="3077832" cy="6329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22"/>
                </a:lnSpc>
                <a:spcBef>
                  <a:spcPct val="0"/>
                </a:spcBef>
              </a:pPr>
              <a:r>
                <a:rPr lang="en-US" sz="2873">
                  <a:solidFill>
                    <a:srgbClr val="06274F"/>
                  </a:solidFill>
                  <a:latin typeface="DM Sans"/>
                  <a:ea typeface="DM Sans"/>
                  <a:cs typeface="DM Sans"/>
                  <a:sym typeface="DM Sans"/>
                </a:rPr>
                <a:t>Pranay Ratan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5400000">
            <a:off x="11744607" y="3605659"/>
            <a:ext cx="10287000" cy="3075682"/>
          </a:xfrm>
          <a:custGeom>
            <a:avLst/>
            <a:gdLst/>
            <a:ahLst/>
            <a:cxnLst/>
            <a:rect r="r" b="b" t="t" l="l"/>
            <a:pathLst>
              <a:path h="3075682" w="10287000">
                <a:moveTo>
                  <a:pt x="0" y="0"/>
                </a:moveTo>
                <a:lnTo>
                  <a:pt x="10287000" y="0"/>
                </a:lnTo>
                <a:lnTo>
                  <a:pt x="10287000" y="3075682"/>
                </a:lnTo>
                <a:lnTo>
                  <a:pt x="0" y="30756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057" t="0" r="-2795" b="-10788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262915"/>
            <a:ext cx="14989254" cy="673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917"/>
              </a:lnSpc>
            </a:pPr>
            <a:r>
              <a:rPr lang="en-US" sz="11739" spc="939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Data Migration </a:t>
            </a:r>
          </a:p>
          <a:p>
            <a:pPr algn="just">
              <a:lnSpc>
                <a:spcPts val="10917"/>
              </a:lnSpc>
            </a:pPr>
            <a:r>
              <a:rPr lang="en-US" sz="11739" spc="939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Spcialist</a:t>
            </a:r>
          </a:p>
          <a:p>
            <a:pPr algn="just">
              <a:lnSpc>
                <a:spcPts val="10917"/>
              </a:lnSpc>
            </a:pPr>
          </a:p>
          <a:p>
            <a:pPr algn="just">
              <a:lnSpc>
                <a:spcPts val="7012"/>
              </a:lnSpc>
            </a:pPr>
            <a:r>
              <a:rPr lang="en-US" sz="7540" spc="603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Technical Challenge</a:t>
            </a:r>
          </a:p>
          <a:p>
            <a:pPr algn="l">
              <a:lnSpc>
                <a:spcPts val="12498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0" y="0"/>
            <a:ext cx="1602490" cy="515086"/>
          </a:xfrm>
          <a:custGeom>
            <a:avLst/>
            <a:gdLst/>
            <a:ahLst/>
            <a:cxnLst/>
            <a:rect r="r" b="b" t="t" l="l"/>
            <a:pathLst>
              <a:path h="515086" w="1602490">
                <a:moveTo>
                  <a:pt x="0" y="0"/>
                </a:moveTo>
                <a:lnTo>
                  <a:pt x="1602490" y="0"/>
                </a:lnTo>
                <a:lnTo>
                  <a:pt x="1602490" y="515086"/>
                </a:lnTo>
                <a:lnTo>
                  <a:pt x="0" y="5150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5DDF6">
                <a:alpha val="5000"/>
              </a:srgbClr>
            </a:gs>
            <a:gs pos="100000">
              <a:srgbClr val="F4F4F4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9841535"/>
            <a:ext cx="186184" cy="4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6"/>
              </a:lnSpc>
              <a:spcBef>
                <a:spcPct val="0"/>
              </a:spcBef>
            </a:pPr>
            <a:r>
              <a:rPr lang="en-US" sz="2562">
                <a:solidFill>
                  <a:srgbClr val="06274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-3911514" y="3986807"/>
            <a:ext cx="10434264" cy="3043105"/>
          </a:xfrm>
          <a:custGeom>
            <a:avLst/>
            <a:gdLst/>
            <a:ahLst/>
            <a:cxnLst/>
            <a:rect r="r" b="b" t="t" l="l"/>
            <a:pathLst>
              <a:path h="3043105" w="10434264">
                <a:moveTo>
                  <a:pt x="0" y="0"/>
                </a:moveTo>
                <a:lnTo>
                  <a:pt x="10434264" y="0"/>
                </a:lnTo>
                <a:lnTo>
                  <a:pt x="10434264" y="3043105"/>
                </a:lnTo>
                <a:lnTo>
                  <a:pt x="0" y="30431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14" t="0" r="-2114" b="-1078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14031" y="2312990"/>
            <a:ext cx="13645269" cy="3774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2"/>
              </a:lnSpc>
            </a:pPr>
            <a:r>
              <a:rPr lang="en-US" sz="4518" i="true" spc="361">
                <a:solidFill>
                  <a:srgbClr val="06274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Python Libraries: </a:t>
            </a:r>
          </a:p>
          <a:p>
            <a:pPr algn="l">
              <a:lnSpc>
                <a:spcPts val="4202"/>
              </a:lnSpc>
            </a:pPr>
            <a:r>
              <a:rPr lang="en-US" sz="4518" i="true" spc="361">
                <a:solidFill>
                  <a:srgbClr val="06274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pandas, numpy, regex, phonenumbers, openpyxl</a:t>
            </a:r>
          </a:p>
          <a:p>
            <a:pPr algn="l">
              <a:lnSpc>
                <a:spcPts val="4202"/>
              </a:lnSpc>
            </a:pPr>
          </a:p>
          <a:p>
            <a:pPr algn="l">
              <a:lnSpc>
                <a:spcPts val="4202"/>
              </a:lnSpc>
            </a:pPr>
            <a:r>
              <a:rPr lang="en-US" sz="4518" i="true" spc="361">
                <a:solidFill>
                  <a:srgbClr val="06274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Script Workflow:</a:t>
            </a:r>
          </a:p>
          <a:p>
            <a:pPr algn="l">
              <a:lnSpc>
                <a:spcPts val="4202"/>
              </a:lnSpc>
            </a:pPr>
          </a:p>
          <a:p>
            <a:pPr algn="l">
              <a:lnSpc>
                <a:spcPts val="4202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827171" y="2277054"/>
            <a:ext cx="679720" cy="664426"/>
          </a:xfrm>
          <a:custGeom>
            <a:avLst/>
            <a:gdLst/>
            <a:ahLst/>
            <a:cxnLst/>
            <a:rect r="r" b="b" t="t" l="l"/>
            <a:pathLst>
              <a:path h="664426" w="679720">
                <a:moveTo>
                  <a:pt x="0" y="0"/>
                </a:moveTo>
                <a:lnTo>
                  <a:pt x="679720" y="0"/>
                </a:lnTo>
                <a:lnTo>
                  <a:pt x="679720" y="664426"/>
                </a:lnTo>
                <a:lnTo>
                  <a:pt x="0" y="6644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827171" y="4445939"/>
            <a:ext cx="679720" cy="664426"/>
          </a:xfrm>
          <a:custGeom>
            <a:avLst/>
            <a:gdLst/>
            <a:ahLst/>
            <a:cxnLst/>
            <a:rect r="r" b="b" t="t" l="l"/>
            <a:pathLst>
              <a:path h="664426" w="679720">
                <a:moveTo>
                  <a:pt x="0" y="0"/>
                </a:moveTo>
                <a:lnTo>
                  <a:pt x="679720" y="0"/>
                </a:lnTo>
                <a:lnTo>
                  <a:pt x="679720" y="664426"/>
                </a:lnTo>
                <a:lnTo>
                  <a:pt x="0" y="6644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6911301"/>
            <a:ext cx="18084949" cy="7628382"/>
          </a:xfrm>
          <a:custGeom>
            <a:avLst/>
            <a:gdLst/>
            <a:ahLst/>
            <a:cxnLst/>
            <a:rect r="r" b="b" t="t" l="l"/>
            <a:pathLst>
              <a:path h="7628382" w="18084949">
                <a:moveTo>
                  <a:pt x="0" y="0"/>
                </a:moveTo>
                <a:lnTo>
                  <a:pt x="18084949" y="0"/>
                </a:lnTo>
                <a:lnTo>
                  <a:pt x="18084949" y="7628382"/>
                </a:lnTo>
                <a:lnTo>
                  <a:pt x="0" y="76283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712" r="0" b="-571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804518" y="2277054"/>
            <a:ext cx="541421" cy="547582"/>
          </a:xfrm>
          <a:custGeom>
            <a:avLst/>
            <a:gdLst/>
            <a:ahLst/>
            <a:cxnLst/>
            <a:rect r="r" b="b" t="t" l="l"/>
            <a:pathLst>
              <a:path h="547582" w="541421">
                <a:moveTo>
                  <a:pt x="0" y="0"/>
                </a:moveTo>
                <a:lnTo>
                  <a:pt x="541421" y="0"/>
                </a:lnTo>
                <a:lnTo>
                  <a:pt x="541421" y="547582"/>
                </a:lnTo>
                <a:lnTo>
                  <a:pt x="0" y="5475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92913" y="372498"/>
            <a:ext cx="5839048" cy="862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86"/>
              </a:lnSpc>
              <a:spcBef>
                <a:spcPct val="0"/>
              </a:spcBef>
            </a:pPr>
            <a:r>
              <a:rPr lang="en-US" b="true" sz="5061">
                <a:solidFill>
                  <a:srgbClr val="026BD9"/>
                </a:solidFill>
                <a:latin typeface="DM Sans Bold"/>
                <a:ea typeface="DM Sans Bold"/>
                <a:cs typeface="DM Sans Bold"/>
                <a:sym typeface="DM Sans Bold"/>
              </a:rPr>
              <a:t>Data Cleanup Plan 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580055" y="5481840"/>
            <a:ext cx="2500762" cy="954492"/>
            <a:chOff x="0" y="0"/>
            <a:chExt cx="758728" cy="28959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58728" cy="289591"/>
            </a:xfrm>
            <a:custGeom>
              <a:avLst/>
              <a:gdLst/>
              <a:ahLst/>
              <a:cxnLst/>
              <a:rect r="r" b="b" t="t" l="l"/>
              <a:pathLst>
                <a:path h="289591" w="758728">
                  <a:moveTo>
                    <a:pt x="555528" y="0"/>
                  </a:moveTo>
                  <a:lnTo>
                    <a:pt x="0" y="0"/>
                  </a:lnTo>
                  <a:lnTo>
                    <a:pt x="0" y="289591"/>
                  </a:lnTo>
                  <a:lnTo>
                    <a:pt x="555528" y="289591"/>
                  </a:lnTo>
                  <a:lnTo>
                    <a:pt x="758728" y="144796"/>
                  </a:lnTo>
                  <a:lnTo>
                    <a:pt x="555528" y="0"/>
                  </a:lnTo>
                  <a:close/>
                </a:path>
              </a:pathLst>
            </a:custGeom>
            <a:solidFill>
              <a:srgbClr val="1E9FDA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644428" cy="356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99"/>
                </a:lnSpc>
                <a:spcBef>
                  <a:spcPct val="0"/>
                </a:spcBef>
              </a:pPr>
              <a:r>
                <a:rPr lang="en-US" sz="2199" i="true" spc="114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Remove duplicate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080818" y="5481840"/>
            <a:ext cx="2500762" cy="954492"/>
            <a:chOff x="0" y="0"/>
            <a:chExt cx="758728" cy="28959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58728" cy="289591"/>
            </a:xfrm>
            <a:custGeom>
              <a:avLst/>
              <a:gdLst/>
              <a:ahLst/>
              <a:cxnLst/>
              <a:rect r="r" b="b" t="t" l="l"/>
              <a:pathLst>
                <a:path h="289591" w="758728">
                  <a:moveTo>
                    <a:pt x="555528" y="0"/>
                  </a:moveTo>
                  <a:lnTo>
                    <a:pt x="0" y="0"/>
                  </a:lnTo>
                  <a:lnTo>
                    <a:pt x="0" y="289591"/>
                  </a:lnTo>
                  <a:lnTo>
                    <a:pt x="555528" y="289591"/>
                  </a:lnTo>
                  <a:lnTo>
                    <a:pt x="758728" y="144796"/>
                  </a:lnTo>
                  <a:lnTo>
                    <a:pt x="555528" y="0"/>
                  </a:lnTo>
                  <a:close/>
                </a:path>
              </a:pathLst>
            </a:custGeom>
            <a:solidFill>
              <a:srgbClr val="1E9FDA"/>
            </a:solidFill>
            <a:ln cap="sq">
              <a:noFill/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644428" cy="356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99"/>
                </a:lnSpc>
                <a:spcBef>
                  <a:spcPct val="0"/>
                </a:spcBef>
              </a:pPr>
              <a:r>
                <a:rPr lang="en-US" sz="2199" i="true" spc="114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Use Regex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581580" y="5481840"/>
            <a:ext cx="2500762" cy="954492"/>
            <a:chOff x="0" y="0"/>
            <a:chExt cx="758728" cy="28959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58728" cy="289591"/>
            </a:xfrm>
            <a:custGeom>
              <a:avLst/>
              <a:gdLst/>
              <a:ahLst/>
              <a:cxnLst/>
              <a:rect r="r" b="b" t="t" l="l"/>
              <a:pathLst>
                <a:path h="289591" w="758728">
                  <a:moveTo>
                    <a:pt x="555528" y="0"/>
                  </a:moveTo>
                  <a:lnTo>
                    <a:pt x="0" y="0"/>
                  </a:lnTo>
                  <a:lnTo>
                    <a:pt x="0" y="289591"/>
                  </a:lnTo>
                  <a:lnTo>
                    <a:pt x="555528" y="289591"/>
                  </a:lnTo>
                  <a:lnTo>
                    <a:pt x="758728" y="144796"/>
                  </a:lnTo>
                  <a:lnTo>
                    <a:pt x="555528" y="0"/>
                  </a:lnTo>
                  <a:close/>
                </a:path>
              </a:pathLst>
            </a:custGeom>
            <a:solidFill>
              <a:srgbClr val="1E9FDA"/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644428" cy="356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99"/>
                </a:lnSpc>
                <a:spcBef>
                  <a:spcPct val="0"/>
                </a:spcBef>
              </a:pPr>
              <a:r>
                <a:rPr lang="en-US" sz="2199" i="true" spc="114">
                  <a:solidFill>
                    <a:srgbClr val="FFFFFF"/>
                  </a:solidFill>
                  <a:latin typeface="DM Sans Italics"/>
                  <a:ea typeface="DM Sans Italics"/>
                  <a:cs typeface="DM Sans Italics"/>
                  <a:sym typeface="DM Sans Italics"/>
                </a:rPr>
                <a:t>Fill in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071175" y="5481840"/>
            <a:ext cx="2500762" cy="954492"/>
            <a:chOff x="0" y="0"/>
            <a:chExt cx="758728" cy="28959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58728" cy="289591"/>
            </a:xfrm>
            <a:custGeom>
              <a:avLst/>
              <a:gdLst/>
              <a:ahLst/>
              <a:cxnLst/>
              <a:rect r="r" b="b" t="t" l="l"/>
              <a:pathLst>
                <a:path h="289591" w="758728">
                  <a:moveTo>
                    <a:pt x="555528" y="0"/>
                  </a:moveTo>
                  <a:lnTo>
                    <a:pt x="0" y="0"/>
                  </a:lnTo>
                  <a:lnTo>
                    <a:pt x="0" y="289591"/>
                  </a:lnTo>
                  <a:lnTo>
                    <a:pt x="555528" y="289591"/>
                  </a:lnTo>
                  <a:lnTo>
                    <a:pt x="758728" y="144796"/>
                  </a:lnTo>
                  <a:lnTo>
                    <a:pt x="555528" y="0"/>
                  </a:lnTo>
                  <a:close/>
                </a:path>
              </a:pathLst>
            </a:custGeom>
            <a:solidFill>
              <a:srgbClr val="1E9FDA"/>
            </a:soli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644428" cy="356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99"/>
                </a:lnSpc>
                <a:spcBef>
                  <a:spcPct val="0"/>
                </a:spcBef>
              </a:pPr>
              <a:r>
                <a:rPr lang="en-US" sz="2199" spc="114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Check Data types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2571937" y="5481840"/>
            <a:ext cx="2500762" cy="954492"/>
            <a:chOff x="0" y="0"/>
            <a:chExt cx="758728" cy="28959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758728" cy="289591"/>
            </a:xfrm>
            <a:custGeom>
              <a:avLst/>
              <a:gdLst/>
              <a:ahLst/>
              <a:cxnLst/>
              <a:rect r="r" b="b" t="t" l="l"/>
              <a:pathLst>
                <a:path h="289591" w="758728">
                  <a:moveTo>
                    <a:pt x="555528" y="0"/>
                  </a:moveTo>
                  <a:lnTo>
                    <a:pt x="0" y="0"/>
                  </a:lnTo>
                  <a:lnTo>
                    <a:pt x="0" y="289591"/>
                  </a:lnTo>
                  <a:lnTo>
                    <a:pt x="555528" y="289591"/>
                  </a:lnTo>
                  <a:lnTo>
                    <a:pt x="758728" y="144796"/>
                  </a:lnTo>
                  <a:lnTo>
                    <a:pt x="555528" y="0"/>
                  </a:lnTo>
                  <a:close/>
                </a:path>
              </a:pathLst>
            </a:custGeom>
            <a:solidFill>
              <a:srgbClr val="1E9FDA"/>
            </a:soli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66675"/>
              <a:ext cx="644428" cy="3562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99"/>
                </a:lnSpc>
              </a:pPr>
              <a:r>
                <a:rPr lang="en-US" sz="2199" spc="114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Log,Track,</a:t>
              </a:r>
            </a:p>
            <a:p>
              <a:pPr algn="ctr" marL="0" indent="0" lvl="0">
                <a:lnSpc>
                  <a:spcPts val="3299"/>
                </a:lnSpc>
                <a:spcBef>
                  <a:spcPct val="0"/>
                </a:spcBef>
              </a:pPr>
              <a:r>
                <a:rPr lang="en-US" sz="2199" spc="114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Report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5DDF6">
                <a:alpha val="5000"/>
              </a:srgbClr>
            </a:gs>
            <a:gs pos="100000">
              <a:srgbClr val="F4F4F4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9841535"/>
            <a:ext cx="186184" cy="4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6"/>
              </a:lnSpc>
              <a:spcBef>
                <a:spcPct val="0"/>
              </a:spcBef>
            </a:pPr>
            <a:r>
              <a:rPr lang="en-US" sz="2562">
                <a:solidFill>
                  <a:srgbClr val="06274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-3911514" y="3986807"/>
            <a:ext cx="10434264" cy="3043105"/>
          </a:xfrm>
          <a:custGeom>
            <a:avLst/>
            <a:gdLst/>
            <a:ahLst/>
            <a:cxnLst/>
            <a:rect r="r" b="b" t="t" l="l"/>
            <a:pathLst>
              <a:path h="3043105" w="10434264">
                <a:moveTo>
                  <a:pt x="0" y="0"/>
                </a:moveTo>
                <a:lnTo>
                  <a:pt x="10434264" y="0"/>
                </a:lnTo>
                <a:lnTo>
                  <a:pt x="10434264" y="3043105"/>
                </a:lnTo>
                <a:lnTo>
                  <a:pt x="0" y="30431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14" t="0" r="-2114" b="-1078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50330" y="1077054"/>
            <a:ext cx="14729305" cy="8093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4"/>
              </a:lnSpc>
            </a:pPr>
          </a:p>
          <a:p>
            <a:pPr algn="l">
              <a:lnSpc>
                <a:spcPts val="3534"/>
              </a:lnSpc>
            </a:pPr>
            <a:r>
              <a:rPr lang="en-US" sz="3800" i="true" spc="304">
                <a:solidFill>
                  <a:srgbClr val="026BD9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Validation Tools: </a:t>
            </a:r>
          </a:p>
          <a:p>
            <a:pPr algn="l">
              <a:lnSpc>
                <a:spcPts val="3534"/>
              </a:lnSpc>
            </a:pPr>
            <a:r>
              <a:rPr lang="en-US" sz="3800" spc="304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pandas, SQL, Shopify admin</a:t>
            </a:r>
          </a:p>
          <a:p>
            <a:pPr algn="l">
              <a:lnSpc>
                <a:spcPts val="3534"/>
              </a:lnSpc>
            </a:pPr>
          </a:p>
          <a:p>
            <a:pPr algn="l">
              <a:lnSpc>
                <a:spcPts val="3534"/>
              </a:lnSpc>
            </a:pPr>
            <a:r>
              <a:rPr lang="en-US" sz="3800" i="true" spc="304">
                <a:solidFill>
                  <a:srgbClr val="026BD9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Checkpoints:</a:t>
            </a:r>
          </a:p>
          <a:p>
            <a:pPr algn="l" marL="1640841" indent="-546947" lvl="2">
              <a:lnSpc>
                <a:spcPts val="3534"/>
              </a:lnSpc>
              <a:buFont typeface="Arial"/>
              <a:buChar char="⚬"/>
            </a:pPr>
            <a:r>
              <a:rPr lang="en-US" sz="3800" spc="304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Compare Magento vs Shopify data (orders, inventory, prices)</a:t>
            </a:r>
          </a:p>
          <a:p>
            <a:pPr algn="l" marL="1640841" indent="-546947" lvl="2">
              <a:lnSpc>
                <a:spcPts val="3534"/>
              </a:lnSpc>
              <a:buFont typeface="Arial"/>
              <a:buChar char="⚬"/>
            </a:pPr>
            <a:r>
              <a:rPr lang="en-US" sz="3800" spc="304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Match records using SKUs and customer IDs</a:t>
            </a:r>
          </a:p>
          <a:p>
            <a:pPr algn="l" marL="1640841" indent="-546947" lvl="2">
              <a:lnSpc>
                <a:spcPts val="3534"/>
              </a:lnSpc>
              <a:buFont typeface="Arial"/>
              <a:buChar char="⚬"/>
            </a:pPr>
            <a:r>
              <a:rPr lang="en-US" sz="3800" spc="304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Visual inspection and automated financial checks</a:t>
            </a:r>
          </a:p>
          <a:p>
            <a:pPr algn="l">
              <a:lnSpc>
                <a:spcPts val="3534"/>
              </a:lnSpc>
            </a:pPr>
          </a:p>
          <a:p>
            <a:pPr algn="l">
              <a:lnSpc>
                <a:spcPts val="3534"/>
              </a:lnSpc>
            </a:pPr>
            <a:r>
              <a:rPr lang="en-US" sz="3800" i="true" spc="304">
                <a:solidFill>
                  <a:srgbClr val="026BD9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Fixing Sync Issues:</a:t>
            </a:r>
          </a:p>
          <a:p>
            <a:pPr algn="l" marL="1640841" indent="-546947" lvl="2">
              <a:lnSpc>
                <a:spcPts val="3534"/>
              </a:lnSpc>
              <a:buFont typeface="Arial"/>
              <a:buChar char="⚬"/>
            </a:pPr>
            <a:r>
              <a:rPr lang="en-US" sz="3800" spc="304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Targeted inventory updates via SKU match</a:t>
            </a:r>
          </a:p>
          <a:p>
            <a:pPr algn="l" marL="1640841" indent="-546947" lvl="2">
              <a:lnSpc>
                <a:spcPts val="3534"/>
              </a:lnSpc>
              <a:buFont typeface="Arial"/>
              <a:buChar char="⚬"/>
            </a:pPr>
            <a:r>
              <a:rPr lang="en-US" sz="3800" spc="304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Order history validation through data logs</a:t>
            </a:r>
          </a:p>
          <a:p>
            <a:pPr algn="l" marL="1640841" indent="-546947" lvl="2">
              <a:lnSpc>
                <a:spcPts val="3534"/>
              </a:lnSpc>
              <a:buFont typeface="Arial"/>
              <a:buChar char="⚬"/>
            </a:pPr>
            <a:r>
              <a:rPr lang="en-US" sz="3800" spc="304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Real-time or manual fixes for discrepancies</a:t>
            </a:r>
          </a:p>
          <a:p>
            <a:pPr algn="l" marL="1640841" indent="-546947" lvl="2">
              <a:lnSpc>
                <a:spcPts val="3534"/>
              </a:lnSpc>
              <a:buFont typeface="Arial"/>
              <a:buChar char="⚬"/>
            </a:pPr>
          </a:p>
          <a:p>
            <a:pPr algn="l">
              <a:lnSpc>
                <a:spcPts val="3534"/>
              </a:lnSpc>
            </a:pPr>
            <a:r>
              <a:rPr lang="en-US" sz="3800" i="true" spc="304">
                <a:solidFill>
                  <a:srgbClr val="026BD9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Price Correction:</a:t>
            </a:r>
          </a:p>
          <a:p>
            <a:pPr algn="l" marL="1640841" indent="-546947" lvl="2">
              <a:lnSpc>
                <a:spcPts val="3534"/>
              </a:lnSpc>
              <a:buFont typeface="Arial"/>
              <a:buChar char="⚬"/>
            </a:pPr>
            <a:r>
              <a:rPr lang="en-US" sz="3800" spc="304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Use CSV bulk re-import or Shopify Admin edits</a:t>
            </a:r>
          </a:p>
          <a:p>
            <a:pPr algn="l">
              <a:lnSpc>
                <a:spcPts val="3534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570610" y="1397420"/>
            <a:ext cx="679720" cy="664426"/>
          </a:xfrm>
          <a:custGeom>
            <a:avLst/>
            <a:gdLst/>
            <a:ahLst/>
            <a:cxnLst/>
            <a:rect r="r" b="b" t="t" l="l"/>
            <a:pathLst>
              <a:path h="664426" w="679720">
                <a:moveTo>
                  <a:pt x="0" y="0"/>
                </a:moveTo>
                <a:lnTo>
                  <a:pt x="679720" y="0"/>
                </a:lnTo>
                <a:lnTo>
                  <a:pt x="679720" y="664427"/>
                </a:lnTo>
                <a:lnTo>
                  <a:pt x="0" y="6644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40881" y="5424733"/>
            <a:ext cx="679720" cy="664426"/>
          </a:xfrm>
          <a:custGeom>
            <a:avLst/>
            <a:gdLst/>
            <a:ahLst/>
            <a:cxnLst/>
            <a:rect r="r" b="b" t="t" l="l"/>
            <a:pathLst>
              <a:path h="664426" w="679720">
                <a:moveTo>
                  <a:pt x="0" y="0"/>
                </a:moveTo>
                <a:lnTo>
                  <a:pt x="679720" y="0"/>
                </a:lnTo>
                <a:lnTo>
                  <a:pt x="679720" y="664426"/>
                </a:lnTo>
                <a:lnTo>
                  <a:pt x="0" y="6644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40881" y="7635991"/>
            <a:ext cx="679720" cy="664426"/>
          </a:xfrm>
          <a:custGeom>
            <a:avLst/>
            <a:gdLst/>
            <a:ahLst/>
            <a:cxnLst/>
            <a:rect r="r" b="b" t="t" l="l"/>
            <a:pathLst>
              <a:path h="664426" w="679720">
                <a:moveTo>
                  <a:pt x="0" y="0"/>
                </a:moveTo>
                <a:lnTo>
                  <a:pt x="679720" y="0"/>
                </a:lnTo>
                <a:lnTo>
                  <a:pt x="679720" y="664426"/>
                </a:lnTo>
                <a:lnTo>
                  <a:pt x="0" y="6644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47131" y="6911301"/>
            <a:ext cx="18084949" cy="7628382"/>
          </a:xfrm>
          <a:custGeom>
            <a:avLst/>
            <a:gdLst/>
            <a:ahLst/>
            <a:cxnLst/>
            <a:rect r="r" b="b" t="t" l="l"/>
            <a:pathLst>
              <a:path h="7628382" w="18084949">
                <a:moveTo>
                  <a:pt x="0" y="0"/>
                </a:moveTo>
                <a:lnTo>
                  <a:pt x="18084950" y="0"/>
                </a:lnTo>
                <a:lnTo>
                  <a:pt x="18084950" y="7628382"/>
                </a:lnTo>
                <a:lnTo>
                  <a:pt x="0" y="76283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712" r="0" b="-5712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910470" y="119778"/>
            <a:ext cx="10017547" cy="862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86"/>
              </a:lnSpc>
              <a:spcBef>
                <a:spcPct val="0"/>
              </a:spcBef>
            </a:pPr>
            <a:r>
              <a:rPr lang="en-US" b="true" sz="5061">
                <a:solidFill>
                  <a:srgbClr val="026BD9"/>
                </a:solidFill>
                <a:latin typeface="DM Sans Bold"/>
                <a:ea typeface="DM Sans Bold"/>
                <a:cs typeface="DM Sans Bold"/>
                <a:sym typeface="DM Sans Bold"/>
              </a:rPr>
              <a:t>Post-Migration QA &amp; Debugging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2540881" y="2734113"/>
            <a:ext cx="679720" cy="664426"/>
          </a:xfrm>
          <a:custGeom>
            <a:avLst/>
            <a:gdLst/>
            <a:ahLst/>
            <a:cxnLst/>
            <a:rect r="r" b="b" t="t" l="l"/>
            <a:pathLst>
              <a:path h="664426" w="679720">
                <a:moveTo>
                  <a:pt x="0" y="0"/>
                </a:moveTo>
                <a:lnTo>
                  <a:pt x="679720" y="0"/>
                </a:lnTo>
                <a:lnTo>
                  <a:pt x="679720" y="664427"/>
                </a:lnTo>
                <a:lnTo>
                  <a:pt x="0" y="6644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5DDF6">
                <a:alpha val="5000"/>
              </a:srgbClr>
            </a:gs>
            <a:gs pos="100000">
              <a:srgbClr val="F4F4F4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9841535"/>
            <a:ext cx="186184" cy="4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6"/>
              </a:lnSpc>
              <a:spcBef>
                <a:spcPct val="0"/>
              </a:spcBef>
            </a:pPr>
            <a:r>
              <a:rPr lang="en-US" sz="2562">
                <a:solidFill>
                  <a:srgbClr val="06274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-3911514" y="3986807"/>
            <a:ext cx="10434264" cy="3043105"/>
          </a:xfrm>
          <a:custGeom>
            <a:avLst/>
            <a:gdLst/>
            <a:ahLst/>
            <a:cxnLst/>
            <a:rect r="r" b="b" t="t" l="l"/>
            <a:pathLst>
              <a:path h="3043105" w="10434264">
                <a:moveTo>
                  <a:pt x="0" y="0"/>
                </a:moveTo>
                <a:lnTo>
                  <a:pt x="10434264" y="0"/>
                </a:lnTo>
                <a:lnTo>
                  <a:pt x="10434264" y="3043105"/>
                </a:lnTo>
                <a:lnTo>
                  <a:pt x="0" y="30431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14" t="0" r="-2114" b="-1078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50330" y="1492670"/>
            <a:ext cx="14008970" cy="6236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2"/>
              </a:lnSpc>
            </a:pPr>
            <a:r>
              <a:rPr lang="en-US" sz="4099" i="true" spc="327">
                <a:solidFill>
                  <a:srgbClr val="026BD9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Goal: </a:t>
            </a:r>
          </a:p>
          <a:p>
            <a:pPr algn="l">
              <a:lnSpc>
                <a:spcPts val="3812"/>
              </a:lnSpc>
            </a:pPr>
            <a:r>
              <a:rPr lang="en-US" sz="4099" spc="327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Complete migration within 6-hour window</a:t>
            </a:r>
          </a:p>
          <a:p>
            <a:pPr algn="l">
              <a:lnSpc>
                <a:spcPts val="3812"/>
              </a:lnSpc>
            </a:pPr>
          </a:p>
          <a:p>
            <a:pPr algn="l">
              <a:lnSpc>
                <a:spcPts val="3812"/>
              </a:lnSpc>
            </a:pPr>
            <a:r>
              <a:rPr lang="en-US" sz="4099" i="true" spc="327">
                <a:solidFill>
                  <a:srgbClr val="026BD9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Strategy:</a:t>
            </a:r>
          </a:p>
          <a:p>
            <a:pPr algn="l" marL="885189" indent="-442594" lvl="1">
              <a:lnSpc>
                <a:spcPts val="3812"/>
              </a:lnSpc>
              <a:buFont typeface="Arial"/>
              <a:buChar char="•"/>
            </a:pPr>
            <a:r>
              <a:rPr lang="en-US" sz="4099" spc="327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Use Shopify Bulk API for high-speed uploads</a:t>
            </a:r>
          </a:p>
          <a:p>
            <a:pPr algn="l" marL="885189" indent="-442594" lvl="1">
              <a:lnSpc>
                <a:spcPts val="3812"/>
              </a:lnSpc>
              <a:buFont typeface="Arial"/>
              <a:buChar char="•"/>
            </a:pPr>
            <a:r>
              <a:rPr lang="en-US" sz="4099" spc="327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Batch data to maximize throughput</a:t>
            </a:r>
          </a:p>
          <a:p>
            <a:pPr algn="l" marL="885189" indent="-442594" lvl="1">
              <a:lnSpc>
                <a:spcPts val="3812"/>
              </a:lnSpc>
              <a:buFont typeface="Arial"/>
              <a:buChar char="•"/>
            </a:pPr>
            <a:r>
              <a:rPr lang="en-US" sz="4099" spc="327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Limit parallel requests to avoid hitting rate limits</a:t>
            </a:r>
          </a:p>
          <a:p>
            <a:pPr algn="l">
              <a:lnSpc>
                <a:spcPts val="3812"/>
              </a:lnSpc>
            </a:pPr>
          </a:p>
          <a:p>
            <a:pPr algn="l">
              <a:lnSpc>
                <a:spcPts val="3812"/>
              </a:lnSpc>
            </a:pPr>
            <a:r>
              <a:rPr lang="en-US" sz="4099" i="true" spc="327">
                <a:solidFill>
                  <a:srgbClr val="026BD9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Resilience:</a:t>
            </a:r>
          </a:p>
          <a:p>
            <a:pPr algn="l" marL="885189" indent="-442594" lvl="1">
              <a:lnSpc>
                <a:spcPts val="3812"/>
              </a:lnSpc>
              <a:buFont typeface="Arial"/>
              <a:buChar char="•"/>
            </a:pPr>
            <a:r>
              <a:rPr lang="en-US" sz="4099" spc="327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Implement logging for failed records</a:t>
            </a:r>
          </a:p>
          <a:p>
            <a:pPr algn="l" marL="885189" indent="-442594" lvl="1">
              <a:lnSpc>
                <a:spcPts val="3812"/>
              </a:lnSpc>
              <a:buFont typeface="Arial"/>
              <a:buChar char="•"/>
            </a:pPr>
            <a:r>
              <a:rPr lang="en-US" sz="4099" spc="327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Auto-retry mechanisms with delay and logging</a:t>
            </a:r>
          </a:p>
          <a:p>
            <a:pPr algn="l">
              <a:lnSpc>
                <a:spcPts val="3812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570610" y="1397420"/>
            <a:ext cx="679720" cy="664426"/>
          </a:xfrm>
          <a:custGeom>
            <a:avLst/>
            <a:gdLst/>
            <a:ahLst/>
            <a:cxnLst/>
            <a:rect r="r" b="b" t="t" l="l"/>
            <a:pathLst>
              <a:path h="664426" w="679720">
                <a:moveTo>
                  <a:pt x="0" y="0"/>
                </a:moveTo>
                <a:lnTo>
                  <a:pt x="679720" y="0"/>
                </a:lnTo>
                <a:lnTo>
                  <a:pt x="679720" y="664427"/>
                </a:lnTo>
                <a:lnTo>
                  <a:pt x="0" y="6644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40881" y="5690594"/>
            <a:ext cx="679720" cy="664426"/>
          </a:xfrm>
          <a:custGeom>
            <a:avLst/>
            <a:gdLst/>
            <a:ahLst/>
            <a:cxnLst/>
            <a:rect r="r" b="b" t="t" l="l"/>
            <a:pathLst>
              <a:path h="664426" w="679720">
                <a:moveTo>
                  <a:pt x="0" y="0"/>
                </a:moveTo>
                <a:lnTo>
                  <a:pt x="679720" y="0"/>
                </a:lnTo>
                <a:lnTo>
                  <a:pt x="679720" y="664427"/>
                </a:lnTo>
                <a:lnTo>
                  <a:pt x="0" y="6644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92535" y="6911301"/>
            <a:ext cx="18084949" cy="7628382"/>
          </a:xfrm>
          <a:custGeom>
            <a:avLst/>
            <a:gdLst/>
            <a:ahLst/>
            <a:cxnLst/>
            <a:rect r="r" b="b" t="t" l="l"/>
            <a:pathLst>
              <a:path h="7628382" w="18084949">
                <a:moveTo>
                  <a:pt x="0" y="0"/>
                </a:moveTo>
                <a:lnTo>
                  <a:pt x="18084950" y="0"/>
                </a:lnTo>
                <a:lnTo>
                  <a:pt x="18084950" y="7628382"/>
                </a:lnTo>
                <a:lnTo>
                  <a:pt x="0" y="76283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712" r="0" b="-571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910470" y="119778"/>
            <a:ext cx="8224540" cy="862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86"/>
              </a:lnSpc>
              <a:spcBef>
                <a:spcPct val="0"/>
              </a:spcBef>
            </a:pPr>
            <a:r>
              <a:rPr lang="en-US" b="true" sz="5061">
                <a:solidFill>
                  <a:srgbClr val="026BD9"/>
                </a:solidFill>
                <a:latin typeface="DM Sans Bold"/>
                <a:ea typeface="DM Sans Bold"/>
                <a:cs typeface="DM Sans Bold"/>
                <a:sym typeface="DM Sans Bold"/>
              </a:rPr>
              <a:t>High-Volume Optimization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540881" y="2871055"/>
            <a:ext cx="679720" cy="664426"/>
          </a:xfrm>
          <a:custGeom>
            <a:avLst/>
            <a:gdLst/>
            <a:ahLst/>
            <a:cxnLst/>
            <a:rect r="r" b="b" t="t" l="l"/>
            <a:pathLst>
              <a:path h="664426" w="679720">
                <a:moveTo>
                  <a:pt x="0" y="0"/>
                </a:moveTo>
                <a:lnTo>
                  <a:pt x="679720" y="0"/>
                </a:lnTo>
                <a:lnTo>
                  <a:pt x="679720" y="664427"/>
                </a:lnTo>
                <a:lnTo>
                  <a:pt x="0" y="6644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5DDF6">
                <a:alpha val="5000"/>
              </a:srgbClr>
            </a:gs>
            <a:gs pos="100000">
              <a:srgbClr val="F4F4F4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9841535"/>
            <a:ext cx="186184" cy="4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6"/>
              </a:lnSpc>
              <a:spcBef>
                <a:spcPct val="0"/>
              </a:spcBef>
            </a:pPr>
            <a:r>
              <a:rPr lang="en-US" sz="2562">
                <a:solidFill>
                  <a:srgbClr val="06274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-3911514" y="3986807"/>
            <a:ext cx="10434264" cy="3043105"/>
          </a:xfrm>
          <a:custGeom>
            <a:avLst/>
            <a:gdLst/>
            <a:ahLst/>
            <a:cxnLst/>
            <a:rect r="r" b="b" t="t" l="l"/>
            <a:pathLst>
              <a:path h="3043105" w="10434264">
                <a:moveTo>
                  <a:pt x="0" y="0"/>
                </a:moveTo>
                <a:lnTo>
                  <a:pt x="10434264" y="0"/>
                </a:lnTo>
                <a:lnTo>
                  <a:pt x="10434264" y="3043105"/>
                </a:lnTo>
                <a:lnTo>
                  <a:pt x="0" y="30431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14" t="0" r="-2114" b="-1078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50330" y="1564756"/>
            <a:ext cx="14008970" cy="7665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12"/>
              </a:lnSpc>
            </a:pPr>
            <a:r>
              <a:rPr lang="en-US" sz="4099" i="true" spc="327">
                <a:solidFill>
                  <a:srgbClr val="026BD9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Scenario: </a:t>
            </a:r>
          </a:p>
          <a:p>
            <a:pPr algn="l">
              <a:lnSpc>
                <a:spcPts val="3812"/>
              </a:lnSpc>
            </a:pPr>
            <a:r>
              <a:rPr lang="en-US" sz="4099" spc="327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Wrong prices live on store</a:t>
            </a:r>
          </a:p>
          <a:p>
            <a:pPr algn="l">
              <a:lnSpc>
                <a:spcPts val="3812"/>
              </a:lnSpc>
            </a:pPr>
          </a:p>
          <a:p>
            <a:pPr algn="l">
              <a:lnSpc>
                <a:spcPts val="3812"/>
              </a:lnSpc>
            </a:pPr>
            <a:r>
              <a:rPr lang="en-US" sz="4099" i="true" spc="327">
                <a:solidFill>
                  <a:srgbClr val="026BD9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Immediate Actions:</a:t>
            </a:r>
          </a:p>
          <a:p>
            <a:pPr algn="l" marL="885189" indent="-442594" lvl="1">
              <a:lnSpc>
                <a:spcPts val="3812"/>
              </a:lnSpc>
              <a:buFont typeface="Arial"/>
              <a:buChar char="•"/>
            </a:pPr>
            <a:r>
              <a:rPr lang="en-US" sz="4099" spc="327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Lock store temporarily if severe</a:t>
            </a:r>
          </a:p>
          <a:p>
            <a:pPr algn="l" marL="885189" indent="-442594" lvl="1">
              <a:lnSpc>
                <a:spcPts val="3812"/>
              </a:lnSpc>
              <a:buFont typeface="Arial"/>
              <a:buChar char="•"/>
            </a:pPr>
            <a:r>
              <a:rPr lang="en-US" sz="4099" spc="327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Identify and isolate affected SKUs</a:t>
            </a:r>
          </a:p>
          <a:p>
            <a:pPr algn="l" marL="885189" indent="-442594" lvl="1">
              <a:lnSpc>
                <a:spcPts val="3812"/>
              </a:lnSpc>
              <a:buFont typeface="Arial"/>
              <a:buChar char="•"/>
            </a:pPr>
            <a:r>
              <a:rPr lang="en-US" sz="4099" spc="327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Deploy hotfix via bulk CSV upload</a:t>
            </a:r>
          </a:p>
          <a:p>
            <a:pPr algn="l">
              <a:lnSpc>
                <a:spcPts val="3812"/>
              </a:lnSpc>
            </a:pPr>
          </a:p>
          <a:p>
            <a:pPr algn="l">
              <a:lnSpc>
                <a:spcPts val="3812"/>
              </a:lnSpc>
            </a:pPr>
            <a:r>
              <a:rPr lang="en-US" sz="4099" i="true" spc="327">
                <a:solidFill>
                  <a:srgbClr val="026BD9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Internal Slack Message:</a:t>
            </a:r>
          </a:p>
          <a:p>
            <a:pPr algn="l">
              <a:lnSpc>
                <a:spcPts val="3812"/>
              </a:lnSpc>
            </a:pPr>
            <a:r>
              <a:rPr lang="en-US" sz="4099" spc="327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"Hey team – live store has incorrect prices. Fix in progress. ETA 30 mins. Will confirm once done."</a:t>
            </a:r>
          </a:p>
          <a:p>
            <a:pPr algn="l">
              <a:lnSpc>
                <a:spcPts val="3812"/>
              </a:lnSpc>
            </a:pPr>
          </a:p>
          <a:p>
            <a:pPr algn="l">
              <a:lnSpc>
                <a:spcPts val="3812"/>
              </a:lnSpc>
            </a:pPr>
            <a:r>
              <a:rPr lang="en-US" sz="4099" i="true" spc="327">
                <a:solidFill>
                  <a:srgbClr val="026BD9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Post-Fix:</a:t>
            </a:r>
          </a:p>
          <a:p>
            <a:pPr algn="l" marL="885189" indent="-442594" lvl="1">
              <a:lnSpc>
                <a:spcPts val="3812"/>
              </a:lnSpc>
              <a:buFont typeface="Arial"/>
              <a:buChar char="•"/>
            </a:pPr>
            <a:r>
              <a:rPr lang="en-US" sz="4099" spc="327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Revalidate products</a:t>
            </a:r>
          </a:p>
          <a:p>
            <a:pPr algn="l" marL="885189" indent="-442594" lvl="1">
              <a:lnSpc>
                <a:spcPts val="3812"/>
              </a:lnSpc>
              <a:buFont typeface="Arial"/>
              <a:buChar char="•"/>
            </a:pPr>
            <a:r>
              <a:rPr lang="en-US" sz="4099" spc="327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Document issue &amp; mitigation steps</a:t>
            </a:r>
          </a:p>
          <a:p>
            <a:pPr algn="l">
              <a:lnSpc>
                <a:spcPts val="3812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570610" y="1397420"/>
            <a:ext cx="679720" cy="664426"/>
          </a:xfrm>
          <a:custGeom>
            <a:avLst/>
            <a:gdLst/>
            <a:ahLst/>
            <a:cxnLst/>
            <a:rect r="r" b="b" t="t" l="l"/>
            <a:pathLst>
              <a:path h="664426" w="679720">
                <a:moveTo>
                  <a:pt x="0" y="0"/>
                </a:moveTo>
                <a:lnTo>
                  <a:pt x="679720" y="0"/>
                </a:lnTo>
                <a:lnTo>
                  <a:pt x="679720" y="664427"/>
                </a:lnTo>
                <a:lnTo>
                  <a:pt x="0" y="6644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40881" y="5254550"/>
            <a:ext cx="679720" cy="664426"/>
          </a:xfrm>
          <a:custGeom>
            <a:avLst/>
            <a:gdLst/>
            <a:ahLst/>
            <a:cxnLst/>
            <a:rect r="r" b="b" t="t" l="l"/>
            <a:pathLst>
              <a:path h="664426" w="679720">
                <a:moveTo>
                  <a:pt x="0" y="0"/>
                </a:moveTo>
                <a:lnTo>
                  <a:pt x="679720" y="0"/>
                </a:lnTo>
                <a:lnTo>
                  <a:pt x="679720" y="664426"/>
                </a:lnTo>
                <a:lnTo>
                  <a:pt x="0" y="6644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92535" y="6911301"/>
            <a:ext cx="18084949" cy="7628382"/>
          </a:xfrm>
          <a:custGeom>
            <a:avLst/>
            <a:gdLst/>
            <a:ahLst/>
            <a:cxnLst/>
            <a:rect r="r" b="b" t="t" l="l"/>
            <a:pathLst>
              <a:path h="7628382" w="18084949">
                <a:moveTo>
                  <a:pt x="0" y="0"/>
                </a:moveTo>
                <a:lnTo>
                  <a:pt x="18084950" y="0"/>
                </a:lnTo>
                <a:lnTo>
                  <a:pt x="18084950" y="7628382"/>
                </a:lnTo>
                <a:lnTo>
                  <a:pt x="0" y="76283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712" r="0" b="-5712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910470" y="119778"/>
            <a:ext cx="11999342" cy="862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86"/>
              </a:lnSpc>
              <a:spcBef>
                <a:spcPct val="0"/>
              </a:spcBef>
            </a:pPr>
            <a:r>
              <a:rPr lang="en-US" b="true" sz="5061">
                <a:solidFill>
                  <a:srgbClr val="026BD9"/>
                </a:solidFill>
                <a:latin typeface="DM Sans Bold"/>
                <a:ea typeface="DM Sans Bold"/>
                <a:cs typeface="DM Sans Bold"/>
                <a:sym typeface="DM Sans Bold"/>
              </a:rPr>
              <a:t>Live Issue Response &amp; Communication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540881" y="2871055"/>
            <a:ext cx="679720" cy="664426"/>
          </a:xfrm>
          <a:custGeom>
            <a:avLst/>
            <a:gdLst/>
            <a:ahLst/>
            <a:cxnLst/>
            <a:rect r="r" b="b" t="t" l="l"/>
            <a:pathLst>
              <a:path h="664426" w="679720">
                <a:moveTo>
                  <a:pt x="0" y="0"/>
                </a:moveTo>
                <a:lnTo>
                  <a:pt x="679720" y="0"/>
                </a:lnTo>
                <a:lnTo>
                  <a:pt x="679720" y="664427"/>
                </a:lnTo>
                <a:lnTo>
                  <a:pt x="0" y="6644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487311" y="7122967"/>
            <a:ext cx="679720" cy="664426"/>
          </a:xfrm>
          <a:custGeom>
            <a:avLst/>
            <a:gdLst/>
            <a:ahLst/>
            <a:cxnLst/>
            <a:rect r="r" b="b" t="t" l="l"/>
            <a:pathLst>
              <a:path h="664426" w="679720">
                <a:moveTo>
                  <a:pt x="0" y="0"/>
                </a:moveTo>
                <a:lnTo>
                  <a:pt x="679720" y="0"/>
                </a:lnTo>
                <a:lnTo>
                  <a:pt x="679720" y="664426"/>
                </a:lnTo>
                <a:lnTo>
                  <a:pt x="0" y="6644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5DDF6">
                <a:alpha val="5000"/>
              </a:srgbClr>
            </a:gs>
            <a:gs pos="100000">
              <a:srgbClr val="F4F4F4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9841535"/>
            <a:ext cx="186184" cy="4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6"/>
              </a:lnSpc>
              <a:spcBef>
                <a:spcPct val="0"/>
              </a:spcBef>
            </a:pPr>
            <a:r>
              <a:rPr lang="en-US" sz="2562">
                <a:solidFill>
                  <a:srgbClr val="06274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-3911514" y="3910607"/>
            <a:ext cx="10434264" cy="3043105"/>
          </a:xfrm>
          <a:custGeom>
            <a:avLst/>
            <a:gdLst/>
            <a:ahLst/>
            <a:cxnLst/>
            <a:rect r="r" b="b" t="t" l="l"/>
            <a:pathLst>
              <a:path h="3043105" w="10434264">
                <a:moveTo>
                  <a:pt x="0" y="0"/>
                </a:moveTo>
                <a:lnTo>
                  <a:pt x="10434264" y="0"/>
                </a:lnTo>
                <a:lnTo>
                  <a:pt x="10434264" y="3043105"/>
                </a:lnTo>
                <a:lnTo>
                  <a:pt x="0" y="30431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14" t="0" r="-2114" b="-1078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67031" y="858744"/>
            <a:ext cx="15120969" cy="8715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7"/>
              </a:lnSpc>
            </a:pPr>
          </a:p>
          <a:p>
            <a:pPr algn="l">
              <a:lnSpc>
                <a:spcPts val="3627"/>
              </a:lnSpc>
            </a:pPr>
            <a:r>
              <a:rPr lang="en-US" sz="3900" i="true" spc="312">
                <a:solidFill>
                  <a:srgbClr val="026BD9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Project: </a:t>
            </a:r>
          </a:p>
          <a:p>
            <a:pPr algn="l">
              <a:lnSpc>
                <a:spcPts val="3627"/>
              </a:lnSpc>
            </a:pPr>
            <a:r>
              <a:rPr lang="en-US" sz="3900" spc="312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Clinical trial dataset consolidation</a:t>
            </a:r>
          </a:p>
          <a:p>
            <a:pPr algn="l">
              <a:lnSpc>
                <a:spcPts val="3627"/>
              </a:lnSpc>
            </a:pPr>
          </a:p>
          <a:p>
            <a:pPr algn="l">
              <a:lnSpc>
                <a:spcPts val="3627"/>
              </a:lnSpc>
            </a:pPr>
            <a:r>
              <a:rPr lang="en-US" sz="3900" i="true" spc="312">
                <a:solidFill>
                  <a:srgbClr val="026BD9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Problem:</a:t>
            </a:r>
          </a:p>
          <a:p>
            <a:pPr algn="l">
              <a:lnSpc>
                <a:spcPts val="3627"/>
              </a:lnSpc>
            </a:pPr>
            <a:r>
              <a:rPr lang="en-US" sz="3900" spc="312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Inconsistent, incomplete data across multiple sources</a:t>
            </a:r>
          </a:p>
          <a:p>
            <a:pPr algn="l">
              <a:lnSpc>
                <a:spcPts val="3627"/>
              </a:lnSpc>
            </a:pPr>
          </a:p>
          <a:p>
            <a:pPr algn="l">
              <a:lnSpc>
                <a:spcPts val="3627"/>
              </a:lnSpc>
            </a:pPr>
            <a:r>
              <a:rPr lang="en-US" sz="3900" i="true" spc="312">
                <a:solidFill>
                  <a:srgbClr val="026BD9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Tools Used:</a:t>
            </a:r>
          </a:p>
          <a:p>
            <a:pPr algn="l" marL="842010" indent="-421005" lvl="1">
              <a:lnSpc>
                <a:spcPts val="3627"/>
              </a:lnSpc>
              <a:buFont typeface="Arial"/>
              <a:buChar char="•"/>
            </a:pPr>
            <a:r>
              <a:rPr lang="en-US" sz="3900" spc="312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Python (pandas, requests, BeautifulSoup, regex)</a:t>
            </a:r>
          </a:p>
          <a:p>
            <a:pPr algn="l" marL="842010" indent="-421005" lvl="1">
              <a:lnSpc>
                <a:spcPts val="3627"/>
              </a:lnSpc>
              <a:buFont typeface="Arial"/>
              <a:buChar char="•"/>
            </a:pPr>
            <a:r>
              <a:rPr lang="en-US" sz="3900" spc="312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Custom web scrapers and data normalizers</a:t>
            </a:r>
          </a:p>
          <a:p>
            <a:pPr algn="l">
              <a:lnSpc>
                <a:spcPts val="3627"/>
              </a:lnSpc>
            </a:pPr>
          </a:p>
          <a:p>
            <a:pPr algn="l">
              <a:lnSpc>
                <a:spcPts val="3627"/>
              </a:lnSpc>
            </a:pPr>
            <a:r>
              <a:rPr lang="en-US" sz="3900" i="true" spc="312">
                <a:solidFill>
                  <a:srgbClr val="026BD9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Approach:</a:t>
            </a:r>
          </a:p>
          <a:p>
            <a:pPr algn="l" marL="842010" indent="-421005" lvl="1">
              <a:lnSpc>
                <a:spcPts val="3627"/>
              </a:lnSpc>
              <a:buFont typeface="Arial"/>
              <a:buChar char="•"/>
            </a:pPr>
            <a:r>
              <a:rPr lang="en-US" sz="3900" spc="312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Automated scraping, parsing, deduplication</a:t>
            </a:r>
          </a:p>
          <a:p>
            <a:pPr algn="l" marL="842010" indent="-421005" lvl="1">
              <a:lnSpc>
                <a:spcPts val="3627"/>
              </a:lnSpc>
              <a:buFont typeface="Arial"/>
              <a:buChar char="•"/>
            </a:pPr>
            <a:r>
              <a:rPr lang="en-US" sz="3900" spc="312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Validation with test cases and pandas</a:t>
            </a:r>
          </a:p>
          <a:p>
            <a:pPr algn="l">
              <a:lnSpc>
                <a:spcPts val="3627"/>
              </a:lnSpc>
            </a:pPr>
          </a:p>
          <a:p>
            <a:pPr algn="l">
              <a:lnSpc>
                <a:spcPts val="3627"/>
              </a:lnSpc>
            </a:pPr>
            <a:r>
              <a:rPr lang="en-US" sz="3900" i="true" spc="312">
                <a:solidFill>
                  <a:srgbClr val="026BD9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Outcome:</a:t>
            </a:r>
          </a:p>
          <a:p>
            <a:pPr algn="l">
              <a:lnSpc>
                <a:spcPts val="3627"/>
              </a:lnSpc>
            </a:pPr>
            <a:r>
              <a:rPr lang="en-US" sz="3900" spc="312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Unified, clean dataset</a:t>
            </a:r>
          </a:p>
          <a:p>
            <a:pPr algn="l">
              <a:lnSpc>
                <a:spcPts val="3627"/>
              </a:lnSpc>
            </a:pPr>
            <a:r>
              <a:rPr lang="en-US" sz="3900" spc="312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Enabled high-quality analysis and insights</a:t>
            </a:r>
          </a:p>
          <a:p>
            <a:pPr algn="l">
              <a:lnSpc>
                <a:spcPts val="3627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487311" y="1216029"/>
            <a:ext cx="679720" cy="664426"/>
          </a:xfrm>
          <a:custGeom>
            <a:avLst/>
            <a:gdLst/>
            <a:ahLst/>
            <a:cxnLst/>
            <a:rect r="r" b="b" t="t" l="l"/>
            <a:pathLst>
              <a:path h="664426" w="679720">
                <a:moveTo>
                  <a:pt x="0" y="0"/>
                </a:moveTo>
                <a:lnTo>
                  <a:pt x="679720" y="0"/>
                </a:lnTo>
                <a:lnTo>
                  <a:pt x="679720" y="664426"/>
                </a:lnTo>
                <a:lnTo>
                  <a:pt x="0" y="6644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487311" y="3801593"/>
            <a:ext cx="679720" cy="664426"/>
          </a:xfrm>
          <a:custGeom>
            <a:avLst/>
            <a:gdLst/>
            <a:ahLst/>
            <a:cxnLst/>
            <a:rect r="r" b="b" t="t" l="l"/>
            <a:pathLst>
              <a:path h="664426" w="679720">
                <a:moveTo>
                  <a:pt x="0" y="0"/>
                </a:moveTo>
                <a:lnTo>
                  <a:pt x="679720" y="0"/>
                </a:lnTo>
                <a:lnTo>
                  <a:pt x="679720" y="664426"/>
                </a:lnTo>
                <a:lnTo>
                  <a:pt x="0" y="6644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10470" y="119778"/>
            <a:ext cx="7713464" cy="862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86"/>
              </a:lnSpc>
              <a:spcBef>
                <a:spcPct val="0"/>
              </a:spcBef>
            </a:pPr>
            <a:r>
              <a:rPr lang="en-US" b="true" sz="5061">
                <a:solidFill>
                  <a:srgbClr val="026BD9"/>
                </a:solidFill>
                <a:latin typeface="DM Sans Bold"/>
                <a:ea typeface="DM Sans Bold"/>
                <a:cs typeface="DM Sans Bold"/>
                <a:sym typeface="DM Sans Bold"/>
              </a:rPr>
              <a:t>My Migration Experience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487311" y="2508517"/>
            <a:ext cx="679720" cy="664426"/>
          </a:xfrm>
          <a:custGeom>
            <a:avLst/>
            <a:gdLst/>
            <a:ahLst/>
            <a:cxnLst/>
            <a:rect r="r" b="b" t="t" l="l"/>
            <a:pathLst>
              <a:path h="664426" w="679720">
                <a:moveTo>
                  <a:pt x="0" y="0"/>
                </a:moveTo>
                <a:lnTo>
                  <a:pt x="679720" y="0"/>
                </a:lnTo>
                <a:lnTo>
                  <a:pt x="679720" y="664426"/>
                </a:lnTo>
                <a:lnTo>
                  <a:pt x="0" y="6644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487311" y="7494317"/>
            <a:ext cx="679720" cy="664426"/>
          </a:xfrm>
          <a:custGeom>
            <a:avLst/>
            <a:gdLst/>
            <a:ahLst/>
            <a:cxnLst/>
            <a:rect r="r" b="b" t="t" l="l"/>
            <a:pathLst>
              <a:path h="664426" w="679720">
                <a:moveTo>
                  <a:pt x="0" y="0"/>
                </a:moveTo>
                <a:lnTo>
                  <a:pt x="679720" y="0"/>
                </a:lnTo>
                <a:lnTo>
                  <a:pt x="679720" y="664426"/>
                </a:lnTo>
                <a:lnTo>
                  <a:pt x="0" y="6644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487311" y="5694179"/>
            <a:ext cx="679720" cy="664426"/>
          </a:xfrm>
          <a:custGeom>
            <a:avLst/>
            <a:gdLst/>
            <a:ahLst/>
            <a:cxnLst/>
            <a:rect r="r" b="b" t="t" l="l"/>
            <a:pathLst>
              <a:path h="664426" w="679720">
                <a:moveTo>
                  <a:pt x="0" y="0"/>
                </a:moveTo>
                <a:lnTo>
                  <a:pt x="679720" y="0"/>
                </a:lnTo>
                <a:lnTo>
                  <a:pt x="679720" y="664426"/>
                </a:lnTo>
                <a:lnTo>
                  <a:pt x="0" y="6644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5DDF6">
                <a:alpha val="5000"/>
              </a:srgbClr>
            </a:gs>
            <a:gs pos="100000">
              <a:srgbClr val="F4F4F4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9841535"/>
            <a:ext cx="186184" cy="4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6"/>
              </a:lnSpc>
              <a:spcBef>
                <a:spcPct val="0"/>
              </a:spcBef>
            </a:pPr>
            <a:r>
              <a:rPr lang="en-US" sz="2562">
                <a:solidFill>
                  <a:srgbClr val="06274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-3770799" y="3533076"/>
            <a:ext cx="10434264" cy="3043105"/>
          </a:xfrm>
          <a:custGeom>
            <a:avLst/>
            <a:gdLst/>
            <a:ahLst/>
            <a:cxnLst/>
            <a:rect r="r" b="b" t="t" l="l"/>
            <a:pathLst>
              <a:path h="3043105" w="10434264">
                <a:moveTo>
                  <a:pt x="0" y="0"/>
                </a:moveTo>
                <a:lnTo>
                  <a:pt x="10434264" y="0"/>
                </a:lnTo>
                <a:lnTo>
                  <a:pt x="10434264" y="3043104"/>
                </a:lnTo>
                <a:lnTo>
                  <a:pt x="0" y="30431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14" t="0" r="-2114" b="-10788"/>
            </a:stretch>
          </a:blipFill>
        </p:spPr>
      </p:sp>
      <p:sp>
        <p:nvSpPr>
          <p:cNvPr name="AutoShape 4" id="4"/>
          <p:cNvSpPr/>
          <p:nvPr/>
        </p:nvSpPr>
        <p:spPr>
          <a:xfrm flipV="true">
            <a:off x="2783253" y="4962052"/>
            <a:ext cx="13320350" cy="0"/>
          </a:xfrm>
          <a:prstGeom prst="line">
            <a:avLst/>
          </a:prstGeom>
          <a:ln cap="flat" w="9525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5634397" y="3523918"/>
            <a:ext cx="0" cy="1419084"/>
          </a:xfrm>
          <a:prstGeom prst="line">
            <a:avLst/>
          </a:prstGeom>
          <a:ln cap="flat" w="3810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1273559" y="3523918"/>
            <a:ext cx="0" cy="1419084"/>
          </a:xfrm>
          <a:prstGeom prst="line">
            <a:avLst/>
          </a:prstGeom>
          <a:ln cap="flat" w="3810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2825061" y="4943002"/>
            <a:ext cx="0" cy="1419084"/>
          </a:xfrm>
          <a:prstGeom prst="line">
            <a:avLst/>
          </a:prstGeom>
          <a:ln cap="flat" w="3810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8472046" y="4943002"/>
            <a:ext cx="0" cy="1419084"/>
          </a:xfrm>
          <a:prstGeom prst="line">
            <a:avLst/>
          </a:prstGeom>
          <a:ln cap="flat" w="3810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9" id="9"/>
          <p:cNvSpPr/>
          <p:nvPr/>
        </p:nvSpPr>
        <p:spPr>
          <a:xfrm>
            <a:off x="14079145" y="4943002"/>
            <a:ext cx="0" cy="1419084"/>
          </a:xfrm>
          <a:prstGeom prst="line">
            <a:avLst/>
          </a:prstGeom>
          <a:ln cap="flat" w="3810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934246" y="4133844"/>
            <a:ext cx="2214494" cy="1660870"/>
          </a:xfrm>
          <a:custGeom>
            <a:avLst/>
            <a:gdLst/>
            <a:ahLst/>
            <a:cxnLst/>
            <a:rect r="r" b="b" t="t" l="l"/>
            <a:pathLst>
              <a:path h="1660870" w="2214494">
                <a:moveTo>
                  <a:pt x="0" y="0"/>
                </a:moveTo>
                <a:lnTo>
                  <a:pt x="2214494" y="0"/>
                </a:lnTo>
                <a:lnTo>
                  <a:pt x="2214494" y="1660870"/>
                </a:lnTo>
                <a:lnTo>
                  <a:pt x="0" y="16608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752500" y="4133844"/>
            <a:ext cx="2214494" cy="1660870"/>
          </a:xfrm>
          <a:custGeom>
            <a:avLst/>
            <a:gdLst/>
            <a:ahLst/>
            <a:cxnLst/>
            <a:rect r="r" b="b" t="t" l="l"/>
            <a:pathLst>
              <a:path h="1660870" w="2214494">
                <a:moveTo>
                  <a:pt x="0" y="0"/>
                </a:moveTo>
                <a:lnTo>
                  <a:pt x="2214494" y="0"/>
                </a:lnTo>
                <a:lnTo>
                  <a:pt x="2214494" y="1660870"/>
                </a:lnTo>
                <a:lnTo>
                  <a:pt x="0" y="16608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385323" y="4133844"/>
            <a:ext cx="2214494" cy="1660870"/>
          </a:xfrm>
          <a:custGeom>
            <a:avLst/>
            <a:gdLst/>
            <a:ahLst/>
            <a:cxnLst/>
            <a:rect r="r" b="b" t="t" l="l"/>
            <a:pathLst>
              <a:path h="1660870" w="2214494">
                <a:moveTo>
                  <a:pt x="0" y="0"/>
                </a:moveTo>
                <a:lnTo>
                  <a:pt x="2214494" y="0"/>
                </a:lnTo>
                <a:lnTo>
                  <a:pt x="2214494" y="1660870"/>
                </a:lnTo>
                <a:lnTo>
                  <a:pt x="0" y="16608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570755" y="4133844"/>
            <a:ext cx="2214494" cy="1660870"/>
          </a:xfrm>
          <a:custGeom>
            <a:avLst/>
            <a:gdLst/>
            <a:ahLst/>
            <a:cxnLst/>
            <a:rect r="r" b="b" t="t" l="l"/>
            <a:pathLst>
              <a:path h="1660870" w="2214494">
                <a:moveTo>
                  <a:pt x="0" y="0"/>
                </a:moveTo>
                <a:lnTo>
                  <a:pt x="2214493" y="0"/>
                </a:lnTo>
                <a:lnTo>
                  <a:pt x="2214493" y="1660870"/>
                </a:lnTo>
                <a:lnTo>
                  <a:pt x="0" y="16608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203577" y="4133844"/>
            <a:ext cx="2214494" cy="1660870"/>
          </a:xfrm>
          <a:custGeom>
            <a:avLst/>
            <a:gdLst/>
            <a:ahLst/>
            <a:cxnLst/>
            <a:rect r="r" b="b" t="t" l="l"/>
            <a:pathLst>
              <a:path h="1660870" w="2214494">
                <a:moveTo>
                  <a:pt x="0" y="0"/>
                </a:moveTo>
                <a:lnTo>
                  <a:pt x="2214494" y="0"/>
                </a:lnTo>
                <a:lnTo>
                  <a:pt x="2214494" y="1660870"/>
                </a:lnTo>
                <a:lnTo>
                  <a:pt x="0" y="16608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8100469" y="4592333"/>
            <a:ext cx="743154" cy="739438"/>
          </a:xfrm>
          <a:custGeom>
            <a:avLst/>
            <a:gdLst/>
            <a:ahLst/>
            <a:cxnLst/>
            <a:rect r="r" b="b" t="t" l="l"/>
            <a:pathLst>
              <a:path h="739438" w="743154">
                <a:moveTo>
                  <a:pt x="0" y="0"/>
                </a:moveTo>
                <a:lnTo>
                  <a:pt x="743154" y="0"/>
                </a:lnTo>
                <a:lnTo>
                  <a:pt x="743154" y="739438"/>
                </a:lnTo>
                <a:lnTo>
                  <a:pt x="0" y="7394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6" id="16"/>
          <p:cNvGrpSpPr/>
          <p:nvPr/>
        </p:nvGrpSpPr>
        <p:grpSpPr>
          <a:xfrm rot="0">
            <a:off x="2434211" y="6013789"/>
            <a:ext cx="781700" cy="78170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6BD9"/>
            </a:solid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081196" y="6013789"/>
            <a:ext cx="781700" cy="78170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6BD9"/>
            </a:solid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3688294" y="6013789"/>
            <a:ext cx="781700" cy="781700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6BD9"/>
            </a:solid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262597" y="3133068"/>
            <a:ext cx="781700" cy="781700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6BD9"/>
            </a:solid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0863659" y="3133068"/>
            <a:ext cx="781700" cy="781700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6BD9"/>
            </a:solid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15853452" y="4737229"/>
            <a:ext cx="500302" cy="449646"/>
          </a:xfrm>
          <a:custGeom>
            <a:avLst/>
            <a:gdLst/>
            <a:ahLst/>
            <a:cxnLst/>
            <a:rect r="r" b="b" t="t" l="l"/>
            <a:pathLst>
              <a:path h="449646" w="500302">
                <a:moveTo>
                  <a:pt x="0" y="0"/>
                </a:moveTo>
                <a:lnTo>
                  <a:pt x="500302" y="0"/>
                </a:lnTo>
                <a:lnTo>
                  <a:pt x="500302" y="449646"/>
                </a:lnTo>
                <a:lnTo>
                  <a:pt x="0" y="44964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5853452" y="4119578"/>
            <a:ext cx="2214494" cy="1660870"/>
          </a:xfrm>
          <a:custGeom>
            <a:avLst/>
            <a:gdLst/>
            <a:ahLst/>
            <a:cxnLst/>
            <a:rect r="r" b="b" t="t" l="l"/>
            <a:pathLst>
              <a:path h="1660870" w="2214494">
                <a:moveTo>
                  <a:pt x="0" y="0"/>
                </a:moveTo>
                <a:lnTo>
                  <a:pt x="2214494" y="0"/>
                </a:lnTo>
                <a:lnTo>
                  <a:pt x="2214494" y="1660870"/>
                </a:lnTo>
                <a:lnTo>
                  <a:pt x="0" y="16608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3" id="33"/>
          <p:cNvSpPr/>
          <p:nvPr/>
        </p:nvSpPr>
        <p:spPr>
          <a:xfrm flipH="true">
            <a:off x="16679856" y="4037723"/>
            <a:ext cx="64748" cy="81855"/>
          </a:xfrm>
          <a:prstGeom prst="line">
            <a:avLst/>
          </a:prstGeom>
          <a:ln cap="flat" w="38100">
            <a:solidFill>
              <a:srgbClr val="D9D9D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4" id="34"/>
          <p:cNvGrpSpPr/>
          <p:nvPr/>
        </p:nvGrpSpPr>
        <p:grpSpPr>
          <a:xfrm rot="0">
            <a:off x="16320177" y="3031337"/>
            <a:ext cx="781700" cy="781700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26BD9"/>
            </a:solid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5156761" y="4417408"/>
            <a:ext cx="818641" cy="866286"/>
          </a:xfrm>
          <a:custGeom>
            <a:avLst/>
            <a:gdLst/>
            <a:ahLst/>
            <a:cxnLst/>
            <a:rect r="r" b="b" t="t" l="l"/>
            <a:pathLst>
              <a:path h="866286" w="818641">
                <a:moveTo>
                  <a:pt x="0" y="0"/>
                </a:moveTo>
                <a:lnTo>
                  <a:pt x="818641" y="0"/>
                </a:lnTo>
                <a:lnTo>
                  <a:pt x="818641" y="866287"/>
                </a:lnTo>
                <a:lnTo>
                  <a:pt x="0" y="8662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10826607" y="4530416"/>
            <a:ext cx="893904" cy="893904"/>
          </a:xfrm>
          <a:custGeom>
            <a:avLst/>
            <a:gdLst/>
            <a:ahLst/>
            <a:cxnLst/>
            <a:rect r="r" b="b" t="t" l="l"/>
            <a:pathLst>
              <a:path h="893904" w="893904">
                <a:moveTo>
                  <a:pt x="0" y="0"/>
                </a:moveTo>
                <a:lnTo>
                  <a:pt x="893904" y="0"/>
                </a:lnTo>
                <a:lnTo>
                  <a:pt x="893904" y="893904"/>
                </a:lnTo>
                <a:lnTo>
                  <a:pt x="0" y="89390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9" id="39"/>
          <p:cNvSpPr/>
          <p:nvPr/>
        </p:nvSpPr>
        <p:spPr>
          <a:xfrm flipH="false" flipV="false" rot="0">
            <a:off x="13495854" y="4369190"/>
            <a:ext cx="1166582" cy="1147625"/>
          </a:xfrm>
          <a:custGeom>
            <a:avLst/>
            <a:gdLst/>
            <a:ahLst/>
            <a:cxnLst/>
            <a:rect r="r" b="b" t="t" l="l"/>
            <a:pathLst>
              <a:path h="1147625" w="1166582">
                <a:moveTo>
                  <a:pt x="0" y="0"/>
                </a:moveTo>
                <a:lnTo>
                  <a:pt x="1166581" y="0"/>
                </a:lnTo>
                <a:lnTo>
                  <a:pt x="1166581" y="1147624"/>
                </a:lnTo>
                <a:lnTo>
                  <a:pt x="0" y="114762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2126556" y="4469803"/>
            <a:ext cx="1313394" cy="960419"/>
          </a:xfrm>
          <a:custGeom>
            <a:avLst/>
            <a:gdLst/>
            <a:ahLst/>
            <a:cxnLst/>
            <a:rect r="r" b="b" t="t" l="l"/>
            <a:pathLst>
              <a:path h="960419" w="1313394">
                <a:moveTo>
                  <a:pt x="0" y="0"/>
                </a:moveTo>
                <a:lnTo>
                  <a:pt x="1313394" y="0"/>
                </a:lnTo>
                <a:lnTo>
                  <a:pt x="1313394" y="960420"/>
                </a:lnTo>
                <a:lnTo>
                  <a:pt x="0" y="96042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2620118" y="6176674"/>
            <a:ext cx="409886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01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8267103" y="6176674"/>
            <a:ext cx="409886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03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3874202" y="6176674"/>
            <a:ext cx="409886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05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5448504" y="3295953"/>
            <a:ext cx="409886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20"/>
              </a:lnSpc>
              <a:spcBef>
                <a:spcPct val="0"/>
              </a:spcBef>
            </a:pPr>
            <a:r>
              <a:rPr lang="en-US" b="true" sz="2300" strike="noStrike" u="non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02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1049566" y="3295953"/>
            <a:ext cx="409886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04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2286111" y="3326785"/>
            <a:ext cx="2109711" cy="710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48"/>
              </a:lnSpc>
              <a:spcBef>
                <a:spcPct val="0"/>
              </a:spcBef>
            </a:pPr>
            <a:r>
              <a:rPr lang="en-US" sz="2955" spc="236" strike="noStrike" u="none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Migration Plan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4565650" y="6120707"/>
            <a:ext cx="2819505" cy="710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48"/>
              </a:lnSpc>
              <a:spcBef>
                <a:spcPct val="0"/>
              </a:spcBef>
            </a:pPr>
            <a:r>
              <a:rPr lang="en-US" sz="2955" spc="236" strike="noStrike" u="none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Data Cleanup Plan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6961051" y="3275633"/>
            <a:ext cx="3588283" cy="710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48"/>
              </a:lnSpc>
              <a:spcBef>
                <a:spcPct val="0"/>
              </a:spcBef>
            </a:pPr>
            <a:r>
              <a:rPr lang="en-US" sz="2955" spc="236" strike="noStrike" u="none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Post Migration QA &amp; Debugging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0185319" y="6116167"/>
            <a:ext cx="2754322" cy="715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48"/>
              </a:lnSpc>
              <a:spcBef>
                <a:spcPct val="0"/>
              </a:spcBef>
            </a:pPr>
            <a:r>
              <a:rPr lang="en-US" sz="2955" spc="236" strike="noStrike" u="none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High-Volume Optimization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2654326" y="2864285"/>
            <a:ext cx="3541343" cy="1053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48"/>
              </a:lnSpc>
              <a:spcBef>
                <a:spcPct val="0"/>
              </a:spcBef>
            </a:pPr>
            <a:r>
              <a:rPr lang="en-US" sz="2955" spc="236" strike="noStrike" u="none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Live Issue Response &amp; Communication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6506084" y="3194222"/>
            <a:ext cx="409886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06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5593945" y="6044717"/>
            <a:ext cx="12826184" cy="7109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48"/>
              </a:lnSpc>
              <a:spcBef>
                <a:spcPct val="0"/>
              </a:spcBef>
            </a:pPr>
            <a:r>
              <a:rPr lang="en-US" sz="2955" spc="236" strike="noStrike" u="none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My Migration </a:t>
            </a:r>
          </a:p>
          <a:p>
            <a:pPr algn="l" marL="0" indent="0" lvl="1">
              <a:lnSpc>
                <a:spcPts val="2748"/>
              </a:lnSpc>
              <a:spcBef>
                <a:spcPct val="0"/>
              </a:spcBef>
            </a:pPr>
          </a:p>
        </p:txBody>
      </p:sp>
      <p:sp>
        <p:nvSpPr>
          <p:cNvPr name="Freeform 53" id="53"/>
          <p:cNvSpPr/>
          <p:nvPr/>
        </p:nvSpPr>
        <p:spPr>
          <a:xfrm flipH="false" flipV="false" rot="0">
            <a:off x="16023159" y="4497158"/>
            <a:ext cx="1313394" cy="960419"/>
          </a:xfrm>
          <a:custGeom>
            <a:avLst/>
            <a:gdLst/>
            <a:ahLst/>
            <a:cxnLst/>
            <a:rect r="r" b="b" t="t" l="l"/>
            <a:pathLst>
              <a:path h="960419" w="1313394">
                <a:moveTo>
                  <a:pt x="0" y="0"/>
                </a:moveTo>
                <a:lnTo>
                  <a:pt x="1313394" y="0"/>
                </a:lnTo>
                <a:lnTo>
                  <a:pt x="1313394" y="960420"/>
                </a:lnTo>
                <a:lnTo>
                  <a:pt x="0" y="96042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742774" y="6575454"/>
            <a:ext cx="18084949" cy="7628382"/>
          </a:xfrm>
          <a:custGeom>
            <a:avLst/>
            <a:gdLst/>
            <a:ahLst/>
            <a:cxnLst/>
            <a:rect r="r" b="b" t="t" l="l"/>
            <a:pathLst>
              <a:path h="7628382" w="18084949">
                <a:moveTo>
                  <a:pt x="0" y="0"/>
                </a:moveTo>
                <a:lnTo>
                  <a:pt x="18084949" y="0"/>
                </a:lnTo>
                <a:lnTo>
                  <a:pt x="18084949" y="7628382"/>
                </a:lnTo>
                <a:lnTo>
                  <a:pt x="0" y="762838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-5712" r="0" b="-5712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5DDF6">
                <a:alpha val="5000"/>
              </a:srgbClr>
            </a:gs>
            <a:gs pos="100000">
              <a:srgbClr val="F4F4F4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9841535"/>
            <a:ext cx="186184" cy="4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6"/>
              </a:lnSpc>
              <a:spcBef>
                <a:spcPct val="0"/>
              </a:spcBef>
            </a:pPr>
            <a:r>
              <a:rPr lang="en-US" sz="2562">
                <a:solidFill>
                  <a:srgbClr val="06274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-3911514" y="3748457"/>
            <a:ext cx="10434264" cy="3043105"/>
          </a:xfrm>
          <a:custGeom>
            <a:avLst/>
            <a:gdLst/>
            <a:ahLst/>
            <a:cxnLst/>
            <a:rect r="r" b="b" t="t" l="l"/>
            <a:pathLst>
              <a:path h="3043105" w="10434264">
                <a:moveTo>
                  <a:pt x="0" y="0"/>
                </a:moveTo>
                <a:lnTo>
                  <a:pt x="10434264" y="0"/>
                </a:lnTo>
                <a:lnTo>
                  <a:pt x="10434264" y="3043104"/>
                </a:lnTo>
                <a:lnTo>
                  <a:pt x="0" y="30431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14" t="0" r="-2114" b="-10788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14031" y="1385018"/>
            <a:ext cx="15094282" cy="8575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2"/>
              </a:lnSpc>
            </a:pPr>
            <a:r>
              <a:rPr lang="en-US" sz="4518" i="true" spc="361">
                <a:solidFill>
                  <a:srgbClr val="026BD9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Inventory All Objects</a:t>
            </a:r>
            <a:r>
              <a:rPr lang="en-US" sz="4518" i="true" spc="361">
                <a:solidFill>
                  <a:srgbClr val="06274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: </a:t>
            </a:r>
          </a:p>
          <a:p>
            <a:pPr algn="l">
              <a:lnSpc>
                <a:spcPts val="4202"/>
              </a:lnSpc>
            </a:pPr>
            <a:r>
              <a:rPr lang="en-US" sz="4518" spc="361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Products, customers, orders, discounts, etc.</a:t>
            </a:r>
          </a:p>
          <a:p>
            <a:pPr algn="l">
              <a:lnSpc>
                <a:spcPts val="4202"/>
              </a:lnSpc>
            </a:pPr>
          </a:p>
          <a:p>
            <a:pPr algn="l">
              <a:lnSpc>
                <a:spcPts val="4202"/>
              </a:lnSpc>
            </a:pPr>
            <a:r>
              <a:rPr lang="en-US" sz="4518" i="true" spc="361">
                <a:solidFill>
                  <a:srgbClr val="026BD9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Dependency Mapping:</a:t>
            </a:r>
            <a:r>
              <a:rPr lang="en-US" sz="4518" i="true" spc="361">
                <a:solidFill>
                  <a:srgbClr val="06274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</a:t>
            </a:r>
          </a:p>
          <a:p>
            <a:pPr algn="l">
              <a:lnSpc>
                <a:spcPts val="4202"/>
              </a:lnSpc>
            </a:pPr>
            <a:r>
              <a:rPr lang="en-US" sz="4518" spc="361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Magento ↔ ERP ↔ CRM</a:t>
            </a:r>
          </a:p>
          <a:p>
            <a:pPr algn="l">
              <a:lnSpc>
                <a:spcPts val="4202"/>
              </a:lnSpc>
            </a:pPr>
          </a:p>
          <a:p>
            <a:pPr algn="l">
              <a:lnSpc>
                <a:spcPts val="4202"/>
              </a:lnSpc>
            </a:pPr>
            <a:r>
              <a:rPr lang="en-US" sz="4518" i="true" spc="361">
                <a:solidFill>
                  <a:srgbClr val="026BD9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Downtime Planning:</a:t>
            </a:r>
            <a:r>
              <a:rPr lang="en-US" sz="4518" i="true" spc="361">
                <a:solidFill>
                  <a:srgbClr val="06274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 </a:t>
            </a:r>
          </a:p>
          <a:p>
            <a:pPr algn="l">
              <a:lnSpc>
                <a:spcPts val="4202"/>
              </a:lnSpc>
            </a:pPr>
            <a:r>
              <a:rPr lang="en-US" sz="4518" spc="361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Confirm timing (e.g., Fri 10 PM → Sat 4 AM UTC)</a:t>
            </a:r>
          </a:p>
          <a:p>
            <a:pPr algn="l">
              <a:lnSpc>
                <a:spcPts val="4202"/>
              </a:lnSpc>
            </a:pPr>
          </a:p>
          <a:p>
            <a:pPr algn="l">
              <a:lnSpc>
                <a:spcPts val="4202"/>
              </a:lnSpc>
            </a:pPr>
            <a:r>
              <a:rPr lang="en-US" sz="4518" i="true" spc="361">
                <a:solidFill>
                  <a:srgbClr val="026BD9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Success Criteria:</a:t>
            </a:r>
          </a:p>
          <a:p>
            <a:pPr algn="l" marL="975579" indent="-487789" lvl="1">
              <a:lnSpc>
                <a:spcPts val="4202"/>
              </a:lnSpc>
              <a:buFont typeface="Arial"/>
              <a:buChar char="•"/>
            </a:pPr>
            <a:r>
              <a:rPr lang="en-US" sz="4518" spc="361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Record count match: ±0.1%</a:t>
            </a:r>
          </a:p>
          <a:p>
            <a:pPr algn="l" marL="975579" indent="-487789" lvl="1">
              <a:lnSpc>
                <a:spcPts val="4202"/>
              </a:lnSpc>
              <a:buFont typeface="Arial"/>
              <a:buChar char="•"/>
            </a:pPr>
            <a:r>
              <a:rPr lang="en-US" sz="4518" spc="361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Financial totals: ±0.01%</a:t>
            </a:r>
          </a:p>
          <a:p>
            <a:pPr algn="l" marL="975579" indent="-487789" lvl="1">
              <a:lnSpc>
                <a:spcPts val="4202"/>
              </a:lnSpc>
              <a:buFont typeface="Arial"/>
              <a:buChar char="•"/>
            </a:pPr>
            <a:r>
              <a:rPr lang="en-US" sz="4518" spc="361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No API 5xx errors</a:t>
            </a:r>
          </a:p>
          <a:p>
            <a:pPr algn="l" marL="975579" indent="-487789" lvl="1">
              <a:lnSpc>
                <a:spcPts val="4202"/>
              </a:lnSpc>
              <a:buFont typeface="Arial"/>
              <a:buChar char="•"/>
            </a:pPr>
            <a:r>
              <a:rPr lang="en-US" sz="4518" spc="361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SEO &amp; URL slugs preserved</a:t>
            </a:r>
          </a:p>
          <a:p>
            <a:pPr algn="l">
              <a:lnSpc>
                <a:spcPts val="4202"/>
              </a:lnSpc>
            </a:pPr>
          </a:p>
          <a:p>
            <a:pPr algn="l">
              <a:lnSpc>
                <a:spcPts val="4202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827171" y="1349082"/>
            <a:ext cx="679720" cy="664426"/>
          </a:xfrm>
          <a:custGeom>
            <a:avLst/>
            <a:gdLst/>
            <a:ahLst/>
            <a:cxnLst/>
            <a:rect r="r" b="b" t="t" l="l"/>
            <a:pathLst>
              <a:path h="664426" w="679720">
                <a:moveTo>
                  <a:pt x="0" y="0"/>
                </a:moveTo>
                <a:lnTo>
                  <a:pt x="679720" y="0"/>
                </a:lnTo>
                <a:lnTo>
                  <a:pt x="679720" y="664426"/>
                </a:lnTo>
                <a:lnTo>
                  <a:pt x="0" y="6644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827171" y="2836256"/>
            <a:ext cx="679720" cy="664426"/>
          </a:xfrm>
          <a:custGeom>
            <a:avLst/>
            <a:gdLst/>
            <a:ahLst/>
            <a:cxnLst/>
            <a:rect r="r" b="b" t="t" l="l"/>
            <a:pathLst>
              <a:path h="664426" w="679720">
                <a:moveTo>
                  <a:pt x="0" y="0"/>
                </a:moveTo>
                <a:lnTo>
                  <a:pt x="679720" y="0"/>
                </a:lnTo>
                <a:lnTo>
                  <a:pt x="679720" y="664427"/>
                </a:lnTo>
                <a:lnTo>
                  <a:pt x="0" y="6644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827171" y="4605583"/>
            <a:ext cx="679720" cy="664426"/>
          </a:xfrm>
          <a:custGeom>
            <a:avLst/>
            <a:gdLst/>
            <a:ahLst/>
            <a:cxnLst/>
            <a:rect r="r" b="b" t="t" l="l"/>
            <a:pathLst>
              <a:path h="664426" w="679720">
                <a:moveTo>
                  <a:pt x="0" y="0"/>
                </a:moveTo>
                <a:lnTo>
                  <a:pt x="679720" y="0"/>
                </a:lnTo>
                <a:lnTo>
                  <a:pt x="679720" y="664426"/>
                </a:lnTo>
                <a:lnTo>
                  <a:pt x="0" y="6644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880741" y="6089159"/>
            <a:ext cx="679720" cy="664426"/>
          </a:xfrm>
          <a:custGeom>
            <a:avLst/>
            <a:gdLst/>
            <a:ahLst/>
            <a:cxnLst/>
            <a:rect r="r" b="b" t="t" l="l"/>
            <a:pathLst>
              <a:path h="664426" w="679720">
                <a:moveTo>
                  <a:pt x="0" y="0"/>
                </a:moveTo>
                <a:lnTo>
                  <a:pt x="679720" y="0"/>
                </a:lnTo>
                <a:lnTo>
                  <a:pt x="679720" y="664426"/>
                </a:lnTo>
                <a:lnTo>
                  <a:pt x="0" y="6644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614031" y="119778"/>
            <a:ext cx="4420195" cy="862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086"/>
              </a:lnSpc>
              <a:spcBef>
                <a:spcPct val="0"/>
              </a:spcBef>
            </a:pPr>
            <a:r>
              <a:rPr lang="en-US" b="true" sz="5061">
                <a:solidFill>
                  <a:srgbClr val="026BD9"/>
                </a:solidFill>
                <a:latin typeface="DM Sans Bold"/>
                <a:ea typeface="DM Sans Bold"/>
                <a:cs typeface="DM Sans Bold"/>
                <a:sym typeface="DM Sans Bold"/>
              </a:rPr>
              <a:t>Migration Plan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28700" y="6911301"/>
            <a:ext cx="18084949" cy="7628382"/>
          </a:xfrm>
          <a:custGeom>
            <a:avLst/>
            <a:gdLst/>
            <a:ahLst/>
            <a:cxnLst/>
            <a:rect r="r" b="b" t="t" l="l"/>
            <a:pathLst>
              <a:path h="7628382" w="18084949">
                <a:moveTo>
                  <a:pt x="0" y="0"/>
                </a:moveTo>
                <a:lnTo>
                  <a:pt x="18084949" y="0"/>
                </a:lnTo>
                <a:lnTo>
                  <a:pt x="18084949" y="7628382"/>
                </a:lnTo>
                <a:lnTo>
                  <a:pt x="0" y="76283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712" r="0" b="-5712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5DDF6">
                <a:alpha val="5000"/>
              </a:srgbClr>
            </a:gs>
            <a:gs pos="100000">
              <a:srgbClr val="F4F4F4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9841535"/>
            <a:ext cx="186184" cy="4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6"/>
              </a:lnSpc>
              <a:spcBef>
                <a:spcPct val="0"/>
              </a:spcBef>
            </a:pPr>
            <a:r>
              <a:rPr lang="en-US" sz="2562">
                <a:solidFill>
                  <a:srgbClr val="06274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-3911514" y="3533076"/>
            <a:ext cx="10434264" cy="3043105"/>
          </a:xfrm>
          <a:custGeom>
            <a:avLst/>
            <a:gdLst/>
            <a:ahLst/>
            <a:cxnLst/>
            <a:rect r="r" b="b" t="t" l="l"/>
            <a:pathLst>
              <a:path h="3043105" w="10434264">
                <a:moveTo>
                  <a:pt x="0" y="0"/>
                </a:moveTo>
                <a:lnTo>
                  <a:pt x="10434264" y="0"/>
                </a:lnTo>
                <a:lnTo>
                  <a:pt x="10434264" y="3043104"/>
                </a:lnTo>
                <a:lnTo>
                  <a:pt x="0" y="30431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14" t="0" r="-2114" b="-1078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27171" y="5755282"/>
            <a:ext cx="18084949" cy="7628382"/>
          </a:xfrm>
          <a:custGeom>
            <a:avLst/>
            <a:gdLst/>
            <a:ahLst/>
            <a:cxnLst/>
            <a:rect r="r" b="b" t="t" l="l"/>
            <a:pathLst>
              <a:path h="7628382" w="18084949">
                <a:moveTo>
                  <a:pt x="0" y="0"/>
                </a:moveTo>
                <a:lnTo>
                  <a:pt x="18084949" y="0"/>
                </a:lnTo>
                <a:lnTo>
                  <a:pt x="18084949" y="7628382"/>
                </a:lnTo>
                <a:lnTo>
                  <a:pt x="0" y="76283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712" r="0" b="-5712"/>
            </a:stretch>
          </a:blip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3627271" y="1353879"/>
          <a:ext cx="10706726" cy="7779791"/>
        </p:xfrm>
        <a:graphic>
          <a:graphicData uri="http://schemas.openxmlformats.org/drawingml/2006/table">
            <a:tbl>
              <a:tblPr/>
              <a:tblGrid>
                <a:gridCol w="2006487"/>
                <a:gridCol w="836204"/>
                <a:gridCol w="7864035"/>
              </a:tblGrid>
              <a:tr h="115248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191919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Extraction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9FD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9FD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191919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Python, MySQL connector, Magento API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886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12382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Staging &amp; Transform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9FD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9FD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191919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dbt, Pandas, PostgreSQL, AWS S3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886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3886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103770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Load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9FD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9FD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Shopify REST &amp; Bulk GraphQL APIs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886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123825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Orchestration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9FD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9FD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Prefect 2.0 / Apache Airflow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886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103770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Validation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9FD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9FD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Great Expectations, pytest, custom scripts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886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103770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Monitoring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9FD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9FD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Datadog, Grafana, Slack alerts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886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  <a:tr h="103770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Rollback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9FD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E9FDA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Shopify exports, RDS snapshots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3886A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3908316" y="729450"/>
            <a:ext cx="1761546" cy="54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6"/>
              </a:lnSpc>
              <a:spcBef>
                <a:spcPct val="0"/>
              </a:spcBef>
            </a:pPr>
            <a:r>
              <a:rPr lang="en-US" b="true" sz="3161">
                <a:solidFill>
                  <a:srgbClr val="026BD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Layer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51377" y="729450"/>
            <a:ext cx="2438262" cy="54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6"/>
              </a:lnSpc>
              <a:spcBef>
                <a:spcPct val="0"/>
              </a:spcBef>
            </a:pPr>
            <a:r>
              <a:rPr lang="en-US" b="true" sz="3161">
                <a:solidFill>
                  <a:srgbClr val="026BD9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Stack / Tool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5DDF6">
                <a:alpha val="5000"/>
              </a:srgbClr>
            </a:gs>
            <a:gs pos="100000">
              <a:srgbClr val="F4F4F4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9841535"/>
            <a:ext cx="186184" cy="4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6"/>
              </a:lnSpc>
              <a:spcBef>
                <a:spcPct val="0"/>
              </a:spcBef>
            </a:pPr>
            <a:r>
              <a:rPr lang="en-US" sz="2562">
                <a:solidFill>
                  <a:srgbClr val="06274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-3911514" y="3533076"/>
            <a:ext cx="10434264" cy="3043105"/>
          </a:xfrm>
          <a:custGeom>
            <a:avLst/>
            <a:gdLst/>
            <a:ahLst/>
            <a:cxnLst/>
            <a:rect r="r" b="b" t="t" l="l"/>
            <a:pathLst>
              <a:path h="3043105" w="10434264">
                <a:moveTo>
                  <a:pt x="0" y="0"/>
                </a:moveTo>
                <a:lnTo>
                  <a:pt x="10434264" y="0"/>
                </a:lnTo>
                <a:lnTo>
                  <a:pt x="10434264" y="3043104"/>
                </a:lnTo>
                <a:lnTo>
                  <a:pt x="0" y="30431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14" t="0" r="-2114" b="-1078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27171" y="5755282"/>
            <a:ext cx="18084949" cy="7628382"/>
          </a:xfrm>
          <a:custGeom>
            <a:avLst/>
            <a:gdLst/>
            <a:ahLst/>
            <a:cxnLst/>
            <a:rect r="r" b="b" t="t" l="l"/>
            <a:pathLst>
              <a:path h="7628382" w="18084949">
                <a:moveTo>
                  <a:pt x="0" y="0"/>
                </a:moveTo>
                <a:lnTo>
                  <a:pt x="18084949" y="0"/>
                </a:lnTo>
                <a:lnTo>
                  <a:pt x="18084949" y="7628382"/>
                </a:lnTo>
                <a:lnTo>
                  <a:pt x="0" y="76283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712" r="0" b="-571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80741" y="1143000"/>
            <a:ext cx="679720" cy="664426"/>
          </a:xfrm>
          <a:custGeom>
            <a:avLst/>
            <a:gdLst/>
            <a:ahLst/>
            <a:cxnLst/>
            <a:rect r="r" b="b" t="t" l="l"/>
            <a:pathLst>
              <a:path h="664426" w="679720">
                <a:moveTo>
                  <a:pt x="0" y="0"/>
                </a:moveTo>
                <a:lnTo>
                  <a:pt x="679720" y="0"/>
                </a:lnTo>
                <a:lnTo>
                  <a:pt x="679720" y="664426"/>
                </a:lnTo>
                <a:lnTo>
                  <a:pt x="0" y="6644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17611" y="1038225"/>
            <a:ext cx="13035838" cy="650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20"/>
              </a:lnSpc>
              <a:spcBef>
                <a:spcPct val="0"/>
              </a:spcBef>
            </a:pPr>
            <a:r>
              <a:rPr lang="en-US" sz="4585">
                <a:solidFill>
                  <a:srgbClr val="026BD9"/>
                </a:solidFill>
                <a:latin typeface="DM Sans"/>
                <a:ea typeface="DM Sans"/>
                <a:cs typeface="DM Sans"/>
                <a:sym typeface="DM Sans"/>
              </a:rPr>
              <a:t>P</a:t>
            </a:r>
            <a:r>
              <a:rPr lang="en-US" sz="4585">
                <a:solidFill>
                  <a:srgbClr val="026BD9"/>
                </a:solidFill>
                <a:latin typeface="DM Sans"/>
                <a:ea typeface="DM Sans"/>
                <a:cs typeface="DM Sans"/>
                <a:sym typeface="DM Sans"/>
              </a:rPr>
              <a:t>re-Cutover Workflow</a:t>
            </a:r>
          </a:p>
          <a:p>
            <a:pPr algn="just">
              <a:lnSpc>
                <a:spcPts val="5650"/>
              </a:lnSpc>
            </a:pPr>
            <a:r>
              <a:rPr lang="en-US" sz="4035" i="true">
                <a:solidFill>
                  <a:srgbClr val="06274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T - 7 days to T - 1 hour</a:t>
            </a:r>
          </a:p>
          <a:p>
            <a:pPr algn="just" marL="871336" indent="-435668" lvl="1">
              <a:lnSpc>
                <a:spcPts val="5650"/>
              </a:lnSpc>
              <a:buFont typeface="Arial"/>
              <a:buChar char="•"/>
            </a:pPr>
            <a:r>
              <a:rPr lang="en-US" sz="4035">
                <a:solidFill>
                  <a:srgbClr val="026BD9"/>
                </a:solidFill>
                <a:latin typeface="DM Sans"/>
                <a:ea typeface="DM Sans"/>
                <a:cs typeface="DM Sans"/>
                <a:sym typeface="DM Sans"/>
              </a:rPr>
              <a:t>Extract:</a:t>
            </a:r>
            <a:r>
              <a:rPr lang="en-US" sz="4035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 SQL dumps and API pulls</a:t>
            </a:r>
          </a:p>
          <a:p>
            <a:pPr algn="just" marL="871336" indent="-435668" lvl="1">
              <a:lnSpc>
                <a:spcPts val="5650"/>
              </a:lnSpc>
              <a:buFont typeface="Arial"/>
              <a:buChar char="•"/>
            </a:pPr>
            <a:r>
              <a:rPr lang="en-US" sz="4035">
                <a:solidFill>
                  <a:srgbClr val="026BD9"/>
                </a:solidFill>
                <a:latin typeface="DM Sans"/>
                <a:ea typeface="DM Sans"/>
                <a:cs typeface="DM Sans"/>
                <a:sym typeface="DM Sans"/>
              </a:rPr>
              <a:t>Transform</a:t>
            </a:r>
            <a:r>
              <a:rPr lang="en-US" sz="4035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: Flatten EAV schema to Shopify format</a:t>
            </a:r>
          </a:p>
          <a:p>
            <a:pPr algn="just" marL="871336" indent="-435668" lvl="1">
              <a:lnSpc>
                <a:spcPts val="5650"/>
              </a:lnSpc>
              <a:buFont typeface="Arial"/>
              <a:buChar char="•"/>
            </a:pPr>
            <a:r>
              <a:rPr lang="en-US" sz="4035">
                <a:solidFill>
                  <a:srgbClr val="026BD9"/>
                </a:solidFill>
                <a:latin typeface="DM Sans"/>
                <a:ea typeface="DM Sans"/>
                <a:cs typeface="DM Sans"/>
                <a:sym typeface="DM Sans"/>
              </a:rPr>
              <a:t>Clean</a:t>
            </a:r>
            <a:r>
              <a:rPr lang="en-US" sz="4035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: Use Pandas and dbt</a:t>
            </a:r>
          </a:p>
          <a:p>
            <a:pPr algn="just" marL="871336" indent="-435668" lvl="1">
              <a:lnSpc>
                <a:spcPts val="5650"/>
              </a:lnSpc>
              <a:buFont typeface="Arial"/>
              <a:buChar char="•"/>
            </a:pPr>
            <a:r>
              <a:rPr lang="en-US" sz="4035">
                <a:solidFill>
                  <a:srgbClr val="026BD9"/>
                </a:solidFill>
                <a:latin typeface="DM Sans"/>
                <a:ea typeface="DM Sans"/>
                <a:cs typeface="DM Sans"/>
                <a:sym typeface="DM Sans"/>
              </a:rPr>
              <a:t>Enrich</a:t>
            </a:r>
            <a:r>
              <a:rPr lang="en-US" sz="4035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: Add tags, metafields, and URL redirects</a:t>
            </a:r>
          </a:p>
          <a:p>
            <a:pPr algn="just" marL="871336" indent="-435668" lvl="1">
              <a:lnSpc>
                <a:spcPts val="5650"/>
              </a:lnSpc>
              <a:buFont typeface="Arial"/>
              <a:buChar char="•"/>
            </a:pPr>
            <a:r>
              <a:rPr lang="en-US" sz="4035">
                <a:solidFill>
                  <a:srgbClr val="026BD9"/>
                </a:solidFill>
                <a:latin typeface="DM Sans"/>
                <a:ea typeface="DM Sans"/>
                <a:cs typeface="DM Sans"/>
                <a:sym typeface="DM Sans"/>
              </a:rPr>
              <a:t>Load</a:t>
            </a:r>
            <a:r>
              <a:rPr lang="en-US" sz="4035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: Sandbox test via GraphQL Bulk API</a:t>
            </a:r>
          </a:p>
          <a:p>
            <a:pPr algn="just" marL="871336" indent="-435668" lvl="1">
              <a:lnSpc>
                <a:spcPts val="5650"/>
              </a:lnSpc>
              <a:buFont typeface="Arial"/>
              <a:buChar char="•"/>
            </a:pPr>
            <a:r>
              <a:rPr lang="en-US" sz="4035">
                <a:solidFill>
                  <a:srgbClr val="026BD9"/>
                </a:solidFill>
                <a:latin typeface="DM Sans"/>
                <a:ea typeface="DM Sans"/>
                <a:cs typeface="DM Sans"/>
                <a:sym typeface="DM Sans"/>
              </a:rPr>
              <a:t>QA</a:t>
            </a:r>
            <a:r>
              <a:rPr lang="en-US" sz="4035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: Great Expectations, spot checks, checksum comparisons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5DDF6">
                <a:alpha val="5000"/>
              </a:srgbClr>
            </a:gs>
            <a:gs pos="100000">
              <a:srgbClr val="F4F4F4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9841535"/>
            <a:ext cx="186184" cy="4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6"/>
              </a:lnSpc>
              <a:spcBef>
                <a:spcPct val="0"/>
              </a:spcBef>
            </a:pPr>
            <a:r>
              <a:rPr lang="en-US" sz="2562">
                <a:solidFill>
                  <a:srgbClr val="06274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-3911514" y="3533076"/>
            <a:ext cx="10434264" cy="3043105"/>
          </a:xfrm>
          <a:custGeom>
            <a:avLst/>
            <a:gdLst/>
            <a:ahLst/>
            <a:cxnLst/>
            <a:rect r="r" b="b" t="t" l="l"/>
            <a:pathLst>
              <a:path h="3043105" w="10434264">
                <a:moveTo>
                  <a:pt x="0" y="0"/>
                </a:moveTo>
                <a:lnTo>
                  <a:pt x="10434264" y="0"/>
                </a:lnTo>
                <a:lnTo>
                  <a:pt x="10434264" y="3043104"/>
                </a:lnTo>
                <a:lnTo>
                  <a:pt x="0" y="30431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14" t="0" r="-2114" b="-1078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27171" y="5755282"/>
            <a:ext cx="18084949" cy="7628382"/>
          </a:xfrm>
          <a:custGeom>
            <a:avLst/>
            <a:gdLst/>
            <a:ahLst/>
            <a:cxnLst/>
            <a:rect r="r" b="b" t="t" l="l"/>
            <a:pathLst>
              <a:path h="7628382" w="18084949">
                <a:moveTo>
                  <a:pt x="0" y="0"/>
                </a:moveTo>
                <a:lnTo>
                  <a:pt x="18084949" y="0"/>
                </a:lnTo>
                <a:lnTo>
                  <a:pt x="18084949" y="7628382"/>
                </a:lnTo>
                <a:lnTo>
                  <a:pt x="0" y="76283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712" r="0" b="-571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80741" y="1379963"/>
            <a:ext cx="679720" cy="664426"/>
          </a:xfrm>
          <a:custGeom>
            <a:avLst/>
            <a:gdLst/>
            <a:ahLst/>
            <a:cxnLst/>
            <a:rect r="r" b="b" t="t" l="l"/>
            <a:pathLst>
              <a:path h="664426" w="679720">
                <a:moveTo>
                  <a:pt x="0" y="0"/>
                </a:moveTo>
                <a:lnTo>
                  <a:pt x="679720" y="0"/>
                </a:lnTo>
                <a:lnTo>
                  <a:pt x="679720" y="664427"/>
                </a:lnTo>
                <a:lnTo>
                  <a:pt x="0" y="664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17611" y="1275188"/>
            <a:ext cx="12965786" cy="6446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20"/>
              </a:lnSpc>
            </a:pPr>
            <a:r>
              <a:rPr lang="en-US" sz="4585">
                <a:solidFill>
                  <a:srgbClr val="026BD9"/>
                </a:solidFill>
                <a:latin typeface="DM Sans"/>
                <a:ea typeface="DM Sans"/>
                <a:cs typeface="DM Sans"/>
                <a:sym typeface="DM Sans"/>
              </a:rPr>
              <a:t>Delta Migration</a:t>
            </a:r>
          </a:p>
          <a:p>
            <a:pPr algn="just">
              <a:lnSpc>
                <a:spcPts val="6420"/>
              </a:lnSpc>
            </a:pPr>
            <a:r>
              <a:rPr lang="en-US" sz="4585" i="true">
                <a:solidFill>
                  <a:srgbClr val="06274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T - 1 hour to Cutover</a:t>
            </a:r>
          </a:p>
          <a:p>
            <a:pPr algn="just" marL="990066" indent="-495033" lvl="1">
              <a:lnSpc>
                <a:spcPts val="6420"/>
              </a:lnSpc>
              <a:buFont typeface="Arial"/>
              <a:buChar char="•"/>
            </a:pPr>
            <a:r>
              <a:rPr lang="en-US" sz="4585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Capture last-minute changes via timestamps and webhooks</a:t>
            </a:r>
          </a:p>
          <a:p>
            <a:pPr algn="just" marL="990066" indent="-495033" lvl="1">
              <a:lnSpc>
                <a:spcPts val="6420"/>
              </a:lnSpc>
              <a:buFont typeface="Arial"/>
              <a:buChar char="•"/>
            </a:pPr>
            <a:r>
              <a:rPr lang="en-US" sz="4585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Minimal ETL for deltas (updated records only)</a:t>
            </a:r>
          </a:p>
          <a:p>
            <a:pPr algn="just" marL="990066" indent="-495033" lvl="1">
              <a:lnSpc>
                <a:spcPts val="6420"/>
              </a:lnSpc>
              <a:buFont typeface="Arial"/>
              <a:buChar char="•"/>
            </a:pPr>
            <a:r>
              <a:rPr lang="en-US" sz="4585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Ensure up-to-date sync before final cutover</a:t>
            </a:r>
          </a:p>
          <a:p>
            <a:pPr algn="just">
              <a:lnSpc>
                <a:spcPts val="642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5DDF6">
                <a:alpha val="5000"/>
              </a:srgbClr>
            </a:gs>
            <a:gs pos="100000">
              <a:srgbClr val="F4F4F4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9841535"/>
            <a:ext cx="186184" cy="4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6"/>
              </a:lnSpc>
              <a:spcBef>
                <a:spcPct val="0"/>
              </a:spcBef>
            </a:pPr>
            <a:r>
              <a:rPr lang="en-US" sz="2562">
                <a:solidFill>
                  <a:srgbClr val="06274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-3911514" y="3533076"/>
            <a:ext cx="10434264" cy="3043105"/>
          </a:xfrm>
          <a:custGeom>
            <a:avLst/>
            <a:gdLst/>
            <a:ahLst/>
            <a:cxnLst/>
            <a:rect r="r" b="b" t="t" l="l"/>
            <a:pathLst>
              <a:path h="3043105" w="10434264">
                <a:moveTo>
                  <a:pt x="0" y="0"/>
                </a:moveTo>
                <a:lnTo>
                  <a:pt x="10434264" y="0"/>
                </a:lnTo>
                <a:lnTo>
                  <a:pt x="10434264" y="3043104"/>
                </a:lnTo>
                <a:lnTo>
                  <a:pt x="0" y="30431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14" t="0" r="-2114" b="-1078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27171" y="5755282"/>
            <a:ext cx="18084949" cy="7628382"/>
          </a:xfrm>
          <a:custGeom>
            <a:avLst/>
            <a:gdLst/>
            <a:ahLst/>
            <a:cxnLst/>
            <a:rect r="r" b="b" t="t" l="l"/>
            <a:pathLst>
              <a:path h="7628382" w="18084949">
                <a:moveTo>
                  <a:pt x="0" y="0"/>
                </a:moveTo>
                <a:lnTo>
                  <a:pt x="18084949" y="0"/>
                </a:lnTo>
                <a:lnTo>
                  <a:pt x="18084949" y="7628382"/>
                </a:lnTo>
                <a:lnTo>
                  <a:pt x="0" y="76283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712" r="0" b="-571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880741" y="1379963"/>
            <a:ext cx="679720" cy="664426"/>
          </a:xfrm>
          <a:custGeom>
            <a:avLst/>
            <a:gdLst/>
            <a:ahLst/>
            <a:cxnLst/>
            <a:rect r="r" b="b" t="t" l="l"/>
            <a:pathLst>
              <a:path h="664426" w="679720">
                <a:moveTo>
                  <a:pt x="0" y="0"/>
                </a:moveTo>
                <a:lnTo>
                  <a:pt x="679720" y="0"/>
                </a:lnTo>
                <a:lnTo>
                  <a:pt x="679720" y="664427"/>
                </a:lnTo>
                <a:lnTo>
                  <a:pt x="0" y="664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17611" y="1275188"/>
            <a:ext cx="12965786" cy="6446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420"/>
              </a:lnSpc>
            </a:pPr>
            <a:r>
              <a:rPr lang="en-US" sz="4585">
                <a:solidFill>
                  <a:srgbClr val="026BD9"/>
                </a:solidFill>
                <a:latin typeface="DM Sans"/>
                <a:ea typeface="DM Sans"/>
                <a:cs typeface="DM Sans"/>
                <a:sym typeface="DM Sans"/>
              </a:rPr>
              <a:t>Cutover Execution</a:t>
            </a:r>
          </a:p>
          <a:p>
            <a:pPr algn="just">
              <a:lnSpc>
                <a:spcPts val="6420"/>
              </a:lnSpc>
            </a:pPr>
            <a:r>
              <a:rPr lang="en-US" sz="4585" i="true">
                <a:solidFill>
                  <a:srgbClr val="06274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T 0 – Downtime Window</a:t>
            </a:r>
          </a:p>
          <a:p>
            <a:pPr algn="just" marL="990066" indent="-495033" lvl="1">
              <a:lnSpc>
                <a:spcPts val="6420"/>
              </a:lnSpc>
              <a:buFont typeface="Arial"/>
              <a:buChar char="•"/>
            </a:pPr>
            <a:r>
              <a:rPr lang="en-US" sz="4585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Put Magento in maintenance mode</a:t>
            </a:r>
          </a:p>
          <a:p>
            <a:pPr algn="just" marL="990066" indent="-495033" lvl="1">
              <a:lnSpc>
                <a:spcPts val="6420"/>
              </a:lnSpc>
              <a:buFont typeface="Arial"/>
              <a:buChar char="•"/>
            </a:pPr>
            <a:r>
              <a:rPr lang="en-US" sz="4585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Final delta data upload to Shopify</a:t>
            </a:r>
          </a:p>
          <a:p>
            <a:pPr algn="just" marL="990066" indent="-495033" lvl="1">
              <a:lnSpc>
                <a:spcPts val="6420"/>
              </a:lnSpc>
              <a:buFont typeface="Arial"/>
              <a:buChar char="•"/>
            </a:pPr>
            <a:r>
              <a:rPr lang="en-US" sz="4585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Trigger ERP/CRM sync</a:t>
            </a:r>
          </a:p>
          <a:p>
            <a:pPr algn="just" marL="990066" indent="-495033" lvl="1">
              <a:lnSpc>
                <a:spcPts val="6420"/>
              </a:lnSpc>
              <a:buFont typeface="Arial"/>
              <a:buChar char="•"/>
            </a:pPr>
            <a:r>
              <a:rPr lang="en-US" sz="4585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DNS/CDN switch to Shopify storefront</a:t>
            </a:r>
          </a:p>
          <a:p>
            <a:pPr algn="just" marL="990066" indent="-495033" lvl="1">
              <a:lnSpc>
                <a:spcPts val="6420"/>
              </a:lnSpc>
              <a:buFont typeface="Arial"/>
              <a:buChar char="•"/>
            </a:pPr>
            <a:r>
              <a:rPr lang="en-US" sz="4585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Validate everything before reopening store</a:t>
            </a:r>
          </a:p>
          <a:p>
            <a:pPr algn="just">
              <a:lnSpc>
                <a:spcPts val="642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5DDF6">
                <a:alpha val="5000"/>
              </a:srgbClr>
            </a:gs>
            <a:gs pos="100000">
              <a:srgbClr val="F4F4F4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9841535"/>
            <a:ext cx="186184" cy="4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6"/>
              </a:lnSpc>
              <a:spcBef>
                <a:spcPct val="0"/>
              </a:spcBef>
            </a:pPr>
            <a:r>
              <a:rPr lang="en-US" sz="2562">
                <a:solidFill>
                  <a:srgbClr val="06274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-3911514" y="3533076"/>
            <a:ext cx="10434264" cy="3043105"/>
          </a:xfrm>
          <a:custGeom>
            <a:avLst/>
            <a:gdLst/>
            <a:ahLst/>
            <a:cxnLst/>
            <a:rect r="r" b="b" t="t" l="l"/>
            <a:pathLst>
              <a:path h="3043105" w="10434264">
                <a:moveTo>
                  <a:pt x="0" y="0"/>
                </a:moveTo>
                <a:lnTo>
                  <a:pt x="10434264" y="0"/>
                </a:lnTo>
                <a:lnTo>
                  <a:pt x="10434264" y="3043104"/>
                </a:lnTo>
                <a:lnTo>
                  <a:pt x="0" y="30431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14" t="0" r="-2114" b="-1078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27171" y="5755282"/>
            <a:ext cx="18084949" cy="7628382"/>
          </a:xfrm>
          <a:custGeom>
            <a:avLst/>
            <a:gdLst/>
            <a:ahLst/>
            <a:cxnLst/>
            <a:rect r="r" b="b" t="t" l="l"/>
            <a:pathLst>
              <a:path h="7628382" w="18084949">
                <a:moveTo>
                  <a:pt x="0" y="0"/>
                </a:moveTo>
                <a:lnTo>
                  <a:pt x="18084949" y="0"/>
                </a:lnTo>
                <a:lnTo>
                  <a:pt x="18084949" y="7628382"/>
                </a:lnTo>
                <a:lnTo>
                  <a:pt x="0" y="76283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712" r="0" b="-571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34877" y="1341863"/>
            <a:ext cx="12556511" cy="5908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2"/>
              </a:lnSpc>
            </a:pPr>
            <a:r>
              <a:rPr lang="en-US" sz="4518" spc="361">
                <a:solidFill>
                  <a:srgbClr val="026BD9"/>
                </a:solidFill>
                <a:latin typeface="DM Sans"/>
                <a:ea typeface="DM Sans"/>
                <a:cs typeface="DM Sans"/>
                <a:sym typeface="DM Sans"/>
              </a:rPr>
              <a:t>ERP/CRM Sync Strategy</a:t>
            </a:r>
          </a:p>
          <a:p>
            <a:pPr algn="just">
              <a:lnSpc>
                <a:spcPts val="4202"/>
              </a:lnSpc>
            </a:pPr>
          </a:p>
          <a:p>
            <a:pPr algn="just" marL="975579" indent="-487789" lvl="1">
              <a:lnSpc>
                <a:spcPts val="4202"/>
              </a:lnSpc>
              <a:buFont typeface="Arial"/>
              <a:buChar char="•"/>
            </a:pPr>
            <a:r>
              <a:rPr lang="en-US" sz="4518" spc="361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ID Mapping: Magento ↔ Shopify cross-reference tables</a:t>
            </a:r>
          </a:p>
          <a:p>
            <a:pPr algn="just" marL="975579" indent="-487789" lvl="1">
              <a:lnSpc>
                <a:spcPts val="4202"/>
              </a:lnSpc>
              <a:buFont typeface="Arial"/>
              <a:buChar char="•"/>
            </a:pPr>
            <a:r>
              <a:rPr lang="en-US" sz="4518" spc="361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Inventory: Shopify webhooks → AWS Lambda → ERP update</a:t>
            </a:r>
          </a:p>
          <a:p>
            <a:pPr algn="just" marL="975579" indent="-487789" lvl="1">
              <a:lnSpc>
                <a:spcPts val="4202"/>
              </a:lnSpc>
              <a:buFont typeface="Arial"/>
              <a:buChar char="•"/>
            </a:pPr>
            <a:r>
              <a:rPr lang="en-US" sz="4518" spc="361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Orders: Past = read-only, future = real-time API sync</a:t>
            </a:r>
          </a:p>
          <a:p>
            <a:pPr algn="just" marL="975579" indent="-487789" lvl="1">
              <a:lnSpc>
                <a:spcPts val="4202"/>
              </a:lnSpc>
              <a:buFont typeface="Arial"/>
              <a:buChar char="•"/>
            </a:pPr>
            <a:r>
              <a:rPr lang="en-US" sz="4518" spc="361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Customers: Nightly GraphQL syncs to ERP</a:t>
            </a:r>
          </a:p>
          <a:p>
            <a:pPr algn="just">
              <a:lnSpc>
                <a:spcPts val="4202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827171" y="1237088"/>
            <a:ext cx="679720" cy="664426"/>
          </a:xfrm>
          <a:custGeom>
            <a:avLst/>
            <a:gdLst/>
            <a:ahLst/>
            <a:cxnLst/>
            <a:rect r="r" b="b" t="t" l="l"/>
            <a:pathLst>
              <a:path h="664426" w="679720">
                <a:moveTo>
                  <a:pt x="0" y="0"/>
                </a:moveTo>
                <a:lnTo>
                  <a:pt x="679720" y="0"/>
                </a:lnTo>
                <a:lnTo>
                  <a:pt x="679720" y="664427"/>
                </a:lnTo>
                <a:lnTo>
                  <a:pt x="0" y="664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5DDF6">
                <a:alpha val="5000"/>
              </a:srgbClr>
            </a:gs>
            <a:gs pos="100000">
              <a:srgbClr val="F4F4F4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9841535"/>
            <a:ext cx="186184" cy="4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6"/>
              </a:lnSpc>
              <a:spcBef>
                <a:spcPct val="0"/>
              </a:spcBef>
            </a:pPr>
            <a:r>
              <a:rPr lang="en-US" sz="2562">
                <a:solidFill>
                  <a:srgbClr val="06274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-3911514" y="3533076"/>
            <a:ext cx="10434264" cy="3043105"/>
          </a:xfrm>
          <a:custGeom>
            <a:avLst/>
            <a:gdLst/>
            <a:ahLst/>
            <a:cxnLst/>
            <a:rect r="r" b="b" t="t" l="l"/>
            <a:pathLst>
              <a:path h="3043105" w="10434264">
                <a:moveTo>
                  <a:pt x="0" y="0"/>
                </a:moveTo>
                <a:lnTo>
                  <a:pt x="10434264" y="0"/>
                </a:lnTo>
                <a:lnTo>
                  <a:pt x="10434264" y="3043104"/>
                </a:lnTo>
                <a:lnTo>
                  <a:pt x="0" y="30431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14" t="0" r="-2114" b="-1078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827171" y="5755282"/>
            <a:ext cx="18084949" cy="7628382"/>
          </a:xfrm>
          <a:custGeom>
            <a:avLst/>
            <a:gdLst/>
            <a:ahLst/>
            <a:cxnLst/>
            <a:rect r="r" b="b" t="t" l="l"/>
            <a:pathLst>
              <a:path h="7628382" w="18084949">
                <a:moveTo>
                  <a:pt x="0" y="0"/>
                </a:moveTo>
                <a:lnTo>
                  <a:pt x="18084949" y="0"/>
                </a:lnTo>
                <a:lnTo>
                  <a:pt x="18084949" y="7628382"/>
                </a:lnTo>
                <a:lnTo>
                  <a:pt x="0" y="76283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712" r="0" b="-571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34877" y="1341863"/>
            <a:ext cx="12556511" cy="8041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2"/>
              </a:lnSpc>
            </a:pPr>
            <a:r>
              <a:rPr lang="en-US" sz="4518" spc="361">
                <a:solidFill>
                  <a:srgbClr val="026BD9"/>
                </a:solidFill>
                <a:latin typeface="DM Sans"/>
                <a:ea typeface="DM Sans"/>
                <a:cs typeface="DM Sans"/>
                <a:sym typeface="DM Sans"/>
              </a:rPr>
              <a:t>Validation &amp; Rollback</a:t>
            </a:r>
          </a:p>
          <a:p>
            <a:pPr algn="just">
              <a:lnSpc>
                <a:spcPts val="4202"/>
              </a:lnSpc>
            </a:pPr>
          </a:p>
          <a:p>
            <a:pPr algn="just">
              <a:lnSpc>
                <a:spcPts val="4202"/>
              </a:lnSpc>
            </a:pPr>
            <a:r>
              <a:rPr lang="en-US" sz="4518" spc="361">
                <a:solidFill>
                  <a:srgbClr val="026BD9"/>
                </a:solidFill>
                <a:latin typeface="DM Sans"/>
                <a:ea typeface="DM Sans"/>
                <a:cs typeface="DM Sans"/>
                <a:sym typeface="DM Sans"/>
              </a:rPr>
              <a:t>Automated QA:</a:t>
            </a:r>
          </a:p>
          <a:p>
            <a:pPr algn="just" marL="975579" indent="-487789" lvl="1">
              <a:lnSpc>
                <a:spcPts val="4202"/>
              </a:lnSpc>
              <a:buFont typeface="Arial"/>
              <a:buChar char="•"/>
            </a:pPr>
            <a:r>
              <a:rPr lang="en-US" sz="4518" spc="361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Record count</a:t>
            </a:r>
          </a:p>
          <a:p>
            <a:pPr algn="just" marL="975579" indent="-487789" lvl="1">
              <a:lnSpc>
                <a:spcPts val="4202"/>
              </a:lnSpc>
              <a:buFont typeface="Arial"/>
              <a:buChar char="•"/>
            </a:pPr>
            <a:r>
              <a:rPr lang="en-US" sz="4518" spc="361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Financial totals</a:t>
            </a:r>
          </a:p>
          <a:p>
            <a:pPr algn="just" marL="975579" indent="-487789" lvl="1">
              <a:lnSpc>
                <a:spcPts val="4202"/>
              </a:lnSpc>
              <a:buFont typeface="Arial"/>
              <a:buChar char="•"/>
            </a:pPr>
            <a:r>
              <a:rPr lang="en-US" sz="4518" spc="361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Sample hash matches</a:t>
            </a:r>
          </a:p>
          <a:p>
            <a:pPr algn="just" marL="975579" indent="-487789" lvl="1">
              <a:lnSpc>
                <a:spcPts val="4202"/>
              </a:lnSpc>
              <a:buFont typeface="Arial"/>
              <a:buChar char="•"/>
            </a:pPr>
            <a:r>
              <a:rPr lang="en-US" sz="4518" spc="361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Performance Test: Simulate high user load</a:t>
            </a:r>
          </a:p>
          <a:p>
            <a:pPr algn="just">
              <a:lnSpc>
                <a:spcPts val="4202"/>
              </a:lnSpc>
            </a:pPr>
          </a:p>
          <a:p>
            <a:pPr algn="just">
              <a:lnSpc>
                <a:spcPts val="4202"/>
              </a:lnSpc>
            </a:pPr>
            <a:r>
              <a:rPr lang="en-US" sz="4518" spc="361">
                <a:solidFill>
                  <a:srgbClr val="026BD9"/>
                </a:solidFill>
                <a:latin typeface="DM Sans"/>
                <a:ea typeface="DM Sans"/>
                <a:cs typeface="DM Sans"/>
                <a:sym typeface="DM Sans"/>
              </a:rPr>
              <a:t>Rollback Plan:</a:t>
            </a:r>
          </a:p>
          <a:p>
            <a:pPr algn="just" marL="975579" indent="-487789" lvl="1">
              <a:lnSpc>
                <a:spcPts val="4202"/>
              </a:lnSpc>
              <a:buFont typeface="Arial"/>
              <a:buChar char="•"/>
            </a:pPr>
            <a:r>
              <a:rPr lang="en-US" sz="4518" spc="361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Trigger on API error &gt;2%</a:t>
            </a:r>
          </a:p>
          <a:p>
            <a:pPr algn="just" marL="975579" indent="-487789" lvl="1">
              <a:lnSpc>
                <a:spcPts val="4202"/>
              </a:lnSpc>
              <a:buFont typeface="Arial"/>
              <a:buChar char="•"/>
            </a:pPr>
            <a:r>
              <a:rPr lang="en-US" sz="4518" spc="361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DNS rollback to Magento</a:t>
            </a:r>
          </a:p>
          <a:p>
            <a:pPr algn="just" marL="975579" indent="-487789" lvl="1">
              <a:lnSpc>
                <a:spcPts val="4202"/>
              </a:lnSpc>
              <a:buFont typeface="Arial"/>
              <a:buChar char="•"/>
            </a:pPr>
            <a:r>
              <a:rPr lang="en-US" sz="4518" spc="361">
                <a:solidFill>
                  <a:srgbClr val="06274F"/>
                </a:solidFill>
                <a:latin typeface="DM Sans"/>
                <a:ea typeface="DM Sans"/>
                <a:cs typeface="DM Sans"/>
                <a:sym typeface="DM Sans"/>
              </a:rPr>
              <a:t>Shopify store import revert if needed</a:t>
            </a:r>
          </a:p>
          <a:p>
            <a:pPr algn="just">
              <a:lnSpc>
                <a:spcPts val="4202"/>
              </a:lnSpc>
            </a:pPr>
          </a:p>
          <a:p>
            <a:pPr algn="just">
              <a:lnSpc>
                <a:spcPts val="4202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827171" y="1237088"/>
            <a:ext cx="679720" cy="664426"/>
          </a:xfrm>
          <a:custGeom>
            <a:avLst/>
            <a:gdLst/>
            <a:ahLst/>
            <a:cxnLst/>
            <a:rect r="r" b="b" t="t" l="l"/>
            <a:pathLst>
              <a:path h="664426" w="679720">
                <a:moveTo>
                  <a:pt x="0" y="0"/>
                </a:moveTo>
                <a:lnTo>
                  <a:pt x="679720" y="0"/>
                </a:lnTo>
                <a:lnTo>
                  <a:pt x="679720" y="664427"/>
                </a:lnTo>
                <a:lnTo>
                  <a:pt x="0" y="664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922114" y="2337208"/>
            <a:ext cx="679720" cy="664426"/>
          </a:xfrm>
          <a:custGeom>
            <a:avLst/>
            <a:gdLst/>
            <a:ahLst/>
            <a:cxnLst/>
            <a:rect r="r" b="b" t="t" l="l"/>
            <a:pathLst>
              <a:path h="664426" w="679720">
                <a:moveTo>
                  <a:pt x="0" y="0"/>
                </a:moveTo>
                <a:lnTo>
                  <a:pt x="679720" y="0"/>
                </a:lnTo>
                <a:lnTo>
                  <a:pt x="679720" y="664426"/>
                </a:lnTo>
                <a:lnTo>
                  <a:pt x="0" y="6644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941164" y="6012457"/>
            <a:ext cx="679720" cy="664426"/>
          </a:xfrm>
          <a:custGeom>
            <a:avLst/>
            <a:gdLst/>
            <a:ahLst/>
            <a:cxnLst/>
            <a:rect r="r" b="b" t="t" l="l"/>
            <a:pathLst>
              <a:path h="664426" w="679720">
                <a:moveTo>
                  <a:pt x="0" y="0"/>
                </a:moveTo>
                <a:lnTo>
                  <a:pt x="679720" y="0"/>
                </a:lnTo>
                <a:lnTo>
                  <a:pt x="679720" y="664426"/>
                </a:lnTo>
                <a:lnTo>
                  <a:pt x="0" y="6644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DAGkjRAoKjw</dc:identifier>
  <dcterms:modified xsi:type="dcterms:W3CDTF">2011-08-01T06:04:30Z</dcterms:modified>
  <cp:revision>1</cp:revision>
  <dc:title>teifi</dc:title>
</cp:coreProperties>
</file>