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67"/>
  </p:notesMasterIdLst>
  <p:sldIdLst>
    <p:sldId id="271" r:id="rId6"/>
    <p:sldId id="300" r:id="rId7"/>
    <p:sldId id="259" r:id="rId8"/>
    <p:sldId id="288" r:id="rId9"/>
    <p:sldId id="340" r:id="rId10"/>
    <p:sldId id="341" r:id="rId11"/>
    <p:sldId id="342" r:id="rId12"/>
    <p:sldId id="345" r:id="rId13"/>
    <p:sldId id="344" r:id="rId14"/>
    <p:sldId id="343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01" r:id="rId63"/>
    <p:sldId id="302" r:id="rId64"/>
    <p:sldId id="303" r:id="rId65"/>
    <p:sldId id="304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84845"/>
    <a:srgbClr val="FAD2D2"/>
    <a:srgbClr val="F89E4C"/>
    <a:srgbClr val="A81E24"/>
    <a:srgbClr val="FFF2CC"/>
    <a:srgbClr val="CF2F33"/>
    <a:srgbClr val="BA2532"/>
    <a:srgbClr val="E3293B"/>
    <a:srgbClr val="FFF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850D1-3DE1-5E49-ABFC-00B1F4CAB20B}" v="706" dt="2022-04-26T05:00:35.908"/>
    <p1510:client id="{B8906113-84A5-D6EE-8131-D504648287C4}" v="62" dt="2022-09-08T10:44:06.607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D66ED-011C-444B-AF08-9B316B070C56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4ADD7-897F-4F47-A317-DE24AB827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5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6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2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892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4048" y="2622297"/>
            <a:ext cx="9103901" cy="4411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94281" y="3513835"/>
            <a:ext cx="720343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33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marL="16933">
              <a:lnSpc>
                <a:spcPts val="1020"/>
              </a:lnSpc>
            </a:pPr>
            <a:r>
              <a:rPr lang="en-US" spc="-13"/>
              <a:t>CONFIDENTIAL</a:t>
            </a:r>
            <a:r>
              <a:rPr lang="en-US" spc="272"/>
              <a:t> </a:t>
            </a:r>
            <a:r>
              <a:rPr lang="en-US" spc="-7"/>
              <a:t>|</a:t>
            </a:r>
            <a:r>
              <a:rPr lang="en-US" spc="213"/>
              <a:t> </a:t>
            </a:r>
            <a:r>
              <a:rPr lang="en-US" spc="-7"/>
              <a:t>©</a:t>
            </a:r>
            <a:r>
              <a:rPr lang="en-US" spc="13"/>
              <a:t> </a:t>
            </a:r>
            <a:r>
              <a:rPr lang="en-US" spc="-13"/>
              <a:t>2022</a:t>
            </a:r>
            <a:r>
              <a:rPr lang="en-US"/>
              <a:t> </a:t>
            </a:r>
            <a:r>
              <a:rPr lang="en-US" spc="-13"/>
              <a:t>EPAM</a:t>
            </a:r>
            <a:r>
              <a:rPr lang="en-US" spc="7"/>
              <a:t> </a:t>
            </a:r>
            <a:r>
              <a:rPr lang="en-US" spc="-7"/>
              <a:t>Systems,</a:t>
            </a:r>
            <a:r>
              <a:rPr lang="en-US" spc="40"/>
              <a:t> </a:t>
            </a:r>
            <a:r>
              <a:rPr lang="en-US" spc="-7"/>
              <a:t>Inc.</a:t>
            </a:r>
            <a:endParaRPr lang="en-US" spc="-7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50799">
              <a:lnSpc>
                <a:spcPts val="1913"/>
              </a:lnSpc>
            </a:pPr>
            <a:fld id="{81D60167-4931-47E6-BA6A-407CBD079E47}" type="slidenum">
              <a:rPr lang="en-IN" smtClean="0"/>
              <a:pPr marL="50799">
                <a:lnSpc>
                  <a:spcPts val="1913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31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35343"/>
            <a:ext cx="12192000" cy="423333"/>
          </a:xfrm>
          <a:custGeom>
            <a:avLst/>
            <a:gdLst/>
            <a:ahLst/>
            <a:cxnLst/>
            <a:rect l="l" t="t" r="r" b="b"/>
            <a:pathLst>
              <a:path w="9144000" h="317500">
                <a:moveTo>
                  <a:pt x="9144000" y="0"/>
                </a:moveTo>
                <a:lnTo>
                  <a:pt x="0" y="0"/>
                </a:lnTo>
                <a:lnTo>
                  <a:pt x="0" y="316991"/>
                </a:lnTo>
                <a:lnTo>
                  <a:pt x="9144000" y="316991"/>
                </a:lnTo>
                <a:lnTo>
                  <a:pt x="9144000" y="0"/>
                </a:lnTo>
                <a:close/>
              </a:path>
            </a:pathLst>
          </a:custGeom>
          <a:solidFill>
            <a:srgbClr val="123B4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554" y="6550085"/>
            <a:ext cx="439555" cy="22263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79535" y="6568102"/>
            <a:ext cx="627379" cy="143933"/>
          </a:xfrm>
          <a:custGeom>
            <a:avLst/>
            <a:gdLst/>
            <a:ahLst/>
            <a:cxnLst/>
            <a:rect l="l" t="t" r="r" b="b"/>
            <a:pathLst>
              <a:path w="470534" h="107950">
                <a:moveTo>
                  <a:pt x="46964" y="0"/>
                </a:moveTo>
                <a:lnTo>
                  <a:pt x="0" y="45186"/>
                </a:lnTo>
                <a:lnTo>
                  <a:pt x="0" y="62941"/>
                </a:lnTo>
                <a:lnTo>
                  <a:pt x="46964" y="107429"/>
                </a:lnTo>
                <a:lnTo>
                  <a:pt x="46964" y="82842"/>
                </a:lnTo>
                <a:lnTo>
                  <a:pt x="16217" y="53708"/>
                </a:lnTo>
                <a:lnTo>
                  <a:pt x="46964" y="24155"/>
                </a:lnTo>
                <a:lnTo>
                  <a:pt x="46964" y="0"/>
                </a:lnTo>
                <a:close/>
              </a:path>
              <a:path w="470534" h="107950">
                <a:moveTo>
                  <a:pt x="470535" y="45186"/>
                </a:moveTo>
                <a:lnTo>
                  <a:pt x="423443" y="0"/>
                </a:lnTo>
                <a:lnTo>
                  <a:pt x="423443" y="24155"/>
                </a:lnTo>
                <a:lnTo>
                  <a:pt x="454329" y="53708"/>
                </a:lnTo>
                <a:lnTo>
                  <a:pt x="423443" y="82842"/>
                </a:lnTo>
                <a:lnTo>
                  <a:pt x="423443" y="107429"/>
                </a:lnTo>
                <a:lnTo>
                  <a:pt x="470535" y="62941"/>
                </a:lnTo>
                <a:lnTo>
                  <a:pt x="470535" y="45186"/>
                </a:lnTo>
                <a:close/>
              </a:path>
            </a:pathLst>
          </a:custGeom>
          <a:solidFill>
            <a:srgbClr val="58C7D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4562" y="1584622"/>
            <a:ext cx="2362876" cy="574453"/>
          </a:xfrm>
        </p:spPr>
        <p:txBody>
          <a:bodyPr lIns="0" tIns="0" rIns="0" bIns="0"/>
          <a:lstStyle>
            <a:lvl1pPr>
              <a:defRPr sz="3733" b="1" i="0">
                <a:solidFill>
                  <a:srgbClr val="46454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0094" y="2655485"/>
            <a:ext cx="5027505" cy="287323"/>
          </a:xfrm>
        </p:spPr>
        <p:txBody>
          <a:bodyPr lIns="0" tIns="0" rIns="0" bIns="0"/>
          <a:lstStyle>
            <a:lvl1pPr>
              <a:defRPr sz="1867" b="0" i="0">
                <a:solidFill>
                  <a:srgbClr val="46454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33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marL="16933">
              <a:lnSpc>
                <a:spcPts val="1020"/>
              </a:lnSpc>
            </a:pPr>
            <a:r>
              <a:rPr lang="en-US" spc="-13"/>
              <a:t>CONFIDENTIAL</a:t>
            </a:r>
            <a:r>
              <a:rPr lang="en-US" spc="272"/>
              <a:t> </a:t>
            </a:r>
            <a:r>
              <a:rPr lang="en-US" spc="-7"/>
              <a:t>|</a:t>
            </a:r>
            <a:r>
              <a:rPr lang="en-US" spc="213"/>
              <a:t> </a:t>
            </a:r>
            <a:r>
              <a:rPr lang="en-US" spc="-7"/>
              <a:t>©</a:t>
            </a:r>
            <a:r>
              <a:rPr lang="en-US" spc="13"/>
              <a:t> </a:t>
            </a:r>
            <a:r>
              <a:rPr lang="en-US" spc="-13"/>
              <a:t>2022</a:t>
            </a:r>
            <a:r>
              <a:rPr lang="en-US"/>
              <a:t> </a:t>
            </a:r>
            <a:r>
              <a:rPr lang="en-US" spc="-13"/>
              <a:t>EPAM</a:t>
            </a:r>
            <a:r>
              <a:rPr lang="en-US" spc="7"/>
              <a:t> </a:t>
            </a:r>
            <a:r>
              <a:rPr lang="en-US" spc="-7"/>
              <a:t>Systems,</a:t>
            </a:r>
            <a:r>
              <a:rPr lang="en-US" spc="40"/>
              <a:t> </a:t>
            </a:r>
            <a:r>
              <a:rPr lang="en-US" spc="-7"/>
              <a:t>Inc.</a:t>
            </a:r>
            <a:endParaRPr lang="en-US" spc="-7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50799">
              <a:lnSpc>
                <a:spcPts val="1913"/>
              </a:lnSpc>
            </a:pPr>
            <a:fld id="{81D60167-4931-47E6-BA6A-407CBD079E47}" type="slidenum">
              <a:rPr lang="en-IN" smtClean="0"/>
              <a:pPr marL="50799">
                <a:lnSpc>
                  <a:spcPts val="1913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829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4562" y="1584622"/>
            <a:ext cx="2362876" cy="574453"/>
          </a:xfrm>
        </p:spPr>
        <p:txBody>
          <a:bodyPr lIns="0" tIns="0" rIns="0" bIns="0"/>
          <a:lstStyle>
            <a:lvl1pPr>
              <a:defRPr sz="3733" b="1" i="0">
                <a:solidFill>
                  <a:srgbClr val="46454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33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marL="16933">
              <a:lnSpc>
                <a:spcPts val="1020"/>
              </a:lnSpc>
            </a:pPr>
            <a:r>
              <a:rPr lang="en-US" spc="-13"/>
              <a:t>CONFIDENTIAL</a:t>
            </a:r>
            <a:r>
              <a:rPr lang="en-US" spc="272"/>
              <a:t> </a:t>
            </a:r>
            <a:r>
              <a:rPr lang="en-US" spc="-7"/>
              <a:t>|</a:t>
            </a:r>
            <a:r>
              <a:rPr lang="en-US" spc="213"/>
              <a:t> </a:t>
            </a:r>
            <a:r>
              <a:rPr lang="en-US" spc="-7"/>
              <a:t>©</a:t>
            </a:r>
            <a:r>
              <a:rPr lang="en-US" spc="13"/>
              <a:t> </a:t>
            </a:r>
            <a:r>
              <a:rPr lang="en-US" spc="-13"/>
              <a:t>2022</a:t>
            </a:r>
            <a:r>
              <a:rPr lang="en-US"/>
              <a:t> </a:t>
            </a:r>
            <a:r>
              <a:rPr lang="en-US" spc="-13"/>
              <a:t>EPAM</a:t>
            </a:r>
            <a:r>
              <a:rPr lang="en-US" spc="7"/>
              <a:t> </a:t>
            </a:r>
            <a:r>
              <a:rPr lang="en-US" spc="-7"/>
              <a:t>Systems,</a:t>
            </a:r>
            <a:r>
              <a:rPr lang="en-US" spc="40"/>
              <a:t> </a:t>
            </a:r>
            <a:r>
              <a:rPr lang="en-US" spc="-7"/>
              <a:t>Inc.</a:t>
            </a:r>
            <a:endParaRPr lang="en-US" spc="-7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50799">
              <a:lnSpc>
                <a:spcPts val="1913"/>
              </a:lnSpc>
            </a:pPr>
            <a:fld id="{81D60167-4931-47E6-BA6A-407CBD079E47}" type="slidenum">
              <a:rPr lang="en-IN" smtClean="0"/>
              <a:pPr marL="50799">
                <a:lnSpc>
                  <a:spcPts val="1913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92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4562" y="1584622"/>
            <a:ext cx="2362876" cy="574453"/>
          </a:xfrm>
        </p:spPr>
        <p:txBody>
          <a:bodyPr lIns="0" tIns="0" rIns="0" bIns="0"/>
          <a:lstStyle>
            <a:lvl1pPr>
              <a:defRPr sz="3733" b="1" i="0">
                <a:solidFill>
                  <a:srgbClr val="46454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33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marL="16933">
              <a:lnSpc>
                <a:spcPts val="1020"/>
              </a:lnSpc>
            </a:pPr>
            <a:r>
              <a:rPr lang="en-US" spc="-13"/>
              <a:t>CONFIDENTIAL</a:t>
            </a:r>
            <a:r>
              <a:rPr lang="en-US" spc="272"/>
              <a:t> </a:t>
            </a:r>
            <a:r>
              <a:rPr lang="en-US" spc="-7"/>
              <a:t>|</a:t>
            </a:r>
            <a:r>
              <a:rPr lang="en-US" spc="213"/>
              <a:t> </a:t>
            </a:r>
            <a:r>
              <a:rPr lang="en-US" spc="-7"/>
              <a:t>©</a:t>
            </a:r>
            <a:r>
              <a:rPr lang="en-US" spc="13"/>
              <a:t> </a:t>
            </a:r>
            <a:r>
              <a:rPr lang="en-US" spc="-13"/>
              <a:t>2022</a:t>
            </a:r>
            <a:r>
              <a:rPr lang="en-US"/>
              <a:t> </a:t>
            </a:r>
            <a:r>
              <a:rPr lang="en-US" spc="-13"/>
              <a:t>EPAM</a:t>
            </a:r>
            <a:r>
              <a:rPr lang="en-US" spc="7"/>
              <a:t> </a:t>
            </a:r>
            <a:r>
              <a:rPr lang="en-US" spc="-7"/>
              <a:t>Systems,</a:t>
            </a:r>
            <a:r>
              <a:rPr lang="en-US" spc="40"/>
              <a:t> </a:t>
            </a:r>
            <a:r>
              <a:rPr lang="en-US" spc="-7"/>
              <a:t>Inc.</a:t>
            </a:r>
            <a:endParaRPr lang="en-US" spc="-7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50799">
              <a:lnSpc>
                <a:spcPts val="1913"/>
              </a:lnSpc>
            </a:pPr>
            <a:fld id="{81D60167-4931-47E6-BA6A-407CBD079E47}" type="slidenum">
              <a:rPr lang="en-IN" smtClean="0"/>
              <a:pPr marL="50799">
                <a:lnSpc>
                  <a:spcPts val="1913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69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2192000" cy="6435513"/>
          </a:xfrm>
          <a:custGeom>
            <a:avLst/>
            <a:gdLst/>
            <a:ahLst/>
            <a:cxnLst/>
            <a:rect l="l" t="t" r="r" b="b"/>
            <a:pathLst>
              <a:path w="9144000" h="4826635">
                <a:moveTo>
                  <a:pt x="0" y="4826508"/>
                </a:moveTo>
                <a:lnTo>
                  <a:pt x="9144000" y="4826508"/>
                </a:lnTo>
                <a:lnTo>
                  <a:pt x="9144000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solidFill>
            <a:srgbClr val="CEDB5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g object 17"/>
          <p:cNvSpPr/>
          <p:nvPr/>
        </p:nvSpPr>
        <p:spPr>
          <a:xfrm>
            <a:off x="0" y="6435343"/>
            <a:ext cx="12192000" cy="423333"/>
          </a:xfrm>
          <a:custGeom>
            <a:avLst/>
            <a:gdLst/>
            <a:ahLst/>
            <a:cxnLst/>
            <a:rect l="l" t="t" r="r" b="b"/>
            <a:pathLst>
              <a:path w="9144000" h="317500">
                <a:moveTo>
                  <a:pt x="9144000" y="0"/>
                </a:moveTo>
                <a:lnTo>
                  <a:pt x="0" y="0"/>
                </a:lnTo>
                <a:lnTo>
                  <a:pt x="0" y="316991"/>
                </a:lnTo>
                <a:lnTo>
                  <a:pt x="9144000" y="316991"/>
                </a:lnTo>
                <a:lnTo>
                  <a:pt x="9144000" y="0"/>
                </a:lnTo>
                <a:close/>
              </a:path>
            </a:pathLst>
          </a:custGeom>
          <a:solidFill>
            <a:srgbClr val="123B4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554" y="6550085"/>
            <a:ext cx="439555" cy="22263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79535" y="6568102"/>
            <a:ext cx="627379" cy="143933"/>
          </a:xfrm>
          <a:custGeom>
            <a:avLst/>
            <a:gdLst/>
            <a:ahLst/>
            <a:cxnLst/>
            <a:rect l="l" t="t" r="r" b="b"/>
            <a:pathLst>
              <a:path w="470534" h="107950">
                <a:moveTo>
                  <a:pt x="46964" y="0"/>
                </a:moveTo>
                <a:lnTo>
                  <a:pt x="0" y="45186"/>
                </a:lnTo>
                <a:lnTo>
                  <a:pt x="0" y="62941"/>
                </a:lnTo>
                <a:lnTo>
                  <a:pt x="46964" y="107429"/>
                </a:lnTo>
                <a:lnTo>
                  <a:pt x="46964" y="82842"/>
                </a:lnTo>
                <a:lnTo>
                  <a:pt x="16217" y="53708"/>
                </a:lnTo>
                <a:lnTo>
                  <a:pt x="46964" y="24155"/>
                </a:lnTo>
                <a:lnTo>
                  <a:pt x="46964" y="0"/>
                </a:lnTo>
                <a:close/>
              </a:path>
              <a:path w="470534" h="107950">
                <a:moveTo>
                  <a:pt x="470535" y="45186"/>
                </a:moveTo>
                <a:lnTo>
                  <a:pt x="423443" y="0"/>
                </a:lnTo>
                <a:lnTo>
                  <a:pt x="423443" y="24155"/>
                </a:lnTo>
                <a:lnTo>
                  <a:pt x="454329" y="53708"/>
                </a:lnTo>
                <a:lnTo>
                  <a:pt x="423443" y="82842"/>
                </a:lnTo>
                <a:lnTo>
                  <a:pt x="423443" y="107429"/>
                </a:lnTo>
                <a:lnTo>
                  <a:pt x="470535" y="62941"/>
                </a:lnTo>
                <a:lnTo>
                  <a:pt x="470535" y="45186"/>
                </a:lnTo>
                <a:close/>
              </a:path>
            </a:pathLst>
          </a:custGeom>
          <a:solidFill>
            <a:srgbClr val="58C7D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33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marL="16933">
              <a:lnSpc>
                <a:spcPts val="1020"/>
              </a:lnSpc>
            </a:pPr>
            <a:r>
              <a:rPr lang="en-US" spc="-13"/>
              <a:t>CONFIDENTIAL</a:t>
            </a:r>
            <a:r>
              <a:rPr lang="en-US" spc="272"/>
              <a:t> </a:t>
            </a:r>
            <a:r>
              <a:rPr lang="en-US" spc="-7"/>
              <a:t>|</a:t>
            </a:r>
            <a:r>
              <a:rPr lang="en-US" spc="213"/>
              <a:t> </a:t>
            </a:r>
            <a:r>
              <a:rPr lang="en-US" spc="-7"/>
              <a:t>©</a:t>
            </a:r>
            <a:r>
              <a:rPr lang="en-US" spc="13"/>
              <a:t> </a:t>
            </a:r>
            <a:r>
              <a:rPr lang="en-US" spc="-13"/>
              <a:t>2022</a:t>
            </a:r>
            <a:r>
              <a:rPr lang="en-US"/>
              <a:t> </a:t>
            </a:r>
            <a:r>
              <a:rPr lang="en-US" spc="-13"/>
              <a:t>EPAM</a:t>
            </a:r>
            <a:r>
              <a:rPr lang="en-US" spc="7"/>
              <a:t> </a:t>
            </a:r>
            <a:r>
              <a:rPr lang="en-US" spc="-7"/>
              <a:t>Systems,</a:t>
            </a:r>
            <a:r>
              <a:rPr lang="en-US" spc="40"/>
              <a:t> </a:t>
            </a:r>
            <a:r>
              <a:rPr lang="en-US" spc="-7"/>
              <a:t>Inc.</a:t>
            </a:r>
            <a:endParaRPr lang="en-US" spc="-7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50799">
              <a:lnSpc>
                <a:spcPts val="1913"/>
              </a:lnSpc>
            </a:pPr>
            <a:fld id="{81D60167-4931-47E6-BA6A-407CBD079E47}" type="slidenum">
              <a:rPr lang="en-IN" smtClean="0"/>
              <a:pPr marL="50799">
                <a:lnSpc>
                  <a:spcPts val="1913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4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91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7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5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7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1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74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2F4508AD-1BA8-6D49-AD89-BB8C58C99D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03452" cy="30034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AD2B12-09F5-6D4A-9C1D-AFF6A38F62BF}"/>
              </a:ext>
            </a:extLst>
          </p:cNvPr>
          <p:cNvSpPr/>
          <p:nvPr userDrawn="1"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F43C-0ACD-CF48-BDDC-4CA06CD195D7}"/>
              </a:ext>
            </a:extLst>
          </p:cNvPr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D4A3453C-FFE4-E949-B42B-748B5090DD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21" b="8103"/>
          <a:stretch/>
        </p:blipFill>
        <p:spPr>
          <a:xfrm>
            <a:off x="8376334" y="4104641"/>
            <a:ext cx="3815666" cy="2707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8F9C9-F65C-BB4A-BF8E-4636F166836D}"/>
              </a:ext>
            </a:extLst>
          </p:cNvPr>
          <p:cNvSpPr txBox="1"/>
          <p:nvPr userDrawn="1"/>
        </p:nvSpPr>
        <p:spPr>
          <a:xfrm>
            <a:off x="1" y="6602979"/>
            <a:ext cx="213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>
                    <a:lumMod val="95000"/>
                  </a:schemeClr>
                </a:solidFill>
              </a:rPr>
              <a:t>CREATED BY K. VICTOR BABU</a:t>
            </a:r>
          </a:p>
        </p:txBody>
      </p:sp>
    </p:spTree>
    <p:extLst>
      <p:ext uri="{BB962C8B-B14F-4D97-AF65-F5344CB8AC3E}">
        <p14:creationId xmlns:p14="http://schemas.microsoft.com/office/powerpoint/2010/main" val="62684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35343"/>
            <a:ext cx="12192000" cy="423333"/>
          </a:xfrm>
          <a:custGeom>
            <a:avLst/>
            <a:gdLst/>
            <a:ahLst/>
            <a:cxnLst/>
            <a:rect l="l" t="t" r="r" b="b"/>
            <a:pathLst>
              <a:path w="9144000" h="317500">
                <a:moveTo>
                  <a:pt x="9144000" y="0"/>
                </a:moveTo>
                <a:lnTo>
                  <a:pt x="0" y="0"/>
                </a:lnTo>
                <a:lnTo>
                  <a:pt x="0" y="316991"/>
                </a:lnTo>
                <a:lnTo>
                  <a:pt x="9144000" y="316991"/>
                </a:lnTo>
                <a:lnTo>
                  <a:pt x="9144000" y="0"/>
                </a:lnTo>
                <a:close/>
              </a:path>
            </a:pathLst>
          </a:custGeom>
          <a:solidFill>
            <a:srgbClr val="123B41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3554" y="6550085"/>
            <a:ext cx="439555" cy="22263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79535" y="6568102"/>
            <a:ext cx="627379" cy="143933"/>
          </a:xfrm>
          <a:custGeom>
            <a:avLst/>
            <a:gdLst/>
            <a:ahLst/>
            <a:cxnLst/>
            <a:rect l="l" t="t" r="r" b="b"/>
            <a:pathLst>
              <a:path w="470534" h="107950">
                <a:moveTo>
                  <a:pt x="46964" y="0"/>
                </a:moveTo>
                <a:lnTo>
                  <a:pt x="0" y="45186"/>
                </a:lnTo>
                <a:lnTo>
                  <a:pt x="0" y="62941"/>
                </a:lnTo>
                <a:lnTo>
                  <a:pt x="46964" y="107429"/>
                </a:lnTo>
                <a:lnTo>
                  <a:pt x="46964" y="82842"/>
                </a:lnTo>
                <a:lnTo>
                  <a:pt x="16217" y="53708"/>
                </a:lnTo>
                <a:lnTo>
                  <a:pt x="46964" y="24155"/>
                </a:lnTo>
                <a:lnTo>
                  <a:pt x="46964" y="0"/>
                </a:lnTo>
                <a:close/>
              </a:path>
              <a:path w="470534" h="107950">
                <a:moveTo>
                  <a:pt x="470535" y="45186"/>
                </a:moveTo>
                <a:lnTo>
                  <a:pt x="423443" y="0"/>
                </a:lnTo>
                <a:lnTo>
                  <a:pt x="423443" y="24155"/>
                </a:lnTo>
                <a:lnTo>
                  <a:pt x="454329" y="53708"/>
                </a:lnTo>
                <a:lnTo>
                  <a:pt x="423443" y="82842"/>
                </a:lnTo>
                <a:lnTo>
                  <a:pt x="423443" y="107429"/>
                </a:lnTo>
                <a:lnTo>
                  <a:pt x="470535" y="62941"/>
                </a:lnTo>
                <a:lnTo>
                  <a:pt x="470535" y="45186"/>
                </a:lnTo>
                <a:close/>
              </a:path>
            </a:pathLst>
          </a:custGeom>
          <a:solidFill>
            <a:srgbClr val="58C7D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g object 19"/>
          <p:cNvSpPr/>
          <p:nvPr/>
        </p:nvSpPr>
        <p:spPr>
          <a:xfrm>
            <a:off x="393191" y="956055"/>
            <a:ext cx="11407140" cy="0"/>
          </a:xfrm>
          <a:custGeom>
            <a:avLst/>
            <a:gdLst/>
            <a:ahLst/>
            <a:cxnLst/>
            <a:rect l="l" t="t" r="r" b="b"/>
            <a:pathLst>
              <a:path w="8555355">
                <a:moveTo>
                  <a:pt x="0" y="0"/>
                </a:moveTo>
                <a:lnTo>
                  <a:pt x="8555228" y="0"/>
                </a:lnTo>
              </a:path>
            </a:pathLst>
          </a:custGeom>
          <a:ln w="1905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4562" y="1584622"/>
            <a:ext cx="236287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6454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0094" y="2655485"/>
            <a:ext cx="502750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6454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63200" y="6571928"/>
            <a:ext cx="2226733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3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marL="16933">
              <a:lnSpc>
                <a:spcPts val="1020"/>
              </a:lnSpc>
            </a:pPr>
            <a:r>
              <a:rPr lang="en-US" spc="-13"/>
              <a:t>CONFIDENTIAL</a:t>
            </a:r>
            <a:r>
              <a:rPr lang="en-US" spc="272"/>
              <a:t> </a:t>
            </a:r>
            <a:r>
              <a:rPr lang="en-US" spc="-7"/>
              <a:t>|</a:t>
            </a:r>
            <a:r>
              <a:rPr lang="en-US" spc="213"/>
              <a:t> </a:t>
            </a:r>
            <a:r>
              <a:rPr lang="en-US" spc="-7"/>
              <a:t>©</a:t>
            </a:r>
            <a:r>
              <a:rPr lang="en-US" spc="13"/>
              <a:t> </a:t>
            </a:r>
            <a:r>
              <a:rPr lang="en-US" spc="-13"/>
              <a:t>2022</a:t>
            </a:r>
            <a:r>
              <a:rPr lang="en-US"/>
              <a:t> </a:t>
            </a:r>
            <a:r>
              <a:rPr lang="en-US" spc="-13"/>
              <a:t>EPAM</a:t>
            </a:r>
            <a:r>
              <a:rPr lang="en-US" spc="7"/>
              <a:t> </a:t>
            </a:r>
            <a:r>
              <a:rPr lang="en-US" spc="-7"/>
              <a:t>Systems,</a:t>
            </a:r>
            <a:r>
              <a:rPr lang="en-US" spc="40"/>
              <a:t> </a:t>
            </a:r>
            <a:r>
              <a:rPr lang="en-US" spc="-7"/>
              <a:t>Inc.</a:t>
            </a:r>
            <a:endParaRPr lang="en-US" spc="-7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18655" y="6540838"/>
            <a:ext cx="349672" cy="245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50799">
              <a:lnSpc>
                <a:spcPts val="1913"/>
              </a:lnSpc>
            </a:pPr>
            <a:fld id="{81D60167-4931-47E6-BA6A-407CBD079E47}" type="slidenum">
              <a:rPr lang="en-IN" smtClean="0"/>
              <a:pPr marL="50799">
                <a:lnSpc>
                  <a:spcPts val="1913"/>
                </a:lnSpc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41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" TargetMode="External"/><Relationship Id="rId2" Type="http://schemas.openxmlformats.org/officeDocument/2006/relationships/hyperlink" Target="https://developer.mozilla.org/ru/docs/Web/CSS/Layout_cookboo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learncssgrid.com/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34"/>
            <a:ext cx="6027459" cy="662393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5401994" y="1871629"/>
            <a:ext cx="679000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FRONT END WEB DEVELOPMENT (EPAM)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21CS3017AA/21CS3017PA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all" dirty="0">
                <a:ln/>
                <a:solidFill>
                  <a:srgbClr val="C00000"/>
                </a:solidFill>
                <a:effectLst/>
                <a:cs typeface="Poppins" panose="00000500000000000000" pitchFamily="2" charset="0"/>
              </a:rPr>
              <a:t>CSS </a:t>
            </a:r>
            <a:r>
              <a:rPr lang="en-US" sz="4000" b="1" cap="all" dirty="0" err="1">
                <a:ln/>
                <a:solidFill>
                  <a:srgbClr val="C00000"/>
                </a:solidFill>
                <a:effectLst/>
                <a:cs typeface="Poppins" panose="00000500000000000000" pitchFamily="2" charset="0"/>
              </a:rPr>
              <a:t>LAyouts</a:t>
            </a:r>
            <a:endParaRPr lang="en-US" sz="4000" b="1" dirty="0">
              <a:solidFill>
                <a:srgbClr val="C00000"/>
              </a:solidFill>
              <a:effectLst/>
              <a:cs typeface="Poppins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F0C376-F4D3-1950-3474-EFF28411BDC6}"/>
              </a:ext>
            </a:extLst>
          </p:cNvPr>
          <p:cNvSpPr/>
          <p:nvPr/>
        </p:nvSpPr>
        <p:spPr>
          <a:xfrm>
            <a:off x="6233250" y="925390"/>
            <a:ext cx="4486331" cy="574765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Google Shape;475;p16"/>
          <p:cNvSpPr txBox="1"/>
          <p:nvPr/>
        </p:nvSpPr>
        <p:spPr>
          <a:xfrm>
            <a:off x="6095999" y="830715"/>
            <a:ext cx="4734911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8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7623168" y="4758078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– 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703" y="81945"/>
            <a:ext cx="2509863" cy="10615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4F5BB469-5945-AF19-1114-8BB6B7F9EF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078" y="1978256"/>
            <a:ext cx="3694176" cy="2344927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3D741188-FC7B-DE27-49AC-7AFD43C0D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155" y="823337"/>
            <a:ext cx="2639907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67" dirty="0">
                <a:solidFill>
                  <a:srgbClr val="212121"/>
                </a:solidFill>
                <a:latin typeface="Calibri Light"/>
                <a:cs typeface="Calibri Light"/>
              </a:rPr>
              <a:t>INLINE</a:t>
            </a:r>
            <a:r>
              <a:rPr sz="2667" b="0" spc="152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73" dirty="0">
                <a:solidFill>
                  <a:srgbClr val="212121"/>
                </a:solidFill>
                <a:latin typeface="Calibri Light"/>
                <a:cs typeface="Calibri Light"/>
              </a:rPr>
              <a:t>ELEMENTS</a:t>
            </a:r>
            <a:endParaRPr sz="2667" dirty="0">
              <a:latin typeface="Calibri Light"/>
              <a:cs typeface="Calibri Ligh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BEE4F13-87F4-2EA2-7209-300BF22B8E55}"/>
              </a:ext>
            </a:extLst>
          </p:cNvPr>
          <p:cNvSpPr txBox="1"/>
          <p:nvPr/>
        </p:nvSpPr>
        <p:spPr>
          <a:xfrm>
            <a:off x="974346" y="4824412"/>
            <a:ext cx="54864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spc="-7" dirty="0">
                <a:solidFill>
                  <a:srgbClr val="800000"/>
                </a:solidFill>
                <a:latin typeface="Consolas"/>
                <a:cs typeface="Consolas"/>
              </a:rPr>
              <a:t>li</a:t>
            </a:r>
            <a:r>
              <a:rPr sz="1867" spc="-167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108E3855-3ABA-99A8-3DAC-9C10FE6A634F}"/>
              </a:ext>
            </a:extLst>
          </p:cNvPr>
          <p:cNvSpPr txBox="1"/>
          <p:nvPr/>
        </p:nvSpPr>
        <p:spPr>
          <a:xfrm>
            <a:off x="1500634" y="5108891"/>
            <a:ext cx="199982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867" spc="-12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867" spc="7" dirty="0">
                <a:solidFill>
                  <a:srgbClr val="0451A4"/>
                </a:solidFill>
                <a:latin typeface="Consolas"/>
                <a:cs typeface="Consolas"/>
              </a:rPr>
              <a:t>inline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4ECE610D-8F34-2177-C0AD-D675B65100F0}"/>
              </a:ext>
            </a:extLst>
          </p:cNvPr>
          <p:cNvSpPr txBox="1"/>
          <p:nvPr/>
        </p:nvSpPr>
        <p:spPr>
          <a:xfrm>
            <a:off x="974347" y="5393372"/>
            <a:ext cx="16510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D8776548-8455-49E6-BEA7-D3EFF04739A3}"/>
              </a:ext>
            </a:extLst>
          </p:cNvPr>
          <p:cNvSpPr txBox="1"/>
          <p:nvPr/>
        </p:nvSpPr>
        <p:spPr>
          <a:xfrm>
            <a:off x="5068048" y="1846685"/>
            <a:ext cx="6341533" cy="262552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Flows</a:t>
            </a:r>
            <a:r>
              <a:rPr sz="1867" spc="-8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along</a:t>
            </a:r>
            <a:r>
              <a:rPr sz="18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with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text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content.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7"/>
              </a:spcBef>
            </a:pP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6773" defTabSz="1219170">
              <a:lnSpc>
                <a:spcPct val="101400"/>
              </a:lnSpc>
            </a:pP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Will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ignore top and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bottom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margin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settings,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but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will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apply left and </a:t>
            </a:r>
            <a:r>
              <a:rPr sz="1867" spc="-40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right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margins,</a:t>
            </a:r>
            <a:r>
              <a:rPr sz="18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any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padding.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27"/>
              </a:spcBef>
            </a:pPr>
            <a:endParaRPr sz="1933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920304" defTabSz="1219170">
              <a:lnSpc>
                <a:spcPct val="100699"/>
              </a:lnSpc>
            </a:pP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If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floated</a:t>
            </a:r>
            <a:r>
              <a:rPr sz="1867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left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or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right,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will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automatically</a:t>
            </a:r>
            <a:r>
              <a:rPr sz="18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become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block- </a:t>
            </a:r>
            <a:r>
              <a:rPr sz="1867" spc="-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level</a:t>
            </a:r>
            <a:r>
              <a:rPr sz="1867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element,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subject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to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all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block</a:t>
            </a:r>
            <a:r>
              <a:rPr sz="18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characteristics.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40"/>
              </a:spcBef>
            </a:pP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Is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subject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to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white-space</a:t>
            </a:r>
            <a:r>
              <a:rPr sz="1867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settings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in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CSS.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E9BB2DA-2A09-79A8-4713-29B77D7029F8}"/>
              </a:ext>
            </a:extLst>
          </p:cNvPr>
          <p:cNvSpPr txBox="1"/>
          <p:nvPr/>
        </p:nvSpPr>
        <p:spPr>
          <a:xfrm>
            <a:off x="5068048" y="4739068"/>
            <a:ext cx="42375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Will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ignore</a:t>
            </a:r>
            <a:r>
              <a:rPr sz="18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width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height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properties.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F4D3960D-60E3-54DF-1C9A-AE3D3B6490E3}"/>
              </a:ext>
            </a:extLst>
          </p:cNvPr>
          <p:cNvSpPr txBox="1"/>
          <p:nvPr/>
        </p:nvSpPr>
        <p:spPr>
          <a:xfrm>
            <a:off x="5068048" y="5308028"/>
            <a:ext cx="37761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Is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subject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to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vertical-align</a:t>
            </a:r>
            <a:r>
              <a:rPr sz="1867" spc="-8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property.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4BE56825-7978-52A6-249B-DC943D61AF80}"/>
              </a:ext>
            </a:extLst>
          </p:cNvPr>
          <p:cNvSpPr txBox="1"/>
          <p:nvPr/>
        </p:nvSpPr>
        <p:spPr>
          <a:xfrm>
            <a:off x="962560" y="6307366"/>
            <a:ext cx="596646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600" b="1" dirty="0">
                <a:solidFill>
                  <a:srgbClr val="CEDB55"/>
                </a:solidFill>
                <a:latin typeface="Consolas"/>
                <a:cs typeface="Consolas"/>
              </a:rPr>
              <a:t>&lt;a&gt;</a:t>
            </a:r>
            <a:r>
              <a:rPr sz="1600" b="1" dirty="0">
                <a:solidFill>
                  <a:srgbClr val="7E7E7E"/>
                </a:solidFill>
                <a:latin typeface="Consolas"/>
                <a:cs typeface="Consolas"/>
              </a:rPr>
              <a:t>,</a:t>
            </a:r>
            <a:r>
              <a:rPr sz="1600" b="1" spc="-27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CEDB55"/>
                </a:solidFill>
                <a:latin typeface="Consolas"/>
                <a:cs typeface="Consolas"/>
              </a:rPr>
              <a:t>&lt;span&gt;</a:t>
            </a:r>
            <a:r>
              <a:rPr sz="1600" b="1" dirty="0">
                <a:solidFill>
                  <a:srgbClr val="7E7E7E"/>
                </a:solidFill>
                <a:latin typeface="Consolas"/>
                <a:cs typeface="Consolas"/>
              </a:rPr>
              <a:t>,</a:t>
            </a:r>
            <a:r>
              <a:rPr sz="1600" b="1" spc="-2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CEDB55"/>
                </a:solidFill>
                <a:latin typeface="Consolas"/>
                <a:cs typeface="Consolas"/>
              </a:rPr>
              <a:t>&lt;b&gt;</a:t>
            </a:r>
            <a:r>
              <a:rPr sz="1600" b="1" dirty="0">
                <a:solidFill>
                  <a:srgbClr val="7E7E7E"/>
                </a:solidFill>
                <a:latin typeface="Consolas"/>
                <a:cs typeface="Consolas"/>
              </a:rPr>
              <a:t>,</a:t>
            </a:r>
            <a:r>
              <a:rPr sz="1600" b="1" spc="-7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CEDB55"/>
                </a:solidFill>
                <a:latin typeface="Consolas"/>
                <a:cs typeface="Consolas"/>
              </a:rPr>
              <a:t>&lt;em&gt;</a:t>
            </a:r>
            <a:r>
              <a:rPr sz="1600" b="1" dirty="0">
                <a:solidFill>
                  <a:srgbClr val="7E7E7E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CEDB55"/>
                </a:solidFill>
                <a:latin typeface="Consolas"/>
                <a:cs typeface="Consolas"/>
              </a:rPr>
              <a:t>&lt;i&gt;</a:t>
            </a:r>
            <a:r>
              <a:rPr sz="1600" b="1" dirty="0">
                <a:solidFill>
                  <a:srgbClr val="7E7E7E"/>
                </a:solidFill>
                <a:latin typeface="Consolas"/>
                <a:cs typeface="Consolas"/>
              </a:rPr>
              <a:t>,</a:t>
            </a:r>
            <a:r>
              <a:rPr sz="1600" b="1" spc="-27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CEDB55"/>
                </a:solidFill>
                <a:latin typeface="Consolas"/>
                <a:cs typeface="Consolas"/>
              </a:rPr>
              <a:t>&lt;cite&gt;</a:t>
            </a:r>
            <a:r>
              <a:rPr sz="1600" b="1" dirty="0">
                <a:solidFill>
                  <a:srgbClr val="7E7E7E"/>
                </a:solidFill>
                <a:latin typeface="Consolas"/>
                <a:cs typeface="Consolas"/>
              </a:rPr>
              <a:t>, </a:t>
            </a:r>
            <a:r>
              <a:rPr sz="1600" b="1" dirty="0">
                <a:solidFill>
                  <a:srgbClr val="CEDB55"/>
                </a:solidFill>
                <a:latin typeface="Consolas"/>
                <a:cs typeface="Consolas"/>
              </a:rPr>
              <a:t>&lt;mark&gt;</a:t>
            </a:r>
            <a:r>
              <a:rPr sz="1600" b="1" dirty="0">
                <a:solidFill>
                  <a:srgbClr val="7E7E7E"/>
                </a:solidFill>
                <a:latin typeface="Consolas"/>
                <a:cs typeface="Consolas"/>
              </a:rPr>
              <a:t>,</a:t>
            </a:r>
            <a:r>
              <a:rPr sz="1600" b="1" spc="-2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CEDB55"/>
                </a:solidFill>
                <a:latin typeface="Consolas"/>
                <a:cs typeface="Consolas"/>
              </a:rPr>
              <a:t>&lt;code&gt;</a:t>
            </a:r>
            <a:r>
              <a:rPr sz="1600" b="1" dirty="0">
                <a:solidFill>
                  <a:srgbClr val="7E7E7E"/>
                </a:solidFill>
                <a:latin typeface="Consolas"/>
                <a:cs typeface="Consolas"/>
              </a:rPr>
              <a:t>,…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028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6073562-E4E8-F6C0-9A74-70F19AB390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3419" y="767418"/>
            <a:ext cx="3412067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40" dirty="0">
                <a:solidFill>
                  <a:srgbClr val="212121"/>
                </a:solidFill>
                <a:latin typeface="Calibri Light"/>
                <a:cs typeface="Calibri Light"/>
              </a:rPr>
              <a:t>IMPORTANT</a:t>
            </a:r>
            <a:r>
              <a:rPr sz="2667" b="0" spc="18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73" dirty="0">
                <a:solidFill>
                  <a:srgbClr val="212121"/>
                </a:solidFill>
                <a:latin typeface="Calibri Light"/>
                <a:cs typeface="Calibri Light"/>
              </a:rPr>
              <a:t>ELEMENTS</a:t>
            </a:r>
            <a:endParaRPr sz="2667" dirty="0">
              <a:latin typeface="Calibri Light"/>
              <a:cs typeface="Calibri Ligh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C3B1E7A-0C69-B2F4-44AC-2C67D73AAEDC}"/>
              </a:ext>
            </a:extLst>
          </p:cNvPr>
          <p:cNvSpPr txBox="1"/>
          <p:nvPr/>
        </p:nvSpPr>
        <p:spPr>
          <a:xfrm>
            <a:off x="1475500" y="2224903"/>
            <a:ext cx="605367" cy="1481986"/>
          </a:xfrm>
          <a:prstGeom prst="rect">
            <a:avLst/>
          </a:prstGeom>
        </p:spPr>
        <p:txBody>
          <a:bodyPr vert="horz" wrap="square" lIns="0" tIns="37252" rIns="0" bIns="0" rtlCol="0">
            <a:spAutoFit/>
          </a:bodyPr>
          <a:lstStyle/>
          <a:p>
            <a:pPr marL="16933" defTabSz="1219170">
              <a:spcBef>
                <a:spcPts val="292"/>
              </a:spcBef>
            </a:pPr>
            <a:r>
              <a:rPr sz="14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467" u="sng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div</a:t>
            </a:r>
            <a:r>
              <a:rPr sz="14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467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160"/>
              </a:spcBef>
            </a:pPr>
            <a:r>
              <a:rPr sz="14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467" u="sng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p</a:t>
            </a:r>
            <a:r>
              <a:rPr sz="14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467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107"/>
              </a:spcBef>
            </a:pPr>
            <a:r>
              <a:rPr sz="14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4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ul</a:t>
            </a:r>
            <a:r>
              <a:rPr sz="14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467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100"/>
              </a:spcBef>
            </a:pPr>
            <a:r>
              <a:rPr sz="14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467" u="sng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ol</a:t>
            </a:r>
            <a:r>
              <a:rPr sz="14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467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240"/>
              </a:spcBef>
            </a:pPr>
            <a:r>
              <a:rPr sz="14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4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li</a:t>
            </a:r>
            <a:r>
              <a:rPr sz="14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467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113"/>
              </a:spcBef>
            </a:pPr>
            <a:r>
              <a:rPr sz="14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4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table</a:t>
            </a:r>
            <a:r>
              <a:rPr sz="14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467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7CB9C16-CA22-0C6F-A056-26916F953308}"/>
              </a:ext>
            </a:extLst>
          </p:cNvPr>
          <p:cNvSpPr txBox="1"/>
          <p:nvPr/>
        </p:nvSpPr>
        <p:spPr>
          <a:xfrm>
            <a:off x="3058902" y="2273195"/>
            <a:ext cx="1427480" cy="140871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933" marR="6773" defTabSz="1219170">
              <a:lnSpc>
                <a:spcPct val="98800"/>
              </a:lnSpc>
              <a:spcBef>
                <a:spcPts val="160"/>
              </a:spcBef>
            </a:pP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467" spc="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c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u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m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467" spc="-1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ivis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n 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Paragraph 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Unordered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list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Ordered</a:t>
            </a:r>
            <a:r>
              <a:rPr sz="14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list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758594" defTabSz="1219170">
              <a:lnSpc>
                <a:spcPct val="106400"/>
              </a:lnSpc>
              <a:spcBef>
                <a:spcPts val="187"/>
              </a:spcBef>
            </a:pP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L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em  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Table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938313A-AC18-24C9-215B-13D23CB3D9E9}"/>
              </a:ext>
            </a:extLst>
          </p:cNvPr>
          <p:cNvSpPr txBox="1"/>
          <p:nvPr/>
        </p:nvSpPr>
        <p:spPr>
          <a:xfrm>
            <a:off x="1445019" y="3958875"/>
            <a:ext cx="777240" cy="493426"/>
          </a:xfrm>
          <a:prstGeom prst="rect">
            <a:avLst/>
          </a:prstGeom>
        </p:spPr>
        <p:txBody>
          <a:bodyPr vert="horz" wrap="square" lIns="0" tIns="28787" rIns="0" bIns="0" rtlCol="0">
            <a:spAutoFit/>
          </a:bodyPr>
          <a:lstStyle/>
          <a:p>
            <a:pPr marL="16933" defTabSz="1219170">
              <a:spcBef>
                <a:spcPts val="227"/>
              </a:spcBef>
            </a:pPr>
            <a:r>
              <a:rPr sz="1467" u="sng" spc="-1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467" u="sng" spc="-13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form</a:t>
            </a:r>
            <a:r>
              <a:rPr sz="1467" u="sng" spc="-1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467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93"/>
              </a:spcBef>
            </a:pPr>
            <a:r>
              <a:rPr sz="14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4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fiel</a:t>
            </a:r>
            <a:r>
              <a:rPr sz="1467" u="sng" spc="-13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d</a:t>
            </a:r>
            <a:r>
              <a:rPr sz="1467" u="sng" spc="-20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s</a:t>
            </a:r>
            <a:r>
              <a:rPr sz="1467" u="sng" spc="-13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et</a:t>
            </a:r>
            <a:r>
              <a:rPr sz="14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467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A77BA87-4837-BD7E-EA61-60537B2F5287}"/>
              </a:ext>
            </a:extLst>
          </p:cNvPr>
          <p:cNvSpPr txBox="1"/>
          <p:nvPr/>
        </p:nvSpPr>
        <p:spPr>
          <a:xfrm>
            <a:off x="3058903" y="3967512"/>
            <a:ext cx="1052407" cy="484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defTabSz="1219170">
              <a:lnSpc>
                <a:spcPct val="105500"/>
              </a:lnSpc>
              <a:spcBef>
                <a:spcPts val="127"/>
              </a:spcBef>
            </a:pP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Input 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form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 Fi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eld</a:t>
            </a:r>
            <a:r>
              <a:rPr sz="1467" spc="-1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se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467" spc="-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la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b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el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CD24C4D8-973A-C9EB-E907-BCC4714ECC42}"/>
              </a:ext>
            </a:extLst>
          </p:cNvPr>
          <p:cNvSpPr txBox="1"/>
          <p:nvPr/>
        </p:nvSpPr>
        <p:spPr>
          <a:xfrm>
            <a:off x="1445019" y="4673462"/>
            <a:ext cx="919480" cy="1746226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6933" defTabSz="1219170">
              <a:spcBef>
                <a:spcPts val="293"/>
              </a:spcBef>
            </a:pPr>
            <a:r>
              <a:rPr sz="1467" u="sng" spc="-1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467" u="sng" spc="-13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nav</a:t>
            </a:r>
            <a:r>
              <a:rPr sz="1467" u="sng" spc="-1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160"/>
              </a:spcBef>
            </a:pPr>
            <a:r>
              <a:rPr sz="14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4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header</a:t>
            </a:r>
            <a:r>
              <a:rPr sz="14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113"/>
              </a:spcBef>
            </a:pPr>
            <a:r>
              <a:rPr sz="14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4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h</a:t>
            </a:r>
            <a:r>
              <a:rPr sz="1467" u="sng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1</a:t>
            </a:r>
            <a:r>
              <a:rPr sz="14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r>
              <a:rPr sz="1467" spc="-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-</a:t>
            </a:r>
            <a:r>
              <a:rPr sz="14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4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h</a:t>
            </a:r>
            <a:r>
              <a:rPr sz="1467" u="sng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6</a:t>
            </a:r>
            <a:r>
              <a:rPr sz="14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339"/>
              </a:spcBef>
            </a:pPr>
            <a:r>
              <a:rPr sz="14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4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aside</a:t>
            </a:r>
            <a:r>
              <a:rPr sz="14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160"/>
              </a:spcBef>
            </a:pPr>
            <a:r>
              <a:rPr sz="14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4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main</a:t>
            </a:r>
            <a:r>
              <a:rPr sz="14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107"/>
              </a:spcBef>
            </a:pPr>
            <a:r>
              <a:rPr sz="14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4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section</a:t>
            </a:r>
            <a:r>
              <a:rPr sz="14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113"/>
              </a:spcBef>
            </a:pPr>
            <a:r>
              <a:rPr sz="1467" u="sng" spc="-1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467" u="sng" spc="-13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footer</a:t>
            </a:r>
            <a:r>
              <a:rPr sz="1467" u="sng" spc="-1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7A5CC1AB-B912-38B6-88A9-7A4D3278516E}"/>
              </a:ext>
            </a:extLst>
          </p:cNvPr>
          <p:cNvSpPr txBox="1"/>
          <p:nvPr/>
        </p:nvSpPr>
        <p:spPr>
          <a:xfrm>
            <a:off x="3058902" y="4682303"/>
            <a:ext cx="2313093" cy="163726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16933" marR="335272" defTabSz="1219170">
              <a:lnSpc>
                <a:spcPct val="104000"/>
              </a:lnSpc>
              <a:spcBef>
                <a:spcPts val="67"/>
              </a:spcBef>
            </a:pP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C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ai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4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v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g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467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l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in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ks 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ect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467" spc="-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or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g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h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ea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er 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Headings</a:t>
            </a:r>
            <a:r>
              <a:rPr sz="14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levels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1-6</a:t>
            </a:r>
            <a:r>
              <a:rPr sz="1467" spc="28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Aside </a:t>
            </a:r>
            <a:r>
              <a:rPr sz="1467" spc="-30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content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6773" defTabSz="1219170">
              <a:lnSpc>
                <a:spcPct val="97700"/>
              </a:lnSpc>
              <a:spcBef>
                <a:spcPts val="213"/>
              </a:spcBef>
            </a:pP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Contains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the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central content 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Sect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467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f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a web</a:t>
            </a:r>
            <a:r>
              <a:rPr sz="14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g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e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Sec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n  or</a:t>
            </a:r>
            <a:r>
              <a:rPr sz="14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page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 footer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91C91E10-6DB6-0725-A557-E018186EC36C}"/>
              </a:ext>
            </a:extLst>
          </p:cNvPr>
          <p:cNvSpPr txBox="1"/>
          <p:nvPr/>
        </p:nvSpPr>
        <p:spPr>
          <a:xfrm>
            <a:off x="7501193" y="2244410"/>
            <a:ext cx="905933" cy="27511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600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600" u="sng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a</a:t>
            </a:r>
            <a:r>
              <a:rPr sz="1600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1887"/>
              </a:lnSpc>
              <a:spcBef>
                <a:spcPts val="80"/>
              </a:spcBef>
            </a:pPr>
            <a:r>
              <a:rPr sz="1600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600" u="sng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br</a:t>
            </a:r>
            <a:r>
              <a:rPr sz="1600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1867"/>
              </a:lnSpc>
            </a:pPr>
            <a:r>
              <a:rPr sz="1600" u="sng" spc="-20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600" u="sng" spc="-20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button</a:t>
            </a:r>
            <a:r>
              <a:rPr sz="1600" u="sng" spc="-20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1893"/>
              </a:lnSpc>
            </a:pPr>
            <a:r>
              <a:rPr sz="1600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600" u="sng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em</a:t>
            </a:r>
            <a:r>
              <a:rPr sz="1600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1900"/>
              </a:lnSpc>
              <a:spcBef>
                <a:spcPts val="80"/>
              </a:spcBef>
            </a:pPr>
            <a:r>
              <a:rPr sz="1600" u="sng" spc="-20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600" u="sng" spc="-20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iframe</a:t>
            </a:r>
            <a:r>
              <a:rPr sz="1600" u="sng" spc="-20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1900"/>
              </a:lnSpc>
            </a:pPr>
            <a:r>
              <a:rPr sz="1600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600" u="sng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img</a:t>
            </a:r>
            <a:r>
              <a:rPr sz="1600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1887"/>
              </a:lnSpc>
              <a:spcBef>
                <a:spcPts val="80"/>
              </a:spcBef>
            </a:pPr>
            <a:r>
              <a:rPr sz="1600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600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input</a:t>
            </a:r>
            <a:r>
              <a:rPr sz="1600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1867"/>
              </a:lnSpc>
            </a:pPr>
            <a:r>
              <a:rPr sz="1600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600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label</a:t>
            </a:r>
            <a:r>
              <a:rPr sz="1600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1893"/>
              </a:lnSpc>
            </a:pPr>
            <a:r>
              <a:rPr sz="1600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600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select</a:t>
            </a:r>
            <a:r>
              <a:rPr sz="1600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1893"/>
              </a:lnSpc>
              <a:spcBef>
                <a:spcPts val="80"/>
              </a:spcBef>
            </a:pPr>
            <a:r>
              <a:rPr sz="1600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600" u="sng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span</a:t>
            </a:r>
            <a:r>
              <a:rPr sz="1600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1893"/>
              </a:lnSpc>
            </a:pPr>
            <a:r>
              <a:rPr sz="1600" u="sng" spc="-2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600" u="sng" spc="-2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textarea</a:t>
            </a:r>
            <a:r>
              <a:rPr sz="1600" u="sng" spc="-2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3F560DD2-A067-8095-D07B-B7BA8B81D80A}"/>
              </a:ext>
            </a:extLst>
          </p:cNvPr>
          <p:cNvSpPr txBox="1"/>
          <p:nvPr/>
        </p:nvSpPr>
        <p:spPr>
          <a:xfrm>
            <a:off x="8924779" y="2254061"/>
            <a:ext cx="1868593" cy="2796086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933" marR="1064233" defTabSz="1219170">
              <a:lnSpc>
                <a:spcPct val="98800"/>
              </a:lnSpc>
              <a:spcBef>
                <a:spcPts val="160"/>
              </a:spcBef>
            </a:pP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Anchor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 L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b</a:t>
            </a:r>
            <a:r>
              <a:rPr sz="1467" spc="-33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eak  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Button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 Emphasis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356438" algn="just" defTabSz="1219170">
              <a:lnSpc>
                <a:spcPct val="101499"/>
              </a:lnSpc>
              <a:spcBef>
                <a:spcPts val="67"/>
              </a:spcBef>
            </a:pP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Inline 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Frame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Image </a:t>
            </a:r>
            <a:r>
              <a:rPr sz="1467" spc="-3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467" spc="7" dirty="0">
                <a:solidFill>
                  <a:srgbClr val="464546"/>
                </a:solidFill>
                <a:latin typeface="Calibri"/>
                <a:cs typeface="Calibri"/>
              </a:rPr>
              <a:t>m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b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ed </a:t>
            </a:r>
            <a:r>
              <a:rPr sz="14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npu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4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(F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m 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Input)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283626" defTabSz="1219170">
              <a:lnSpc>
                <a:spcPts val="1853"/>
              </a:lnSpc>
              <a:spcBef>
                <a:spcPts val="67"/>
              </a:spcBef>
            </a:pP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4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4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ca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n 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Select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6773" defTabSz="1219170">
              <a:lnSpc>
                <a:spcPts val="1773"/>
              </a:lnSpc>
              <a:spcBef>
                <a:spcPts val="20"/>
              </a:spcBef>
            </a:pP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Generic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inline container 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Represents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a 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multi-line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lain-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tex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4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ed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ti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g</a:t>
            </a:r>
            <a:r>
              <a:rPr sz="14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c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l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43142803-FEC7-F008-1FB8-94E8009463AF}"/>
              </a:ext>
            </a:extLst>
          </p:cNvPr>
          <p:cNvSpPr txBox="1"/>
          <p:nvPr/>
        </p:nvSpPr>
        <p:spPr>
          <a:xfrm>
            <a:off x="1449084" y="1688826"/>
            <a:ext cx="1055793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z="1867" spc="-7" dirty="0">
                <a:solidFill>
                  <a:srgbClr val="464546"/>
                </a:solidFill>
                <a:latin typeface="Calibri Light"/>
                <a:cs typeface="Calibri Light"/>
              </a:rPr>
              <a:t>block-level</a:t>
            </a:r>
            <a:endParaRPr sz="1867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72E60A04-84C5-6400-0517-AF635F7D9838}"/>
              </a:ext>
            </a:extLst>
          </p:cNvPr>
          <p:cNvSpPr txBox="1"/>
          <p:nvPr/>
        </p:nvSpPr>
        <p:spPr>
          <a:xfrm>
            <a:off x="7512538" y="1688826"/>
            <a:ext cx="570653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z="1867" spc="13" dirty="0">
                <a:solidFill>
                  <a:srgbClr val="464546"/>
                </a:solidFill>
                <a:latin typeface="Calibri Light"/>
                <a:cs typeface="Calibri Light"/>
              </a:rPr>
              <a:t>inline</a:t>
            </a:r>
            <a:endParaRPr sz="1867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278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C8083891-D5BD-3E1E-93E1-10E7B43CA3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3321" y="823337"/>
            <a:ext cx="3599180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67" dirty="0">
                <a:solidFill>
                  <a:srgbClr val="212121"/>
                </a:solidFill>
                <a:latin typeface="Calibri Light"/>
                <a:cs typeface="Calibri Light"/>
              </a:rPr>
              <a:t>BLOCK-LEVEL</a:t>
            </a:r>
            <a:r>
              <a:rPr sz="2667" b="0" spc="16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87" dirty="0">
                <a:solidFill>
                  <a:srgbClr val="212121"/>
                </a:solidFill>
                <a:latin typeface="Calibri Light"/>
                <a:cs typeface="Calibri Light"/>
              </a:rPr>
              <a:t>ELEMENTS</a:t>
            </a:r>
            <a:endParaRPr sz="2667">
              <a:latin typeface="Calibri Light"/>
              <a:cs typeface="Calibri Light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4324DF22-5455-DB28-80F3-6A5F130DA1C3}"/>
              </a:ext>
            </a:extLst>
          </p:cNvPr>
          <p:cNvSpPr txBox="1"/>
          <p:nvPr/>
        </p:nvSpPr>
        <p:spPr>
          <a:xfrm>
            <a:off x="1675301" y="1846686"/>
            <a:ext cx="1323340" cy="424257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address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article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193"/>
              </a:lnSpc>
            </a:pPr>
            <a:r>
              <a:rPr sz="18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aside</a:t>
            </a:r>
            <a:r>
              <a:rPr sz="18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140"/>
              </a:lnSpc>
            </a:pPr>
            <a:r>
              <a:rPr sz="1867" u="sng" spc="-2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2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blockquote</a:t>
            </a:r>
            <a:r>
              <a:rPr sz="1867" u="sng" spc="-2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185"/>
              </a:lnSpc>
            </a:pP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details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dialog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dd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185"/>
              </a:lnSpc>
            </a:pP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div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140"/>
              </a:lnSpc>
            </a:pP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dl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193"/>
              </a:lnSpc>
            </a:pP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dt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fieldset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figcaption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185"/>
              </a:lnSpc>
            </a:pP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figure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127"/>
              </a:lnSpc>
            </a:pPr>
            <a:r>
              <a:rPr sz="1867" u="sng" spc="-20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20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footer</a:t>
            </a:r>
            <a:r>
              <a:rPr sz="1867" u="sng" spc="-20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185"/>
              </a:lnSpc>
            </a:pPr>
            <a:r>
              <a:rPr sz="1867" u="sng" spc="-20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20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form</a:t>
            </a:r>
            <a:r>
              <a:rPr sz="1867" u="sng" spc="-20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28628F69-C821-363E-317A-BFB54D36EBC0}"/>
              </a:ext>
            </a:extLst>
          </p:cNvPr>
          <p:cNvSpPr txBox="1"/>
          <p:nvPr/>
        </p:nvSpPr>
        <p:spPr>
          <a:xfrm>
            <a:off x="5146803" y="1846685"/>
            <a:ext cx="3469640" cy="369633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h1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h2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h3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h4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h5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h6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header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193"/>
              </a:lnSpc>
            </a:pPr>
            <a:r>
              <a:rPr sz="1867" u="sng" spc="-1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13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hgroup</a:t>
            </a:r>
            <a:r>
              <a:rPr sz="1867" u="sng" spc="-1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140"/>
              </a:lnSpc>
            </a:pP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hr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185"/>
              </a:lnSpc>
            </a:pPr>
            <a:r>
              <a:rPr sz="18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li</a:t>
            </a:r>
            <a:r>
              <a:rPr sz="18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main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867" u="sng" spc="-1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13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nav</a:t>
            </a:r>
            <a:r>
              <a:rPr sz="1867" u="sng" spc="-1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185"/>
              </a:lnSpc>
            </a:pPr>
            <a:r>
              <a:rPr sz="18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ol</a:t>
            </a:r>
            <a:r>
              <a:rPr sz="18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140"/>
              </a:lnSpc>
            </a:pP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p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193"/>
              </a:lnSpc>
            </a:pPr>
            <a:r>
              <a:rPr sz="1867" u="sng" spc="-1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13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pre</a:t>
            </a:r>
            <a:r>
              <a:rPr sz="1867" u="sng" spc="-1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section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table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&lt;</a:t>
            </a:r>
            <a:r>
              <a:rPr sz="1867" u="sng" spc="-7" dirty="0">
                <a:solidFill>
                  <a:srgbClr val="0089CF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ul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&gt;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155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5AB88C8B-DF4A-F1DE-A762-DAF49BD2A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8369" y="807571"/>
            <a:ext cx="2639907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67" dirty="0">
                <a:solidFill>
                  <a:srgbClr val="212121"/>
                </a:solidFill>
                <a:latin typeface="Calibri Light"/>
                <a:cs typeface="Calibri Light"/>
              </a:rPr>
              <a:t>INLINE</a:t>
            </a:r>
            <a:r>
              <a:rPr sz="2667" b="0" spc="152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73" dirty="0">
                <a:solidFill>
                  <a:srgbClr val="212121"/>
                </a:solidFill>
                <a:latin typeface="Calibri Light"/>
                <a:cs typeface="Calibri Light"/>
              </a:rPr>
              <a:t>ELEMENTS</a:t>
            </a:r>
            <a:endParaRPr sz="2667" dirty="0">
              <a:latin typeface="Calibri Light"/>
              <a:cs typeface="Calibri Light"/>
            </a:endParaRP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29D8434F-E6E8-B8D1-DC43-F8FAE026F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02072"/>
              </p:ext>
            </p:extLst>
          </p:nvPr>
        </p:nvGraphicFramePr>
        <p:xfrm>
          <a:off x="1318763" y="1888153"/>
          <a:ext cx="9327726" cy="43704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1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3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317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a</a:t>
                      </a: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33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em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335"/>
                        </a:lnSpc>
                      </a:pPr>
                      <a:r>
                        <a:rPr sz="1900" u="sng" spc="-40" dirty="0">
                          <a:solidFill>
                            <a:srgbClr val="0089CF"/>
                          </a:solidFill>
                          <a:uFill>
                            <a:solidFill>
                              <a:srgbClr val="0089CF"/>
                            </a:solidFill>
                          </a:uFill>
                          <a:latin typeface="Calibri"/>
                          <a:cs typeface="Calibri"/>
                        </a:rPr>
                        <a:t>&lt;progress&gt;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6905">
                        <a:lnSpc>
                          <a:spcPts val="133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3">
                <a:tc>
                  <a:txBody>
                    <a:bodyPr/>
                    <a:lstStyle/>
                    <a:p>
                      <a:pPr marL="127000">
                        <a:lnSpc>
                          <a:spcPts val="145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abbr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45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embed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455"/>
                        </a:lnSpc>
                      </a:pP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q</a:t>
                      </a: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6905">
                        <a:lnSpc>
                          <a:spcPts val="1455"/>
                        </a:lnSpc>
                      </a:pP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u</a:t>
                      </a: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71">
                <a:tc>
                  <a:txBody>
                    <a:bodyPr/>
                    <a:lstStyle/>
                    <a:p>
                      <a:pPr marL="127000">
                        <a:lnSpc>
                          <a:spcPts val="1430"/>
                        </a:lnSpc>
                      </a:pPr>
                      <a:r>
                        <a:rPr sz="1900" u="sng" spc="-4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4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acronym</a:t>
                      </a:r>
                      <a:r>
                        <a:rPr sz="1900" u="sng" spc="-4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430"/>
                        </a:lnSpc>
                      </a:pPr>
                      <a:r>
                        <a:rPr sz="1900" u="sng" spc="-1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1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i</a:t>
                      </a:r>
                      <a:r>
                        <a:rPr sz="1900" u="sng" spc="-1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430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ruby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6905">
                        <a:lnSpc>
                          <a:spcPts val="1430"/>
                        </a:lnSpc>
                      </a:pPr>
                      <a:r>
                        <a:rPr sz="1900" u="sng" spc="-3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3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tt</a:t>
                      </a:r>
                      <a:r>
                        <a:rPr sz="1900" u="sng" spc="-3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119">
                <a:tc>
                  <a:txBody>
                    <a:bodyPr/>
                    <a:lstStyle/>
                    <a:p>
                      <a:pPr marL="127000">
                        <a:lnSpc>
                          <a:spcPts val="143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audio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43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iframe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435"/>
                        </a:lnSpc>
                      </a:pP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s</a:t>
                      </a: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6905">
                        <a:lnSpc>
                          <a:spcPts val="143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var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36">
                <a:tc>
                  <a:txBody>
                    <a:bodyPr/>
                    <a:lstStyle/>
                    <a:p>
                      <a:pPr marL="127000">
                        <a:lnSpc>
                          <a:spcPts val="1430"/>
                        </a:lnSpc>
                      </a:pP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b</a:t>
                      </a: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430"/>
                        </a:lnSpc>
                      </a:pP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img</a:t>
                      </a: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430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samp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6905">
                        <a:lnSpc>
                          <a:spcPts val="1430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video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517">
                <a:tc>
                  <a:txBody>
                    <a:bodyPr/>
                    <a:lstStyle/>
                    <a:p>
                      <a:pPr marL="127000">
                        <a:lnSpc>
                          <a:spcPts val="1510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bdi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510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input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510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script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6905">
                        <a:lnSpc>
                          <a:spcPts val="1510"/>
                        </a:lnSpc>
                      </a:pP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wbr</a:t>
                      </a: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207">
                <a:tc>
                  <a:txBody>
                    <a:bodyPr/>
                    <a:lstStyle/>
                    <a:p>
                      <a:pPr marL="127000">
                        <a:lnSpc>
                          <a:spcPts val="140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bdo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405"/>
                        </a:lnSpc>
                      </a:pP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ins</a:t>
                      </a: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40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select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72">
                <a:tc>
                  <a:txBody>
                    <a:bodyPr/>
                    <a:lstStyle/>
                    <a:p>
                      <a:pPr marL="127000">
                        <a:lnSpc>
                          <a:spcPts val="1435"/>
                        </a:lnSpc>
                      </a:pP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br</a:t>
                      </a:r>
                      <a:r>
                        <a:rPr sz="1900" u="sng" spc="-2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43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kbd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43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slot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247">
                <a:tc>
                  <a:txBody>
                    <a:bodyPr/>
                    <a:lstStyle/>
                    <a:p>
                      <a:pPr marL="127000">
                        <a:lnSpc>
                          <a:spcPts val="1430"/>
                        </a:lnSpc>
                      </a:pPr>
                      <a:r>
                        <a:rPr sz="1900" u="sng" spc="-4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4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button</a:t>
                      </a:r>
                      <a:r>
                        <a:rPr sz="1900" u="sng" spc="-4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430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label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430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small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792">
                <a:tc>
                  <a:txBody>
                    <a:bodyPr/>
                    <a:lstStyle/>
                    <a:p>
                      <a:pPr marL="127000">
                        <a:lnSpc>
                          <a:spcPts val="1485"/>
                        </a:lnSpc>
                      </a:pPr>
                      <a:r>
                        <a:rPr sz="1900" u="sng" spc="-4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4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canvas</a:t>
                      </a:r>
                      <a:r>
                        <a:rPr sz="1900" u="sng" spc="-4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48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map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48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span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459">
                <a:tc>
                  <a:txBody>
                    <a:bodyPr/>
                    <a:lstStyle/>
                    <a:p>
                      <a:pPr marL="127000">
                        <a:lnSpc>
                          <a:spcPts val="140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cite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40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mark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405"/>
                        </a:lnSpc>
                      </a:pPr>
                      <a:r>
                        <a:rPr sz="1900" u="sng" spc="-4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4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strong</a:t>
                      </a:r>
                      <a:r>
                        <a:rPr sz="1900" u="sng" spc="-4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7000">
                        <a:lnSpc>
                          <a:spcPts val="145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455"/>
                        </a:lnSpc>
                      </a:pPr>
                      <a:r>
                        <a:rPr sz="1900" u="sng" spc="-3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3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meter</a:t>
                      </a:r>
                      <a:r>
                        <a:rPr sz="1900" u="sng" spc="-3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45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sub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271">
                <a:tc>
                  <a:txBody>
                    <a:bodyPr/>
                    <a:lstStyle/>
                    <a:p>
                      <a:pPr marL="127000">
                        <a:lnSpc>
                          <a:spcPts val="1430"/>
                        </a:lnSpc>
                      </a:pPr>
                      <a:r>
                        <a:rPr sz="1900" u="sng" spc="-3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3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900" u="sng" spc="-3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430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noscript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430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sup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marL="127000">
                        <a:lnSpc>
                          <a:spcPts val="1435"/>
                        </a:lnSpc>
                      </a:pPr>
                      <a:r>
                        <a:rPr sz="1900" u="sng" spc="-3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3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datalist</a:t>
                      </a:r>
                      <a:r>
                        <a:rPr sz="1900" u="sng" spc="-3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435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object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435"/>
                        </a:lnSpc>
                      </a:pPr>
                      <a:r>
                        <a:rPr sz="1900" u="sng" spc="-4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4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svg</a:t>
                      </a:r>
                      <a:r>
                        <a:rPr sz="1900" u="sng" spc="-4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836">
                <a:tc>
                  <a:txBody>
                    <a:bodyPr/>
                    <a:lstStyle/>
                    <a:p>
                      <a:pPr marL="127000">
                        <a:lnSpc>
                          <a:spcPts val="1430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del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430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output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430"/>
                        </a:lnSpc>
                      </a:pPr>
                      <a:r>
                        <a:rPr sz="1900" u="sng" spc="-4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4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template</a:t>
                      </a:r>
                      <a:r>
                        <a:rPr sz="1900" u="sng" spc="-4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7360">
                <a:tc>
                  <a:txBody>
                    <a:bodyPr/>
                    <a:lstStyle/>
                    <a:p>
                      <a:pPr marL="127000">
                        <a:lnSpc>
                          <a:spcPts val="1480"/>
                        </a:lnSpc>
                      </a:pP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25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dfn</a:t>
                      </a:r>
                      <a:r>
                        <a:rPr sz="1900" u="sng" spc="-25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ts val="1480"/>
                        </a:lnSpc>
                      </a:pPr>
                      <a:r>
                        <a:rPr sz="1900" u="sng" spc="-3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3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picture</a:t>
                      </a:r>
                      <a:r>
                        <a:rPr sz="1900" u="sng" spc="-3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115">
                        <a:lnSpc>
                          <a:spcPts val="1480"/>
                        </a:lnSpc>
                      </a:pPr>
                      <a:r>
                        <a:rPr sz="1900" u="sng" spc="-4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1900" u="sng" spc="-40" dirty="0">
                          <a:solidFill>
                            <a:srgbClr val="0089CF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textarea</a:t>
                      </a:r>
                      <a:r>
                        <a:rPr sz="1900" u="sng" spc="-40" dirty="0">
                          <a:solidFill>
                            <a:srgbClr val="464546"/>
                          </a:solidFill>
                          <a:uFill>
                            <a:solidFill>
                              <a:srgbClr val="464546"/>
                            </a:solidFill>
                          </a:uFill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52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1C9C9A2B-1DD1-E891-FEC6-98305DC84D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2436" y="619929"/>
            <a:ext cx="8503731" cy="387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60" dirty="0"/>
              <a:t>Do</a:t>
            </a:r>
            <a:r>
              <a:rPr sz="2667" spc="113" dirty="0"/>
              <a:t> </a:t>
            </a:r>
            <a:r>
              <a:rPr sz="2667" spc="-20" dirty="0"/>
              <a:t>we</a:t>
            </a:r>
            <a:r>
              <a:rPr sz="2667" spc="107" dirty="0"/>
              <a:t> </a:t>
            </a:r>
            <a:r>
              <a:rPr sz="2667" spc="93" dirty="0"/>
              <a:t>need</a:t>
            </a:r>
            <a:r>
              <a:rPr sz="2667" spc="147" dirty="0"/>
              <a:t> </a:t>
            </a:r>
            <a:r>
              <a:rPr sz="2667" spc="-27" dirty="0"/>
              <a:t>to</a:t>
            </a:r>
            <a:r>
              <a:rPr sz="2667" spc="-47" dirty="0"/>
              <a:t> </a:t>
            </a:r>
            <a:r>
              <a:rPr sz="2667" spc="87" dirty="0"/>
              <a:t>use</a:t>
            </a:r>
            <a:r>
              <a:rPr sz="2667" spc="280" dirty="0"/>
              <a:t> </a:t>
            </a:r>
            <a:r>
              <a:rPr sz="2667" spc="-7" dirty="0"/>
              <a:t>&lt;h1&gt;</a:t>
            </a:r>
            <a:r>
              <a:rPr sz="2667" spc="-47" dirty="0"/>
              <a:t> </a:t>
            </a:r>
            <a:r>
              <a:rPr sz="2667" dirty="0"/>
              <a:t>-</a:t>
            </a:r>
            <a:r>
              <a:rPr sz="2667" spc="107" dirty="0"/>
              <a:t> </a:t>
            </a:r>
            <a:r>
              <a:rPr sz="2667" spc="-7" dirty="0"/>
              <a:t>&lt;h6&gt;</a:t>
            </a:r>
            <a:r>
              <a:rPr sz="2667" spc="-40" dirty="0"/>
              <a:t> </a:t>
            </a:r>
            <a:r>
              <a:rPr sz="2667" spc="-7" dirty="0"/>
              <a:t>elements</a:t>
            </a:r>
            <a:r>
              <a:rPr sz="2667" spc="73" dirty="0"/>
              <a:t> </a:t>
            </a:r>
            <a:r>
              <a:rPr sz="2667" spc="-33" dirty="0"/>
              <a:t>always?</a:t>
            </a:r>
            <a:endParaRPr sz="2667" dirty="0"/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2E595D12-B3CC-1C76-503B-5731447F3A7C}"/>
              </a:ext>
            </a:extLst>
          </p:cNvPr>
          <p:cNvSpPr txBox="1"/>
          <p:nvPr/>
        </p:nvSpPr>
        <p:spPr>
          <a:xfrm>
            <a:off x="677917" y="1575307"/>
            <a:ext cx="10720552" cy="448167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933" marR="430943" defTabSz="1219170">
              <a:lnSpc>
                <a:spcPts val="2547"/>
              </a:lnSpc>
              <a:spcBef>
                <a:spcPts val="220"/>
              </a:spcBef>
            </a:pP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Production</a:t>
            </a:r>
            <a:r>
              <a:rPr sz="2133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projects</a:t>
            </a:r>
            <a:r>
              <a:rPr sz="2133" spc="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here</a:t>
            </a:r>
            <a:r>
              <a:rPr sz="2133" spc="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many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times</a:t>
            </a:r>
            <a:r>
              <a:rPr sz="2133" spc="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target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 web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application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(such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as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Gmail), </a:t>
            </a:r>
            <a:r>
              <a:rPr sz="2133" spc="-4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not</a:t>
            </a:r>
            <a:r>
              <a:rPr sz="2133" spc="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document-based</a:t>
            </a:r>
            <a:r>
              <a:rPr sz="2133" spc="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site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(Wikipedia).</a:t>
            </a: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33"/>
              </a:spcBef>
            </a:pPr>
            <a:endParaRPr sz="1733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458035" defTabSz="1219170">
              <a:lnSpc>
                <a:spcPct val="99100"/>
              </a:lnSpc>
            </a:pP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In a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web 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application,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heading elements 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can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be 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considered 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as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non-semantic,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because</a:t>
            </a:r>
            <a:r>
              <a:rPr sz="2133" spc="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133" spc="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single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component 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rarely</a:t>
            </a:r>
            <a:r>
              <a:rPr sz="2133" spc="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contains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sections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different</a:t>
            </a:r>
            <a:r>
              <a:rPr sz="2133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levels,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hence </a:t>
            </a:r>
            <a:r>
              <a:rPr sz="2133" spc="-4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there</a:t>
            </a:r>
            <a:r>
              <a:rPr sz="2133" spc="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2133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no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room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for</a:t>
            </a:r>
            <a:r>
              <a:rPr sz="2133" spc="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headings</a:t>
            </a:r>
            <a:r>
              <a:rPr sz="2133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different</a:t>
            </a:r>
            <a:r>
              <a:rPr sz="2133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level.</a:t>
            </a: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20"/>
              </a:spcBef>
            </a:pP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1375799" defTabSz="1219170">
              <a:lnSpc>
                <a:spcPts val="2533"/>
              </a:lnSpc>
            </a:pP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Using</a:t>
            </a:r>
            <a:r>
              <a:rPr sz="2133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headings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here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could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lead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issues</a:t>
            </a:r>
            <a:r>
              <a:rPr sz="2133" spc="4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when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trying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relocate</a:t>
            </a:r>
            <a:r>
              <a:rPr sz="2133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that </a:t>
            </a:r>
            <a:r>
              <a:rPr sz="2133" spc="-4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component</a:t>
            </a:r>
            <a:r>
              <a:rPr sz="2133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DOM.</a:t>
            </a: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40"/>
              </a:spcBef>
            </a:pPr>
            <a:endParaRPr sz="1733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That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being</a:t>
            </a:r>
            <a:r>
              <a:rPr sz="2133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said,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there</a:t>
            </a:r>
            <a:r>
              <a:rPr sz="2133" spc="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are</a:t>
            </a:r>
            <a:r>
              <a:rPr sz="2133" spc="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document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parts,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even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web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apps,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such</a:t>
            </a:r>
            <a:r>
              <a:rPr sz="2133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as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FAQ,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Privacy</a:t>
            </a: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2133" spc="-60" dirty="0">
                <a:solidFill>
                  <a:srgbClr val="212121"/>
                </a:solidFill>
                <a:latin typeface="Calibri"/>
                <a:cs typeface="Calibri"/>
              </a:rPr>
              <a:t>Policy, </a:t>
            </a:r>
            <a:r>
              <a:rPr sz="2133" spc="-87" dirty="0">
                <a:solidFill>
                  <a:srgbClr val="212121"/>
                </a:solidFill>
                <a:latin typeface="Calibri"/>
                <a:cs typeface="Calibri"/>
              </a:rPr>
              <a:t>Terms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133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Conditions.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There,</a:t>
            </a:r>
            <a:r>
              <a:rPr sz="2133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we</a:t>
            </a:r>
            <a:r>
              <a:rPr sz="2133" spc="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do</a:t>
            </a:r>
            <a:r>
              <a:rPr sz="2133" spc="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need 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utilize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these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elements.</a:t>
            </a: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593497" defTabSz="1219170">
              <a:lnSpc>
                <a:spcPts val="2652"/>
              </a:lnSpc>
              <a:spcBef>
                <a:spcPts val="13"/>
              </a:spcBef>
            </a:pP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Also,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use</a:t>
            </a:r>
            <a:r>
              <a:rPr sz="2133" spc="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headings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semantic</a:t>
            </a:r>
            <a:r>
              <a:rPr sz="2133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elements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 document-based</a:t>
            </a:r>
            <a:r>
              <a:rPr sz="2133" spc="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web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 sites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as it </a:t>
            </a:r>
            <a:r>
              <a:rPr sz="2133" spc="-4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helps</a:t>
            </a:r>
            <a:r>
              <a:rPr sz="2133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SEO</a:t>
            </a:r>
            <a:r>
              <a:rPr sz="2133" spc="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screen-readers.</a:t>
            </a: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0365C56-69C6-B4E5-16C7-1C30E3E914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659" y="600076"/>
            <a:ext cx="3441700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47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667" b="0" spc="2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33" dirty="0">
                <a:solidFill>
                  <a:srgbClr val="212121"/>
                </a:solidFill>
                <a:latin typeface="Calibri Light"/>
                <a:cs typeface="Calibri Light"/>
              </a:rPr>
              <a:t>DISPLAY</a:t>
            </a:r>
            <a:r>
              <a:rPr sz="2667" b="0" spc="2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67" dirty="0">
                <a:solidFill>
                  <a:srgbClr val="212121"/>
                </a:solidFill>
                <a:latin typeface="Calibri Light"/>
                <a:cs typeface="Calibri Light"/>
              </a:rPr>
              <a:t>PROPERTY</a:t>
            </a:r>
            <a:endParaRPr sz="2667" dirty="0">
              <a:latin typeface="Calibri Light"/>
              <a:cs typeface="Calibri Ligh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9FD2212-A5F1-44A0-5E66-D1C424973D45}"/>
              </a:ext>
            </a:extLst>
          </p:cNvPr>
          <p:cNvSpPr txBox="1"/>
          <p:nvPr/>
        </p:nvSpPr>
        <p:spPr>
          <a:xfrm>
            <a:off x="1713627" y="2521568"/>
            <a:ext cx="1868593" cy="67197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lnSpc>
                <a:spcPts val="1747"/>
              </a:lnSpc>
              <a:spcBef>
                <a:spcPts val="140"/>
              </a:spcBef>
            </a:pPr>
            <a:r>
              <a:rPr sz="1467" spc="-47" dirty="0">
                <a:solidFill>
                  <a:srgbClr val="800000"/>
                </a:solidFill>
                <a:latin typeface="Consolas"/>
                <a:cs typeface="Consolas"/>
              </a:rPr>
              <a:t>spa</a:t>
            </a:r>
            <a:r>
              <a:rPr sz="1467" dirty="0">
                <a:solidFill>
                  <a:srgbClr val="800000"/>
                </a:solidFill>
                <a:latin typeface="Consolas"/>
                <a:cs typeface="Consolas"/>
              </a:rPr>
              <a:t>n</a:t>
            </a:r>
            <a:r>
              <a:rPr sz="1467" spc="-21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467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406390" defTabSz="1219170">
              <a:lnSpc>
                <a:spcPts val="1733"/>
              </a:lnSpc>
            </a:pP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p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1467" spc="-40" dirty="0">
                <a:solidFill>
                  <a:srgbClr val="FF0000"/>
                </a:solidFill>
                <a:latin typeface="Consolas"/>
                <a:cs typeface="Consolas"/>
              </a:rPr>
              <a:t>y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spc="-22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spc="-47" dirty="0">
                <a:solidFill>
                  <a:srgbClr val="0451A4"/>
                </a:solidFill>
                <a:latin typeface="Consolas"/>
                <a:cs typeface="Consolas"/>
              </a:rPr>
              <a:t>block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467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47"/>
              </a:lnSpc>
            </a:pP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467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C2B0B93-2969-FC81-4A48-AAED387AACA8}"/>
              </a:ext>
            </a:extLst>
          </p:cNvPr>
          <p:cNvSpPr txBox="1"/>
          <p:nvPr/>
        </p:nvSpPr>
        <p:spPr>
          <a:xfrm>
            <a:off x="1713626" y="3550268"/>
            <a:ext cx="1965960" cy="6711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747"/>
              </a:lnSpc>
              <a:spcBef>
                <a:spcPts val="133"/>
              </a:spcBef>
            </a:pPr>
            <a:r>
              <a:rPr sz="1467" spc="-27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467" spc="-47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467" dirty="0">
                <a:solidFill>
                  <a:srgbClr val="800000"/>
                </a:solidFill>
                <a:latin typeface="Consolas"/>
                <a:cs typeface="Consolas"/>
              </a:rPr>
              <a:t>v</a:t>
            </a:r>
            <a:r>
              <a:rPr sz="1467" spc="-21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467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406390" defTabSz="1219170">
              <a:lnSpc>
                <a:spcPts val="1727"/>
              </a:lnSpc>
            </a:pP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p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1467" spc="-40" dirty="0">
                <a:solidFill>
                  <a:srgbClr val="FF0000"/>
                </a:solidFill>
                <a:latin typeface="Consolas"/>
                <a:cs typeface="Consolas"/>
              </a:rPr>
              <a:t>y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spc="-18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spc="-60" dirty="0">
                <a:solidFill>
                  <a:srgbClr val="0451A4"/>
                </a:solidFill>
                <a:latin typeface="Consolas"/>
                <a:cs typeface="Consolas"/>
              </a:rPr>
              <a:t>i</a:t>
            </a:r>
            <a:r>
              <a:rPr sz="1467" spc="-47" dirty="0">
                <a:solidFill>
                  <a:srgbClr val="0451A4"/>
                </a:solidFill>
                <a:latin typeface="Consolas"/>
                <a:cs typeface="Consolas"/>
              </a:rPr>
              <a:t>n</a:t>
            </a:r>
            <a:r>
              <a:rPr sz="1467" spc="-60" dirty="0">
                <a:solidFill>
                  <a:srgbClr val="0451A4"/>
                </a:solidFill>
                <a:latin typeface="Consolas"/>
                <a:cs typeface="Consolas"/>
              </a:rPr>
              <a:t>l</a:t>
            </a:r>
            <a:r>
              <a:rPr sz="1467" spc="-47" dirty="0">
                <a:solidFill>
                  <a:srgbClr val="0451A4"/>
                </a:solidFill>
                <a:latin typeface="Consolas"/>
                <a:cs typeface="Consolas"/>
              </a:rPr>
              <a:t>i</a:t>
            </a:r>
            <a:r>
              <a:rPr sz="1467" spc="-60" dirty="0">
                <a:solidFill>
                  <a:srgbClr val="0451A4"/>
                </a:solidFill>
                <a:latin typeface="Consolas"/>
                <a:cs typeface="Consolas"/>
              </a:rPr>
              <a:t>n</a:t>
            </a:r>
            <a:r>
              <a:rPr sz="1467" spc="-47" dirty="0">
                <a:solidFill>
                  <a:srgbClr val="0451A4"/>
                </a:solidFill>
                <a:latin typeface="Consolas"/>
                <a:cs typeface="Consolas"/>
              </a:rPr>
              <a:t>e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467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47"/>
              </a:lnSpc>
            </a:pP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467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F34ACD1E-B05D-9FD0-B930-887EB16F3935}"/>
              </a:ext>
            </a:extLst>
          </p:cNvPr>
          <p:cNvSpPr txBox="1"/>
          <p:nvPr/>
        </p:nvSpPr>
        <p:spPr>
          <a:xfrm>
            <a:off x="1714033" y="4580831"/>
            <a:ext cx="315805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467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467" spc="-21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7055458-A066-6AC3-E209-4E2B3D7FEB67}"/>
              </a:ext>
            </a:extLst>
          </p:cNvPr>
          <p:cNvSpPr txBox="1"/>
          <p:nvPr/>
        </p:nvSpPr>
        <p:spPr>
          <a:xfrm>
            <a:off x="2103365" y="4800285"/>
            <a:ext cx="2153073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p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y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spc="-17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spc="-60" dirty="0">
                <a:solidFill>
                  <a:srgbClr val="0451A4"/>
                </a:solidFill>
                <a:latin typeface="Consolas"/>
                <a:cs typeface="Consolas"/>
              </a:rPr>
              <a:t>i</a:t>
            </a:r>
            <a:r>
              <a:rPr sz="1467" spc="-47" dirty="0">
                <a:solidFill>
                  <a:srgbClr val="0451A4"/>
                </a:solidFill>
                <a:latin typeface="Consolas"/>
                <a:cs typeface="Consolas"/>
              </a:rPr>
              <a:t>n</a:t>
            </a:r>
            <a:r>
              <a:rPr sz="1467" spc="-60" dirty="0">
                <a:solidFill>
                  <a:srgbClr val="0451A4"/>
                </a:solidFill>
                <a:latin typeface="Consolas"/>
                <a:cs typeface="Consolas"/>
              </a:rPr>
              <a:t>l</a:t>
            </a:r>
            <a:r>
              <a:rPr sz="1467" spc="-47" dirty="0">
                <a:solidFill>
                  <a:srgbClr val="0451A4"/>
                </a:solidFill>
                <a:latin typeface="Consolas"/>
                <a:cs typeface="Consolas"/>
              </a:rPr>
              <a:t>i</a:t>
            </a:r>
            <a:r>
              <a:rPr sz="1467" spc="-60" dirty="0">
                <a:solidFill>
                  <a:srgbClr val="0451A4"/>
                </a:solidFill>
                <a:latin typeface="Consolas"/>
                <a:cs typeface="Consolas"/>
              </a:rPr>
              <a:t>n</a:t>
            </a:r>
            <a:r>
              <a:rPr sz="1467" spc="-47" dirty="0">
                <a:solidFill>
                  <a:srgbClr val="0451A4"/>
                </a:solidFill>
                <a:latin typeface="Consolas"/>
                <a:cs typeface="Consolas"/>
              </a:rPr>
              <a:t>e</a:t>
            </a:r>
            <a:r>
              <a:rPr sz="1467" spc="-60" dirty="0">
                <a:solidFill>
                  <a:srgbClr val="0451A4"/>
                </a:solidFill>
                <a:latin typeface="Consolas"/>
                <a:cs typeface="Consolas"/>
              </a:rPr>
              <a:t>-</a:t>
            </a:r>
            <a:r>
              <a:rPr sz="1467" spc="-47" dirty="0">
                <a:solidFill>
                  <a:srgbClr val="0451A4"/>
                </a:solidFill>
                <a:latin typeface="Consolas"/>
                <a:cs typeface="Consolas"/>
              </a:rPr>
              <a:t>b</a:t>
            </a:r>
            <a:r>
              <a:rPr sz="1467" spc="-60" dirty="0">
                <a:solidFill>
                  <a:srgbClr val="0451A4"/>
                </a:solidFill>
                <a:latin typeface="Consolas"/>
                <a:cs typeface="Consolas"/>
              </a:rPr>
              <a:t>l</a:t>
            </a:r>
            <a:r>
              <a:rPr sz="1467" spc="-47" dirty="0">
                <a:solidFill>
                  <a:srgbClr val="0451A4"/>
                </a:solidFill>
                <a:latin typeface="Consolas"/>
                <a:cs typeface="Consolas"/>
              </a:rPr>
              <a:t>o</a:t>
            </a:r>
            <a:r>
              <a:rPr sz="1467" spc="-60" dirty="0">
                <a:solidFill>
                  <a:srgbClr val="0451A4"/>
                </a:solidFill>
                <a:latin typeface="Consolas"/>
                <a:cs typeface="Consolas"/>
              </a:rPr>
              <a:t>ck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FD327CEF-4751-9C08-1AFC-BB5B5E82D7BE}"/>
              </a:ext>
            </a:extLst>
          </p:cNvPr>
          <p:cNvSpPr txBox="1"/>
          <p:nvPr/>
        </p:nvSpPr>
        <p:spPr>
          <a:xfrm>
            <a:off x="1714033" y="5003488"/>
            <a:ext cx="137160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85D0405A-584C-8C86-1118-ADC2AB358625}"/>
              </a:ext>
            </a:extLst>
          </p:cNvPr>
          <p:cNvSpPr txBox="1"/>
          <p:nvPr/>
        </p:nvSpPr>
        <p:spPr>
          <a:xfrm>
            <a:off x="1719317" y="5607396"/>
            <a:ext cx="1868593" cy="6711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747"/>
              </a:lnSpc>
              <a:spcBef>
                <a:spcPts val="133"/>
              </a:spcBef>
            </a:pPr>
            <a:r>
              <a:rPr sz="1467" spc="-47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467" spc="-60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467" spc="-47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467" spc="-60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467" spc="-47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467" spc="-6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467" dirty="0">
                <a:solidFill>
                  <a:srgbClr val="800000"/>
                </a:solidFill>
                <a:latin typeface="Consolas"/>
                <a:cs typeface="Consolas"/>
              </a:rPr>
              <a:t>n</a:t>
            </a:r>
            <a:r>
              <a:rPr sz="1467" spc="-19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406390" defTabSz="1219170">
              <a:lnSpc>
                <a:spcPts val="1727"/>
              </a:lnSpc>
            </a:pP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p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y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spc="-22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spc="-47" dirty="0">
                <a:solidFill>
                  <a:srgbClr val="0451A4"/>
                </a:solidFill>
                <a:latin typeface="Consolas"/>
                <a:cs typeface="Consolas"/>
              </a:rPr>
              <a:t>table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47"/>
              </a:lnSpc>
            </a:pP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000037FD-4A1D-A440-0F86-2606CEC9EC05}"/>
              </a:ext>
            </a:extLst>
          </p:cNvPr>
          <p:cNvSpPr txBox="1"/>
          <p:nvPr/>
        </p:nvSpPr>
        <p:spPr>
          <a:xfrm>
            <a:off x="5469236" y="2520720"/>
            <a:ext cx="5940213" cy="50392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933" marR="6773" defTabSz="1219170">
              <a:lnSpc>
                <a:spcPct val="102499"/>
              </a:lnSpc>
              <a:spcBef>
                <a:spcPts val="80"/>
              </a:spcBef>
            </a:pP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element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generates</a:t>
            </a:r>
            <a:r>
              <a:rPr sz="1600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block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element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box,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generating</a:t>
            </a:r>
            <a:r>
              <a:rPr sz="1600" spc="-7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line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breaks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both </a:t>
            </a:r>
            <a:r>
              <a:rPr sz="1600" spc="-339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before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after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element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when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normal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flow.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47FDD07D-5F7B-3514-DD4C-9C0861F63558}"/>
              </a:ext>
            </a:extLst>
          </p:cNvPr>
          <p:cNvSpPr txBox="1"/>
          <p:nvPr/>
        </p:nvSpPr>
        <p:spPr>
          <a:xfrm>
            <a:off x="5469236" y="3429026"/>
            <a:ext cx="5938520" cy="752492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defTabSz="1219170">
              <a:lnSpc>
                <a:spcPct val="100800"/>
              </a:lnSpc>
              <a:spcBef>
                <a:spcPts val="113"/>
              </a:spcBef>
            </a:pP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The element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generates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one or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more 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inline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element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boxes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that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do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not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generate line breaks 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before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or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after themselves.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In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normal 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flow,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next </a:t>
            </a:r>
            <a:r>
              <a:rPr sz="1600" spc="-3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element</a:t>
            </a:r>
            <a:r>
              <a:rPr sz="1600" spc="-7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will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same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line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if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there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space.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DDA36923-DC58-A154-99DA-4365313FC98D}"/>
              </a:ext>
            </a:extLst>
          </p:cNvPr>
          <p:cNvSpPr txBox="1"/>
          <p:nvPr/>
        </p:nvSpPr>
        <p:spPr>
          <a:xfrm>
            <a:off x="5469236" y="4593869"/>
            <a:ext cx="5583767" cy="52364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lnSpc>
                <a:spcPct val="105000"/>
              </a:lnSpc>
              <a:spcBef>
                <a:spcPts val="133"/>
              </a:spcBef>
            </a:pP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Generates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block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element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box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that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will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 flowed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with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surrounding </a:t>
            </a:r>
            <a:r>
              <a:rPr sz="1600" spc="-339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content</a:t>
            </a:r>
            <a:r>
              <a:rPr sz="1600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as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if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were</a:t>
            </a:r>
            <a:r>
              <a:rPr sz="16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single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inline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box.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4A16073C-0B64-CB07-325C-B6EEC3C50879}"/>
              </a:ext>
            </a:extLst>
          </p:cNvPr>
          <p:cNvSpPr txBox="1"/>
          <p:nvPr/>
        </p:nvSpPr>
        <p:spPr>
          <a:xfrm>
            <a:off x="5485494" y="5496450"/>
            <a:ext cx="5281505" cy="510823"/>
          </a:xfrm>
          <a:prstGeom prst="rect">
            <a:avLst/>
          </a:prstGeom>
        </p:spPr>
        <p:txBody>
          <a:bodyPr vert="horz" wrap="square" lIns="0" tIns="4233" rIns="0" bIns="0" rtlCol="0">
            <a:spAutoFit/>
          </a:bodyPr>
          <a:lstStyle/>
          <a:p>
            <a:pPr marL="16933" marR="6773" defTabSz="1219170">
              <a:lnSpc>
                <a:spcPct val="105000"/>
              </a:lnSpc>
              <a:spcBef>
                <a:spcPts val="33"/>
              </a:spcBef>
            </a:pP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These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elements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behave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like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HTML &lt;table&gt;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elements.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It defines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a </a:t>
            </a:r>
            <a:r>
              <a:rPr sz="1600" spc="-3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block-</a:t>
            </a:r>
            <a:r>
              <a:rPr sz="1600" spc="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level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box.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Its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 children</a:t>
            </a:r>
            <a:r>
              <a:rPr sz="1600" spc="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can</a:t>
            </a:r>
            <a:r>
              <a:rPr sz="1600" spc="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be</a:t>
            </a:r>
            <a:r>
              <a:rPr sz="16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styled</a:t>
            </a:r>
            <a:r>
              <a:rPr sz="16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using</a:t>
            </a:r>
            <a:r>
              <a:rPr sz="1600" spc="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properties 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like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F1C70D13-B641-0418-AA5F-BE1F35EE9C7C}"/>
              </a:ext>
            </a:extLst>
          </p:cNvPr>
          <p:cNvSpPr txBox="1"/>
          <p:nvPr/>
        </p:nvSpPr>
        <p:spPr>
          <a:xfrm>
            <a:off x="5485494" y="6149129"/>
            <a:ext cx="366183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{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displ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y:</a:t>
            </a:r>
            <a:r>
              <a:rPr sz="1600" spc="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spc="7" dirty="0">
                <a:solidFill>
                  <a:srgbClr val="212121"/>
                </a:solidFill>
                <a:latin typeface="Calibri"/>
                <a:cs typeface="Calibri"/>
              </a:rPr>
              <a:t>b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le-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ell},</a:t>
            </a:r>
            <a:r>
              <a:rPr sz="1600" spc="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{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displ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y:</a:t>
            </a:r>
            <a:r>
              <a:rPr sz="1600" spc="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spc="7" dirty="0">
                <a:solidFill>
                  <a:srgbClr val="212121"/>
                </a:solidFill>
                <a:latin typeface="Calibri"/>
                <a:cs typeface="Calibri"/>
              </a:rPr>
              <a:t>b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le-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ow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}</a:t>
            </a:r>
            <a:r>
              <a:rPr sz="1600" spc="-1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et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137A8367-8F9C-A5E9-ECA4-D9A020C3EDBE}"/>
              </a:ext>
            </a:extLst>
          </p:cNvPr>
          <p:cNvSpPr txBox="1"/>
          <p:nvPr/>
        </p:nvSpPr>
        <p:spPr>
          <a:xfrm>
            <a:off x="1058510" y="1439359"/>
            <a:ext cx="11054079" cy="594608"/>
          </a:xfrm>
          <a:prstGeom prst="rect">
            <a:avLst/>
          </a:prstGeom>
        </p:spPr>
        <p:txBody>
          <a:bodyPr vert="horz" wrap="square" lIns="0" tIns="3387" rIns="0" bIns="0" rtlCol="0">
            <a:spAutoFit/>
          </a:bodyPr>
          <a:lstStyle/>
          <a:p>
            <a:pPr marL="16933" marR="6773" defTabSz="1219170">
              <a:lnSpc>
                <a:spcPct val="105000"/>
              </a:lnSpc>
              <a:spcBef>
                <a:spcPts val="27"/>
              </a:spcBef>
            </a:pP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 </a:t>
            </a:r>
            <a:r>
              <a:rPr sz="1867" b="1" spc="-7" dirty="0">
                <a:solidFill>
                  <a:srgbClr val="464546"/>
                </a:solidFill>
                <a:latin typeface="Calibri"/>
                <a:cs typeface="Calibri"/>
              </a:rPr>
              <a:t>display 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CSS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property sets whether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an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element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is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treated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as a 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block </a:t>
            </a:r>
            <a:r>
              <a:rPr sz="18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or inline 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element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and the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layout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used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for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its </a:t>
            </a:r>
            <a:r>
              <a:rPr sz="1867" spc="-40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children,</a:t>
            </a:r>
            <a:r>
              <a:rPr sz="18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such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as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flow</a:t>
            </a:r>
            <a:r>
              <a:rPr sz="1867" u="sng" spc="-1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 layout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18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grid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or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u="sng" spc="-20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flex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.</a:t>
            </a:r>
            <a:endParaRPr sz="1867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49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3EA3290F-43B6-6B6A-5272-263D8928EC33}"/>
              </a:ext>
            </a:extLst>
          </p:cNvPr>
          <p:cNvSpPr txBox="1">
            <a:spLocks/>
          </p:cNvSpPr>
          <p:nvPr/>
        </p:nvSpPr>
        <p:spPr>
          <a:xfrm>
            <a:off x="584944" y="635625"/>
            <a:ext cx="3441700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>
              <a:defRPr sz="3733" b="1" i="0">
                <a:solidFill>
                  <a:srgbClr val="464546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6933">
              <a:spcBef>
                <a:spcPts val="140"/>
              </a:spcBef>
            </a:pPr>
            <a:r>
              <a:rPr lang="en-IN" sz="2667" b="0" kern="0" spc="47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lang="en-IN" sz="2667" b="0" kern="0" spc="2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lang="en-IN" sz="2667" b="0" kern="0" spc="33" dirty="0">
                <a:solidFill>
                  <a:srgbClr val="212121"/>
                </a:solidFill>
                <a:latin typeface="Calibri Light"/>
                <a:cs typeface="Calibri Light"/>
              </a:rPr>
              <a:t>DISPLAY</a:t>
            </a:r>
            <a:r>
              <a:rPr lang="en-IN" sz="2667" b="0" kern="0" spc="2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lang="en-IN" sz="2667" b="0" kern="0" spc="67" dirty="0">
                <a:solidFill>
                  <a:srgbClr val="212121"/>
                </a:solidFill>
                <a:latin typeface="Calibri Light"/>
                <a:cs typeface="Calibri Light"/>
              </a:rPr>
              <a:t>PROPERTY</a:t>
            </a:r>
            <a:endParaRPr lang="en-IN" sz="2667" kern="0" dirty="0">
              <a:latin typeface="Calibri Light"/>
              <a:cs typeface="Calibri Ligh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7DC7E27-E8D5-A28D-9800-CF98226B1D49}"/>
              </a:ext>
            </a:extLst>
          </p:cNvPr>
          <p:cNvSpPr txBox="1"/>
          <p:nvPr/>
        </p:nvSpPr>
        <p:spPr>
          <a:xfrm>
            <a:off x="1240062" y="2195069"/>
            <a:ext cx="315805" cy="2437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z="1467" dirty="0">
                <a:solidFill>
                  <a:srgbClr val="800000"/>
                </a:solidFill>
                <a:latin typeface="Consolas"/>
                <a:cs typeface="Consolas"/>
              </a:rPr>
              <a:t>p</a:t>
            </a:r>
            <a:r>
              <a:rPr sz="1467" spc="-21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4E39F53-3759-5295-16BA-907EA0F6DBA9}"/>
              </a:ext>
            </a:extLst>
          </p:cNvPr>
          <p:cNvSpPr txBox="1"/>
          <p:nvPr/>
        </p:nvSpPr>
        <p:spPr>
          <a:xfrm>
            <a:off x="1629800" y="2415033"/>
            <a:ext cx="1380913" cy="2437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p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y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spc="-22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spc="-47" dirty="0">
                <a:solidFill>
                  <a:srgbClr val="0451A4"/>
                </a:solidFill>
                <a:latin typeface="Consolas"/>
                <a:cs typeface="Consolas"/>
              </a:rPr>
              <a:t>none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6B86036-0765-AC6A-F527-E9A5C39C3B32}"/>
              </a:ext>
            </a:extLst>
          </p:cNvPr>
          <p:cNvSpPr txBox="1"/>
          <p:nvPr/>
        </p:nvSpPr>
        <p:spPr>
          <a:xfrm>
            <a:off x="1240061" y="2618233"/>
            <a:ext cx="137160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59701986-E869-F146-94EA-BFA93F96ECBF}"/>
              </a:ext>
            </a:extLst>
          </p:cNvPr>
          <p:cNvSpPr txBox="1"/>
          <p:nvPr/>
        </p:nvSpPr>
        <p:spPr>
          <a:xfrm>
            <a:off x="1240061" y="3221736"/>
            <a:ext cx="1771227" cy="6711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747"/>
              </a:lnSpc>
              <a:spcBef>
                <a:spcPts val="133"/>
              </a:spcBef>
            </a:pPr>
            <a:r>
              <a:rPr sz="1467" spc="-27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467" spc="-47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467" dirty="0">
                <a:solidFill>
                  <a:srgbClr val="800000"/>
                </a:solidFill>
                <a:latin typeface="Consolas"/>
                <a:cs typeface="Consolas"/>
              </a:rPr>
              <a:t>v</a:t>
            </a:r>
            <a:r>
              <a:rPr sz="1467" spc="-21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406390" defTabSz="1219170">
              <a:lnSpc>
                <a:spcPts val="1727"/>
              </a:lnSpc>
            </a:pP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p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1467" spc="-40" dirty="0">
                <a:solidFill>
                  <a:srgbClr val="FF0000"/>
                </a:solidFill>
                <a:latin typeface="Consolas"/>
                <a:cs typeface="Consolas"/>
              </a:rPr>
              <a:t>y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spc="-22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spc="-47" dirty="0">
                <a:solidFill>
                  <a:srgbClr val="0451A4"/>
                </a:solidFill>
                <a:latin typeface="Consolas"/>
                <a:cs typeface="Consolas"/>
              </a:rPr>
              <a:t>flex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47"/>
              </a:lnSpc>
            </a:pP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90FE1D74-91B3-23D5-A508-38E7F366285F}"/>
              </a:ext>
            </a:extLst>
          </p:cNvPr>
          <p:cNvSpPr txBox="1"/>
          <p:nvPr/>
        </p:nvSpPr>
        <p:spPr>
          <a:xfrm>
            <a:off x="1240468" y="4250267"/>
            <a:ext cx="1771227" cy="6711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747"/>
              </a:lnSpc>
              <a:spcBef>
                <a:spcPts val="133"/>
              </a:spcBef>
            </a:pPr>
            <a:r>
              <a:rPr sz="1467" spc="-47" dirty="0">
                <a:solidFill>
                  <a:srgbClr val="800000"/>
                </a:solidFill>
                <a:latin typeface="Consolas"/>
                <a:cs typeface="Consolas"/>
              </a:rPr>
              <a:t>.</a:t>
            </a:r>
            <a:r>
              <a:rPr sz="1467" spc="-60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467" spc="-47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467" spc="-60" dirty="0">
                <a:solidFill>
                  <a:srgbClr val="800000"/>
                </a:solidFill>
                <a:latin typeface="Consolas"/>
                <a:cs typeface="Consolas"/>
              </a:rPr>
              <a:t>n</a:t>
            </a:r>
            <a:r>
              <a:rPr sz="1467" spc="-47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467" spc="-6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467" spc="-47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467" spc="-60" dirty="0">
                <a:solidFill>
                  <a:srgbClr val="800000"/>
                </a:solidFill>
                <a:latin typeface="Consolas"/>
                <a:cs typeface="Consolas"/>
              </a:rPr>
              <a:t>n</a:t>
            </a:r>
            <a:r>
              <a:rPr sz="1467" spc="-47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467" dirty="0">
                <a:solidFill>
                  <a:srgbClr val="800000"/>
                </a:solidFill>
                <a:latin typeface="Consolas"/>
                <a:cs typeface="Consolas"/>
              </a:rPr>
              <a:t>r</a:t>
            </a:r>
            <a:r>
              <a:rPr sz="1467" spc="-21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406390" defTabSz="1219170">
              <a:lnSpc>
                <a:spcPts val="1727"/>
              </a:lnSpc>
            </a:pP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p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y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spc="-22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spc="-47" dirty="0">
                <a:solidFill>
                  <a:srgbClr val="0451A4"/>
                </a:solidFill>
                <a:latin typeface="Consolas"/>
                <a:cs typeface="Consolas"/>
              </a:rPr>
              <a:t>grid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47"/>
              </a:lnSpc>
            </a:pP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37502A6-CFE8-E00A-CC66-03C58C5A562B}"/>
              </a:ext>
            </a:extLst>
          </p:cNvPr>
          <p:cNvSpPr txBox="1"/>
          <p:nvPr/>
        </p:nvSpPr>
        <p:spPr>
          <a:xfrm>
            <a:off x="4995671" y="2192189"/>
            <a:ext cx="5554980" cy="75879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933" marR="6773" defTabSz="1219170">
              <a:lnSpc>
                <a:spcPct val="102499"/>
              </a:lnSpc>
              <a:spcBef>
                <a:spcPts val="80"/>
              </a:spcBef>
            </a:pPr>
            <a:r>
              <a:rPr sz="1600" spc="-40" dirty="0">
                <a:solidFill>
                  <a:srgbClr val="464546"/>
                </a:solidFill>
                <a:cs typeface="Calibri"/>
              </a:rPr>
              <a:t>Turns</a:t>
            </a:r>
            <a:r>
              <a:rPr sz="1600" spc="-5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cs typeface="Calibri"/>
              </a:rPr>
              <a:t>off</a:t>
            </a:r>
            <a:r>
              <a:rPr sz="1600" spc="-40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the</a:t>
            </a:r>
            <a:r>
              <a:rPr sz="1600" spc="-40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cs typeface="Calibri"/>
              </a:rPr>
              <a:t>display</a:t>
            </a:r>
            <a:r>
              <a:rPr sz="1600" spc="-5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of</a:t>
            </a:r>
            <a:r>
              <a:rPr sz="1600" spc="-20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an</a:t>
            </a:r>
            <a:r>
              <a:rPr sz="1600" spc="-20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element</a:t>
            </a:r>
            <a:r>
              <a:rPr sz="1600" spc="-5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cs typeface="Calibri"/>
              </a:rPr>
              <a:t>so</a:t>
            </a:r>
            <a:r>
              <a:rPr sz="1600" spc="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cs typeface="Calibri"/>
              </a:rPr>
              <a:t>that</a:t>
            </a:r>
            <a:r>
              <a:rPr sz="1600" spc="-4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it</a:t>
            </a:r>
            <a:r>
              <a:rPr sz="1600" spc="-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has</a:t>
            </a:r>
            <a:r>
              <a:rPr sz="1600" spc="-2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no</a:t>
            </a:r>
            <a:r>
              <a:rPr sz="1600" spc="-2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cs typeface="Calibri"/>
              </a:rPr>
              <a:t>effect</a:t>
            </a:r>
            <a:r>
              <a:rPr sz="1600" spc="-5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on</a:t>
            </a:r>
            <a:r>
              <a:rPr sz="1600" spc="-20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cs typeface="Calibri"/>
              </a:rPr>
              <a:t>layout </a:t>
            </a:r>
            <a:r>
              <a:rPr sz="1600" spc="-34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cs typeface="Calibri"/>
              </a:rPr>
              <a:t>(the</a:t>
            </a:r>
            <a:r>
              <a:rPr sz="1600" spc="-4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cs typeface="Calibri"/>
              </a:rPr>
              <a:t>document</a:t>
            </a:r>
            <a:r>
              <a:rPr sz="1600" spc="-4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is</a:t>
            </a:r>
            <a:r>
              <a:rPr sz="1600" spc="-13" dirty="0">
                <a:solidFill>
                  <a:srgbClr val="464546"/>
                </a:solidFill>
                <a:cs typeface="Calibri"/>
              </a:rPr>
              <a:t> rendered</a:t>
            </a:r>
            <a:r>
              <a:rPr sz="1600" spc="-5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as</a:t>
            </a:r>
            <a:r>
              <a:rPr sz="1600" spc="-1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cs typeface="Calibri"/>
              </a:rPr>
              <a:t>though</a:t>
            </a:r>
            <a:r>
              <a:rPr sz="1600" spc="-6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the</a:t>
            </a:r>
            <a:r>
              <a:rPr sz="1600" spc="-2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cs typeface="Calibri"/>
              </a:rPr>
              <a:t>element</a:t>
            </a:r>
            <a:r>
              <a:rPr sz="1600" spc="-4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did</a:t>
            </a:r>
            <a:r>
              <a:rPr sz="1600" spc="-4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cs typeface="Calibri"/>
              </a:rPr>
              <a:t>not</a:t>
            </a:r>
            <a:r>
              <a:rPr sz="1600" spc="-27" dirty="0">
                <a:solidFill>
                  <a:srgbClr val="464546"/>
                </a:solidFill>
                <a:cs typeface="Calibri"/>
              </a:rPr>
              <a:t> exist).</a:t>
            </a:r>
            <a:endParaRPr sz="1600">
              <a:solidFill>
                <a:prstClr val="black"/>
              </a:solidFill>
              <a:cs typeface="Calibri"/>
            </a:endParaRPr>
          </a:p>
          <a:p>
            <a:pPr marL="16933" defTabSz="1219170">
              <a:spcBef>
                <a:spcPts val="20"/>
              </a:spcBef>
            </a:pPr>
            <a:r>
              <a:rPr sz="1600" dirty="0">
                <a:solidFill>
                  <a:srgbClr val="464546"/>
                </a:solidFill>
                <a:cs typeface="Calibri"/>
              </a:rPr>
              <a:t>All</a:t>
            </a:r>
            <a:r>
              <a:rPr sz="1600" spc="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464546"/>
                </a:solidFill>
                <a:cs typeface="Calibri"/>
              </a:rPr>
              <a:t>descendant </a:t>
            </a:r>
            <a:r>
              <a:rPr sz="1600" spc="-7" dirty="0">
                <a:solidFill>
                  <a:srgbClr val="464546"/>
                </a:solidFill>
                <a:cs typeface="Calibri"/>
              </a:rPr>
              <a:t>elements</a:t>
            </a:r>
            <a:r>
              <a:rPr sz="1600" spc="-4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also</a:t>
            </a:r>
            <a:r>
              <a:rPr sz="1600" spc="-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cs typeface="Calibri"/>
              </a:rPr>
              <a:t>have</a:t>
            </a:r>
            <a:r>
              <a:rPr sz="1600" spc="-2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their</a:t>
            </a:r>
            <a:r>
              <a:rPr sz="1600" spc="-5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cs typeface="Calibri"/>
              </a:rPr>
              <a:t>display</a:t>
            </a:r>
            <a:r>
              <a:rPr sz="1600" spc="-60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cs typeface="Calibri"/>
              </a:rPr>
              <a:t>turned</a:t>
            </a:r>
            <a:r>
              <a:rPr sz="1600" spc="-6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60" dirty="0">
                <a:solidFill>
                  <a:srgbClr val="464546"/>
                </a:solidFill>
                <a:cs typeface="Calibri"/>
              </a:rPr>
              <a:t>off.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1DDCE2E4-BFF7-BD2B-9DC6-CD53246E879F}"/>
              </a:ext>
            </a:extLst>
          </p:cNvPr>
          <p:cNvSpPr txBox="1"/>
          <p:nvPr/>
        </p:nvSpPr>
        <p:spPr>
          <a:xfrm>
            <a:off x="4995671" y="3249336"/>
            <a:ext cx="5406813" cy="50392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933" marR="6773" defTabSz="1219170">
              <a:lnSpc>
                <a:spcPct val="102499"/>
              </a:lnSpc>
              <a:spcBef>
                <a:spcPts val="80"/>
              </a:spcBef>
            </a:pPr>
            <a:r>
              <a:rPr sz="1600" dirty="0">
                <a:solidFill>
                  <a:srgbClr val="464546"/>
                </a:solidFill>
                <a:cs typeface="Calibri"/>
              </a:rPr>
              <a:t>The</a:t>
            </a:r>
            <a:r>
              <a:rPr sz="1600" spc="-3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element</a:t>
            </a:r>
            <a:r>
              <a:rPr sz="1600" spc="-5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cs typeface="Calibri"/>
              </a:rPr>
              <a:t>behaves</a:t>
            </a:r>
            <a:r>
              <a:rPr sz="1600" spc="-40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cs typeface="Calibri"/>
              </a:rPr>
              <a:t>like</a:t>
            </a:r>
            <a:r>
              <a:rPr sz="1600" dirty="0">
                <a:solidFill>
                  <a:srgbClr val="464546"/>
                </a:solidFill>
                <a:cs typeface="Calibri"/>
              </a:rPr>
              <a:t> a</a:t>
            </a:r>
            <a:r>
              <a:rPr sz="1600" spc="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block</a:t>
            </a:r>
            <a:r>
              <a:rPr sz="1600" spc="-2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element</a:t>
            </a:r>
            <a:r>
              <a:rPr sz="1600" spc="-5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and</a:t>
            </a:r>
            <a:r>
              <a:rPr sz="1600" spc="-3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cs typeface="Calibri"/>
              </a:rPr>
              <a:t>lays</a:t>
            </a:r>
            <a:r>
              <a:rPr sz="1600" spc="-40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out</a:t>
            </a:r>
            <a:r>
              <a:rPr sz="1600" spc="-3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its</a:t>
            </a:r>
            <a:r>
              <a:rPr sz="1600" spc="-1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27" dirty="0">
                <a:solidFill>
                  <a:srgbClr val="464546"/>
                </a:solidFill>
                <a:cs typeface="Calibri"/>
              </a:rPr>
              <a:t>content </a:t>
            </a:r>
            <a:r>
              <a:rPr sz="1600" spc="-34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cs typeface="Calibri"/>
              </a:rPr>
              <a:t>according</a:t>
            </a:r>
            <a:r>
              <a:rPr sz="1600" spc="-6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cs typeface="Calibri"/>
              </a:rPr>
              <a:t>to</a:t>
            </a:r>
            <a:r>
              <a:rPr sz="1600" spc="-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the</a:t>
            </a:r>
            <a:r>
              <a:rPr sz="1600" spc="-40" dirty="0">
                <a:solidFill>
                  <a:srgbClr val="464546"/>
                </a:solidFill>
                <a:cs typeface="Calibri"/>
              </a:rPr>
              <a:t> </a:t>
            </a:r>
            <a:r>
              <a:rPr sz="1600" u="sng" spc="-2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cs typeface="Calibri"/>
              </a:rPr>
              <a:t>flexbox</a:t>
            </a:r>
            <a:r>
              <a:rPr sz="1600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cs typeface="Calibri"/>
              </a:rPr>
              <a:t> model</a:t>
            </a:r>
            <a:r>
              <a:rPr sz="1600" dirty="0">
                <a:solidFill>
                  <a:srgbClr val="464546"/>
                </a:solidFill>
                <a:cs typeface="Calibri"/>
              </a:rPr>
              <a:t>.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0EB87C8D-BA1D-B650-1ADE-6E7C3B59CD02}"/>
              </a:ext>
            </a:extLst>
          </p:cNvPr>
          <p:cNvSpPr txBox="1"/>
          <p:nvPr/>
        </p:nvSpPr>
        <p:spPr>
          <a:xfrm>
            <a:off x="4995671" y="4155609"/>
            <a:ext cx="540681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600" dirty="0">
                <a:solidFill>
                  <a:srgbClr val="464546"/>
                </a:solidFill>
                <a:cs typeface="Calibri"/>
              </a:rPr>
              <a:t>The</a:t>
            </a:r>
            <a:r>
              <a:rPr sz="1600" spc="-3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element</a:t>
            </a:r>
            <a:r>
              <a:rPr sz="1600" spc="-5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cs typeface="Calibri"/>
              </a:rPr>
              <a:t>behaves</a:t>
            </a:r>
            <a:r>
              <a:rPr sz="1600" spc="-40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cs typeface="Calibri"/>
              </a:rPr>
              <a:t>like</a:t>
            </a:r>
            <a:r>
              <a:rPr sz="1600" dirty="0">
                <a:solidFill>
                  <a:srgbClr val="464546"/>
                </a:solidFill>
                <a:cs typeface="Calibri"/>
              </a:rPr>
              <a:t> a</a:t>
            </a:r>
            <a:r>
              <a:rPr sz="1600" spc="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block</a:t>
            </a:r>
            <a:r>
              <a:rPr sz="1600" spc="-27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element</a:t>
            </a:r>
            <a:r>
              <a:rPr sz="1600" spc="-5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and</a:t>
            </a:r>
            <a:r>
              <a:rPr sz="1600" spc="-3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cs typeface="Calibri"/>
              </a:rPr>
              <a:t>lays</a:t>
            </a:r>
            <a:r>
              <a:rPr sz="1600" spc="-40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out</a:t>
            </a:r>
            <a:r>
              <a:rPr sz="1600" spc="-3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its</a:t>
            </a:r>
            <a:r>
              <a:rPr sz="1600" spc="-1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27" dirty="0">
                <a:solidFill>
                  <a:srgbClr val="464546"/>
                </a:solidFill>
                <a:cs typeface="Calibri"/>
              </a:rPr>
              <a:t>content</a:t>
            </a:r>
            <a:endParaRPr sz="1600">
              <a:solidFill>
                <a:prstClr val="black"/>
              </a:solidFill>
              <a:cs typeface="Calibri"/>
            </a:endParaRPr>
          </a:p>
          <a:p>
            <a:pPr marL="16933" defTabSz="1219170">
              <a:spcBef>
                <a:spcPts val="47"/>
              </a:spcBef>
            </a:pPr>
            <a:r>
              <a:rPr sz="1600" spc="-13" dirty="0">
                <a:solidFill>
                  <a:srgbClr val="464546"/>
                </a:solidFill>
                <a:cs typeface="Calibri"/>
              </a:rPr>
              <a:t>according</a:t>
            </a:r>
            <a:r>
              <a:rPr sz="1600" spc="-7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cs typeface="Calibri"/>
              </a:rPr>
              <a:t>to</a:t>
            </a:r>
            <a:r>
              <a:rPr sz="1600" spc="-20" dirty="0">
                <a:solidFill>
                  <a:srgbClr val="464546"/>
                </a:solidFill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cs typeface="Calibri"/>
              </a:rPr>
              <a:t>the</a:t>
            </a:r>
            <a:r>
              <a:rPr sz="1600" spc="-53" dirty="0">
                <a:solidFill>
                  <a:srgbClr val="464546"/>
                </a:solidFill>
                <a:cs typeface="Calibri"/>
              </a:rPr>
              <a:t> </a:t>
            </a:r>
            <a:r>
              <a:rPr sz="1600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cs typeface="Calibri"/>
              </a:rPr>
              <a:t>grid</a:t>
            </a:r>
            <a:r>
              <a:rPr sz="1600" u="sng" spc="-6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cs typeface="Calibri"/>
              </a:rPr>
              <a:t> </a:t>
            </a:r>
            <a:r>
              <a:rPr sz="1600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cs typeface="Calibri"/>
              </a:rPr>
              <a:t>model</a:t>
            </a:r>
            <a:r>
              <a:rPr sz="1600" dirty="0">
                <a:solidFill>
                  <a:srgbClr val="464546"/>
                </a:solidFill>
                <a:cs typeface="Calibri"/>
              </a:rPr>
              <a:t>.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94477F-A0CD-5EAF-FC90-02FF4D60E199}"/>
              </a:ext>
            </a:extLst>
          </p:cNvPr>
          <p:cNvSpPr txBox="1"/>
          <p:nvPr/>
        </p:nvSpPr>
        <p:spPr>
          <a:xfrm>
            <a:off x="584944" y="1103850"/>
            <a:ext cx="9865360" cy="622519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16933" defTabSz="1219170">
              <a:spcBef>
                <a:spcPts val="272"/>
              </a:spcBef>
            </a:pPr>
            <a:r>
              <a:rPr sz="1867" spc="-33" dirty="0">
                <a:solidFill>
                  <a:srgbClr val="212121"/>
                </a:solidFill>
                <a:cs typeface="Calibri"/>
              </a:rPr>
              <a:t>Formally,</a:t>
            </a:r>
            <a:r>
              <a:rPr sz="1867" spc="-93" dirty="0">
                <a:solidFill>
                  <a:srgbClr val="212121"/>
                </a:solidFill>
                <a:cs typeface="Calibri"/>
              </a:rPr>
              <a:t> </a:t>
            </a:r>
            <a:r>
              <a:rPr sz="1867" spc="-7" dirty="0">
                <a:solidFill>
                  <a:srgbClr val="212121"/>
                </a:solidFill>
                <a:cs typeface="Calibri"/>
              </a:rPr>
              <a:t>the</a:t>
            </a:r>
            <a:r>
              <a:rPr sz="1867" spc="13" dirty="0">
                <a:solidFill>
                  <a:srgbClr val="212121"/>
                </a:solidFill>
                <a:cs typeface="Calibri"/>
              </a:rPr>
              <a:t> </a:t>
            </a:r>
            <a:r>
              <a:rPr sz="1867" b="1" spc="-7" dirty="0">
                <a:solidFill>
                  <a:srgbClr val="212121"/>
                </a:solidFill>
                <a:cs typeface="Calibri"/>
              </a:rPr>
              <a:t>display</a:t>
            </a:r>
            <a:r>
              <a:rPr sz="1867" b="1" spc="-13" dirty="0">
                <a:solidFill>
                  <a:srgbClr val="212121"/>
                </a:solidFill>
                <a:cs typeface="Calibri"/>
              </a:rPr>
              <a:t> </a:t>
            </a:r>
            <a:r>
              <a:rPr sz="1867" spc="-13" dirty="0">
                <a:solidFill>
                  <a:srgbClr val="212121"/>
                </a:solidFill>
                <a:cs typeface="Calibri"/>
              </a:rPr>
              <a:t>property</a:t>
            </a:r>
            <a:r>
              <a:rPr sz="1867" spc="-27" dirty="0">
                <a:solidFill>
                  <a:srgbClr val="212121"/>
                </a:solidFill>
                <a:cs typeface="Calibri"/>
              </a:rPr>
              <a:t> </a:t>
            </a:r>
            <a:r>
              <a:rPr sz="1867" spc="-7" dirty="0">
                <a:solidFill>
                  <a:srgbClr val="212121"/>
                </a:solidFill>
                <a:cs typeface="Calibri"/>
              </a:rPr>
              <a:t>sets</a:t>
            </a:r>
            <a:r>
              <a:rPr sz="1867" spc="-13" dirty="0">
                <a:solidFill>
                  <a:srgbClr val="212121"/>
                </a:solidFill>
                <a:cs typeface="Calibri"/>
              </a:rPr>
              <a:t> </a:t>
            </a:r>
            <a:r>
              <a:rPr sz="1867" dirty="0">
                <a:solidFill>
                  <a:srgbClr val="212121"/>
                </a:solidFill>
                <a:cs typeface="Calibri"/>
              </a:rPr>
              <a:t>an</a:t>
            </a:r>
            <a:r>
              <a:rPr sz="1867" spc="-13" dirty="0">
                <a:solidFill>
                  <a:srgbClr val="212121"/>
                </a:solidFill>
                <a:cs typeface="Calibri"/>
              </a:rPr>
              <a:t> </a:t>
            </a:r>
            <a:r>
              <a:rPr sz="1867" spc="-7" dirty="0">
                <a:solidFill>
                  <a:srgbClr val="212121"/>
                </a:solidFill>
                <a:cs typeface="Calibri"/>
              </a:rPr>
              <a:t>element's</a:t>
            </a:r>
            <a:r>
              <a:rPr sz="1867" spc="-33" dirty="0">
                <a:solidFill>
                  <a:srgbClr val="212121"/>
                </a:solidFill>
                <a:cs typeface="Calibri"/>
              </a:rPr>
              <a:t> </a:t>
            </a:r>
            <a:r>
              <a:rPr sz="1867" spc="-7" dirty="0">
                <a:solidFill>
                  <a:srgbClr val="212121"/>
                </a:solidFill>
                <a:cs typeface="Calibri"/>
              </a:rPr>
              <a:t>inner</a:t>
            </a:r>
            <a:r>
              <a:rPr sz="1867" dirty="0">
                <a:solidFill>
                  <a:srgbClr val="212121"/>
                </a:solidFill>
                <a:cs typeface="Calibri"/>
              </a:rPr>
              <a:t> </a:t>
            </a:r>
            <a:r>
              <a:rPr sz="1867" spc="-7" dirty="0">
                <a:solidFill>
                  <a:srgbClr val="212121"/>
                </a:solidFill>
                <a:cs typeface="Calibri"/>
              </a:rPr>
              <a:t>and</a:t>
            </a:r>
            <a:r>
              <a:rPr sz="1867" spc="-13" dirty="0">
                <a:solidFill>
                  <a:srgbClr val="212121"/>
                </a:solidFill>
                <a:cs typeface="Calibri"/>
              </a:rPr>
              <a:t> </a:t>
            </a:r>
            <a:r>
              <a:rPr sz="1867" spc="-20" dirty="0">
                <a:solidFill>
                  <a:srgbClr val="212121"/>
                </a:solidFill>
                <a:cs typeface="Calibri"/>
              </a:rPr>
              <a:t>outer</a:t>
            </a:r>
            <a:r>
              <a:rPr sz="1867" dirty="0">
                <a:solidFill>
                  <a:srgbClr val="212121"/>
                </a:solidFill>
                <a:cs typeface="Calibri"/>
              </a:rPr>
              <a:t> </a:t>
            </a:r>
            <a:r>
              <a:rPr sz="1867" spc="-7" dirty="0">
                <a:solidFill>
                  <a:srgbClr val="212121"/>
                </a:solidFill>
                <a:cs typeface="Calibri"/>
              </a:rPr>
              <a:t>display</a:t>
            </a:r>
            <a:r>
              <a:rPr sz="1867" spc="-20" dirty="0">
                <a:solidFill>
                  <a:srgbClr val="212121"/>
                </a:solidFill>
                <a:cs typeface="Calibri"/>
              </a:rPr>
              <a:t> </a:t>
            </a:r>
            <a:r>
              <a:rPr sz="1867" dirty="0">
                <a:solidFill>
                  <a:srgbClr val="212121"/>
                </a:solidFill>
                <a:cs typeface="Calibri"/>
              </a:rPr>
              <a:t>types.</a:t>
            </a:r>
            <a:endParaRPr sz="1867" dirty="0">
              <a:solidFill>
                <a:prstClr val="black"/>
              </a:solidFill>
              <a:cs typeface="Calibri"/>
            </a:endParaRPr>
          </a:p>
          <a:p>
            <a:pPr marL="16933" defTabSz="1219170">
              <a:spcBef>
                <a:spcPts val="147"/>
              </a:spcBef>
            </a:pPr>
            <a:r>
              <a:rPr sz="1867" spc="-7" dirty="0">
                <a:solidFill>
                  <a:srgbClr val="464546"/>
                </a:solidFill>
                <a:cs typeface="Calibri"/>
              </a:rPr>
              <a:t>The </a:t>
            </a:r>
            <a:r>
              <a:rPr sz="1867" spc="-20" dirty="0">
                <a:solidFill>
                  <a:srgbClr val="464546"/>
                </a:solidFill>
                <a:cs typeface="Calibri"/>
              </a:rPr>
              <a:t>outer</a:t>
            </a:r>
            <a:r>
              <a:rPr sz="1867" spc="27" dirty="0">
                <a:solidFill>
                  <a:srgbClr val="464546"/>
                </a:solidFill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cs typeface="Calibri"/>
              </a:rPr>
              <a:t>type sets</a:t>
            </a:r>
            <a:r>
              <a:rPr sz="1867" spc="-13" dirty="0">
                <a:solidFill>
                  <a:srgbClr val="464546"/>
                </a:solidFill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cs typeface="Calibri"/>
              </a:rPr>
              <a:t>an </a:t>
            </a:r>
            <a:r>
              <a:rPr sz="1867" spc="-7" dirty="0">
                <a:solidFill>
                  <a:srgbClr val="464546"/>
                </a:solidFill>
                <a:cs typeface="Calibri"/>
              </a:rPr>
              <a:t>element's</a:t>
            </a:r>
            <a:r>
              <a:rPr sz="1867" spc="-33" dirty="0">
                <a:solidFill>
                  <a:srgbClr val="464546"/>
                </a:solidFill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cs typeface="Calibri"/>
              </a:rPr>
              <a:t>participation</a:t>
            </a:r>
            <a:r>
              <a:rPr sz="1867" spc="-47" dirty="0">
                <a:solidFill>
                  <a:srgbClr val="464546"/>
                </a:solidFill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cs typeface="Calibri"/>
              </a:rPr>
              <a:t>in</a:t>
            </a:r>
            <a:r>
              <a:rPr sz="1867" spc="-13" dirty="0">
                <a:solidFill>
                  <a:srgbClr val="464546"/>
                </a:solidFill>
                <a:cs typeface="Calibri"/>
              </a:rPr>
              <a:t> 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cs typeface="Calibri"/>
              </a:rPr>
              <a:t>flow</a:t>
            </a:r>
            <a:r>
              <a:rPr sz="1867" u="sng" spc="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cs typeface="Calibri"/>
              </a:rPr>
              <a:t> </a:t>
            </a:r>
            <a:r>
              <a:rPr sz="1867" u="sng" spc="-1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cs typeface="Calibri"/>
              </a:rPr>
              <a:t>layout</a:t>
            </a:r>
            <a:r>
              <a:rPr sz="1867" spc="-13" dirty="0">
                <a:solidFill>
                  <a:srgbClr val="464546"/>
                </a:solidFill>
                <a:cs typeface="Calibri"/>
              </a:rPr>
              <a:t>;</a:t>
            </a:r>
            <a:r>
              <a:rPr sz="1867" spc="-40" dirty="0">
                <a:solidFill>
                  <a:srgbClr val="464546"/>
                </a:solidFill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cs typeface="Calibri"/>
              </a:rPr>
              <a:t>the</a:t>
            </a:r>
            <a:r>
              <a:rPr sz="1867" spc="13" dirty="0">
                <a:solidFill>
                  <a:srgbClr val="464546"/>
                </a:solidFill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cs typeface="Calibri"/>
              </a:rPr>
              <a:t>inner</a:t>
            </a:r>
            <a:r>
              <a:rPr sz="1867" spc="-20" dirty="0">
                <a:solidFill>
                  <a:srgbClr val="464546"/>
                </a:solidFill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cs typeface="Calibri"/>
              </a:rPr>
              <a:t>type</a:t>
            </a:r>
            <a:r>
              <a:rPr sz="1867" dirty="0">
                <a:solidFill>
                  <a:srgbClr val="464546"/>
                </a:solidFill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cs typeface="Calibri"/>
              </a:rPr>
              <a:t>sets the </a:t>
            </a:r>
            <a:r>
              <a:rPr sz="1867" spc="-13" dirty="0">
                <a:solidFill>
                  <a:srgbClr val="464546"/>
                </a:solidFill>
                <a:cs typeface="Calibri"/>
              </a:rPr>
              <a:t>layout </a:t>
            </a:r>
            <a:r>
              <a:rPr sz="1867" dirty="0">
                <a:solidFill>
                  <a:srgbClr val="464546"/>
                </a:solidFill>
                <a:cs typeface="Calibri"/>
              </a:rPr>
              <a:t>of</a:t>
            </a:r>
            <a:r>
              <a:rPr sz="1867" spc="-27" dirty="0">
                <a:solidFill>
                  <a:srgbClr val="464546"/>
                </a:solidFill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cs typeface="Calibri"/>
              </a:rPr>
              <a:t>children.</a:t>
            </a:r>
            <a:endParaRPr sz="1867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59A3115C-0F6E-A802-7204-F6B8C060A493}"/>
              </a:ext>
            </a:extLst>
          </p:cNvPr>
          <p:cNvSpPr txBox="1"/>
          <p:nvPr/>
        </p:nvSpPr>
        <p:spPr>
          <a:xfrm>
            <a:off x="584944" y="5123213"/>
            <a:ext cx="8278707" cy="1021476"/>
          </a:xfrm>
          <a:prstGeom prst="rect">
            <a:avLst/>
          </a:prstGeom>
        </p:spPr>
        <p:txBody>
          <a:bodyPr vert="horz" wrap="square" lIns="0" tIns="4233" rIns="0" bIns="0" rtlCol="0">
            <a:spAutoFit/>
          </a:bodyPr>
          <a:lstStyle/>
          <a:p>
            <a:pPr marL="16933" marR="1821134" defTabSz="1219170">
              <a:lnSpc>
                <a:spcPct val="105000"/>
              </a:lnSpc>
              <a:spcBef>
                <a:spcPts val="33"/>
              </a:spcBef>
            </a:pPr>
            <a:r>
              <a:rPr sz="1600" spc="-27" dirty="0">
                <a:solidFill>
                  <a:srgbClr val="212121"/>
                </a:solidFill>
                <a:cs typeface="Calibri"/>
              </a:rPr>
              <a:t>Flexbox </a:t>
            </a:r>
            <a:r>
              <a:rPr sz="1600" dirty="0">
                <a:solidFill>
                  <a:srgbClr val="212121"/>
                </a:solidFill>
                <a:cs typeface="Calibri"/>
              </a:rPr>
              <a:t>and grid </a:t>
            </a:r>
            <a:r>
              <a:rPr sz="1600" spc="-20" dirty="0">
                <a:solidFill>
                  <a:srgbClr val="212121"/>
                </a:solidFill>
                <a:cs typeface="Calibri"/>
              </a:rPr>
              <a:t>are complex </a:t>
            </a:r>
            <a:r>
              <a:rPr sz="1600" spc="-7" dirty="0">
                <a:solidFill>
                  <a:srgbClr val="212121"/>
                </a:solidFill>
                <a:cs typeface="Calibri"/>
              </a:rPr>
              <a:t>areas </a:t>
            </a:r>
            <a:r>
              <a:rPr sz="1600" dirty="0">
                <a:solidFill>
                  <a:srgbClr val="212121"/>
                </a:solidFill>
                <a:cs typeface="Calibri"/>
              </a:rPr>
              <a:t>and </a:t>
            </a:r>
            <a:r>
              <a:rPr sz="1600" spc="-7" dirty="0">
                <a:solidFill>
                  <a:srgbClr val="212121"/>
                </a:solidFill>
                <a:cs typeface="Calibri"/>
              </a:rPr>
              <a:t>outside of </a:t>
            </a:r>
            <a:r>
              <a:rPr sz="1600" dirty="0">
                <a:solidFill>
                  <a:srgbClr val="212121"/>
                </a:solidFill>
                <a:cs typeface="Calibri"/>
              </a:rPr>
              <a:t>the </a:t>
            </a:r>
            <a:r>
              <a:rPr sz="1600" spc="-7" dirty="0">
                <a:solidFill>
                  <a:srgbClr val="212121"/>
                </a:solidFill>
                <a:cs typeface="Calibri"/>
              </a:rPr>
              <a:t>scope </a:t>
            </a:r>
            <a:r>
              <a:rPr sz="1600" dirty="0">
                <a:solidFill>
                  <a:srgbClr val="212121"/>
                </a:solidFill>
                <a:cs typeface="Calibri"/>
              </a:rPr>
              <a:t>of this </a:t>
            </a:r>
            <a:r>
              <a:rPr sz="1600" spc="-13" dirty="0">
                <a:solidFill>
                  <a:srgbClr val="212121"/>
                </a:solidFill>
                <a:cs typeface="Calibri"/>
              </a:rPr>
              <a:t>document. </a:t>
            </a:r>
            <a:r>
              <a:rPr sz="1600" spc="-347" dirty="0">
                <a:solidFill>
                  <a:srgbClr val="212121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cs typeface="Calibri"/>
              </a:rPr>
              <a:t>They</a:t>
            </a:r>
            <a:r>
              <a:rPr sz="1600" spc="-47" dirty="0">
                <a:solidFill>
                  <a:srgbClr val="212121"/>
                </a:solidFill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cs typeface="Calibri"/>
              </a:rPr>
              <a:t>do</a:t>
            </a:r>
            <a:r>
              <a:rPr sz="1600" spc="-7" dirty="0">
                <a:solidFill>
                  <a:srgbClr val="212121"/>
                </a:solidFill>
                <a:cs typeface="Calibri"/>
              </a:rPr>
              <a:t> </a:t>
            </a:r>
            <a:r>
              <a:rPr sz="1600" spc="-27" dirty="0">
                <a:solidFill>
                  <a:srgbClr val="212121"/>
                </a:solidFill>
                <a:cs typeface="Calibri"/>
              </a:rPr>
              <a:t>have</a:t>
            </a:r>
            <a:r>
              <a:rPr sz="1600" spc="-40" dirty="0">
                <a:solidFill>
                  <a:srgbClr val="212121"/>
                </a:solidFill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cs typeface="Calibri"/>
              </a:rPr>
              <a:t>a</a:t>
            </a:r>
            <a:r>
              <a:rPr sz="1600" spc="7" dirty="0">
                <a:solidFill>
                  <a:srgbClr val="212121"/>
                </a:solidFill>
                <a:cs typeface="Calibri"/>
              </a:rPr>
              <a:t> </a:t>
            </a:r>
            <a:r>
              <a:rPr sz="1600" spc="-27" dirty="0">
                <a:solidFill>
                  <a:srgbClr val="212121"/>
                </a:solidFill>
                <a:cs typeface="Calibri"/>
              </a:rPr>
              <a:t>separate</a:t>
            </a:r>
            <a:r>
              <a:rPr sz="1600" spc="-7" dirty="0">
                <a:solidFill>
                  <a:srgbClr val="212121"/>
                </a:solidFill>
                <a:cs typeface="Calibri"/>
              </a:rPr>
              <a:t> modules</a:t>
            </a:r>
            <a:r>
              <a:rPr sz="1600" spc="-40" dirty="0">
                <a:solidFill>
                  <a:srgbClr val="212121"/>
                </a:solidFill>
                <a:cs typeface="Calibri"/>
              </a:rPr>
              <a:t> </a:t>
            </a:r>
            <a:r>
              <a:rPr sz="1600" spc="-27" dirty="0">
                <a:solidFill>
                  <a:srgbClr val="212121"/>
                </a:solidFill>
                <a:cs typeface="Calibri"/>
              </a:rPr>
              <a:t>(</a:t>
            </a:r>
            <a:r>
              <a:rPr sz="1600" u="sng" spc="-27" dirty="0">
                <a:solidFill>
                  <a:srgbClr val="212121"/>
                </a:solidFill>
                <a:uFill>
                  <a:solidFill>
                    <a:srgbClr val="76CDD7"/>
                  </a:solidFill>
                </a:uFill>
                <a:cs typeface="Calibri"/>
              </a:rPr>
              <a:t>flexbox</a:t>
            </a:r>
            <a:r>
              <a:rPr sz="1600" spc="-27" dirty="0">
                <a:solidFill>
                  <a:srgbClr val="212121"/>
                </a:solidFill>
                <a:cs typeface="Calibri"/>
              </a:rPr>
              <a:t>,</a:t>
            </a:r>
            <a:r>
              <a:rPr sz="1600" spc="7" dirty="0">
                <a:solidFill>
                  <a:srgbClr val="212121"/>
                </a:solidFill>
                <a:cs typeface="Calibri"/>
              </a:rPr>
              <a:t> </a:t>
            </a:r>
            <a:r>
              <a:rPr sz="1600" u="sng" dirty="0">
                <a:solidFill>
                  <a:srgbClr val="212121"/>
                </a:solidFill>
                <a:uFill>
                  <a:solidFill>
                    <a:srgbClr val="76CDD7"/>
                  </a:solidFill>
                </a:uFill>
                <a:cs typeface="Calibri"/>
              </a:rPr>
              <a:t>grid</a:t>
            </a:r>
            <a:r>
              <a:rPr sz="1600" dirty="0">
                <a:solidFill>
                  <a:srgbClr val="212121"/>
                </a:solidFill>
                <a:cs typeface="Calibri"/>
              </a:rPr>
              <a:t>)</a:t>
            </a:r>
            <a:r>
              <a:rPr sz="1600" spc="-53" dirty="0">
                <a:solidFill>
                  <a:srgbClr val="212121"/>
                </a:solidFill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cs typeface="Calibri"/>
              </a:rPr>
              <a:t>in</a:t>
            </a:r>
            <a:r>
              <a:rPr sz="1600" spc="-40" dirty="0">
                <a:solidFill>
                  <a:srgbClr val="212121"/>
                </a:solidFill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cs typeface="Calibri"/>
              </a:rPr>
              <a:t>the</a:t>
            </a:r>
            <a:r>
              <a:rPr sz="1600" spc="-20" dirty="0">
                <a:solidFill>
                  <a:srgbClr val="212121"/>
                </a:solidFill>
                <a:cs typeface="Calibri"/>
              </a:rPr>
              <a:t> </a:t>
            </a:r>
            <a:r>
              <a:rPr sz="1600" u="sng" spc="-7" dirty="0">
                <a:solidFill>
                  <a:srgbClr val="212121"/>
                </a:solidFill>
                <a:uFill>
                  <a:solidFill>
                    <a:srgbClr val="76CDD7"/>
                  </a:solidFill>
                </a:uFill>
                <a:cs typeface="Calibri"/>
              </a:rPr>
              <a:t>CSS</a:t>
            </a:r>
            <a:r>
              <a:rPr sz="1600" u="sng" spc="-27" dirty="0">
                <a:solidFill>
                  <a:srgbClr val="212121"/>
                </a:solidFill>
                <a:uFill>
                  <a:solidFill>
                    <a:srgbClr val="76CDD7"/>
                  </a:solidFill>
                </a:uFill>
                <a:cs typeface="Calibri"/>
              </a:rPr>
              <a:t> </a:t>
            </a:r>
            <a:r>
              <a:rPr sz="1600" u="sng" spc="-20" dirty="0">
                <a:solidFill>
                  <a:srgbClr val="212121"/>
                </a:solidFill>
                <a:uFill>
                  <a:solidFill>
                    <a:srgbClr val="76CDD7"/>
                  </a:solidFill>
                </a:uFill>
                <a:cs typeface="Calibri"/>
              </a:rPr>
              <a:t>standard</a:t>
            </a:r>
            <a:r>
              <a:rPr sz="1600" spc="-20" dirty="0">
                <a:solidFill>
                  <a:srgbClr val="212121"/>
                </a:solidFill>
                <a:cs typeface="Calibri"/>
              </a:rPr>
              <a:t>.</a:t>
            </a:r>
            <a:endParaRPr sz="1600">
              <a:solidFill>
                <a:prstClr val="black"/>
              </a:solidFill>
              <a:cs typeface="Calibri"/>
            </a:endParaRPr>
          </a:p>
          <a:p>
            <a:pPr marL="16933" marR="6773" defTabSz="1219170">
              <a:lnSpc>
                <a:spcPts val="1867"/>
              </a:lnSpc>
              <a:spcBef>
                <a:spcPts val="127"/>
              </a:spcBef>
            </a:pPr>
            <a:r>
              <a:rPr sz="1600" spc="-7" dirty="0">
                <a:solidFill>
                  <a:srgbClr val="212121"/>
                </a:solidFill>
                <a:cs typeface="Calibri"/>
              </a:rPr>
              <a:t>They </a:t>
            </a:r>
            <a:r>
              <a:rPr sz="1600" spc="-20" dirty="0">
                <a:solidFill>
                  <a:srgbClr val="212121"/>
                </a:solidFill>
                <a:cs typeface="Calibri"/>
              </a:rPr>
              <a:t>are </a:t>
            </a:r>
            <a:r>
              <a:rPr sz="1600" spc="-7" dirty="0">
                <a:solidFill>
                  <a:srgbClr val="212121"/>
                </a:solidFill>
                <a:cs typeface="Calibri"/>
              </a:rPr>
              <a:t>not </a:t>
            </a:r>
            <a:r>
              <a:rPr sz="1600" dirty="0">
                <a:solidFill>
                  <a:srgbClr val="212121"/>
                </a:solidFill>
                <a:cs typeface="Calibri"/>
              </a:rPr>
              <a:t>in the </a:t>
            </a:r>
            <a:r>
              <a:rPr sz="1600" spc="-27" dirty="0">
                <a:solidFill>
                  <a:srgbClr val="212121"/>
                </a:solidFill>
                <a:cs typeface="Calibri"/>
              </a:rPr>
              <a:t>state </a:t>
            </a:r>
            <a:r>
              <a:rPr sz="1600" spc="-7" dirty="0">
                <a:solidFill>
                  <a:srgbClr val="212121"/>
                </a:solidFill>
                <a:cs typeface="Calibri"/>
              </a:rPr>
              <a:t>of </a:t>
            </a:r>
            <a:r>
              <a:rPr sz="1600" spc="-13" dirty="0">
                <a:solidFill>
                  <a:srgbClr val="212121"/>
                </a:solidFill>
                <a:cs typeface="Calibri"/>
              </a:rPr>
              <a:t>Recommendation </a:t>
            </a:r>
            <a:r>
              <a:rPr sz="1600" spc="-27" dirty="0">
                <a:solidFill>
                  <a:srgbClr val="212121"/>
                </a:solidFill>
                <a:cs typeface="Calibri"/>
              </a:rPr>
              <a:t>yet, </a:t>
            </a:r>
            <a:r>
              <a:rPr sz="1600" spc="-13" dirty="0">
                <a:solidFill>
                  <a:srgbClr val="212121"/>
                </a:solidFill>
                <a:cs typeface="Calibri"/>
              </a:rPr>
              <a:t>but </a:t>
            </a:r>
            <a:r>
              <a:rPr sz="1600" dirty="0">
                <a:solidFill>
                  <a:srgbClr val="212121"/>
                </a:solidFill>
                <a:cs typeface="Calibri"/>
              </a:rPr>
              <a:t>a </a:t>
            </a:r>
            <a:r>
              <a:rPr sz="1600" spc="-20" dirty="0">
                <a:solidFill>
                  <a:srgbClr val="212121"/>
                </a:solidFill>
                <a:cs typeface="Calibri"/>
              </a:rPr>
              <a:t>Candidate </a:t>
            </a:r>
            <a:r>
              <a:rPr sz="1600" spc="-13" dirty="0">
                <a:solidFill>
                  <a:srgbClr val="212121"/>
                </a:solidFill>
                <a:cs typeface="Calibri"/>
              </a:rPr>
              <a:t>Recommendation </a:t>
            </a:r>
            <a:r>
              <a:rPr sz="1600" dirty="0">
                <a:solidFill>
                  <a:srgbClr val="212121"/>
                </a:solidFill>
                <a:cs typeface="Calibri"/>
              </a:rPr>
              <a:t>and a </a:t>
            </a:r>
            <a:r>
              <a:rPr sz="1600" spc="-20" dirty="0">
                <a:solidFill>
                  <a:srgbClr val="212121"/>
                </a:solidFill>
                <a:cs typeface="Calibri"/>
              </a:rPr>
              <a:t>Candidate </a:t>
            </a:r>
            <a:r>
              <a:rPr sz="1600" spc="-347" dirty="0">
                <a:solidFill>
                  <a:srgbClr val="212121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cs typeface="Calibri"/>
              </a:rPr>
              <a:t>Recommendation</a:t>
            </a:r>
            <a:r>
              <a:rPr sz="1600" spc="-67" dirty="0">
                <a:solidFill>
                  <a:srgbClr val="212121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cs typeface="Calibri"/>
              </a:rPr>
              <a:t>Draft.</a:t>
            </a:r>
            <a:r>
              <a:rPr sz="1600" spc="-47" dirty="0">
                <a:solidFill>
                  <a:srgbClr val="212121"/>
                </a:solidFill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cs typeface="Calibri"/>
              </a:rPr>
              <a:t>Still,</a:t>
            </a:r>
            <a:r>
              <a:rPr sz="1600" spc="-33" dirty="0">
                <a:solidFill>
                  <a:srgbClr val="212121"/>
                </a:solidFill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cs typeface="Calibri"/>
              </a:rPr>
              <a:t>these</a:t>
            </a:r>
            <a:r>
              <a:rPr sz="1600" spc="-33" dirty="0">
                <a:solidFill>
                  <a:srgbClr val="212121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cs typeface="Calibri"/>
              </a:rPr>
              <a:t>can</a:t>
            </a:r>
            <a:r>
              <a:rPr sz="1600" spc="7" dirty="0">
                <a:solidFill>
                  <a:srgbClr val="212121"/>
                </a:solidFill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cs typeface="Calibri"/>
              </a:rPr>
              <a:t>be</a:t>
            </a:r>
            <a:r>
              <a:rPr sz="1600" spc="-20" dirty="0">
                <a:solidFill>
                  <a:srgbClr val="212121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cs typeface="Calibri"/>
              </a:rPr>
              <a:t>considered</a:t>
            </a:r>
            <a:r>
              <a:rPr sz="1600" spc="-47" dirty="0">
                <a:solidFill>
                  <a:srgbClr val="212121"/>
                </a:solidFill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cs typeface="Calibri"/>
              </a:rPr>
              <a:t>as</a:t>
            </a:r>
            <a:r>
              <a:rPr sz="1600" spc="27" dirty="0">
                <a:solidFill>
                  <a:srgbClr val="212121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212121"/>
                </a:solidFill>
                <a:cs typeface="Calibri"/>
              </a:rPr>
              <a:t>stable</a:t>
            </a:r>
            <a:r>
              <a:rPr sz="1600" dirty="0">
                <a:solidFill>
                  <a:srgbClr val="212121"/>
                </a:solidFill>
                <a:cs typeface="Calibri"/>
              </a:rPr>
              <a:t> and</a:t>
            </a:r>
            <a:r>
              <a:rPr sz="1600" spc="-47" dirty="0">
                <a:solidFill>
                  <a:srgbClr val="212121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212121"/>
                </a:solidFill>
                <a:cs typeface="Calibri"/>
              </a:rPr>
              <a:t>supported</a:t>
            </a:r>
            <a:r>
              <a:rPr sz="1600" spc="-47" dirty="0">
                <a:solidFill>
                  <a:srgbClr val="212121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cs typeface="Calibri"/>
              </a:rPr>
              <a:t>by</a:t>
            </a:r>
            <a:r>
              <a:rPr sz="1600" spc="-27" dirty="0">
                <a:solidFill>
                  <a:srgbClr val="212121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cs typeface="Calibri"/>
              </a:rPr>
              <a:t>modern</a:t>
            </a:r>
            <a:r>
              <a:rPr sz="1600" spc="-60" dirty="0">
                <a:solidFill>
                  <a:srgbClr val="212121"/>
                </a:solidFill>
                <a:cs typeface="Calibri"/>
              </a:rPr>
              <a:t> </a:t>
            </a:r>
            <a:r>
              <a:rPr sz="1600" spc="-27" dirty="0">
                <a:solidFill>
                  <a:srgbClr val="212121"/>
                </a:solidFill>
                <a:cs typeface="Calibri"/>
              </a:rPr>
              <a:t>browsers.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03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3A6E2722-0F2D-A342-663B-6F81DF476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2586" y="1529758"/>
            <a:ext cx="4925626" cy="387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60" dirty="0"/>
              <a:t>Do</a:t>
            </a:r>
            <a:r>
              <a:rPr sz="2667" spc="80" dirty="0"/>
              <a:t> </a:t>
            </a:r>
            <a:r>
              <a:rPr sz="2667" spc="-20" dirty="0"/>
              <a:t>we</a:t>
            </a:r>
            <a:r>
              <a:rPr sz="2667" spc="-53" dirty="0"/>
              <a:t> </a:t>
            </a:r>
            <a:r>
              <a:rPr sz="2667" spc="87" dirty="0"/>
              <a:t>use</a:t>
            </a:r>
            <a:r>
              <a:rPr sz="2667" spc="113" dirty="0"/>
              <a:t> </a:t>
            </a:r>
            <a:r>
              <a:rPr sz="2667" spc="-27" dirty="0"/>
              <a:t>flexbox</a:t>
            </a:r>
            <a:r>
              <a:rPr sz="2667" spc="-87" dirty="0"/>
              <a:t> </a:t>
            </a:r>
            <a:r>
              <a:rPr sz="2667" spc="-7" dirty="0"/>
              <a:t>in</a:t>
            </a:r>
            <a:r>
              <a:rPr sz="2667" spc="-53" dirty="0"/>
              <a:t> </a:t>
            </a:r>
            <a:r>
              <a:rPr sz="2667" spc="-7" dirty="0"/>
              <a:t>projects?</a:t>
            </a:r>
            <a:endParaRPr sz="2667" dirty="0"/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59DEA4C8-DE7A-E76A-DA63-E1272EE38BEC}"/>
              </a:ext>
            </a:extLst>
          </p:cNvPr>
          <p:cNvSpPr txBox="1"/>
          <p:nvPr/>
        </p:nvSpPr>
        <p:spPr>
          <a:xfrm>
            <a:off x="1329470" y="2783164"/>
            <a:ext cx="10337013" cy="2367058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933" marR="6773" defTabSz="1219170">
              <a:lnSpc>
                <a:spcPts val="2547"/>
              </a:lnSpc>
              <a:spcBef>
                <a:spcPts val="220"/>
              </a:spcBef>
            </a:pPr>
            <a:r>
              <a:rPr sz="2133" spc="-87" dirty="0">
                <a:solidFill>
                  <a:srgbClr val="212121"/>
                </a:solidFill>
                <a:latin typeface="Calibri"/>
                <a:cs typeface="Calibri"/>
              </a:rPr>
              <a:t>Yes,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flexbox</a:t>
            </a:r>
            <a:r>
              <a:rPr sz="2133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133" spc="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powerful tool, </a:t>
            </a:r>
            <a:r>
              <a:rPr sz="2133" spc="-67" dirty="0">
                <a:solidFill>
                  <a:srgbClr val="212121"/>
                </a:solidFill>
                <a:latin typeface="Calibri"/>
                <a:cs typeface="Calibri"/>
              </a:rPr>
              <a:t>however,</a:t>
            </a:r>
            <a:r>
              <a:rPr sz="2133" spc="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many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times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leads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more</a:t>
            </a:r>
            <a:r>
              <a:rPr sz="2133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trouble,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than</a:t>
            </a:r>
            <a:r>
              <a:rPr sz="2133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it </a:t>
            </a:r>
            <a:r>
              <a:rPr sz="2133" spc="-4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really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 helps.</a:t>
            </a: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/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1440"/>
              </a:spcBef>
            </a:pPr>
            <a:r>
              <a:rPr sz="2133" spc="-67" dirty="0">
                <a:solidFill>
                  <a:srgbClr val="212121"/>
                </a:solidFill>
                <a:latin typeface="Calibri"/>
                <a:cs typeface="Calibri"/>
              </a:rPr>
              <a:t>We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suggest</a:t>
            </a:r>
            <a:r>
              <a:rPr sz="2133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using</a:t>
            </a:r>
            <a:r>
              <a:rPr sz="2133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flexbox</a:t>
            </a:r>
            <a:r>
              <a:rPr sz="2133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only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2133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below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cases:</a:t>
            </a: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398770" indent="-382684" defTabSz="1219170">
              <a:spcBef>
                <a:spcPts val="800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when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2133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1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7" dirty="0">
                <a:solidFill>
                  <a:srgbClr val="212121"/>
                </a:solidFill>
                <a:latin typeface="Calibri"/>
                <a:cs typeface="Calibri"/>
              </a:rPr>
              <a:t>simplest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solution</a:t>
            </a:r>
            <a:r>
              <a:rPr sz="2133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212121"/>
                </a:solidFill>
                <a:latin typeface="Calibri"/>
                <a:cs typeface="Calibri"/>
              </a:rPr>
              <a:t>for</a:t>
            </a:r>
            <a:r>
              <a:rPr sz="2133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problem</a:t>
            </a: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398770" indent="-382684" defTabSz="1219170">
              <a:spcBef>
                <a:spcPts val="800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as</a:t>
            </a:r>
            <a:r>
              <a:rPr sz="2133" spc="-7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133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20" dirty="0">
                <a:solidFill>
                  <a:srgbClr val="212121"/>
                </a:solidFill>
                <a:latin typeface="Calibri"/>
                <a:cs typeface="Calibri"/>
              </a:rPr>
              <a:t>last</a:t>
            </a:r>
            <a:r>
              <a:rPr sz="2133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212121"/>
                </a:solidFill>
                <a:latin typeface="Calibri"/>
                <a:cs typeface="Calibri"/>
              </a:rPr>
              <a:t>resort</a:t>
            </a: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84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5951F1A-CB04-DFE3-C8BB-26DA470705C3}"/>
              </a:ext>
            </a:extLst>
          </p:cNvPr>
          <p:cNvSpPr txBox="1"/>
          <p:nvPr/>
        </p:nvSpPr>
        <p:spPr>
          <a:xfrm>
            <a:off x="2375408" y="2403856"/>
            <a:ext cx="7441353" cy="1148904"/>
          </a:xfrm>
          <a:prstGeom prst="rect">
            <a:avLst/>
          </a:prstGeom>
          <a:solidFill>
            <a:srgbClr val="CEDB55"/>
          </a:solidFill>
          <a:ln w="63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4553" algn="ctr" defTabSz="1219170">
              <a:spcBef>
                <a:spcPts val="7"/>
              </a:spcBef>
            </a:pPr>
            <a:endParaRPr lang="en-IN" sz="2133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24553" algn="ctr" defTabSz="1219170">
              <a:spcBef>
                <a:spcPts val="7"/>
              </a:spcBef>
            </a:pPr>
            <a:r>
              <a:rPr lang="en-IN" sz="3200" b="1" spc="-7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b="1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25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25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IN" sz="3200" b="1" spc="-7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24553" algn="ctr" defTabSz="1219170">
              <a:spcBef>
                <a:spcPts val="7"/>
              </a:spcBef>
            </a:pP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72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EB6C5C99-12D0-8819-D2E3-4ABD12248B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6838" y="600076"/>
            <a:ext cx="292777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60" dirty="0">
                <a:solidFill>
                  <a:srgbClr val="212121"/>
                </a:solidFill>
                <a:latin typeface="Calibri Light"/>
                <a:cs typeface="Calibri Light"/>
              </a:rPr>
              <a:t>BASIC</a:t>
            </a:r>
            <a:r>
              <a:rPr sz="2667" b="0" spc="1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87" dirty="0">
                <a:solidFill>
                  <a:srgbClr val="212121"/>
                </a:solidFill>
                <a:latin typeface="Calibri Light"/>
                <a:cs typeface="Calibri Light"/>
              </a:rPr>
              <a:t>POSITIONING</a:t>
            </a:r>
            <a:endParaRPr sz="2667" dirty="0">
              <a:latin typeface="Calibri Light"/>
              <a:cs typeface="Calibri Light"/>
            </a:endParaRPr>
          </a:p>
        </p:txBody>
      </p:sp>
      <p:pic>
        <p:nvPicPr>
          <p:cNvPr id="3" name="object 5">
            <a:extLst>
              <a:ext uri="{FF2B5EF4-FFF2-40B4-BE49-F238E27FC236}">
                <a16:creationId xmlns:a16="http://schemas.microsoft.com/office/drawing/2014/main" id="{616EAEB3-A566-7B60-A9BD-FE94FA5B410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8854" y="3883278"/>
            <a:ext cx="4248912" cy="2403856"/>
          </a:xfrm>
          <a:prstGeom prst="rect">
            <a:avLst/>
          </a:prstGeom>
        </p:spPr>
      </p:pic>
      <p:pic>
        <p:nvPicPr>
          <p:cNvPr id="4" name="object 6">
            <a:extLst>
              <a:ext uri="{FF2B5EF4-FFF2-40B4-BE49-F238E27FC236}">
                <a16:creationId xmlns:a16="http://schemas.microsoft.com/office/drawing/2014/main" id="{7388E918-02C1-0CF1-C7DF-A6847698BCE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2917" y="1784224"/>
            <a:ext cx="4267200" cy="1676399"/>
          </a:xfrm>
          <a:prstGeom prst="rect">
            <a:avLst/>
          </a:prstGeom>
        </p:spPr>
      </p:pic>
      <p:pic>
        <p:nvPicPr>
          <p:cNvPr id="5" name="object 7">
            <a:extLst>
              <a:ext uri="{FF2B5EF4-FFF2-40B4-BE49-F238E27FC236}">
                <a16:creationId xmlns:a16="http://schemas.microsoft.com/office/drawing/2014/main" id="{C489A8AF-A570-510A-8A21-4874A74B77F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58085" y="1784223"/>
            <a:ext cx="4265168" cy="1786128"/>
          </a:xfrm>
          <a:prstGeom prst="rect">
            <a:avLst/>
          </a:prstGeom>
        </p:spPr>
      </p:pic>
      <p:pic>
        <p:nvPicPr>
          <p:cNvPr id="6" name="object 8">
            <a:extLst>
              <a:ext uri="{FF2B5EF4-FFF2-40B4-BE49-F238E27FC236}">
                <a16:creationId xmlns:a16="http://schemas.microsoft.com/office/drawing/2014/main" id="{7E2CBC18-D3AE-A958-5C72-48D670FC618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98726" y="4023487"/>
            <a:ext cx="4458208" cy="18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471372" y="84408"/>
            <a:ext cx="301157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14400" y="684469"/>
            <a:ext cx="10731286" cy="79611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Poppins"/>
                <a:cs typeface="Poppins"/>
              </a:rPr>
              <a:t>To familiarize students with the basic concept of Layouts in CSS</a:t>
            </a:r>
          </a:p>
          <a:p>
            <a:pPr>
              <a:lnSpc>
                <a:spcPct val="150000"/>
              </a:lnSpc>
            </a:pPr>
            <a:endParaRPr lang="en-US" sz="1600" b="0" i="0" dirty="0">
              <a:effectLst/>
              <a:latin typeface="Poppins"/>
              <a:cs typeface="Poppin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160582" y="1807062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52600" y="2438605"/>
            <a:ext cx="879157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>
                <a:latin typeface="Poppins"/>
                <a:cs typeface="Poppins"/>
              </a:rPr>
              <a:t>Session</a:t>
            </a:r>
            <a:r>
              <a:rPr lang="en-US" sz="16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</a:rPr>
              <a:t>Describing about Layouts for designing the webpages.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12971" y="4249110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52600" y="4772230"/>
            <a:ext cx="879157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/>
                <a:cs typeface="Arial"/>
              </a:rPr>
              <a:t>At the end of this </a:t>
            </a:r>
            <a:r>
              <a:rPr lang="en-US" sz="1600" dirty="0">
                <a:latin typeface="Arial"/>
                <a:cs typeface="Arial"/>
              </a:rPr>
              <a:t>session</a:t>
            </a:r>
            <a:r>
              <a:rPr lang="en-US" sz="1600" b="0" i="0" dirty="0">
                <a:effectLst/>
                <a:latin typeface="Arial"/>
                <a:cs typeface="Arial"/>
              </a:rPr>
              <a:t>, you should be able to: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Apply the layout for design the webpages.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60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F6E18932-B567-86E4-5FFB-46DCFB0BE9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318" y="791806"/>
            <a:ext cx="317415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47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667" b="0" spc="19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dirty="0">
                <a:solidFill>
                  <a:srgbClr val="212121"/>
                </a:solidFill>
                <a:latin typeface="Calibri Light"/>
                <a:cs typeface="Calibri Light"/>
              </a:rPr>
              <a:t>FLOAT</a:t>
            </a:r>
            <a:r>
              <a:rPr sz="2667" b="0" spc="2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67" dirty="0">
                <a:solidFill>
                  <a:srgbClr val="212121"/>
                </a:solidFill>
                <a:latin typeface="Calibri Light"/>
                <a:cs typeface="Calibri Light"/>
              </a:rPr>
              <a:t>PROPERTY</a:t>
            </a:r>
            <a:endParaRPr sz="2667" dirty="0">
              <a:latin typeface="Calibri Light"/>
              <a:cs typeface="Calibri Ligh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C176886-FA00-09B7-FA2D-7FD0324492B9}"/>
              </a:ext>
            </a:extLst>
          </p:cNvPr>
          <p:cNvSpPr txBox="1"/>
          <p:nvPr/>
        </p:nvSpPr>
        <p:spPr>
          <a:xfrm>
            <a:off x="727591" y="1950020"/>
            <a:ext cx="5280660" cy="4047262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6933" defTabSz="1219170">
              <a:spcBef>
                <a:spcPts val="1260"/>
              </a:spcBef>
            </a:pP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1867" spc="-3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float</a:t>
            </a:r>
            <a:r>
              <a:rPr sz="1867" spc="-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CSS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property</a:t>
            </a:r>
            <a:r>
              <a:rPr sz="1867" spc="-3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places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an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element</a:t>
            </a:r>
            <a:r>
              <a:rPr sz="1867" spc="-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on</a:t>
            </a:r>
            <a:r>
              <a:rPr sz="1867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1867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left</a:t>
            </a:r>
            <a:r>
              <a:rPr sz="1867" spc="4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or</a:t>
            </a:r>
            <a:endParaRPr sz="1867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6933" defTabSz="1219170">
              <a:spcBef>
                <a:spcPts val="1120"/>
              </a:spcBef>
            </a:pP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right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side</a:t>
            </a:r>
            <a:r>
              <a:rPr sz="1867" spc="-4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1867" spc="-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its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27" dirty="0">
                <a:solidFill>
                  <a:srgbClr val="212121"/>
                </a:solidFill>
                <a:latin typeface="Calibri Light"/>
                <a:cs typeface="Calibri Light"/>
              </a:rPr>
              <a:t>container,</a:t>
            </a:r>
            <a:r>
              <a:rPr sz="1867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allowing</a:t>
            </a:r>
            <a:r>
              <a:rPr sz="1867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text</a:t>
            </a:r>
            <a:r>
              <a:rPr sz="1867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endParaRPr sz="1867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6933" marR="349665" defTabSz="1219170">
              <a:lnSpc>
                <a:spcPct val="150000"/>
              </a:lnSpc>
            </a:pP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inline</a:t>
            </a:r>
            <a:r>
              <a:rPr sz="1867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elements 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to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wrap around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it. The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element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is </a:t>
            </a:r>
            <a:r>
              <a:rPr sz="1867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removed</a:t>
            </a:r>
            <a:r>
              <a:rPr sz="1867" spc="38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from</a:t>
            </a:r>
            <a:r>
              <a:rPr sz="1867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the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normal</a:t>
            </a:r>
            <a:r>
              <a:rPr sz="1867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flow</a:t>
            </a:r>
            <a:r>
              <a:rPr sz="1867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1867" spc="-3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the page,</a:t>
            </a:r>
            <a:r>
              <a:rPr sz="1867" spc="-3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though</a:t>
            </a:r>
            <a:endParaRPr sz="1867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6933" marR="789074" defTabSz="1219170">
              <a:lnSpc>
                <a:spcPct val="150000"/>
              </a:lnSpc>
              <a:spcBef>
                <a:spcPts val="7"/>
              </a:spcBef>
            </a:pP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still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remaining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a part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of the flow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(in 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contrast to </a:t>
            </a:r>
            <a:r>
              <a:rPr sz="1867" spc="-4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absolute</a:t>
            </a:r>
            <a:r>
              <a:rPr sz="1867" spc="36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positioning).</a:t>
            </a:r>
            <a:endParaRPr sz="1867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defTabSz="1219170"/>
            <a:endParaRPr sz="1867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defTabSz="1219170">
              <a:spcBef>
                <a:spcPts val="73"/>
              </a:spcBef>
            </a:pPr>
            <a:endParaRPr sz="2133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6933" marR="77045" defTabSz="1219170">
              <a:lnSpc>
                <a:spcPct val="150000"/>
              </a:lnSpc>
              <a:spcBef>
                <a:spcPts val="7"/>
              </a:spcBef>
            </a:pP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As float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implies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the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use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of the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block 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layout,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it</a:t>
            </a:r>
            <a:r>
              <a:rPr sz="1867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modifies </a:t>
            </a:r>
            <a:r>
              <a:rPr sz="1867" spc="-40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1867" spc="-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computed</a:t>
            </a:r>
            <a:r>
              <a:rPr sz="1867" spc="-5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value of</a:t>
            </a:r>
            <a:r>
              <a:rPr sz="1867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the display</a:t>
            </a:r>
            <a:r>
              <a:rPr sz="1867" spc="-5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values</a:t>
            </a:r>
            <a:endParaRPr sz="1867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78A272C7-7D5D-B79E-4D1B-8EED40E3286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9024" y="1956885"/>
            <a:ext cx="5522976" cy="33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2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04C31B7-39F2-432F-2319-793CF5962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218" y="839102"/>
            <a:ext cx="217847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33" dirty="0">
                <a:solidFill>
                  <a:srgbClr val="212121"/>
                </a:solidFill>
                <a:latin typeface="Calibri Light"/>
                <a:cs typeface="Calibri Light"/>
              </a:rPr>
              <a:t>HOW</a:t>
            </a:r>
            <a:r>
              <a:rPr sz="2667" b="0" spc="1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33" dirty="0">
                <a:solidFill>
                  <a:srgbClr val="212121"/>
                </a:solidFill>
                <a:latin typeface="Calibri Light"/>
                <a:cs typeface="Calibri Light"/>
              </a:rPr>
              <a:t>IT</a:t>
            </a:r>
            <a:r>
              <a:rPr sz="2667" b="0" spc="16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40" dirty="0">
                <a:solidFill>
                  <a:srgbClr val="212121"/>
                </a:solidFill>
                <a:latin typeface="Calibri Light"/>
                <a:cs typeface="Calibri Light"/>
              </a:rPr>
              <a:t>LOOKS</a:t>
            </a:r>
            <a:endParaRPr sz="2667">
              <a:latin typeface="Calibri Light"/>
              <a:cs typeface="Calibri Ligh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FBE3D63-295C-BE27-04CC-1526AA0B5BD2}"/>
              </a:ext>
            </a:extLst>
          </p:cNvPr>
          <p:cNvSpPr txBox="1"/>
          <p:nvPr/>
        </p:nvSpPr>
        <p:spPr>
          <a:xfrm>
            <a:off x="1217850" y="5335985"/>
            <a:ext cx="1392767" cy="68394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753"/>
              </a:lnSpc>
              <a:spcBef>
                <a:spcPts val="133"/>
              </a:spcBef>
            </a:pPr>
            <a:r>
              <a:rPr sz="1467" spc="-27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467" spc="-47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467" dirty="0">
                <a:solidFill>
                  <a:srgbClr val="800000"/>
                </a:solidFill>
                <a:latin typeface="Consolas"/>
                <a:cs typeface="Consolas"/>
              </a:rPr>
              <a:t>v</a:t>
            </a:r>
            <a:r>
              <a:rPr sz="1467" spc="-21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211661" defTabSz="1219170">
              <a:lnSpc>
                <a:spcPts val="1733"/>
              </a:lnSpc>
            </a:pP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sz="1467" spc="-4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spc="-152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b="1" spc="-47" dirty="0">
                <a:solidFill>
                  <a:srgbClr val="0451A4"/>
                </a:solidFill>
                <a:latin typeface="Consolas"/>
                <a:cs typeface="Consolas"/>
              </a:rPr>
              <a:t>none</a:t>
            </a:r>
            <a:r>
              <a:rPr sz="1467" spc="-4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47"/>
              </a:lnSpc>
            </a:pP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3CCF1662-B6EB-DFAF-FECF-0079474E7E5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092" y="2416677"/>
            <a:ext cx="2625344" cy="2379472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34E357C9-A18E-0049-F554-7C39C6F5D20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9453" y="2416677"/>
            <a:ext cx="2625343" cy="2070608"/>
          </a:xfrm>
          <a:prstGeom prst="rect">
            <a:avLst/>
          </a:prstGeom>
        </p:spPr>
      </p:pic>
      <p:pic>
        <p:nvPicPr>
          <p:cNvPr id="6" name="object 7">
            <a:extLst>
              <a:ext uri="{FF2B5EF4-FFF2-40B4-BE49-F238E27FC236}">
                <a16:creationId xmlns:a16="http://schemas.microsoft.com/office/drawing/2014/main" id="{6598CAE4-FBF7-C2B4-FC8D-381A99F99B2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78811" y="2416677"/>
            <a:ext cx="2625344" cy="2070608"/>
          </a:xfrm>
          <a:prstGeom prst="rect">
            <a:avLst/>
          </a:prstGeom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C8D611F9-4DE7-5BDD-50AB-9DA5BDEFB1A7}"/>
              </a:ext>
            </a:extLst>
          </p:cNvPr>
          <p:cNvSpPr txBox="1"/>
          <p:nvPr/>
        </p:nvSpPr>
        <p:spPr>
          <a:xfrm>
            <a:off x="4969395" y="5335985"/>
            <a:ext cx="1392767" cy="68394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753"/>
              </a:lnSpc>
              <a:spcBef>
                <a:spcPts val="133"/>
              </a:spcBef>
            </a:pPr>
            <a:r>
              <a:rPr sz="1467" spc="-27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467" spc="-47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467" dirty="0">
                <a:solidFill>
                  <a:srgbClr val="800000"/>
                </a:solidFill>
                <a:latin typeface="Consolas"/>
                <a:cs typeface="Consolas"/>
              </a:rPr>
              <a:t>v</a:t>
            </a:r>
            <a:r>
              <a:rPr sz="1467" spc="-21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211661" defTabSz="1219170">
              <a:lnSpc>
                <a:spcPts val="1733"/>
              </a:lnSpc>
            </a:pP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sz="1467" spc="-4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spc="-152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b="1" spc="-47" dirty="0">
                <a:solidFill>
                  <a:srgbClr val="0451A4"/>
                </a:solidFill>
                <a:latin typeface="Consolas"/>
                <a:cs typeface="Consolas"/>
              </a:rPr>
              <a:t>left</a:t>
            </a:r>
            <a:r>
              <a:rPr sz="1467" spc="-4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47"/>
              </a:lnSpc>
            </a:pP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1F7B4CA7-591B-FB4B-EA4E-B8BAEBD24886}"/>
              </a:ext>
            </a:extLst>
          </p:cNvPr>
          <p:cNvSpPr txBox="1"/>
          <p:nvPr/>
        </p:nvSpPr>
        <p:spPr>
          <a:xfrm>
            <a:off x="8826810" y="5335985"/>
            <a:ext cx="1490980" cy="68394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753"/>
              </a:lnSpc>
              <a:spcBef>
                <a:spcPts val="133"/>
              </a:spcBef>
            </a:pPr>
            <a:r>
              <a:rPr sz="1467" spc="-27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467" spc="-47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467" dirty="0">
                <a:solidFill>
                  <a:srgbClr val="800000"/>
                </a:solidFill>
                <a:latin typeface="Consolas"/>
                <a:cs typeface="Consolas"/>
              </a:rPr>
              <a:t>v</a:t>
            </a:r>
            <a:r>
              <a:rPr sz="1467" spc="-21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211661" defTabSz="1219170">
              <a:lnSpc>
                <a:spcPts val="1733"/>
              </a:lnSpc>
            </a:pP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sz="1467" spc="-4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spc="-14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b="1" spc="-47" dirty="0">
                <a:solidFill>
                  <a:srgbClr val="0451A4"/>
                </a:solidFill>
                <a:latin typeface="Consolas"/>
                <a:cs typeface="Consolas"/>
              </a:rPr>
              <a:t>right</a:t>
            </a:r>
            <a:r>
              <a:rPr sz="1467" spc="-4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47"/>
              </a:lnSpc>
            </a:pP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207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55C6954E-CEF1-8464-1B54-CAF0628FDA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3844" y="728744"/>
            <a:ext cx="320209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47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667" b="0" spc="20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67" dirty="0">
                <a:solidFill>
                  <a:srgbClr val="212121"/>
                </a:solidFill>
                <a:latin typeface="Calibri Light"/>
                <a:cs typeface="Calibri Light"/>
              </a:rPr>
              <a:t>CLEAR</a:t>
            </a:r>
            <a:r>
              <a:rPr sz="2667" b="0" spc="2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67" dirty="0">
                <a:solidFill>
                  <a:srgbClr val="212121"/>
                </a:solidFill>
                <a:latin typeface="Calibri Light"/>
                <a:cs typeface="Calibri Light"/>
              </a:rPr>
              <a:t>PROPERTY</a:t>
            </a:r>
            <a:endParaRPr sz="2667">
              <a:latin typeface="Calibri Light"/>
              <a:cs typeface="Calibri Ligh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E9F3136-7564-79AA-BD3D-C61917DFA467}"/>
              </a:ext>
            </a:extLst>
          </p:cNvPr>
          <p:cNvSpPr txBox="1"/>
          <p:nvPr/>
        </p:nvSpPr>
        <p:spPr>
          <a:xfrm>
            <a:off x="749300" y="1739053"/>
            <a:ext cx="11442700" cy="589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33" marR="6773" defTabSz="1219170">
              <a:lnSpc>
                <a:spcPct val="101600"/>
              </a:lnSpc>
              <a:spcBef>
                <a:spcPts val="100"/>
              </a:spcBef>
            </a:pP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Sometimes</a:t>
            </a:r>
            <a:r>
              <a:rPr sz="1867" spc="-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you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may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want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to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force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an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item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to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move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below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any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floated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elements.</a:t>
            </a:r>
            <a:r>
              <a:rPr sz="1867" spc="1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For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instance,</a:t>
            </a:r>
            <a:r>
              <a:rPr sz="1867" spc="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you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may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want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paragraphs </a:t>
            </a:r>
            <a:r>
              <a:rPr sz="1867" spc="-40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to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remain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adjacent</a:t>
            </a:r>
            <a:r>
              <a:rPr sz="1867" spc="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to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floats,</a:t>
            </a:r>
            <a:r>
              <a:rPr sz="1867" spc="-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but</a:t>
            </a:r>
            <a:r>
              <a:rPr sz="1867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force</a:t>
            </a:r>
            <a:r>
              <a:rPr sz="1867" spc="3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headings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to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be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on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their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7" dirty="0">
                <a:solidFill>
                  <a:srgbClr val="464546"/>
                </a:solidFill>
                <a:latin typeface="Calibri"/>
                <a:cs typeface="Calibri"/>
              </a:rPr>
              <a:t>own</a:t>
            </a:r>
            <a:r>
              <a:rPr sz="18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line.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51D96575-4D47-5430-5988-880C0F190F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9205" y="2747264"/>
            <a:ext cx="2651760" cy="1674368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A5B6ECEB-B692-8683-1FE5-1829A182B42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2695" y="2745231"/>
            <a:ext cx="2651759" cy="1924303"/>
          </a:xfrm>
          <a:prstGeom prst="rect">
            <a:avLst/>
          </a:prstGeom>
        </p:spPr>
      </p:pic>
      <p:pic>
        <p:nvPicPr>
          <p:cNvPr id="6" name="object 7">
            <a:extLst>
              <a:ext uri="{FF2B5EF4-FFF2-40B4-BE49-F238E27FC236}">
                <a16:creationId xmlns:a16="http://schemas.microsoft.com/office/drawing/2014/main" id="{DCD08257-BC32-635B-E01F-1B247186A69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88213" y="2747265"/>
            <a:ext cx="2651760" cy="2204719"/>
          </a:xfrm>
          <a:prstGeom prst="rect">
            <a:avLst/>
          </a:prstGeom>
        </p:spPr>
      </p:pic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5160A479-E21A-3B4E-B975-0BC002274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29736"/>
              </p:ext>
            </p:extLst>
          </p:nvPr>
        </p:nvGraphicFramePr>
        <p:xfrm>
          <a:off x="1129690" y="5180089"/>
          <a:ext cx="9272689" cy="1155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8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328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624">
                <a:tc>
                  <a:txBody>
                    <a:bodyPr/>
                    <a:lstStyle/>
                    <a:p>
                      <a:pPr marL="127000">
                        <a:lnSpc>
                          <a:spcPts val="1010"/>
                        </a:lnSpc>
                      </a:pPr>
                      <a:r>
                        <a:rPr sz="1500" spc="-2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1500" spc="-35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5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v</a:t>
                      </a:r>
                      <a:r>
                        <a:rPr sz="1500" spc="-16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50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  <a:p>
                      <a:pPr marL="271780">
                        <a:lnSpc>
                          <a:spcPts val="1290"/>
                        </a:lnSpc>
                      </a:pPr>
                      <a:r>
                        <a:rPr sz="1500" spc="-3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clear</a:t>
                      </a:r>
                      <a:r>
                        <a:rPr sz="1500" spc="-3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500" b="1" spc="-30" dirty="0">
                          <a:solidFill>
                            <a:srgbClr val="0451A4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sz="1500" spc="-3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849630">
                        <a:lnSpc>
                          <a:spcPts val="1010"/>
                        </a:lnSpc>
                      </a:pPr>
                      <a:r>
                        <a:rPr sz="1500" spc="-2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1500" spc="-35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5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v</a:t>
                      </a:r>
                      <a:r>
                        <a:rPr sz="1500" spc="-16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50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  <a:p>
                      <a:pPr marL="994410">
                        <a:lnSpc>
                          <a:spcPts val="1290"/>
                        </a:lnSpc>
                      </a:pPr>
                      <a:r>
                        <a:rPr sz="1500" spc="-3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clear</a:t>
                      </a:r>
                      <a:r>
                        <a:rPr sz="1500" spc="-3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b="1" spc="-30" dirty="0">
                          <a:solidFill>
                            <a:srgbClr val="0451A4"/>
                          </a:solidFill>
                          <a:latin typeface="Consolas"/>
                          <a:cs typeface="Consolas"/>
                        </a:rPr>
                        <a:t>left</a:t>
                      </a:r>
                      <a:r>
                        <a:rPr sz="1500" spc="-3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96215" algn="ctr">
                        <a:lnSpc>
                          <a:spcPts val="1010"/>
                        </a:lnSpc>
                      </a:pPr>
                      <a:r>
                        <a:rPr sz="1500" spc="-2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1500" spc="-35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5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v</a:t>
                      </a:r>
                      <a:r>
                        <a:rPr sz="1500" spc="-155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50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500">
                        <a:latin typeface="Consolas"/>
                        <a:cs typeface="Consolas"/>
                      </a:endParaRPr>
                    </a:p>
                    <a:p>
                      <a:pPr marL="818515" algn="ctr">
                        <a:lnSpc>
                          <a:spcPts val="1290"/>
                        </a:lnSpc>
                      </a:pPr>
                      <a:r>
                        <a:rPr sz="1500" spc="-3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clea</a:t>
                      </a:r>
                      <a:r>
                        <a:rPr sz="1500" spc="-4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50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500" spc="-16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500" b="1" spc="-35" dirty="0">
                          <a:solidFill>
                            <a:srgbClr val="0451A4"/>
                          </a:solidFill>
                          <a:latin typeface="Consolas"/>
                          <a:cs typeface="Consolas"/>
                        </a:rPr>
                        <a:t>right</a:t>
                      </a:r>
                      <a:r>
                        <a:rPr sz="150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291">
                <a:tc>
                  <a:txBody>
                    <a:bodyPr/>
                    <a:lstStyle/>
                    <a:p>
                      <a:pPr marL="127000">
                        <a:lnSpc>
                          <a:spcPts val="1080"/>
                        </a:lnSpc>
                      </a:pPr>
                      <a:r>
                        <a:rPr sz="150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 algn="ctr">
                        <a:lnSpc>
                          <a:spcPts val="1080"/>
                        </a:lnSpc>
                      </a:pPr>
                      <a:r>
                        <a:rPr sz="150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8155" algn="ctr">
                        <a:lnSpc>
                          <a:spcPts val="1080"/>
                        </a:lnSpc>
                      </a:pPr>
                      <a:r>
                        <a:rPr sz="150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7880" marR="1193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note: here </a:t>
                      </a:r>
                      <a:r>
                        <a:rPr sz="1300" spc="-5" dirty="0">
                          <a:solidFill>
                            <a:srgbClr val="0089CF"/>
                          </a:solidFill>
                          <a:latin typeface="Calibri"/>
                          <a:cs typeface="Calibri"/>
                        </a:rPr>
                        <a:t>clear: both </a:t>
                      </a:r>
                      <a:r>
                        <a:rPr sz="1300" dirty="0">
                          <a:solidFill>
                            <a:srgbClr val="0089C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pro</a:t>
                      </a:r>
                      <a:r>
                        <a:rPr sz="1300" spc="-10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300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1300" spc="-5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300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300" spc="-60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300" spc="5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300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300" spc="-25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300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ame</a:t>
                      </a:r>
                      <a:r>
                        <a:rPr sz="1300" spc="-30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300" spc="-5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300" spc="-10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300" dirty="0">
                          <a:solidFill>
                            <a:srgbClr val="464546"/>
                          </a:solidFill>
                          <a:latin typeface="Calibri"/>
                          <a:cs typeface="Calibri"/>
                        </a:rPr>
                        <a:t>ult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3867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35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AC32FD9-BA3D-9AAC-1BB0-6F7664ECB0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8374" y="1082794"/>
            <a:ext cx="1382607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100" dirty="0">
                <a:solidFill>
                  <a:srgbClr val="212121"/>
                </a:solidFill>
                <a:latin typeface="Calibri Light"/>
                <a:cs typeface="Calibri Light"/>
              </a:rPr>
              <a:t>C</a:t>
            </a:r>
            <a:r>
              <a:rPr sz="2667" b="0" spc="107" dirty="0">
                <a:solidFill>
                  <a:srgbClr val="212121"/>
                </a:solidFill>
                <a:latin typeface="Calibri Light"/>
                <a:cs typeface="Calibri Light"/>
              </a:rPr>
              <a:t>L</a:t>
            </a:r>
            <a:r>
              <a:rPr sz="2667" b="0" spc="60" dirty="0">
                <a:solidFill>
                  <a:srgbClr val="212121"/>
                </a:solidFill>
                <a:latin typeface="Calibri Light"/>
                <a:cs typeface="Calibri Light"/>
              </a:rPr>
              <a:t>E</a:t>
            </a:r>
            <a:r>
              <a:rPr sz="2667" b="0" spc="73" dirty="0">
                <a:solidFill>
                  <a:srgbClr val="212121"/>
                </a:solidFill>
                <a:latin typeface="Calibri Light"/>
                <a:cs typeface="Calibri Light"/>
              </a:rPr>
              <a:t>ARF</a:t>
            </a:r>
            <a:r>
              <a:rPr sz="2667" b="0" spc="93" dirty="0">
                <a:solidFill>
                  <a:srgbClr val="212121"/>
                </a:solidFill>
                <a:latin typeface="Calibri Light"/>
                <a:cs typeface="Calibri Light"/>
              </a:rPr>
              <a:t>I</a:t>
            </a:r>
            <a:r>
              <a:rPr sz="2667" b="0" dirty="0">
                <a:solidFill>
                  <a:srgbClr val="212121"/>
                </a:solidFill>
                <a:latin typeface="Calibri Light"/>
                <a:cs typeface="Calibri Light"/>
              </a:rPr>
              <a:t>X</a:t>
            </a:r>
            <a:endParaRPr sz="2667" dirty="0">
              <a:latin typeface="Calibri Light"/>
              <a:cs typeface="Calibri Ligh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85671B2-5E2D-B693-A174-E467DEFFD8D7}"/>
              </a:ext>
            </a:extLst>
          </p:cNvPr>
          <p:cNvSpPr txBox="1"/>
          <p:nvPr/>
        </p:nvSpPr>
        <p:spPr>
          <a:xfrm>
            <a:off x="1065637" y="2270734"/>
            <a:ext cx="5251027" cy="1158266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6933" marR="6773" defTabSz="1219170">
              <a:lnSpc>
                <a:spcPct val="99100"/>
              </a:lnSpc>
              <a:spcBef>
                <a:spcPts val="160"/>
              </a:spcBef>
            </a:pP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If</a:t>
            </a:r>
            <a:r>
              <a:rPr sz="1867" spc="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an</a:t>
            </a:r>
            <a:r>
              <a:rPr sz="1867" spc="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element</a:t>
            </a:r>
            <a:r>
              <a:rPr sz="1867" spc="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contains</a:t>
            </a:r>
            <a:r>
              <a:rPr sz="1867" spc="8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only</a:t>
            </a:r>
            <a:r>
              <a:rPr sz="1867" spc="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floated</a:t>
            </a:r>
            <a:r>
              <a:rPr sz="1867" spc="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elements,</a:t>
            </a:r>
            <a:r>
              <a:rPr sz="1867" spc="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its </a:t>
            </a:r>
            <a:r>
              <a:rPr sz="1867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height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collapses to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nothing. If you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want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it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to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always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be </a:t>
            </a:r>
            <a:r>
              <a:rPr sz="1867" spc="-40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able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to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resize,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so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that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it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contains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floating elements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 inside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it,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you</a:t>
            </a:r>
            <a:r>
              <a:rPr sz="1867" spc="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need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to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self-clear</a:t>
            </a:r>
            <a:r>
              <a:rPr sz="1867" spc="-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its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children.</a:t>
            </a:r>
            <a:endParaRPr sz="1867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F9D9C85-1AF5-947D-CF71-0117B0857BE1}"/>
              </a:ext>
            </a:extLst>
          </p:cNvPr>
          <p:cNvSpPr txBox="1"/>
          <p:nvPr/>
        </p:nvSpPr>
        <p:spPr>
          <a:xfrm>
            <a:off x="1065638" y="3712269"/>
            <a:ext cx="5018193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spc="-7" dirty="0">
                <a:solidFill>
                  <a:srgbClr val="212121"/>
                </a:solidFill>
                <a:latin typeface="Calibri"/>
                <a:cs typeface="Calibri"/>
              </a:rPr>
              <a:t>This</a:t>
            </a:r>
            <a:r>
              <a:rPr sz="1867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1867" spc="-7" dirty="0">
                <a:solidFill>
                  <a:srgbClr val="212121"/>
                </a:solidFill>
                <a:latin typeface="Calibri"/>
                <a:cs typeface="Calibri"/>
              </a:rPr>
              <a:t> called</a:t>
            </a:r>
            <a:r>
              <a:rPr sz="1867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"/>
                <a:cs typeface="Calibri"/>
              </a:rPr>
              <a:t>clearfix,</a:t>
            </a:r>
            <a:r>
              <a:rPr sz="1867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867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"/>
                <a:cs typeface="Calibri"/>
              </a:rPr>
              <a:t>one</a:t>
            </a:r>
            <a:r>
              <a:rPr sz="1867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212121"/>
                </a:solidFill>
                <a:latin typeface="Calibri"/>
                <a:cs typeface="Calibri"/>
              </a:rPr>
              <a:t>way</a:t>
            </a:r>
            <a:r>
              <a:rPr sz="1867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18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"/>
                <a:cs typeface="Calibri"/>
              </a:rPr>
              <a:t>do</a:t>
            </a:r>
            <a:r>
              <a:rPr sz="1867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1867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1867" spc="-40" dirty="0">
                <a:solidFill>
                  <a:srgbClr val="212121"/>
                </a:solidFill>
                <a:latin typeface="Calibri"/>
                <a:cs typeface="Calibri"/>
              </a:rPr>
              <a:t> to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7"/>
              </a:spcBef>
            </a:pPr>
            <a:r>
              <a:rPr sz="1867" spc="-7" dirty="0">
                <a:solidFill>
                  <a:srgbClr val="212121"/>
                </a:solidFill>
                <a:latin typeface="Calibri"/>
                <a:cs typeface="Calibri"/>
              </a:rPr>
              <a:t>add</a:t>
            </a:r>
            <a:r>
              <a:rPr sz="1867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"/>
                <a:cs typeface="Calibri"/>
              </a:rPr>
              <a:t>clear</a:t>
            </a:r>
            <a:r>
              <a:rPr sz="1867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sz="1867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867" spc="-7" dirty="0">
                <a:solidFill>
                  <a:srgbClr val="212121"/>
                </a:solidFill>
                <a:latin typeface="Calibri"/>
                <a:cs typeface="Calibri"/>
              </a:rPr>
              <a:t> replaced</a:t>
            </a:r>
            <a:r>
              <a:rPr sz="1867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67" u="sng" spc="-7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::after</a:t>
            </a:r>
            <a:r>
              <a:rPr sz="1867" u="sng" spc="-53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 </a:t>
            </a:r>
            <a:r>
              <a:rPr sz="1867" u="sng" spc="-7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pseudo-element</a:t>
            </a:r>
            <a:r>
              <a:rPr sz="1867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867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"/>
                <a:cs typeface="Calibri"/>
              </a:rPr>
              <a:t>it.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59A0835-44C6-E2D5-7DFB-373DEDEE76D0}"/>
              </a:ext>
            </a:extLst>
          </p:cNvPr>
          <p:cNvSpPr txBox="1"/>
          <p:nvPr/>
        </p:nvSpPr>
        <p:spPr>
          <a:xfrm>
            <a:off x="1165612" y="4850528"/>
            <a:ext cx="2404533" cy="1410793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pPr marL="266693" marR="6773" indent="-250607" defTabSz="1219170">
              <a:lnSpc>
                <a:spcPct val="95100"/>
              </a:lnSpc>
              <a:spcBef>
                <a:spcPts val="247"/>
              </a:spcBef>
            </a:pPr>
            <a:r>
              <a:rPr sz="1867" spc="-60" dirty="0">
                <a:solidFill>
                  <a:srgbClr val="800000"/>
                </a:solidFill>
                <a:latin typeface="Consolas"/>
                <a:cs typeface="Consolas"/>
              </a:rPr>
              <a:t>#</a:t>
            </a: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co</a:t>
            </a:r>
            <a:r>
              <a:rPr sz="1867" spc="-60" dirty="0">
                <a:solidFill>
                  <a:srgbClr val="800000"/>
                </a:solidFill>
                <a:latin typeface="Consolas"/>
                <a:cs typeface="Consolas"/>
              </a:rPr>
              <a:t>n</a:t>
            </a: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ta</a:t>
            </a:r>
            <a:r>
              <a:rPr sz="1867" spc="-60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ne</a:t>
            </a:r>
            <a:r>
              <a:rPr sz="1867" spc="-60" dirty="0">
                <a:solidFill>
                  <a:srgbClr val="800000"/>
                </a:solidFill>
                <a:latin typeface="Consolas"/>
                <a:cs typeface="Consolas"/>
              </a:rPr>
              <a:t>r</a:t>
            </a: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::</a:t>
            </a:r>
            <a:r>
              <a:rPr sz="1867" spc="-6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fte</a:t>
            </a:r>
            <a:r>
              <a:rPr sz="1867" dirty="0">
                <a:solidFill>
                  <a:srgbClr val="800000"/>
                </a:solidFill>
                <a:latin typeface="Consolas"/>
                <a:cs typeface="Consolas"/>
              </a:rPr>
              <a:t>r</a:t>
            </a:r>
            <a:r>
              <a:rPr sz="1867" spc="-21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{  </a:t>
            </a:r>
            <a:r>
              <a:rPr sz="1867" spc="-40" dirty="0">
                <a:solidFill>
                  <a:srgbClr val="FF0000"/>
                </a:solidFill>
                <a:latin typeface="Consolas"/>
                <a:cs typeface="Consolas"/>
              </a:rPr>
              <a:t>content</a:t>
            </a:r>
            <a:r>
              <a:rPr sz="1867" spc="-4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867" spc="-20" dirty="0">
                <a:solidFill>
                  <a:srgbClr val="A21515"/>
                </a:solidFill>
                <a:latin typeface="Consolas"/>
                <a:cs typeface="Consolas"/>
              </a:rPr>
              <a:t>""</a:t>
            </a:r>
            <a:r>
              <a:rPr sz="1867" spc="-2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867" spc="-1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867" spc="-4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sz="1867" spc="-4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867" spc="-33" dirty="0">
                <a:solidFill>
                  <a:srgbClr val="0451A4"/>
                </a:solidFill>
                <a:latin typeface="Consolas"/>
                <a:cs typeface="Consolas"/>
              </a:rPr>
              <a:t>block</a:t>
            </a:r>
            <a:r>
              <a:rPr sz="1867" spc="-33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867" spc="-2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867" spc="-33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sz="1867" spc="-33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867" spc="-16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867" spc="-33" dirty="0">
                <a:solidFill>
                  <a:srgbClr val="0451A4"/>
                </a:solidFill>
                <a:latin typeface="Consolas"/>
                <a:cs typeface="Consolas"/>
              </a:rPr>
              <a:t>both</a:t>
            </a:r>
            <a:r>
              <a:rPr sz="1867" spc="-33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B9BBDAB4-BE72-DFE6-6057-753A6AB1974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4425" y="4361153"/>
            <a:ext cx="5232399" cy="1322832"/>
          </a:xfrm>
          <a:prstGeom prst="rect">
            <a:avLst/>
          </a:prstGeom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B3BF9F40-6DFB-E902-0A49-3E1CABEB0669}"/>
              </a:ext>
            </a:extLst>
          </p:cNvPr>
          <p:cNvSpPr txBox="1"/>
          <p:nvPr/>
        </p:nvSpPr>
        <p:spPr>
          <a:xfrm>
            <a:off x="7017332" y="5940560"/>
            <a:ext cx="127000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w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hou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c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l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f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x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8" name="object 9">
            <a:extLst>
              <a:ext uri="{FF2B5EF4-FFF2-40B4-BE49-F238E27FC236}">
                <a16:creationId xmlns:a16="http://schemas.microsoft.com/office/drawing/2014/main" id="{A9327E74-7CB5-42DF-F391-15C393A8BB2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68487" y="2286483"/>
            <a:ext cx="5179568" cy="1440687"/>
          </a:xfrm>
          <a:prstGeom prst="rect">
            <a:avLst/>
          </a:prstGeom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5B9E8688-F359-8714-1F72-EA04B5FF4771}"/>
              </a:ext>
            </a:extLst>
          </p:cNvPr>
          <p:cNvSpPr txBox="1"/>
          <p:nvPr/>
        </p:nvSpPr>
        <p:spPr>
          <a:xfrm>
            <a:off x="6927076" y="3818272"/>
            <a:ext cx="104309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with</a:t>
            </a:r>
            <a:r>
              <a:rPr sz="1600" spc="-8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clearfix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41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E981487-447B-FE75-043C-AE7483B5C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094" y="760275"/>
            <a:ext cx="1738207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60" dirty="0">
                <a:solidFill>
                  <a:srgbClr val="212121"/>
                </a:solidFill>
              </a:rPr>
              <a:t>O</a:t>
            </a:r>
            <a:r>
              <a:rPr sz="2667" spc="107" dirty="0">
                <a:solidFill>
                  <a:srgbClr val="212121"/>
                </a:solidFill>
              </a:rPr>
              <a:t>V</a:t>
            </a:r>
            <a:r>
              <a:rPr sz="2667" spc="93" dirty="0">
                <a:solidFill>
                  <a:srgbClr val="212121"/>
                </a:solidFill>
              </a:rPr>
              <a:t>E</a:t>
            </a:r>
            <a:r>
              <a:rPr sz="2667" spc="107" dirty="0">
                <a:solidFill>
                  <a:srgbClr val="212121"/>
                </a:solidFill>
              </a:rPr>
              <a:t>RF</a:t>
            </a:r>
            <a:r>
              <a:rPr sz="2667" spc="67" dirty="0">
                <a:solidFill>
                  <a:srgbClr val="212121"/>
                </a:solidFill>
              </a:rPr>
              <a:t>L</a:t>
            </a:r>
            <a:r>
              <a:rPr sz="2667" spc="60" dirty="0">
                <a:solidFill>
                  <a:srgbClr val="212121"/>
                </a:solidFill>
              </a:rPr>
              <a:t>O</a:t>
            </a:r>
            <a:r>
              <a:rPr sz="2667" spc="7" dirty="0">
                <a:solidFill>
                  <a:srgbClr val="212121"/>
                </a:solidFill>
              </a:rPr>
              <a:t>W</a:t>
            </a:r>
            <a:endParaRPr sz="2667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42318F7-6785-CDC2-F388-7A4C31590371}"/>
              </a:ext>
            </a:extLst>
          </p:cNvPr>
          <p:cNvSpPr txBox="1"/>
          <p:nvPr/>
        </p:nvSpPr>
        <p:spPr>
          <a:xfrm>
            <a:off x="641435" y="1789819"/>
            <a:ext cx="182118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spcBef>
                <a:spcPts val="133"/>
              </a:spcBef>
            </a:pP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nt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spc="-8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lipp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d  and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may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be 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rendered </a:t>
            </a:r>
            <a:r>
              <a:rPr sz="1600" spc="-3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outside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 the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padding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box.</a:t>
            </a:r>
            <a:endParaRPr sz="16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2184562-AF15-2C91-91FA-5B3BE0AB5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827335"/>
              </p:ext>
            </p:extLst>
          </p:nvPr>
        </p:nvGraphicFramePr>
        <p:xfrm>
          <a:off x="489847" y="5729580"/>
          <a:ext cx="10727262" cy="572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9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2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785">
                <a:tc>
                  <a:txBody>
                    <a:bodyPr/>
                    <a:lstStyle/>
                    <a:p>
                      <a:pPr marL="127000">
                        <a:lnSpc>
                          <a:spcPts val="930"/>
                        </a:lnSpc>
                      </a:pPr>
                      <a:r>
                        <a:rPr sz="1300" spc="-5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div</a:t>
                      </a:r>
                      <a:r>
                        <a:rPr sz="1300" spc="-11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300">
                        <a:latin typeface="Consolas"/>
                        <a:cs typeface="Consolas"/>
                      </a:endParaRPr>
                    </a:p>
                    <a:p>
                      <a:pPr marL="266700">
                        <a:lnSpc>
                          <a:spcPts val="1190"/>
                        </a:lnSpc>
                      </a:pPr>
                      <a:r>
                        <a:rPr sz="13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overflow</a:t>
                      </a:r>
                      <a:r>
                        <a:rPr sz="1300" spc="-5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spc="-5" dirty="0">
                          <a:solidFill>
                            <a:srgbClr val="0451A4"/>
                          </a:solidFill>
                          <a:latin typeface="Consolas"/>
                          <a:cs typeface="Consolas"/>
                        </a:rPr>
                        <a:t>visible</a:t>
                      </a:r>
                      <a:r>
                        <a:rPr sz="1300" spc="-5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930"/>
                        </a:lnSpc>
                      </a:pPr>
                      <a:r>
                        <a:rPr sz="130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div</a:t>
                      </a:r>
                      <a:r>
                        <a:rPr sz="1300" spc="-12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300">
                        <a:latin typeface="Consolas"/>
                        <a:cs typeface="Consolas"/>
                      </a:endParaRPr>
                    </a:p>
                    <a:p>
                      <a:pPr marL="448945">
                        <a:lnSpc>
                          <a:spcPts val="1190"/>
                        </a:lnSpc>
                      </a:pPr>
                      <a:r>
                        <a:rPr sz="13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overflow</a:t>
                      </a:r>
                      <a:r>
                        <a:rPr sz="1300" spc="-5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spc="-5" dirty="0">
                          <a:solidFill>
                            <a:srgbClr val="0451A4"/>
                          </a:solidFill>
                          <a:latin typeface="Consolas"/>
                          <a:cs typeface="Consolas"/>
                        </a:rPr>
                        <a:t>hidden</a:t>
                      </a:r>
                      <a:r>
                        <a:rPr sz="1300" spc="-5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930"/>
                        </a:lnSpc>
                      </a:pPr>
                      <a:r>
                        <a:rPr sz="1300" spc="-5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div</a:t>
                      </a:r>
                      <a:r>
                        <a:rPr sz="1300" spc="-11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300">
                        <a:latin typeface="Consolas"/>
                        <a:cs typeface="Consolas"/>
                      </a:endParaRPr>
                    </a:p>
                    <a:p>
                      <a:pPr marL="569595" algn="ctr">
                        <a:lnSpc>
                          <a:spcPts val="1190"/>
                        </a:lnSpc>
                      </a:pPr>
                      <a:r>
                        <a:rPr sz="13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overflow</a:t>
                      </a:r>
                      <a:r>
                        <a:rPr sz="1300" spc="-5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spc="-5" dirty="0">
                          <a:solidFill>
                            <a:srgbClr val="0451A4"/>
                          </a:solidFill>
                          <a:latin typeface="Consolas"/>
                          <a:cs typeface="Consolas"/>
                        </a:rPr>
                        <a:t>scroll</a:t>
                      </a:r>
                      <a:r>
                        <a:rPr sz="1300" spc="-5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ts val="930"/>
                        </a:lnSpc>
                      </a:pPr>
                      <a:r>
                        <a:rPr sz="1300" spc="-5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div</a:t>
                      </a:r>
                      <a:r>
                        <a:rPr sz="1300" spc="-110" dirty="0">
                          <a:solidFill>
                            <a:srgbClr val="80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spc="-5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300">
                        <a:latin typeface="Consolas"/>
                        <a:cs typeface="Consolas"/>
                      </a:endParaRPr>
                    </a:p>
                    <a:p>
                      <a:pPr marL="640080">
                        <a:lnSpc>
                          <a:spcPts val="1190"/>
                        </a:lnSpc>
                      </a:pPr>
                      <a:r>
                        <a:rPr sz="1300" spc="-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overflow</a:t>
                      </a:r>
                      <a:r>
                        <a:rPr sz="1300" spc="-5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:</a:t>
                      </a:r>
                      <a:r>
                        <a:rPr sz="1300" spc="-10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0451A4"/>
                          </a:solidFill>
                          <a:latin typeface="Consolas"/>
                          <a:cs typeface="Consolas"/>
                        </a:rPr>
                        <a:t>auto</a:t>
                      </a:r>
                      <a:r>
                        <a:rPr sz="1300" spc="-5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31">
                <a:tc>
                  <a:txBody>
                    <a:bodyPr/>
                    <a:lstStyle/>
                    <a:p>
                      <a:pPr marL="127000">
                        <a:lnSpc>
                          <a:spcPts val="960"/>
                        </a:lnSpc>
                      </a:pPr>
                      <a:r>
                        <a:rPr sz="130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ts val="960"/>
                        </a:lnSpc>
                      </a:pPr>
                      <a:r>
                        <a:rPr sz="130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2729" algn="ctr">
                        <a:lnSpc>
                          <a:spcPts val="960"/>
                        </a:lnSpc>
                      </a:pPr>
                      <a:r>
                        <a:rPr sz="130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ts val="960"/>
                        </a:lnSpc>
                      </a:pPr>
                      <a:r>
                        <a:rPr sz="1300" dirty="0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3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>
            <a:extLst>
              <a:ext uri="{FF2B5EF4-FFF2-40B4-BE49-F238E27FC236}">
                <a16:creationId xmlns:a16="http://schemas.microsoft.com/office/drawing/2014/main" id="{AC0EE940-3BBC-BB24-1DCD-021A3602FE5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111" y="3305083"/>
            <a:ext cx="2105152" cy="1991360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19506FCA-C295-AED3-8613-98DE905DE26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8735" y="3855754"/>
            <a:ext cx="2214880" cy="1446784"/>
          </a:xfrm>
          <a:prstGeom prst="rect">
            <a:avLst/>
          </a:prstGeom>
        </p:spPr>
      </p:pic>
      <p:pic>
        <p:nvPicPr>
          <p:cNvPr id="7" name="object 7">
            <a:extLst>
              <a:ext uri="{FF2B5EF4-FFF2-40B4-BE49-F238E27FC236}">
                <a16:creationId xmlns:a16="http://schemas.microsoft.com/office/drawing/2014/main" id="{80FAE714-453E-17B8-FE2C-4150789CE00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45937" y="3916715"/>
            <a:ext cx="2255519" cy="1335024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9C9986D9-F98A-986C-AAB2-42012EFF2454}"/>
              </a:ext>
            </a:extLst>
          </p:cNvPr>
          <p:cNvSpPr txBox="1"/>
          <p:nvPr/>
        </p:nvSpPr>
        <p:spPr>
          <a:xfrm>
            <a:off x="3347719" y="1789820"/>
            <a:ext cx="2155613" cy="1961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516454" algn="just" defTabSz="1219170">
              <a:spcBef>
                <a:spcPts val="133"/>
              </a:spcBef>
            </a:pP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nt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lip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ed</a:t>
            </a:r>
            <a:r>
              <a:rPr sz="1600" spc="-8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if  necessary</a:t>
            </a:r>
            <a:r>
              <a:rPr sz="160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600" spc="8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fit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the 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padding</a:t>
            </a:r>
            <a:r>
              <a:rPr sz="1600" spc="-7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box.</a:t>
            </a:r>
            <a:endParaRPr sz="16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6773" defTabSz="1219170">
              <a:spcBef>
                <a:spcPts val="552"/>
              </a:spcBef>
            </a:pP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No 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scrollbars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are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provided,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 a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d </a:t>
            </a:r>
            <a:r>
              <a:rPr sz="1467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467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su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rt</a:t>
            </a:r>
            <a:r>
              <a:rPr sz="1467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f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or</a:t>
            </a:r>
            <a:r>
              <a:rPr sz="1467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al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l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ow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467" spc="-2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g  the</a:t>
            </a:r>
            <a:r>
              <a:rPr sz="1467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user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 to</a:t>
            </a:r>
            <a:r>
              <a:rPr sz="1467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scroll</a:t>
            </a:r>
            <a:r>
              <a:rPr sz="1467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(such</a:t>
            </a:r>
            <a:r>
              <a:rPr sz="1467" spc="-7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as</a:t>
            </a:r>
            <a:r>
              <a:rPr sz="1467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by </a:t>
            </a:r>
            <a:r>
              <a:rPr sz="1467" spc="-3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d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ra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g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g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467" spc="-2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g</a:t>
            </a:r>
            <a:r>
              <a:rPr sz="1467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7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1467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usi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g</a:t>
            </a:r>
            <a:r>
              <a:rPr sz="1467" spc="-1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467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scr</a:t>
            </a:r>
            <a:r>
              <a:rPr sz="1467" spc="7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l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l  wheel)</a:t>
            </a:r>
            <a:r>
              <a:rPr sz="1467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467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all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w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d</a:t>
            </a:r>
            <a:r>
              <a:rPr sz="1333" spc="-7" dirty="0">
                <a:solidFill>
                  <a:srgbClr val="212121"/>
                </a:solidFill>
                <a:latin typeface="Calibri"/>
                <a:cs typeface="Calibri"/>
              </a:rPr>
              <a:t>.</a:t>
            </a:r>
            <a:endParaRPr sz="1333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59BC800-B6C0-6380-50E6-D4EC874F2054}"/>
              </a:ext>
            </a:extLst>
          </p:cNvPr>
          <p:cNvSpPr txBox="1"/>
          <p:nvPr/>
        </p:nvSpPr>
        <p:spPr>
          <a:xfrm>
            <a:off x="6346104" y="1789821"/>
            <a:ext cx="2120053" cy="6952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 defTabSz="1219170">
              <a:spcBef>
                <a:spcPts val="140"/>
              </a:spcBef>
            </a:pP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Con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467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467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cl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ipp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ed</a:t>
            </a:r>
            <a:r>
              <a:rPr sz="1467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if  n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ece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ss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ary</a:t>
            </a:r>
            <a:r>
              <a:rPr sz="1467" spc="-8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1467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fi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467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467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dd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g 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box.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8D25D32-824B-A445-3D99-EA4E08915661}"/>
              </a:ext>
            </a:extLst>
          </p:cNvPr>
          <p:cNvSpPr txBox="1"/>
          <p:nvPr/>
        </p:nvSpPr>
        <p:spPr>
          <a:xfrm>
            <a:off x="6346105" y="2590834"/>
            <a:ext cx="2628900" cy="114678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 defTabSz="1219170">
              <a:spcBef>
                <a:spcPts val="140"/>
              </a:spcBef>
            </a:pP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Browsers</a:t>
            </a:r>
            <a:r>
              <a:rPr sz="1467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always</a:t>
            </a:r>
            <a:r>
              <a:rPr sz="1467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display</a:t>
            </a:r>
            <a:r>
              <a:rPr sz="1467" spc="2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scrollbars </a:t>
            </a:r>
            <a:r>
              <a:rPr sz="1467" spc="-3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whether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or not any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content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is </a:t>
            </a:r>
            <a:r>
              <a:rPr sz="1467" spc="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actually clipped,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preventing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scrollbars 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from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 appearing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or </a:t>
            </a:r>
            <a:r>
              <a:rPr sz="1467" spc="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d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isa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1467" spc="-27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1467" spc="-27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g</a:t>
            </a:r>
            <a:r>
              <a:rPr sz="1467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as</a:t>
            </a:r>
            <a:r>
              <a:rPr sz="1467" spc="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1467" spc="7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te</a:t>
            </a:r>
            <a:r>
              <a:rPr sz="1467" spc="-2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467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ch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ang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.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D29B70-AC80-9021-C051-FA1848F35642}"/>
              </a:ext>
            </a:extLst>
          </p:cNvPr>
          <p:cNvSpPr txBox="1"/>
          <p:nvPr/>
        </p:nvSpPr>
        <p:spPr>
          <a:xfrm>
            <a:off x="9250172" y="1789820"/>
            <a:ext cx="2548467" cy="192668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algn="just" defTabSz="1219170">
              <a:spcBef>
                <a:spcPts val="140"/>
              </a:spcBef>
            </a:pP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spc="-27" dirty="0">
                <a:solidFill>
                  <a:srgbClr val="212121"/>
                </a:solidFill>
                <a:latin typeface="Calibri"/>
                <a:cs typeface="Calibri"/>
              </a:rPr>
              <a:t>d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467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467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h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467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u="sng" spc="-7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use</a:t>
            </a:r>
            <a:r>
              <a:rPr sz="1467" u="sng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r</a:t>
            </a:r>
            <a:r>
              <a:rPr sz="1467" u="sng" spc="-47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 </a:t>
            </a:r>
            <a:r>
              <a:rPr sz="1467" u="sng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a</a:t>
            </a:r>
            <a:r>
              <a:rPr sz="1467" u="sng" spc="-13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g</a:t>
            </a:r>
            <a:r>
              <a:rPr sz="1467" u="sng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e</a:t>
            </a:r>
            <a:r>
              <a:rPr sz="1467" u="sng" spc="-7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n</a:t>
            </a:r>
            <a:r>
              <a:rPr sz="1467" u="sng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t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.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algn="just" defTabSz="1219170"/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f 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1467" spc="7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467" spc="-2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467" spc="-7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fit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467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nsi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d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467" spc="-7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6773" algn="just" defTabSz="1219170"/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padding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box, it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looks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same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as </a:t>
            </a:r>
            <a:r>
              <a:rPr sz="1467" spc="-3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vis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ib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l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,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bu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467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stil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l</a:t>
            </a:r>
            <a:r>
              <a:rPr sz="1467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est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b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l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467" spc="-27" dirty="0">
                <a:solidFill>
                  <a:srgbClr val="212121"/>
                </a:solidFill>
                <a:latin typeface="Calibri"/>
                <a:cs typeface="Calibri"/>
              </a:rPr>
              <a:t>h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es</a:t>
            </a:r>
            <a:r>
              <a:rPr sz="1467" spc="-7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a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ew 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b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lock</a:t>
            </a:r>
            <a:r>
              <a:rPr sz="1467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f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orm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tt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g</a:t>
            </a:r>
            <a:r>
              <a:rPr sz="1467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1467" spc="7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te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x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.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algn="just" defTabSz="1219170">
              <a:spcBef>
                <a:spcPts val="800"/>
              </a:spcBef>
            </a:pP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Des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kto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1467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27" dirty="0">
                <a:solidFill>
                  <a:srgbClr val="212121"/>
                </a:solidFill>
                <a:latin typeface="Calibri"/>
                <a:cs typeface="Calibri"/>
              </a:rPr>
              <a:t>b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ow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algn="just" defTabSz="1219170"/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ro</a:t>
            </a:r>
            <a:r>
              <a:rPr sz="1467" spc="7" dirty="0">
                <a:solidFill>
                  <a:srgbClr val="212121"/>
                </a:solidFill>
                <a:latin typeface="Calibri"/>
                <a:cs typeface="Calibri"/>
              </a:rPr>
              <a:t>v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467" spc="-27" dirty="0">
                <a:solidFill>
                  <a:srgbClr val="212121"/>
                </a:solidFill>
                <a:latin typeface="Calibri"/>
                <a:cs typeface="Calibri"/>
              </a:rPr>
              <a:t>d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e </a:t>
            </a:r>
            <a:r>
              <a:rPr sz="1467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scr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ll</a:t>
            </a:r>
            <a:r>
              <a:rPr sz="1467" spc="-27" dirty="0">
                <a:solidFill>
                  <a:srgbClr val="212121"/>
                </a:solidFill>
                <a:latin typeface="Calibri"/>
                <a:cs typeface="Calibri"/>
              </a:rPr>
              <a:t>b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ar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467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f</a:t>
            </a:r>
            <a:r>
              <a:rPr sz="1467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co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spc="-20" dirty="0">
                <a:solidFill>
                  <a:srgbClr val="212121"/>
                </a:solidFill>
                <a:latin typeface="Calibri"/>
                <a:cs typeface="Calibri"/>
              </a:rPr>
              <a:t>te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7"/>
              </a:spcBef>
            </a:pP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overflows.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12" name="object 12">
            <a:extLst>
              <a:ext uri="{FF2B5EF4-FFF2-40B4-BE49-F238E27FC236}">
                <a16:creationId xmlns:a16="http://schemas.microsoft.com/office/drawing/2014/main" id="{D0BE71B6-1FE9-9906-9D67-B8C870E0EDA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51695" y="3855754"/>
            <a:ext cx="2472943" cy="14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90188A48-4CF3-B87E-12E0-CAA65EB5A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426" y="1089069"/>
            <a:ext cx="3017520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73" dirty="0">
                <a:solidFill>
                  <a:srgbClr val="212121"/>
                </a:solidFill>
                <a:latin typeface="Calibri Light"/>
                <a:cs typeface="Calibri Light"/>
              </a:rPr>
              <a:t>POSITION</a:t>
            </a:r>
            <a:r>
              <a:rPr sz="2667" b="0" spc="1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67" dirty="0">
                <a:solidFill>
                  <a:srgbClr val="212121"/>
                </a:solidFill>
                <a:latin typeface="Calibri Light"/>
                <a:cs typeface="Calibri Light"/>
              </a:rPr>
              <a:t>PROPERTY</a:t>
            </a:r>
            <a:endParaRPr sz="2667" dirty="0">
              <a:latin typeface="Calibri Light"/>
              <a:cs typeface="Calibri Light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EFCCA809-5622-F9E2-DFF8-B5D63FECE8DA}"/>
              </a:ext>
            </a:extLst>
          </p:cNvPr>
          <p:cNvGrpSpPr/>
          <p:nvPr/>
        </p:nvGrpSpPr>
        <p:grpSpPr>
          <a:xfrm>
            <a:off x="3247346" y="4681076"/>
            <a:ext cx="1341120" cy="855133"/>
            <a:chOff x="2293620" y="3264408"/>
            <a:chExt cx="1005840" cy="641350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08A709E2-E376-5512-73C1-97F6150F311A}"/>
                </a:ext>
              </a:extLst>
            </p:cNvPr>
            <p:cNvSpPr/>
            <p:nvPr/>
          </p:nvSpPr>
          <p:spPr>
            <a:xfrm>
              <a:off x="2497836" y="3300984"/>
              <a:ext cx="567055" cy="571500"/>
            </a:xfrm>
            <a:custGeom>
              <a:avLst/>
              <a:gdLst/>
              <a:ahLst/>
              <a:cxnLst/>
              <a:rect l="l" t="t" r="r" b="b"/>
              <a:pathLst>
                <a:path w="567055" h="571500">
                  <a:moveTo>
                    <a:pt x="566801" y="284353"/>
                  </a:moveTo>
                  <a:lnTo>
                    <a:pt x="563118" y="238506"/>
                  </a:lnTo>
                  <a:lnTo>
                    <a:pt x="552450" y="195072"/>
                  </a:lnTo>
                  <a:lnTo>
                    <a:pt x="535305" y="154305"/>
                  </a:lnTo>
                  <a:lnTo>
                    <a:pt x="525653" y="138595"/>
                  </a:lnTo>
                  <a:lnTo>
                    <a:pt x="525653" y="284353"/>
                  </a:lnTo>
                  <a:lnTo>
                    <a:pt x="520700" y="333883"/>
                  </a:lnTo>
                  <a:lnTo>
                    <a:pt x="506476" y="380111"/>
                  </a:lnTo>
                  <a:lnTo>
                    <a:pt x="484124" y="421767"/>
                  </a:lnTo>
                  <a:lnTo>
                    <a:pt x="454533" y="458089"/>
                  </a:lnTo>
                  <a:lnTo>
                    <a:pt x="418592" y="487934"/>
                  </a:lnTo>
                  <a:lnTo>
                    <a:pt x="377444" y="510540"/>
                  </a:lnTo>
                  <a:lnTo>
                    <a:pt x="332105" y="524764"/>
                  </a:lnTo>
                  <a:lnTo>
                    <a:pt x="283464" y="529717"/>
                  </a:lnTo>
                  <a:lnTo>
                    <a:pt x="234696" y="524764"/>
                  </a:lnTo>
                  <a:lnTo>
                    <a:pt x="189357" y="510540"/>
                  </a:lnTo>
                  <a:lnTo>
                    <a:pt x="148209" y="487934"/>
                  </a:lnTo>
                  <a:lnTo>
                    <a:pt x="112268" y="458089"/>
                  </a:lnTo>
                  <a:lnTo>
                    <a:pt x="82677" y="421767"/>
                  </a:lnTo>
                  <a:lnTo>
                    <a:pt x="60325" y="380111"/>
                  </a:lnTo>
                  <a:lnTo>
                    <a:pt x="46101" y="333883"/>
                  </a:lnTo>
                  <a:lnTo>
                    <a:pt x="41148" y="284353"/>
                  </a:lnTo>
                  <a:lnTo>
                    <a:pt x="46101" y="235458"/>
                  </a:lnTo>
                  <a:lnTo>
                    <a:pt x="60325" y="189992"/>
                  </a:lnTo>
                  <a:lnTo>
                    <a:pt x="82677" y="148717"/>
                  </a:lnTo>
                  <a:lnTo>
                    <a:pt x="112268" y="112649"/>
                  </a:lnTo>
                  <a:lnTo>
                    <a:pt x="148209" y="82931"/>
                  </a:lnTo>
                  <a:lnTo>
                    <a:pt x="189357" y="60452"/>
                  </a:lnTo>
                  <a:lnTo>
                    <a:pt x="234696" y="46228"/>
                  </a:lnTo>
                  <a:lnTo>
                    <a:pt x="283464" y="41275"/>
                  </a:lnTo>
                  <a:lnTo>
                    <a:pt x="332105" y="46228"/>
                  </a:lnTo>
                  <a:lnTo>
                    <a:pt x="377444" y="60452"/>
                  </a:lnTo>
                  <a:lnTo>
                    <a:pt x="418592" y="82931"/>
                  </a:lnTo>
                  <a:lnTo>
                    <a:pt x="454533" y="112649"/>
                  </a:lnTo>
                  <a:lnTo>
                    <a:pt x="484124" y="148717"/>
                  </a:lnTo>
                  <a:lnTo>
                    <a:pt x="506476" y="189992"/>
                  </a:lnTo>
                  <a:lnTo>
                    <a:pt x="520700" y="235458"/>
                  </a:lnTo>
                  <a:lnTo>
                    <a:pt x="525653" y="284353"/>
                  </a:lnTo>
                  <a:lnTo>
                    <a:pt x="525653" y="138595"/>
                  </a:lnTo>
                  <a:lnTo>
                    <a:pt x="484124" y="83820"/>
                  </a:lnTo>
                  <a:lnTo>
                    <a:pt x="451231" y="55245"/>
                  </a:lnTo>
                  <a:lnTo>
                    <a:pt x="414020" y="32004"/>
                  </a:lnTo>
                  <a:lnTo>
                    <a:pt x="373380" y="14605"/>
                  </a:lnTo>
                  <a:lnTo>
                    <a:pt x="329565" y="3810"/>
                  </a:lnTo>
                  <a:lnTo>
                    <a:pt x="283464" y="0"/>
                  </a:lnTo>
                  <a:lnTo>
                    <a:pt x="237236" y="3810"/>
                  </a:lnTo>
                  <a:lnTo>
                    <a:pt x="193421" y="14605"/>
                  </a:lnTo>
                  <a:lnTo>
                    <a:pt x="152781" y="32004"/>
                  </a:lnTo>
                  <a:lnTo>
                    <a:pt x="115570" y="55245"/>
                  </a:lnTo>
                  <a:lnTo>
                    <a:pt x="82677" y="83820"/>
                  </a:lnTo>
                  <a:lnTo>
                    <a:pt x="54356" y="117094"/>
                  </a:lnTo>
                  <a:lnTo>
                    <a:pt x="31496" y="154305"/>
                  </a:lnTo>
                  <a:lnTo>
                    <a:pt x="14351" y="195072"/>
                  </a:lnTo>
                  <a:lnTo>
                    <a:pt x="3683" y="238506"/>
                  </a:lnTo>
                  <a:lnTo>
                    <a:pt x="0" y="284353"/>
                  </a:lnTo>
                  <a:lnTo>
                    <a:pt x="3683" y="330708"/>
                  </a:lnTo>
                  <a:lnTo>
                    <a:pt x="14351" y="374777"/>
                  </a:lnTo>
                  <a:lnTo>
                    <a:pt x="31496" y="415925"/>
                  </a:lnTo>
                  <a:lnTo>
                    <a:pt x="54356" y="453517"/>
                  </a:lnTo>
                  <a:lnTo>
                    <a:pt x="82677" y="486918"/>
                  </a:lnTo>
                  <a:lnTo>
                    <a:pt x="115570" y="515620"/>
                  </a:lnTo>
                  <a:lnTo>
                    <a:pt x="152781" y="538988"/>
                  </a:lnTo>
                  <a:lnTo>
                    <a:pt x="193421" y="556387"/>
                  </a:lnTo>
                  <a:lnTo>
                    <a:pt x="237236" y="567309"/>
                  </a:lnTo>
                  <a:lnTo>
                    <a:pt x="283464" y="570992"/>
                  </a:lnTo>
                  <a:lnTo>
                    <a:pt x="329565" y="567309"/>
                  </a:lnTo>
                  <a:lnTo>
                    <a:pt x="373380" y="556387"/>
                  </a:lnTo>
                  <a:lnTo>
                    <a:pt x="414020" y="538988"/>
                  </a:lnTo>
                  <a:lnTo>
                    <a:pt x="484124" y="486918"/>
                  </a:lnTo>
                  <a:lnTo>
                    <a:pt x="512445" y="453517"/>
                  </a:lnTo>
                  <a:lnTo>
                    <a:pt x="535305" y="415925"/>
                  </a:lnTo>
                  <a:lnTo>
                    <a:pt x="552450" y="374777"/>
                  </a:lnTo>
                  <a:lnTo>
                    <a:pt x="563118" y="330708"/>
                  </a:lnTo>
                  <a:lnTo>
                    <a:pt x="566801" y="284353"/>
                  </a:lnTo>
                  <a:close/>
                </a:path>
              </a:pathLst>
            </a:custGeom>
            <a:solidFill>
              <a:srgbClr val="E08278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1758B9B6-C807-1032-6EEB-8A9BE149A894}"/>
                </a:ext>
              </a:extLst>
            </p:cNvPr>
            <p:cNvSpPr/>
            <p:nvPr/>
          </p:nvSpPr>
          <p:spPr>
            <a:xfrm>
              <a:off x="2461260" y="3264408"/>
              <a:ext cx="640080" cy="641350"/>
            </a:xfrm>
            <a:custGeom>
              <a:avLst/>
              <a:gdLst/>
              <a:ahLst/>
              <a:cxnLst/>
              <a:rect l="l" t="t" r="r" b="b"/>
              <a:pathLst>
                <a:path w="640080" h="641350">
                  <a:moveTo>
                    <a:pt x="639953" y="320548"/>
                  </a:moveTo>
                  <a:lnTo>
                    <a:pt x="636524" y="273685"/>
                  </a:lnTo>
                  <a:lnTo>
                    <a:pt x="632714" y="256628"/>
                  </a:lnTo>
                  <a:lnTo>
                    <a:pt x="632714" y="320548"/>
                  </a:lnTo>
                  <a:lnTo>
                    <a:pt x="629285" y="366649"/>
                  </a:lnTo>
                  <a:lnTo>
                    <a:pt x="619379" y="410845"/>
                  </a:lnTo>
                  <a:lnTo>
                    <a:pt x="603504" y="452374"/>
                  </a:lnTo>
                  <a:lnTo>
                    <a:pt x="582168" y="490855"/>
                  </a:lnTo>
                  <a:lnTo>
                    <a:pt x="555752" y="525780"/>
                  </a:lnTo>
                  <a:lnTo>
                    <a:pt x="524891" y="556768"/>
                  </a:lnTo>
                  <a:lnTo>
                    <a:pt x="489966" y="583184"/>
                  </a:lnTo>
                  <a:lnTo>
                    <a:pt x="451612" y="604647"/>
                  </a:lnTo>
                  <a:lnTo>
                    <a:pt x="410083" y="620509"/>
                  </a:lnTo>
                  <a:lnTo>
                    <a:pt x="366014" y="630415"/>
                  </a:lnTo>
                  <a:lnTo>
                    <a:pt x="320040" y="633831"/>
                  </a:lnTo>
                  <a:lnTo>
                    <a:pt x="273939" y="630415"/>
                  </a:lnTo>
                  <a:lnTo>
                    <a:pt x="229870" y="620509"/>
                  </a:lnTo>
                  <a:lnTo>
                    <a:pt x="188468" y="604647"/>
                  </a:lnTo>
                  <a:lnTo>
                    <a:pt x="149987" y="583184"/>
                  </a:lnTo>
                  <a:lnTo>
                    <a:pt x="115062" y="556768"/>
                  </a:lnTo>
                  <a:lnTo>
                    <a:pt x="84201" y="525780"/>
                  </a:lnTo>
                  <a:lnTo>
                    <a:pt x="57785" y="490855"/>
                  </a:lnTo>
                  <a:lnTo>
                    <a:pt x="36449" y="452374"/>
                  </a:lnTo>
                  <a:lnTo>
                    <a:pt x="20574" y="410845"/>
                  </a:lnTo>
                  <a:lnTo>
                    <a:pt x="10668" y="366649"/>
                  </a:lnTo>
                  <a:lnTo>
                    <a:pt x="7239" y="320548"/>
                  </a:lnTo>
                  <a:lnTo>
                    <a:pt x="10668" y="274447"/>
                  </a:lnTo>
                  <a:lnTo>
                    <a:pt x="20574" y="230505"/>
                  </a:lnTo>
                  <a:lnTo>
                    <a:pt x="36449" y="189230"/>
                  </a:lnTo>
                  <a:lnTo>
                    <a:pt x="57785" y="151003"/>
                  </a:lnTo>
                  <a:lnTo>
                    <a:pt x="84201" y="116332"/>
                  </a:lnTo>
                  <a:lnTo>
                    <a:pt x="115062" y="85725"/>
                  </a:lnTo>
                  <a:lnTo>
                    <a:pt x="149987" y="59563"/>
                  </a:lnTo>
                  <a:lnTo>
                    <a:pt x="188468" y="38481"/>
                  </a:lnTo>
                  <a:lnTo>
                    <a:pt x="229870" y="22860"/>
                  </a:lnTo>
                  <a:lnTo>
                    <a:pt x="273939" y="13081"/>
                  </a:lnTo>
                  <a:lnTo>
                    <a:pt x="320040" y="9652"/>
                  </a:lnTo>
                  <a:lnTo>
                    <a:pt x="366014" y="13081"/>
                  </a:lnTo>
                  <a:lnTo>
                    <a:pt x="410083" y="22860"/>
                  </a:lnTo>
                  <a:lnTo>
                    <a:pt x="451612" y="38481"/>
                  </a:lnTo>
                  <a:lnTo>
                    <a:pt x="489966" y="59563"/>
                  </a:lnTo>
                  <a:lnTo>
                    <a:pt x="524891" y="85725"/>
                  </a:lnTo>
                  <a:lnTo>
                    <a:pt x="555752" y="116332"/>
                  </a:lnTo>
                  <a:lnTo>
                    <a:pt x="582168" y="151003"/>
                  </a:lnTo>
                  <a:lnTo>
                    <a:pt x="603504" y="189230"/>
                  </a:lnTo>
                  <a:lnTo>
                    <a:pt x="619379" y="230505"/>
                  </a:lnTo>
                  <a:lnTo>
                    <a:pt x="629285" y="274447"/>
                  </a:lnTo>
                  <a:lnTo>
                    <a:pt x="632714" y="320548"/>
                  </a:lnTo>
                  <a:lnTo>
                    <a:pt x="632714" y="256628"/>
                  </a:lnTo>
                  <a:lnTo>
                    <a:pt x="610235" y="186309"/>
                  </a:lnTo>
                  <a:lnTo>
                    <a:pt x="588518" y="146939"/>
                  </a:lnTo>
                  <a:lnTo>
                    <a:pt x="561594" y="111125"/>
                  </a:lnTo>
                  <a:lnTo>
                    <a:pt x="529971" y="79375"/>
                  </a:lnTo>
                  <a:lnTo>
                    <a:pt x="494284" y="52197"/>
                  </a:lnTo>
                  <a:lnTo>
                    <a:pt x="455041" y="30099"/>
                  </a:lnTo>
                  <a:lnTo>
                    <a:pt x="412496" y="13716"/>
                  </a:lnTo>
                  <a:lnTo>
                    <a:pt x="367284" y="3556"/>
                  </a:lnTo>
                  <a:lnTo>
                    <a:pt x="320040" y="0"/>
                  </a:lnTo>
                  <a:lnTo>
                    <a:pt x="272669" y="3556"/>
                  </a:lnTo>
                  <a:lnTo>
                    <a:pt x="227457" y="13716"/>
                  </a:lnTo>
                  <a:lnTo>
                    <a:pt x="185039" y="30099"/>
                  </a:lnTo>
                  <a:lnTo>
                    <a:pt x="145669" y="52197"/>
                  </a:lnTo>
                  <a:lnTo>
                    <a:pt x="109982" y="79375"/>
                  </a:lnTo>
                  <a:lnTo>
                    <a:pt x="78359" y="111125"/>
                  </a:lnTo>
                  <a:lnTo>
                    <a:pt x="51435" y="146939"/>
                  </a:lnTo>
                  <a:lnTo>
                    <a:pt x="29718" y="186309"/>
                  </a:lnTo>
                  <a:lnTo>
                    <a:pt x="13589" y="228739"/>
                  </a:lnTo>
                  <a:lnTo>
                    <a:pt x="3429" y="273685"/>
                  </a:lnTo>
                  <a:lnTo>
                    <a:pt x="0" y="320548"/>
                  </a:lnTo>
                  <a:lnTo>
                    <a:pt x="3429" y="367919"/>
                  </a:lnTo>
                  <a:lnTo>
                    <a:pt x="13589" y="413258"/>
                  </a:lnTo>
                  <a:lnTo>
                    <a:pt x="29718" y="455803"/>
                  </a:lnTo>
                  <a:lnTo>
                    <a:pt x="51435" y="495173"/>
                  </a:lnTo>
                  <a:lnTo>
                    <a:pt x="78359" y="530987"/>
                  </a:lnTo>
                  <a:lnTo>
                    <a:pt x="109982" y="562610"/>
                  </a:lnTo>
                  <a:lnTo>
                    <a:pt x="145669" y="589534"/>
                  </a:lnTo>
                  <a:lnTo>
                    <a:pt x="185039" y="611339"/>
                  </a:lnTo>
                  <a:lnTo>
                    <a:pt x="227457" y="627545"/>
                  </a:lnTo>
                  <a:lnTo>
                    <a:pt x="272669" y="637628"/>
                  </a:lnTo>
                  <a:lnTo>
                    <a:pt x="320040" y="641096"/>
                  </a:lnTo>
                  <a:lnTo>
                    <a:pt x="367284" y="637628"/>
                  </a:lnTo>
                  <a:lnTo>
                    <a:pt x="455041" y="611339"/>
                  </a:lnTo>
                  <a:lnTo>
                    <a:pt x="494284" y="589534"/>
                  </a:lnTo>
                  <a:lnTo>
                    <a:pt x="529971" y="562610"/>
                  </a:lnTo>
                  <a:lnTo>
                    <a:pt x="561594" y="530987"/>
                  </a:lnTo>
                  <a:lnTo>
                    <a:pt x="588518" y="495173"/>
                  </a:lnTo>
                  <a:lnTo>
                    <a:pt x="610235" y="455803"/>
                  </a:lnTo>
                  <a:lnTo>
                    <a:pt x="626491" y="413258"/>
                  </a:lnTo>
                  <a:lnTo>
                    <a:pt x="636524" y="367919"/>
                  </a:lnTo>
                  <a:lnTo>
                    <a:pt x="639953" y="320548"/>
                  </a:lnTo>
                  <a:close/>
                </a:path>
              </a:pathLst>
            </a:custGeom>
            <a:solidFill>
              <a:srgbClr val="EBACA4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1F20EF9B-8BE0-ECBE-BBAB-0944EA7488AB}"/>
                </a:ext>
              </a:extLst>
            </p:cNvPr>
            <p:cNvSpPr/>
            <p:nvPr/>
          </p:nvSpPr>
          <p:spPr>
            <a:xfrm>
              <a:off x="2538984" y="3342132"/>
              <a:ext cx="485775" cy="487680"/>
            </a:xfrm>
            <a:custGeom>
              <a:avLst/>
              <a:gdLst/>
              <a:ahLst/>
              <a:cxnLst/>
              <a:rect l="l" t="t" r="r" b="b"/>
              <a:pathLst>
                <a:path w="485775" h="487679">
                  <a:moveTo>
                    <a:pt x="242824" y="0"/>
                  </a:moveTo>
                  <a:lnTo>
                    <a:pt x="196469" y="4445"/>
                  </a:lnTo>
                  <a:lnTo>
                    <a:pt x="151384" y="17907"/>
                  </a:lnTo>
                  <a:lnTo>
                    <a:pt x="109220" y="40132"/>
                  </a:lnTo>
                  <a:lnTo>
                    <a:pt x="71120" y="71374"/>
                  </a:lnTo>
                  <a:lnTo>
                    <a:pt x="40005" y="109601"/>
                  </a:lnTo>
                  <a:lnTo>
                    <a:pt x="17780" y="152019"/>
                  </a:lnTo>
                  <a:lnTo>
                    <a:pt x="4445" y="197231"/>
                  </a:lnTo>
                  <a:lnTo>
                    <a:pt x="0" y="243840"/>
                  </a:lnTo>
                  <a:lnTo>
                    <a:pt x="4445" y="290322"/>
                  </a:lnTo>
                  <a:lnTo>
                    <a:pt x="17780" y="335534"/>
                  </a:lnTo>
                  <a:lnTo>
                    <a:pt x="40005" y="377952"/>
                  </a:lnTo>
                  <a:lnTo>
                    <a:pt x="71120" y="416179"/>
                  </a:lnTo>
                  <a:lnTo>
                    <a:pt x="109220" y="447421"/>
                  </a:lnTo>
                  <a:lnTo>
                    <a:pt x="151384" y="469646"/>
                  </a:lnTo>
                  <a:lnTo>
                    <a:pt x="196469" y="483108"/>
                  </a:lnTo>
                  <a:lnTo>
                    <a:pt x="242824" y="487553"/>
                  </a:lnTo>
                  <a:lnTo>
                    <a:pt x="289179" y="483108"/>
                  </a:lnTo>
                  <a:lnTo>
                    <a:pt x="334137" y="469646"/>
                  </a:lnTo>
                  <a:lnTo>
                    <a:pt x="376428" y="447421"/>
                  </a:lnTo>
                  <a:lnTo>
                    <a:pt x="414401" y="416179"/>
                  </a:lnTo>
                  <a:lnTo>
                    <a:pt x="445516" y="377952"/>
                  </a:lnTo>
                  <a:lnTo>
                    <a:pt x="467741" y="335534"/>
                  </a:lnTo>
                  <a:lnTo>
                    <a:pt x="481076" y="290322"/>
                  </a:lnTo>
                  <a:lnTo>
                    <a:pt x="485521" y="243840"/>
                  </a:lnTo>
                  <a:lnTo>
                    <a:pt x="481076" y="197231"/>
                  </a:lnTo>
                  <a:lnTo>
                    <a:pt x="467741" y="152019"/>
                  </a:lnTo>
                  <a:lnTo>
                    <a:pt x="445516" y="109601"/>
                  </a:lnTo>
                  <a:lnTo>
                    <a:pt x="414401" y="71374"/>
                  </a:lnTo>
                  <a:lnTo>
                    <a:pt x="376428" y="40132"/>
                  </a:lnTo>
                  <a:lnTo>
                    <a:pt x="334137" y="17907"/>
                  </a:lnTo>
                  <a:lnTo>
                    <a:pt x="289179" y="4445"/>
                  </a:lnTo>
                  <a:lnTo>
                    <a:pt x="242824" y="0"/>
                  </a:lnTo>
                  <a:close/>
                </a:path>
              </a:pathLst>
            </a:custGeom>
            <a:solidFill>
              <a:srgbClr val="C0392B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D8D724AE-D462-7961-BF23-E3F748D2AB1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3620" y="3320796"/>
              <a:ext cx="170687" cy="169163"/>
            </a:xfrm>
            <a:prstGeom prst="rect">
              <a:avLst/>
            </a:prstGeom>
          </p:spPr>
        </p:pic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ADA99E14-29F3-1110-426E-7088577AF9FB}"/>
                </a:ext>
              </a:extLst>
            </p:cNvPr>
            <p:cNvSpPr/>
            <p:nvPr/>
          </p:nvSpPr>
          <p:spPr>
            <a:xfrm>
              <a:off x="3159252" y="3480816"/>
              <a:ext cx="140335" cy="222250"/>
            </a:xfrm>
            <a:custGeom>
              <a:avLst/>
              <a:gdLst/>
              <a:ahLst/>
              <a:cxnLst/>
              <a:rect l="l" t="t" r="r" b="b"/>
              <a:pathLst>
                <a:path w="140335" h="222250">
                  <a:moveTo>
                    <a:pt x="0" y="0"/>
                  </a:moveTo>
                  <a:lnTo>
                    <a:pt x="0" y="222249"/>
                  </a:lnTo>
                  <a:lnTo>
                    <a:pt x="139826" y="111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392B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BDD9790A-0244-4259-4089-2E42C716E33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1260" y="3445764"/>
              <a:ext cx="661415" cy="330708"/>
            </a:xfrm>
            <a:prstGeom prst="rect">
              <a:avLst/>
            </a:prstGeom>
          </p:spPr>
        </p:pic>
      </p:grpSp>
      <p:grpSp>
        <p:nvGrpSpPr>
          <p:cNvPr id="10" name="object 11">
            <a:extLst>
              <a:ext uri="{FF2B5EF4-FFF2-40B4-BE49-F238E27FC236}">
                <a16:creationId xmlns:a16="http://schemas.microsoft.com/office/drawing/2014/main" id="{6EE45E32-5C61-00A9-5CD1-7B29E1C86C78}"/>
              </a:ext>
            </a:extLst>
          </p:cNvPr>
          <p:cNvGrpSpPr/>
          <p:nvPr/>
        </p:nvGrpSpPr>
        <p:grpSpPr>
          <a:xfrm>
            <a:off x="7985970" y="4681076"/>
            <a:ext cx="1308947" cy="855133"/>
            <a:chOff x="5847588" y="3264408"/>
            <a:chExt cx="981710" cy="641350"/>
          </a:xfrm>
        </p:grpSpPr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677298C4-6418-2906-524D-51A61B4F45F0}"/>
                </a:ext>
              </a:extLst>
            </p:cNvPr>
            <p:cNvSpPr/>
            <p:nvPr/>
          </p:nvSpPr>
          <p:spPr>
            <a:xfrm>
              <a:off x="6019800" y="3264408"/>
              <a:ext cx="640080" cy="641350"/>
            </a:xfrm>
            <a:custGeom>
              <a:avLst/>
              <a:gdLst/>
              <a:ahLst/>
              <a:cxnLst/>
              <a:rect l="l" t="t" r="r" b="b"/>
              <a:pathLst>
                <a:path w="640079" h="641350">
                  <a:moveTo>
                    <a:pt x="603504" y="320675"/>
                  </a:moveTo>
                  <a:lnTo>
                    <a:pt x="599694" y="274955"/>
                  </a:lnTo>
                  <a:lnTo>
                    <a:pt x="588899" y="231394"/>
                  </a:lnTo>
                  <a:lnTo>
                    <a:pt x="571500" y="190754"/>
                  </a:lnTo>
                  <a:lnTo>
                    <a:pt x="562229" y="175895"/>
                  </a:lnTo>
                  <a:lnTo>
                    <a:pt x="562229" y="320675"/>
                  </a:lnTo>
                  <a:lnTo>
                    <a:pt x="557276" y="370205"/>
                  </a:lnTo>
                  <a:lnTo>
                    <a:pt x="543179" y="416306"/>
                  </a:lnTo>
                  <a:lnTo>
                    <a:pt x="520700" y="457962"/>
                  </a:lnTo>
                  <a:lnTo>
                    <a:pt x="490969" y="494284"/>
                  </a:lnTo>
                  <a:lnTo>
                    <a:pt x="455168" y="524129"/>
                  </a:lnTo>
                  <a:lnTo>
                    <a:pt x="414020" y="546735"/>
                  </a:lnTo>
                  <a:lnTo>
                    <a:pt x="368554" y="560959"/>
                  </a:lnTo>
                  <a:lnTo>
                    <a:pt x="319913" y="565912"/>
                  </a:lnTo>
                  <a:lnTo>
                    <a:pt x="270383" y="560959"/>
                  </a:lnTo>
                  <a:lnTo>
                    <a:pt x="224409" y="546735"/>
                  </a:lnTo>
                  <a:lnTo>
                    <a:pt x="182753" y="524129"/>
                  </a:lnTo>
                  <a:lnTo>
                    <a:pt x="146558" y="494284"/>
                  </a:lnTo>
                  <a:lnTo>
                    <a:pt x="116713" y="457962"/>
                  </a:lnTo>
                  <a:lnTo>
                    <a:pt x="94234" y="416306"/>
                  </a:lnTo>
                  <a:lnTo>
                    <a:pt x="80010" y="370205"/>
                  </a:lnTo>
                  <a:lnTo>
                    <a:pt x="75057" y="320675"/>
                  </a:lnTo>
                  <a:lnTo>
                    <a:pt x="80010" y="271907"/>
                  </a:lnTo>
                  <a:lnTo>
                    <a:pt x="94234" y="226326"/>
                  </a:lnTo>
                  <a:lnTo>
                    <a:pt x="116713" y="185166"/>
                  </a:lnTo>
                  <a:lnTo>
                    <a:pt x="146558" y="149098"/>
                  </a:lnTo>
                  <a:lnTo>
                    <a:pt x="182753" y="119380"/>
                  </a:lnTo>
                  <a:lnTo>
                    <a:pt x="224409" y="97028"/>
                  </a:lnTo>
                  <a:lnTo>
                    <a:pt x="270383" y="82804"/>
                  </a:lnTo>
                  <a:lnTo>
                    <a:pt x="319913" y="77851"/>
                  </a:lnTo>
                  <a:lnTo>
                    <a:pt x="368554" y="82804"/>
                  </a:lnTo>
                  <a:lnTo>
                    <a:pt x="414020" y="97028"/>
                  </a:lnTo>
                  <a:lnTo>
                    <a:pt x="455168" y="119380"/>
                  </a:lnTo>
                  <a:lnTo>
                    <a:pt x="490969" y="149098"/>
                  </a:lnTo>
                  <a:lnTo>
                    <a:pt x="520700" y="185166"/>
                  </a:lnTo>
                  <a:lnTo>
                    <a:pt x="543179" y="226326"/>
                  </a:lnTo>
                  <a:lnTo>
                    <a:pt x="557276" y="271907"/>
                  </a:lnTo>
                  <a:lnTo>
                    <a:pt x="562229" y="320675"/>
                  </a:lnTo>
                  <a:lnTo>
                    <a:pt x="562229" y="175895"/>
                  </a:lnTo>
                  <a:lnTo>
                    <a:pt x="519798" y="120269"/>
                  </a:lnTo>
                  <a:lnTo>
                    <a:pt x="486664" y="91821"/>
                  </a:lnTo>
                  <a:lnTo>
                    <a:pt x="449580" y="68580"/>
                  </a:lnTo>
                  <a:lnTo>
                    <a:pt x="408940" y="51181"/>
                  </a:lnTo>
                  <a:lnTo>
                    <a:pt x="365506" y="40259"/>
                  </a:lnTo>
                  <a:lnTo>
                    <a:pt x="319913" y="36576"/>
                  </a:lnTo>
                  <a:lnTo>
                    <a:pt x="273558" y="40259"/>
                  </a:lnTo>
                  <a:lnTo>
                    <a:pt x="229616" y="51181"/>
                  </a:lnTo>
                  <a:lnTo>
                    <a:pt x="188595" y="68580"/>
                  </a:lnTo>
                  <a:lnTo>
                    <a:pt x="151130" y="91821"/>
                  </a:lnTo>
                  <a:lnTo>
                    <a:pt x="117856" y="120269"/>
                  </a:lnTo>
                  <a:lnTo>
                    <a:pt x="89154" y="153543"/>
                  </a:lnTo>
                  <a:lnTo>
                    <a:pt x="65913" y="190754"/>
                  </a:lnTo>
                  <a:lnTo>
                    <a:pt x="48514" y="231394"/>
                  </a:lnTo>
                  <a:lnTo>
                    <a:pt x="37592" y="274955"/>
                  </a:lnTo>
                  <a:lnTo>
                    <a:pt x="33909" y="320675"/>
                  </a:lnTo>
                  <a:lnTo>
                    <a:pt x="37592" y="367030"/>
                  </a:lnTo>
                  <a:lnTo>
                    <a:pt x="48514" y="411099"/>
                  </a:lnTo>
                  <a:lnTo>
                    <a:pt x="65913" y="452120"/>
                  </a:lnTo>
                  <a:lnTo>
                    <a:pt x="89154" y="489712"/>
                  </a:lnTo>
                  <a:lnTo>
                    <a:pt x="117856" y="523113"/>
                  </a:lnTo>
                  <a:lnTo>
                    <a:pt x="151130" y="551815"/>
                  </a:lnTo>
                  <a:lnTo>
                    <a:pt x="188595" y="575056"/>
                  </a:lnTo>
                  <a:lnTo>
                    <a:pt x="229616" y="592582"/>
                  </a:lnTo>
                  <a:lnTo>
                    <a:pt x="273558" y="603377"/>
                  </a:lnTo>
                  <a:lnTo>
                    <a:pt x="319913" y="607187"/>
                  </a:lnTo>
                  <a:lnTo>
                    <a:pt x="365506" y="603377"/>
                  </a:lnTo>
                  <a:lnTo>
                    <a:pt x="408940" y="592582"/>
                  </a:lnTo>
                  <a:lnTo>
                    <a:pt x="449580" y="575056"/>
                  </a:lnTo>
                  <a:lnTo>
                    <a:pt x="464159" y="565912"/>
                  </a:lnTo>
                  <a:lnTo>
                    <a:pt x="486664" y="551815"/>
                  </a:lnTo>
                  <a:lnTo>
                    <a:pt x="519798" y="523113"/>
                  </a:lnTo>
                  <a:lnTo>
                    <a:pt x="548246" y="489712"/>
                  </a:lnTo>
                  <a:lnTo>
                    <a:pt x="571500" y="452120"/>
                  </a:lnTo>
                  <a:lnTo>
                    <a:pt x="588899" y="411099"/>
                  </a:lnTo>
                  <a:lnTo>
                    <a:pt x="599694" y="367030"/>
                  </a:lnTo>
                  <a:lnTo>
                    <a:pt x="603504" y="320675"/>
                  </a:lnTo>
                  <a:close/>
                </a:path>
                <a:path w="640079" h="641350">
                  <a:moveTo>
                    <a:pt x="639953" y="320548"/>
                  </a:moveTo>
                  <a:lnTo>
                    <a:pt x="636397" y="273685"/>
                  </a:lnTo>
                  <a:lnTo>
                    <a:pt x="630301" y="246507"/>
                  </a:lnTo>
                  <a:lnTo>
                    <a:pt x="630301" y="320548"/>
                  </a:lnTo>
                  <a:lnTo>
                    <a:pt x="626872" y="366649"/>
                  </a:lnTo>
                  <a:lnTo>
                    <a:pt x="617220" y="410845"/>
                  </a:lnTo>
                  <a:lnTo>
                    <a:pt x="601599" y="452374"/>
                  </a:lnTo>
                  <a:lnTo>
                    <a:pt x="580517" y="490855"/>
                  </a:lnTo>
                  <a:lnTo>
                    <a:pt x="554355" y="525780"/>
                  </a:lnTo>
                  <a:lnTo>
                    <a:pt x="523875" y="556768"/>
                  </a:lnTo>
                  <a:lnTo>
                    <a:pt x="489204" y="583184"/>
                  </a:lnTo>
                  <a:lnTo>
                    <a:pt x="451104" y="604647"/>
                  </a:lnTo>
                  <a:lnTo>
                    <a:pt x="409829" y="620509"/>
                  </a:lnTo>
                  <a:lnTo>
                    <a:pt x="366014" y="630415"/>
                  </a:lnTo>
                  <a:lnTo>
                    <a:pt x="320040" y="633831"/>
                  </a:lnTo>
                  <a:lnTo>
                    <a:pt x="273939" y="630415"/>
                  </a:lnTo>
                  <a:lnTo>
                    <a:pt x="229870" y="620509"/>
                  </a:lnTo>
                  <a:lnTo>
                    <a:pt x="188341" y="604647"/>
                  </a:lnTo>
                  <a:lnTo>
                    <a:pt x="149987" y="583184"/>
                  </a:lnTo>
                  <a:lnTo>
                    <a:pt x="115062" y="556768"/>
                  </a:lnTo>
                  <a:lnTo>
                    <a:pt x="84201" y="525780"/>
                  </a:lnTo>
                  <a:lnTo>
                    <a:pt x="57785" y="490855"/>
                  </a:lnTo>
                  <a:lnTo>
                    <a:pt x="36449" y="452374"/>
                  </a:lnTo>
                  <a:lnTo>
                    <a:pt x="20574" y="410845"/>
                  </a:lnTo>
                  <a:lnTo>
                    <a:pt x="10668" y="366649"/>
                  </a:lnTo>
                  <a:lnTo>
                    <a:pt x="7239" y="320548"/>
                  </a:lnTo>
                  <a:lnTo>
                    <a:pt x="10668" y="274447"/>
                  </a:lnTo>
                  <a:lnTo>
                    <a:pt x="20574" y="230505"/>
                  </a:lnTo>
                  <a:lnTo>
                    <a:pt x="36449" y="189230"/>
                  </a:lnTo>
                  <a:lnTo>
                    <a:pt x="57785" y="151003"/>
                  </a:lnTo>
                  <a:lnTo>
                    <a:pt x="84201" y="116332"/>
                  </a:lnTo>
                  <a:lnTo>
                    <a:pt x="115062" y="85725"/>
                  </a:lnTo>
                  <a:lnTo>
                    <a:pt x="149987" y="59563"/>
                  </a:lnTo>
                  <a:lnTo>
                    <a:pt x="188341" y="38481"/>
                  </a:lnTo>
                  <a:lnTo>
                    <a:pt x="229870" y="22860"/>
                  </a:lnTo>
                  <a:lnTo>
                    <a:pt x="273939" y="13081"/>
                  </a:lnTo>
                  <a:lnTo>
                    <a:pt x="320040" y="9652"/>
                  </a:lnTo>
                  <a:lnTo>
                    <a:pt x="366014" y="13081"/>
                  </a:lnTo>
                  <a:lnTo>
                    <a:pt x="409829" y="22860"/>
                  </a:lnTo>
                  <a:lnTo>
                    <a:pt x="451104" y="38481"/>
                  </a:lnTo>
                  <a:lnTo>
                    <a:pt x="489204" y="59563"/>
                  </a:lnTo>
                  <a:lnTo>
                    <a:pt x="523875" y="85725"/>
                  </a:lnTo>
                  <a:lnTo>
                    <a:pt x="554355" y="116332"/>
                  </a:lnTo>
                  <a:lnTo>
                    <a:pt x="580517" y="151003"/>
                  </a:lnTo>
                  <a:lnTo>
                    <a:pt x="601599" y="189230"/>
                  </a:lnTo>
                  <a:lnTo>
                    <a:pt x="617220" y="230505"/>
                  </a:lnTo>
                  <a:lnTo>
                    <a:pt x="626872" y="274447"/>
                  </a:lnTo>
                  <a:lnTo>
                    <a:pt x="630301" y="320548"/>
                  </a:lnTo>
                  <a:lnTo>
                    <a:pt x="630301" y="246507"/>
                  </a:lnTo>
                  <a:lnTo>
                    <a:pt x="609854" y="186309"/>
                  </a:lnTo>
                  <a:lnTo>
                    <a:pt x="587870" y="146939"/>
                  </a:lnTo>
                  <a:lnTo>
                    <a:pt x="560705" y="111125"/>
                  </a:lnTo>
                  <a:lnTo>
                    <a:pt x="529069" y="79375"/>
                  </a:lnTo>
                  <a:lnTo>
                    <a:pt x="493268" y="52197"/>
                  </a:lnTo>
                  <a:lnTo>
                    <a:pt x="453898" y="30099"/>
                  </a:lnTo>
                  <a:lnTo>
                    <a:pt x="411607" y="13716"/>
                  </a:lnTo>
                  <a:lnTo>
                    <a:pt x="366776" y="3556"/>
                  </a:lnTo>
                  <a:lnTo>
                    <a:pt x="320040" y="0"/>
                  </a:lnTo>
                  <a:lnTo>
                    <a:pt x="272669" y="3556"/>
                  </a:lnTo>
                  <a:lnTo>
                    <a:pt x="227457" y="13716"/>
                  </a:lnTo>
                  <a:lnTo>
                    <a:pt x="184912" y="30099"/>
                  </a:lnTo>
                  <a:lnTo>
                    <a:pt x="145669" y="52197"/>
                  </a:lnTo>
                  <a:lnTo>
                    <a:pt x="109982" y="79375"/>
                  </a:lnTo>
                  <a:lnTo>
                    <a:pt x="78359" y="111125"/>
                  </a:lnTo>
                  <a:lnTo>
                    <a:pt x="51435" y="146939"/>
                  </a:lnTo>
                  <a:lnTo>
                    <a:pt x="29718" y="186309"/>
                  </a:lnTo>
                  <a:lnTo>
                    <a:pt x="13462" y="228739"/>
                  </a:lnTo>
                  <a:lnTo>
                    <a:pt x="3429" y="273685"/>
                  </a:lnTo>
                  <a:lnTo>
                    <a:pt x="0" y="320548"/>
                  </a:lnTo>
                  <a:lnTo>
                    <a:pt x="3429" y="367919"/>
                  </a:lnTo>
                  <a:lnTo>
                    <a:pt x="13462" y="413258"/>
                  </a:lnTo>
                  <a:lnTo>
                    <a:pt x="29718" y="455803"/>
                  </a:lnTo>
                  <a:lnTo>
                    <a:pt x="51435" y="495173"/>
                  </a:lnTo>
                  <a:lnTo>
                    <a:pt x="78359" y="530987"/>
                  </a:lnTo>
                  <a:lnTo>
                    <a:pt x="109982" y="562610"/>
                  </a:lnTo>
                  <a:lnTo>
                    <a:pt x="145669" y="589534"/>
                  </a:lnTo>
                  <a:lnTo>
                    <a:pt x="184912" y="611339"/>
                  </a:lnTo>
                  <a:lnTo>
                    <a:pt x="227457" y="627545"/>
                  </a:lnTo>
                  <a:lnTo>
                    <a:pt x="272669" y="637628"/>
                  </a:lnTo>
                  <a:lnTo>
                    <a:pt x="320040" y="641096"/>
                  </a:lnTo>
                  <a:lnTo>
                    <a:pt x="366776" y="637628"/>
                  </a:lnTo>
                  <a:lnTo>
                    <a:pt x="383654" y="633831"/>
                  </a:lnTo>
                  <a:lnTo>
                    <a:pt x="411607" y="627545"/>
                  </a:lnTo>
                  <a:lnTo>
                    <a:pt x="453898" y="611339"/>
                  </a:lnTo>
                  <a:lnTo>
                    <a:pt x="493268" y="589534"/>
                  </a:lnTo>
                  <a:lnTo>
                    <a:pt x="529069" y="562610"/>
                  </a:lnTo>
                  <a:lnTo>
                    <a:pt x="560705" y="530987"/>
                  </a:lnTo>
                  <a:lnTo>
                    <a:pt x="587870" y="495173"/>
                  </a:lnTo>
                  <a:lnTo>
                    <a:pt x="609854" y="455803"/>
                  </a:lnTo>
                  <a:lnTo>
                    <a:pt x="626224" y="413258"/>
                  </a:lnTo>
                  <a:lnTo>
                    <a:pt x="636397" y="367919"/>
                  </a:lnTo>
                  <a:lnTo>
                    <a:pt x="639953" y="32054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8C1D150E-1D12-BE8E-B8ED-7EDB034F4D66}"/>
                </a:ext>
              </a:extLst>
            </p:cNvPr>
            <p:cNvSpPr/>
            <p:nvPr/>
          </p:nvSpPr>
          <p:spPr>
            <a:xfrm>
              <a:off x="5847588" y="3342132"/>
              <a:ext cx="735965" cy="487680"/>
            </a:xfrm>
            <a:custGeom>
              <a:avLst/>
              <a:gdLst/>
              <a:ahLst/>
              <a:cxnLst/>
              <a:rect l="l" t="t" r="r" b="b"/>
              <a:pathLst>
                <a:path w="735965" h="487679">
                  <a:moveTo>
                    <a:pt x="140970" y="138430"/>
                  </a:moveTo>
                  <a:lnTo>
                    <a:pt x="0" y="249936"/>
                  </a:lnTo>
                  <a:lnTo>
                    <a:pt x="140970" y="361315"/>
                  </a:lnTo>
                  <a:lnTo>
                    <a:pt x="140970" y="138430"/>
                  </a:lnTo>
                  <a:close/>
                </a:path>
                <a:path w="735965" h="487679">
                  <a:moveTo>
                    <a:pt x="735457" y="243713"/>
                  </a:moveTo>
                  <a:lnTo>
                    <a:pt x="731012" y="197231"/>
                  </a:lnTo>
                  <a:lnTo>
                    <a:pt x="717677" y="152019"/>
                  </a:lnTo>
                  <a:lnTo>
                    <a:pt x="695325" y="109601"/>
                  </a:lnTo>
                  <a:lnTo>
                    <a:pt x="664083" y="71374"/>
                  </a:lnTo>
                  <a:lnTo>
                    <a:pt x="625856" y="40132"/>
                  </a:lnTo>
                  <a:lnTo>
                    <a:pt x="583438" y="17780"/>
                  </a:lnTo>
                  <a:lnTo>
                    <a:pt x="538353" y="4445"/>
                  </a:lnTo>
                  <a:lnTo>
                    <a:pt x="491744" y="0"/>
                  </a:lnTo>
                  <a:lnTo>
                    <a:pt x="445262" y="4445"/>
                  </a:lnTo>
                  <a:lnTo>
                    <a:pt x="400050" y="17780"/>
                  </a:lnTo>
                  <a:lnTo>
                    <a:pt x="357632" y="40132"/>
                  </a:lnTo>
                  <a:lnTo>
                    <a:pt x="319405" y="71374"/>
                  </a:lnTo>
                  <a:lnTo>
                    <a:pt x="288290" y="109601"/>
                  </a:lnTo>
                  <a:lnTo>
                    <a:pt x="265938" y="152019"/>
                  </a:lnTo>
                  <a:lnTo>
                    <a:pt x="252476" y="197231"/>
                  </a:lnTo>
                  <a:lnTo>
                    <a:pt x="248031" y="243713"/>
                  </a:lnTo>
                  <a:lnTo>
                    <a:pt x="252476" y="290322"/>
                  </a:lnTo>
                  <a:lnTo>
                    <a:pt x="265938" y="335534"/>
                  </a:lnTo>
                  <a:lnTo>
                    <a:pt x="288290" y="377952"/>
                  </a:lnTo>
                  <a:lnTo>
                    <a:pt x="319405" y="416179"/>
                  </a:lnTo>
                  <a:lnTo>
                    <a:pt x="357632" y="447421"/>
                  </a:lnTo>
                  <a:lnTo>
                    <a:pt x="400050" y="469646"/>
                  </a:lnTo>
                  <a:lnTo>
                    <a:pt x="445262" y="483108"/>
                  </a:lnTo>
                  <a:lnTo>
                    <a:pt x="491744" y="487553"/>
                  </a:lnTo>
                  <a:lnTo>
                    <a:pt x="538353" y="483108"/>
                  </a:lnTo>
                  <a:lnTo>
                    <a:pt x="583438" y="469646"/>
                  </a:lnTo>
                  <a:lnTo>
                    <a:pt x="625856" y="447421"/>
                  </a:lnTo>
                  <a:lnTo>
                    <a:pt x="664083" y="416179"/>
                  </a:lnTo>
                  <a:lnTo>
                    <a:pt x="695325" y="377952"/>
                  </a:lnTo>
                  <a:lnTo>
                    <a:pt x="717677" y="335534"/>
                  </a:lnTo>
                  <a:lnTo>
                    <a:pt x="731012" y="290322"/>
                  </a:lnTo>
                  <a:lnTo>
                    <a:pt x="735457" y="243713"/>
                  </a:lnTo>
                  <a:close/>
                </a:path>
              </a:pathLst>
            </a:custGeom>
            <a:solidFill>
              <a:srgbClr val="F3F000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3" name="object 14">
              <a:extLst>
                <a:ext uri="{FF2B5EF4-FFF2-40B4-BE49-F238E27FC236}">
                  <a16:creationId xmlns:a16="http://schemas.microsoft.com/office/drawing/2014/main" id="{39F6D75E-0757-E363-C2CD-425DC62782F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8356" y="3320796"/>
              <a:ext cx="170688" cy="169163"/>
            </a:xfrm>
            <a:prstGeom prst="rect">
              <a:avLst/>
            </a:prstGeom>
          </p:spPr>
        </p:pic>
        <p:pic>
          <p:nvPicPr>
            <p:cNvPr id="14" name="object 15">
              <a:extLst>
                <a:ext uri="{FF2B5EF4-FFF2-40B4-BE49-F238E27FC236}">
                  <a16:creationId xmlns:a16="http://schemas.microsoft.com/office/drawing/2014/main" id="{5C6EA435-67D4-5809-D14A-2A8637E260E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4560" y="3432048"/>
              <a:ext cx="662939" cy="330707"/>
            </a:xfrm>
            <a:prstGeom prst="rect">
              <a:avLst/>
            </a:prstGeom>
          </p:spPr>
        </p:pic>
      </p:grpSp>
      <p:grpSp>
        <p:nvGrpSpPr>
          <p:cNvPr id="15" name="object 16">
            <a:extLst>
              <a:ext uri="{FF2B5EF4-FFF2-40B4-BE49-F238E27FC236}">
                <a16:creationId xmlns:a16="http://schemas.microsoft.com/office/drawing/2014/main" id="{7883CA15-7543-4949-F479-D8E1F50A6E32}"/>
              </a:ext>
            </a:extLst>
          </p:cNvPr>
          <p:cNvGrpSpPr/>
          <p:nvPr/>
        </p:nvGrpSpPr>
        <p:grpSpPr>
          <a:xfrm>
            <a:off x="7518610" y="2974196"/>
            <a:ext cx="1172633" cy="863600"/>
            <a:chOff x="5497067" y="1984248"/>
            <a:chExt cx="879475" cy="647700"/>
          </a:xfrm>
        </p:grpSpPr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A2A8F61B-77C6-41F1-C899-EF1D75B6BD57}"/>
                </a:ext>
              </a:extLst>
            </p:cNvPr>
            <p:cNvSpPr/>
            <p:nvPr/>
          </p:nvSpPr>
          <p:spPr>
            <a:xfrm>
              <a:off x="5579364" y="2020823"/>
              <a:ext cx="570230" cy="569595"/>
            </a:xfrm>
            <a:custGeom>
              <a:avLst/>
              <a:gdLst/>
              <a:ahLst/>
              <a:cxnLst/>
              <a:rect l="l" t="t" r="r" b="b"/>
              <a:pathLst>
                <a:path w="570229" h="569594">
                  <a:moveTo>
                    <a:pt x="569976" y="283591"/>
                  </a:moveTo>
                  <a:lnTo>
                    <a:pt x="566420" y="240030"/>
                  </a:lnTo>
                  <a:lnTo>
                    <a:pt x="556133" y="197358"/>
                  </a:lnTo>
                  <a:lnTo>
                    <a:pt x="538988" y="156337"/>
                  </a:lnTo>
                  <a:lnTo>
                    <a:pt x="526923" y="136728"/>
                  </a:lnTo>
                  <a:lnTo>
                    <a:pt x="526923" y="284734"/>
                  </a:lnTo>
                  <a:lnTo>
                    <a:pt x="522478" y="330835"/>
                  </a:lnTo>
                  <a:lnTo>
                    <a:pt x="509143" y="375666"/>
                  </a:lnTo>
                  <a:lnTo>
                    <a:pt x="486918" y="417703"/>
                  </a:lnTo>
                  <a:lnTo>
                    <a:pt x="455930" y="455676"/>
                  </a:lnTo>
                  <a:lnTo>
                    <a:pt x="418465" y="487426"/>
                  </a:lnTo>
                  <a:lnTo>
                    <a:pt x="376174" y="510159"/>
                  </a:lnTo>
                  <a:lnTo>
                    <a:pt x="330835" y="523748"/>
                  </a:lnTo>
                  <a:lnTo>
                    <a:pt x="283718" y="528320"/>
                  </a:lnTo>
                  <a:lnTo>
                    <a:pt x="238125" y="523748"/>
                  </a:lnTo>
                  <a:lnTo>
                    <a:pt x="193040" y="510159"/>
                  </a:lnTo>
                  <a:lnTo>
                    <a:pt x="150368" y="487426"/>
                  </a:lnTo>
                  <a:lnTo>
                    <a:pt x="111506" y="455676"/>
                  </a:lnTo>
                  <a:lnTo>
                    <a:pt x="80518" y="417703"/>
                  </a:lnTo>
                  <a:lnTo>
                    <a:pt x="58293" y="375666"/>
                  </a:lnTo>
                  <a:lnTo>
                    <a:pt x="45085" y="330835"/>
                  </a:lnTo>
                  <a:lnTo>
                    <a:pt x="40640" y="284734"/>
                  </a:lnTo>
                  <a:lnTo>
                    <a:pt x="45085" y="238633"/>
                  </a:lnTo>
                  <a:lnTo>
                    <a:pt x="58293" y="193929"/>
                  </a:lnTo>
                  <a:lnTo>
                    <a:pt x="80518" y="151892"/>
                  </a:lnTo>
                  <a:lnTo>
                    <a:pt x="111506" y="113919"/>
                  </a:lnTo>
                  <a:lnTo>
                    <a:pt x="150368" y="82042"/>
                  </a:lnTo>
                  <a:lnTo>
                    <a:pt x="193040" y="59436"/>
                  </a:lnTo>
                  <a:lnTo>
                    <a:pt x="238125" y="45720"/>
                  </a:lnTo>
                  <a:lnTo>
                    <a:pt x="283718" y="41275"/>
                  </a:lnTo>
                  <a:lnTo>
                    <a:pt x="330835" y="45720"/>
                  </a:lnTo>
                  <a:lnTo>
                    <a:pt x="376174" y="59436"/>
                  </a:lnTo>
                  <a:lnTo>
                    <a:pt x="418465" y="82042"/>
                  </a:lnTo>
                  <a:lnTo>
                    <a:pt x="455930" y="113919"/>
                  </a:lnTo>
                  <a:lnTo>
                    <a:pt x="486918" y="151892"/>
                  </a:lnTo>
                  <a:lnTo>
                    <a:pt x="509143" y="193929"/>
                  </a:lnTo>
                  <a:lnTo>
                    <a:pt x="522478" y="238633"/>
                  </a:lnTo>
                  <a:lnTo>
                    <a:pt x="526923" y="284734"/>
                  </a:lnTo>
                  <a:lnTo>
                    <a:pt x="526923" y="136728"/>
                  </a:lnTo>
                  <a:lnTo>
                    <a:pt x="515239" y="117729"/>
                  </a:lnTo>
                  <a:lnTo>
                    <a:pt x="485013" y="82423"/>
                  </a:lnTo>
                  <a:lnTo>
                    <a:pt x="440309" y="46990"/>
                  </a:lnTo>
                  <a:lnTo>
                    <a:pt x="429133" y="41275"/>
                  </a:lnTo>
                  <a:lnTo>
                    <a:pt x="390779" y="21209"/>
                  </a:lnTo>
                  <a:lnTo>
                    <a:pt x="338074" y="5334"/>
                  </a:lnTo>
                  <a:lnTo>
                    <a:pt x="283718" y="0"/>
                  </a:lnTo>
                  <a:lnTo>
                    <a:pt x="229489" y="5334"/>
                  </a:lnTo>
                  <a:lnTo>
                    <a:pt x="176784" y="21209"/>
                  </a:lnTo>
                  <a:lnTo>
                    <a:pt x="127254" y="46990"/>
                  </a:lnTo>
                  <a:lnTo>
                    <a:pt x="82423" y="82423"/>
                  </a:lnTo>
                  <a:lnTo>
                    <a:pt x="52451" y="117729"/>
                  </a:lnTo>
                  <a:lnTo>
                    <a:pt x="29337" y="156337"/>
                  </a:lnTo>
                  <a:lnTo>
                    <a:pt x="12954" y="197358"/>
                  </a:lnTo>
                  <a:lnTo>
                    <a:pt x="3175" y="240030"/>
                  </a:lnTo>
                  <a:lnTo>
                    <a:pt x="0" y="283591"/>
                  </a:lnTo>
                  <a:lnTo>
                    <a:pt x="3175" y="327279"/>
                  </a:lnTo>
                  <a:lnTo>
                    <a:pt x="12954" y="370459"/>
                  </a:lnTo>
                  <a:lnTo>
                    <a:pt x="29337" y="411861"/>
                  </a:lnTo>
                  <a:lnTo>
                    <a:pt x="52451" y="450342"/>
                  </a:lnTo>
                  <a:lnTo>
                    <a:pt x="82423" y="484759"/>
                  </a:lnTo>
                  <a:lnTo>
                    <a:pt x="117856" y="514985"/>
                  </a:lnTo>
                  <a:lnTo>
                    <a:pt x="156464" y="538607"/>
                  </a:lnTo>
                  <a:lnTo>
                    <a:pt x="197485" y="555752"/>
                  </a:lnTo>
                  <a:lnTo>
                    <a:pt x="240284" y="566039"/>
                  </a:lnTo>
                  <a:lnTo>
                    <a:pt x="283718" y="569468"/>
                  </a:lnTo>
                  <a:lnTo>
                    <a:pt x="327279" y="566039"/>
                  </a:lnTo>
                  <a:lnTo>
                    <a:pt x="369951" y="555752"/>
                  </a:lnTo>
                  <a:lnTo>
                    <a:pt x="411099" y="538607"/>
                  </a:lnTo>
                  <a:lnTo>
                    <a:pt x="485013" y="484759"/>
                  </a:lnTo>
                  <a:lnTo>
                    <a:pt x="515239" y="450342"/>
                  </a:lnTo>
                  <a:lnTo>
                    <a:pt x="538988" y="411861"/>
                  </a:lnTo>
                  <a:lnTo>
                    <a:pt x="556133" y="370459"/>
                  </a:lnTo>
                  <a:lnTo>
                    <a:pt x="566420" y="327279"/>
                  </a:lnTo>
                  <a:lnTo>
                    <a:pt x="569976" y="283591"/>
                  </a:lnTo>
                  <a:close/>
                </a:path>
              </a:pathLst>
            </a:custGeom>
            <a:solidFill>
              <a:srgbClr val="74B5DF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6856A8BC-8E8A-62ED-F880-DDDB0C5FB442}"/>
                </a:ext>
              </a:extLst>
            </p:cNvPr>
            <p:cNvSpPr/>
            <p:nvPr/>
          </p:nvSpPr>
          <p:spPr>
            <a:xfrm>
              <a:off x="5542788" y="1984247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79" h="640080">
                  <a:moveTo>
                    <a:pt x="639572" y="298704"/>
                  </a:moveTo>
                  <a:lnTo>
                    <a:pt x="633476" y="254508"/>
                  </a:lnTo>
                  <a:lnTo>
                    <a:pt x="632333" y="250456"/>
                  </a:lnTo>
                  <a:lnTo>
                    <a:pt x="632333" y="298704"/>
                  </a:lnTo>
                  <a:lnTo>
                    <a:pt x="632206" y="343281"/>
                  </a:lnTo>
                  <a:lnTo>
                    <a:pt x="626237" y="385445"/>
                  </a:lnTo>
                  <a:lnTo>
                    <a:pt x="613918" y="427355"/>
                  </a:lnTo>
                  <a:lnTo>
                    <a:pt x="595503" y="467614"/>
                  </a:lnTo>
                  <a:lnTo>
                    <a:pt x="570992" y="505460"/>
                  </a:lnTo>
                  <a:lnTo>
                    <a:pt x="540385" y="540258"/>
                  </a:lnTo>
                  <a:lnTo>
                    <a:pt x="503301" y="573024"/>
                  </a:lnTo>
                  <a:lnTo>
                    <a:pt x="462026" y="598805"/>
                  </a:lnTo>
                  <a:lnTo>
                    <a:pt x="417449" y="617347"/>
                  </a:lnTo>
                  <a:lnTo>
                    <a:pt x="369824" y="628523"/>
                  </a:lnTo>
                  <a:lnTo>
                    <a:pt x="319913" y="632333"/>
                  </a:lnTo>
                  <a:lnTo>
                    <a:pt x="271145" y="628523"/>
                  </a:lnTo>
                  <a:lnTo>
                    <a:pt x="224155" y="617347"/>
                  </a:lnTo>
                  <a:lnTo>
                    <a:pt x="179451" y="598805"/>
                  </a:lnTo>
                  <a:lnTo>
                    <a:pt x="137668" y="573024"/>
                  </a:lnTo>
                  <a:lnTo>
                    <a:pt x="99314" y="540258"/>
                  </a:lnTo>
                  <a:lnTo>
                    <a:pt x="67691" y="503174"/>
                  </a:lnTo>
                  <a:lnTo>
                    <a:pt x="42672" y="461899"/>
                  </a:lnTo>
                  <a:lnTo>
                    <a:pt x="24511" y="417322"/>
                  </a:lnTo>
                  <a:lnTo>
                    <a:pt x="13462" y="369697"/>
                  </a:lnTo>
                  <a:lnTo>
                    <a:pt x="9652" y="319786"/>
                  </a:lnTo>
                  <a:lnTo>
                    <a:pt x="13462" y="271018"/>
                  </a:lnTo>
                  <a:lnTo>
                    <a:pt x="24511" y="224028"/>
                  </a:lnTo>
                  <a:lnTo>
                    <a:pt x="42672" y="179324"/>
                  </a:lnTo>
                  <a:lnTo>
                    <a:pt x="67691" y="137668"/>
                  </a:lnTo>
                  <a:lnTo>
                    <a:pt x="99314" y="99314"/>
                  </a:lnTo>
                  <a:lnTo>
                    <a:pt x="137668" y="67691"/>
                  </a:lnTo>
                  <a:lnTo>
                    <a:pt x="179451" y="42672"/>
                  </a:lnTo>
                  <a:lnTo>
                    <a:pt x="224155" y="24511"/>
                  </a:lnTo>
                  <a:lnTo>
                    <a:pt x="271145" y="13462"/>
                  </a:lnTo>
                  <a:lnTo>
                    <a:pt x="319913" y="9652"/>
                  </a:lnTo>
                  <a:lnTo>
                    <a:pt x="369824" y="13462"/>
                  </a:lnTo>
                  <a:lnTo>
                    <a:pt x="417449" y="24511"/>
                  </a:lnTo>
                  <a:lnTo>
                    <a:pt x="462026" y="42672"/>
                  </a:lnTo>
                  <a:lnTo>
                    <a:pt x="503301" y="67691"/>
                  </a:lnTo>
                  <a:lnTo>
                    <a:pt x="540385" y="99314"/>
                  </a:lnTo>
                  <a:lnTo>
                    <a:pt x="570992" y="134747"/>
                  </a:lnTo>
                  <a:lnTo>
                    <a:pt x="595503" y="173101"/>
                  </a:lnTo>
                  <a:lnTo>
                    <a:pt x="613918" y="213614"/>
                  </a:lnTo>
                  <a:lnTo>
                    <a:pt x="626237" y="255905"/>
                  </a:lnTo>
                  <a:lnTo>
                    <a:pt x="632333" y="298704"/>
                  </a:lnTo>
                  <a:lnTo>
                    <a:pt x="632333" y="250456"/>
                  </a:lnTo>
                  <a:lnTo>
                    <a:pt x="621284" y="211201"/>
                  </a:lnTo>
                  <a:lnTo>
                    <a:pt x="602869" y="169799"/>
                  </a:lnTo>
                  <a:lnTo>
                    <a:pt x="578358" y="130556"/>
                  </a:lnTo>
                  <a:lnTo>
                    <a:pt x="547624" y="94488"/>
                  </a:lnTo>
                  <a:lnTo>
                    <a:pt x="509143" y="61341"/>
                  </a:lnTo>
                  <a:lnTo>
                    <a:pt x="466471" y="35052"/>
                  </a:lnTo>
                  <a:lnTo>
                    <a:pt x="420243" y="15748"/>
                  </a:lnTo>
                  <a:lnTo>
                    <a:pt x="371221" y="4064"/>
                  </a:lnTo>
                  <a:lnTo>
                    <a:pt x="319913" y="0"/>
                  </a:lnTo>
                  <a:lnTo>
                    <a:pt x="269748" y="4064"/>
                  </a:lnTo>
                  <a:lnTo>
                    <a:pt x="221361" y="15748"/>
                  </a:lnTo>
                  <a:lnTo>
                    <a:pt x="175641" y="35052"/>
                  </a:lnTo>
                  <a:lnTo>
                    <a:pt x="133096" y="61341"/>
                  </a:lnTo>
                  <a:lnTo>
                    <a:pt x="94488" y="94488"/>
                  </a:lnTo>
                  <a:lnTo>
                    <a:pt x="61468" y="132969"/>
                  </a:lnTo>
                  <a:lnTo>
                    <a:pt x="35052" y="175514"/>
                  </a:lnTo>
                  <a:lnTo>
                    <a:pt x="15875" y="221234"/>
                  </a:lnTo>
                  <a:lnTo>
                    <a:pt x="4064" y="269621"/>
                  </a:lnTo>
                  <a:lnTo>
                    <a:pt x="0" y="319786"/>
                  </a:lnTo>
                  <a:lnTo>
                    <a:pt x="4064" y="371094"/>
                  </a:lnTo>
                  <a:lnTo>
                    <a:pt x="15875" y="420116"/>
                  </a:lnTo>
                  <a:lnTo>
                    <a:pt x="35052" y="466344"/>
                  </a:lnTo>
                  <a:lnTo>
                    <a:pt x="61468" y="508889"/>
                  </a:lnTo>
                  <a:lnTo>
                    <a:pt x="94488" y="547497"/>
                  </a:lnTo>
                  <a:lnTo>
                    <a:pt x="133096" y="580390"/>
                  </a:lnTo>
                  <a:lnTo>
                    <a:pt x="175641" y="606044"/>
                  </a:lnTo>
                  <a:lnTo>
                    <a:pt x="221361" y="624586"/>
                  </a:lnTo>
                  <a:lnTo>
                    <a:pt x="269748" y="635762"/>
                  </a:lnTo>
                  <a:lnTo>
                    <a:pt x="319913" y="639572"/>
                  </a:lnTo>
                  <a:lnTo>
                    <a:pt x="371221" y="635762"/>
                  </a:lnTo>
                  <a:lnTo>
                    <a:pt x="466471" y="606044"/>
                  </a:lnTo>
                  <a:lnTo>
                    <a:pt x="509143" y="580390"/>
                  </a:lnTo>
                  <a:lnTo>
                    <a:pt x="547624" y="547497"/>
                  </a:lnTo>
                  <a:lnTo>
                    <a:pt x="578358" y="511429"/>
                  </a:lnTo>
                  <a:lnTo>
                    <a:pt x="602869" y="472313"/>
                  </a:lnTo>
                  <a:lnTo>
                    <a:pt x="621284" y="430784"/>
                  </a:lnTo>
                  <a:lnTo>
                    <a:pt x="633476" y="387477"/>
                  </a:lnTo>
                  <a:lnTo>
                    <a:pt x="639572" y="343281"/>
                  </a:lnTo>
                  <a:lnTo>
                    <a:pt x="639572" y="298704"/>
                  </a:lnTo>
                  <a:close/>
                </a:path>
              </a:pathLst>
            </a:custGeom>
            <a:solidFill>
              <a:srgbClr val="A1CEEA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282062BA-B7CA-4D8E-D9F1-353E040936F9}"/>
                </a:ext>
              </a:extLst>
            </p:cNvPr>
            <p:cNvSpPr/>
            <p:nvPr/>
          </p:nvSpPr>
          <p:spPr>
            <a:xfrm>
              <a:off x="5497068" y="2061971"/>
              <a:ext cx="609600" cy="570230"/>
            </a:xfrm>
            <a:custGeom>
              <a:avLst/>
              <a:gdLst/>
              <a:ahLst/>
              <a:cxnLst/>
              <a:rect l="l" t="t" r="r" b="b"/>
              <a:pathLst>
                <a:path w="609600" h="570230">
                  <a:moveTo>
                    <a:pt x="177419" y="550799"/>
                  </a:moveTo>
                  <a:lnTo>
                    <a:pt x="19939" y="390652"/>
                  </a:lnTo>
                  <a:lnTo>
                    <a:pt x="0" y="569976"/>
                  </a:lnTo>
                  <a:lnTo>
                    <a:pt x="177419" y="550799"/>
                  </a:lnTo>
                  <a:close/>
                </a:path>
                <a:path w="609600" h="570230">
                  <a:moveTo>
                    <a:pt x="609346" y="243586"/>
                  </a:moveTo>
                  <a:lnTo>
                    <a:pt x="605028" y="197485"/>
                  </a:lnTo>
                  <a:lnTo>
                    <a:pt x="591693" y="152781"/>
                  </a:lnTo>
                  <a:lnTo>
                    <a:pt x="569595" y="110744"/>
                  </a:lnTo>
                  <a:lnTo>
                    <a:pt x="538480" y="72771"/>
                  </a:lnTo>
                  <a:lnTo>
                    <a:pt x="501142" y="40894"/>
                  </a:lnTo>
                  <a:lnTo>
                    <a:pt x="458851" y="18161"/>
                  </a:lnTo>
                  <a:lnTo>
                    <a:pt x="413512" y="4572"/>
                  </a:lnTo>
                  <a:lnTo>
                    <a:pt x="366522" y="0"/>
                  </a:lnTo>
                  <a:lnTo>
                    <a:pt x="320929" y="4572"/>
                  </a:lnTo>
                  <a:lnTo>
                    <a:pt x="275971" y="18161"/>
                  </a:lnTo>
                  <a:lnTo>
                    <a:pt x="233299" y="40894"/>
                  </a:lnTo>
                  <a:lnTo>
                    <a:pt x="194437" y="72771"/>
                  </a:lnTo>
                  <a:lnTo>
                    <a:pt x="163449" y="110744"/>
                  </a:lnTo>
                  <a:lnTo>
                    <a:pt x="141351" y="152781"/>
                  </a:lnTo>
                  <a:lnTo>
                    <a:pt x="128016" y="197485"/>
                  </a:lnTo>
                  <a:lnTo>
                    <a:pt x="123571" y="243586"/>
                  </a:lnTo>
                  <a:lnTo>
                    <a:pt x="128016" y="289814"/>
                  </a:lnTo>
                  <a:lnTo>
                    <a:pt x="141351" y="334518"/>
                  </a:lnTo>
                  <a:lnTo>
                    <a:pt x="163449" y="376555"/>
                  </a:lnTo>
                  <a:lnTo>
                    <a:pt x="194437" y="414528"/>
                  </a:lnTo>
                  <a:lnTo>
                    <a:pt x="233299" y="446405"/>
                  </a:lnTo>
                  <a:lnTo>
                    <a:pt x="275971" y="469138"/>
                  </a:lnTo>
                  <a:lnTo>
                    <a:pt x="320929" y="482727"/>
                  </a:lnTo>
                  <a:lnTo>
                    <a:pt x="366522" y="487299"/>
                  </a:lnTo>
                  <a:lnTo>
                    <a:pt x="413512" y="482727"/>
                  </a:lnTo>
                  <a:lnTo>
                    <a:pt x="458851" y="469138"/>
                  </a:lnTo>
                  <a:lnTo>
                    <a:pt x="501142" y="446405"/>
                  </a:lnTo>
                  <a:lnTo>
                    <a:pt x="538480" y="414528"/>
                  </a:lnTo>
                  <a:lnTo>
                    <a:pt x="569595" y="376555"/>
                  </a:lnTo>
                  <a:lnTo>
                    <a:pt x="591693" y="334518"/>
                  </a:lnTo>
                  <a:lnTo>
                    <a:pt x="605028" y="289814"/>
                  </a:lnTo>
                  <a:lnTo>
                    <a:pt x="609346" y="243586"/>
                  </a:lnTo>
                  <a:close/>
                </a:path>
              </a:pathLst>
            </a:custGeom>
            <a:solidFill>
              <a:srgbClr val="2980B8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9" name="object 20">
              <a:extLst>
                <a:ext uri="{FF2B5EF4-FFF2-40B4-BE49-F238E27FC236}">
                  <a16:creationId xmlns:a16="http://schemas.microsoft.com/office/drawing/2014/main" id="{FBA2380A-AD9D-FB00-F23B-DD6E0512DF3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5727" y="1984248"/>
              <a:ext cx="170687" cy="169163"/>
            </a:xfrm>
            <a:prstGeom prst="rect">
              <a:avLst/>
            </a:prstGeom>
          </p:spPr>
        </p:pic>
        <p:pic>
          <p:nvPicPr>
            <p:cNvPr id="20" name="object 21">
              <a:extLst>
                <a:ext uri="{FF2B5EF4-FFF2-40B4-BE49-F238E27FC236}">
                  <a16:creationId xmlns:a16="http://schemas.microsoft.com/office/drawing/2014/main" id="{AB84246F-F10D-05A8-1707-01B4E83D55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3643" y="2156460"/>
              <a:ext cx="661415" cy="330707"/>
            </a:xfrm>
            <a:prstGeom prst="rect">
              <a:avLst/>
            </a:prstGeom>
          </p:spPr>
        </p:pic>
      </p:grpSp>
      <p:grpSp>
        <p:nvGrpSpPr>
          <p:cNvPr id="21" name="object 22">
            <a:extLst>
              <a:ext uri="{FF2B5EF4-FFF2-40B4-BE49-F238E27FC236}">
                <a16:creationId xmlns:a16="http://schemas.microsoft.com/office/drawing/2014/main" id="{D5F280EA-5448-13CE-ECF8-EFDA4BFCF9C5}"/>
              </a:ext>
            </a:extLst>
          </p:cNvPr>
          <p:cNvGrpSpPr/>
          <p:nvPr/>
        </p:nvGrpSpPr>
        <p:grpSpPr>
          <a:xfrm>
            <a:off x="3846787" y="2974196"/>
            <a:ext cx="1211580" cy="863600"/>
            <a:chOff x="2743200" y="1984248"/>
            <a:chExt cx="908685" cy="647700"/>
          </a:xfrm>
        </p:grpSpPr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8D250B82-29BF-297C-E6F0-CF120DE4DA1D}"/>
                </a:ext>
              </a:extLst>
            </p:cNvPr>
            <p:cNvSpPr/>
            <p:nvPr/>
          </p:nvSpPr>
          <p:spPr>
            <a:xfrm>
              <a:off x="2973324" y="2020823"/>
              <a:ext cx="568960" cy="569595"/>
            </a:xfrm>
            <a:custGeom>
              <a:avLst/>
              <a:gdLst/>
              <a:ahLst/>
              <a:cxnLst/>
              <a:rect l="l" t="t" r="r" b="b"/>
              <a:pathLst>
                <a:path w="568960" h="569594">
                  <a:moveTo>
                    <a:pt x="568452" y="283591"/>
                  </a:moveTo>
                  <a:lnTo>
                    <a:pt x="564896" y="240030"/>
                  </a:lnTo>
                  <a:lnTo>
                    <a:pt x="554609" y="197358"/>
                  </a:lnTo>
                  <a:lnTo>
                    <a:pt x="537591" y="156337"/>
                  </a:lnTo>
                  <a:lnTo>
                    <a:pt x="525526" y="136626"/>
                  </a:lnTo>
                  <a:lnTo>
                    <a:pt x="525526" y="284734"/>
                  </a:lnTo>
                  <a:lnTo>
                    <a:pt x="521081" y="330835"/>
                  </a:lnTo>
                  <a:lnTo>
                    <a:pt x="507746" y="375666"/>
                  </a:lnTo>
                  <a:lnTo>
                    <a:pt x="485648" y="417703"/>
                  </a:lnTo>
                  <a:lnTo>
                    <a:pt x="454660" y="455676"/>
                  </a:lnTo>
                  <a:lnTo>
                    <a:pt x="417322" y="487426"/>
                  </a:lnTo>
                  <a:lnTo>
                    <a:pt x="375158" y="510159"/>
                  </a:lnTo>
                  <a:lnTo>
                    <a:pt x="329946" y="523748"/>
                  </a:lnTo>
                  <a:lnTo>
                    <a:pt x="282943" y="528320"/>
                  </a:lnTo>
                  <a:lnTo>
                    <a:pt x="237490" y="523748"/>
                  </a:lnTo>
                  <a:lnTo>
                    <a:pt x="192532" y="510159"/>
                  </a:lnTo>
                  <a:lnTo>
                    <a:pt x="149987" y="487426"/>
                  </a:lnTo>
                  <a:lnTo>
                    <a:pt x="111252" y="455676"/>
                  </a:lnTo>
                  <a:lnTo>
                    <a:pt x="80264" y="417703"/>
                  </a:lnTo>
                  <a:lnTo>
                    <a:pt x="58166" y="375666"/>
                  </a:lnTo>
                  <a:lnTo>
                    <a:pt x="44958" y="330835"/>
                  </a:lnTo>
                  <a:lnTo>
                    <a:pt x="40513" y="284734"/>
                  </a:lnTo>
                  <a:lnTo>
                    <a:pt x="44958" y="238633"/>
                  </a:lnTo>
                  <a:lnTo>
                    <a:pt x="58166" y="193929"/>
                  </a:lnTo>
                  <a:lnTo>
                    <a:pt x="80264" y="151892"/>
                  </a:lnTo>
                  <a:lnTo>
                    <a:pt x="111252" y="113919"/>
                  </a:lnTo>
                  <a:lnTo>
                    <a:pt x="149987" y="82042"/>
                  </a:lnTo>
                  <a:lnTo>
                    <a:pt x="192532" y="59436"/>
                  </a:lnTo>
                  <a:lnTo>
                    <a:pt x="237490" y="45720"/>
                  </a:lnTo>
                  <a:lnTo>
                    <a:pt x="282943" y="41275"/>
                  </a:lnTo>
                  <a:lnTo>
                    <a:pt x="329946" y="45720"/>
                  </a:lnTo>
                  <a:lnTo>
                    <a:pt x="375158" y="59436"/>
                  </a:lnTo>
                  <a:lnTo>
                    <a:pt x="417322" y="82042"/>
                  </a:lnTo>
                  <a:lnTo>
                    <a:pt x="454660" y="113919"/>
                  </a:lnTo>
                  <a:lnTo>
                    <a:pt x="485648" y="151892"/>
                  </a:lnTo>
                  <a:lnTo>
                    <a:pt x="507746" y="193929"/>
                  </a:lnTo>
                  <a:lnTo>
                    <a:pt x="521081" y="238633"/>
                  </a:lnTo>
                  <a:lnTo>
                    <a:pt x="525526" y="284734"/>
                  </a:lnTo>
                  <a:lnTo>
                    <a:pt x="525526" y="136626"/>
                  </a:lnTo>
                  <a:lnTo>
                    <a:pt x="513969" y="117729"/>
                  </a:lnTo>
                  <a:lnTo>
                    <a:pt x="483743" y="82423"/>
                  </a:lnTo>
                  <a:lnTo>
                    <a:pt x="439166" y="46990"/>
                  </a:lnTo>
                  <a:lnTo>
                    <a:pt x="427990" y="41275"/>
                  </a:lnTo>
                  <a:lnTo>
                    <a:pt x="389763" y="21209"/>
                  </a:lnTo>
                  <a:lnTo>
                    <a:pt x="337185" y="5334"/>
                  </a:lnTo>
                  <a:lnTo>
                    <a:pt x="282943" y="0"/>
                  </a:lnTo>
                  <a:lnTo>
                    <a:pt x="228854" y="5334"/>
                  </a:lnTo>
                  <a:lnTo>
                    <a:pt x="176276" y="21209"/>
                  </a:lnTo>
                  <a:lnTo>
                    <a:pt x="126873" y="46990"/>
                  </a:lnTo>
                  <a:lnTo>
                    <a:pt x="82169" y="82423"/>
                  </a:lnTo>
                  <a:lnTo>
                    <a:pt x="52324" y="117729"/>
                  </a:lnTo>
                  <a:lnTo>
                    <a:pt x="29210" y="156337"/>
                  </a:lnTo>
                  <a:lnTo>
                    <a:pt x="12954" y="197358"/>
                  </a:lnTo>
                  <a:lnTo>
                    <a:pt x="3175" y="240030"/>
                  </a:lnTo>
                  <a:lnTo>
                    <a:pt x="0" y="283591"/>
                  </a:lnTo>
                  <a:lnTo>
                    <a:pt x="3175" y="327279"/>
                  </a:lnTo>
                  <a:lnTo>
                    <a:pt x="12954" y="370459"/>
                  </a:lnTo>
                  <a:lnTo>
                    <a:pt x="29210" y="411861"/>
                  </a:lnTo>
                  <a:lnTo>
                    <a:pt x="52324" y="450342"/>
                  </a:lnTo>
                  <a:lnTo>
                    <a:pt x="82169" y="484759"/>
                  </a:lnTo>
                  <a:lnTo>
                    <a:pt x="117475" y="514985"/>
                  </a:lnTo>
                  <a:lnTo>
                    <a:pt x="156083" y="538607"/>
                  </a:lnTo>
                  <a:lnTo>
                    <a:pt x="196977" y="555752"/>
                  </a:lnTo>
                  <a:lnTo>
                    <a:pt x="239649" y="566039"/>
                  </a:lnTo>
                  <a:lnTo>
                    <a:pt x="282943" y="569468"/>
                  </a:lnTo>
                  <a:lnTo>
                    <a:pt x="326390" y="566039"/>
                  </a:lnTo>
                  <a:lnTo>
                    <a:pt x="368935" y="555752"/>
                  </a:lnTo>
                  <a:lnTo>
                    <a:pt x="409956" y="538607"/>
                  </a:lnTo>
                  <a:lnTo>
                    <a:pt x="483743" y="484759"/>
                  </a:lnTo>
                  <a:lnTo>
                    <a:pt x="513969" y="450342"/>
                  </a:lnTo>
                  <a:lnTo>
                    <a:pt x="537591" y="411861"/>
                  </a:lnTo>
                  <a:lnTo>
                    <a:pt x="554609" y="370459"/>
                  </a:lnTo>
                  <a:lnTo>
                    <a:pt x="564896" y="327279"/>
                  </a:lnTo>
                  <a:lnTo>
                    <a:pt x="568452" y="283591"/>
                  </a:lnTo>
                  <a:close/>
                </a:path>
              </a:pathLst>
            </a:custGeom>
            <a:solidFill>
              <a:srgbClr val="F8C470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F9621932-9449-EB64-C99E-FFE4900EE7D3}"/>
                </a:ext>
              </a:extLst>
            </p:cNvPr>
            <p:cNvSpPr/>
            <p:nvPr/>
          </p:nvSpPr>
          <p:spPr>
            <a:xfrm>
              <a:off x="2936748" y="1984247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79" h="640080">
                  <a:moveTo>
                    <a:pt x="639572" y="298704"/>
                  </a:moveTo>
                  <a:lnTo>
                    <a:pt x="633476" y="254508"/>
                  </a:lnTo>
                  <a:lnTo>
                    <a:pt x="632206" y="250050"/>
                  </a:lnTo>
                  <a:lnTo>
                    <a:pt x="632206" y="298704"/>
                  </a:lnTo>
                  <a:lnTo>
                    <a:pt x="632206" y="343281"/>
                  </a:lnTo>
                  <a:lnTo>
                    <a:pt x="626110" y="385445"/>
                  </a:lnTo>
                  <a:lnTo>
                    <a:pt x="613918" y="427355"/>
                  </a:lnTo>
                  <a:lnTo>
                    <a:pt x="595503" y="467614"/>
                  </a:lnTo>
                  <a:lnTo>
                    <a:pt x="570992" y="505460"/>
                  </a:lnTo>
                  <a:lnTo>
                    <a:pt x="540385" y="540258"/>
                  </a:lnTo>
                  <a:lnTo>
                    <a:pt x="503301" y="573024"/>
                  </a:lnTo>
                  <a:lnTo>
                    <a:pt x="462026" y="598805"/>
                  </a:lnTo>
                  <a:lnTo>
                    <a:pt x="417322" y="617347"/>
                  </a:lnTo>
                  <a:lnTo>
                    <a:pt x="369824" y="628523"/>
                  </a:lnTo>
                  <a:lnTo>
                    <a:pt x="319913" y="632333"/>
                  </a:lnTo>
                  <a:lnTo>
                    <a:pt x="271145" y="628523"/>
                  </a:lnTo>
                  <a:lnTo>
                    <a:pt x="224028" y="617347"/>
                  </a:lnTo>
                  <a:lnTo>
                    <a:pt x="179451" y="598805"/>
                  </a:lnTo>
                  <a:lnTo>
                    <a:pt x="137668" y="573024"/>
                  </a:lnTo>
                  <a:lnTo>
                    <a:pt x="99314" y="540258"/>
                  </a:lnTo>
                  <a:lnTo>
                    <a:pt x="69342" y="505460"/>
                  </a:lnTo>
                  <a:lnTo>
                    <a:pt x="45212" y="467614"/>
                  </a:lnTo>
                  <a:lnTo>
                    <a:pt x="27305" y="427355"/>
                  </a:lnTo>
                  <a:lnTo>
                    <a:pt x="15240" y="385445"/>
                  </a:lnTo>
                  <a:lnTo>
                    <a:pt x="9398" y="343281"/>
                  </a:lnTo>
                  <a:lnTo>
                    <a:pt x="9271" y="298704"/>
                  </a:lnTo>
                  <a:lnTo>
                    <a:pt x="15240" y="255905"/>
                  </a:lnTo>
                  <a:lnTo>
                    <a:pt x="27305" y="213614"/>
                  </a:lnTo>
                  <a:lnTo>
                    <a:pt x="45212" y="173101"/>
                  </a:lnTo>
                  <a:lnTo>
                    <a:pt x="69342" y="134747"/>
                  </a:lnTo>
                  <a:lnTo>
                    <a:pt x="99314" y="99314"/>
                  </a:lnTo>
                  <a:lnTo>
                    <a:pt x="137668" y="67691"/>
                  </a:lnTo>
                  <a:lnTo>
                    <a:pt x="179451" y="42672"/>
                  </a:lnTo>
                  <a:lnTo>
                    <a:pt x="224028" y="24511"/>
                  </a:lnTo>
                  <a:lnTo>
                    <a:pt x="271145" y="13462"/>
                  </a:lnTo>
                  <a:lnTo>
                    <a:pt x="319913" y="9652"/>
                  </a:lnTo>
                  <a:lnTo>
                    <a:pt x="369824" y="13462"/>
                  </a:lnTo>
                  <a:lnTo>
                    <a:pt x="417322" y="24511"/>
                  </a:lnTo>
                  <a:lnTo>
                    <a:pt x="462026" y="42672"/>
                  </a:lnTo>
                  <a:lnTo>
                    <a:pt x="503301" y="67691"/>
                  </a:lnTo>
                  <a:lnTo>
                    <a:pt x="540385" y="99314"/>
                  </a:lnTo>
                  <a:lnTo>
                    <a:pt x="570992" y="134747"/>
                  </a:lnTo>
                  <a:lnTo>
                    <a:pt x="595503" y="173101"/>
                  </a:lnTo>
                  <a:lnTo>
                    <a:pt x="613918" y="213614"/>
                  </a:lnTo>
                  <a:lnTo>
                    <a:pt x="626110" y="255905"/>
                  </a:lnTo>
                  <a:lnTo>
                    <a:pt x="632206" y="298704"/>
                  </a:lnTo>
                  <a:lnTo>
                    <a:pt x="632206" y="250050"/>
                  </a:lnTo>
                  <a:lnTo>
                    <a:pt x="621157" y="211201"/>
                  </a:lnTo>
                  <a:lnTo>
                    <a:pt x="602742" y="169799"/>
                  </a:lnTo>
                  <a:lnTo>
                    <a:pt x="578231" y="130556"/>
                  </a:lnTo>
                  <a:lnTo>
                    <a:pt x="547624" y="94488"/>
                  </a:lnTo>
                  <a:lnTo>
                    <a:pt x="509016" y="61341"/>
                  </a:lnTo>
                  <a:lnTo>
                    <a:pt x="466344" y="35052"/>
                  </a:lnTo>
                  <a:lnTo>
                    <a:pt x="420243" y="15748"/>
                  </a:lnTo>
                  <a:lnTo>
                    <a:pt x="371221" y="4064"/>
                  </a:lnTo>
                  <a:lnTo>
                    <a:pt x="319913" y="0"/>
                  </a:lnTo>
                  <a:lnTo>
                    <a:pt x="269621" y="4064"/>
                  </a:lnTo>
                  <a:lnTo>
                    <a:pt x="221361" y="15748"/>
                  </a:lnTo>
                  <a:lnTo>
                    <a:pt x="175514" y="35052"/>
                  </a:lnTo>
                  <a:lnTo>
                    <a:pt x="133096" y="61341"/>
                  </a:lnTo>
                  <a:lnTo>
                    <a:pt x="94488" y="94488"/>
                  </a:lnTo>
                  <a:lnTo>
                    <a:pt x="61341" y="132969"/>
                  </a:lnTo>
                  <a:lnTo>
                    <a:pt x="35052" y="175514"/>
                  </a:lnTo>
                  <a:lnTo>
                    <a:pt x="15875" y="221234"/>
                  </a:lnTo>
                  <a:lnTo>
                    <a:pt x="4064" y="269621"/>
                  </a:lnTo>
                  <a:lnTo>
                    <a:pt x="0" y="319786"/>
                  </a:lnTo>
                  <a:lnTo>
                    <a:pt x="4064" y="371094"/>
                  </a:lnTo>
                  <a:lnTo>
                    <a:pt x="15875" y="420116"/>
                  </a:lnTo>
                  <a:lnTo>
                    <a:pt x="35052" y="466344"/>
                  </a:lnTo>
                  <a:lnTo>
                    <a:pt x="61341" y="508889"/>
                  </a:lnTo>
                  <a:lnTo>
                    <a:pt x="94488" y="547497"/>
                  </a:lnTo>
                  <a:lnTo>
                    <a:pt x="133096" y="580390"/>
                  </a:lnTo>
                  <a:lnTo>
                    <a:pt x="175514" y="606044"/>
                  </a:lnTo>
                  <a:lnTo>
                    <a:pt x="221361" y="624586"/>
                  </a:lnTo>
                  <a:lnTo>
                    <a:pt x="269621" y="635762"/>
                  </a:lnTo>
                  <a:lnTo>
                    <a:pt x="319913" y="639572"/>
                  </a:lnTo>
                  <a:lnTo>
                    <a:pt x="371221" y="635762"/>
                  </a:lnTo>
                  <a:lnTo>
                    <a:pt x="466344" y="606044"/>
                  </a:lnTo>
                  <a:lnTo>
                    <a:pt x="509016" y="580390"/>
                  </a:lnTo>
                  <a:lnTo>
                    <a:pt x="547624" y="547497"/>
                  </a:lnTo>
                  <a:lnTo>
                    <a:pt x="578231" y="511429"/>
                  </a:lnTo>
                  <a:lnTo>
                    <a:pt x="602742" y="472313"/>
                  </a:lnTo>
                  <a:lnTo>
                    <a:pt x="621157" y="430784"/>
                  </a:lnTo>
                  <a:lnTo>
                    <a:pt x="633476" y="387477"/>
                  </a:lnTo>
                  <a:lnTo>
                    <a:pt x="639572" y="343281"/>
                  </a:lnTo>
                  <a:lnTo>
                    <a:pt x="639572" y="298704"/>
                  </a:lnTo>
                  <a:close/>
                </a:path>
              </a:pathLst>
            </a:custGeom>
            <a:solidFill>
              <a:srgbClr val="F9D69F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63708DF7-F0E5-FBBA-2EFA-4BFDB4123979}"/>
                </a:ext>
              </a:extLst>
            </p:cNvPr>
            <p:cNvSpPr/>
            <p:nvPr/>
          </p:nvSpPr>
          <p:spPr>
            <a:xfrm>
              <a:off x="3014472" y="2061971"/>
              <a:ext cx="636905" cy="570230"/>
            </a:xfrm>
            <a:custGeom>
              <a:avLst/>
              <a:gdLst/>
              <a:ahLst/>
              <a:cxnLst/>
              <a:rect l="l" t="t" r="r" b="b"/>
              <a:pathLst>
                <a:path w="636904" h="570230">
                  <a:moveTo>
                    <a:pt x="484886" y="243586"/>
                  </a:moveTo>
                  <a:lnTo>
                    <a:pt x="480568" y="197485"/>
                  </a:lnTo>
                  <a:lnTo>
                    <a:pt x="467233" y="152781"/>
                  </a:lnTo>
                  <a:lnTo>
                    <a:pt x="445135" y="110744"/>
                  </a:lnTo>
                  <a:lnTo>
                    <a:pt x="414147" y="72771"/>
                  </a:lnTo>
                  <a:lnTo>
                    <a:pt x="376809" y="40894"/>
                  </a:lnTo>
                  <a:lnTo>
                    <a:pt x="334645" y="18161"/>
                  </a:lnTo>
                  <a:lnTo>
                    <a:pt x="289306" y="4572"/>
                  </a:lnTo>
                  <a:lnTo>
                    <a:pt x="242443" y="0"/>
                  </a:lnTo>
                  <a:lnTo>
                    <a:pt x="196977" y="4572"/>
                  </a:lnTo>
                  <a:lnTo>
                    <a:pt x="152019" y="18161"/>
                  </a:lnTo>
                  <a:lnTo>
                    <a:pt x="109474" y="40894"/>
                  </a:lnTo>
                  <a:lnTo>
                    <a:pt x="70739" y="72771"/>
                  </a:lnTo>
                  <a:lnTo>
                    <a:pt x="39751" y="110744"/>
                  </a:lnTo>
                  <a:lnTo>
                    <a:pt x="17653" y="152781"/>
                  </a:lnTo>
                  <a:lnTo>
                    <a:pt x="4445" y="197485"/>
                  </a:lnTo>
                  <a:lnTo>
                    <a:pt x="0" y="243586"/>
                  </a:lnTo>
                  <a:lnTo>
                    <a:pt x="4445" y="289814"/>
                  </a:lnTo>
                  <a:lnTo>
                    <a:pt x="17653" y="334518"/>
                  </a:lnTo>
                  <a:lnTo>
                    <a:pt x="39751" y="376555"/>
                  </a:lnTo>
                  <a:lnTo>
                    <a:pt x="70739" y="414528"/>
                  </a:lnTo>
                  <a:lnTo>
                    <a:pt x="109474" y="446405"/>
                  </a:lnTo>
                  <a:lnTo>
                    <a:pt x="152019" y="469138"/>
                  </a:lnTo>
                  <a:lnTo>
                    <a:pt x="196977" y="482727"/>
                  </a:lnTo>
                  <a:lnTo>
                    <a:pt x="242443" y="487299"/>
                  </a:lnTo>
                  <a:lnTo>
                    <a:pt x="289306" y="482727"/>
                  </a:lnTo>
                  <a:lnTo>
                    <a:pt x="334645" y="469138"/>
                  </a:lnTo>
                  <a:lnTo>
                    <a:pt x="376809" y="446405"/>
                  </a:lnTo>
                  <a:lnTo>
                    <a:pt x="414147" y="414528"/>
                  </a:lnTo>
                  <a:lnTo>
                    <a:pt x="445135" y="376555"/>
                  </a:lnTo>
                  <a:lnTo>
                    <a:pt x="467233" y="334518"/>
                  </a:lnTo>
                  <a:lnTo>
                    <a:pt x="480568" y="289814"/>
                  </a:lnTo>
                  <a:lnTo>
                    <a:pt x="484886" y="243586"/>
                  </a:lnTo>
                  <a:close/>
                </a:path>
                <a:path w="636904" h="570230">
                  <a:moveTo>
                    <a:pt x="636905" y="569976"/>
                  </a:moveTo>
                  <a:lnTo>
                    <a:pt x="616966" y="390652"/>
                  </a:lnTo>
                  <a:lnTo>
                    <a:pt x="459867" y="550799"/>
                  </a:lnTo>
                  <a:lnTo>
                    <a:pt x="636905" y="569976"/>
                  </a:lnTo>
                  <a:close/>
                </a:path>
              </a:pathLst>
            </a:custGeom>
            <a:solidFill>
              <a:srgbClr val="F39C12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6" name="object 26">
              <a:extLst>
                <a:ext uri="{FF2B5EF4-FFF2-40B4-BE49-F238E27FC236}">
                  <a16:creationId xmlns:a16="http://schemas.microsoft.com/office/drawing/2014/main" id="{C476F830-99F8-EE78-29D5-56CB3499E03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3200" y="1984248"/>
              <a:ext cx="170687" cy="169163"/>
            </a:xfrm>
            <a:prstGeom prst="rect">
              <a:avLst/>
            </a:prstGeom>
          </p:spPr>
        </p:pic>
        <p:pic>
          <p:nvPicPr>
            <p:cNvPr id="27" name="object 27">
              <a:extLst>
                <a:ext uri="{FF2B5EF4-FFF2-40B4-BE49-F238E27FC236}">
                  <a16:creationId xmlns:a16="http://schemas.microsoft.com/office/drawing/2014/main" id="{94B6B867-6519-DC38-A4F4-B62D8A0F23D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795" y="2156460"/>
              <a:ext cx="661416" cy="330707"/>
            </a:xfrm>
            <a:prstGeom prst="rect">
              <a:avLst/>
            </a:prstGeom>
          </p:spPr>
        </p:pic>
      </p:grpSp>
      <p:sp>
        <p:nvSpPr>
          <p:cNvPr id="28" name="object 28">
            <a:extLst>
              <a:ext uri="{FF2B5EF4-FFF2-40B4-BE49-F238E27FC236}">
                <a16:creationId xmlns:a16="http://schemas.microsoft.com/office/drawing/2014/main" id="{71A437F5-CC93-0F02-BC21-AEA157E70902}"/>
              </a:ext>
            </a:extLst>
          </p:cNvPr>
          <p:cNvSpPr txBox="1"/>
          <p:nvPr/>
        </p:nvSpPr>
        <p:spPr>
          <a:xfrm>
            <a:off x="914339" y="2811284"/>
            <a:ext cx="2906607" cy="1281099"/>
          </a:xfrm>
          <a:prstGeom prst="rect">
            <a:avLst/>
          </a:prstGeom>
        </p:spPr>
        <p:txBody>
          <a:bodyPr vert="horz" wrap="square" lIns="0" tIns="37253" rIns="0" bIns="0" rtlCol="0">
            <a:spAutoFit/>
          </a:bodyPr>
          <a:lstStyle/>
          <a:p>
            <a:pPr marL="1760176" defTabSz="1219170">
              <a:spcBef>
                <a:spcPts val="293"/>
              </a:spcBef>
            </a:pPr>
            <a:r>
              <a:rPr sz="2400" spc="-13" dirty="0">
                <a:solidFill>
                  <a:srgbClr val="0089CF"/>
                </a:solidFill>
                <a:latin typeface="Calibri"/>
                <a:cs typeface="Calibri"/>
              </a:rPr>
              <a:t>absolute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378451" marR="6773" indent="-362364" algn="just" defTabSz="1219170">
              <a:lnSpc>
                <a:spcPct val="101099"/>
              </a:lnSpc>
              <a:spcBef>
                <a:spcPts val="113"/>
              </a:spcBef>
            </a:pP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Positioned relative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to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first </a:t>
            </a:r>
            <a:r>
              <a:rPr sz="1867" spc="-40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parent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element that has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 </a:t>
            </a:r>
            <a:r>
              <a:rPr sz="1867" spc="-40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position</a:t>
            </a:r>
            <a:r>
              <a:rPr sz="1867" spc="-9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other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than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static.</a:t>
            </a:r>
            <a:endParaRPr sz="1867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2CEAD501-9D6B-2D17-692C-18847AC2A6A7}"/>
              </a:ext>
            </a:extLst>
          </p:cNvPr>
          <p:cNvSpPr txBox="1"/>
          <p:nvPr/>
        </p:nvSpPr>
        <p:spPr>
          <a:xfrm>
            <a:off x="881827" y="4562626"/>
            <a:ext cx="2337647" cy="1012371"/>
          </a:xfrm>
          <a:prstGeom prst="rect">
            <a:avLst/>
          </a:prstGeom>
        </p:spPr>
        <p:txBody>
          <a:bodyPr vert="horz" wrap="square" lIns="0" tIns="42333" rIns="0" bIns="0" rtlCol="0">
            <a:spAutoFit/>
          </a:bodyPr>
          <a:lstStyle/>
          <a:p>
            <a:pPr marL="1352092" defTabSz="1219170">
              <a:spcBef>
                <a:spcPts val="333"/>
              </a:spcBef>
            </a:pPr>
            <a:r>
              <a:rPr sz="2400" spc="-27" dirty="0">
                <a:solidFill>
                  <a:srgbClr val="0089CF"/>
                </a:solidFill>
                <a:latin typeface="Calibri"/>
                <a:cs typeface="Calibri"/>
              </a:rPr>
              <a:t>relative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  <a:p>
            <a:pPr marR="6773" algn="r" defTabSz="1219170">
              <a:spcBef>
                <a:spcPts val="167"/>
              </a:spcBef>
            </a:pP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sitio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ne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867" spc="-1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l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ti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v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867" spc="-8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8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its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R="6773" algn="r" defTabSz="1219170"/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m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al</a:t>
            </a:r>
            <a:r>
              <a:rPr sz="1867" spc="-1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867" spc="7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ition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30" name="object 30">
            <a:extLst>
              <a:ext uri="{FF2B5EF4-FFF2-40B4-BE49-F238E27FC236}">
                <a16:creationId xmlns:a16="http://schemas.microsoft.com/office/drawing/2014/main" id="{8C2FEE49-23A8-9AC4-965B-23013F179ECE}"/>
              </a:ext>
            </a:extLst>
          </p:cNvPr>
          <p:cNvGrpSpPr/>
          <p:nvPr/>
        </p:nvGrpSpPr>
        <p:grpSpPr>
          <a:xfrm>
            <a:off x="5204163" y="4152755"/>
            <a:ext cx="2204719" cy="2072640"/>
            <a:chOff x="3761232" y="2868167"/>
            <a:chExt cx="1653539" cy="1554480"/>
          </a:xfrm>
        </p:grpSpPr>
        <p:pic>
          <p:nvPicPr>
            <p:cNvPr id="31" name="object 31">
              <a:extLst>
                <a:ext uri="{FF2B5EF4-FFF2-40B4-BE49-F238E27FC236}">
                  <a16:creationId xmlns:a16="http://schemas.microsoft.com/office/drawing/2014/main" id="{F50D73F4-6D4E-3742-7AD0-D377E43D72E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61232" y="2868167"/>
              <a:ext cx="1653539" cy="1554480"/>
            </a:xfrm>
            <a:prstGeom prst="rect">
              <a:avLst/>
            </a:prstGeom>
          </p:spPr>
        </p:pic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35F664CD-40CE-70C4-DF91-53850928CB1A}"/>
                </a:ext>
              </a:extLst>
            </p:cNvPr>
            <p:cNvSpPr/>
            <p:nvPr/>
          </p:nvSpPr>
          <p:spPr>
            <a:xfrm>
              <a:off x="3828288" y="2926118"/>
              <a:ext cx="1525905" cy="861060"/>
            </a:xfrm>
            <a:custGeom>
              <a:avLst/>
              <a:gdLst/>
              <a:ahLst/>
              <a:cxnLst/>
              <a:rect l="l" t="t" r="r" b="b"/>
              <a:pathLst>
                <a:path w="1525904" h="861060">
                  <a:moveTo>
                    <a:pt x="1525397" y="0"/>
                  </a:moveTo>
                  <a:lnTo>
                    <a:pt x="0" y="0"/>
                  </a:lnTo>
                  <a:lnTo>
                    <a:pt x="0" y="860767"/>
                  </a:lnTo>
                  <a:lnTo>
                    <a:pt x="1525397" y="860767"/>
                  </a:lnTo>
                  <a:lnTo>
                    <a:pt x="1525397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CC97A69-535A-61C2-996E-7C6F6EE10FC1}"/>
                </a:ext>
              </a:extLst>
            </p:cNvPr>
            <p:cNvSpPr/>
            <p:nvPr/>
          </p:nvSpPr>
          <p:spPr>
            <a:xfrm>
              <a:off x="3828288" y="2926079"/>
              <a:ext cx="1525905" cy="861060"/>
            </a:xfrm>
            <a:custGeom>
              <a:avLst/>
              <a:gdLst/>
              <a:ahLst/>
              <a:cxnLst/>
              <a:rect l="l" t="t" r="r" b="b"/>
              <a:pathLst>
                <a:path w="1525904" h="861060">
                  <a:moveTo>
                    <a:pt x="1525397" y="0"/>
                  </a:moveTo>
                  <a:lnTo>
                    <a:pt x="0" y="0"/>
                  </a:lnTo>
                  <a:lnTo>
                    <a:pt x="0" y="860806"/>
                  </a:lnTo>
                  <a:lnTo>
                    <a:pt x="1525397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4" name="object 34">
              <a:extLst>
                <a:ext uri="{FF2B5EF4-FFF2-40B4-BE49-F238E27FC236}">
                  <a16:creationId xmlns:a16="http://schemas.microsoft.com/office/drawing/2014/main" id="{5C838BC9-9FB6-14AD-0842-99427100A40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1376" y="2944367"/>
              <a:ext cx="818388" cy="818388"/>
            </a:xfrm>
            <a:prstGeom prst="rect">
              <a:avLst/>
            </a:prstGeom>
          </p:spPr>
        </p:pic>
      </p:grpSp>
      <p:grpSp>
        <p:nvGrpSpPr>
          <p:cNvPr id="35" name="object 35">
            <a:extLst>
              <a:ext uri="{FF2B5EF4-FFF2-40B4-BE49-F238E27FC236}">
                <a16:creationId xmlns:a16="http://schemas.microsoft.com/office/drawing/2014/main" id="{5B5EF99F-DFB1-C6C5-3C34-32263BC45086}"/>
              </a:ext>
            </a:extLst>
          </p:cNvPr>
          <p:cNvGrpSpPr/>
          <p:nvPr/>
        </p:nvGrpSpPr>
        <p:grpSpPr>
          <a:xfrm>
            <a:off x="5856433" y="2055732"/>
            <a:ext cx="882227" cy="855133"/>
            <a:chOff x="4250435" y="1295400"/>
            <a:chExt cx="661670" cy="641350"/>
          </a:xfrm>
        </p:grpSpPr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CFA9837C-53D8-9F4A-B437-365B41164D49}"/>
                </a:ext>
              </a:extLst>
            </p:cNvPr>
            <p:cNvSpPr/>
            <p:nvPr/>
          </p:nvSpPr>
          <p:spPr>
            <a:xfrm>
              <a:off x="4299204" y="1331975"/>
              <a:ext cx="570230" cy="571500"/>
            </a:xfrm>
            <a:custGeom>
              <a:avLst/>
              <a:gdLst/>
              <a:ahLst/>
              <a:cxnLst/>
              <a:rect l="l" t="t" r="r" b="b"/>
              <a:pathLst>
                <a:path w="570229" h="571500">
                  <a:moveTo>
                    <a:pt x="569976" y="284353"/>
                  </a:moveTo>
                  <a:lnTo>
                    <a:pt x="566166" y="238506"/>
                  </a:lnTo>
                  <a:lnTo>
                    <a:pt x="555371" y="195072"/>
                  </a:lnTo>
                  <a:lnTo>
                    <a:pt x="537972" y="154305"/>
                  </a:lnTo>
                  <a:lnTo>
                    <a:pt x="528701" y="139471"/>
                  </a:lnTo>
                  <a:lnTo>
                    <a:pt x="528701" y="284353"/>
                  </a:lnTo>
                  <a:lnTo>
                    <a:pt x="523748" y="333883"/>
                  </a:lnTo>
                  <a:lnTo>
                    <a:pt x="509524" y="380111"/>
                  </a:lnTo>
                  <a:lnTo>
                    <a:pt x="487172" y="421767"/>
                  </a:lnTo>
                  <a:lnTo>
                    <a:pt x="457454" y="458089"/>
                  </a:lnTo>
                  <a:lnTo>
                    <a:pt x="421513" y="487934"/>
                  </a:lnTo>
                  <a:lnTo>
                    <a:pt x="380365" y="510540"/>
                  </a:lnTo>
                  <a:lnTo>
                    <a:pt x="334899" y="524764"/>
                  </a:lnTo>
                  <a:lnTo>
                    <a:pt x="286131" y="529717"/>
                  </a:lnTo>
                  <a:lnTo>
                    <a:pt x="236601" y="524764"/>
                  </a:lnTo>
                  <a:lnTo>
                    <a:pt x="190627" y="510540"/>
                  </a:lnTo>
                  <a:lnTo>
                    <a:pt x="148971" y="487934"/>
                  </a:lnTo>
                  <a:lnTo>
                    <a:pt x="112776" y="458089"/>
                  </a:lnTo>
                  <a:lnTo>
                    <a:pt x="82931" y="421767"/>
                  </a:lnTo>
                  <a:lnTo>
                    <a:pt x="60452" y="380111"/>
                  </a:lnTo>
                  <a:lnTo>
                    <a:pt x="46228" y="333883"/>
                  </a:lnTo>
                  <a:lnTo>
                    <a:pt x="41275" y="284353"/>
                  </a:lnTo>
                  <a:lnTo>
                    <a:pt x="46228" y="235458"/>
                  </a:lnTo>
                  <a:lnTo>
                    <a:pt x="60452" y="189992"/>
                  </a:lnTo>
                  <a:lnTo>
                    <a:pt x="82931" y="148717"/>
                  </a:lnTo>
                  <a:lnTo>
                    <a:pt x="112776" y="112649"/>
                  </a:lnTo>
                  <a:lnTo>
                    <a:pt x="148971" y="82931"/>
                  </a:lnTo>
                  <a:lnTo>
                    <a:pt x="190627" y="60452"/>
                  </a:lnTo>
                  <a:lnTo>
                    <a:pt x="236601" y="46228"/>
                  </a:lnTo>
                  <a:lnTo>
                    <a:pt x="286131" y="41275"/>
                  </a:lnTo>
                  <a:lnTo>
                    <a:pt x="334899" y="46228"/>
                  </a:lnTo>
                  <a:lnTo>
                    <a:pt x="380365" y="60452"/>
                  </a:lnTo>
                  <a:lnTo>
                    <a:pt x="421513" y="82931"/>
                  </a:lnTo>
                  <a:lnTo>
                    <a:pt x="457454" y="112649"/>
                  </a:lnTo>
                  <a:lnTo>
                    <a:pt x="487172" y="148717"/>
                  </a:lnTo>
                  <a:lnTo>
                    <a:pt x="509524" y="189992"/>
                  </a:lnTo>
                  <a:lnTo>
                    <a:pt x="523748" y="235458"/>
                  </a:lnTo>
                  <a:lnTo>
                    <a:pt x="528701" y="284353"/>
                  </a:lnTo>
                  <a:lnTo>
                    <a:pt x="528701" y="139471"/>
                  </a:lnTo>
                  <a:lnTo>
                    <a:pt x="486283" y="83820"/>
                  </a:lnTo>
                  <a:lnTo>
                    <a:pt x="453136" y="55245"/>
                  </a:lnTo>
                  <a:lnTo>
                    <a:pt x="415925" y="32004"/>
                  </a:lnTo>
                  <a:lnTo>
                    <a:pt x="375285" y="14605"/>
                  </a:lnTo>
                  <a:lnTo>
                    <a:pt x="331851" y="3810"/>
                  </a:lnTo>
                  <a:lnTo>
                    <a:pt x="286131" y="0"/>
                  </a:lnTo>
                  <a:lnTo>
                    <a:pt x="239903" y="3810"/>
                  </a:lnTo>
                  <a:lnTo>
                    <a:pt x="195834" y="14605"/>
                  </a:lnTo>
                  <a:lnTo>
                    <a:pt x="154813" y="32004"/>
                  </a:lnTo>
                  <a:lnTo>
                    <a:pt x="117348" y="55245"/>
                  </a:lnTo>
                  <a:lnTo>
                    <a:pt x="83947" y="83820"/>
                  </a:lnTo>
                  <a:lnTo>
                    <a:pt x="55372" y="117094"/>
                  </a:lnTo>
                  <a:lnTo>
                    <a:pt x="32004" y="154305"/>
                  </a:lnTo>
                  <a:lnTo>
                    <a:pt x="14605" y="195072"/>
                  </a:lnTo>
                  <a:lnTo>
                    <a:pt x="3810" y="238506"/>
                  </a:lnTo>
                  <a:lnTo>
                    <a:pt x="0" y="284353"/>
                  </a:lnTo>
                  <a:lnTo>
                    <a:pt x="3810" y="330708"/>
                  </a:lnTo>
                  <a:lnTo>
                    <a:pt x="14605" y="374777"/>
                  </a:lnTo>
                  <a:lnTo>
                    <a:pt x="32004" y="415925"/>
                  </a:lnTo>
                  <a:lnTo>
                    <a:pt x="55372" y="453517"/>
                  </a:lnTo>
                  <a:lnTo>
                    <a:pt x="83947" y="486930"/>
                  </a:lnTo>
                  <a:lnTo>
                    <a:pt x="117348" y="515632"/>
                  </a:lnTo>
                  <a:lnTo>
                    <a:pt x="154813" y="538988"/>
                  </a:lnTo>
                  <a:lnTo>
                    <a:pt x="195834" y="556387"/>
                  </a:lnTo>
                  <a:lnTo>
                    <a:pt x="239903" y="567309"/>
                  </a:lnTo>
                  <a:lnTo>
                    <a:pt x="286131" y="570992"/>
                  </a:lnTo>
                  <a:lnTo>
                    <a:pt x="331851" y="567309"/>
                  </a:lnTo>
                  <a:lnTo>
                    <a:pt x="375285" y="556387"/>
                  </a:lnTo>
                  <a:lnTo>
                    <a:pt x="415925" y="538988"/>
                  </a:lnTo>
                  <a:lnTo>
                    <a:pt x="486283" y="486930"/>
                  </a:lnTo>
                  <a:lnTo>
                    <a:pt x="514731" y="453517"/>
                  </a:lnTo>
                  <a:lnTo>
                    <a:pt x="537972" y="415925"/>
                  </a:lnTo>
                  <a:lnTo>
                    <a:pt x="555371" y="374777"/>
                  </a:lnTo>
                  <a:lnTo>
                    <a:pt x="566166" y="330708"/>
                  </a:lnTo>
                  <a:lnTo>
                    <a:pt x="569976" y="284353"/>
                  </a:lnTo>
                  <a:close/>
                </a:path>
              </a:pathLst>
            </a:custGeom>
            <a:solidFill>
              <a:srgbClr val="52E7C9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id="{070EFDA0-B813-3DAF-9459-7B4635B8EDED}"/>
                </a:ext>
              </a:extLst>
            </p:cNvPr>
            <p:cNvSpPr/>
            <p:nvPr/>
          </p:nvSpPr>
          <p:spPr>
            <a:xfrm>
              <a:off x="4265676" y="1295399"/>
              <a:ext cx="640080" cy="641350"/>
            </a:xfrm>
            <a:custGeom>
              <a:avLst/>
              <a:gdLst/>
              <a:ahLst/>
              <a:cxnLst/>
              <a:rect l="l" t="t" r="r" b="b"/>
              <a:pathLst>
                <a:path w="640079" h="641350">
                  <a:moveTo>
                    <a:pt x="639953" y="320548"/>
                  </a:moveTo>
                  <a:lnTo>
                    <a:pt x="636397" y="273685"/>
                  </a:lnTo>
                  <a:lnTo>
                    <a:pt x="630301" y="246710"/>
                  </a:lnTo>
                  <a:lnTo>
                    <a:pt x="630301" y="320548"/>
                  </a:lnTo>
                  <a:lnTo>
                    <a:pt x="626999" y="366649"/>
                  </a:lnTo>
                  <a:lnTo>
                    <a:pt x="617220" y="410845"/>
                  </a:lnTo>
                  <a:lnTo>
                    <a:pt x="601599" y="452374"/>
                  </a:lnTo>
                  <a:lnTo>
                    <a:pt x="580517" y="490855"/>
                  </a:lnTo>
                  <a:lnTo>
                    <a:pt x="554482" y="525780"/>
                  </a:lnTo>
                  <a:lnTo>
                    <a:pt x="523875" y="556768"/>
                  </a:lnTo>
                  <a:lnTo>
                    <a:pt x="489331" y="583196"/>
                  </a:lnTo>
                  <a:lnTo>
                    <a:pt x="451104" y="604647"/>
                  </a:lnTo>
                  <a:lnTo>
                    <a:pt x="409829" y="620522"/>
                  </a:lnTo>
                  <a:lnTo>
                    <a:pt x="366014" y="630428"/>
                  </a:lnTo>
                  <a:lnTo>
                    <a:pt x="320040" y="633857"/>
                  </a:lnTo>
                  <a:lnTo>
                    <a:pt x="273939" y="630428"/>
                  </a:lnTo>
                  <a:lnTo>
                    <a:pt x="229870" y="620522"/>
                  </a:lnTo>
                  <a:lnTo>
                    <a:pt x="188468" y="604647"/>
                  </a:lnTo>
                  <a:lnTo>
                    <a:pt x="149987" y="583196"/>
                  </a:lnTo>
                  <a:lnTo>
                    <a:pt x="115062" y="556768"/>
                  </a:lnTo>
                  <a:lnTo>
                    <a:pt x="84201" y="525780"/>
                  </a:lnTo>
                  <a:lnTo>
                    <a:pt x="57785" y="490855"/>
                  </a:lnTo>
                  <a:lnTo>
                    <a:pt x="36449" y="452374"/>
                  </a:lnTo>
                  <a:lnTo>
                    <a:pt x="20574" y="410845"/>
                  </a:lnTo>
                  <a:lnTo>
                    <a:pt x="10668" y="366649"/>
                  </a:lnTo>
                  <a:lnTo>
                    <a:pt x="7239" y="320548"/>
                  </a:lnTo>
                  <a:lnTo>
                    <a:pt x="10668" y="274447"/>
                  </a:lnTo>
                  <a:lnTo>
                    <a:pt x="20574" y="230505"/>
                  </a:lnTo>
                  <a:lnTo>
                    <a:pt x="36449" y="189230"/>
                  </a:lnTo>
                  <a:lnTo>
                    <a:pt x="57785" y="151003"/>
                  </a:lnTo>
                  <a:lnTo>
                    <a:pt x="84201" y="116332"/>
                  </a:lnTo>
                  <a:lnTo>
                    <a:pt x="115062" y="85725"/>
                  </a:lnTo>
                  <a:lnTo>
                    <a:pt x="149987" y="59563"/>
                  </a:lnTo>
                  <a:lnTo>
                    <a:pt x="188468" y="38481"/>
                  </a:lnTo>
                  <a:lnTo>
                    <a:pt x="229870" y="22860"/>
                  </a:lnTo>
                  <a:lnTo>
                    <a:pt x="273939" y="13081"/>
                  </a:lnTo>
                  <a:lnTo>
                    <a:pt x="320040" y="9652"/>
                  </a:lnTo>
                  <a:lnTo>
                    <a:pt x="366014" y="13081"/>
                  </a:lnTo>
                  <a:lnTo>
                    <a:pt x="409829" y="22860"/>
                  </a:lnTo>
                  <a:lnTo>
                    <a:pt x="451104" y="38481"/>
                  </a:lnTo>
                  <a:lnTo>
                    <a:pt x="489331" y="59563"/>
                  </a:lnTo>
                  <a:lnTo>
                    <a:pt x="523875" y="85725"/>
                  </a:lnTo>
                  <a:lnTo>
                    <a:pt x="554482" y="116332"/>
                  </a:lnTo>
                  <a:lnTo>
                    <a:pt x="580517" y="151003"/>
                  </a:lnTo>
                  <a:lnTo>
                    <a:pt x="601599" y="189230"/>
                  </a:lnTo>
                  <a:lnTo>
                    <a:pt x="617220" y="230505"/>
                  </a:lnTo>
                  <a:lnTo>
                    <a:pt x="626999" y="274447"/>
                  </a:lnTo>
                  <a:lnTo>
                    <a:pt x="630301" y="320548"/>
                  </a:lnTo>
                  <a:lnTo>
                    <a:pt x="630301" y="246710"/>
                  </a:lnTo>
                  <a:lnTo>
                    <a:pt x="609854" y="186309"/>
                  </a:lnTo>
                  <a:lnTo>
                    <a:pt x="587883" y="146939"/>
                  </a:lnTo>
                  <a:lnTo>
                    <a:pt x="560705" y="111125"/>
                  </a:lnTo>
                  <a:lnTo>
                    <a:pt x="529082" y="79375"/>
                  </a:lnTo>
                  <a:lnTo>
                    <a:pt x="493268" y="52197"/>
                  </a:lnTo>
                  <a:lnTo>
                    <a:pt x="453898" y="30099"/>
                  </a:lnTo>
                  <a:lnTo>
                    <a:pt x="411607" y="13716"/>
                  </a:lnTo>
                  <a:lnTo>
                    <a:pt x="366776" y="3556"/>
                  </a:lnTo>
                  <a:lnTo>
                    <a:pt x="320040" y="0"/>
                  </a:lnTo>
                  <a:lnTo>
                    <a:pt x="272669" y="3556"/>
                  </a:lnTo>
                  <a:lnTo>
                    <a:pt x="227457" y="13716"/>
                  </a:lnTo>
                  <a:lnTo>
                    <a:pt x="185039" y="30099"/>
                  </a:lnTo>
                  <a:lnTo>
                    <a:pt x="145669" y="52197"/>
                  </a:lnTo>
                  <a:lnTo>
                    <a:pt x="109982" y="79375"/>
                  </a:lnTo>
                  <a:lnTo>
                    <a:pt x="78359" y="111125"/>
                  </a:lnTo>
                  <a:lnTo>
                    <a:pt x="51435" y="146939"/>
                  </a:lnTo>
                  <a:lnTo>
                    <a:pt x="29718" y="186309"/>
                  </a:lnTo>
                  <a:lnTo>
                    <a:pt x="13589" y="228727"/>
                  </a:lnTo>
                  <a:lnTo>
                    <a:pt x="3429" y="273685"/>
                  </a:lnTo>
                  <a:lnTo>
                    <a:pt x="0" y="320548"/>
                  </a:lnTo>
                  <a:lnTo>
                    <a:pt x="3429" y="367919"/>
                  </a:lnTo>
                  <a:lnTo>
                    <a:pt x="13589" y="413258"/>
                  </a:lnTo>
                  <a:lnTo>
                    <a:pt x="29718" y="455803"/>
                  </a:lnTo>
                  <a:lnTo>
                    <a:pt x="51435" y="495173"/>
                  </a:lnTo>
                  <a:lnTo>
                    <a:pt x="78359" y="530987"/>
                  </a:lnTo>
                  <a:lnTo>
                    <a:pt x="109982" y="562610"/>
                  </a:lnTo>
                  <a:lnTo>
                    <a:pt x="145669" y="589546"/>
                  </a:lnTo>
                  <a:lnTo>
                    <a:pt x="185039" y="611378"/>
                  </a:lnTo>
                  <a:lnTo>
                    <a:pt x="227457" y="627507"/>
                  </a:lnTo>
                  <a:lnTo>
                    <a:pt x="272669" y="637667"/>
                  </a:lnTo>
                  <a:lnTo>
                    <a:pt x="320040" y="641096"/>
                  </a:lnTo>
                  <a:lnTo>
                    <a:pt x="366776" y="637667"/>
                  </a:lnTo>
                  <a:lnTo>
                    <a:pt x="453898" y="611378"/>
                  </a:lnTo>
                  <a:lnTo>
                    <a:pt x="493268" y="589546"/>
                  </a:lnTo>
                  <a:lnTo>
                    <a:pt x="529082" y="562610"/>
                  </a:lnTo>
                  <a:lnTo>
                    <a:pt x="560705" y="530987"/>
                  </a:lnTo>
                  <a:lnTo>
                    <a:pt x="587883" y="495173"/>
                  </a:lnTo>
                  <a:lnTo>
                    <a:pt x="609854" y="455803"/>
                  </a:lnTo>
                  <a:lnTo>
                    <a:pt x="626237" y="413258"/>
                  </a:lnTo>
                  <a:lnTo>
                    <a:pt x="636397" y="367919"/>
                  </a:lnTo>
                  <a:lnTo>
                    <a:pt x="639953" y="320548"/>
                  </a:lnTo>
                  <a:close/>
                </a:path>
              </a:pathLst>
            </a:custGeom>
            <a:solidFill>
              <a:srgbClr val="8BEEDC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2CDB4F01-0EAD-CC45-D3BA-CEC299CECFF0}"/>
                </a:ext>
              </a:extLst>
            </p:cNvPr>
            <p:cNvSpPr/>
            <p:nvPr/>
          </p:nvSpPr>
          <p:spPr>
            <a:xfrm>
              <a:off x="4341875" y="1374647"/>
              <a:ext cx="486409" cy="486409"/>
            </a:xfrm>
            <a:custGeom>
              <a:avLst/>
              <a:gdLst/>
              <a:ahLst/>
              <a:cxnLst/>
              <a:rect l="l" t="t" r="r" b="b"/>
              <a:pathLst>
                <a:path w="486410" h="486410">
                  <a:moveTo>
                    <a:pt x="243077" y="0"/>
                  </a:moveTo>
                  <a:lnTo>
                    <a:pt x="196596" y="4444"/>
                  </a:lnTo>
                  <a:lnTo>
                    <a:pt x="151511" y="17779"/>
                  </a:lnTo>
                  <a:lnTo>
                    <a:pt x="109347" y="40004"/>
                  </a:lnTo>
                  <a:lnTo>
                    <a:pt x="71247" y="71247"/>
                  </a:lnTo>
                  <a:lnTo>
                    <a:pt x="40004" y="109347"/>
                  </a:lnTo>
                  <a:lnTo>
                    <a:pt x="17779" y="151511"/>
                  </a:lnTo>
                  <a:lnTo>
                    <a:pt x="4445" y="196596"/>
                  </a:lnTo>
                  <a:lnTo>
                    <a:pt x="0" y="243077"/>
                  </a:lnTo>
                  <a:lnTo>
                    <a:pt x="4445" y="289432"/>
                  </a:lnTo>
                  <a:lnTo>
                    <a:pt x="17779" y="334517"/>
                  </a:lnTo>
                  <a:lnTo>
                    <a:pt x="40004" y="376681"/>
                  </a:lnTo>
                  <a:lnTo>
                    <a:pt x="71247" y="414909"/>
                  </a:lnTo>
                  <a:lnTo>
                    <a:pt x="109347" y="446024"/>
                  </a:lnTo>
                  <a:lnTo>
                    <a:pt x="151511" y="468249"/>
                  </a:lnTo>
                  <a:lnTo>
                    <a:pt x="196596" y="481584"/>
                  </a:lnTo>
                  <a:lnTo>
                    <a:pt x="243077" y="486028"/>
                  </a:lnTo>
                  <a:lnTo>
                    <a:pt x="289433" y="481584"/>
                  </a:lnTo>
                  <a:lnTo>
                    <a:pt x="334518" y="468249"/>
                  </a:lnTo>
                  <a:lnTo>
                    <a:pt x="376682" y="446024"/>
                  </a:lnTo>
                  <a:lnTo>
                    <a:pt x="414909" y="414909"/>
                  </a:lnTo>
                  <a:lnTo>
                    <a:pt x="446024" y="376681"/>
                  </a:lnTo>
                  <a:lnTo>
                    <a:pt x="468249" y="334517"/>
                  </a:lnTo>
                  <a:lnTo>
                    <a:pt x="481584" y="289432"/>
                  </a:lnTo>
                  <a:lnTo>
                    <a:pt x="486028" y="243077"/>
                  </a:lnTo>
                  <a:lnTo>
                    <a:pt x="481584" y="196596"/>
                  </a:lnTo>
                  <a:lnTo>
                    <a:pt x="468249" y="151511"/>
                  </a:lnTo>
                  <a:lnTo>
                    <a:pt x="446024" y="109347"/>
                  </a:lnTo>
                  <a:lnTo>
                    <a:pt x="414909" y="71247"/>
                  </a:lnTo>
                  <a:lnTo>
                    <a:pt x="376682" y="40004"/>
                  </a:lnTo>
                  <a:lnTo>
                    <a:pt x="334518" y="17779"/>
                  </a:lnTo>
                  <a:lnTo>
                    <a:pt x="289433" y="4444"/>
                  </a:lnTo>
                  <a:lnTo>
                    <a:pt x="243077" y="0"/>
                  </a:lnTo>
                  <a:close/>
                </a:path>
              </a:pathLst>
            </a:custGeom>
            <a:solidFill>
              <a:srgbClr val="169F85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0" name="object 39">
              <a:extLst>
                <a:ext uri="{FF2B5EF4-FFF2-40B4-BE49-F238E27FC236}">
                  <a16:creationId xmlns:a16="http://schemas.microsoft.com/office/drawing/2014/main" id="{0D271D46-4657-D89B-20EC-699A33B6DB8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0435" y="1463039"/>
              <a:ext cx="661415" cy="330708"/>
            </a:xfrm>
            <a:prstGeom prst="rect">
              <a:avLst/>
            </a:prstGeom>
          </p:spPr>
        </p:pic>
      </p:grpSp>
      <p:sp>
        <p:nvSpPr>
          <p:cNvPr id="41" name="object 40">
            <a:extLst>
              <a:ext uri="{FF2B5EF4-FFF2-40B4-BE49-F238E27FC236}">
                <a16:creationId xmlns:a16="http://schemas.microsoft.com/office/drawing/2014/main" id="{D9BE62F7-7088-7EF6-D1D8-4225FD3CA286}"/>
              </a:ext>
            </a:extLst>
          </p:cNvPr>
          <p:cNvSpPr/>
          <p:nvPr/>
        </p:nvSpPr>
        <p:spPr>
          <a:xfrm>
            <a:off x="6153106" y="2980293"/>
            <a:ext cx="296333" cy="187113"/>
          </a:xfrm>
          <a:custGeom>
            <a:avLst/>
            <a:gdLst/>
            <a:ahLst/>
            <a:cxnLst/>
            <a:rect l="l" t="t" r="r" b="b"/>
            <a:pathLst>
              <a:path w="222250" h="140335">
                <a:moveTo>
                  <a:pt x="222250" y="0"/>
                </a:moveTo>
                <a:lnTo>
                  <a:pt x="0" y="0"/>
                </a:lnTo>
                <a:lnTo>
                  <a:pt x="111125" y="140081"/>
                </a:lnTo>
                <a:lnTo>
                  <a:pt x="222250" y="0"/>
                </a:lnTo>
                <a:close/>
              </a:path>
            </a:pathLst>
          </a:custGeom>
          <a:solidFill>
            <a:srgbClr val="169F85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2" name="object 41">
            <a:extLst>
              <a:ext uri="{FF2B5EF4-FFF2-40B4-BE49-F238E27FC236}">
                <a16:creationId xmlns:a16="http://schemas.microsoft.com/office/drawing/2014/main" id="{81E91705-10F9-FA62-0983-F0C9FD09B4FB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17571" y="2074021"/>
            <a:ext cx="227583" cy="227583"/>
          </a:xfrm>
          <a:prstGeom prst="rect">
            <a:avLst/>
          </a:prstGeom>
        </p:spPr>
      </p:pic>
      <p:sp>
        <p:nvSpPr>
          <p:cNvPr id="43" name="object 42">
            <a:extLst>
              <a:ext uri="{FF2B5EF4-FFF2-40B4-BE49-F238E27FC236}">
                <a16:creationId xmlns:a16="http://schemas.microsoft.com/office/drawing/2014/main" id="{C9113D8D-6D3D-2C3B-0062-00FBFDEBE78B}"/>
              </a:ext>
            </a:extLst>
          </p:cNvPr>
          <p:cNvSpPr txBox="1"/>
          <p:nvPr/>
        </p:nvSpPr>
        <p:spPr>
          <a:xfrm>
            <a:off x="7100188" y="1776854"/>
            <a:ext cx="1678940" cy="934509"/>
          </a:xfrm>
          <a:prstGeom prst="rect">
            <a:avLst/>
          </a:prstGeom>
        </p:spPr>
        <p:txBody>
          <a:bodyPr vert="horz" wrap="square" lIns="0" tIns="160867" rIns="0" bIns="0" rtlCol="0">
            <a:spAutoFit/>
          </a:bodyPr>
          <a:lstStyle/>
          <a:p>
            <a:pPr marL="16933" defTabSz="1219170">
              <a:spcBef>
                <a:spcPts val="1267"/>
              </a:spcBef>
            </a:pPr>
            <a:r>
              <a:rPr sz="2400" spc="-33" dirty="0">
                <a:solidFill>
                  <a:srgbClr val="0089CF"/>
                </a:solidFill>
                <a:latin typeface="Calibri"/>
                <a:cs typeface="Calibri"/>
              </a:rPr>
              <a:t>static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893"/>
              </a:spcBef>
            </a:pP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default</a:t>
            </a:r>
            <a:r>
              <a:rPr sz="18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value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1F88085A-29F1-0E39-594B-C49F8FB11D05}"/>
              </a:ext>
            </a:extLst>
          </p:cNvPr>
          <p:cNvSpPr txBox="1"/>
          <p:nvPr/>
        </p:nvSpPr>
        <p:spPr>
          <a:xfrm>
            <a:off x="8579822" y="2775178"/>
            <a:ext cx="2057400" cy="1108979"/>
          </a:xfrm>
          <a:prstGeom prst="rect">
            <a:avLst/>
          </a:prstGeom>
        </p:spPr>
        <p:txBody>
          <a:bodyPr vert="horz" wrap="square" lIns="0" tIns="99907" rIns="0" bIns="0" rtlCol="0">
            <a:spAutoFit/>
          </a:bodyPr>
          <a:lstStyle/>
          <a:p>
            <a:pPr marL="182875" defTabSz="1219170">
              <a:spcBef>
                <a:spcPts val="787"/>
              </a:spcBef>
            </a:pPr>
            <a:r>
              <a:rPr sz="2400" spc="-27" dirty="0">
                <a:solidFill>
                  <a:srgbClr val="0089CF"/>
                </a:solidFill>
                <a:latin typeface="Calibri"/>
                <a:cs typeface="Calibri"/>
              </a:rPr>
              <a:t>fixed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520"/>
              </a:spcBef>
            </a:pP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867" spc="7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ition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867" spc="-1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el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ti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v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867" spc="-9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13"/>
              </a:spcBef>
            </a:pP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h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b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w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867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win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ow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C4EAE7F5-2212-2987-0E0A-897950A4203F}"/>
              </a:ext>
            </a:extLst>
          </p:cNvPr>
          <p:cNvSpPr txBox="1"/>
          <p:nvPr/>
        </p:nvSpPr>
        <p:spPr>
          <a:xfrm>
            <a:off x="9144717" y="4459289"/>
            <a:ext cx="2529840" cy="1513642"/>
          </a:xfrm>
          <a:prstGeom prst="rect">
            <a:avLst/>
          </a:prstGeom>
        </p:spPr>
        <p:txBody>
          <a:bodyPr vert="horz" wrap="square" lIns="0" tIns="165947" rIns="0" bIns="0" rtlCol="0">
            <a:spAutoFit/>
          </a:bodyPr>
          <a:lstStyle/>
          <a:p>
            <a:pPr marL="181182" defTabSz="1219170">
              <a:spcBef>
                <a:spcPts val="1307"/>
              </a:spcBef>
            </a:pPr>
            <a:r>
              <a:rPr sz="2400" spc="-27" dirty="0">
                <a:solidFill>
                  <a:srgbClr val="0089CF"/>
                </a:solidFill>
                <a:latin typeface="Calibri"/>
                <a:cs typeface="Calibri"/>
              </a:rPr>
              <a:t>sticky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6773" defTabSz="1219170">
              <a:lnSpc>
                <a:spcPct val="101099"/>
              </a:lnSpc>
              <a:spcBef>
                <a:spcPts val="893"/>
              </a:spcBef>
            </a:pP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m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al</a:t>
            </a:r>
            <a:r>
              <a:rPr sz="1867" spc="-1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+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f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f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el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ti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v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o  its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nearest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scrolling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ancestor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93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BD60A32-8EF2-C28F-C455-6EF533231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8405" y="1312068"/>
            <a:ext cx="257217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73" dirty="0">
                <a:solidFill>
                  <a:srgbClr val="212121"/>
                </a:solidFill>
                <a:latin typeface="Calibri Light"/>
                <a:cs typeface="Calibri Light"/>
              </a:rPr>
              <a:t>POSITION:</a:t>
            </a:r>
            <a:r>
              <a:rPr sz="2667" b="0" spc="2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-13" dirty="0">
                <a:solidFill>
                  <a:srgbClr val="212121"/>
                </a:solidFill>
                <a:latin typeface="Calibri Light"/>
                <a:cs typeface="Calibri Light"/>
              </a:rPr>
              <a:t>STATIC</a:t>
            </a:r>
            <a:endParaRPr sz="2667" dirty="0">
              <a:latin typeface="Calibri Light"/>
              <a:cs typeface="Calibri Ligh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844625B-1B71-9518-B28B-798C8413B7F6}"/>
              </a:ext>
            </a:extLst>
          </p:cNvPr>
          <p:cNvSpPr txBox="1"/>
          <p:nvPr/>
        </p:nvSpPr>
        <p:spPr>
          <a:xfrm>
            <a:off x="944033" y="2350148"/>
            <a:ext cx="5151967" cy="2708926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algn="just" defTabSz="1219170">
              <a:lnSpc>
                <a:spcPct val="101099"/>
              </a:lnSpc>
              <a:spcBef>
                <a:spcPts val="113"/>
              </a:spcBef>
            </a:pP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spc="4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element</a:t>
            </a:r>
            <a:r>
              <a:rPr sz="1867" spc="4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is</a:t>
            </a:r>
            <a:r>
              <a:rPr sz="1867" spc="4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positioned</a:t>
            </a:r>
            <a:r>
              <a:rPr sz="1867" spc="4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according</a:t>
            </a:r>
            <a:r>
              <a:rPr sz="1867" spc="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to</a:t>
            </a:r>
            <a:r>
              <a:rPr sz="1867" spc="78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the </a:t>
            </a:r>
            <a:r>
              <a:rPr sz="1867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normal flow of the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document.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 </a:t>
            </a:r>
            <a:r>
              <a:rPr sz="1867" u="sng" spc="-2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top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, </a:t>
            </a:r>
            <a:r>
              <a:rPr sz="1867" u="sng" spc="-20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right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, </a:t>
            </a:r>
            <a:r>
              <a:rPr sz="1867" u="sng" spc="-2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bottom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,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left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z-index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properties</a:t>
            </a:r>
            <a:r>
              <a:rPr sz="18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have</a:t>
            </a:r>
            <a:r>
              <a:rPr sz="1867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no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effect.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20"/>
              </a:spcBef>
            </a:pP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algn="just" defTabSz="1219170">
              <a:spcBef>
                <a:spcPts val="7"/>
              </a:spcBef>
            </a:pP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This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is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default</a:t>
            </a:r>
            <a:r>
              <a:rPr sz="1867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value.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/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067"/>
              </a:lnSpc>
              <a:spcBef>
                <a:spcPts val="1433"/>
              </a:spcBef>
            </a:pPr>
            <a:r>
              <a:rPr sz="1867" spc="-13" dirty="0">
                <a:solidFill>
                  <a:srgbClr val="800000"/>
                </a:solidFill>
                <a:latin typeface="Calibri"/>
                <a:cs typeface="Calibri"/>
              </a:rPr>
              <a:t>d</a:t>
            </a:r>
            <a:r>
              <a:rPr sz="1867" dirty="0">
                <a:solidFill>
                  <a:srgbClr val="800000"/>
                </a:solidFill>
                <a:latin typeface="Calibri"/>
                <a:cs typeface="Calibri"/>
              </a:rPr>
              <a:t>iv</a:t>
            </a:r>
            <a:r>
              <a:rPr sz="1867" spc="-67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"/>
                <a:cs typeface="Calibri"/>
              </a:rPr>
              <a:t>{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239601" defTabSz="1219170">
              <a:lnSpc>
                <a:spcPts val="1880"/>
              </a:lnSpc>
            </a:pPr>
            <a:r>
              <a:rPr sz="1867" spc="-13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67" spc="-7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67" spc="7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67" dirty="0">
                <a:solidFill>
                  <a:srgbClr val="FF0000"/>
                </a:solidFill>
                <a:latin typeface="Calibri"/>
                <a:cs typeface="Calibri"/>
              </a:rPr>
              <a:t>ition</a:t>
            </a:r>
            <a:r>
              <a:rPr sz="1867" dirty="0">
                <a:solidFill>
                  <a:srgbClr val="212121"/>
                </a:solidFill>
                <a:latin typeface="Calibri"/>
                <a:cs typeface="Calibri"/>
              </a:rPr>
              <a:t>:</a:t>
            </a:r>
            <a:r>
              <a:rPr sz="1867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67" b="1" spc="-13" dirty="0">
                <a:solidFill>
                  <a:srgbClr val="0451A4"/>
                </a:solidFill>
                <a:latin typeface="Calibri"/>
                <a:cs typeface="Calibri"/>
              </a:rPr>
              <a:t>sta</a:t>
            </a:r>
            <a:r>
              <a:rPr sz="1867" b="1" dirty="0">
                <a:solidFill>
                  <a:srgbClr val="0451A4"/>
                </a:solidFill>
                <a:latin typeface="Calibri"/>
                <a:cs typeface="Calibri"/>
              </a:rPr>
              <a:t>ti</a:t>
            </a:r>
            <a:r>
              <a:rPr sz="1867" b="1" spc="7" dirty="0">
                <a:solidFill>
                  <a:srgbClr val="0451A4"/>
                </a:solidFill>
                <a:latin typeface="Calibri"/>
                <a:cs typeface="Calibri"/>
              </a:rPr>
              <a:t>c</a:t>
            </a:r>
            <a:r>
              <a:rPr sz="1867" dirty="0">
                <a:solidFill>
                  <a:srgbClr val="212121"/>
                </a:solidFill>
                <a:latin typeface="Calibri"/>
                <a:cs typeface="Calibri"/>
              </a:rPr>
              <a:t>;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lnSpc>
                <a:spcPts val="2053"/>
              </a:lnSpc>
            </a:pPr>
            <a:r>
              <a:rPr sz="1867" dirty="0">
                <a:solidFill>
                  <a:srgbClr val="212121"/>
                </a:solidFill>
                <a:latin typeface="Calibri"/>
                <a:cs typeface="Calibri"/>
              </a:rPr>
              <a:t>}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FB9B2980-AF92-BAD6-8AD7-71AFF2FD39A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7464" y="2381643"/>
            <a:ext cx="4630927" cy="14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684CBF22-8B63-A3F6-12E0-E6E1CA0FE66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490" y="3614437"/>
            <a:ext cx="2911856" cy="14224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6C16D36F-B83C-3900-6CD5-898E12EB8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184" y="744509"/>
            <a:ext cx="533315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73" dirty="0">
                <a:solidFill>
                  <a:srgbClr val="212121"/>
                </a:solidFill>
                <a:latin typeface="Calibri Light"/>
                <a:cs typeface="Calibri Light"/>
              </a:rPr>
              <a:t>POSITION:</a:t>
            </a:r>
            <a:r>
              <a:rPr sz="2667" b="0" spc="305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47" dirty="0">
                <a:solidFill>
                  <a:srgbClr val="212121"/>
                </a:solidFill>
                <a:latin typeface="Calibri Light"/>
                <a:cs typeface="Calibri Light"/>
              </a:rPr>
              <a:t>RELATIVE</a:t>
            </a:r>
            <a:r>
              <a:rPr sz="2667" b="0" spc="29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40" dirty="0">
                <a:solidFill>
                  <a:srgbClr val="212121"/>
                </a:solidFill>
                <a:latin typeface="Calibri Light"/>
                <a:cs typeface="Calibri Light"/>
              </a:rPr>
              <a:t>AND</a:t>
            </a:r>
            <a:r>
              <a:rPr sz="2667" b="0" spc="23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60" dirty="0">
                <a:solidFill>
                  <a:srgbClr val="212121"/>
                </a:solidFill>
                <a:latin typeface="Calibri Light"/>
                <a:cs typeface="Calibri Light"/>
              </a:rPr>
              <a:t>ABSOLUTE</a:t>
            </a:r>
            <a:endParaRPr sz="2667" dirty="0">
              <a:latin typeface="Calibri Light"/>
              <a:cs typeface="Calibri Light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8D7C28C-1546-06FC-87AC-F376FBAF0DA1}"/>
              </a:ext>
            </a:extLst>
          </p:cNvPr>
          <p:cNvSpPr txBox="1"/>
          <p:nvPr/>
        </p:nvSpPr>
        <p:spPr>
          <a:xfrm>
            <a:off x="995058" y="1730095"/>
            <a:ext cx="4751493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239601" defTabSz="1219170">
              <a:spcBef>
                <a:spcPts val="133"/>
              </a:spcBef>
            </a:pP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element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is</a:t>
            </a:r>
            <a:r>
              <a:rPr sz="1600" spc="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positioned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according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to</a:t>
            </a:r>
            <a:r>
              <a:rPr sz="1600" spc="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 normal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 flow</a:t>
            </a:r>
            <a:r>
              <a:rPr sz="1600" spc="3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document,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then</a:t>
            </a:r>
            <a:r>
              <a:rPr sz="1600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offset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relative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to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itself </a:t>
            </a:r>
            <a:r>
              <a:rPr sz="1600" spc="-339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based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on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values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top,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right,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bottom,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left.</a:t>
            </a:r>
            <a:r>
              <a:rPr sz="1600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6773" defTabSz="1219170"/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offset</a:t>
            </a:r>
            <a:r>
              <a:rPr sz="1600" spc="3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does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not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 affect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position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any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other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elements; </a:t>
            </a:r>
            <a:r>
              <a:rPr sz="1600" spc="-3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thus,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space</a:t>
            </a:r>
            <a:r>
              <a:rPr sz="1600" spc="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given</a:t>
            </a:r>
            <a:r>
              <a:rPr sz="1600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for</a:t>
            </a:r>
            <a:r>
              <a:rPr sz="1600" spc="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element</a:t>
            </a:r>
            <a:r>
              <a:rPr sz="1600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in</a:t>
            </a:r>
            <a:r>
              <a:rPr sz="1600" spc="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page</a:t>
            </a:r>
            <a:r>
              <a:rPr sz="1600" spc="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layout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is</a:t>
            </a:r>
            <a:r>
              <a:rPr sz="1600" spc="3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same</a:t>
            </a:r>
            <a:r>
              <a:rPr sz="1600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as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if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position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were</a:t>
            </a:r>
            <a:r>
              <a:rPr sz="1600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static.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04459D98-7D87-3A6B-AC0E-EB8B156E6B54}"/>
              </a:ext>
            </a:extLst>
          </p:cNvPr>
          <p:cNvSpPr txBox="1"/>
          <p:nvPr/>
        </p:nvSpPr>
        <p:spPr>
          <a:xfrm>
            <a:off x="6796860" y="1705710"/>
            <a:ext cx="4835313" cy="1504044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defTabSz="1219170">
              <a:lnSpc>
                <a:spcPct val="101099"/>
              </a:lnSpc>
              <a:spcBef>
                <a:spcPts val="113"/>
              </a:spcBef>
            </a:pP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element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is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removed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from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normal document 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flow, 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no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space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created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for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element</a:t>
            </a:r>
            <a:r>
              <a:rPr sz="1600" spc="-7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page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layout. </a:t>
            </a:r>
            <a:r>
              <a:rPr sz="1600" spc="-339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It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is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positioned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relative to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its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closest positioned 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ancestor,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if </a:t>
            </a:r>
            <a:r>
              <a:rPr sz="1600" spc="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any;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otherwise,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it is placed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relative to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initial </a:t>
            </a:r>
            <a:r>
              <a:rPr sz="1600" u="sng" spc="-20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containing </a:t>
            </a:r>
            <a:r>
              <a:rPr sz="1600" spc="-3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u="sng" spc="-7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block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.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Its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final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position</a:t>
            </a:r>
            <a:r>
              <a:rPr sz="1600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 determined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by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values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top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,</a:t>
            </a:r>
            <a:r>
              <a:rPr sz="1600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7" dirty="0">
                <a:solidFill>
                  <a:srgbClr val="212121"/>
                </a:solidFill>
                <a:latin typeface="Calibri"/>
                <a:cs typeface="Calibri"/>
              </a:rPr>
              <a:t>right</a:t>
            </a:r>
            <a:r>
              <a:rPr sz="1600" spc="-7" dirty="0">
                <a:solidFill>
                  <a:srgbClr val="212121"/>
                </a:solidFill>
                <a:latin typeface="Calibri"/>
                <a:cs typeface="Calibri"/>
              </a:rPr>
              <a:t>,</a:t>
            </a:r>
            <a:r>
              <a:rPr sz="1600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spc="-13" dirty="0">
                <a:solidFill>
                  <a:srgbClr val="212121"/>
                </a:solidFill>
                <a:latin typeface="Calibri"/>
                <a:cs typeface="Calibri"/>
              </a:rPr>
              <a:t>bottom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,</a:t>
            </a:r>
            <a:r>
              <a:rPr sz="1600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1600" spc="-7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212121"/>
                </a:solidFill>
                <a:latin typeface="Calibri"/>
                <a:cs typeface="Calibri"/>
              </a:rPr>
              <a:t>left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13" name="object 6">
            <a:extLst>
              <a:ext uri="{FF2B5EF4-FFF2-40B4-BE49-F238E27FC236}">
                <a16:creationId xmlns:a16="http://schemas.microsoft.com/office/drawing/2014/main" id="{AC986FC2-F54E-3B77-694A-B663712F406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96691" y="3602246"/>
            <a:ext cx="1895855" cy="1428495"/>
          </a:xfrm>
          <a:prstGeom prst="rect">
            <a:avLst/>
          </a:prstGeom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216E705B-44CB-9576-6C49-038D9E150E09}"/>
              </a:ext>
            </a:extLst>
          </p:cNvPr>
          <p:cNvSpPr txBox="1"/>
          <p:nvPr/>
        </p:nvSpPr>
        <p:spPr>
          <a:xfrm>
            <a:off x="6796860" y="5397855"/>
            <a:ext cx="2059940" cy="109431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747"/>
              </a:lnSpc>
              <a:spcBef>
                <a:spcPts val="133"/>
              </a:spcBef>
            </a:pPr>
            <a:r>
              <a:rPr sz="1467" spc="-27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467" spc="-47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467" dirty="0">
                <a:solidFill>
                  <a:srgbClr val="800000"/>
                </a:solidFill>
                <a:latin typeface="Consolas"/>
                <a:cs typeface="Consolas"/>
              </a:rPr>
              <a:t>v</a:t>
            </a:r>
            <a:r>
              <a:rPr sz="1467" spc="-21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211661" defTabSz="1219170">
              <a:lnSpc>
                <a:spcPts val="1667"/>
              </a:lnSpc>
            </a:pP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p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o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o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spc="-18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b="1" spc="-60" dirty="0">
                <a:solidFill>
                  <a:srgbClr val="0451A4"/>
                </a:solidFill>
                <a:latin typeface="Consolas"/>
                <a:cs typeface="Consolas"/>
              </a:rPr>
              <a:t>a</a:t>
            </a:r>
            <a:r>
              <a:rPr sz="1467" b="1" spc="-47" dirty="0">
                <a:solidFill>
                  <a:srgbClr val="0451A4"/>
                </a:solidFill>
                <a:latin typeface="Consolas"/>
                <a:cs typeface="Consolas"/>
              </a:rPr>
              <a:t>b</a:t>
            </a:r>
            <a:r>
              <a:rPr sz="1467" b="1" spc="-60" dirty="0">
                <a:solidFill>
                  <a:srgbClr val="0451A4"/>
                </a:solidFill>
                <a:latin typeface="Consolas"/>
                <a:cs typeface="Consolas"/>
              </a:rPr>
              <a:t>s</a:t>
            </a:r>
            <a:r>
              <a:rPr sz="1467" b="1" spc="-47" dirty="0">
                <a:solidFill>
                  <a:srgbClr val="0451A4"/>
                </a:solidFill>
                <a:latin typeface="Consolas"/>
                <a:cs typeface="Consolas"/>
              </a:rPr>
              <a:t>o</a:t>
            </a:r>
            <a:r>
              <a:rPr sz="1467" b="1" spc="-60" dirty="0">
                <a:solidFill>
                  <a:srgbClr val="0451A4"/>
                </a:solidFill>
                <a:latin typeface="Consolas"/>
                <a:cs typeface="Consolas"/>
              </a:rPr>
              <a:t>l</a:t>
            </a:r>
            <a:r>
              <a:rPr sz="1467" b="1" spc="-47" dirty="0">
                <a:solidFill>
                  <a:srgbClr val="0451A4"/>
                </a:solidFill>
                <a:latin typeface="Consolas"/>
                <a:cs typeface="Consolas"/>
              </a:rPr>
              <a:t>u</a:t>
            </a:r>
            <a:r>
              <a:rPr sz="1467" b="1" spc="-60" dirty="0">
                <a:solidFill>
                  <a:srgbClr val="0451A4"/>
                </a:solidFill>
                <a:latin typeface="Consolas"/>
                <a:cs typeface="Consolas"/>
              </a:rPr>
              <a:t>t</a:t>
            </a:r>
            <a:r>
              <a:rPr sz="1467" b="1" spc="-47" dirty="0">
                <a:solidFill>
                  <a:srgbClr val="0451A4"/>
                </a:solidFill>
                <a:latin typeface="Consolas"/>
                <a:cs typeface="Consolas"/>
              </a:rPr>
              <a:t>e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211661" marR="774681" defTabSz="1219170">
              <a:lnSpc>
                <a:spcPts val="1600"/>
              </a:lnSpc>
              <a:spcBef>
                <a:spcPts val="113"/>
              </a:spcBef>
            </a:pP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spc="-14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spc="-47" dirty="0">
                <a:solidFill>
                  <a:srgbClr val="09875A"/>
                </a:solidFill>
                <a:latin typeface="Consolas"/>
                <a:cs typeface="Consolas"/>
              </a:rPr>
              <a:t>40px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;  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lef</a:t>
            </a:r>
            <a:r>
              <a:rPr sz="1467" spc="-40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spc="-21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spc="-47" dirty="0">
                <a:solidFill>
                  <a:srgbClr val="09875A"/>
                </a:solidFill>
                <a:latin typeface="Consolas"/>
                <a:cs typeface="Consolas"/>
              </a:rPr>
              <a:t>40px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00"/>
              </a:lnSpc>
            </a:pP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F586C22B-C917-AA84-156B-6888177BF0ED}"/>
              </a:ext>
            </a:extLst>
          </p:cNvPr>
          <p:cNvSpPr txBox="1"/>
          <p:nvPr/>
        </p:nvSpPr>
        <p:spPr>
          <a:xfrm>
            <a:off x="986524" y="5397855"/>
            <a:ext cx="2059940" cy="109431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747"/>
              </a:lnSpc>
              <a:spcBef>
                <a:spcPts val="133"/>
              </a:spcBef>
            </a:pPr>
            <a:r>
              <a:rPr sz="1467" spc="-27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467" spc="-40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467" dirty="0">
                <a:solidFill>
                  <a:srgbClr val="800000"/>
                </a:solidFill>
                <a:latin typeface="Consolas"/>
                <a:cs typeface="Consolas"/>
              </a:rPr>
              <a:t>v</a:t>
            </a:r>
            <a:r>
              <a:rPr sz="1467" spc="-21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211661" defTabSz="1219170">
              <a:lnSpc>
                <a:spcPts val="1667"/>
              </a:lnSpc>
            </a:pP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p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o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467" spc="-60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o</a:t>
            </a:r>
            <a:r>
              <a:rPr sz="1467" spc="-67" dirty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spc="-18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b="1" spc="-60" dirty="0">
                <a:solidFill>
                  <a:srgbClr val="0451A4"/>
                </a:solidFill>
                <a:latin typeface="Consolas"/>
                <a:cs typeface="Consolas"/>
              </a:rPr>
              <a:t>r</a:t>
            </a:r>
            <a:r>
              <a:rPr sz="1467" b="1" spc="-47" dirty="0">
                <a:solidFill>
                  <a:srgbClr val="0451A4"/>
                </a:solidFill>
                <a:latin typeface="Consolas"/>
                <a:cs typeface="Consolas"/>
              </a:rPr>
              <a:t>e</a:t>
            </a:r>
            <a:r>
              <a:rPr sz="1467" b="1" spc="-60" dirty="0">
                <a:solidFill>
                  <a:srgbClr val="0451A4"/>
                </a:solidFill>
                <a:latin typeface="Consolas"/>
                <a:cs typeface="Consolas"/>
              </a:rPr>
              <a:t>l</a:t>
            </a:r>
            <a:r>
              <a:rPr sz="1467" b="1" spc="-47" dirty="0">
                <a:solidFill>
                  <a:srgbClr val="0451A4"/>
                </a:solidFill>
                <a:latin typeface="Consolas"/>
                <a:cs typeface="Consolas"/>
              </a:rPr>
              <a:t>a</a:t>
            </a:r>
            <a:r>
              <a:rPr sz="1467" b="1" spc="-60" dirty="0">
                <a:solidFill>
                  <a:srgbClr val="0451A4"/>
                </a:solidFill>
                <a:latin typeface="Consolas"/>
                <a:cs typeface="Consolas"/>
              </a:rPr>
              <a:t>t</a:t>
            </a:r>
            <a:r>
              <a:rPr sz="1467" b="1" spc="-47" dirty="0">
                <a:solidFill>
                  <a:srgbClr val="0451A4"/>
                </a:solidFill>
                <a:latin typeface="Consolas"/>
                <a:cs typeface="Consolas"/>
              </a:rPr>
              <a:t>i</a:t>
            </a:r>
            <a:r>
              <a:rPr sz="1467" b="1" spc="-60" dirty="0">
                <a:solidFill>
                  <a:srgbClr val="0451A4"/>
                </a:solidFill>
                <a:latin typeface="Consolas"/>
                <a:cs typeface="Consolas"/>
              </a:rPr>
              <a:t>v</a:t>
            </a:r>
            <a:r>
              <a:rPr sz="1467" b="1" spc="-53" dirty="0">
                <a:solidFill>
                  <a:srgbClr val="0451A4"/>
                </a:solidFill>
                <a:latin typeface="Consolas"/>
                <a:cs typeface="Consolas"/>
              </a:rPr>
              <a:t>e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211661" marR="774681" defTabSz="1219170">
              <a:lnSpc>
                <a:spcPts val="1600"/>
              </a:lnSpc>
              <a:spcBef>
                <a:spcPts val="113"/>
              </a:spcBef>
            </a:pP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spc="-14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spc="-47" dirty="0">
                <a:solidFill>
                  <a:srgbClr val="09875A"/>
                </a:solidFill>
                <a:latin typeface="Consolas"/>
                <a:cs typeface="Consolas"/>
              </a:rPr>
              <a:t>40px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;  </a:t>
            </a:r>
            <a:r>
              <a:rPr sz="1467" spc="-47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spc="-21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spc="-47" dirty="0">
                <a:solidFill>
                  <a:srgbClr val="09875A"/>
                </a:solidFill>
                <a:latin typeface="Consolas"/>
                <a:cs typeface="Consolas"/>
              </a:rPr>
              <a:t>40px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00"/>
              </a:lnSpc>
            </a:pP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39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AC4F9244-F688-E2A6-D08B-F2E9192BA3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156" y="754484"/>
            <a:ext cx="451273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100" dirty="0">
                <a:solidFill>
                  <a:srgbClr val="212121"/>
                </a:solidFill>
              </a:rPr>
              <a:t>POSITION:</a:t>
            </a:r>
            <a:r>
              <a:rPr sz="2667" spc="300" dirty="0">
                <a:solidFill>
                  <a:srgbClr val="212121"/>
                </a:solidFill>
              </a:rPr>
              <a:t> </a:t>
            </a:r>
            <a:r>
              <a:rPr sz="2667" spc="60" dirty="0">
                <a:solidFill>
                  <a:srgbClr val="212121"/>
                </a:solidFill>
              </a:rPr>
              <a:t>FIXED</a:t>
            </a:r>
            <a:r>
              <a:rPr sz="2667" spc="320" dirty="0">
                <a:solidFill>
                  <a:srgbClr val="212121"/>
                </a:solidFill>
              </a:rPr>
              <a:t> </a:t>
            </a:r>
            <a:r>
              <a:rPr sz="2667" spc="53" dirty="0">
                <a:solidFill>
                  <a:srgbClr val="212121"/>
                </a:solidFill>
              </a:rPr>
              <a:t>AND</a:t>
            </a:r>
            <a:r>
              <a:rPr sz="2667" spc="293" dirty="0">
                <a:solidFill>
                  <a:srgbClr val="212121"/>
                </a:solidFill>
              </a:rPr>
              <a:t> </a:t>
            </a:r>
            <a:r>
              <a:rPr sz="2667" spc="80" dirty="0">
                <a:solidFill>
                  <a:srgbClr val="212121"/>
                </a:solidFill>
              </a:rPr>
              <a:t>STICKY</a:t>
            </a:r>
            <a:endParaRPr sz="2667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08CB8F1-32A3-46A2-5D2E-6B0FAD77BE71}"/>
              </a:ext>
            </a:extLst>
          </p:cNvPr>
          <p:cNvSpPr txBox="1"/>
          <p:nvPr/>
        </p:nvSpPr>
        <p:spPr>
          <a:xfrm>
            <a:off x="543155" y="1744135"/>
            <a:ext cx="1391920" cy="47876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833"/>
              </a:lnSpc>
              <a:spcBef>
                <a:spcPts val="133"/>
              </a:spcBef>
            </a:pPr>
            <a:r>
              <a:rPr sz="1600" spc="-33" dirty="0">
                <a:solidFill>
                  <a:srgbClr val="A42A2A"/>
                </a:solidFill>
                <a:latin typeface="Consolas"/>
                <a:cs typeface="Consolas"/>
              </a:rPr>
              <a:t>d</a:t>
            </a:r>
            <a:r>
              <a:rPr sz="1600" spc="-20" dirty="0">
                <a:solidFill>
                  <a:srgbClr val="A42A2A"/>
                </a:solidFill>
                <a:latin typeface="Consolas"/>
                <a:cs typeface="Consolas"/>
              </a:rPr>
              <a:t>i</a:t>
            </a:r>
            <a:r>
              <a:rPr sz="1600" dirty="0">
                <a:solidFill>
                  <a:srgbClr val="A42A2A"/>
                </a:solidFill>
                <a:latin typeface="Consolas"/>
                <a:cs typeface="Consolas"/>
              </a:rPr>
              <a:t>v</a:t>
            </a:r>
            <a:r>
              <a:rPr sz="1600" spc="-193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406390" defTabSz="1219170">
              <a:lnSpc>
                <a:spcPts val="1833"/>
              </a:lnSpc>
            </a:pPr>
            <a:r>
              <a:rPr sz="1600" spc="-4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sz="1600" spc="-4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F53C96E-7CDC-74E1-0E52-1917904AC911}"/>
              </a:ext>
            </a:extLst>
          </p:cNvPr>
          <p:cNvSpPr txBox="1"/>
          <p:nvPr/>
        </p:nvSpPr>
        <p:spPr>
          <a:xfrm>
            <a:off x="933299" y="2169160"/>
            <a:ext cx="1659467" cy="469979"/>
          </a:xfrm>
          <a:prstGeom prst="rect">
            <a:avLst/>
          </a:prstGeom>
        </p:spPr>
        <p:txBody>
          <a:bodyPr vert="horz" wrap="square" lIns="0" tIns="57573" rIns="0" bIns="0" rtlCol="0">
            <a:spAutoFit/>
          </a:bodyPr>
          <a:lstStyle/>
          <a:p>
            <a:pPr marL="16933" marR="6773" defTabSz="1219170">
              <a:lnSpc>
                <a:spcPts val="1600"/>
              </a:lnSpc>
              <a:spcBef>
                <a:spcPts val="453"/>
              </a:spcBef>
              <a:tabLst>
                <a:tab pos="888131" algn="l"/>
              </a:tabLst>
            </a:pPr>
            <a:r>
              <a:rPr sz="1600" b="1" spc="-53" dirty="0">
                <a:solidFill>
                  <a:srgbClr val="0000CD"/>
                </a:solidFill>
                <a:latin typeface="Consolas"/>
                <a:cs typeface="Consolas"/>
              </a:rPr>
              <a:t>f</a:t>
            </a:r>
            <a:r>
              <a:rPr sz="1600" b="1" spc="-33" dirty="0">
                <a:solidFill>
                  <a:srgbClr val="0000CD"/>
                </a:solidFill>
                <a:latin typeface="Consolas"/>
                <a:cs typeface="Consolas"/>
              </a:rPr>
              <a:t>ixe</a:t>
            </a:r>
            <a:r>
              <a:rPr sz="1600" b="1" spc="-53" dirty="0">
                <a:solidFill>
                  <a:srgbClr val="0000CD"/>
                </a:solidFill>
                <a:latin typeface="Consolas"/>
                <a:cs typeface="Consolas"/>
              </a:rPr>
              <a:t>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	</a:t>
            </a:r>
            <a:r>
              <a:rPr sz="1600" spc="-33" dirty="0">
                <a:solidFill>
                  <a:srgbClr val="FF0000"/>
                </a:solidFill>
                <a:latin typeface="Consolas"/>
                <a:cs typeface="Consolas"/>
              </a:rPr>
              <a:t>b</a:t>
            </a:r>
            <a:r>
              <a:rPr sz="1600" spc="-53" dirty="0">
                <a:solidFill>
                  <a:srgbClr val="FF0000"/>
                </a:solidFill>
                <a:latin typeface="Consolas"/>
                <a:cs typeface="Consolas"/>
              </a:rPr>
              <a:t>o</a:t>
            </a:r>
            <a:r>
              <a:rPr sz="1600" spc="-33" dirty="0">
                <a:solidFill>
                  <a:srgbClr val="FF0000"/>
                </a:solidFill>
                <a:latin typeface="Consolas"/>
                <a:cs typeface="Consolas"/>
              </a:rPr>
              <a:t>tt</a:t>
            </a:r>
            <a:r>
              <a:rPr sz="1600" spc="-53" dirty="0">
                <a:solidFill>
                  <a:srgbClr val="FF0000"/>
                </a:solidFill>
                <a:latin typeface="Consolas"/>
                <a:cs typeface="Consolas"/>
              </a:rPr>
              <a:t>o</a:t>
            </a:r>
            <a:r>
              <a:rPr sz="1600" spc="-33" dirty="0">
                <a:solidFill>
                  <a:srgbClr val="FF0000"/>
                </a:solidFill>
                <a:latin typeface="Consolas"/>
                <a:cs typeface="Consolas"/>
              </a:rPr>
              <a:t>m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  </a:t>
            </a:r>
            <a:r>
              <a:rPr sz="1600" spc="-13" dirty="0">
                <a:solidFill>
                  <a:srgbClr val="0000CD"/>
                </a:solidFill>
                <a:latin typeface="Consolas"/>
                <a:cs typeface="Consolas"/>
              </a:rPr>
              <a:t>0</a:t>
            </a:r>
            <a:r>
              <a:rPr sz="1600" spc="-13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2A5DB08-5B94-3D73-0FC9-961AE472BF7A}"/>
              </a:ext>
            </a:extLst>
          </p:cNvPr>
          <p:cNvSpPr txBox="1"/>
          <p:nvPr/>
        </p:nvSpPr>
        <p:spPr>
          <a:xfrm>
            <a:off x="933300" y="2575561"/>
            <a:ext cx="99314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600" spc="-33" dirty="0">
                <a:solidFill>
                  <a:srgbClr val="FF0000"/>
                </a:solidFill>
                <a:latin typeface="Consolas"/>
                <a:cs typeface="Consolas"/>
              </a:rPr>
              <a:t>right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19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00CD"/>
                </a:solidFill>
                <a:latin typeface="Consolas"/>
                <a:cs typeface="Consolas"/>
              </a:rPr>
              <a:t>0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77D059E-6688-AF12-93A7-10DDDF40EB62}"/>
              </a:ext>
            </a:extLst>
          </p:cNvPr>
          <p:cNvSpPr txBox="1"/>
          <p:nvPr/>
        </p:nvSpPr>
        <p:spPr>
          <a:xfrm>
            <a:off x="543155" y="2792985"/>
            <a:ext cx="14562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F9350F96-6B5B-A208-5118-A6C601C62B18}"/>
              </a:ext>
            </a:extLst>
          </p:cNvPr>
          <p:cNvSpPr txBox="1"/>
          <p:nvPr/>
        </p:nvSpPr>
        <p:spPr>
          <a:xfrm>
            <a:off x="498859" y="3429000"/>
            <a:ext cx="4435687" cy="87107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 defTabSz="1219170">
              <a:lnSpc>
                <a:spcPct val="117900"/>
              </a:lnSpc>
              <a:spcBef>
                <a:spcPts val="140"/>
              </a:spcBef>
            </a:pP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ele</a:t>
            </a:r>
            <a:r>
              <a:rPr sz="1600" spc="-67" dirty="0">
                <a:solidFill>
                  <a:srgbClr val="212121"/>
                </a:solidFill>
                <a:latin typeface="Calibri"/>
                <a:cs typeface="Calibri"/>
              </a:rPr>
              <a:t>m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w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h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po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: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f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spc="-107" dirty="0">
                <a:solidFill>
                  <a:srgbClr val="212121"/>
                </a:solidFill>
                <a:latin typeface="Calibri"/>
                <a:cs typeface="Calibri"/>
              </a:rPr>
              <a:t>x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d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;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po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d</a:t>
            </a:r>
            <a:r>
              <a:rPr sz="1600" spc="-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l</a:t>
            </a:r>
            <a:r>
              <a:rPr sz="1600" spc="-67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v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7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o  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h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  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v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w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,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 w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h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h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67" dirty="0">
                <a:solidFill>
                  <a:srgbClr val="212121"/>
                </a:solidFill>
                <a:latin typeface="Calibri"/>
                <a:cs typeface="Calibri"/>
              </a:rPr>
              <a:t>m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an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 i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l</a:t>
            </a:r>
            <a:r>
              <a:rPr sz="1600" spc="-73" dirty="0">
                <a:solidFill>
                  <a:srgbClr val="212121"/>
                </a:solidFill>
                <a:latin typeface="Calibri"/>
                <a:cs typeface="Calibri"/>
              </a:rPr>
              <a:t>w</a:t>
            </a:r>
            <a:r>
              <a:rPr sz="1600" spc="-8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y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spc="-8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y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h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spc="-67" dirty="0">
                <a:solidFill>
                  <a:srgbClr val="212121"/>
                </a:solidFill>
                <a:latin typeface="Calibri"/>
                <a:cs typeface="Calibri"/>
              </a:rPr>
              <a:t>m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  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l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v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n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f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th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7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g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7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sc</a:t>
            </a:r>
            <a:r>
              <a:rPr sz="1600" spc="-67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olle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d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3C661C29-3571-1854-50E8-84E99394FCBF}"/>
              </a:ext>
            </a:extLst>
          </p:cNvPr>
          <p:cNvSpPr txBox="1"/>
          <p:nvPr/>
        </p:nvSpPr>
        <p:spPr>
          <a:xfrm>
            <a:off x="468784" y="4568954"/>
            <a:ext cx="4258733" cy="55814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lnSpc>
                <a:spcPct val="112500"/>
              </a:lnSpc>
              <a:spcBef>
                <a:spcPts val="133"/>
              </a:spcBef>
            </a:pP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h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1600" spc="-9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rig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h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1600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bo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tt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om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600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l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f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1600" spc="-67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er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ie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600" spc="-1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u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o  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io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th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8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l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eme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74CF6107-2170-394C-2638-9FB2FF4E4D14}"/>
              </a:ext>
            </a:extLst>
          </p:cNvPr>
          <p:cNvSpPr txBox="1"/>
          <p:nvPr/>
        </p:nvSpPr>
        <p:spPr>
          <a:xfrm>
            <a:off x="429771" y="5405057"/>
            <a:ext cx="3848100" cy="583920"/>
          </a:xfrm>
          <a:prstGeom prst="rect">
            <a:avLst/>
          </a:prstGeom>
        </p:spPr>
        <p:txBody>
          <a:bodyPr vert="horz" wrap="square" lIns="0" tIns="52493" rIns="0" bIns="0" rtlCol="0">
            <a:spAutoFit/>
          </a:bodyPr>
          <a:lstStyle/>
          <a:p>
            <a:pPr marL="16933" defTabSz="1219170">
              <a:spcBef>
                <a:spcPts val="413"/>
              </a:spcBef>
            </a:pP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f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600" spc="-107" dirty="0">
                <a:solidFill>
                  <a:srgbClr val="464546"/>
                </a:solidFill>
                <a:latin typeface="Calibri"/>
                <a:cs typeface="Calibri"/>
              </a:rPr>
              <a:t>x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ele</a:t>
            </a:r>
            <a:r>
              <a:rPr sz="1600" spc="-67" dirty="0">
                <a:solidFill>
                  <a:srgbClr val="464546"/>
                </a:solidFill>
                <a:latin typeface="Calibri"/>
                <a:cs typeface="Calibri"/>
              </a:rPr>
              <a:t>m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do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no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le</a:t>
            </a:r>
            <a:r>
              <a:rPr sz="1600" spc="-80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v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67" dirty="0">
                <a:solidFill>
                  <a:srgbClr val="464546"/>
                </a:solidFill>
                <a:latin typeface="Calibri"/>
                <a:cs typeface="Calibri"/>
              </a:rPr>
              <a:t>g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h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pa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g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292"/>
              </a:spcBef>
            </a:pP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w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h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  </a:t>
            </a:r>
            <a:r>
              <a:rPr sz="1600" spc="-80" dirty="0">
                <a:solidFill>
                  <a:srgbClr val="464546"/>
                </a:solidFill>
                <a:latin typeface="Calibri"/>
                <a:cs typeface="Calibri"/>
              </a:rPr>
              <a:t>w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ou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l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no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600" spc="-67" dirty="0">
                <a:solidFill>
                  <a:srgbClr val="464546"/>
                </a:solidFill>
                <a:latin typeface="Calibri"/>
                <a:cs typeface="Calibri"/>
              </a:rPr>
              <a:t>m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ll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y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 h</a:t>
            </a:r>
            <a:r>
              <a:rPr sz="1600" spc="-80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v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b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ee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spc="-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l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c</a:t>
            </a:r>
            <a:r>
              <a:rPr sz="1600" spc="-67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EB960852-CE02-D8F1-DEC3-CAA28893E03E}"/>
              </a:ext>
            </a:extLst>
          </p:cNvPr>
          <p:cNvSpPr txBox="1"/>
          <p:nvPr/>
        </p:nvSpPr>
        <p:spPr>
          <a:xfrm>
            <a:off x="6260832" y="1744135"/>
            <a:ext cx="2046393" cy="131232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833"/>
              </a:lnSpc>
              <a:spcBef>
                <a:spcPts val="133"/>
              </a:spcBef>
            </a:pPr>
            <a:r>
              <a:rPr sz="1600" spc="-33" dirty="0">
                <a:solidFill>
                  <a:srgbClr val="A42A2A"/>
                </a:solidFill>
                <a:latin typeface="Consolas"/>
                <a:cs typeface="Consolas"/>
              </a:rPr>
              <a:t>d</a:t>
            </a:r>
            <a:r>
              <a:rPr sz="1600" spc="-20" dirty="0">
                <a:solidFill>
                  <a:srgbClr val="A42A2A"/>
                </a:solidFill>
                <a:latin typeface="Consolas"/>
                <a:cs typeface="Consolas"/>
              </a:rPr>
              <a:t>i</a:t>
            </a:r>
            <a:r>
              <a:rPr sz="1600" dirty="0">
                <a:solidFill>
                  <a:srgbClr val="A42A2A"/>
                </a:solidFill>
                <a:latin typeface="Consolas"/>
                <a:cs typeface="Consolas"/>
              </a:rPr>
              <a:t>v</a:t>
            </a:r>
            <a:r>
              <a:rPr sz="1600" spc="-193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406390" marR="6773" defTabSz="1219170">
              <a:lnSpc>
                <a:spcPts val="1600"/>
              </a:lnSpc>
              <a:spcBef>
                <a:spcPts val="227"/>
              </a:spcBef>
            </a:pPr>
            <a:r>
              <a:rPr sz="1600" spc="-4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sz="1600" spc="-4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600" spc="-3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b="1" spc="-40" dirty="0">
                <a:solidFill>
                  <a:srgbClr val="0000CD"/>
                </a:solidFill>
                <a:latin typeface="Consolas"/>
                <a:cs typeface="Consolas"/>
              </a:rPr>
              <a:t>sticky</a:t>
            </a:r>
            <a:r>
              <a:rPr sz="1600" spc="-4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600" spc="-40" dirty="0">
                <a:solidFill>
                  <a:srgbClr val="FF0000"/>
                </a:solidFill>
                <a:latin typeface="Consolas"/>
                <a:cs typeface="Consolas"/>
              </a:rPr>
              <a:t>bottom</a:t>
            </a:r>
            <a:r>
              <a:rPr sz="1600" spc="-4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600" spc="-86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spc="-13" dirty="0">
                <a:solidFill>
                  <a:srgbClr val="0000CD"/>
                </a:solidFill>
                <a:latin typeface="Consolas"/>
                <a:cs typeface="Consolas"/>
              </a:rPr>
              <a:t>0</a:t>
            </a:r>
            <a:r>
              <a:rPr sz="1600" spc="-13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406390" defTabSz="1219170">
              <a:lnSpc>
                <a:spcPts val="1500"/>
              </a:lnSpc>
            </a:pPr>
            <a:r>
              <a:rPr sz="1600" spc="-33" dirty="0">
                <a:solidFill>
                  <a:srgbClr val="FF0000"/>
                </a:solidFill>
                <a:latin typeface="Consolas"/>
                <a:cs typeface="Consolas"/>
              </a:rPr>
              <a:t>righ</a:t>
            </a:r>
            <a:r>
              <a:rPr sz="1600" spc="-47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19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0000CD"/>
                </a:solidFill>
                <a:latin typeface="Consolas"/>
                <a:cs typeface="Consolas"/>
              </a:rPr>
              <a:t>0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13"/>
              </a:lnSpc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5573C12E-1A1B-E215-0743-5EDEAAC2C82A}"/>
              </a:ext>
            </a:extLst>
          </p:cNvPr>
          <p:cNvSpPr txBox="1"/>
          <p:nvPr/>
        </p:nvSpPr>
        <p:spPr>
          <a:xfrm>
            <a:off x="6260832" y="3228680"/>
            <a:ext cx="4824305" cy="1138795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6933" marR="6773" defTabSz="1219170">
              <a:lnSpc>
                <a:spcPct val="116199"/>
              </a:lnSpc>
              <a:spcBef>
                <a:spcPts val="107"/>
              </a:spcBef>
            </a:pP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h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eleme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1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io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600" spc="-1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c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c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g</a:t>
            </a:r>
            <a:r>
              <a:rPr sz="1600" spc="-1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600" spc="-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th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8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norma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l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f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l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w</a:t>
            </a:r>
            <a:r>
              <a:rPr sz="1600" spc="-1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of  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document,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1600" spc="-8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then</a:t>
            </a:r>
            <a:r>
              <a:rPr sz="1600" spc="-9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offset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relative</a:t>
            </a:r>
            <a:r>
              <a:rPr sz="1600" spc="-1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to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its</a:t>
            </a:r>
            <a:r>
              <a:rPr sz="1600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nearest</a:t>
            </a:r>
            <a:r>
              <a:rPr sz="1600" spc="-9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scrolling </a:t>
            </a:r>
            <a:r>
              <a:rPr sz="1600" spc="-339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c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600" spc="-8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600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u="sng" spc="-5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c</a:t>
            </a:r>
            <a:r>
              <a:rPr sz="1600" u="sng" spc="-3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o</a:t>
            </a:r>
            <a:r>
              <a:rPr sz="1600" u="sng" spc="-4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n</a:t>
            </a:r>
            <a:r>
              <a:rPr sz="1600" u="sng" spc="-40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t</a:t>
            </a:r>
            <a:r>
              <a:rPr sz="1600" u="sng" spc="-3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ai</a:t>
            </a:r>
            <a:r>
              <a:rPr sz="1600" u="sng" spc="-2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n</a:t>
            </a:r>
            <a:r>
              <a:rPr sz="1600" u="sng" spc="-3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i</a:t>
            </a:r>
            <a:r>
              <a:rPr sz="1600" u="sng" spc="-4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n</a:t>
            </a:r>
            <a:r>
              <a:rPr sz="1600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g</a:t>
            </a:r>
            <a:r>
              <a:rPr sz="1600" u="sng" spc="-12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 </a:t>
            </a:r>
            <a:r>
              <a:rPr sz="1600" u="sng" spc="-2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b</a:t>
            </a:r>
            <a:r>
              <a:rPr sz="1600" u="sng" spc="-3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lo</a:t>
            </a:r>
            <a:r>
              <a:rPr sz="1600" u="sng" spc="-40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c</a:t>
            </a:r>
            <a:r>
              <a:rPr sz="1600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k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(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ea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8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b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lo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ck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-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le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v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l</a:t>
            </a:r>
            <a:r>
              <a:rPr sz="1600" spc="-9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c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or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)  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b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spc="-8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th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8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v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al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u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600" spc="-9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f</a:t>
            </a:r>
            <a:r>
              <a:rPr sz="1600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rig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h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1600" spc="-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bo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tt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om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600" spc="-1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l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ft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3CBF832-16B9-764C-5B87-9B741C7E4564}"/>
              </a:ext>
            </a:extLst>
          </p:cNvPr>
          <p:cNvSpPr txBox="1"/>
          <p:nvPr/>
        </p:nvSpPr>
        <p:spPr>
          <a:xfrm>
            <a:off x="6260832" y="4592152"/>
            <a:ext cx="4863253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-8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offset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does</a:t>
            </a:r>
            <a:r>
              <a:rPr sz="1600" spc="-8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not</a:t>
            </a:r>
            <a:r>
              <a:rPr sz="1600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affect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-8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position</a:t>
            </a:r>
            <a:r>
              <a:rPr sz="1600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any</a:t>
            </a:r>
            <a:r>
              <a:rPr sz="1600" spc="-8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other</a:t>
            </a:r>
            <a:r>
              <a:rPr sz="1600" spc="-10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elements.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F37C43B7-A07E-CA1D-946B-C18314573451}"/>
              </a:ext>
            </a:extLst>
          </p:cNvPr>
          <p:cNvSpPr txBox="1"/>
          <p:nvPr/>
        </p:nvSpPr>
        <p:spPr>
          <a:xfrm>
            <a:off x="6260831" y="5120913"/>
            <a:ext cx="5811520" cy="1458690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 marR="6773" defTabSz="1219170">
              <a:lnSpc>
                <a:spcPct val="116199"/>
              </a:lnSpc>
              <a:spcBef>
                <a:spcPts val="147"/>
              </a:spcBef>
            </a:pP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It's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treated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as 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relatively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positioned 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until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its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containing 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block 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crosses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a </a:t>
            </a:r>
            <a:r>
              <a:rPr sz="1600" spc="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specified threshold (such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as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setting </a:t>
            </a:r>
            <a:r>
              <a:rPr sz="1600" u="sng" spc="-27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top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value 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other than auto) within 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its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flow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root 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(or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container</a:t>
            </a:r>
            <a:r>
              <a:rPr sz="1600" spc="-1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it 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scrolls</a:t>
            </a:r>
            <a:r>
              <a:rPr sz="1600" spc="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within),</a:t>
            </a:r>
            <a:r>
              <a:rPr sz="1600" spc="-8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at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which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point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 treated </a:t>
            </a:r>
            <a:r>
              <a:rPr sz="1600" spc="-339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"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u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ck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"</a:t>
            </a:r>
            <a:r>
              <a:rPr sz="1600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u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l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67" dirty="0">
                <a:solidFill>
                  <a:srgbClr val="212121"/>
                </a:solidFill>
                <a:latin typeface="Calibri"/>
                <a:cs typeface="Calibri"/>
              </a:rPr>
              <a:t>m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67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g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h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oppo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ed</a:t>
            </a:r>
            <a:r>
              <a:rPr sz="1600" spc="-67" dirty="0">
                <a:solidFill>
                  <a:srgbClr val="212121"/>
                </a:solidFill>
                <a:latin typeface="Calibri"/>
                <a:cs typeface="Calibri"/>
              </a:rPr>
              <a:t>g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f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400"/>
              </a:spcBef>
            </a:pPr>
            <a:r>
              <a:rPr sz="1600" spc="-20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spc="-27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53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g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 b</a:t>
            </a:r>
            <a:r>
              <a:rPr sz="1600" spc="-33" dirty="0">
                <a:solidFill>
                  <a:srgbClr val="212121"/>
                </a:solidFill>
                <a:latin typeface="Calibri"/>
                <a:cs typeface="Calibri"/>
              </a:rPr>
              <a:t>l</a:t>
            </a:r>
            <a:r>
              <a:rPr sz="1600" spc="-47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600" spc="-40" dirty="0">
                <a:solidFill>
                  <a:srgbClr val="212121"/>
                </a:solidFill>
                <a:latin typeface="Calibri"/>
                <a:cs typeface="Calibri"/>
              </a:rPr>
              <a:t>c</a:t>
            </a:r>
            <a:r>
              <a:rPr sz="1600" spc="-60" dirty="0">
                <a:solidFill>
                  <a:srgbClr val="212121"/>
                </a:solidFill>
                <a:latin typeface="Calibri"/>
                <a:cs typeface="Calibri"/>
              </a:rPr>
              <a:t>k</a:t>
            </a:r>
            <a:r>
              <a:rPr sz="1600" dirty="0">
                <a:solidFill>
                  <a:srgbClr val="212121"/>
                </a:solidFill>
                <a:latin typeface="Calibri"/>
                <a:cs typeface="Calibri"/>
              </a:rPr>
              <a:t>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40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F5A1A0A3-61F8-CD6C-B668-68B6445791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828" y="1001942"/>
            <a:ext cx="2948069" cy="62564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pc="-80" dirty="0"/>
              <a:t>R</a:t>
            </a:r>
            <a:r>
              <a:rPr spc="-33" dirty="0"/>
              <a:t>e</a:t>
            </a:r>
            <a:r>
              <a:rPr spc="-13" dirty="0"/>
              <a:t>m</a:t>
            </a:r>
            <a:r>
              <a:rPr spc="-40" dirty="0"/>
              <a:t>e</a:t>
            </a:r>
            <a:r>
              <a:rPr spc="-13" dirty="0"/>
              <a:t>m</a:t>
            </a:r>
            <a:r>
              <a:rPr spc="-40" dirty="0"/>
              <a:t>b</a:t>
            </a:r>
            <a:r>
              <a:rPr spc="-33" dirty="0"/>
              <a:t>e</a:t>
            </a:r>
            <a:r>
              <a:rPr spc="-20" dirty="0"/>
              <a:t>r</a:t>
            </a:r>
            <a:r>
              <a:rPr spc="-7" dirty="0"/>
              <a:t>!</a:t>
            </a:r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A799437F-7861-AA0F-9B6E-CECB6833D063}"/>
              </a:ext>
            </a:extLst>
          </p:cNvPr>
          <p:cNvSpPr txBox="1"/>
          <p:nvPr/>
        </p:nvSpPr>
        <p:spPr>
          <a:xfrm>
            <a:off x="1990725" y="2677665"/>
            <a:ext cx="8773160" cy="266521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 defTabSz="1219170">
              <a:spcBef>
                <a:spcPts val="140"/>
              </a:spcBef>
            </a:pPr>
            <a:r>
              <a:rPr sz="2667" dirty="0">
                <a:solidFill>
                  <a:srgbClr val="212121"/>
                </a:solidFill>
                <a:latin typeface="Calibri"/>
                <a:cs typeface="Calibri"/>
              </a:rPr>
              <a:t>An</a:t>
            </a:r>
            <a:r>
              <a:rPr sz="2667" spc="-27" dirty="0">
                <a:solidFill>
                  <a:srgbClr val="212121"/>
                </a:solidFill>
                <a:latin typeface="Calibri"/>
                <a:cs typeface="Calibri"/>
              </a:rPr>
              <a:t> absolute</a:t>
            </a:r>
            <a:r>
              <a:rPr sz="2667" spc="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7" dirty="0">
                <a:solidFill>
                  <a:srgbClr val="212121"/>
                </a:solidFill>
                <a:latin typeface="Calibri"/>
                <a:cs typeface="Calibri"/>
              </a:rPr>
              <a:t>element</a:t>
            </a:r>
            <a:r>
              <a:rPr sz="2667" spc="-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7" dirty="0">
                <a:solidFill>
                  <a:srgbClr val="212121"/>
                </a:solidFill>
                <a:latin typeface="Calibri"/>
                <a:cs typeface="Calibri"/>
              </a:rPr>
              <a:t>is positioned</a:t>
            </a:r>
            <a:r>
              <a:rPr sz="2667" spc="-4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33" dirty="0">
                <a:solidFill>
                  <a:srgbClr val="212121"/>
                </a:solidFill>
                <a:latin typeface="Calibri"/>
                <a:cs typeface="Calibri"/>
              </a:rPr>
              <a:t>relative</a:t>
            </a:r>
            <a:r>
              <a:rPr sz="2667" spc="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27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667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dirty="0">
                <a:solidFill>
                  <a:srgbClr val="212121"/>
                </a:solidFill>
                <a:latin typeface="Calibri"/>
                <a:cs typeface="Calibri"/>
              </a:rPr>
              <a:t>its</a:t>
            </a:r>
            <a:r>
              <a:rPr sz="2667" spc="-7" dirty="0">
                <a:solidFill>
                  <a:srgbClr val="212121"/>
                </a:solidFill>
                <a:latin typeface="Calibri"/>
                <a:cs typeface="Calibri"/>
              </a:rPr>
              <a:t> closest</a:t>
            </a:r>
            <a:endParaRPr sz="2667">
              <a:solidFill>
                <a:prstClr val="black"/>
              </a:solidFill>
              <a:latin typeface="Calibri"/>
              <a:cs typeface="Calibri"/>
            </a:endParaRPr>
          </a:p>
          <a:p>
            <a:pPr algn="ctr" defTabSz="1219170"/>
            <a:r>
              <a:rPr sz="2667" spc="-7" dirty="0">
                <a:solidFill>
                  <a:srgbClr val="212121"/>
                </a:solidFill>
                <a:latin typeface="Calibri"/>
                <a:cs typeface="Calibri"/>
              </a:rPr>
              <a:t>positioned</a:t>
            </a:r>
            <a:r>
              <a:rPr sz="2667" spc="-1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27" dirty="0">
                <a:solidFill>
                  <a:srgbClr val="212121"/>
                </a:solidFill>
                <a:latin typeface="Calibri"/>
                <a:cs typeface="Calibri"/>
              </a:rPr>
              <a:t>ancestor</a:t>
            </a:r>
            <a:endParaRPr sz="2667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47"/>
              </a:spcBef>
            </a:pPr>
            <a:endParaRPr sz="3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6773" indent="-2540" algn="ctr" defTabSz="1219170">
              <a:spcBef>
                <a:spcPts val="7"/>
              </a:spcBef>
            </a:pPr>
            <a:r>
              <a:rPr sz="2667" dirty="0">
                <a:solidFill>
                  <a:srgbClr val="212121"/>
                </a:solidFill>
                <a:latin typeface="Calibri"/>
                <a:cs typeface="Calibri"/>
              </a:rPr>
              <a:t>A </a:t>
            </a:r>
            <a:r>
              <a:rPr sz="2667" spc="-7" dirty="0">
                <a:solidFill>
                  <a:srgbClr val="212121"/>
                </a:solidFill>
                <a:latin typeface="Calibri"/>
                <a:cs typeface="Calibri"/>
              </a:rPr>
              <a:t>positioned </a:t>
            </a:r>
            <a:r>
              <a:rPr sz="2667" spc="-27" dirty="0">
                <a:solidFill>
                  <a:srgbClr val="212121"/>
                </a:solidFill>
                <a:latin typeface="Calibri"/>
                <a:cs typeface="Calibri"/>
              </a:rPr>
              <a:t>ancestor </a:t>
            </a:r>
            <a:r>
              <a:rPr sz="2667" spc="-7" dirty="0">
                <a:solidFill>
                  <a:srgbClr val="212121"/>
                </a:solidFill>
                <a:latin typeface="Calibri"/>
                <a:cs typeface="Calibri"/>
              </a:rPr>
              <a:t>could </a:t>
            </a:r>
            <a:r>
              <a:rPr sz="2667" dirty="0">
                <a:solidFill>
                  <a:srgbClr val="212121"/>
                </a:solidFill>
                <a:latin typeface="Calibri"/>
                <a:cs typeface="Calibri"/>
              </a:rPr>
              <a:t>mean </a:t>
            </a:r>
            <a:r>
              <a:rPr sz="2667" spc="-27" dirty="0">
                <a:solidFill>
                  <a:srgbClr val="212121"/>
                </a:solidFill>
                <a:latin typeface="Calibri"/>
                <a:cs typeface="Calibri"/>
              </a:rPr>
              <a:t>any parent, </a:t>
            </a:r>
            <a:r>
              <a:rPr sz="2667" spc="-7" dirty="0">
                <a:solidFill>
                  <a:srgbClr val="212121"/>
                </a:solidFill>
                <a:latin typeface="Calibri"/>
                <a:cs typeface="Calibri"/>
              </a:rPr>
              <a:t>whose position is </a:t>
            </a:r>
            <a:r>
              <a:rPr sz="2667" spc="-58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20" dirty="0">
                <a:solidFill>
                  <a:srgbClr val="212121"/>
                </a:solidFill>
                <a:latin typeface="Calibri"/>
                <a:cs typeface="Calibri"/>
              </a:rPr>
              <a:t>anything</a:t>
            </a:r>
            <a:r>
              <a:rPr sz="2667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33" dirty="0">
                <a:solidFill>
                  <a:srgbClr val="212121"/>
                </a:solidFill>
                <a:latin typeface="Calibri"/>
                <a:cs typeface="Calibri"/>
              </a:rPr>
              <a:t>except</a:t>
            </a:r>
            <a:r>
              <a:rPr sz="2667" spc="-2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33" dirty="0">
                <a:solidFill>
                  <a:srgbClr val="212121"/>
                </a:solidFill>
                <a:latin typeface="Calibri"/>
                <a:cs typeface="Calibri"/>
              </a:rPr>
              <a:t>static.</a:t>
            </a:r>
            <a:r>
              <a:rPr sz="2667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667" spc="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27" dirty="0">
                <a:solidFill>
                  <a:srgbClr val="212121"/>
                </a:solidFill>
                <a:latin typeface="Calibri"/>
                <a:cs typeface="Calibri"/>
              </a:rPr>
              <a:t>relatively</a:t>
            </a:r>
            <a:r>
              <a:rPr sz="2667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7" dirty="0">
                <a:solidFill>
                  <a:srgbClr val="212121"/>
                </a:solidFill>
                <a:latin typeface="Calibri"/>
                <a:cs typeface="Calibri"/>
              </a:rPr>
              <a:t>common</a:t>
            </a:r>
            <a:r>
              <a:rPr sz="2667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40" dirty="0">
                <a:solidFill>
                  <a:srgbClr val="212121"/>
                </a:solidFill>
                <a:latin typeface="Calibri"/>
                <a:cs typeface="Calibri"/>
              </a:rPr>
              <a:t>mistake</a:t>
            </a:r>
            <a:r>
              <a:rPr sz="266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7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2667" spc="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27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667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27" dirty="0">
                <a:solidFill>
                  <a:srgbClr val="212121"/>
                </a:solidFill>
                <a:latin typeface="Calibri"/>
                <a:cs typeface="Calibri"/>
              </a:rPr>
              <a:t>believe </a:t>
            </a:r>
            <a:r>
              <a:rPr sz="2667" spc="-58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7" dirty="0">
                <a:solidFill>
                  <a:srgbClr val="212121"/>
                </a:solidFill>
                <a:latin typeface="Calibri"/>
                <a:cs typeface="Calibri"/>
              </a:rPr>
              <a:t>that</a:t>
            </a:r>
            <a:r>
              <a:rPr sz="2667" spc="-3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7" dirty="0">
                <a:solidFill>
                  <a:srgbClr val="212121"/>
                </a:solidFill>
                <a:latin typeface="Calibri"/>
                <a:cs typeface="Calibri"/>
              </a:rPr>
              <a:t>only</a:t>
            </a:r>
            <a:r>
              <a:rPr sz="2667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7" dirty="0">
                <a:solidFill>
                  <a:srgbClr val="212121"/>
                </a:solidFill>
                <a:latin typeface="Calibri"/>
                <a:cs typeface="Calibri"/>
              </a:rPr>
              <a:t>position:</a:t>
            </a:r>
            <a:r>
              <a:rPr sz="2667" spc="-5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20" dirty="0">
                <a:solidFill>
                  <a:srgbClr val="212121"/>
                </a:solidFill>
                <a:latin typeface="Calibri"/>
                <a:cs typeface="Calibri"/>
              </a:rPr>
              <a:t>relative </a:t>
            </a:r>
            <a:r>
              <a:rPr sz="2667" spc="-33" dirty="0">
                <a:solidFill>
                  <a:srgbClr val="212121"/>
                </a:solidFill>
                <a:latin typeface="Calibri"/>
                <a:cs typeface="Calibri"/>
              </a:rPr>
              <a:t>works</a:t>
            </a:r>
            <a:r>
              <a:rPr sz="2667" spc="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667" spc="-7" dirty="0">
                <a:solidFill>
                  <a:srgbClr val="212121"/>
                </a:solidFill>
                <a:latin typeface="Calibri"/>
                <a:cs typeface="Calibri"/>
              </a:rPr>
              <a:t>there.</a:t>
            </a:r>
            <a:endParaRPr sz="2667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533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72019" y="1379382"/>
            <a:ext cx="11407140" cy="0"/>
          </a:xfrm>
          <a:custGeom>
            <a:avLst/>
            <a:gdLst/>
            <a:ahLst/>
            <a:cxnLst/>
            <a:rect l="l" t="t" r="r" b="b"/>
            <a:pathLst>
              <a:path w="8555355">
                <a:moveTo>
                  <a:pt x="0" y="0"/>
                </a:moveTo>
                <a:lnTo>
                  <a:pt x="8555228" y="0"/>
                </a:lnTo>
              </a:path>
            </a:pathLst>
          </a:custGeom>
          <a:ln w="1905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195" y="1007302"/>
            <a:ext cx="1788160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z="2667" spc="73" dirty="0">
                <a:solidFill>
                  <a:srgbClr val="212121"/>
                </a:solidFill>
                <a:latin typeface="Calibri Light"/>
                <a:cs typeface="Calibri Light"/>
              </a:rPr>
              <a:t>CSS</a:t>
            </a:r>
            <a:r>
              <a:rPr sz="2667" spc="1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spc="47" dirty="0">
                <a:solidFill>
                  <a:srgbClr val="212121"/>
                </a:solidFill>
                <a:latin typeface="Calibri Light"/>
                <a:cs typeface="Calibri Light"/>
              </a:rPr>
              <a:t>LAYOUT</a:t>
            </a:r>
            <a:endParaRPr sz="2667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195" y="3035633"/>
            <a:ext cx="5014805" cy="162183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lnSpc>
                <a:spcPct val="150100"/>
              </a:lnSpc>
              <a:spcBef>
                <a:spcPts val="133"/>
              </a:spcBef>
            </a:pP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CSS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page</a:t>
            </a:r>
            <a:r>
              <a:rPr sz="2400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layout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techniques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allow</a:t>
            </a:r>
            <a:r>
              <a:rPr sz="2400" spc="3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us</a:t>
            </a:r>
            <a:r>
              <a:rPr sz="2400" spc="4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to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control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the positions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the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elements on </a:t>
            </a:r>
            <a:r>
              <a:rPr sz="2400" spc="-5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 page.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7820" y="1481999"/>
            <a:ext cx="5396992" cy="529132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18655" y="6508327"/>
            <a:ext cx="35052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799" defTabSz="1219170">
              <a:lnSpc>
                <a:spcPts val="2167"/>
              </a:lnSpc>
            </a:pPr>
            <a:fld id="{81D60167-4931-47E6-BA6A-407CBD079E47}" type="slidenum">
              <a:rPr sz="1867" dirty="0">
                <a:solidFill>
                  <a:srgbClr val="FDFDFD"/>
                </a:solidFill>
                <a:latin typeface="Calibri Light"/>
                <a:cs typeface="Calibri Light"/>
              </a:rPr>
              <a:pPr marL="50799" defTabSz="1219170">
                <a:lnSpc>
                  <a:spcPts val="2167"/>
                </a:lnSpc>
              </a:pPr>
              <a:t>3</a:t>
            </a:fld>
            <a:endParaRPr sz="1867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defTabSz="1219170">
              <a:lnSpc>
                <a:spcPts val="1020"/>
              </a:lnSpc>
            </a:pPr>
            <a:r>
              <a:rPr spc="-13" dirty="0">
                <a:solidFill>
                  <a:prstClr val="white"/>
                </a:solidFill>
              </a:rPr>
              <a:t>CONFIDENTIAL</a:t>
            </a:r>
            <a:r>
              <a:rPr spc="272" dirty="0">
                <a:solidFill>
                  <a:prstClr val="white"/>
                </a:solidFill>
              </a:rPr>
              <a:t> </a:t>
            </a:r>
            <a:r>
              <a:rPr spc="-7" dirty="0">
                <a:solidFill>
                  <a:prstClr val="white"/>
                </a:solidFill>
              </a:rPr>
              <a:t>|</a:t>
            </a:r>
            <a:r>
              <a:rPr spc="213" dirty="0">
                <a:solidFill>
                  <a:prstClr val="white"/>
                </a:solidFill>
              </a:rPr>
              <a:t> </a:t>
            </a:r>
            <a:r>
              <a:rPr spc="-7" dirty="0">
                <a:solidFill>
                  <a:prstClr val="white"/>
                </a:solidFill>
              </a:rPr>
              <a:t>©</a:t>
            </a:r>
            <a:r>
              <a:rPr spc="13" dirty="0">
                <a:solidFill>
                  <a:prstClr val="white"/>
                </a:solidFill>
              </a:rPr>
              <a:t> </a:t>
            </a:r>
            <a:r>
              <a:rPr spc="-13" dirty="0">
                <a:solidFill>
                  <a:prstClr val="white"/>
                </a:solidFill>
              </a:rPr>
              <a:t>2022</a:t>
            </a:r>
            <a:r>
              <a:rPr dirty="0">
                <a:solidFill>
                  <a:prstClr val="white"/>
                </a:solidFill>
              </a:rPr>
              <a:t> </a:t>
            </a:r>
            <a:r>
              <a:rPr spc="-13" dirty="0">
                <a:solidFill>
                  <a:prstClr val="white"/>
                </a:solidFill>
              </a:rPr>
              <a:t>EPAM</a:t>
            </a:r>
            <a:r>
              <a:rPr spc="7" dirty="0">
                <a:solidFill>
                  <a:prstClr val="white"/>
                </a:solidFill>
              </a:rPr>
              <a:t> </a:t>
            </a:r>
            <a:r>
              <a:rPr spc="-7" dirty="0">
                <a:solidFill>
                  <a:prstClr val="white"/>
                </a:solidFill>
              </a:rPr>
              <a:t>Systems,</a:t>
            </a:r>
            <a:r>
              <a:rPr spc="40" dirty="0">
                <a:solidFill>
                  <a:prstClr val="white"/>
                </a:solidFill>
              </a:rPr>
              <a:t> </a:t>
            </a:r>
            <a:r>
              <a:rPr spc="-7" dirty="0">
                <a:solidFill>
                  <a:prstClr val="white"/>
                </a:solidFill>
              </a:rPr>
              <a:t>Inc.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4475DB8B-B4CA-9520-BEF1-C3D8C8155561}"/>
              </a:ext>
            </a:extLst>
          </p:cNvPr>
          <p:cNvSpPr/>
          <p:nvPr/>
        </p:nvSpPr>
        <p:spPr>
          <a:xfrm>
            <a:off x="3263704" y="84673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INTRODUCTION </a:t>
            </a:r>
          </a:p>
        </p:txBody>
      </p:sp>
      <p:pic>
        <p:nvPicPr>
          <p:cNvPr id="13" name="Picture 2" descr="KL Deemed to be University Logo">
            <a:extLst>
              <a:ext uri="{FF2B5EF4-FFF2-40B4-BE49-F238E27FC236}">
                <a16:creationId xmlns:a16="http://schemas.microsoft.com/office/drawing/2014/main" id="{9038ABCB-513D-34AE-8298-87C920AB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100B1B7D-9924-02CD-DFB6-974D26FA39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253" y="1375131"/>
            <a:ext cx="8923867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93" dirty="0">
                <a:solidFill>
                  <a:srgbClr val="212121"/>
                </a:solidFill>
              </a:rPr>
              <a:t>HIDING</a:t>
            </a:r>
            <a:r>
              <a:rPr sz="2667" spc="313" dirty="0">
                <a:solidFill>
                  <a:srgbClr val="212121"/>
                </a:solidFill>
              </a:rPr>
              <a:t> </a:t>
            </a:r>
            <a:r>
              <a:rPr sz="2667" spc="87" dirty="0">
                <a:solidFill>
                  <a:srgbClr val="212121"/>
                </a:solidFill>
              </a:rPr>
              <a:t>ELEMENTS</a:t>
            </a:r>
            <a:r>
              <a:rPr sz="2667" spc="373" dirty="0">
                <a:solidFill>
                  <a:srgbClr val="212121"/>
                </a:solidFill>
              </a:rPr>
              <a:t> </a:t>
            </a:r>
            <a:r>
              <a:rPr sz="2667" dirty="0">
                <a:solidFill>
                  <a:srgbClr val="212121"/>
                </a:solidFill>
              </a:rPr>
              <a:t>-</a:t>
            </a:r>
            <a:r>
              <a:rPr sz="2667" spc="380" dirty="0">
                <a:solidFill>
                  <a:srgbClr val="212121"/>
                </a:solidFill>
              </a:rPr>
              <a:t> </a:t>
            </a:r>
            <a:r>
              <a:rPr sz="2667" spc="67" dirty="0">
                <a:solidFill>
                  <a:srgbClr val="212121"/>
                </a:solidFill>
              </a:rPr>
              <a:t>DISPLAY:NONE</a:t>
            </a:r>
            <a:r>
              <a:rPr sz="2667" spc="347" dirty="0">
                <a:solidFill>
                  <a:srgbClr val="212121"/>
                </a:solidFill>
              </a:rPr>
              <a:t> </a:t>
            </a:r>
            <a:r>
              <a:rPr sz="2667" spc="33" dirty="0">
                <a:solidFill>
                  <a:srgbClr val="212121"/>
                </a:solidFill>
              </a:rPr>
              <a:t>OR</a:t>
            </a:r>
            <a:r>
              <a:rPr sz="2667" spc="300" dirty="0">
                <a:solidFill>
                  <a:srgbClr val="212121"/>
                </a:solidFill>
              </a:rPr>
              <a:t> </a:t>
            </a:r>
            <a:r>
              <a:rPr sz="2667" spc="100" dirty="0">
                <a:solidFill>
                  <a:srgbClr val="212121"/>
                </a:solidFill>
              </a:rPr>
              <a:t>VISIBILITY:HIDDEN</a:t>
            </a:r>
            <a:endParaRPr sz="2667"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C0B6B603-9EAB-9A0C-E28E-F177986C3B52}"/>
              </a:ext>
            </a:extLst>
          </p:cNvPr>
          <p:cNvSpPr txBox="1"/>
          <p:nvPr/>
        </p:nvSpPr>
        <p:spPr>
          <a:xfrm>
            <a:off x="9047649" y="3791246"/>
            <a:ext cx="2814320" cy="880391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16933" marR="6773" defTabSz="1219170">
              <a:lnSpc>
                <a:spcPct val="102099"/>
              </a:lnSpc>
              <a:spcBef>
                <a:spcPts val="87"/>
              </a:spcBef>
            </a:pP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document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is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rendered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as </a:t>
            </a:r>
            <a:r>
              <a:rPr sz="1867" spc="-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though</a:t>
            </a:r>
            <a:r>
              <a:rPr sz="1867" spc="8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element</a:t>
            </a:r>
            <a:r>
              <a:rPr sz="18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doesn't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exist</a:t>
            </a:r>
            <a:r>
              <a:rPr sz="18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in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spc="38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document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tree.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73247AEF-8DA4-F0B5-2451-A67920A2E98B}"/>
              </a:ext>
            </a:extLst>
          </p:cNvPr>
          <p:cNvSpPr txBox="1"/>
          <p:nvPr/>
        </p:nvSpPr>
        <p:spPr>
          <a:xfrm>
            <a:off x="9051204" y="2292476"/>
            <a:ext cx="2575560" cy="88558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16933" marR="6773" defTabSz="1219170">
              <a:lnSpc>
                <a:spcPct val="103200"/>
              </a:lnSpc>
              <a:spcBef>
                <a:spcPts val="67"/>
              </a:spcBef>
            </a:pP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 element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will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be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hidden,</a:t>
            </a:r>
            <a:r>
              <a:rPr sz="1867" spc="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but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still</a:t>
            </a:r>
            <a:r>
              <a:rPr sz="18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affects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 </a:t>
            </a:r>
            <a:r>
              <a:rPr sz="1867" spc="-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layout.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5" name="object 8">
            <a:extLst>
              <a:ext uri="{FF2B5EF4-FFF2-40B4-BE49-F238E27FC236}">
                <a16:creationId xmlns:a16="http://schemas.microsoft.com/office/drawing/2014/main" id="{B3766311-F241-A72B-5011-C48566E99D1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1560" y="2400002"/>
            <a:ext cx="5008880" cy="2487168"/>
          </a:xfrm>
          <a:prstGeom prst="rect">
            <a:avLst/>
          </a:prstGeom>
        </p:spPr>
      </p:pic>
      <p:sp>
        <p:nvSpPr>
          <p:cNvPr id="6" name="object 9">
            <a:extLst>
              <a:ext uri="{FF2B5EF4-FFF2-40B4-BE49-F238E27FC236}">
                <a16:creationId xmlns:a16="http://schemas.microsoft.com/office/drawing/2014/main" id="{FE865A42-CCE7-2163-2E00-ED3A5D4C7B07}"/>
              </a:ext>
            </a:extLst>
          </p:cNvPr>
          <p:cNvSpPr txBox="1"/>
          <p:nvPr/>
        </p:nvSpPr>
        <p:spPr>
          <a:xfrm>
            <a:off x="542881" y="2389978"/>
            <a:ext cx="2344419" cy="70538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defTabSz="1219170">
              <a:spcBef>
                <a:spcPts val="240"/>
              </a:spcBef>
            </a:pPr>
            <a:r>
              <a:rPr sz="1467" spc="-13" dirty="0">
                <a:solidFill>
                  <a:srgbClr val="A42A2A"/>
                </a:solidFill>
                <a:latin typeface="Consolas"/>
                <a:cs typeface="Consolas"/>
              </a:rPr>
              <a:t>.passenger</a:t>
            </a:r>
            <a:r>
              <a:rPr sz="1467" spc="-187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423323" defTabSz="1219170">
              <a:lnSpc>
                <a:spcPts val="1747"/>
              </a:lnSpc>
              <a:spcBef>
                <a:spcPts val="113"/>
              </a:spcBef>
            </a:pPr>
            <a:r>
              <a:rPr sz="1467" b="1" spc="-13" dirty="0">
                <a:solidFill>
                  <a:srgbClr val="FF0000"/>
                </a:solidFill>
                <a:latin typeface="Consolas"/>
                <a:cs typeface="Consolas"/>
              </a:rPr>
              <a:t>vi</a:t>
            </a:r>
            <a:r>
              <a:rPr sz="1467" b="1" spc="-27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467" b="1" spc="-13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467" b="1" spc="-27" dirty="0">
                <a:solidFill>
                  <a:srgbClr val="FF0000"/>
                </a:solidFill>
                <a:latin typeface="Consolas"/>
                <a:cs typeface="Consolas"/>
              </a:rPr>
              <a:t>b</a:t>
            </a:r>
            <a:r>
              <a:rPr sz="1467" b="1" spc="-13" dirty="0">
                <a:solidFill>
                  <a:srgbClr val="FF0000"/>
                </a:solidFill>
                <a:latin typeface="Consolas"/>
                <a:cs typeface="Consolas"/>
              </a:rPr>
              <a:t>il</a:t>
            </a:r>
            <a:r>
              <a:rPr sz="1467" b="1" spc="-27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467" b="1" spc="-13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467" b="1" spc="-27" dirty="0">
                <a:solidFill>
                  <a:srgbClr val="FF0000"/>
                </a:solidFill>
                <a:latin typeface="Consolas"/>
                <a:cs typeface="Consolas"/>
              </a:rPr>
              <a:t>y</a:t>
            </a:r>
            <a:r>
              <a:rPr sz="1467" b="1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b="1" spc="-14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b="1" spc="-13" dirty="0">
                <a:solidFill>
                  <a:srgbClr val="0000CD"/>
                </a:solidFill>
                <a:latin typeface="Consolas"/>
                <a:cs typeface="Consolas"/>
              </a:rPr>
              <a:t>hi</a:t>
            </a:r>
            <a:r>
              <a:rPr sz="1467" b="1" spc="-27" dirty="0">
                <a:solidFill>
                  <a:srgbClr val="0000CD"/>
                </a:solidFill>
                <a:latin typeface="Consolas"/>
                <a:cs typeface="Consolas"/>
              </a:rPr>
              <a:t>d</a:t>
            </a:r>
            <a:r>
              <a:rPr sz="1467" b="1" spc="-13" dirty="0">
                <a:solidFill>
                  <a:srgbClr val="0000CD"/>
                </a:solidFill>
                <a:latin typeface="Consolas"/>
                <a:cs typeface="Consolas"/>
              </a:rPr>
              <a:t>d</a:t>
            </a:r>
            <a:r>
              <a:rPr sz="1467" b="1" spc="-27" dirty="0">
                <a:solidFill>
                  <a:srgbClr val="0000CD"/>
                </a:solidFill>
                <a:latin typeface="Consolas"/>
                <a:cs typeface="Consolas"/>
              </a:rPr>
              <a:t>e</a:t>
            </a:r>
            <a:r>
              <a:rPr sz="1467" b="1" spc="-13" dirty="0">
                <a:solidFill>
                  <a:srgbClr val="0000CD"/>
                </a:solidFill>
                <a:latin typeface="Consolas"/>
                <a:cs typeface="Consolas"/>
              </a:rPr>
              <a:t>n</a:t>
            </a:r>
            <a:r>
              <a:rPr sz="1467" b="1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47"/>
              </a:lnSpc>
            </a:pP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113FE434-05F4-DB46-9768-AD9A11B1149C}"/>
              </a:ext>
            </a:extLst>
          </p:cNvPr>
          <p:cNvSpPr txBox="1"/>
          <p:nvPr/>
        </p:nvSpPr>
        <p:spPr>
          <a:xfrm>
            <a:off x="542882" y="3486734"/>
            <a:ext cx="1839807" cy="706241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pPr marL="16933" defTabSz="1219170">
              <a:spcBef>
                <a:spcPts val="247"/>
              </a:spcBef>
            </a:pPr>
            <a:r>
              <a:rPr sz="1467" spc="-13" dirty="0">
                <a:solidFill>
                  <a:srgbClr val="A42A2A"/>
                </a:solidFill>
                <a:latin typeface="Consolas"/>
                <a:cs typeface="Consolas"/>
              </a:rPr>
              <a:t>.passenger</a:t>
            </a:r>
            <a:r>
              <a:rPr sz="1467" spc="-187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423323" defTabSz="1219170">
              <a:lnSpc>
                <a:spcPts val="1747"/>
              </a:lnSpc>
              <a:spcBef>
                <a:spcPts val="120"/>
              </a:spcBef>
            </a:pPr>
            <a:r>
              <a:rPr sz="1467" b="1" spc="-13" dirty="0">
                <a:solidFill>
                  <a:srgbClr val="FF0000"/>
                </a:solidFill>
                <a:latin typeface="Consolas"/>
                <a:cs typeface="Consolas"/>
              </a:rPr>
              <a:t>di</a:t>
            </a:r>
            <a:r>
              <a:rPr sz="1467" b="1" spc="-27" dirty="0">
                <a:solidFill>
                  <a:srgbClr val="FF0000"/>
                </a:solidFill>
                <a:latin typeface="Consolas"/>
                <a:cs typeface="Consolas"/>
              </a:rPr>
              <a:t>s</a:t>
            </a:r>
            <a:r>
              <a:rPr sz="1467" b="1" spc="-13" dirty="0">
                <a:solidFill>
                  <a:srgbClr val="FF0000"/>
                </a:solidFill>
                <a:latin typeface="Consolas"/>
                <a:cs typeface="Consolas"/>
              </a:rPr>
              <a:t>p</a:t>
            </a:r>
            <a:r>
              <a:rPr sz="1467" b="1" spc="-27" dirty="0">
                <a:solidFill>
                  <a:srgbClr val="FF0000"/>
                </a:solidFill>
                <a:latin typeface="Consolas"/>
                <a:cs typeface="Consolas"/>
              </a:rPr>
              <a:t>l</a:t>
            </a:r>
            <a:r>
              <a:rPr sz="1467" b="1" spc="-13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1467" b="1" spc="-7" dirty="0">
                <a:solidFill>
                  <a:srgbClr val="FF0000"/>
                </a:solidFill>
                <a:latin typeface="Consolas"/>
                <a:cs typeface="Consolas"/>
              </a:rPr>
              <a:t>y</a:t>
            </a:r>
            <a:r>
              <a:rPr sz="1467" b="1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467" b="1" spc="-14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b="1" spc="-27" dirty="0">
                <a:solidFill>
                  <a:srgbClr val="0000CD"/>
                </a:solidFill>
                <a:latin typeface="Consolas"/>
                <a:cs typeface="Consolas"/>
              </a:rPr>
              <a:t>n</a:t>
            </a:r>
            <a:r>
              <a:rPr sz="1467" b="1" spc="-13" dirty="0">
                <a:solidFill>
                  <a:srgbClr val="0000CD"/>
                </a:solidFill>
                <a:latin typeface="Consolas"/>
                <a:cs typeface="Consolas"/>
              </a:rPr>
              <a:t>o</a:t>
            </a:r>
            <a:r>
              <a:rPr sz="1467" b="1" spc="-27" dirty="0">
                <a:solidFill>
                  <a:srgbClr val="0000CD"/>
                </a:solidFill>
                <a:latin typeface="Consolas"/>
                <a:cs typeface="Consolas"/>
              </a:rPr>
              <a:t>n</a:t>
            </a:r>
            <a:r>
              <a:rPr sz="1467" b="1" spc="-13" dirty="0">
                <a:solidFill>
                  <a:srgbClr val="0000CD"/>
                </a:solidFill>
                <a:latin typeface="Consolas"/>
                <a:cs typeface="Consolas"/>
              </a:rPr>
              <a:t>e</a:t>
            </a:r>
            <a:r>
              <a:rPr sz="1467" b="1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47"/>
              </a:lnSpc>
            </a:pPr>
            <a:r>
              <a:rPr sz="14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6647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643F381-581C-5CFF-9E70-A896F3DCF378}"/>
              </a:ext>
            </a:extLst>
          </p:cNvPr>
          <p:cNvSpPr txBox="1"/>
          <p:nvPr/>
        </p:nvSpPr>
        <p:spPr>
          <a:xfrm>
            <a:off x="2375408" y="2617215"/>
            <a:ext cx="7441353" cy="1148904"/>
          </a:xfrm>
          <a:prstGeom prst="rect">
            <a:avLst/>
          </a:prstGeom>
          <a:solidFill>
            <a:srgbClr val="CEDB55"/>
          </a:solidFill>
          <a:ln w="63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1219170"/>
            <a:endParaRPr sz="2133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25399" algn="ctr" defTabSz="1219170"/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200" b="1" spc="-2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18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6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b="1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lang="en-IN" sz="3200" b="1" spc="-7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25399" algn="ctr" defTabSz="1219170"/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70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88B375D8-5328-E984-0465-899387F182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7785" y="777726"/>
            <a:ext cx="184319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13" dirty="0">
                <a:solidFill>
                  <a:srgbClr val="212121"/>
                </a:solidFill>
              </a:rPr>
              <a:t>BOX</a:t>
            </a:r>
            <a:r>
              <a:rPr sz="2667" spc="80" dirty="0">
                <a:solidFill>
                  <a:srgbClr val="212121"/>
                </a:solidFill>
              </a:rPr>
              <a:t> </a:t>
            </a:r>
            <a:r>
              <a:rPr sz="2667" spc="73" dirty="0">
                <a:solidFill>
                  <a:srgbClr val="212121"/>
                </a:solidFill>
              </a:rPr>
              <a:t>MODEL</a:t>
            </a:r>
            <a:endParaRPr sz="2667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9DE6B570-FC4C-9158-72CA-29F0B216E1A5}"/>
              </a:ext>
            </a:extLst>
          </p:cNvPr>
          <p:cNvSpPr txBox="1"/>
          <p:nvPr/>
        </p:nvSpPr>
        <p:spPr>
          <a:xfrm>
            <a:off x="921478" y="2240537"/>
            <a:ext cx="4400972" cy="3184569"/>
          </a:xfrm>
          <a:prstGeom prst="rect">
            <a:avLst/>
          </a:prstGeom>
        </p:spPr>
        <p:txBody>
          <a:bodyPr vert="horz" wrap="square" lIns="0" tIns="70273" rIns="0" bIns="0" rtlCol="0">
            <a:spAutoFit/>
          </a:bodyPr>
          <a:lstStyle/>
          <a:p>
            <a:pPr marL="16933" marR="6773" defTabSz="1219170">
              <a:lnSpc>
                <a:spcPts val="2133"/>
              </a:lnSpc>
              <a:spcBef>
                <a:spcPts val="553"/>
              </a:spcBef>
            </a:pPr>
            <a:r>
              <a:rPr sz="2133" spc="-27" dirty="0">
                <a:solidFill>
                  <a:srgbClr val="0089CF"/>
                </a:solidFill>
                <a:latin typeface="Calibri"/>
                <a:cs typeface="Calibri"/>
              </a:rPr>
              <a:t>Content</a:t>
            </a:r>
            <a:r>
              <a:rPr sz="2133" spc="-20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-</a:t>
            </a:r>
            <a:r>
              <a:rPr sz="21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The </a:t>
            </a:r>
            <a:r>
              <a:rPr sz="2133" spc="-33" dirty="0">
                <a:solidFill>
                  <a:srgbClr val="464546"/>
                </a:solidFill>
                <a:latin typeface="Calibri"/>
                <a:cs typeface="Calibri"/>
              </a:rPr>
              <a:t>content</a:t>
            </a:r>
            <a:r>
              <a:rPr sz="21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2133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2133" spc="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464546"/>
                </a:solidFill>
                <a:latin typeface="Calibri"/>
                <a:cs typeface="Calibri"/>
              </a:rPr>
              <a:t>box,</a:t>
            </a:r>
            <a:r>
              <a:rPr sz="2133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464546"/>
                </a:solidFill>
                <a:latin typeface="Calibri"/>
                <a:cs typeface="Calibri"/>
              </a:rPr>
              <a:t>where </a:t>
            </a:r>
            <a:r>
              <a:rPr sz="2133" spc="-4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20" dirty="0">
                <a:solidFill>
                  <a:srgbClr val="464546"/>
                </a:solidFill>
                <a:latin typeface="Calibri"/>
                <a:cs typeface="Calibri"/>
              </a:rPr>
              <a:t>text</a:t>
            </a:r>
            <a:r>
              <a:rPr sz="2133" spc="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2133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images</a:t>
            </a:r>
            <a:r>
              <a:rPr sz="2133" spc="-8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464546"/>
                </a:solidFill>
                <a:latin typeface="Calibri"/>
                <a:cs typeface="Calibri"/>
              </a:rPr>
              <a:t>appear</a:t>
            </a:r>
            <a:endParaRPr sz="2133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47"/>
              </a:spcBef>
            </a:pPr>
            <a:endParaRPr sz="20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488514" defTabSz="1219170">
              <a:lnSpc>
                <a:spcPts val="2133"/>
              </a:lnSpc>
            </a:pPr>
            <a:r>
              <a:rPr sz="2133" spc="-20" dirty="0">
                <a:solidFill>
                  <a:srgbClr val="0089CF"/>
                </a:solidFill>
                <a:latin typeface="Calibri"/>
                <a:cs typeface="Calibri"/>
              </a:rPr>
              <a:t>Padding</a:t>
            </a:r>
            <a:r>
              <a:rPr sz="2133" spc="-67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- </a:t>
            </a:r>
            <a:r>
              <a:rPr sz="2133" spc="-13" dirty="0">
                <a:solidFill>
                  <a:srgbClr val="464546"/>
                </a:solidFill>
                <a:latin typeface="Calibri"/>
                <a:cs typeface="Calibri"/>
              </a:rPr>
              <a:t>Clears</a:t>
            </a:r>
            <a:r>
              <a:rPr sz="2133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an </a:t>
            </a:r>
            <a:r>
              <a:rPr sz="2133" spc="-13" dirty="0">
                <a:solidFill>
                  <a:srgbClr val="464546"/>
                </a:solidFill>
                <a:latin typeface="Calibri"/>
                <a:cs typeface="Calibri"/>
              </a:rPr>
              <a:t>area</a:t>
            </a:r>
            <a:r>
              <a:rPr sz="2133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464546"/>
                </a:solidFill>
                <a:latin typeface="Calibri"/>
                <a:cs typeface="Calibri"/>
              </a:rPr>
              <a:t>around</a:t>
            </a:r>
            <a:r>
              <a:rPr sz="2133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464546"/>
                </a:solidFill>
                <a:latin typeface="Calibri"/>
                <a:cs typeface="Calibri"/>
              </a:rPr>
              <a:t>the </a:t>
            </a:r>
            <a:r>
              <a:rPr sz="2133" spc="-4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27" dirty="0">
                <a:solidFill>
                  <a:srgbClr val="464546"/>
                </a:solidFill>
                <a:latin typeface="Calibri"/>
                <a:cs typeface="Calibri"/>
              </a:rPr>
              <a:t>content.</a:t>
            </a:r>
            <a:r>
              <a:rPr sz="2133" spc="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2133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padding</a:t>
            </a:r>
            <a:r>
              <a:rPr sz="2133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464546"/>
                </a:solidFill>
                <a:latin typeface="Calibri"/>
                <a:cs typeface="Calibri"/>
              </a:rPr>
              <a:t>is</a:t>
            </a:r>
            <a:r>
              <a:rPr sz="2133" spc="-33" dirty="0">
                <a:solidFill>
                  <a:srgbClr val="464546"/>
                </a:solidFill>
                <a:latin typeface="Calibri"/>
                <a:cs typeface="Calibri"/>
              </a:rPr>
              <a:t> transparent</a:t>
            </a:r>
            <a:endParaRPr sz="2133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13"/>
              </a:spcBef>
            </a:pPr>
            <a:endParaRPr sz="20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533387" defTabSz="1219170">
              <a:lnSpc>
                <a:spcPts val="2147"/>
              </a:lnSpc>
            </a:pPr>
            <a:r>
              <a:rPr sz="2133" spc="-13" dirty="0">
                <a:solidFill>
                  <a:srgbClr val="0089CF"/>
                </a:solidFill>
                <a:latin typeface="Calibri"/>
                <a:cs typeface="Calibri"/>
              </a:rPr>
              <a:t>Border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- A </a:t>
            </a:r>
            <a:r>
              <a:rPr sz="2133" spc="-20" dirty="0">
                <a:solidFill>
                  <a:srgbClr val="464546"/>
                </a:solidFill>
                <a:latin typeface="Calibri"/>
                <a:cs typeface="Calibri"/>
              </a:rPr>
              <a:t>border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that </a:t>
            </a:r>
            <a:r>
              <a:rPr sz="2133" spc="-13" dirty="0">
                <a:solidFill>
                  <a:srgbClr val="464546"/>
                </a:solidFill>
                <a:latin typeface="Calibri"/>
                <a:cs typeface="Calibri"/>
              </a:rPr>
              <a:t>goes </a:t>
            </a:r>
            <a:r>
              <a:rPr sz="2133" spc="-20" dirty="0">
                <a:solidFill>
                  <a:srgbClr val="464546"/>
                </a:solidFill>
                <a:latin typeface="Calibri"/>
                <a:cs typeface="Calibri"/>
              </a:rPr>
              <a:t>around </a:t>
            </a:r>
            <a:r>
              <a:rPr sz="2133" spc="-4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2133" spc="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padding</a:t>
            </a:r>
            <a:r>
              <a:rPr sz="2133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2133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464546"/>
                </a:solidFill>
                <a:latin typeface="Calibri"/>
                <a:cs typeface="Calibri"/>
              </a:rPr>
              <a:t>content</a:t>
            </a:r>
            <a:endParaRPr sz="2133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27"/>
              </a:spcBef>
            </a:pPr>
            <a:endParaRPr sz="20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561326" defTabSz="1219170">
              <a:lnSpc>
                <a:spcPts val="2133"/>
              </a:lnSpc>
              <a:spcBef>
                <a:spcPts val="7"/>
              </a:spcBef>
            </a:pPr>
            <a:r>
              <a:rPr sz="2133" spc="-13" dirty="0">
                <a:solidFill>
                  <a:srgbClr val="0089CF"/>
                </a:solidFill>
                <a:latin typeface="Calibri"/>
                <a:cs typeface="Calibri"/>
              </a:rPr>
              <a:t>Margin</a:t>
            </a:r>
            <a:r>
              <a:rPr sz="2133" spc="-53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-</a:t>
            </a:r>
            <a:r>
              <a:rPr sz="2133" spc="-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464546"/>
                </a:solidFill>
                <a:latin typeface="Calibri"/>
                <a:cs typeface="Calibri"/>
              </a:rPr>
              <a:t>Clears</a:t>
            </a:r>
            <a:r>
              <a:rPr sz="2133" spc="-8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an</a:t>
            </a:r>
            <a:r>
              <a:rPr sz="2133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464546"/>
                </a:solidFill>
                <a:latin typeface="Calibri"/>
                <a:cs typeface="Calibri"/>
              </a:rPr>
              <a:t>area</a:t>
            </a:r>
            <a:r>
              <a:rPr sz="2133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outside</a:t>
            </a:r>
            <a:r>
              <a:rPr sz="2133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464546"/>
                </a:solidFill>
                <a:latin typeface="Calibri"/>
                <a:cs typeface="Calibri"/>
              </a:rPr>
              <a:t>the </a:t>
            </a:r>
            <a:r>
              <a:rPr sz="2133" spc="-4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3" dirty="0">
                <a:solidFill>
                  <a:srgbClr val="464546"/>
                </a:solidFill>
                <a:latin typeface="Calibri"/>
                <a:cs typeface="Calibri"/>
              </a:rPr>
              <a:t>border.</a:t>
            </a:r>
            <a:r>
              <a:rPr sz="2133" spc="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2133" spc="-27" dirty="0">
                <a:solidFill>
                  <a:srgbClr val="464546"/>
                </a:solidFill>
                <a:latin typeface="Calibri"/>
                <a:cs typeface="Calibri"/>
              </a:rPr>
              <a:t> margin</a:t>
            </a:r>
            <a:r>
              <a:rPr sz="2133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dirty="0">
                <a:solidFill>
                  <a:srgbClr val="464546"/>
                </a:solidFill>
                <a:latin typeface="Calibri"/>
                <a:cs typeface="Calibri"/>
              </a:rPr>
              <a:t>is</a:t>
            </a:r>
            <a:r>
              <a:rPr sz="2133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33" dirty="0">
                <a:solidFill>
                  <a:srgbClr val="464546"/>
                </a:solidFill>
                <a:latin typeface="Calibri"/>
                <a:cs typeface="Calibri"/>
              </a:rPr>
              <a:t>transparent</a:t>
            </a:r>
            <a:endParaRPr sz="2133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84AF2BF1-E6FA-F15D-F984-99E325B0EE8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0978" y="2289643"/>
            <a:ext cx="4612639" cy="324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5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79F873F-4885-BF71-A4C3-2B8E904EF4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0725" y="1099524"/>
            <a:ext cx="7978140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73" dirty="0">
                <a:solidFill>
                  <a:srgbClr val="212121"/>
                </a:solidFill>
              </a:rPr>
              <a:t>MARGIN</a:t>
            </a:r>
            <a:r>
              <a:rPr sz="2667" spc="353" dirty="0">
                <a:solidFill>
                  <a:srgbClr val="212121"/>
                </a:solidFill>
              </a:rPr>
              <a:t> </a:t>
            </a:r>
            <a:r>
              <a:rPr sz="2667" spc="47" dirty="0">
                <a:solidFill>
                  <a:srgbClr val="212121"/>
                </a:solidFill>
              </a:rPr>
              <a:t>AND</a:t>
            </a:r>
            <a:r>
              <a:rPr sz="2667" spc="333" dirty="0">
                <a:solidFill>
                  <a:srgbClr val="212121"/>
                </a:solidFill>
              </a:rPr>
              <a:t> </a:t>
            </a:r>
            <a:r>
              <a:rPr sz="2667" spc="73" dirty="0">
                <a:solidFill>
                  <a:srgbClr val="212121"/>
                </a:solidFill>
              </a:rPr>
              <a:t>PADDING:</a:t>
            </a:r>
            <a:r>
              <a:rPr sz="2667" spc="327" dirty="0">
                <a:solidFill>
                  <a:srgbClr val="212121"/>
                </a:solidFill>
              </a:rPr>
              <a:t> </a:t>
            </a:r>
            <a:r>
              <a:rPr sz="2667" spc="-27" dirty="0">
                <a:solidFill>
                  <a:srgbClr val="212121"/>
                </a:solidFill>
              </a:rPr>
              <a:t>TOP,</a:t>
            </a:r>
            <a:r>
              <a:rPr sz="2667" spc="305" dirty="0">
                <a:solidFill>
                  <a:srgbClr val="212121"/>
                </a:solidFill>
              </a:rPr>
              <a:t> </a:t>
            </a:r>
            <a:r>
              <a:rPr sz="2667" spc="47" dirty="0">
                <a:solidFill>
                  <a:srgbClr val="212121"/>
                </a:solidFill>
              </a:rPr>
              <a:t>RIGHT,</a:t>
            </a:r>
            <a:r>
              <a:rPr sz="2667" spc="313" dirty="0">
                <a:solidFill>
                  <a:srgbClr val="212121"/>
                </a:solidFill>
              </a:rPr>
              <a:t> </a:t>
            </a:r>
            <a:r>
              <a:rPr sz="2667" spc="67" dirty="0">
                <a:solidFill>
                  <a:srgbClr val="212121"/>
                </a:solidFill>
              </a:rPr>
              <a:t>BOTTOM,</a:t>
            </a:r>
            <a:r>
              <a:rPr sz="2667" spc="347" dirty="0">
                <a:solidFill>
                  <a:srgbClr val="212121"/>
                </a:solidFill>
              </a:rPr>
              <a:t> </a:t>
            </a:r>
            <a:r>
              <a:rPr sz="2667" spc="93" dirty="0">
                <a:solidFill>
                  <a:srgbClr val="212121"/>
                </a:solidFill>
              </a:rPr>
              <a:t>LEFT</a:t>
            </a:r>
            <a:endParaRPr sz="2667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DED925D-6F7B-6C96-57BE-65E25F3809AC}"/>
              </a:ext>
            </a:extLst>
          </p:cNvPr>
          <p:cNvSpPr txBox="1"/>
          <p:nvPr/>
        </p:nvSpPr>
        <p:spPr>
          <a:xfrm>
            <a:off x="1299901" y="2783462"/>
            <a:ext cx="5080847" cy="316432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marR="6773" defTabSz="1219170">
              <a:lnSpc>
                <a:spcPct val="146200"/>
              </a:lnSpc>
              <a:spcBef>
                <a:spcPts val="140"/>
              </a:spcBef>
            </a:pPr>
            <a:r>
              <a:rPr sz="1600" b="1" dirty="0">
                <a:solidFill>
                  <a:srgbClr val="0089CF"/>
                </a:solidFill>
                <a:latin typeface="Consolas"/>
                <a:cs typeface="Consolas"/>
              </a:rPr>
              <a:t>margin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-top: &lt;length&gt; | &lt;percentage&gt; | auto </a:t>
            </a:r>
            <a:r>
              <a:rPr sz="1600" spc="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margin-right: &lt;length&gt; | &lt;percentage&gt; | auto </a:t>
            </a:r>
            <a:r>
              <a:rPr sz="1600" spc="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margin-bottom: &lt;length&gt; | &lt;percentage&gt; | auto </a:t>
            </a:r>
            <a:r>
              <a:rPr sz="1600" spc="-860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margin-left:</a:t>
            </a:r>
            <a:r>
              <a:rPr sz="1600" spc="-13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&lt;length&gt;</a:t>
            </a:r>
            <a:r>
              <a:rPr sz="1600" spc="-20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|</a:t>
            </a:r>
            <a:r>
              <a:rPr sz="1600" spc="-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&lt;percentage&gt;</a:t>
            </a:r>
            <a:r>
              <a:rPr sz="1600" spc="-33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|</a:t>
            </a:r>
            <a:r>
              <a:rPr sz="1600" spc="-13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auto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defTabSz="1219170">
              <a:spcBef>
                <a:spcPts val="20"/>
              </a:spcBef>
            </a:pPr>
            <a:endParaRPr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marR="679010" defTabSz="1219170">
              <a:lnSpc>
                <a:spcPct val="146200"/>
              </a:lnSpc>
            </a:pPr>
            <a:r>
              <a:rPr sz="1600" b="1" dirty="0">
                <a:solidFill>
                  <a:srgbClr val="0089CF"/>
                </a:solidFill>
                <a:latin typeface="Consolas"/>
                <a:cs typeface="Consolas"/>
              </a:rPr>
              <a:t>padding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-top: &lt;length&gt; | &lt;percentage&gt; </a:t>
            </a:r>
            <a:r>
              <a:rPr sz="1600" spc="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padding-right:</a:t>
            </a:r>
            <a:r>
              <a:rPr sz="1600" spc="-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&lt;length&gt;</a:t>
            </a:r>
            <a:r>
              <a:rPr sz="1600" spc="-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|</a:t>
            </a:r>
            <a:r>
              <a:rPr sz="1600" spc="13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onsolas"/>
                <a:cs typeface="Consolas"/>
              </a:rPr>
              <a:t>&lt;percentage&gt; 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 padding-bottom: &lt;length&gt; | &lt;percentage&gt; </a:t>
            </a:r>
            <a:r>
              <a:rPr sz="1600" spc="-86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padding-left:</a:t>
            </a:r>
            <a:r>
              <a:rPr sz="1600" spc="-13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&lt;length&gt;</a:t>
            </a:r>
            <a:r>
              <a:rPr sz="1600" spc="-13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464546"/>
                </a:solidFill>
                <a:latin typeface="Consolas"/>
                <a:cs typeface="Consolas"/>
              </a:rPr>
              <a:t>|</a:t>
            </a:r>
            <a:r>
              <a:rPr sz="1600" spc="-7" dirty="0">
                <a:solidFill>
                  <a:srgbClr val="464546"/>
                </a:solidFill>
                <a:latin typeface="Consolas"/>
                <a:cs typeface="Consolas"/>
              </a:rPr>
              <a:t> &lt;percentage&gt;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C66A632-9D8D-7391-5A02-A03DA79533F9}"/>
              </a:ext>
            </a:extLst>
          </p:cNvPr>
          <p:cNvSpPr txBox="1"/>
          <p:nvPr/>
        </p:nvSpPr>
        <p:spPr>
          <a:xfrm>
            <a:off x="7388925" y="2814280"/>
            <a:ext cx="4235873" cy="896293"/>
          </a:xfrm>
          <a:prstGeom prst="rect">
            <a:avLst/>
          </a:prstGeom>
        </p:spPr>
        <p:txBody>
          <a:bodyPr vert="horz" wrap="square" lIns="0" tIns="3387" rIns="0" bIns="0" rtlCol="0">
            <a:spAutoFit/>
          </a:bodyPr>
          <a:lstStyle/>
          <a:p>
            <a:pPr marL="16933" marR="6773" algn="just" defTabSz="1219170">
              <a:lnSpc>
                <a:spcPct val="105000"/>
              </a:lnSpc>
              <a:spcBef>
                <a:spcPts val="27"/>
              </a:spcBef>
            </a:pPr>
            <a:r>
              <a:rPr sz="1867" spc="13" dirty="0">
                <a:solidFill>
                  <a:srgbClr val="212121"/>
                </a:solidFill>
                <a:latin typeface="Calibri Light"/>
                <a:cs typeface="Calibri Light"/>
              </a:rPr>
              <a:t>margins: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a </a:t>
            </a:r>
            <a:r>
              <a:rPr sz="1867" spc="7" dirty="0">
                <a:solidFill>
                  <a:srgbClr val="212121"/>
                </a:solidFill>
                <a:latin typeface="Calibri Light"/>
                <a:cs typeface="Calibri Light"/>
              </a:rPr>
              <a:t>positive value </a:t>
            </a:r>
            <a:r>
              <a:rPr sz="1867" spc="20" dirty="0">
                <a:solidFill>
                  <a:srgbClr val="212121"/>
                </a:solidFill>
                <a:latin typeface="Calibri Light"/>
                <a:cs typeface="Calibri Light"/>
              </a:rPr>
              <a:t>places </a:t>
            </a:r>
            <a:r>
              <a:rPr sz="1867" spc="7" dirty="0">
                <a:solidFill>
                  <a:srgbClr val="212121"/>
                </a:solidFill>
                <a:latin typeface="Calibri Light"/>
                <a:cs typeface="Calibri Light"/>
              </a:rPr>
              <a:t>it</a:t>
            </a:r>
            <a:r>
              <a:rPr sz="1867" spc="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7" dirty="0">
                <a:solidFill>
                  <a:srgbClr val="212121"/>
                </a:solidFill>
                <a:latin typeface="Calibri Light"/>
                <a:cs typeface="Calibri Light"/>
              </a:rPr>
              <a:t>farther </a:t>
            </a:r>
            <a:r>
              <a:rPr sz="1867" spc="13" dirty="0">
                <a:solidFill>
                  <a:srgbClr val="212121"/>
                </a:solidFill>
                <a:latin typeface="Calibri Light"/>
                <a:cs typeface="Calibri Light"/>
              </a:rPr>
              <a:t> from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its </a:t>
            </a:r>
            <a:r>
              <a:rPr sz="1867" spc="7" dirty="0">
                <a:solidFill>
                  <a:srgbClr val="212121"/>
                </a:solidFill>
                <a:latin typeface="Calibri Light"/>
                <a:cs typeface="Calibri Light"/>
              </a:rPr>
              <a:t>neighbors, </a:t>
            </a:r>
            <a:r>
              <a:rPr sz="1867" spc="13" dirty="0">
                <a:solidFill>
                  <a:srgbClr val="212121"/>
                </a:solidFill>
                <a:latin typeface="Calibri Light"/>
                <a:cs typeface="Calibri Light"/>
              </a:rPr>
              <a:t>while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1867" spc="7" dirty="0">
                <a:solidFill>
                  <a:srgbClr val="212121"/>
                </a:solidFill>
                <a:latin typeface="Calibri Light"/>
                <a:cs typeface="Calibri Light"/>
              </a:rPr>
              <a:t> negative value </a:t>
            </a:r>
            <a:r>
              <a:rPr sz="1867" spc="13" dirty="0">
                <a:solidFill>
                  <a:srgbClr val="212121"/>
                </a:solidFill>
                <a:latin typeface="Calibri Light"/>
                <a:cs typeface="Calibri Light"/>
              </a:rPr>
              <a:t> places</a:t>
            </a:r>
            <a:r>
              <a:rPr sz="1867" spc="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7" dirty="0">
                <a:solidFill>
                  <a:srgbClr val="212121"/>
                </a:solidFill>
                <a:latin typeface="Calibri Light"/>
                <a:cs typeface="Calibri Light"/>
              </a:rPr>
              <a:t>it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33" dirty="0">
                <a:solidFill>
                  <a:srgbClr val="212121"/>
                </a:solidFill>
                <a:latin typeface="Calibri Light"/>
                <a:cs typeface="Calibri Light"/>
              </a:rPr>
              <a:t>closer.</a:t>
            </a:r>
            <a:endParaRPr sz="1867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997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ECC7053-C8D9-9E4F-0562-B18BAA8450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3777" y="902164"/>
            <a:ext cx="577511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73" dirty="0">
                <a:solidFill>
                  <a:srgbClr val="212121"/>
                </a:solidFill>
              </a:rPr>
              <a:t>MARGIN</a:t>
            </a:r>
            <a:r>
              <a:rPr sz="2667" spc="320" dirty="0">
                <a:solidFill>
                  <a:srgbClr val="212121"/>
                </a:solidFill>
              </a:rPr>
              <a:t> </a:t>
            </a:r>
            <a:r>
              <a:rPr sz="2667" spc="47" dirty="0">
                <a:solidFill>
                  <a:srgbClr val="212121"/>
                </a:solidFill>
              </a:rPr>
              <a:t>AND</a:t>
            </a:r>
            <a:r>
              <a:rPr sz="2667" spc="305" dirty="0">
                <a:solidFill>
                  <a:srgbClr val="212121"/>
                </a:solidFill>
              </a:rPr>
              <a:t> </a:t>
            </a:r>
            <a:r>
              <a:rPr sz="2667" spc="73" dirty="0">
                <a:solidFill>
                  <a:srgbClr val="212121"/>
                </a:solidFill>
              </a:rPr>
              <a:t>PADDING:</a:t>
            </a:r>
            <a:r>
              <a:rPr sz="2667" spc="293" dirty="0">
                <a:solidFill>
                  <a:srgbClr val="212121"/>
                </a:solidFill>
              </a:rPr>
              <a:t> </a:t>
            </a:r>
            <a:r>
              <a:rPr sz="2667" spc="93" dirty="0">
                <a:solidFill>
                  <a:srgbClr val="212121"/>
                </a:solidFill>
              </a:rPr>
              <a:t>SHORTHAND</a:t>
            </a:r>
            <a:endParaRPr sz="2667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6265847-87C9-3AD0-26AB-2C8F759611CD}"/>
              </a:ext>
            </a:extLst>
          </p:cNvPr>
          <p:cNvSpPr txBox="1"/>
          <p:nvPr/>
        </p:nvSpPr>
        <p:spPr>
          <a:xfrm>
            <a:off x="6289135" y="4456198"/>
            <a:ext cx="1573953" cy="33434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defTabSz="1219170">
              <a:spcBef>
                <a:spcPts val="127"/>
              </a:spcBef>
            </a:pPr>
            <a:r>
              <a:rPr sz="2067" dirty="0">
                <a:solidFill>
                  <a:srgbClr val="0089CF"/>
                </a:solidFill>
                <a:latin typeface="Calibri Light"/>
                <a:cs typeface="Calibri Light"/>
              </a:rPr>
              <a:t>vertical</a:t>
            </a:r>
            <a:r>
              <a:rPr sz="2067" spc="-73" dirty="0">
                <a:solidFill>
                  <a:srgbClr val="0089CF"/>
                </a:solidFill>
                <a:latin typeface="Calibri Light"/>
                <a:cs typeface="Calibri Light"/>
              </a:rPr>
              <a:t> </a:t>
            </a:r>
            <a:r>
              <a:rPr sz="2067" dirty="0">
                <a:solidFill>
                  <a:srgbClr val="464546"/>
                </a:solidFill>
                <a:latin typeface="Calibri Light"/>
                <a:cs typeface="Calibri Light"/>
              </a:rPr>
              <a:t>is</a:t>
            </a:r>
            <a:r>
              <a:rPr sz="2067" spc="-5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067" spc="-20" dirty="0">
                <a:solidFill>
                  <a:srgbClr val="464546"/>
                </a:solidFill>
                <a:latin typeface="Calibri Light"/>
                <a:cs typeface="Calibri Light"/>
              </a:rPr>
              <a:t>first!</a:t>
            </a:r>
            <a:endParaRPr sz="2067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A9AC7F8-279C-328F-C89A-E3180274BE18}"/>
              </a:ext>
            </a:extLst>
          </p:cNvPr>
          <p:cNvSpPr/>
          <p:nvPr/>
        </p:nvSpPr>
        <p:spPr>
          <a:xfrm>
            <a:off x="5062483" y="4584891"/>
            <a:ext cx="1105747" cy="191347"/>
          </a:xfrm>
          <a:custGeom>
            <a:avLst/>
            <a:gdLst/>
            <a:ahLst/>
            <a:cxnLst/>
            <a:rect l="l" t="t" r="r" b="b"/>
            <a:pathLst>
              <a:path w="829310" h="143510">
                <a:moveTo>
                  <a:pt x="828929" y="57277"/>
                </a:moveTo>
                <a:lnTo>
                  <a:pt x="142875" y="57277"/>
                </a:lnTo>
                <a:lnTo>
                  <a:pt x="142875" y="0"/>
                </a:lnTo>
                <a:lnTo>
                  <a:pt x="0" y="71628"/>
                </a:lnTo>
                <a:lnTo>
                  <a:pt x="142875" y="143256"/>
                </a:lnTo>
                <a:lnTo>
                  <a:pt x="142875" y="85979"/>
                </a:lnTo>
                <a:lnTo>
                  <a:pt x="828929" y="85979"/>
                </a:lnTo>
                <a:lnTo>
                  <a:pt x="828929" y="5727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89D0B8F-3890-9CEC-EDEA-946D38BF6ADD}"/>
              </a:ext>
            </a:extLst>
          </p:cNvPr>
          <p:cNvSpPr txBox="1"/>
          <p:nvPr/>
        </p:nvSpPr>
        <p:spPr>
          <a:xfrm>
            <a:off x="1173777" y="1919077"/>
            <a:ext cx="5299287" cy="1473053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6933" marR="6773" defTabSz="1219170">
              <a:lnSpc>
                <a:spcPct val="101400"/>
              </a:lnSpc>
              <a:spcBef>
                <a:spcPts val="107"/>
              </a:spcBef>
            </a:pP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margin:</a:t>
            </a:r>
            <a:r>
              <a:rPr sz="1867" spc="2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[</a:t>
            </a:r>
            <a:r>
              <a:rPr sz="1867" spc="4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&lt;length&gt;</a:t>
            </a:r>
            <a:r>
              <a:rPr sz="1867" spc="4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|</a:t>
            </a:r>
            <a:r>
              <a:rPr sz="1867" spc="33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&lt;percentage&gt;</a:t>
            </a:r>
            <a:r>
              <a:rPr sz="1867" spc="53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|</a:t>
            </a:r>
            <a:r>
              <a:rPr sz="1867" spc="20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auto </a:t>
            </a:r>
            <a:r>
              <a:rPr sz="1867" spc="-100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spc="7" dirty="0">
                <a:solidFill>
                  <a:srgbClr val="464546"/>
                </a:solidFill>
                <a:latin typeface="Consolas"/>
                <a:cs typeface="Consolas"/>
              </a:rPr>
              <a:t>inherit</a:t>
            </a:r>
            <a:r>
              <a:rPr sz="1867" spc="2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margin:</a:t>
            </a:r>
            <a:r>
              <a:rPr sz="1867" spc="2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spc="7" dirty="0">
                <a:solidFill>
                  <a:srgbClr val="464546"/>
                </a:solidFill>
                <a:latin typeface="Consolas"/>
                <a:cs typeface="Consolas"/>
              </a:rPr>
              <a:t>all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marR="1458770" defTabSz="1219170">
              <a:lnSpc>
                <a:spcPct val="99000"/>
              </a:lnSpc>
              <a:spcBef>
                <a:spcPts val="213"/>
              </a:spcBef>
            </a:pP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margin: </a:t>
            </a:r>
            <a:r>
              <a:rPr sz="1867" dirty="0">
                <a:solidFill>
                  <a:srgbClr val="0089CF"/>
                </a:solidFill>
                <a:latin typeface="Consolas"/>
                <a:cs typeface="Consolas"/>
              </a:rPr>
              <a:t>vertical </a:t>
            </a:r>
            <a:r>
              <a:rPr sz="1867" spc="7" dirty="0">
                <a:solidFill>
                  <a:srgbClr val="464546"/>
                </a:solidFill>
                <a:latin typeface="Consolas"/>
                <a:cs typeface="Consolas"/>
              </a:rPr>
              <a:t>horizontal </a:t>
            </a:r>
            <a:r>
              <a:rPr sz="1867" spc="13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margin: </a:t>
            </a:r>
            <a:r>
              <a:rPr sz="1867" dirty="0">
                <a:solidFill>
                  <a:srgbClr val="0089CF"/>
                </a:solidFill>
                <a:latin typeface="Consolas"/>
                <a:cs typeface="Consolas"/>
              </a:rPr>
              <a:t>top</a:t>
            </a:r>
            <a:r>
              <a:rPr sz="1867" spc="7" dirty="0">
                <a:solidFill>
                  <a:srgbClr val="0089C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horizontal</a:t>
            </a:r>
            <a:r>
              <a:rPr sz="1867" spc="2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spc="7" dirty="0">
                <a:solidFill>
                  <a:srgbClr val="464546"/>
                </a:solidFill>
                <a:latin typeface="Consolas"/>
                <a:cs typeface="Consolas"/>
              </a:rPr>
              <a:t>bottom </a:t>
            </a:r>
            <a:r>
              <a:rPr sz="1867" spc="-100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margin:</a:t>
            </a:r>
            <a:r>
              <a:rPr sz="1867" spc="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0089CF"/>
                </a:solidFill>
                <a:latin typeface="Consolas"/>
                <a:cs typeface="Consolas"/>
              </a:rPr>
              <a:t>top</a:t>
            </a:r>
            <a:r>
              <a:rPr sz="1867" spc="7" dirty="0">
                <a:solidFill>
                  <a:srgbClr val="0089C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right</a:t>
            </a:r>
            <a:r>
              <a:rPr sz="1867" spc="13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bottom</a:t>
            </a:r>
            <a:r>
              <a:rPr sz="1867" spc="20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spc="7" dirty="0">
                <a:solidFill>
                  <a:srgbClr val="464546"/>
                </a:solidFill>
                <a:latin typeface="Consolas"/>
                <a:cs typeface="Consolas"/>
              </a:rPr>
              <a:t>left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4BBA8A9-4047-93D3-8867-F0DBE03C4068}"/>
              </a:ext>
            </a:extLst>
          </p:cNvPr>
          <p:cNvSpPr txBox="1"/>
          <p:nvPr/>
        </p:nvSpPr>
        <p:spPr>
          <a:xfrm>
            <a:off x="6575306" y="1919077"/>
            <a:ext cx="82126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]</a:t>
            </a:r>
            <a:r>
              <a:rPr sz="1867" spc="7" dirty="0">
                <a:solidFill>
                  <a:srgbClr val="464546"/>
                </a:solidFill>
                <a:latin typeface="Consolas"/>
                <a:cs typeface="Consolas"/>
              </a:rPr>
              <a:t>{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1</a:t>
            </a:r>
            <a:r>
              <a:rPr sz="1867" spc="7" dirty="0">
                <a:solidFill>
                  <a:srgbClr val="464546"/>
                </a:solidFill>
                <a:latin typeface="Consolas"/>
                <a:cs typeface="Consolas"/>
              </a:rPr>
              <a:t>,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4}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131CA00A-8838-B523-A435-A074F856CCFB}"/>
              </a:ext>
            </a:extLst>
          </p:cNvPr>
          <p:cNvSpPr txBox="1"/>
          <p:nvPr/>
        </p:nvSpPr>
        <p:spPr>
          <a:xfrm>
            <a:off x="1173777" y="3776665"/>
            <a:ext cx="4503420" cy="5917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padding:</a:t>
            </a:r>
            <a:r>
              <a:rPr sz="1867" spc="2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[</a:t>
            </a:r>
            <a:r>
              <a:rPr sz="1867" spc="2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&lt;length&gt;</a:t>
            </a:r>
            <a:r>
              <a:rPr sz="1867" spc="4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|</a:t>
            </a:r>
            <a:r>
              <a:rPr sz="1867" spc="33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&lt;percentage&gt;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spcBef>
                <a:spcPts val="20"/>
              </a:spcBef>
            </a:pPr>
            <a:r>
              <a:rPr sz="1867" spc="7" dirty="0">
                <a:solidFill>
                  <a:srgbClr val="464546"/>
                </a:solidFill>
                <a:latin typeface="Consolas"/>
                <a:cs typeface="Consolas"/>
              </a:rPr>
              <a:t>]{1,4}</a:t>
            </a:r>
            <a:r>
              <a:rPr sz="1867" spc="20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padding :</a:t>
            </a:r>
            <a:r>
              <a:rPr sz="1867" spc="-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spc="7" dirty="0">
                <a:solidFill>
                  <a:srgbClr val="464546"/>
                </a:solidFill>
                <a:latin typeface="Consolas"/>
                <a:cs typeface="Consolas"/>
              </a:rPr>
              <a:t>all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</p:txBody>
      </p:sp>
      <p:pic>
        <p:nvPicPr>
          <p:cNvPr id="8" name="object 9">
            <a:extLst>
              <a:ext uri="{FF2B5EF4-FFF2-40B4-BE49-F238E27FC236}">
                <a16:creationId xmlns:a16="http://schemas.microsoft.com/office/drawing/2014/main" id="{5B077112-8D89-E703-2F98-1E32BBAA008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3283" y="1973771"/>
            <a:ext cx="2964688" cy="2082800"/>
          </a:xfrm>
          <a:prstGeom prst="rect">
            <a:avLst/>
          </a:prstGeom>
        </p:spPr>
      </p:pic>
      <p:sp>
        <p:nvSpPr>
          <p:cNvPr id="9" name="object 13">
            <a:extLst>
              <a:ext uri="{FF2B5EF4-FFF2-40B4-BE49-F238E27FC236}">
                <a16:creationId xmlns:a16="http://schemas.microsoft.com/office/drawing/2014/main" id="{C8D15DBC-42A9-E37E-AD2B-85780DEDB6A8}"/>
              </a:ext>
            </a:extLst>
          </p:cNvPr>
          <p:cNvSpPr txBox="1"/>
          <p:nvPr/>
        </p:nvSpPr>
        <p:spPr>
          <a:xfrm>
            <a:off x="1173776" y="4502089"/>
            <a:ext cx="38489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padding : </a:t>
            </a:r>
            <a:r>
              <a:rPr sz="1867" dirty="0">
                <a:solidFill>
                  <a:srgbClr val="0089CF"/>
                </a:solidFill>
                <a:latin typeface="Consolas"/>
                <a:cs typeface="Consolas"/>
              </a:rPr>
              <a:t>vertical</a:t>
            </a:r>
            <a:r>
              <a:rPr sz="1867" spc="7" dirty="0">
                <a:solidFill>
                  <a:srgbClr val="0089CF"/>
                </a:solidFill>
                <a:latin typeface="Consolas"/>
                <a:cs typeface="Consolas"/>
              </a:rPr>
              <a:t> </a:t>
            </a:r>
            <a:r>
              <a:rPr sz="1867" spc="7" dirty="0">
                <a:solidFill>
                  <a:srgbClr val="464546"/>
                </a:solidFill>
                <a:latin typeface="Consolas"/>
                <a:cs typeface="Consolas"/>
              </a:rPr>
              <a:t>horizontal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BC1E8931-2358-3357-5FC4-066FA2896E89}"/>
              </a:ext>
            </a:extLst>
          </p:cNvPr>
          <p:cNvSpPr txBox="1"/>
          <p:nvPr/>
        </p:nvSpPr>
        <p:spPr>
          <a:xfrm>
            <a:off x="1173777" y="4780473"/>
            <a:ext cx="6003713" cy="1774246"/>
          </a:xfrm>
          <a:prstGeom prst="rect">
            <a:avLst/>
          </a:prstGeom>
        </p:spPr>
        <p:txBody>
          <a:bodyPr vert="horz" wrap="square" lIns="0" tIns="29633" rIns="0" bIns="0" rtlCol="0">
            <a:spAutoFit/>
          </a:bodyPr>
          <a:lstStyle/>
          <a:p>
            <a:pPr marL="16933" marR="1896486" defTabSz="1219170">
              <a:lnSpc>
                <a:spcPts val="2213"/>
              </a:lnSpc>
              <a:spcBef>
                <a:spcPts val="233"/>
              </a:spcBef>
            </a:pP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padding</a:t>
            </a:r>
            <a:r>
              <a:rPr sz="1867" spc="20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: </a:t>
            </a:r>
            <a:r>
              <a:rPr sz="1867" dirty="0">
                <a:solidFill>
                  <a:srgbClr val="0089CF"/>
                </a:solidFill>
                <a:latin typeface="Consolas"/>
                <a:cs typeface="Consolas"/>
              </a:rPr>
              <a:t>top</a:t>
            </a:r>
            <a:r>
              <a:rPr sz="1867" spc="20" dirty="0">
                <a:solidFill>
                  <a:srgbClr val="0089C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right</a:t>
            </a:r>
            <a:r>
              <a:rPr sz="1867" spc="20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bottom</a:t>
            </a:r>
            <a:r>
              <a:rPr sz="1867" spc="7" dirty="0">
                <a:solidFill>
                  <a:srgbClr val="464546"/>
                </a:solidFill>
                <a:latin typeface="Consolas"/>
                <a:cs typeface="Consolas"/>
              </a:rPr>
              <a:t> left </a:t>
            </a:r>
            <a:r>
              <a:rPr sz="1867" spc="-100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padding</a:t>
            </a:r>
            <a:r>
              <a:rPr sz="1867" spc="20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: </a:t>
            </a:r>
            <a:r>
              <a:rPr sz="1867" dirty="0">
                <a:solidFill>
                  <a:srgbClr val="0089CF"/>
                </a:solidFill>
                <a:latin typeface="Consolas"/>
                <a:cs typeface="Consolas"/>
              </a:rPr>
              <a:t>top</a:t>
            </a:r>
            <a:r>
              <a:rPr sz="1867" spc="20" dirty="0">
                <a:solidFill>
                  <a:srgbClr val="0089C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horizontal</a:t>
            </a:r>
            <a:r>
              <a:rPr sz="1867" spc="33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spc="7" dirty="0">
                <a:solidFill>
                  <a:srgbClr val="464546"/>
                </a:solidFill>
                <a:latin typeface="Consolas"/>
                <a:cs typeface="Consolas"/>
              </a:rPr>
              <a:t>bottom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defTabSz="1219170"/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defTabSz="1219170">
              <a:spcBef>
                <a:spcPts val="33"/>
              </a:spcBef>
            </a:pPr>
            <a:endParaRPr sz="20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Always</a:t>
            </a:r>
            <a:r>
              <a:rPr sz="1867" spc="-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starts</a:t>
            </a:r>
            <a:r>
              <a:rPr sz="1867" spc="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20" dirty="0">
                <a:solidFill>
                  <a:srgbClr val="212121"/>
                </a:solidFill>
                <a:latin typeface="Calibri Light"/>
                <a:cs typeface="Calibri Light"/>
              </a:rPr>
              <a:t>with</a:t>
            </a:r>
            <a:r>
              <a:rPr sz="1867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top.</a:t>
            </a:r>
            <a:endParaRPr sz="1867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6933" defTabSz="1219170"/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Even</a:t>
            </a:r>
            <a:r>
              <a:rPr sz="1867" spc="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27" dirty="0">
                <a:solidFill>
                  <a:srgbClr val="212121"/>
                </a:solidFill>
                <a:latin typeface="Calibri Light"/>
                <a:cs typeface="Calibri Light"/>
              </a:rPr>
              <a:t>when</a:t>
            </a:r>
            <a:r>
              <a:rPr sz="1867" spc="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20" dirty="0">
                <a:solidFill>
                  <a:srgbClr val="212121"/>
                </a:solidFill>
                <a:latin typeface="Calibri Light"/>
                <a:cs typeface="Calibri Light"/>
              </a:rPr>
              <a:t>only</a:t>
            </a:r>
            <a:r>
              <a:rPr sz="1867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3</a:t>
            </a:r>
            <a:r>
              <a:rPr sz="1867" spc="5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7" dirty="0">
                <a:solidFill>
                  <a:srgbClr val="212121"/>
                </a:solidFill>
                <a:latin typeface="Calibri Light"/>
                <a:cs typeface="Calibri Light"/>
              </a:rPr>
              <a:t>values</a:t>
            </a:r>
            <a:r>
              <a:rPr sz="1867" spc="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are</a:t>
            </a:r>
            <a:r>
              <a:rPr sz="1867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provided.</a:t>
            </a:r>
            <a:r>
              <a:rPr sz="1867" spc="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7" dirty="0">
                <a:solidFill>
                  <a:srgbClr val="212121"/>
                </a:solidFill>
                <a:latin typeface="Calibri Light"/>
                <a:cs typeface="Calibri Light"/>
              </a:rPr>
              <a:t>In</a:t>
            </a:r>
            <a:r>
              <a:rPr sz="1867" spc="3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7" dirty="0">
                <a:solidFill>
                  <a:srgbClr val="212121"/>
                </a:solidFill>
                <a:latin typeface="Calibri Light"/>
                <a:cs typeface="Calibri Light"/>
              </a:rPr>
              <a:t>this</a:t>
            </a:r>
            <a:r>
              <a:rPr sz="1867" spc="3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case</a:t>
            </a:r>
            <a:r>
              <a:rPr sz="1867" spc="4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left</a:t>
            </a:r>
            <a:r>
              <a:rPr sz="1867" spc="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=</a:t>
            </a:r>
            <a:r>
              <a:rPr sz="1867" spc="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7" dirty="0">
                <a:solidFill>
                  <a:srgbClr val="212121"/>
                </a:solidFill>
                <a:latin typeface="Calibri Light"/>
                <a:cs typeface="Calibri Light"/>
              </a:rPr>
              <a:t>right.</a:t>
            </a:r>
            <a:endParaRPr sz="1867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0960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C460FB6E-C744-4EC6-EEB3-8F9B61393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0725" y="1517019"/>
            <a:ext cx="577511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73" dirty="0">
                <a:solidFill>
                  <a:srgbClr val="212121"/>
                </a:solidFill>
              </a:rPr>
              <a:t>MARGIN</a:t>
            </a:r>
            <a:r>
              <a:rPr sz="2667" spc="320" dirty="0">
                <a:solidFill>
                  <a:srgbClr val="212121"/>
                </a:solidFill>
              </a:rPr>
              <a:t> </a:t>
            </a:r>
            <a:r>
              <a:rPr sz="2667" spc="47" dirty="0">
                <a:solidFill>
                  <a:srgbClr val="212121"/>
                </a:solidFill>
              </a:rPr>
              <a:t>AND</a:t>
            </a:r>
            <a:r>
              <a:rPr sz="2667" spc="305" dirty="0">
                <a:solidFill>
                  <a:srgbClr val="212121"/>
                </a:solidFill>
              </a:rPr>
              <a:t> </a:t>
            </a:r>
            <a:r>
              <a:rPr sz="2667" spc="73" dirty="0">
                <a:solidFill>
                  <a:srgbClr val="212121"/>
                </a:solidFill>
              </a:rPr>
              <a:t>PADDING:</a:t>
            </a:r>
            <a:r>
              <a:rPr sz="2667" spc="293" dirty="0">
                <a:solidFill>
                  <a:srgbClr val="212121"/>
                </a:solidFill>
              </a:rPr>
              <a:t> </a:t>
            </a:r>
            <a:r>
              <a:rPr sz="2667" spc="93" dirty="0">
                <a:solidFill>
                  <a:srgbClr val="212121"/>
                </a:solidFill>
              </a:rPr>
              <a:t>SHORTHAND</a:t>
            </a:r>
            <a:endParaRPr sz="2667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4AD2A8C-92A2-9EAE-A422-6D9E5EA1F12B}"/>
              </a:ext>
            </a:extLst>
          </p:cNvPr>
          <p:cNvSpPr txBox="1"/>
          <p:nvPr/>
        </p:nvSpPr>
        <p:spPr>
          <a:xfrm>
            <a:off x="1990725" y="2461118"/>
            <a:ext cx="604604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Remember:</a:t>
            </a:r>
            <a:r>
              <a:rPr sz="1867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0089CF"/>
                </a:solidFill>
                <a:latin typeface="Calibri"/>
                <a:cs typeface="Calibri"/>
              </a:rPr>
              <a:t>vertical</a:t>
            </a:r>
            <a:r>
              <a:rPr sz="1867" spc="27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is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first,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starts</a:t>
            </a:r>
            <a:r>
              <a:rPr sz="1867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with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0089CF"/>
                </a:solidFill>
                <a:latin typeface="Calibri"/>
                <a:cs typeface="Calibri"/>
              </a:rPr>
              <a:t>top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1867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1867" spc="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goes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0089CF"/>
                </a:solidFill>
                <a:latin typeface="Calibri"/>
                <a:cs typeface="Calibri"/>
              </a:rPr>
              <a:t>clockwise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!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1F01CEB-D31A-0977-856E-9EB7ED6D2E6C}"/>
              </a:ext>
            </a:extLst>
          </p:cNvPr>
          <p:cNvSpPr/>
          <p:nvPr/>
        </p:nvSpPr>
        <p:spPr>
          <a:xfrm>
            <a:off x="6838535" y="3094594"/>
            <a:ext cx="966893" cy="191347"/>
          </a:xfrm>
          <a:custGeom>
            <a:avLst/>
            <a:gdLst/>
            <a:ahLst/>
            <a:cxnLst/>
            <a:rect l="l" t="t" r="r" b="b"/>
            <a:pathLst>
              <a:path w="725170" h="143509">
                <a:moveTo>
                  <a:pt x="724916" y="57277"/>
                </a:moveTo>
                <a:lnTo>
                  <a:pt x="142748" y="57277"/>
                </a:lnTo>
                <a:lnTo>
                  <a:pt x="142748" y="0"/>
                </a:lnTo>
                <a:lnTo>
                  <a:pt x="0" y="71628"/>
                </a:lnTo>
                <a:lnTo>
                  <a:pt x="142748" y="143256"/>
                </a:lnTo>
                <a:lnTo>
                  <a:pt x="142748" y="85979"/>
                </a:lnTo>
                <a:lnTo>
                  <a:pt x="724916" y="85979"/>
                </a:lnTo>
                <a:lnTo>
                  <a:pt x="724916" y="5727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7490BAB-C0AA-1251-6D95-D5EFE7C5C9EF}"/>
              </a:ext>
            </a:extLst>
          </p:cNvPr>
          <p:cNvSpPr txBox="1"/>
          <p:nvPr/>
        </p:nvSpPr>
        <p:spPr>
          <a:xfrm>
            <a:off x="2932759" y="4507852"/>
            <a:ext cx="149013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spc="-13" dirty="0">
                <a:solidFill>
                  <a:srgbClr val="464546"/>
                </a:solidFill>
                <a:latin typeface="Calibri Light"/>
                <a:cs typeface="Calibri Light"/>
              </a:rPr>
              <a:t>starts</a:t>
            </a:r>
            <a:r>
              <a:rPr sz="1867" spc="-2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867" spc="20" dirty="0">
                <a:solidFill>
                  <a:srgbClr val="464546"/>
                </a:solidFill>
                <a:latin typeface="Calibri Light"/>
                <a:cs typeface="Calibri Light"/>
              </a:rPr>
              <a:t>with</a:t>
            </a:r>
            <a:r>
              <a:rPr sz="1867" spc="-4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867" spc="7" dirty="0">
                <a:solidFill>
                  <a:srgbClr val="0089CF"/>
                </a:solidFill>
                <a:latin typeface="Calibri Light"/>
                <a:cs typeface="Calibri Light"/>
              </a:rPr>
              <a:t>top</a:t>
            </a:r>
            <a:r>
              <a:rPr sz="1867" spc="7" dirty="0">
                <a:solidFill>
                  <a:srgbClr val="464546"/>
                </a:solidFill>
                <a:latin typeface="Calibri Light"/>
                <a:cs typeface="Calibri Light"/>
              </a:rPr>
              <a:t>.</a:t>
            </a:r>
            <a:endParaRPr sz="1867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A034972A-4F28-5137-3104-DBA8D2056D22}"/>
              </a:ext>
            </a:extLst>
          </p:cNvPr>
          <p:cNvGrpSpPr/>
          <p:nvPr/>
        </p:nvGrpSpPr>
        <p:grpSpPr>
          <a:xfrm>
            <a:off x="3378038" y="3706228"/>
            <a:ext cx="189653" cy="764540"/>
            <a:chOff x="1400555" y="1845564"/>
            <a:chExt cx="142240" cy="573405"/>
          </a:xfrm>
        </p:grpSpPr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24BEBC6A-B246-BE29-017B-15BD3D951530}"/>
                </a:ext>
              </a:extLst>
            </p:cNvPr>
            <p:cNvSpPr/>
            <p:nvPr/>
          </p:nvSpPr>
          <p:spPr>
            <a:xfrm>
              <a:off x="1457197" y="1988362"/>
              <a:ext cx="28575" cy="430530"/>
            </a:xfrm>
            <a:custGeom>
              <a:avLst/>
              <a:gdLst/>
              <a:ahLst/>
              <a:cxnLst/>
              <a:rect l="l" t="t" r="r" b="b"/>
              <a:pathLst>
                <a:path w="28575" h="430530">
                  <a:moveTo>
                    <a:pt x="28346" y="0"/>
                  </a:moveTo>
                  <a:lnTo>
                    <a:pt x="0" y="0"/>
                  </a:lnTo>
                  <a:lnTo>
                    <a:pt x="0" y="430098"/>
                  </a:lnTo>
                  <a:lnTo>
                    <a:pt x="28346" y="430098"/>
                  </a:lnTo>
                  <a:lnTo>
                    <a:pt x="2834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1B3246C8-9D4C-9036-3D17-892A89FD826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555" y="1845564"/>
              <a:ext cx="141731" cy="142748"/>
            </a:xfrm>
            <a:prstGeom prst="rect">
              <a:avLst/>
            </a:prstGeom>
          </p:spPr>
        </p:pic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FB8C8E3E-2ED2-B8BF-5D3B-AF9847C3E986}"/>
              </a:ext>
            </a:extLst>
          </p:cNvPr>
          <p:cNvSpPr txBox="1"/>
          <p:nvPr/>
        </p:nvSpPr>
        <p:spPr>
          <a:xfrm>
            <a:off x="1990725" y="2994350"/>
            <a:ext cx="4110567" cy="58313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6933" marR="6773" defTabSz="1219170">
              <a:lnSpc>
                <a:spcPct val="101400"/>
              </a:lnSpc>
              <a:spcBef>
                <a:spcPts val="107"/>
              </a:spcBef>
            </a:pP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padding</a:t>
            </a:r>
            <a:r>
              <a:rPr sz="1867" spc="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: </a:t>
            </a:r>
            <a:r>
              <a:rPr sz="1867" dirty="0">
                <a:solidFill>
                  <a:srgbClr val="0089CF"/>
                </a:solidFill>
                <a:latin typeface="Consolas"/>
                <a:cs typeface="Consolas"/>
              </a:rPr>
              <a:t>vertical</a:t>
            </a:r>
            <a:r>
              <a:rPr sz="1867" spc="7" dirty="0">
                <a:solidFill>
                  <a:srgbClr val="0089CF"/>
                </a:solidFill>
                <a:latin typeface="Consolas"/>
                <a:cs typeface="Consolas"/>
              </a:rPr>
              <a:t> </a:t>
            </a:r>
            <a:r>
              <a:rPr sz="1867" spc="7" dirty="0">
                <a:solidFill>
                  <a:srgbClr val="464546"/>
                </a:solidFill>
                <a:latin typeface="Consolas"/>
                <a:cs typeface="Consolas"/>
              </a:rPr>
              <a:t>horizontal </a:t>
            </a:r>
            <a:r>
              <a:rPr sz="1867" spc="13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padding</a:t>
            </a:r>
            <a:r>
              <a:rPr sz="1867" spc="20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: </a:t>
            </a:r>
            <a:r>
              <a:rPr sz="1867" dirty="0">
                <a:solidFill>
                  <a:srgbClr val="0089CF"/>
                </a:solidFill>
                <a:latin typeface="Consolas"/>
                <a:cs typeface="Consolas"/>
              </a:rPr>
              <a:t>top</a:t>
            </a:r>
            <a:r>
              <a:rPr sz="1867" spc="20" dirty="0">
                <a:solidFill>
                  <a:srgbClr val="0089CF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right</a:t>
            </a:r>
            <a:r>
              <a:rPr sz="1867" spc="20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464546"/>
                </a:solidFill>
                <a:latin typeface="Consolas"/>
                <a:cs typeface="Consolas"/>
              </a:rPr>
              <a:t>bottom</a:t>
            </a:r>
            <a:r>
              <a:rPr sz="1867" spc="7" dirty="0">
                <a:solidFill>
                  <a:srgbClr val="464546"/>
                </a:solidFill>
                <a:latin typeface="Consolas"/>
                <a:cs typeface="Consolas"/>
              </a:rPr>
              <a:t> left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</p:txBody>
      </p:sp>
      <p:pic>
        <p:nvPicPr>
          <p:cNvPr id="10" name="object 11">
            <a:extLst>
              <a:ext uri="{FF2B5EF4-FFF2-40B4-BE49-F238E27FC236}">
                <a16:creationId xmlns:a16="http://schemas.microsoft.com/office/drawing/2014/main" id="{7824B954-A623-E85C-EA8D-3E297A16A05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3208" y="3858627"/>
            <a:ext cx="1897887" cy="1631696"/>
          </a:xfrm>
          <a:prstGeom prst="rect">
            <a:avLst/>
          </a:prstGeom>
        </p:spPr>
      </p:pic>
      <p:sp>
        <p:nvSpPr>
          <p:cNvPr id="11" name="object 12">
            <a:extLst>
              <a:ext uri="{FF2B5EF4-FFF2-40B4-BE49-F238E27FC236}">
                <a16:creationId xmlns:a16="http://schemas.microsoft.com/office/drawing/2014/main" id="{729C655B-4AA6-35FE-7657-53F1E6890309}"/>
              </a:ext>
            </a:extLst>
          </p:cNvPr>
          <p:cNvSpPr txBox="1"/>
          <p:nvPr/>
        </p:nvSpPr>
        <p:spPr>
          <a:xfrm>
            <a:off x="7911601" y="3012636"/>
            <a:ext cx="1438487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z="1867" dirty="0">
                <a:solidFill>
                  <a:srgbClr val="0089CF"/>
                </a:solidFill>
                <a:latin typeface="Calibri Light"/>
                <a:cs typeface="Calibri Light"/>
              </a:rPr>
              <a:t>vertical</a:t>
            </a:r>
            <a:r>
              <a:rPr sz="1867" spc="-40" dirty="0">
                <a:solidFill>
                  <a:srgbClr val="0089CF"/>
                </a:solidFill>
                <a:latin typeface="Calibri Light"/>
                <a:cs typeface="Calibri Light"/>
              </a:rPr>
              <a:t> </a:t>
            </a:r>
            <a:r>
              <a:rPr sz="1867" spc="7" dirty="0">
                <a:solidFill>
                  <a:srgbClr val="464546"/>
                </a:solidFill>
                <a:latin typeface="Calibri Light"/>
                <a:cs typeface="Calibri Light"/>
              </a:rPr>
              <a:t>is</a:t>
            </a:r>
            <a:r>
              <a:rPr sz="1867" spc="-4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 Light"/>
                <a:cs typeface="Calibri Light"/>
              </a:rPr>
              <a:t>first!</a:t>
            </a:r>
            <a:endParaRPr sz="1867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28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69E9B15-524C-1B19-29C9-E9F91DFC60F7}"/>
              </a:ext>
            </a:extLst>
          </p:cNvPr>
          <p:cNvSpPr txBox="1"/>
          <p:nvPr/>
        </p:nvSpPr>
        <p:spPr>
          <a:xfrm>
            <a:off x="2375408" y="2403856"/>
            <a:ext cx="7441353" cy="1148904"/>
          </a:xfrm>
          <a:prstGeom prst="rect">
            <a:avLst/>
          </a:prstGeom>
          <a:solidFill>
            <a:srgbClr val="CEDB55"/>
          </a:solidFill>
          <a:ln w="63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1219170"/>
            <a:endParaRPr sz="2133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25399" algn="ctr" defTabSz="1219170">
              <a:spcBef>
                <a:spcPts val="7"/>
              </a:spcBef>
            </a:pP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3200" b="1" spc="-2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18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3200" b="1" spc="-2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b="1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3200" b="1" spc="-2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25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IN" sz="3200" b="1" spc="-7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25399" algn="ctr" defTabSz="1219170">
              <a:spcBef>
                <a:spcPts val="7"/>
              </a:spcBef>
            </a:pP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37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A4232CC9-F4E3-0DD7-3BCD-621D62CDF9B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27062" y="1800912"/>
            <a:ext cx="2962656" cy="2962656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4EFFA2E4-E63D-39CB-B059-B62C3BDF8E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155" y="776041"/>
            <a:ext cx="5047827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73" dirty="0">
                <a:solidFill>
                  <a:srgbClr val="212121"/>
                </a:solidFill>
              </a:rPr>
              <a:t>BOX-SIZING:</a:t>
            </a:r>
            <a:r>
              <a:rPr sz="2667" spc="333" dirty="0">
                <a:solidFill>
                  <a:srgbClr val="212121"/>
                </a:solidFill>
              </a:rPr>
              <a:t> </a:t>
            </a:r>
            <a:r>
              <a:rPr sz="2667" spc="80" dirty="0">
                <a:solidFill>
                  <a:srgbClr val="212121"/>
                </a:solidFill>
              </a:rPr>
              <a:t>DIFFERENT</a:t>
            </a:r>
            <a:r>
              <a:rPr sz="2667" spc="339" dirty="0">
                <a:solidFill>
                  <a:srgbClr val="212121"/>
                </a:solidFill>
              </a:rPr>
              <a:t> </a:t>
            </a:r>
            <a:r>
              <a:rPr sz="2667" spc="100" dirty="0">
                <a:solidFill>
                  <a:srgbClr val="212121"/>
                </a:solidFill>
              </a:rPr>
              <a:t>MODELS</a:t>
            </a:r>
            <a:endParaRPr sz="2667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A4386F5E-F22C-9145-FC66-70F13E838144}"/>
              </a:ext>
            </a:extLst>
          </p:cNvPr>
          <p:cNvSpPr txBox="1"/>
          <p:nvPr/>
        </p:nvSpPr>
        <p:spPr>
          <a:xfrm>
            <a:off x="8394769" y="5058377"/>
            <a:ext cx="2824480" cy="74806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893"/>
              </a:lnSpc>
              <a:spcBef>
                <a:spcPts val="133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1600" spc="-1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defTabSz="1219170">
              <a:lnSpc>
                <a:spcPts val="1873"/>
              </a:lnSpc>
            </a:pP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box-sizing</a:t>
            </a:r>
            <a:r>
              <a:rPr sz="1600" b="1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b="1" spc="-18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451A4"/>
                </a:solidFill>
                <a:latin typeface="Consolas"/>
                <a:cs typeface="Consolas"/>
              </a:rPr>
              <a:t>border-box</a:t>
            </a:r>
            <a:r>
              <a:rPr sz="1600" b="1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93"/>
              </a:lnSpc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4B2CE531-CBC5-B4E2-013B-9ED5B0A62E05}"/>
              </a:ext>
            </a:extLst>
          </p:cNvPr>
          <p:cNvSpPr txBox="1"/>
          <p:nvPr/>
        </p:nvSpPr>
        <p:spPr>
          <a:xfrm>
            <a:off x="4127230" y="5058377"/>
            <a:ext cx="2936240" cy="74806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893"/>
              </a:lnSpc>
              <a:spcBef>
                <a:spcPts val="133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1600" spc="-1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defTabSz="1219170">
              <a:lnSpc>
                <a:spcPts val="1873"/>
              </a:lnSpc>
            </a:pP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box-sizing</a:t>
            </a:r>
            <a:r>
              <a:rPr sz="1600" b="1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b="1" spc="-18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451A4"/>
                </a:solidFill>
                <a:latin typeface="Consolas"/>
                <a:cs typeface="Consolas"/>
              </a:rPr>
              <a:t>content-box</a:t>
            </a:r>
            <a:r>
              <a:rPr sz="1600" b="1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93"/>
              </a:lnSpc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45CA3646-ABAF-8797-5E42-EAAE42EA2B9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4262" y="1800912"/>
            <a:ext cx="1692656" cy="1692656"/>
          </a:xfrm>
          <a:prstGeom prst="rect">
            <a:avLst/>
          </a:prstGeom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3031A1B5-88DD-B7D4-CAB7-66400785D2AE}"/>
              </a:ext>
            </a:extLst>
          </p:cNvPr>
          <p:cNvSpPr txBox="1"/>
          <p:nvPr/>
        </p:nvSpPr>
        <p:spPr>
          <a:xfrm>
            <a:off x="8394769" y="6132865"/>
            <a:ext cx="1762760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pc="27" dirty="0">
                <a:solidFill>
                  <a:srgbClr val="464546"/>
                </a:solidFill>
                <a:latin typeface="Calibri Light"/>
                <a:cs typeface="Calibri Light"/>
              </a:rPr>
              <a:t>The</a:t>
            </a:r>
            <a:r>
              <a:rPr spc="-10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pc="7" dirty="0">
                <a:solidFill>
                  <a:srgbClr val="464546"/>
                </a:solidFill>
                <a:latin typeface="Calibri Light"/>
                <a:cs typeface="Calibri Light"/>
              </a:rPr>
              <a:t>traditional</a:t>
            </a:r>
            <a:r>
              <a:rPr spc="-5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pc="7" dirty="0">
                <a:solidFill>
                  <a:srgbClr val="464546"/>
                </a:solidFill>
                <a:latin typeface="Calibri Light"/>
                <a:cs typeface="Calibri Light"/>
              </a:rPr>
              <a:t>(IE)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7FA9F3E5-E8B9-862B-03EC-9459EA1CF58F}"/>
              </a:ext>
            </a:extLst>
          </p:cNvPr>
          <p:cNvSpPr txBox="1"/>
          <p:nvPr/>
        </p:nvSpPr>
        <p:spPr>
          <a:xfrm>
            <a:off x="4127231" y="6132866"/>
            <a:ext cx="1086273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pc="33" dirty="0">
                <a:solidFill>
                  <a:srgbClr val="464546"/>
                </a:solidFill>
                <a:latin typeface="Calibri Light"/>
                <a:cs typeface="Calibri Light"/>
              </a:rPr>
              <a:t>Th</a:t>
            </a:r>
            <a:r>
              <a:rPr dirty="0">
                <a:solidFill>
                  <a:srgbClr val="464546"/>
                </a:solidFill>
                <a:latin typeface="Calibri Light"/>
                <a:cs typeface="Calibri Light"/>
              </a:rPr>
              <a:t>e</a:t>
            </a:r>
            <a:r>
              <a:rPr spc="-10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pc="13" dirty="0">
                <a:solidFill>
                  <a:srgbClr val="464546"/>
                </a:solidFill>
                <a:latin typeface="Calibri Light"/>
                <a:cs typeface="Calibri Light"/>
              </a:rPr>
              <a:t>d</a:t>
            </a:r>
            <a:r>
              <a:rPr spc="-7" dirty="0">
                <a:solidFill>
                  <a:srgbClr val="464546"/>
                </a:solidFill>
                <a:latin typeface="Calibri Light"/>
                <a:cs typeface="Calibri Light"/>
              </a:rPr>
              <a:t>e</a:t>
            </a:r>
            <a:r>
              <a:rPr spc="-13" dirty="0">
                <a:solidFill>
                  <a:srgbClr val="464546"/>
                </a:solidFill>
                <a:latin typeface="Calibri Light"/>
                <a:cs typeface="Calibri Light"/>
              </a:rPr>
              <a:t>f</a:t>
            </a:r>
            <a:r>
              <a:rPr spc="7" dirty="0">
                <a:solidFill>
                  <a:srgbClr val="464546"/>
                </a:solidFill>
                <a:latin typeface="Calibri Light"/>
                <a:cs typeface="Calibri Light"/>
              </a:rPr>
              <a:t>a</a:t>
            </a:r>
            <a:r>
              <a:rPr dirty="0">
                <a:solidFill>
                  <a:srgbClr val="464546"/>
                </a:solidFill>
                <a:latin typeface="Calibri Light"/>
                <a:cs typeface="Calibri Light"/>
              </a:rPr>
              <a:t>u</a:t>
            </a:r>
            <a:r>
              <a:rPr spc="13" dirty="0">
                <a:solidFill>
                  <a:srgbClr val="464546"/>
                </a:solidFill>
                <a:latin typeface="Calibri Light"/>
                <a:cs typeface="Calibri Light"/>
              </a:rPr>
              <a:t>l</a:t>
            </a:r>
            <a:r>
              <a:rPr dirty="0">
                <a:solidFill>
                  <a:srgbClr val="464546"/>
                </a:solidFill>
                <a:latin typeface="Calibri Light"/>
                <a:cs typeface="Calibri Light"/>
              </a:rPr>
              <a:t>t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1FC8EB41-3451-9540-B0BE-56842C644C09}"/>
              </a:ext>
            </a:extLst>
          </p:cNvPr>
          <p:cNvSpPr txBox="1"/>
          <p:nvPr/>
        </p:nvSpPr>
        <p:spPr>
          <a:xfrm>
            <a:off x="650545" y="2904613"/>
            <a:ext cx="2471419" cy="5925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z="1867" spc="20" dirty="0">
                <a:solidFill>
                  <a:srgbClr val="464546"/>
                </a:solidFill>
                <a:latin typeface="Calibri Light"/>
                <a:cs typeface="Calibri Light"/>
              </a:rPr>
              <a:t>Same</a:t>
            </a:r>
            <a:r>
              <a:rPr sz="1867" spc="-3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867" spc="27" dirty="0">
                <a:solidFill>
                  <a:srgbClr val="464546"/>
                </a:solidFill>
                <a:latin typeface="Calibri Light"/>
                <a:cs typeface="Calibri Light"/>
              </a:rPr>
              <a:t>HTML,</a:t>
            </a:r>
            <a:r>
              <a:rPr sz="1867" spc="-5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867" spc="20" dirty="0">
                <a:solidFill>
                  <a:srgbClr val="464546"/>
                </a:solidFill>
                <a:latin typeface="Calibri Light"/>
                <a:cs typeface="Calibri Light"/>
              </a:rPr>
              <a:t>same</a:t>
            </a:r>
            <a:endParaRPr sz="1867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6933" defTabSz="1219170">
              <a:spcBef>
                <a:spcPts val="47"/>
              </a:spcBef>
            </a:pPr>
            <a:r>
              <a:rPr sz="1867" spc="20" dirty="0">
                <a:solidFill>
                  <a:srgbClr val="464546"/>
                </a:solidFill>
                <a:latin typeface="Calibri Light"/>
                <a:cs typeface="Calibri Light"/>
              </a:rPr>
              <a:t>CSS</a:t>
            </a:r>
            <a:r>
              <a:rPr sz="1867" spc="4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 Light"/>
                <a:cs typeface="Calibri Light"/>
              </a:rPr>
              <a:t>except</a:t>
            </a:r>
            <a:r>
              <a:rPr sz="1867" spc="-4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867" spc="13" dirty="0">
                <a:solidFill>
                  <a:srgbClr val="464546"/>
                </a:solidFill>
                <a:latin typeface="Calibri Light"/>
                <a:cs typeface="Calibri Light"/>
              </a:rPr>
              <a:t>the</a:t>
            </a:r>
            <a:r>
              <a:rPr sz="1867" spc="-2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867" spc="7" dirty="0">
                <a:solidFill>
                  <a:srgbClr val="0089CF"/>
                </a:solidFill>
                <a:latin typeface="Calibri Light"/>
                <a:cs typeface="Calibri Light"/>
              </a:rPr>
              <a:t>box-sizing</a:t>
            </a:r>
            <a:endParaRPr sz="1867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81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D245DDCD-134B-761C-6FC4-50B4F6BD09A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3786" y="1805958"/>
            <a:ext cx="2962655" cy="2964688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5EC6F72D-840B-6991-B6C1-108449C0E4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2271" y="890059"/>
            <a:ext cx="4099560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73" dirty="0">
                <a:solidFill>
                  <a:srgbClr val="212121"/>
                </a:solidFill>
              </a:rPr>
              <a:t>BOX-SIZING:</a:t>
            </a:r>
            <a:r>
              <a:rPr sz="2667" spc="272" dirty="0">
                <a:solidFill>
                  <a:srgbClr val="212121"/>
                </a:solidFill>
              </a:rPr>
              <a:t> </a:t>
            </a:r>
            <a:r>
              <a:rPr sz="2667" spc="80" dirty="0">
                <a:solidFill>
                  <a:srgbClr val="212121"/>
                </a:solidFill>
              </a:rPr>
              <a:t>COMPARISON</a:t>
            </a:r>
            <a:endParaRPr sz="2667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A6FD363C-0E18-E024-0E17-52B743F8ABAA}"/>
              </a:ext>
            </a:extLst>
          </p:cNvPr>
          <p:cNvSpPr txBox="1"/>
          <p:nvPr/>
        </p:nvSpPr>
        <p:spPr>
          <a:xfrm>
            <a:off x="775378" y="2201521"/>
            <a:ext cx="2907453" cy="268280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defTabSz="1219170">
              <a:spcBef>
                <a:spcPts val="127"/>
              </a:spcBef>
            </a:pP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span</a:t>
            </a:r>
            <a:r>
              <a:rPr sz="1333" spc="-147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marR="474121" defTabSz="1219170"/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333" spc="-7" dirty="0">
                <a:solidFill>
                  <a:srgbClr val="0451A4"/>
                </a:solidFill>
                <a:latin typeface="Consolas"/>
                <a:cs typeface="Consolas"/>
              </a:rPr>
              <a:t>block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33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backgro</a:t>
            </a:r>
            <a:r>
              <a:rPr sz="1333" spc="-20" dirty="0">
                <a:solidFill>
                  <a:srgbClr val="FF0000"/>
                </a:solidFill>
                <a:latin typeface="Consolas"/>
                <a:cs typeface="Consolas"/>
              </a:rPr>
              <a:t>u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nd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333" spc="-13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0451A4"/>
                </a:solidFill>
                <a:latin typeface="Consolas"/>
                <a:cs typeface="Consolas"/>
              </a:rPr>
              <a:t>sprin</a:t>
            </a:r>
            <a:r>
              <a:rPr sz="1333" spc="-20" dirty="0">
                <a:solidFill>
                  <a:srgbClr val="0451A4"/>
                </a:solidFill>
                <a:latin typeface="Consolas"/>
                <a:cs typeface="Consolas"/>
              </a:rPr>
              <a:t>g</a:t>
            </a:r>
            <a:r>
              <a:rPr sz="1333" spc="-7" dirty="0">
                <a:solidFill>
                  <a:srgbClr val="0451A4"/>
                </a:solidFill>
                <a:latin typeface="Consolas"/>
                <a:cs typeface="Consolas"/>
              </a:rPr>
              <a:t>gre</a:t>
            </a:r>
            <a:r>
              <a:rPr sz="1333" spc="-20" dirty="0">
                <a:solidFill>
                  <a:srgbClr val="0451A4"/>
                </a:solidFill>
                <a:latin typeface="Consolas"/>
                <a:cs typeface="Consolas"/>
              </a:rPr>
              <a:t>e</a:t>
            </a:r>
            <a:r>
              <a:rPr sz="1333" spc="7" dirty="0">
                <a:solidFill>
                  <a:srgbClr val="0451A4"/>
                </a:solidFill>
                <a:latin typeface="Consolas"/>
                <a:cs typeface="Consolas"/>
              </a:rPr>
              <a:t>n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; 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333" spc="-2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098557"/>
                </a:solidFill>
                <a:latin typeface="Consolas"/>
                <a:cs typeface="Consolas"/>
              </a:rPr>
              <a:t>100%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1333" spc="-14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marR="474121" defTabSz="1219170"/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box-siz</a:t>
            </a:r>
            <a:r>
              <a:rPr sz="1333" spc="-20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sz="1333" dirty="0">
                <a:solidFill>
                  <a:srgbClr val="FF0000"/>
                </a:solidFill>
                <a:latin typeface="Consolas"/>
                <a:cs typeface="Consolas"/>
              </a:rPr>
              <a:t>g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333" spc="-13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0451A4"/>
                </a:solidFill>
                <a:latin typeface="Consolas"/>
                <a:cs typeface="Consolas"/>
              </a:rPr>
              <a:t>conte</a:t>
            </a:r>
            <a:r>
              <a:rPr sz="1333" spc="-20" dirty="0">
                <a:solidFill>
                  <a:srgbClr val="0451A4"/>
                </a:solidFill>
                <a:latin typeface="Consolas"/>
                <a:cs typeface="Consolas"/>
              </a:rPr>
              <a:t>n</a:t>
            </a:r>
            <a:r>
              <a:rPr sz="1333" spc="7" dirty="0">
                <a:solidFill>
                  <a:srgbClr val="0451A4"/>
                </a:solidFill>
                <a:latin typeface="Consolas"/>
                <a:cs typeface="Consolas"/>
              </a:rPr>
              <a:t>t</a:t>
            </a:r>
            <a:r>
              <a:rPr sz="1333" spc="-7" dirty="0">
                <a:solidFill>
                  <a:srgbClr val="0451A4"/>
                </a:solidFill>
                <a:latin typeface="Consolas"/>
                <a:cs typeface="Consolas"/>
              </a:rPr>
              <a:t>-b</a:t>
            </a:r>
            <a:r>
              <a:rPr sz="1333" spc="-20" dirty="0">
                <a:solidFill>
                  <a:srgbClr val="0451A4"/>
                </a:solidFill>
                <a:latin typeface="Consolas"/>
                <a:cs typeface="Consolas"/>
              </a:rPr>
              <a:t>o</a:t>
            </a:r>
            <a:r>
              <a:rPr sz="1333" dirty="0">
                <a:solidFill>
                  <a:srgbClr val="0451A4"/>
                </a:solidFill>
                <a:latin typeface="Consolas"/>
                <a:cs typeface="Consolas"/>
              </a:rPr>
              <a:t>x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; 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333" spc="-7" dirty="0">
                <a:solidFill>
                  <a:srgbClr val="0451A4"/>
                </a:solidFill>
                <a:latin typeface="Consolas"/>
                <a:cs typeface="Consolas"/>
              </a:rPr>
              <a:t>silver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33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333" spc="-2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098557"/>
                </a:solidFill>
                <a:latin typeface="Consolas"/>
                <a:cs typeface="Consolas"/>
              </a:rPr>
              <a:t>200px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marR="1404585" defTabSz="1219170"/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333" spc="-14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098557"/>
                </a:solidFill>
                <a:latin typeface="Consolas"/>
                <a:cs typeface="Consolas"/>
              </a:rPr>
              <a:t>200</a:t>
            </a:r>
            <a:r>
              <a:rPr sz="1333" spc="-20" dirty="0">
                <a:solidFill>
                  <a:srgbClr val="098557"/>
                </a:solidFill>
                <a:latin typeface="Consolas"/>
                <a:cs typeface="Consolas"/>
              </a:rPr>
              <a:t>p</a:t>
            </a:r>
            <a:r>
              <a:rPr sz="1333" spc="7" dirty="0">
                <a:solidFill>
                  <a:srgbClr val="098557"/>
                </a:solidFill>
                <a:latin typeface="Consolas"/>
                <a:cs typeface="Consolas"/>
              </a:rPr>
              <a:t>x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; 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333" spc="-14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333" dirty="0">
                <a:solidFill>
                  <a:srgbClr val="098557"/>
                </a:solidFill>
                <a:latin typeface="Consolas"/>
                <a:cs typeface="Consolas"/>
              </a:rPr>
              <a:t>50</a:t>
            </a:r>
            <a:r>
              <a:rPr sz="1333" spc="-13" dirty="0">
                <a:solidFill>
                  <a:srgbClr val="098557"/>
                </a:solidFill>
                <a:latin typeface="Consolas"/>
                <a:cs typeface="Consolas"/>
              </a:rPr>
              <a:t>p</a:t>
            </a:r>
            <a:r>
              <a:rPr sz="1333" spc="-7" dirty="0">
                <a:solidFill>
                  <a:srgbClr val="098557"/>
                </a:solidFill>
                <a:latin typeface="Consolas"/>
                <a:cs typeface="Consolas"/>
              </a:rPr>
              <a:t>x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defTabSz="1219170"/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333" spc="-6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098557"/>
                </a:solidFill>
                <a:latin typeface="Consolas"/>
                <a:cs typeface="Consolas"/>
              </a:rPr>
              <a:t>25px</a:t>
            </a:r>
            <a:r>
              <a:rPr sz="1333" spc="-53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0451A4"/>
                </a:solidFill>
                <a:latin typeface="Consolas"/>
                <a:cs typeface="Consolas"/>
              </a:rPr>
              <a:t>solid</a:t>
            </a:r>
            <a:r>
              <a:rPr sz="1333" spc="-60" dirty="0">
                <a:solidFill>
                  <a:srgbClr val="0451A4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0451A4"/>
                </a:solidFill>
                <a:latin typeface="Consolas"/>
                <a:cs typeface="Consolas"/>
              </a:rPr>
              <a:t>royalblue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0FB262A-BCE9-5383-99AF-E733014DA6AB}"/>
              </a:ext>
            </a:extLst>
          </p:cNvPr>
          <p:cNvSpPr txBox="1"/>
          <p:nvPr/>
        </p:nvSpPr>
        <p:spPr>
          <a:xfrm>
            <a:off x="8976565" y="4933375"/>
            <a:ext cx="2348652" cy="63160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defTabSz="1219170">
              <a:spcBef>
                <a:spcPts val="127"/>
              </a:spcBef>
            </a:pP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1333" spc="-147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defTabSz="1219170"/>
            <a:r>
              <a:rPr sz="1333" b="1" spc="-7" dirty="0">
                <a:solidFill>
                  <a:srgbClr val="FF0000"/>
                </a:solidFill>
                <a:latin typeface="Consolas"/>
                <a:cs typeface="Consolas"/>
              </a:rPr>
              <a:t>box-sizing</a:t>
            </a:r>
            <a:r>
              <a:rPr sz="1333" b="1" spc="-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333" b="1" spc="-17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333" b="1" spc="-7" dirty="0">
                <a:solidFill>
                  <a:srgbClr val="0451A4"/>
                </a:solidFill>
                <a:latin typeface="Consolas"/>
                <a:cs typeface="Consolas"/>
              </a:rPr>
              <a:t>border-box</a:t>
            </a:r>
            <a:r>
              <a:rPr sz="1333" b="1" spc="-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CDEEBE87-FDA1-A345-C181-FEA5B19CB9D9}"/>
              </a:ext>
            </a:extLst>
          </p:cNvPr>
          <p:cNvSpPr txBox="1"/>
          <p:nvPr/>
        </p:nvSpPr>
        <p:spPr>
          <a:xfrm>
            <a:off x="4978436" y="4933375"/>
            <a:ext cx="2441785" cy="63160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defTabSz="1219170">
              <a:spcBef>
                <a:spcPts val="127"/>
              </a:spcBef>
            </a:pP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1333" spc="-147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defTabSz="1219170"/>
            <a:r>
              <a:rPr sz="1333" b="1" spc="-7" dirty="0">
                <a:solidFill>
                  <a:srgbClr val="FF0000"/>
                </a:solidFill>
                <a:latin typeface="Consolas"/>
                <a:cs typeface="Consolas"/>
              </a:rPr>
              <a:t>box-sizing</a:t>
            </a:r>
            <a:r>
              <a:rPr sz="1333" b="1" spc="-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333" b="1" spc="-16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333" b="1" spc="-7" dirty="0">
                <a:solidFill>
                  <a:srgbClr val="0451A4"/>
                </a:solidFill>
                <a:latin typeface="Consolas"/>
                <a:cs typeface="Consolas"/>
              </a:rPr>
              <a:t>content-box</a:t>
            </a:r>
            <a:r>
              <a:rPr sz="1333" b="1" spc="-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7" name="object 8">
            <a:extLst>
              <a:ext uri="{FF2B5EF4-FFF2-40B4-BE49-F238E27FC236}">
                <a16:creationId xmlns:a16="http://schemas.microsoft.com/office/drawing/2014/main" id="{3250A23A-0D1E-F670-4063-32D1F0D18A66}"/>
              </a:ext>
            </a:extLst>
          </p:cNvPr>
          <p:cNvGrpSpPr/>
          <p:nvPr/>
        </p:nvGrpSpPr>
        <p:grpSpPr>
          <a:xfrm>
            <a:off x="2358170" y="2430289"/>
            <a:ext cx="8205893" cy="2293619"/>
            <a:chOff x="1744979" y="1467992"/>
            <a:chExt cx="6154420" cy="1720214"/>
          </a:xfrm>
        </p:grpSpPr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3803EF82-ADFD-B1A5-1995-55BF2B78A247}"/>
                </a:ext>
              </a:extLst>
            </p:cNvPr>
            <p:cNvSpPr/>
            <p:nvPr/>
          </p:nvSpPr>
          <p:spPr>
            <a:xfrm>
              <a:off x="1744980" y="1665731"/>
              <a:ext cx="2667000" cy="1522095"/>
            </a:xfrm>
            <a:custGeom>
              <a:avLst/>
              <a:gdLst/>
              <a:ahLst/>
              <a:cxnLst/>
              <a:rect l="l" t="t" r="r" b="b"/>
              <a:pathLst>
                <a:path w="2667000" h="1522095">
                  <a:moveTo>
                    <a:pt x="2016252" y="1450594"/>
                  </a:moveTo>
                  <a:lnTo>
                    <a:pt x="1873377" y="1379093"/>
                  </a:lnTo>
                  <a:lnTo>
                    <a:pt x="1873377" y="1436370"/>
                  </a:lnTo>
                  <a:lnTo>
                    <a:pt x="1045337" y="1436370"/>
                  </a:lnTo>
                  <a:lnTo>
                    <a:pt x="1045337" y="1464945"/>
                  </a:lnTo>
                  <a:lnTo>
                    <a:pt x="1873377" y="1464945"/>
                  </a:lnTo>
                  <a:lnTo>
                    <a:pt x="1873377" y="1522095"/>
                  </a:lnTo>
                  <a:lnTo>
                    <a:pt x="2016252" y="1450594"/>
                  </a:lnTo>
                  <a:close/>
                </a:path>
                <a:path w="2667000" h="1522095">
                  <a:moveTo>
                    <a:pt x="2383917" y="1286764"/>
                  </a:moveTo>
                  <a:lnTo>
                    <a:pt x="2241042" y="1215263"/>
                  </a:lnTo>
                  <a:lnTo>
                    <a:pt x="2241042" y="1272540"/>
                  </a:lnTo>
                  <a:lnTo>
                    <a:pt x="0" y="1272540"/>
                  </a:lnTo>
                  <a:lnTo>
                    <a:pt x="0" y="1301115"/>
                  </a:lnTo>
                  <a:lnTo>
                    <a:pt x="2241042" y="1301115"/>
                  </a:lnTo>
                  <a:lnTo>
                    <a:pt x="2241042" y="1358265"/>
                  </a:lnTo>
                  <a:lnTo>
                    <a:pt x="2383917" y="1286764"/>
                  </a:lnTo>
                  <a:close/>
                </a:path>
                <a:path w="2667000" h="1522095">
                  <a:moveTo>
                    <a:pt x="2666746" y="71501"/>
                  </a:moveTo>
                  <a:lnTo>
                    <a:pt x="2523871" y="0"/>
                  </a:lnTo>
                  <a:lnTo>
                    <a:pt x="2523871" y="57150"/>
                  </a:lnTo>
                  <a:lnTo>
                    <a:pt x="790194" y="57150"/>
                  </a:lnTo>
                  <a:lnTo>
                    <a:pt x="790194" y="85725"/>
                  </a:lnTo>
                  <a:lnTo>
                    <a:pt x="2523871" y="85725"/>
                  </a:lnTo>
                  <a:lnTo>
                    <a:pt x="2523871" y="142875"/>
                  </a:lnTo>
                  <a:lnTo>
                    <a:pt x="2666746" y="71501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197CF843-0FD5-2E0C-C777-23237F382EB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9400" y="1476755"/>
              <a:ext cx="1269492" cy="1269491"/>
            </a:xfrm>
            <a:prstGeom prst="rect">
              <a:avLst/>
            </a:prstGeom>
          </p:spPr>
        </p:pic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2DB5DA69-58AE-635D-99B6-DFD2D9E6A0B5}"/>
                </a:ext>
              </a:extLst>
            </p:cNvPr>
            <p:cNvSpPr/>
            <p:nvPr/>
          </p:nvSpPr>
          <p:spPr>
            <a:xfrm>
              <a:off x="5412485" y="1477517"/>
              <a:ext cx="1182370" cy="1269365"/>
            </a:xfrm>
            <a:custGeom>
              <a:avLst/>
              <a:gdLst/>
              <a:ahLst/>
              <a:cxnLst/>
              <a:rect l="l" t="t" r="r" b="b"/>
              <a:pathLst>
                <a:path w="1182370" h="1269364">
                  <a:moveTo>
                    <a:pt x="0" y="4191"/>
                  </a:moveTo>
                  <a:lnTo>
                    <a:pt x="1180718" y="0"/>
                  </a:lnTo>
                </a:path>
                <a:path w="1182370" h="1269364">
                  <a:moveTo>
                    <a:pt x="1524" y="1269111"/>
                  </a:moveTo>
                  <a:lnTo>
                    <a:pt x="1182242" y="126492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2">
            <a:extLst>
              <a:ext uri="{FF2B5EF4-FFF2-40B4-BE49-F238E27FC236}">
                <a16:creationId xmlns:a16="http://schemas.microsoft.com/office/drawing/2014/main" id="{9BB62D25-4163-5310-09E2-FD5F2DFCE211}"/>
              </a:ext>
            </a:extLst>
          </p:cNvPr>
          <p:cNvSpPr txBox="1"/>
          <p:nvPr/>
        </p:nvSpPr>
        <p:spPr>
          <a:xfrm>
            <a:off x="4915444" y="5736388"/>
            <a:ext cx="2512060" cy="691257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defTabSz="1219170">
              <a:lnSpc>
                <a:spcPct val="101400"/>
              </a:lnSpc>
              <a:spcBef>
                <a:spcPts val="113"/>
              </a:spcBef>
            </a:pP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The width and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height properties 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inc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lu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es</a:t>
            </a:r>
            <a:r>
              <a:rPr sz="1467" spc="-8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nl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y</a:t>
            </a:r>
            <a:r>
              <a:rPr sz="1467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4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c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te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.</a:t>
            </a:r>
            <a:r>
              <a:rPr sz="1467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B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467" spc="-27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467" spc="-1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r  and</a:t>
            </a:r>
            <a:r>
              <a:rPr sz="14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b="1" spc="-7" dirty="0">
                <a:solidFill>
                  <a:srgbClr val="0089CF"/>
                </a:solidFill>
                <a:latin typeface="Calibri"/>
                <a:cs typeface="Calibri"/>
              </a:rPr>
              <a:t>padding</a:t>
            </a:r>
            <a:r>
              <a:rPr sz="1467" b="1" spc="-13" dirty="0">
                <a:solidFill>
                  <a:srgbClr val="0089CF"/>
                </a:solidFill>
                <a:latin typeface="Calibri"/>
                <a:cs typeface="Calibri"/>
              </a:rPr>
              <a:t> are</a:t>
            </a:r>
            <a:r>
              <a:rPr sz="1467" b="1" spc="-33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467" b="1" spc="-7" dirty="0">
                <a:solidFill>
                  <a:srgbClr val="0089CF"/>
                </a:solidFill>
                <a:latin typeface="Calibri"/>
                <a:cs typeface="Calibri"/>
              </a:rPr>
              <a:t>not</a:t>
            </a:r>
            <a:r>
              <a:rPr sz="1467" b="1" spc="-20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467" b="1" spc="-7" dirty="0">
                <a:solidFill>
                  <a:srgbClr val="0089CF"/>
                </a:solidFill>
                <a:latin typeface="Calibri"/>
                <a:cs typeface="Calibri"/>
              </a:rPr>
              <a:t>included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.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2265E21B-0FED-4793-D032-585E054C74F5}"/>
              </a:ext>
            </a:extLst>
          </p:cNvPr>
          <p:cNvSpPr txBox="1"/>
          <p:nvPr/>
        </p:nvSpPr>
        <p:spPr>
          <a:xfrm>
            <a:off x="8926103" y="5736388"/>
            <a:ext cx="2428240" cy="691257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defTabSz="1219170">
              <a:lnSpc>
                <a:spcPct val="101400"/>
              </a:lnSpc>
              <a:spcBef>
                <a:spcPts val="113"/>
              </a:spcBef>
            </a:pP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4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width</a:t>
            </a:r>
            <a:r>
              <a:rPr sz="1467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14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height</a:t>
            </a:r>
            <a:r>
              <a:rPr sz="14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properties </a:t>
            </a:r>
            <a:r>
              <a:rPr sz="1467" spc="-3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467" b="1" spc="-7" dirty="0">
                <a:solidFill>
                  <a:srgbClr val="0089CF"/>
                </a:solidFill>
                <a:latin typeface="Calibri"/>
                <a:cs typeface="Calibri"/>
              </a:rPr>
              <a:t>includes </a:t>
            </a:r>
            <a:r>
              <a:rPr sz="1467" spc="-20" dirty="0">
                <a:solidFill>
                  <a:srgbClr val="464546"/>
                </a:solidFill>
                <a:latin typeface="Calibri"/>
                <a:cs typeface="Calibri"/>
              </a:rPr>
              <a:t>content, </a:t>
            </a:r>
            <a:r>
              <a:rPr sz="1467" b="1" spc="-7" dirty="0">
                <a:solidFill>
                  <a:srgbClr val="0089CF"/>
                </a:solidFill>
                <a:latin typeface="Calibri"/>
                <a:cs typeface="Calibri"/>
              </a:rPr>
              <a:t>padding and </a:t>
            </a:r>
            <a:r>
              <a:rPr sz="1467" b="1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467" b="1" spc="-7" dirty="0">
                <a:solidFill>
                  <a:srgbClr val="0089CF"/>
                </a:solidFill>
                <a:latin typeface="Calibri"/>
                <a:cs typeface="Calibri"/>
              </a:rPr>
              <a:t>border</a:t>
            </a:r>
            <a:r>
              <a:rPr sz="1467" spc="-7" dirty="0">
                <a:solidFill>
                  <a:srgbClr val="464546"/>
                </a:solidFill>
                <a:latin typeface="Calibri"/>
                <a:cs typeface="Calibri"/>
              </a:rPr>
              <a:t>.</a:t>
            </a:r>
            <a:endParaRPr sz="14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B2CE5685-9098-62D2-B63B-B6568B90C1DC}"/>
              </a:ext>
            </a:extLst>
          </p:cNvPr>
          <p:cNvSpPr txBox="1"/>
          <p:nvPr/>
        </p:nvSpPr>
        <p:spPr>
          <a:xfrm>
            <a:off x="5642051" y="3192730"/>
            <a:ext cx="875453" cy="83672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defTabSz="1219170">
              <a:spcBef>
                <a:spcPts val="127"/>
              </a:spcBef>
            </a:pP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&lt;div&gt;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defTabSz="1219170">
              <a:spcBef>
                <a:spcPts val="7"/>
              </a:spcBef>
            </a:pP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&lt;span&gt;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&lt;/span&gt;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1647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85E04C2-39F7-6B08-F1F7-842EE41420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117" y="944817"/>
            <a:ext cx="418761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73" dirty="0">
                <a:solidFill>
                  <a:srgbClr val="212121"/>
                </a:solidFill>
              </a:rPr>
              <a:t>BOX-SIZING:</a:t>
            </a:r>
            <a:r>
              <a:rPr sz="2667" spc="360" dirty="0">
                <a:solidFill>
                  <a:srgbClr val="212121"/>
                </a:solidFill>
              </a:rPr>
              <a:t> </a:t>
            </a:r>
            <a:r>
              <a:rPr sz="2667" spc="67" dirty="0">
                <a:solidFill>
                  <a:srgbClr val="212121"/>
                </a:solidFill>
              </a:rPr>
              <a:t>CONTENT-BOX</a:t>
            </a:r>
            <a:endParaRPr sz="2667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4B40266-2699-7ADB-A374-F6CE8A8E7A04}"/>
              </a:ext>
            </a:extLst>
          </p:cNvPr>
          <p:cNvSpPr txBox="1"/>
          <p:nvPr/>
        </p:nvSpPr>
        <p:spPr>
          <a:xfrm>
            <a:off x="5227017" y="1944727"/>
            <a:ext cx="5523653" cy="3491382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16933" defTabSz="1219170">
              <a:spcBef>
                <a:spcPts val="272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1600" spc="-1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marR="2595815" defTabSz="1219170">
              <a:spcBef>
                <a:spcPts val="140"/>
              </a:spcBef>
            </a:pPr>
            <a:r>
              <a:rPr sz="1600" b="1" spc="-7" dirty="0">
                <a:solidFill>
                  <a:srgbClr val="FF0000"/>
                </a:solidFill>
                <a:latin typeface="Consolas"/>
                <a:cs typeface="Consolas"/>
              </a:rPr>
              <a:t>box-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si</a:t>
            </a:r>
            <a:r>
              <a:rPr sz="1600" b="1" spc="7" dirty="0">
                <a:solidFill>
                  <a:srgbClr val="FF0000"/>
                </a:solidFill>
                <a:latin typeface="Consolas"/>
                <a:cs typeface="Consolas"/>
              </a:rPr>
              <a:t>z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ing</a:t>
            </a:r>
            <a:r>
              <a:rPr sz="1600" b="1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b="1" spc="-11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451A4"/>
                </a:solidFill>
                <a:latin typeface="Consolas"/>
                <a:cs typeface="Consolas"/>
              </a:rPr>
              <a:t>c</a:t>
            </a:r>
            <a:r>
              <a:rPr sz="1600" b="1" spc="7" dirty="0">
                <a:solidFill>
                  <a:srgbClr val="0451A4"/>
                </a:solidFill>
                <a:latin typeface="Consolas"/>
                <a:cs typeface="Consolas"/>
              </a:rPr>
              <a:t>o</a:t>
            </a:r>
            <a:r>
              <a:rPr sz="1600" b="1" dirty="0">
                <a:solidFill>
                  <a:srgbClr val="0451A4"/>
                </a:solidFill>
                <a:latin typeface="Consolas"/>
                <a:cs typeface="Consolas"/>
              </a:rPr>
              <a:t>nt</a:t>
            </a:r>
            <a:r>
              <a:rPr sz="1600" b="1" spc="-7" dirty="0">
                <a:solidFill>
                  <a:srgbClr val="0451A4"/>
                </a:solidFill>
                <a:latin typeface="Consolas"/>
                <a:cs typeface="Consolas"/>
              </a:rPr>
              <a:t>e</a:t>
            </a:r>
            <a:r>
              <a:rPr sz="1600" b="1" spc="7" dirty="0">
                <a:solidFill>
                  <a:srgbClr val="0451A4"/>
                </a:solidFill>
                <a:latin typeface="Consolas"/>
                <a:cs typeface="Consolas"/>
              </a:rPr>
              <a:t>n</a:t>
            </a:r>
            <a:r>
              <a:rPr sz="1600" b="1" dirty="0">
                <a:solidFill>
                  <a:srgbClr val="0451A4"/>
                </a:solidFill>
                <a:latin typeface="Consolas"/>
                <a:cs typeface="Consolas"/>
              </a:rPr>
              <a:t>t</a:t>
            </a:r>
            <a:r>
              <a:rPr sz="1600" b="1" spc="-7" dirty="0">
                <a:solidFill>
                  <a:srgbClr val="0451A4"/>
                </a:solidFill>
                <a:latin typeface="Consolas"/>
                <a:cs typeface="Consolas"/>
              </a:rPr>
              <a:t>-box</a:t>
            </a:r>
            <a:r>
              <a:rPr sz="1600" b="1" dirty="0">
                <a:solidFill>
                  <a:srgbClr val="212121"/>
                </a:solidFill>
                <a:latin typeface="Consolas"/>
                <a:cs typeface="Consolas"/>
              </a:rPr>
              <a:t>;  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background: silver; </a:t>
            </a:r>
            <a:r>
              <a:rPr sz="1600" spc="7" dirty="0">
                <a:solidFill>
                  <a:srgbClr val="9191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width:</a:t>
            </a:r>
            <a:r>
              <a:rPr sz="1600" spc="-13" dirty="0">
                <a:solidFill>
                  <a:srgbClr val="9191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200px;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marR="3715927" defTabSz="1219170">
              <a:lnSpc>
                <a:spcPts val="1853"/>
              </a:lnSpc>
              <a:spcBef>
                <a:spcPts val="207"/>
              </a:spcBef>
            </a:pP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height:</a:t>
            </a:r>
            <a:r>
              <a:rPr sz="1600" spc="-113" dirty="0">
                <a:solidFill>
                  <a:srgbClr val="919191"/>
                </a:solidFill>
                <a:latin typeface="Consolas"/>
                <a:cs typeface="Consolas"/>
              </a:rPr>
              <a:t> </a:t>
            </a:r>
            <a:r>
              <a:rPr sz="1600" spc="13" dirty="0">
                <a:solidFill>
                  <a:srgbClr val="919191"/>
                </a:solidFill>
                <a:latin typeface="Consolas"/>
                <a:cs typeface="Consolas"/>
              </a:rPr>
              <a:t>2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00px;  paddin</a:t>
            </a:r>
            <a:r>
              <a:rPr sz="1600" spc="13" dirty="0">
                <a:solidFill>
                  <a:srgbClr val="919191"/>
                </a:solidFill>
                <a:latin typeface="Consolas"/>
                <a:cs typeface="Consolas"/>
              </a:rPr>
              <a:t>g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:</a:t>
            </a:r>
            <a:r>
              <a:rPr sz="1600" spc="-113" dirty="0">
                <a:solidFill>
                  <a:srgbClr val="9191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50px;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defTabSz="1219170">
              <a:lnSpc>
                <a:spcPts val="1800"/>
              </a:lnSpc>
            </a:pP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border:</a:t>
            </a:r>
            <a:r>
              <a:rPr sz="1600" spc="-53" dirty="0">
                <a:solidFill>
                  <a:srgbClr val="9191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25px</a:t>
            </a:r>
            <a:r>
              <a:rPr sz="1600" spc="-53" dirty="0">
                <a:solidFill>
                  <a:srgbClr val="9191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solid</a:t>
            </a:r>
            <a:r>
              <a:rPr sz="1600" spc="-53" dirty="0">
                <a:solidFill>
                  <a:srgbClr val="9191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royalblue;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93"/>
              </a:lnSpc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defTabSz="1219170">
              <a:spcBef>
                <a:spcPts val="27"/>
              </a:spcBef>
            </a:pPr>
            <a:endParaRPr sz="1533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marR="6773" defTabSz="1219170">
              <a:lnSpc>
                <a:spcPct val="105000"/>
              </a:lnSpc>
            </a:pP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This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is the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initial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default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value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as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specified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by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CSS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standard. </a:t>
            </a:r>
            <a:r>
              <a:rPr sz="1600" spc="-339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width</a:t>
            </a:r>
            <a:r>
              <a:rPr sz="1600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u="sng" spc="-20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height</a:t>
            </a:r>
            <a:r>
              <a:rPr sz="1600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properties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include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content,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33"/>
              </a:spcBef>
            </a:pP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but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es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600" spc="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c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l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ud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7" dirty="0">
                <a:solidFill>
                  <a:srgbClr val="464546"/>
                </a:solidFill>
                <a:latin typeface="Calibri"/>
                <a:cs typeface="Calibri"/>
              </a:rPr>
              <a:t>th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pa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spc="13" dirty="0">
                <a:solidFill>
                  <a:srgbClr val="464546"/>
                </a:solidFill>
                <a:latin typeface="Calibri"/>
                <a:cs typeface="Calibri"/>
              </a:rPr>
              <a:t>g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bo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600" spc="-160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1600" spc="-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or</a:t>
            </a:r>
            <a:r>
              <a:rPr sz="1600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ma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gi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40"/>
              </a:spcBef>
            </a:pPr>
            <a:endParaRPr sz="14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Here,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dimensions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element</a:t>
            </a:r>
            <a:r>
              <a:rPr sz="16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are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464546"/>
                </a:solidFill>
                <a:latin typeface="Calibri"/>
                <a:cs typeface="Calibri"/>
              </a:rPr>
              <a:t>calculated</a:t>
            </a:r>
            <a:r>
              <a:rPr sz="16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as: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474BE3B8-8B55-17C0-CE07-878F7EE3C116}"/>
              </a:ext>
            </a:extLst>
          </p:cNvPr>
          <p:cNvSpPr txBox="1"/>
          <p:nvPr/>
        </p:nvSpPr>
        <p:spPr>
          <a:xfrm>
            <a:off x="5227017" y="5367459"/>
            <a:ext cx="2886287" cy="53860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98770" indent="-382684" defTabSz="1219170">
              <a:spcBef>
                <a:spcPts val="260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600" spc="-13" dirty="0">
                <a:solidFill>
                  <a:srgbClr val="0089CF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0089CF"/>
                </a:solidFill>
                <a:latin typeface="Calibri"/>
                <a:cs typeface="Calibri"/>
              </a:rPr>
              <a:t>i</a:t>
            </a:r>
            <a:r>
              <a:rPr sz="1600" spc="7" dirty="0">
                <a:solidFill>
                  <a:srgbClr val="0089CF"/>
                </a:solidFill>
                <a:latin typeface="Calibri"/>
                <a:cs typeface="Calibri"/>
              </a:rPr>
              <a:t>d</a:t>
            </a:r>
            <a:r>
              <a:rPr sz="1600" dirty="0">
                <a:solidFill>
                  <a:srgbClr val="0089CF"/>
                </a:solidFill>
                <a:latin typeface="Calibri"/>
                <a:cs typeface="Calibri"/>
              </a:rPr>
              <a:t>th</a:t>
            </a:r>
            <a:r>
              <a:rPr sz="1600" spc="-87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89CF"/>
                </a:solidFill>
                <a:latin typeface="Calibri"/>
                <a:cs typeface="Calibri"/>
              </a:rPr>
              <a:t>=</a:t>
            </a:r>
            <a:r>
              <a:rPr sz="1600" spc="7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600" spc="-13" dirty="0">
                <a:solidFill>
                  <a:srgbClr val="0089CF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0089CF"/>
                </a:solidFill>
                <a:latin typeface="Calibri"/>
                <a:cs typeface="Calibri"/>
              </a:rPr>
              <a:t>i</a:t>
            </a:r>
            <a:r>
              <a:rPr sz="1600" spc="7" dirty="0">
                <a:solidFill>
                  <a:srgbClr val="0089CF"/>
                </a:solidFill>
                <a:latin typeface="Calibri"/>
                <a:cs typeface="Calibri"/>
              </a:rPr>
              <a:t>d</a:t>
            </a:r>
            <a:r>
              <a:rPr sz="1600" dirty="0">
                <a:solidFill>
                  <a:srgbClr val="0089CF"/>
                </a:solidFill>
                <a:latin typeface="Calibri"/>
                <a:cs typeface="Calibri"/>
              </a:rPr>
              <a:t>th</a:t>
            </a:r>
            <a:r>
              <a:rPr sz="1600" spc="-67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89CF"/>
                </a:solidFill>
                <a:latin typeface="Calibri"/>
                <a:cs typeface="Calibri"/>
              </a:rPr>
              <a:t>of</a:t>
            </a:r>
            <a:r>
              <a:rPr sz="1600" spc="-40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600" spc="7" dirty="0">
                <a:solidFill>
                  <a:srgbClr val="0089CF"/>
                </a:solidFill>
                <a:latin typeface="Calibri"/>
                <a:cs typeface="Calibri"/>
              </a:rPr>
              <a:t>th</a:t>
            </a:r>
            <a:r>
              <a:rPr sz="1600" dirty="0">
                <a:solidFill>
                  <a:srgbClr val="0089CF"/>
                </a:solidFill>
                <a:latin typeface="Calibri"/>
                <a:cs typeface="Calibri"/>
              </a:rPr>
              <a:t>e</a:t>
            </a:r>
            <a:r>
              <a:rPr sz="1600" spc="-60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0089CF"/>
                </a:solidFill>
                <a:latin typeface="Calibri"/>
                <a:cs typeface="Calibri"/>
              </a:rPr>
              <a:t>c</a:t>
            </a:r>
            <a:r>
              <a:rPr sz="1600" spc="-13" dirty="0">
                <a:solidFill>
                  <a:srgbClr val="0089CF"/>
                </a:solidFill>
                <a:latin typeface="Calibri"/>
                <a:cs typeface="Calibri"/>
              </a:rPr>
              <a:t>o</a:t>
            </a:r>
            <a:r>
              <a:rPr sz="1600" spc="-27" dirty="0">
                <a:solidFill>
                  <a:srgbClr val="0089CF"/>
                </a:solidFill>
                <a:latin typeface="Calibri"/>
                <a:cs typeface="Calibri"/>
              </a:rPr>
              <a:t>nt</a:t>
            </a:r>
            <a:r>
              <a:rPr sz="1600" spc="-13" dirty="0">
                <a:solidFill>
                  <a:srgbClr val="0089CF"/>
                </a:solidFill>
                <a:latin typeface="Calibri"/>
                <a:cs typeface="Calibri"/>
              </a:rPr>
              <a:t>e</a:t>
            </a:r>
            <a:r>
              <a:rPr sz="1600" spc="-27" dirty="0">
                <a:solidFill>
                  <a:srgbClr val="0089CF"/>
                </a:solidFill>
                <a:latin typeface="Calibri"/>
                <a:cs typeface="Calibri"/>
              </a:rPr>
              <a:t>n</a:t>
            </a:r>
            <a:r>
              <a:rPr sz="1600" dirty="0">
                <a:solidFill>
                  <a:srgbClr val="0089CF"/>
                </a:solidFill>
                <a:latin typeface="Calibri"/>
                <a:cs typeface="Calibri"/>
              </a:rPr>
              <a:t>t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  <a:p>
            <a:pPr marL="398770" indent="-382684" defTabSz="1219170">
              <a:spcBef>
                <a:spcPts val="127"/>
              </a:spcBef>
              <a:buFont typeface="Arial MT"/>
              <a:buChar char="•"/>
              <a:tabLst>
                <a:tab pos="398770" algn="l"/>
                <a:tab pos="399617" algn="l"/>
              </a:tabLst>
            </a:pPr>
            <a:r>
              <a:rPr sz="1600" spc="-20" dirty="0">
                <a:solidFill>
                  <a:srgbClr val="0089CF"/>
                </a:solidFill>
                <a:latin typeface="Calibri"/>
                <a:cs typeface="Calibri"/>
              </a:rPr>
              <a:t>height</a:t>
            </a:r>
            <a:r>
              <a:rPr sz="1600" spc="-67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89CF"/>
                </a:solidFill>
                <a:latin typeface="Calibri"/>
                <a:cs typeface="Calibri"/>
              </a:rPr>
              <a:t>=</a:t>
            </a:r>
            <a:r>
              <a:rPr sz="1600" spc="-7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89CF"/>
                </a:solidFill>
                <a:latin typeface="Calibri"/>
                <a:cs typeface="Calibri"/>
              </a:rPr>
              <a:t>height</a:t>
            </a:r>
            <a:r>
              <a:rPr sz="1600" spc="-47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600" spc="-7" dirty="0">
                <a:solidFill>
                  <a:srgbClr val="0089CF"/>
                </a:solidFill>
                <a:latin typeface="Calibri"/>
                <a:cs typeface="Calibri"/>
              </a:rPr>
              <a:t>of</a:t>
            </a:r>
            <a:r>
              <a:rPr sz="1600" spc="-33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89CF"/>
                </a:solidFill>
                <a:latin typeface="Calibri"/>
                <a:cs typeface="Calibri"/>
              </a:rPr>
              <a:t>the</a:t>
            </a:r>
            <a:r>
              <a:rPr sz="1600" spc="-47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089CF"/>
                </a:solidFill>
                <a:latin typeface="Calibri"/>
                <a:cs typeface="Calibri"/>
              </a:rPr>
              <a:t>content.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37A23F8-0ABD-2C66-6117-6EB92C8DCF74}"/>
              </a:ext>
            </a:extLst>
          </p:cNvPr>
          <p:cNvSpPr txBox="1"/>
          <p:nvPr/>
        </p:nvSpPr>
        <p:spPr>
          <a:xfrm>
            <a:off x="5227017" y="6121333"/>
            <a:ext cx="470662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600" b="1" spc="-7" dirty="0">
                <a:solidFill>
                  <a:srgbClr val="464546"/>
                </a:solidFill>
                <a:latin typeface="Calibri"/>
                <a:cs typeface="Calibri"/>
              </a:rPr>
              <a:t>Borders</a:t>
            </a:r>
            <a:r>
              <a:rPr sz="1600" b="1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b="1" spc="-7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1600" b="1" spc="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b="1" spc="-7" dirty="0">
                <a:solidFill>
                  <a:srgbClr val="464546"/>
                </a:solidFill>
                <a:latin typeface="Calibri"/>
                <a:cs typeface="Calibri"/>
              </a:rPr>
              <a:t>padding</a:t>
            </a:r>
            <a:r>
              <a:rPr sz="1600" b="1" spc="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b="1" spc="-7" dirty="0">
                <a:solidFill>
                  <a:srgbClr val="464546"/>
                </a:solidFill>
                <a:latin typeface="Calibri"/>
                <a:cs typeface="Calibri"/>
              </a:rPr>
              <a:t>are </a:t>
            </a:r>
            <a:r>
              <a:rPr sz="1600" b="1" dirty="0">
                <a:solidFill>
                  <a:srgbClr val="464546"/>
                </a:solidFill>
                <a:latin typeface="Calibri"/>
                <a:cs typeface="Calibri"/>
              </a:rPr>
              <a:t>not</a:t>
            </a:r>
            <a:r>
              <a:rPr sz="1600" b="1" spc="-7" dirty="0">
                <a:solidFill>
                  <a:srgbClr val="464546"/>
                </a:solidFill>
                <a:latin typeface="Calibri"/>
                <a:cs typeface="Calibri"/>
              </a:rPr>
              <a:t> included</a:t>
            </a:r>
            <a:r>
              <a:rPr sz="1600" b="1" spc="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in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6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64546"/>
                </a:solidFill>
                <a:latin typeface="Calibri"/>
                <a:cs typeface="Calibri"/>
              </a:rPr>
              <a:t>calculation.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AC744015-CDD3-268D-1D35-A20922837AE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731" y="1946656"/>
            <a:ext cx="2962656" cy="2964688"/>
          </a:xfrm>
          <a:prstGeom prst="rect">
            <a:avLst/>
          </a:prstGeom>
        </p:spPr>
      </p:pic>
      <p:grpSp>
        <p:nvGrpSpPr>
          <p:cNvPr id="7" name="object 8">
            <a:extLst>
              <a:ext uri="{FF2B5EF4-FFF2-40B4-BE49-F238E27FC236}">
                <a16:creationId xmlns:a16="http://schemas.microsoft.com/office/drawing/2014/main" id="{BBCEF6AC-E0A8-C5A2-0232-C725F16FF202}"/>
              </a:ext>
            </a:extLst>
          </p:cNvPr>
          <p:cNvGrpSpPr/>
          <p:nvPr/>
        </p:nvGrpSpPr>
        <p:grpSpPr>
          <a:xfrm>
            <a:off x="1250731" y="5230368"/>
            <a:ext cx="2963333" cy="191347"/>
            <a:chOff x="914400" y="3627120"/>
            <a:chExt cx="2222500" cy="143510"/>
          </a:xfrm>
        </p:grpSpPr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6C9EF01A-EC3A-5F40-996F-00900AC2F75C}"/>
                </a:ext>
              </a:extLst>
            </p:cNvPr>
            <p:cNvSpPr/>
            <p:nvPr/>
          </p:nvSpPr>
          <p:spPr>
            <a:xfrm>
              <a:off x="2993517" y="3627120"/>
              <a:ext cx="142875" cy="143510"/>
            </a:xfrm>
            <a:custGeom>
              <a:avLst/>
              <a:gdLst/>
              <a:ahLst/>
              <a:cxnLst/>
              <a:rect l="l" t="t" r="r" b="b"/>
              <a:pathLst>
                <a:path w="142875" h="143510">
                  <a:moveTo>
                    <a:pt x="142875" y="71628"/>
                  </a:moveTo>
                  <a:lnTo>
                    <a:pt x="0" y="0"/>
                  </a:lnTo>
                  <a:lnTo>
                    <a:pt x="0" y="57277"/>
                  </a:lnTo>
                  <a:lnTo>
                    <a:pt x="14351" y="57277"/>
                  </a:lnTo>
                  <a:lnTo>
                    <a:pt x="14351" y="85979"/>
                  </a:lnTo>
                  <a:lnTo>
                    <a:pt x="14274" y="57327"/>
                  </a:lnTo>
                  <a:lnTo>
                    <a:pt x="0" y="57327"/>
                  </a:lnTo>
                  <a:lnTo>
                    <a:pt x="0" y="85979"/>
                  </a:lnTo>
                  <a:lnTo>
                    <a:pt x="0" y="143256"/>
                  </a:lnTo>
                  <a:lnTo>
                    <a:pt x="114300" y="85979"/>
                  </a:lnTo>
                  <a:lnTo>
                    <a:pt x="142875" y="7162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C3175B1F-DC74-A469-A273-83920E82E0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3627120"/>
              <a:ext cx="142836" cy="143256"/>
            </a:xfrm>
            <a:prstGeom prst="rect">
              <a:avLst/>
            </a:prstGeom>
          </p:spPr>
        </p:pic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87C99604-4790-FD53-5981-F7DC0092A0CA}"/>
                </a:ext>
              </a:extLst>
            </p:cNvPr>
            <p:cNvSpPr/>
            <p:nvPr/>
          </p:nvSpPr>
          <p:spPr>
            <a:xfrm>
              <a:off x="1042962" y="3684397"/>
              <a:ext cx="1950720" cy="29209"/>
            </a:xfrm>
            <a:custGeom>
              <a:avLst/>
              <a:gdLst/>
              <a:ahLst/>
              <a:cxnLst/>
              <a:rect l="l" t="t" r="r" b="b"/>
              <a:pathLst>
                <a:path w="1950720" h="29210">
                  <a:moveTo>
                    <a:pt x="1950554" y="0"/>
                  </a:moveTo>
                  <a:lnTo>
                    <a:pt x="14274" y="0"/>
                  </a:lnTo>
                  <a:lnTo>
                    <a:pt x="0" y="0"/>
                  </a:lnTo>
                  <a:lnTo>
                    <a:pt x="0" y="28702"/>
                  </a:lnTo>
                  <a:lnTo>
                    <a:pt x="14274" y="28702"/>
                  </a:lnTo>
                  <a:lnTo>
                    <a:pt x="1950554" y="28702"/>
                  </a:lnTo>
                  <a:lnTo>
                    <a:pt x="195055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object 12">
            <a:extLst>
              <a:ext uri="{FF2B5EF4-FFF2-40B4-BE49-F238E27FC236}">
                <a16:creationId xmlns:a16="http://schemas.microsoft.com/office/drawing/2014/main" id="{52C551AD-6075-7509-3917-18D4B9A65B17}"/>
              </a:ext>
            </a:extLst>
          </p:cNvPr>
          <p:cNvSpPr txBox="1"/>
          <p:nvPr/>
        </p:nvSpPr>
        <p:spPr>
          <a:xfrm>
            <a:off x="1457317" y="5470280"/>
            <a:ext cx="1128607" cy="92685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20128" defTabSz="1219170">
              <a:spcBef>
                <a:spcPts val="240"/>
              </a:spcBef>
            </a:pPr>
            <a:r>
              <a:rPr sz="1467" spc="-13" dirty="0">
                <a:solidFill>
                  <a:srgbClr val="464546"/>
                </a:solidFill>
                <a:latin typeface="Consolas"/>
                <a:cs typeface="Consolas"/>
              </a:rPr>
              <a:t>200px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47"/>
              </a:lnSpc>
              <a:spcBef>
                <a:spcPts val="113"/>
              </a:spcBef>
            </a:pPr>
            <a:r>
              <a:rPr sz="1467" dirty="0">
                <a:solidFill>
                  <a:srgbClr val="464546"/>
                </a:solidFill>
                <a:latin typeface="Consolas"/>
                <a:cs typeface="Consolas"/>
              </a:rPr>
              <a:t>+</a:t>
            </a:r>
            <a:r>
              <a:rPr sz="1467" spc="-120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464546"/>
                </a:solidFill>
                <a:latin typeface="Consolas"/>
                <a:cs typeface="Consolas"/>
              </a:rPr>
              <a:t>2</a:t>
            </a:r>
            <a:r>
              <a:rPr sz="1467" spc="-10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464546"/>
                </a:solidFill>
                <a:latin typeface="Consolas"/>
                <a:cs typeface="Consolas"/>
              </a:rPr>
              <a:t>*</a:t>
            </a:r>
            <a:r>
              <a:rPr sz="1467" spc="-10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467" spc="-13" dirty="0">
                <a:solidFill>
                  <a:srgbClr val="464546"/>
                </a:solidFill>
                <a:latin typeface="Consolas"/>
                <a:cs typeface="Consolas"/>
              </a:rPr>
              <a:t>50px.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33"/>
              </a:lnSpc>
            </a:pPr>
            <a:r>
              <a:rPr sz="1467" dirty="0">
                <a:solidFill>
                  <a:srgbClr val="464546"/>
                </a:solidFill>
                <a:latin typeface="Consolas"/>
                <a:cs typeface="Consolas"/>
              </a:rPr>
              <a:t>+</a:t>
            </a:r>
            <a:r>
              <a:rPr sz="1467" spc="-100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464546"/>
                </a:solidFill>
                <a:latin typeface="Consolas"/>
                <a:cs typeface="Consolas"/>
              </a:rPr>
              <a:t>2</a:t>
            </a:r>
            <a:r>
              <a:rPr sz="1467" spc="-100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467" dirty="0">
                <a:solidFill>
                  <a:srgbClr val="464546"/>
                </a:solidFill>
                <a:latin typeface="Consolas"/>
                <a:cs typeface="Consolas"/>
              </a:rPr>
              <a:t>*</a:t>
            </a:r>
            <a:r>
              <a:rPr sz="1467" spc="-93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467" spc="-13" dirty="0">
                <a:solidFill>
                  <a:srgbClr val="464546"/>
                </a:solidFill>
                <a:latin typeface="Consolas"/>
                <a:cs typeface="Consolas"/>
              </a:rPr>
              <a:t>25px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53"/>
              </a:lnSpc>
            </a:pPr>
            <a:r>
              <a:rPr sz="1467" dirty="0">
                <a:solidFill>
                  <a:srgbClr val="464546"/>
                </a:solidFill>
                <a:latin typeface="Consolas"/>
                <a:cs typeface="Consolas"/>
              </a:rPr>
              <a:t>=</a:t>
            </a:r>
            <a:r>
              <a:rPr sz="1467" spc="-18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467" spc="-13" dirty="0">
                <a:solidFill>
                  <a:srgbClr val="0089CF"/>
                </a:solidFill>
                <a:latin typeface="Consolas"/>
                <a:cs typeface="Consolas"/>
              </a:rPr>
              <a:t>350px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77D6D89A-DF73-E333-0AE5-EAB6A157AB47}"/>
              </a:ext>
            </a:extLst>
          </p:cNvPr>
          <p:cNvSpPr txBox="1"/>
          <p:nvPr/>
        </p:nvSpPr>
        <p:spPr>
          <a:xfrm>
            <a:off x="2981657" y="5470279"/>
            <a:ext cx="1431713" cy="92685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defTabSz="1219170">
              <a:spcBef>
                <a:spcPts val="240"/>
              </a:spcBef>
            </a:pPr>
            <a:r>
              <a:rPr sz="1467" spc="-7" dirty="0">
                <a:solidFill>
                  <a:srgbClr val="464546"/>
                </a:solidFill>
                <a:latin typeface="Consolas"/>
                <a:cs typeface="Consolas"/>
              </a:rPr>
              <a:t>//</a:t>
            </a:r>
            <a:r>
              <a:rPr sz="1467" spc="-193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467" spc="-13" dirty="0">
                <a:solidFill>
                  <a:srgbClr val="464546"/>
                </a:solidFill>
                <a:latin typeface="Consolas"/>
                <a:cs typeface="Consolas"/>
              </a:rPr>
              <a:t>width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47"/>
              </a:lnSpc>
              <a:spcBef>
                <a:spcPts val="113"/>
              </a:spcBef>
            </a:pPr>
            <a:r>
              <a:rPr sz="1467" spc="-7" dirty="0">
                <a:solidFill>
                  <a:srgbClr val="464546"/>
                </a:solidFill>
                <a:latin typeface="Consolas"/>
                <a:cs typeface="Consolas"/>
              </a:rPr>
              <a:t>//</a:t>
            </a:r>
            <a:r>
              <a:rPr sz="1467" spc="-16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467" spc="-20" dirty="0">
                <a:solidFill>
                  <a:srgbClr val="464546"/>
                </a:solidFill>
                <a:latin typeface="Consolas"/>
                <a:cs typeface="Consolas"/>
              </a:rPr>
              <a:t>padding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33"/>
              </a:lnSpc>
            </a:pPr>
            <a:r>
              <a:rPr sz="1467" spc="-7" dirty="0">
                <a:solidFill>
                  <a:srgbClr val="464546"/>
                </a:solidFill>
                <a:latin typeface="Consolas"/>
                <a:cs typeface="Consolas"/>
              </a:rPr>
              <a:t>//</a:t>
            </a:r>
            <a:r>
              <a:rPr sz="1467" spc="-18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467" spc="-13" dirty="0">
                <a:solidFill>
                  <a:srgbClr val="464546"/>
                </a:solidFill>
                <a:latin typeface="Consolas"/>
                <a:cs typeface="Consolas"/>
              </a:rPr>
              <a:t>border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53"/>
              </a:lnSpc>
            </a:pPr>
            <a:r>
              <a:rPr sz="1467" spc="-7" dirty="0">
                <a:solidFill>
                  <a:srgbClr val="0089CF"/>
                </a:solidFill>
                <a:latin typeface="Consolas"/>
                <a:cs typeface="Consolas"/>
              </a:rPr>
              <a:t>//</a:t>
            </a:r>
            <a:r>
              <a:rPr sz="1467" spc="-133" dirty="0">
                <a:solidFill>
                  <a:srgbClr val="0089CF"/>
                </a:solidFill>
                <a:latin typeface="Consolas"/>
                <a:cs typeface="Consolas"/>
              </a:rPr>
              <a:t> </a:t>
            </a:r>
            <a:r>
              <a:rPr sz="1467" spc="-20" dirty="0">
                <a:solidFill>
                  <a:srgbClr val="0089CF"/>
                </a:solidFill>
                <a:latin typeface="Consolas"/>
                <a:cs typeface="Consolas"/>
              </a:rPr>
              <a:t>total</a:t>
            </a:r>
            <a:r>
              <a:rPr sz="1467" spc="-107" dirty="0">
                <a:solidFill>
                  <a:srgbClr val="0089CF"/>
                </a:solidFill>
                <a:latin typeface="Consolas"/>
                <a:cs typeface="Consolas"/>
              </a:rPr>
              <a:t> </a:t>
            </a:r>
            <a:r>
              <a:rPr sz="1467" spc="-20" dirty="0">
                <a:solidFill>
                  <a:srgbClr val="0089CF"/>
                </a:solidFill>
                <a:latin typeface="Consolas"/>
                <a:cs typeface="Consolas"/>
              </a:rPr>
              <a:t>width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pic>
        <p:nvPicPr>
          <p:cNvPr id="13" name="object 14">
            <a:extLst>
              <a:ext uri="{FF2B5EF4-FFF2-40B4-BE49-F238E27FC236}">
                <a16:creationId xmlns:a16="http://schemas.microsoft.com/office/drawing/2014/main" id="{176B4910-E88E-CB98-D866-3A84AFB1054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69867" y="1566671"/>
            <a:ext cx="2915920" cy="193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2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139483" y="984738"/>
            <a:ext cx="102272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7F0B4E2-D17C-8BED-9C76-F4B1CDE52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33" y="698237"/>
            <a:ext cx="2599267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87" dirty="0">
                <a:solidFill>
                  <a:srgbClr val="212121"/>
                </a:solidFill>
                <a:latin typeface="Calibri Light"/>
                <a:cs typeface="Calibri Light"/>
              </a:rPr>
              <a:t>DESIGN </a:t>
            </a:r>
            <a:r>
              <a:rPr sz="2667" b="0" spc="67" dirty="0">
                <a:solidFill>
                  <a:srgbClr val="212121"/>
                </a:solidFill>
                <a:latin typeface="Calibri Light"/>
                <a:cs typeface="Calibri Light"/>
              </a:rPr>
              <a:t>ANALYSIS</a:t>
            </a:r>
            <a:endParaRPr sz="2667">
              <a:latin typeface="Calibri Light"/>
              <a:cs typeface="Calibri Light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32698EDF-6DB8-784F-686F-F7C8EC00C0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511" y="1503991"/>
            <a:ext cx="4758944" cy="519176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4541701-AF2D-31E4-BBCC-A9C516D3580A}"/>
              </a:ext>
            </a:extLst>
          </p:cNvPr>
          <p:cNvGrpSpPr/>
          <p:nvPr/>
        </p:nvGrpSpPr>
        <p:grpSpPr>
          <a:xfrm>
            <a:off x="6295097" y="1873815"/>
            <a:ext cx="4757420" cy="3560109"/>
            <a:chOff x="6299201" y="1438655"/>
            <a:chExt cx="4757420" cy="3560109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73DB0E98-B7D8-6166-22ED-7EA7123FF476}"/>
                </a:ext>
              </a:extLst>
            </p:cNvPr>
            <p:cNvSpPr txBox="1"/>
            <p:nvPr/>
          </p:nvSpPr>
          <p:spPr>
            <a:xfrm>
              <a:off x="6299201" y="1438655"/>
              <a:ext cx="4757420" cy="314680"/>
            </a:xfrm>
            <a:prstGeom prst="rect">
              <a:avLst/>
            </a:prstGeom>
            <a:solidFill>
              <a:srgbClr val="CCCCCC"/>
            </a:solidFill>
          </p:spPr>
          <p:txBody>
            <a:bodyPr vert="horz" wrap="square" lIns="0" tIns="27093" rIns="0" bIns="0" rtlCol="0">
              <a:spAutoFit/>
            </a:bodyPr>
            <a:lstStyle/>
            <a:p>
              <a:pPr marL="10160" algn="ctr" defTabSz="1219170">
                <a:spcBef>
                  <a:spcPts val="213"/>
                </a:spcBef>
              </a:pPr>
              <a:r>
                <a:rPr sz="1867" spc="-47" dirty="0">
                  <a:solidFill>
                    <a:srgbClr val="131313"/>
                  </a:solidFill>
                  <a:latin typeface="Calibri"/>
                  <a:cs typeface="Calibri"/>
                </a:rPr>
                <a:t>WRAPPER</a:t>
              </a:r>
              <a:endParaRPr sz="1867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200F4A1B-1BCC-D49D-8FEA-47678E7A6109}"/>
                </a:ext>
              </a:extLst>
            </p:cNvPr>
            <p:cNvSpPr txBox="1"/>
            <p:nvPr/>
          </p:nvSpPr>
          <p:spPr>
            <a:xfrm>
              <a:off x="6490207" y="2844800"/>
              <a:ext cx="1463040" cy="831190"/>
            </a:xfrm>
            <a:prstGeom prst="rect">
              <a:avLst/>
            </a:prstGeom>
            <a:solidFill>
              <a:srgbClr val="FFF3C6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defTabSz="1219170"/>
              <a:endParaRPr sz="1867">
                <a:solidFill>
                  <a:prstClr val="black"/>
                </a:solidFill>
                <a:latin typeface="Times New Roman"/>
                <a:cs typeface="Times New Roman"/>
              </a:endParaRPr>
            </a:p>
            <a:p>
              <a:pPr defTabSz="1219170">
                <a:spcBef>
                  <a:spcPts val="7"/>
                </a:spcBef>
              </a:pPr>
              <a:endParaRPr sz="1667">
                <a:solidFill>
                  <a:prstClr val="black"/>
                </a:solidFill>
                <a:latin typeface="Times New Roman"/>
                <a:cs typeface="Times New Roman"/>
              </a:endParaRPr>
            </a:p>
            <a:p>
              <a:pPr marL="458882" defTabSz="1219170">
                <a:spcBef>
                  <a:spcPts val="7"/>
                </a:spcBef>
              </a:pPr>
              <a:r>
                <a:rPr sz="1867" spc="-40" dirty="0">
                  <a:solidFill>
                    <a:srgbClr val="131313"/>
                  </a:solidFill>
                  <a:latin typeface="Calibri"/>
                  <a:cs typeface="Calibri"/>
                </a:rPr>
                <a:t>ASIDE</a:t>
              </a:r>
              <a:endParaRPr sz="1867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9D8D6699-C6DE-0E0D-2DC6-09D48B9C497E}"/>
                </a:ext>
              </a:extLst>
            </p:cNvPr>
            <p:cNvSpPr txBox="1"/>
            <p:nvPr/>
          </p:nvSpPr>
          <p:spPr>
            <a:xfrm>
              <a:off x="8048753" y="2844800"/>
              <a:ext cx="2818553" cy="831190"/>
            </a:xfrm>
            <a:prstGeom prst="rect">
              <a:avLst/>
            </a:prstGeom>
            <a:solidFill>
              <a:srgbClr val="FFD5C6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defTabSz="1219170"/>
              <a:endParaRPr sz="1867">
                <a:solidFill>
                  <a:prstClr val="black"/>
                </a:solidFill>
                <a:latin typeface="Times New Roman"/>
                <a:cs typeface="Times New Roman"/>
              </a:endParaRPr>
            </a:p>
            <a:p>
              <a:pPr defTabSz="1219170">
                <a:spcBef>
                  <a:spcPts val="7"/>
                </a:spcBef>
              </a:pPr>
              <a:endParaRPr sz="1667">
                <a:solidFill>
                  <a:prstClr val="black"/>
                </a:solidFill>
                <a:latin typeface="Times New Roman"/>
                <a:cs typeface="Times New Roman"/>
              </a:endParaRPr>
            </a:p>
            <a:p>
              <a:pPr marL="6773" algn="ctr" defTabSz="1219170">
                <a:spcBef>
                  <a:spcPts val="7"/>
                </a:spcBef>
              </a:pPr>
              <a:r>
                <a:rPr sz="1867" spc="-27" dirty="0">
                  <a:solidFill>
                    <a:srgbClr val="131313"/>
                  </a:solidFill>
                  <a:latin typeface="Calibri"/>
                  <a:cs typeface="Calibri"/>
                </a:rPr>
                <a:t>CONTENT</a:t>
              </a:r>
              <a:endParaRPr sz="1867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09BC78E7-A706-53FD-3D38-5592F312DCAC}"/>
                </a:ext>
              </a:extLst>
            </p:cNvPr>
            <p:cNvSpPr txBox="1"/>
            <p:nvPr/>
          </p:nvSpPr>
          <p:spPr>
            <a:xfrm>
              <a:off x="6394705" y="1918207"/>
              <a:ext cx="4561839" cy="450615"/>
            </a:xfrm>
            <a:prstGeom prst="rect">
              <a:avLst/>
            </a:prstGeom>
            <a:solidFill>
              <a:srgbClr val="DFEDF7"/>
            </a:solidFill>
          </p:spPr>
          <p:txBody>
            <a:bodyPr vert="horz" wrap="square" lIns="0" tIns="161713" rIns="0" bIns="0" rtlCol="0">
              <a:spAutoFit/>
            </a:bodyPr>
            <a:lstStyle/>
            <a:p>
              <a:pPr algn="ctr" defTabSz="1219170">
                <a:spcBef>
                  <a:spcPts val="1273"/>
                </a:spcBef>
              </a:pPr>
              <a:r>
                <a:rPr sz="1867" spc="-47" dirty="0">
                  <a:solidFill>
                    <a:srgbClr val="212121"/>
                  </a:solidFill>
                  <a:latin typeface="Calibri"/>
                  <a:cs typeface="Calibri"/>
                </a:rPr>
                <a:t>HEADER</a:t>
              </a:r>
              <a:endParaRPr sz="1867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FDD59315-BF92-7365-1F2E-9C7830CB8FA3}"/>
                </a:ext>
              </a:extLst>
            </p:cNvPr>
            <p:cNvSpPr txBox="1"/>
            <p:nvPr/>
          </p:nvSpPr>
          <p:spPr>
            <a:xfrm>
              <a:off x="6394705" y="4545585"/>
              <a:ext cx="4561839" cy="453179"/>
            </a:xfrm>
            <a:prstGeom prst="rect">
              <a:avLst/>
            </a:prstGeom>
            <a:solidFill>
              <a:srgbClr val="D3E7C9"/>
            </a:solidFill>
          </p:spPr>
          <p:txBody>
            <a:bodyPr vert="horz" wrap="square" lIns="0" tIns="164252" rIns="0" bIns="0" rtlCol="0">
              <a:spAutoFit/>
            </a:bodyPr>
            <a:lstStyle/>
            <a:p>
              <a:pPr marL="496134" algn="ctr" defTabSz="1219170">
                <a:spcBef>
                  <a:spcPts val="1292"/>
                </a:spcBef>
              </a:pPr>
              <a:r>
                <a:rPr sz="1867" spc="-60" dirty="0">
                  <a:solidFill>
                    <a:srgbClr val="212121"/>
                  </a:solidFill>
                  <a:latin typeface="Calibri"/>
                  <a:cs typeface="Calibri"/>
                </a:rPr>
                <a:t>FOOTER</a:t>
              </a:r>
              <a:endParaRPr sz="1867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3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C1441325-B830-8122-3E03-66D705235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860" y="886399"/>
            <a:ext cx="3998807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73" dirty="0">
                <a:solidFill>
                  <a:srgbClr val="212121"/>
                </a:solidFill>
              </a:rPr>
              <a:t>BOX-SIZING:</a:t>
            </a:r>
            <a:r>
              <a:rPr sz="2667" spc="267" dirty="0">
                <a:solidFill>
                  <a:srgbClr val="212121"/>
                </a:solidFill>
              </a:rPr>
              <a:t> </a:t>
            </a:r>
            <a:r>
              <a:rPr sz="2667" spc="73" dirty="0">
                <a:solidFill>
                  <a:srgbClr val="212121"/>
                </a:solidFill>
              </a:rPr>
              <a:t>BORDER-BOX</a:t>
            </a:r>
            <a:endParaRPr sz="2667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61EC0DB-C988-B578-9861-0816D75EAEC2}"/>
              </a:ext>
            </a:extLst>
          </p:cNvPr>
          <p:cNvSpPr txBox="1"/>
          <p:nvPr/>
        </p:nvSpPr>
        <p:spPr>
          <a:xfrm>
            <a:off x="4141234" y="4165776"/>
            <a:ext cx="7804573" cy="11663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spcBef>
                <a:spcPts val="133"/>
              </a:spcBef>
            </a:pP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 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width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u="sng" spc="-20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height</a:t>
            </a:r>
            <a:r>
              <a:rPr sz="1867" spc="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properties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include the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content,</a:t>
            </a:r>
            <a:r>
              <a:rPr sz="1867" spc="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padding, and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border,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but</a:t>
            </a:r>
            <a:r>
              <a:rPr sz="1867" spc="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do </a:t>
            </a:r>
            <a:r>
              <a:rPr sz="1867" spc="-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not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include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margin.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Note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that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padding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border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will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be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 inside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spc="39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box.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content</a:t>
            </a:r>
            <a:r>
              <a:rPr sz="1867" spc="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box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can't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be</a:t>
            </a:r>
            <a:r>
              <a:rPr sz="1867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negative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is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floored</a:t>
            </a:r>
            <a:r>
              <a:rPr sz="18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to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0,</a:t>
            </a:r>
            <a:r>
              <a:rPr sz="1867" spc="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making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it</a:t>
            </a:r>
            <a:r>
              <a:rPr sz="1867" spc="40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impossible</a:t>
            </a:r>
            <a:r>
              <a:rPr sz="1867" spc="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to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use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border-box</a:t>
            </a:r>
            <a:r>
              <a:rPr sz="1867" spc="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to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make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element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disappear.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22EF5BD-216A-8085-041A-4815DE6CB48D}"/>
              </a:ext>
            </a:extLst>
          </p:cNvPr>
          <p:cNvSpPr txBox="1"/>
          <p:nvPr/>
        </p:nvSpPr>
        <p:spPr>
          <a:xfrm>
            <a:off x="4181535" y="5524708"/>
            <a:ext cx="5194300" cy="81304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lnSpc>
                <a:spcPts val="2140"/>
              </a:lnSpc>
              <a:spcBef>
                <a:spcPts val="140"/>
              </a:spcBef>
            </a:pP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Here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dimensions</a:t>
            </a:r>
            <a:r>
              <a:rPr sz="1867" spc="-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element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are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calculated</a:t>
            </a:r>
            <a:r>
              <a:rPr sz="1867" spc="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as: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246374" indent="-230288" defTabSz="1219170">
              <a:lnSpc>
                <a:spcPts val="1953"/>
              </a:lnSpc>
              <a:buFont typeface="Arial MT"/>
              <a:buChar char="•"/>
              <a:tabLst>
                <a:tab pos="247220" algn="l"/>
              </a:tabLst>
            </a:pPr>
            <a:r>
              <a:rPr sz="1867" spc="-7" dirty="0">
                <a:solidFill>
                  <a:srgbClr val="0089CF"/>
                </a:solidFill>
                <a:latin typeface="Calibri"/>
                <a:cs typeface="Calibri"/>
              </a:rPr>
              <a:t>width</a:t>
            </a:r>
            <a:r>
              <a:rPr sz="1867" spc="-47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0089CF"/>
                </a:solidFill>
                <a:latin typeface="Calibri"/>
                <a:cs typeface="Calibri"/>
              </a:rPr>
              <a:t>=</a:t>
            </a:r>
            <a:r>
              <a:rPr sz="1867" spc="-13" dirty="0">
                <a:solidFill>
                  <a:srgbClr val="0089CF"/>
                </a:solidFill>
                <a:latin typeface="Calibri"/>
                <a:cs typeface="Calibri"/>
              </a:rPr>
              <a:t> border</a:t>
            </a:r>
            <a:r>
              <a:rPr sz="1867" spc="-47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0089CF"/>
                </a:solidFill>
                <a:latin typeface="Calibri"/>
                <a:cs typeface="Calibri"/>
              </a:rPr>
              <a:t>+ </a:t>
            </a:r>
            <a:r>
              <a:rPr sz="1867" spc="-7" dirty="0">
                <a:solidFill>
                  <a:srgbClr val="0089CF"/>
                </a:solidFill>
                <a:latin typeface="Calibri"/>
                <a:cs typeface="Calibri"/>
              </a:rPr>
              <a:t>padding</a:t>
            </a:r>
            <a:r>
              <a:rPr sz="1867" spc="-33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0089CF"/>
                </a:solidFill>
                <a:latin typeface="Calibri"/>
                <a:cs typeface="Calibri"/>
              </a:rPr>
              <a:t>+</a:t>
            </a:r>
            <a:r>
              <a:rPr sz="1867" spc="-7" dirty="0">
                <a:solidFill>
                  <a:srgbClr val="0089CF"/>
                </a:solidFill>
                <a:latin typeface="Calibri"/>
                <a:cs typeface="Calibri"/>
              </a:rPr>
              <a:t> width</a:t>
            </a:r>
            <a:r>
              <a:rPr sz="1867" spc="-47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0089CF"/>
                </a:solidFill>
                <a:latin typeface="Calibri"/>
                <a:cs typeface="Calibri"/>
              </a:rPr>
              <a:t>of</a:t>
            </a:r>
            <a:r>
              <a:rPr sz="1867" spc="-47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0089CF"/>
                </a:solidFill>
                <a:latin typeface="Calibri"/>
                <a:cs typeface="Calibri"/>
              </a:rPr>
              <a:t>the</a:t>
            </a:r>
            <a:r>
              <a:rPr sz="1867" spc="-13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0089CF"/>
                </a:solidFill>
                <a:latin typeface="Calibri"/>
                <a:cs typeface="Calibri"/>
              </a:rPr>
              <a:t>content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246374" indent="-230288" defTabSz="1219170">
              <a:lnSpc>
                <a:spcPts val="2053"/>
              </a:lnSpc>
              <a:buFont typeface="Arial MT"/>
              <a:buChar char="•"/>
              <a:tabLst>
                <a:tab pos="247220" algn="l"/>
              </a:tabLst>
            </a:pPr>
            <a:r>
              <a:rPr sz="1867" spc="-20" dirty="0">
                <a:solidFill>
                  <a:srgbClr val="0089CF"/>
                </a:solidFill>
                <a:latin typeface="Calibri"/>
                <a:cs typeface="Calibri"/>
              </a:rPr>
              <a:t>height</a:t>
            </a:r>
            <a:r>
              <a:rPr sz="1867" spc="13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0089CF"/>
                </a:solidFill>
                <a:latin typeface="Calibri"/>
                <a:cs typeface="Calibri"/>
              </a:rPr>
              <a:t>=</a:t>
            </a:r>
            <a:r>
              <a:rPr sz="1867" spc="-13" dirty="0">
                <a:solidFill>
                  <a:srgbClr val="0089CF"/>
                </a:solidFill>
                <a:latin typeface="Calibri"/>
                <a:cs typeface="Calibri"/>
              </a:rPr>
              <a:t> border</a:t>
            </a:r>
            <a:r>
              <a:rPr sz="1867" spc="-40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0089CF"/>
                </a:solidFill>
                <a:latin typeface="Calibri"/>
                <a:cs typeface="Calibri"/>
              </a:rPr>
              <a:t>+ </a:t>
            </a:r>
            <a:r>
              <a:rPr sz="1867" spc="-7" dirty="0">
                <a:solidFill>
                  <a:srgbClr val="0089CF"/>
                </a:solidFill>
                <a:latin typeface="Calibri"/>
                <a:cs typeface="Calibri"/>
              </a:rPr>
              <a:t>padding</a:t>
            </a:r>
            <a:r>
              <a:rPr sz="1867" spc="-33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0089CF"/>
                </a:solidFill>
                <a:latin typeface="Calibri"/>
                <a:cs typeface="Calibri"/>
              </a:rPr>
              <a:t>+ </a:t>
            </a:r>
            <a:r>
              <a:rPr sz="1867" spc="-20" dirty="0">
                <a:solidFill>
                  <a:srgbClr val="0089CF"/>
                </a:solidFill>
                <a:latin typeface="Calibri"/>
                <a:cs typeface="Calibri"/>
              </a:rPr>
              <a:t>height</a:t>
            </a:r>
            <a:r>
              <a:rPr sz="1867" spc="20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0089CF"/>
                </a:solidFill>
                <a:latin typeface="Calibri"/>
                <a:cs typeface="Calibri"/>
              </a:rPr>
              <a:t>of</a:t>
            </a:r>
            <a:r>
              <a:rPr sz="1867" spc="-47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0089CF"/>
                </a:solidFill>
                <a:latin typeface="Calibri"/>
                <a:cs typeface="Calibri"/>
              </a:rPr>
              <a:t>the </a:t>
            </a:r>
            <a:r>
              <a:rPr sz="1867" spc="-27" dirty="0">
                <a:solidFill>
                  <a:srgbClr val="0089CF"/>
                </a:solidFill>
                <a:latin typeface="Calibri"/>
                <a:cs typeface="Calibri"/>
              </a:rPr>
              <a:t>content.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2751AAAF-D71B-70DB-DE66-76F6859C1318}"/>
              </a:ext>
            </a:extLst>
          </p:cNvPr>
          <p:cNvSpPr txBox="1"/>
          <p:nvPr/>
        </p:nvSpPr>
        <p:spPr>
          <a:xfrm>
            <a:off x="4181534" y="1752411"/>
            <a:ext cx="3496733" cy="20338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6933" defTabSz="1219170">
              <a:spcBef>
                <a:spcPts val="280"/>
              </a:spcBef>
            </a:pPr>
            <a:r>
              <a:rPr sz="1600" spc="-7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1600" spc="-1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marR="680703" defTabSz="1219170">
              <a:spcBef>
                <a:spcPts val="153"/>
              </a:spcBef>
            </a:pP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box-sizing</a:t>
            </a:r>
            <a:r>
              <a:rPr sz="1600" b="1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b="1" spc="-20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451A4"/>
                </a:solidFill>
                <a:latin typeface="Consolas"/>
                <a:cs typeface="Consolas"/>
              </a:rPr>
              <a:t>border-box</a:t>
            </a:r>
            <a:r>
              <a:rPr sz="1600" b="1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600" b="1" spc="-86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background: silver; </a:t>
            </a:r>
            <a:r>
              <a:rPr sz="1600" spc="7" dirty="0">
                <a:solidFill>
                  <a:srgbClr val="9191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width:</a:t>
            </a:r>
            <a:r>
              <a:rPr sz="1600" spc="-13" dirty="0">
                <a:solidFill>
                  <a:srgbClr val="9191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200px;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marR="1690751" defTabSz="1219170">
              <a:lnSpc>
                <a:spcPts val="1853"/>
              </a:lnSpc>
              <a:spcBef>
                <a:spcPts val="193"/>
              </a:spcBef>
            </a:pP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height:</a:t>
            </a:r>
            <a:r>
              <a:rPr sz="1600" spc="-113" dirty="0">
                <a:solidFill>
                  <a:srgbClr val="919191"/>
                </a:solidFill>
                <a:latin typeface="Consolas"/>
                <a:cs typeface="Consolas"/>
              </a:rPr>
              <a:t> </a:t>
            </a:r>
            <a:r>
              <a:rPr sz="1600" spc="13" dirty="0">
                <a:solidFill>
                  <a:srgbClr val="919191"/>
                </a:solidFill>
                <a:latin typeface="Consolas"/>
                <a:cs typeface="Consolas"/>
              </a:rPr>
              <a:t>2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00px;  paddin</a:t>
            </a:r>
            <a:r>
              <a:rPr sz="1600" spc="13" dirty="0">
                <a:solidFill>
                  <a:srgbClr val="919191"/>
                </a:solidFill>
                <a:latin typeface="Consolas"/>
                <a:cs typeface="Consolas"/>
              </a:rPr>
              <a:t>g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:</a:t>
            </a:r>
            <a:r>
              <a:rPr sz="1600" spc="-113" dirty="0">
                <a:solidFill>
                  <a:srgbClr val="9191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50px;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defTabSz="1219170">
              <a:lnSpc>
                <a:spcPts val="1800"/>
              </a:lnSpc>
            </a:pPr>
            <a:r>
              <a:rPr sz="1600" spc="-7" dirty="0">
                <a:solidFill>
                  <a:srgbClr val="919191"/>
                </a:solidFill>
                <a:latin typeface="Consolas"/>
                <a:cs typeface="Consolas"/>
              </a:rPr>
              <a:t>border:</a:t>
            </a:r>
            <a:r>
              <a:rPr sz="1600" spc="-60" dirty="0">
                <a:solidFill>
                  <a:srgbClr val="9191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25px</a:t>
            </a:r>
            <a:r>
              <a:rPr sz="1600" spc="-60" dirty="0">
                <a:solidFill>
                  <a:srgbClr val="9191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solid</a:t>
            </a:r>
            <a:r>
              <a:rPr sz="1600" spc="-53" dirty="0">
                <a:solidFill>
                  <a:srgbClr val="91919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919191"/>
                </a:solidFill>
                <a:latin typeface="Consolas"/>
                <a:cs typeface="Consolas"/>
              </a:rPr>
              <a:t>royalblue;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900"/>
              </a:lnSpc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46F368F-4F5F-9D43-0513-F0BC056A41D9}"/>
              </a:ext>
            </a:extLst>
          </p:cNvPr>
          <p:cNvGrpSpPr/>
          <p:nvPr/>
        </p:nvGrpSpPr>
        <p:grpSpPr>
          <a:xfrm>
            <a:off x="985030" y="3697398"/>
            <a:ext cx="1693333" cy="189653"/>
            <a:chOff x="726948" y="2311907"/>
            <a:chExt cx="1270000" cy="142240"/>
          </a:xfrm>
        </p:grpSpPr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D421BCFD-C4BF-B5FB-2394-8F415BA71B6D}"/>
                </a:ext>
              </a:extLst>
            </p:cNvPr>
            <p:cNvSpPr/>
            <p:nvPr/>
          </p:nvSpPr>
          <p:spPr>
            <a:xfrm>
              <a:off x="1853565" y="2311907"/>
              <a:ext cx="142875" cy="142240"/>
            </a:xfrm>
            <a:custGeom>
              <a:avLst/>
              <a:gdLst/>
              <a:ahLst/>
              <a:cxnLst/>
              <a:rect l="l" t="t" r="r" b="b"/>
              <a:pathLst>
                <a:path w="142875" h="142239">
                  <a:moveTo>
                    <a:pt x="142875" y="70866"/>
                  </a:moveTo>
                  <a:lnTo>
                    <a:pt x="0" y="0"/>
                  </a:lnTo>
                  <a:lnTo>
                    <a:pt x="0" y="56642"/>
                  </a:lnTo>
                  <a:lnTo>
                    <a:pt x="14351" y="56642"/>
                  </a:lnTo>
                  <a:lnTo>
                    <a:pt x="14351" y="85090"/>
                  </a:lnTo>
                  <a:lnTo>
                    <a:pt x="14274" y="56743"/>
                  </a:lnTo>
                  <a:lnTo>
                    <a:pt x="0" y="56743"/>
                  </a:lnTo>
                  <a:lnTo>
                    <a:pt x="0" y="85090"/>
                  </a:lnTo>
                  <a:lnTo>
                    <a:pt x="0" y="141732"/>
                  </a:lnTo>
                  <a:lnTo>
                    <a:pt x="114300" y="85090"/>
                  </a:lnTo>
                  <a:lnTo>
                    <a:pt x="142875" y="7086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D12C38BE-2C7E-5E7A-2401-FA3017DD06B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48" y="2311907"/>
              <a:ext cx="142824" cy="141731"/>
            </a:xfrm>
            <a:prstGeom prst="rect">
              <a:avLst/>
            </a:prstGeom>
          </p:spPr>
        </p:pic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7E3827A9-6E32-45F2-7BA0-320D991A90D4}"/>
                </a:ext>
              </a:extLst>
            </p:cNvPr>
            <p:cNvSpPr/>
            <p:nvPr/>
          </p:nvSpPr>
          <p:spPr>
            <a:xfrm>
              <a:off x="855484" y="2368549"/>
              <a:ext cx="998219" cy="28575"/>
            </a:xfrm>
            <a:custGeom>
              <a:avLst/>
              <a:gdLst/>
              <a:ahLst/>
              <a:cxnLst/>
              <a:rect l="l" t="t" r="r" b="b"/>
              <a:pathLst>
                <a:path w="998219" h="28575">
                  <a:moveTo>
                    <a:pt x="14274" y="101"/>
                  </a:moveTo>
                  <a:lnTo>
                    <a:pt x="0" y="101"/>
                  </a:lnTo>
                  <a:lnTo>
                    <a:pt x="0" y="28448"/>
                  </a:lnTo>
                  <a:lnTo>
                    <a:pt x="14274" y="28448"/>
                  </a:lnTo>
                  <a:lnTo>
                    <a:pt x="14274" y="101"/>
                  </a:lnTo>
                  <a:close/>
                </a:path>
                <a:path w="998219" h="28575">
                  <a:moveTo>
                    <a:pt x="998080" y="0"/>
                  </a:moveTo>
                  <a:lnTo>
                    <a:pt x="14287" y="0"/>
                  </a:lnTo>
                  <a:lnTo>
                    <a:pt x="14287" y="28448"/>
                  </a:lnTo>
                  <a:lnTo>
                    <a:pt x="998080" y="28448"/>
                  </a:lnTo>
                  <a:lnTo>
                    <a:pt x="9980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object 11">
            <a:extLst>
              <a:ext uri="{FF2B5EF4-FFF2-40B4-BE49-F238E27FC236}">
                <a16:creationId xmlns:a16="http://schemas.microsoft.com/office/drawing/2014/main" id="{91B7DAB3-F47A-50BD-3D93-4DCA449BF84E}"/>
              </a:ext>
            </a:extLst>
          </p:cNvPr>
          <p:cNvSpPr txBox="1"/>
          <p:nvPr/>
        </p:nvSpPr>
        <p:spPr>
          <a:xfrm>
            <a:off x="640538" y="4120634"/>
            <a:ext cx="726440" cy="499409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R="6773" algn="r" defTabSz="1219170">
              <a:spcBef>
                <a:spcPts val="272"/>
              </a:spcBef>
            </a:pPr>
            <a:r>
              <a:rPr sz="1467" spc="-13" dirty="0">
                <a:solidFill>
                  <a:srgbClr val="464546"/>
                </a:solidFill>
                <a:latin typeface="Consolas"/>
                <a:cs typeface="Consolas"/>
              </a:rPr>
              <a:t>200px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R="6773" algn="r" defTabSz="1219170">
              <a:spcBef>
                <a:spcPts val="140"/>
              </a:spcBef>
            </a:pPr>
            <a:r>
              <a:rPr sz="1467" dirty="0">
                <a:solidFill>
                  <a:srgbClr val="464546"/>
                </a:solidFill>
                <a:latin typeface="Consolas"/>
                <a:cs typeface="Consolas"/>
              </a:rPr>
              <a:t>=</a:t>
            </a:r>
            <a:r>
              <a:rPr sz="1467" spc="-167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467" spc="-13" dirty="0">
                <a:solidFill>
                  <a:srgbClr val="0089CF"/>
                </a:solidFill>
                <a:latin typeface="Consolas"/>
                <a:cs typeface="Consolas"/>
              </a:rPr>
              <a:t>20</a:t>
            </a:r>
            <a:r>
              <a:rPr sz="1467" spc="-33" dirty="0">
                <a:solidFill>
                  <a:srgbClr val="0089CF"/>
                </a:solidFill>
                <a:latin typeface="Consolas"/>
                <a:cs typeface="Consolas"/>
              </a:rPr>
              <a:t>0</a:t>
            </a:r>
            <a:r>
              <a:rPr sz="1467" spc="-13" dirty="0">
                <a:solidFill>
                  <a:srgbClr val="0089CF"/>
                </a:solidFill>
                <a:latin typeface="Consolas"/>
                <a:cs typeface="Consolas"/>
              </a:rPr>
              <a:t>p</a:t>
            </a:r>
            <a:r>
              <a:rPr sz="1467" dirty="0">
                <a:solidFill>
                  <a:srgbClr val="0089CF"/>
                </a:solidFill>
                <a:latin typeface="Consolas"/>
                <a:cs typeface="Consolas"/>
              </a:rPr>
              <a:t>x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7B9A181A-9A37-F0AD-7E84-EC31D208D0B9}"/>
              </a:ext>
            </a:extLst>
          </p:cNvPr>
          <p:cNvSpPr txBox="1"/>
          <p:nvPr/>
        </p:nvSpPr>
        <p:spPr>
          <a:xfrm>
            <a:off x="1827634" y="4120634"/>
            <a:ext cx="1431713" cy="499409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16933" defTabSz="1219170">
              <a:spcBef>
                <a:spcPts val="272"/>
              </a:spcBef>
            </a:pPr>
            <a:r>
              <a:rPr sz="1467" spc="-7" dirty="0">
                <a:solidFill>
                  <a:srgbClr val="464546"/>
                </a:solidFill>
                <a:latin typeface="Consolas"/>
                <a:cs typeface="Consolas"/>
              </a:rPr>
              <a:t>//</a:t>
            </a:r>
            <a:r>
              <a:rPr sz="1467" spc="-193" dirty="0">
                <a:solidFill>
                  <a:srgbClr val="464546"/>
                </a:solidFill>
                <a:latin typeface="Consolas"/>
                <a:cs typeface="Consolas"/>
              </a:rPr>
              <a:t> </a:t>
            </a:r>
            <a:r>
              <a:rPr sz="1467" spc="-13" dirty="0">
                <a:solidFill>
                  <a:srgbClr val="464546"/>
                </a:solidFill>
                <a:latin typeface="Consolas"/>
                <a:cs typeface="Consolas"/>
              </a:rPr>
              <a:t>width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spcBef>
                <a:spcPts val="140"/>
              </a:spcBef>
            </a:pPr>
            <a:r>
              <a:rPr sz="1467" spc="-7" dirty="0">
                <a:solidFill>
                  <a:srgbClr val="0089CF"/>
                </a:solidFill>
                <a:latin typeface="Consolas"/>
                <a:cs typeface="Consolas"/>
              </a:rPr>
              <a:t>//</a:t>
            </a:r>
            <a:r>
              <a:rPr sz="1467" spc="-133" dirty="0">
                <a:solidFill>
                  <a:srgbClr val="0089CF"/>
                </a:solidFill>
                <a:latin typeface="Consolas"/>
                <a:cs typeface="Consolas"/>
              </a:rPr>
              <a:t> </a:t>
            </a:r>
            <a:r>
              <a:rPr sz="1467" spc="-20" dirty="0">
                <a:solidFill>
                  <a:srgbClr val="0089CF"/>
                </a:solidFill>
                <a:latin typeface="Consolas"/>
                <a:cs typeface="Consolas"/>
              </a:rPr>
              <a:t>total</a:t>
            </a:r>
            <a:r>
              <a:rPr sz="1467" spc="-107" dirty="0">
                <a:solidFill>
                  <a:srgbClr val="0089CF"/>
                </a:solidFill>
                <a:latin typeface="Consolas"/>
                <a:cs typeface="Consolas"/>
              </a:rPr>
              <a:t> </a:t>
            </a:r>
            <a:r>
              <a:rPr sz="1467" spc="-20" dirty="0">
                <a:solidFill>
                  <a:srgbClr val="0089CF"/>
                </a:solidFill>
                <a:latin typeface="Consolas"/>
                <a:cs typeface="Consolas"/>
              </a:rPr>
              <a:t>width</a:t>
            </a:r>
            <a:endParaRPr sz="1467">
              <a:solidFill>
                <a:prstClr val="black"/>
              </a:solidFill>
              <a:latin typeface="Consolas"/>
              <a:cs typeface="Consolas"/>
            </a:endParaRPr>
          </a:p>
        </p:txBody>
      </p:sp>
      <p:pic>
        <p:nvPicPr>
          <p:cNvPr id="12" name="object 13">
            <a:extLst>
              <a:ext uri="{FF2B5EF4-FFF2-40B4-BE49-F238E27FC236}">
                <a16:creationId xmlns:a16="http://schemas.microsoft.com/office/drawing/2014/main" id="{785360E7-6E0E-E7E3-07C3-1158B7F68B0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5031" y="1783255"/>
            <a:ext cx="1692655" cy="1692656"/>
          </a:xfrm>
          <a:prstGeom prst="rect">
            <a:avLst/>
          </a:prstGeom>
        </p:spPr>
      </p:pic>
      <p:pic>
        <p:nvPicPr>
          <p:cNvPr id="13" name="object 14">
            <a:extLst>
              <a:ext uri="{FF2B5EF4-FFF2-40B4-BE49-F238E27FC236}">
                <a16:creationId xmlns:a16="http://schemas.microsoft.com/office/drawing/2014/main" id="{E8187551-2ED8-21EC-7A55-41A3A337492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8021" y="1783255"/>
            <a:ext cx="2755391" cy="16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FF470F0-6A85-F280-A945-123FE717B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9543" y="1375130"/>
            <a:ext cx="623485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73" dirty="0">
                <a:solidFill>
                  <a:srgbClr val="212121"/>
                </a:solidFill>
              </a:rPr>
              <a:t>BOX-SIZING:</a:t>
            </a:r>
            <a:r>
              <a:rPr sz="2667" spc="360" dirty="0">
                <a:solidFill>
                  <a:srgbClr val="212121"/>
                </a:solidFill>
              </a:rPr>
              <a:t> </a:t>
            </a:r>
            <a:r>
              <a:rPr sz="2667" dirty="0">
                <a:solidFill>
                  <a:srgbClr val="212121"/>
                </a:solidFill>
              </a:rPr>
              <a:t>WHAT</a:t>
            </a:r>
            <a:r>
              <a:rPr sz="2667" spc="360" dirty="0">
                <a:solidFill>
                  <a:srgbClr val="212121"/>
                </a:solidFill>
              </a:rPr>
              <a:t> </a:t>
            </a:r>
            <a:r>
              <a:rPr sz="2667" spc="-7" dirty="0">
                <a:solidFill>
                  <a:srgbClr val="212121"/>
                </a:solidFill>
              </a:rPr>
              <a:t>TO</a:t>
            </a:r>
            <a:r>
              <a:rPr sz="2667" spc="260" dirty="0">
                <a:solidFill>
                  <a:srgbClr val="212121"/>
                </a:solidFill>
              </a:rPr>
              <a:t> </a:t>
            </a:r>
            <a:r>
              <a:rPr sz="2667" spc="53" dirty="0">
                <a:solidFill>
                  <a:srgbClr val="212121"/>
                </a:solidFill>
              </a:rPr>
              <a:t>USE</a:t>
            </a:r>
            <a:r>
              <a:rPr sz="2667" spc="347" dirty="0">
                <a:solidFill>
                  <a:srgbClr val="212121"/>
                </a:solidFill>
              </a:rPr>
              <a:t> </a:t>
            </a:r>
            <a:r>
              <a:rPr sz="2667" spc="33" dirty="0">
                <a:solidFill>
                  <a:srgbClr val="212121"/>
                </a:solidFill>
              </a:rPr>
              <a:t>IN</a:t>
            </a:r>
            <a:r>
              <a:rPr sz="2667" spc="293" dirty="0">
                <a:solidFill>
                  <a:srgbClr val="212121"/>
                </a:solidFill>
              </a:rPr>
              <a:t> </a:t>
            </a:r>
            <a:r>
              <a:rPr sz="2667" spc="93" dirty="0">
                <a:solidFill>
                  <a:srgbClr val="212121"/>
                </a:solidFill>
              </a:rPr>
              <a:t>GENERAL?</a:t>
            </a:r>
            <a:endParaRPr sz="2667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16296DE-3A9A-EA03-094D-A5C79C7FF845}"/>
              </a:ext>
            </a:extLst>
          </p:cNvPr>
          <p:cNvSpPr txBox="1"/>
          <p:nvPr/>
        </p:nvSpPr>
        <p:spPr>
          <a:xfrm>
            <a:off x="1191575" y="2281470"/>
            <a:ext cx="10664094" cy="33743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z="2400" dirty="0">
                <a:solidFill>
                  <a:srgbClr val="464546"/>
                </a:solidFill>
                <a:latin typeface="Calibri Light"/>
                <a:cs typeface="Calibri Light"/>
              </a:rPr>
              <a:t>It</a:t>
            </a:r>
            <a:r>
              <a:rPr sz="2400" spc="-3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464546"/>
                </a:solidFill>
                <a:latin typeface="Calibri Light"/>
                <a:cs typeface="Calibri Light"/>
              </a:rPr>
              <a:t>is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464546"/>
                </a:solidFill>
                <a:latin typeface="Calibri Light"/>
                <a:cs typeface="Calibri Light"/>
              </a:rPr>
              <a:t>often</a:t>
            </a:r>
            <a:r>
              <a:rPr sz="2400" spc="-3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useful</a:t>
            </a:r>
            <a:r>
              <a:rPr sz="2400" spc="-6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464546"/>
                </a:solidFill>
                <a:latin typeface="Calibri Light"/>
                <a:cs typeface="Calibri Light"/>
              </a:rPr>
              <a:t>to</a:t>
            </a:r>
            <a:r>
              <a:rPr sz="2400" spc="-2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set</a:t>
            </a:r>
            <a:r>
              <a:rPr sz="2400" spc="-20" dirty="0">
                <a:solidFill>
                  <a:srgbClr val="464546"/>
                </a:solidFill>
                <a:latin typeface="Calibri Light"/>
                <a:cs typeface="Calibri Light"/>
              </a:rPr>
              <a:t> box-sizing</a:t>
            </a:r>
            <a:r>
              <a:rPr sz="2400" spc="-3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464546"/>
                </a:solidFill>
                <a:latin typeface="Calibri Light"/>
                <a:cs typeface="Calibri Light"/>
              </a:rPr>
              <a:t>to </a:t>
            </a:r>
            <a:r>
              <a:rPr sz="2400" spc="-27" dirty="0">
                <a:solidFill>
                  <a:srgbClr val="0089CF"/>
                </a:solidFill>
                <a:latin typeface="Calibri Light"/>
                <a:cs typeface="Calibri Light"/>
              </a:rPr>
              <a:t>border-box</a:t>
            </a:r>
            <a:r>
              <a:rPr sz="2400" spc="-40" dirty="0">
                <a:solidFill>
                  <a:srgbClr val="0089CF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464546"/>
                </a:solidFill>
                <a:latin typeface="Calibri Light"/>
                <a:cs typeface="Calibri Light"/>
              </a:rPr>
              <a:t>to</a:t>
            </a:r>
            <a:r>
              <a:rPr sz="2400" spc="-3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layout</a:t>
            </a:r>
            <a:r>
              <a:rPr sz="2400" spc="-6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 Light"/>
                <a:cs typeface="Calibri Light"/>
              </a:rPr>
              <a:t>elements.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defTabSz="1219170">
              <a:spcBef>
                <a:spcPts val="33"/>
              </a:spcBef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6933" marR="822939" defTabSz="1219170">
              <a:lnSpc>
                <a:spcPct val="103200"/>
              </a:lnSpc>
            </a:pPr>
            <a:r>
              <a:rPr sz="2400" spc="20" dirty="0">
                <a:solidFill>
                  <a:srgbClr val="0089CF"/>
                </a:solidFill>
                <a:latin typeface="Calibri Light"/>
                <a:cs typeface="Calibri Light"/>
              </a:rPr>
              <a:t>This</a:t>
            </a:r>
            <a:r>
              <a:rPr sz="2400" spc="13" dirty="0">
                <a:solidFill>
                  <a:srgbClr val="0089C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089CF"/>
                </a:solidFill>
                <a:latin typeface="Calibri Light"/>
                <a:cs typeface="Calibri Light"/>
              </a:rPr>
              <a:t>makes</a:t>
            </a:r>
            <a:r>
              <a:rPr sz="2400" spc="-27" dirty="0">
                <a:solidFill>
                  <a:srgbClr val="0089CF"/>
                </a:solidFill>
                <a:latin typeface="Calibri Light"/>
                <a:cs typeface="Calibri Light"/>
              </a:rPr>
              <a:t> </a:t>
            </a:r>
            <a:r>
              <a:rPr sz="2400" spc="13" dirty="0">
                <a:solidFill>
                  <a:srgbClr val="0089CF"/>
                </a:solidFill>
                <a:latin typeface="Calibri Light"/>
                <a:cs typeface="Calibri Light"/>
              </a:rPr>
              <a:t>dealing</a:t>
            </a:r>
            <a:r>
              <a:rPr sz="2400" spc="53" dirty="0">
                <a:solidFill>
                  <a:srgbClr val="0089CF"/>
                </a:solidFill>
                <a:latin typeface="Calibri Light"/>
                <a:cs typeface="Calibri Light"/>
              </a:rPr>
              <a:t> </a:t>
            </a:r>
            <a:r>
              <a:rPr sz="2400" spc="20" dirty="0">
                <a:solidFill>
                  <a:srgbClr val="0089CF"/>
                </a:solidFill>
                <a:latin typeface="Calibri Light"/>
                <a:cs typeface="Calibri Light"/>
              </a:rPr>
              <a:t>with </a:t>
            </a:r>
            <a:r>
              <a:rPr sz="2400" spc="7" dirty="0">
                <a:solidFill>
                  <a:srgbClr val="0089CF"/>
                </a:solidFill>
                <a:latin typeface="Calibri Light"/>
                <a:cs typeface="Calibri Light"/>
              </a:rPr>
              <a:t>the</a:t>
            </a:r>
            <a:r>
              <a:rPr sz="2400" spc="47" dirty="0">
                <a:solidFill>
                  <a:srgbClr val="0089C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0089CF"/>
                </a:solidFill>
                <a:latin typeface="Calibri Light"/>
                <a:cs typeface="Calibri Light"/>
              </a:rPr>
              <a:t>sizes</a:t>
            </a:r>
            <a:r>
              <a:rPr sz="2400" spc="-7" dirty="0">
                <a:solidFill>
                  <a:srgbClr val="0089CF"/>
                </a:solidFill>
                <a:latin typeface="Calibri Light"/>
                <a:cs typeface="Calibri Light"/>
              </a:rPr>
              <a:t> </a:t>
            </a:r>
            <a:r>
              <a:rPr sz="2400" spc="7" dirty="0">
                <a:solidFill>
                  <a:srgbClr val="0089CF"/>
                </a:solidFill>
                <a:latin typeface="Calibri Light"/>
                <a:cs typeface="Calibri Light"/>
              </a:rPr>
              <a:t>of elements</a:t>
            </a:r>
            <a:r>
              <a:rPr sz="2400" spc="40" dirty="0">
                <a:solidFill>
                  <a:srgbClr val="0089CF"/>
                </a:solidFill>
                <a:latin typeface="Calibri Light"/>
                <a:cs typeface="Calibri Light"/>
              </a:rPr>
              <a:t> </a:t>
            </a:r>
            <a:r>
              <a:rPr sz="2400" spc="20" dirty="0">
                <a:solidFill>
                  <a:srgbClr val="0089CF"/>
                </a:solidFill>
                <a:latin typeface="Calibri Light"/>
                <a:cs typeface="Calibri Light"/>
              </a:rPr>
              <a:t>much</a:t>
            </a:r>
            <a:r>
              <a:rPr sz="2400" spc="53" dirty="0">
                <a:solidFill>
                  <a:srgbClr val="0089CF"/>
                </a:solidFill>
                <a:latin typeface="Calibri Light"/>
                <a:cs typeface="Calibri Light"/>
              </a:rPr>
              <a:t> </a:t>
            </a:r>
            <a:r>
              <a:rPr sz="2400" spc="-33" dirty="0">
                <a:solidFill>
                  <a:srgbClr val="0089CF"/>
                </a:solidFill>
                <a:latin typeface="Calibri Light"/>
                <a:cs typeface="Calibri Light"/>
              </a:rPr>
              <a:t>easier,</a:t>
            </a:r>
            <a:r>
              <a:rPr sz="2400" spc="-67" dirty="0">
                <a:solidFill>
                  <a:srgbClr val="0089CF"/>
                </a:solidFill>
                <a:latin typeface="Calibri Light"/>
                <a:cs typeface="Calibri Light"/>
              </a:rPr>
              <a:t> </a:t>
            </a:r>
            <a:r>
              <a:rPr sz="2400" spc="20" dirty="0">
                <a:solidFill>
                  <a:srgbClr val="0089CF"/>
                </a:solidFill>
                <a:latin typeface="Calibri Light"/>
                <a:cs typeface="Calibri Light"/>
              </a:rPr>
              <a:t>and</a:t>
            </a:r>
            <a:r>
              <a:rPr sz="2400" spc="80" dirty="0">
                <a:solidFill>
                  <a:srgbClr val="0089CF"/>
                </a:solidFill>
                <a:latin typeface="Calibri Light"/>
                <a:cs typeface="Calibri Light"/>
              </a:rPr>
              <a:t> </a:t>
            </a:r>
            <a:r>
              <a:rPr sz="2400" spc="7" dirty="0">
                <a:solidFill>
                  <a:srgbClr val="0089CF"/>
                </a:solidFill>
                <a:latin typeface="Calibri Light"/>
                <a:cs typeface="Calibri Light"/>
              </a:rPr>
              <a:t>generally </a:t>
            </a:r>
            <a:r>
              <a:rPr sz="2400" spc="-407" dirty="0">
                <a:solidFill>
                  <a:srgbClr val="0089CF"/>
                </a:solidFill>
                <a:latin typeface="Calibri Light"/>
                <a:cs typeface="Calibri Light"/>
              </a:rPr>
              <a:t> </a:t>
            </a:r>
            <a:r>
              <a:rPr sz="2400" spc="7" dirty="0">
                <a:solidFill>
                  <a:srgbClr val="0089CF"/>
                </a:solidFill>
                <a:latin typeface="Calibri Light"/>
                <a:cs typeface="Calibri Light"/>
              </a:rPr>
              <a:t>eliminates </a:t>
            </a:r>
            <a:r>
              <a:rPr sz="2400" dirty="0">
                <a:solidFill>
                  <a:srgbClr val="0089CF"/>
                </a:solidFill>
                <a:latin typeface="Calibri Light"/>
                <a:cs typeface="Calibri Light"/>
              </a:rPr>
              <a:t>a </a:t>
            </a:r>
            <a:r>
              <a:rPr sz="2400" spc="20" dirty="0">
                <a:solidFill>
                  <a:srgbClr val="0089CF"/>
                </a:solidFill>
                <a:latin typeface="Calibri Light"/>
                <a:cs typeface="Calibri Light"/>
              </a:rPr>
              <a:t>number </a:t>
            </a:r>
            <a:r>
              <a:rPr sz="2400" spc="13" dirty="0">
                <a:solidFill>
                  <a:srgbClr val="0089CF"/>
                </a:solidFill>
                <a:latin typeface="Calibri Light"/>
                <a:cs typeface="Calibri Light"/>
              </a:rPr>
              <a:t>of </a:t>
            </a:r>
            <a:r>
              <a:rPr sz="2400" dirty="0">
                <a:solidFill>
                  <a:srgbClr val="0089CF"/>
                </a:solidFill>
                <a:latin typeface="Calibri Light"/>
                <a:cs typeface="Calibri Light"/>
              </a:rPr>
              <a:t>pitfalls 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you can stumble on </a:t>
            </a:r>
            <a:r>
              <a:rPr sz="2400" dirty="0">
                <a:solidFill>
                  <a:srgbClr val="464546"/>
                </a:solidFill>
                <a:latin typeface="Calibri Light"/>
                <a:cs typeface="Calibri Light"/>
              </a:rPr>
              <a:t>while</a:t>
            </a:r>
            <a:r>
              <a:rPr sz="2400" spc="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laying out your </a:t>
            </a:r>
            <a:r>
              <a:rPr sz="240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27" dirty="0">
                <a:solidFill>
                  <a:srgbClr val="464546"/>
                </a:solidFill>
                <a:latin typeface="Calibri Light"/>
                <a:cs typeface="Calibri Light"/>
              </a:rPr>
              <a:t>content.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defTabSz="1219170">
              <a:spcBef>
                <a:spcPts val="47"/>
              </a:spcBef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6933" marR="6773" defTabSz="1219170">
              <a:lnSpc>
                <a:spcPct val="101200"/>
              </a:lnSpc>
              <a:spcBef>
                <a:spcPts val="7"/>
              </a:spcBef>
            </a:pPr>
            <a:r>
              <a:rPr sz="2400" dirty="0">
                <a:solidFill>
                  <a:srgbClr val="464546"/>
                </a:solidFill>
                <a:latin typeface="Calibri Light"/>
                <a:cs typeface="Calibri Light"/>
              </a:rPr>
              <a:t>On 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the other </a:t>
            </a:r>
            <a:r>
              <a:rPr sz="2400" dirty="0">
                <a:solidFill>
                  <a:srgbClr val="464546"/>
                </a:solidFill>
                <a:latin typeface="Calibri Light"/>
                <a:cs typeface="Calibri Light"/>
              </a:rPr>
              <a:t>hand, when 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using position: </a:t>
            </a:r>
            <a:r>
              <a:rPr sz="2400" spc="-13" dirty="0">
                <a:solidFill>
                  <a:srgbClr val="464546"/>
                </a:solidFill>
                <a:latin typeface="Calibri Light"/>
                <a:cs typeface="Calibri Light"/>
              </a:rPr>
              <a:t>relative </a:t>
            </a:r>
            <a:r>
              <a:rPr sz="2400" dirty="0">
                <a:solidFill>
                  <a:srgbClr val="464546"/>
                </a:solidFill>
                <a:latin typeface="Calibri Light"/>
                <a:cs typeface="Calibri Light"/>
              </a:rPr>
              <a:t>or 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position: </a:t>
            </a:r>
            <a:r>
              <a:rPr sz="2400" spc="-13" dirty="0">
                <a:solidFill>
                  <a:srgbClr val="464546"/>
                </a:solidFill>
                <a:latin typeface="Calibri Light"/>
                <a:cs typeface="Calibri Light"/>
              </a:rPr>
              <a:t>absolute,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464546"/>
                </a:solidFill>
                <a:latin typeface="Calibri Light"/>
                <a:cs typeface="Calibri Light"/>
              </a:rPr>
              <a:t>use of </a:t>
            </a:r>
            <a:r>
              <a:rPr sz="2400" spc="-20" dirty="0">
                <a:solidFill>
                  <a:srgbClr val="464546"/>
                </a:solidFill>
                <a:latin typeface="Calibri Light"/>
                <a:cs typeface="Calibri Light"/>
              </a:rPr>
              <a:t>box- </a:t>
            </a:r>
            <a:r>
              <a:rPr sz="2400" spc="-13" dirty="0">
                <a:solidFill>
                  <a:srgbClr val="464546"/>
                </a:solidFill>
                <a:latin typeface="Calibri Light"/>
                <a:cs typeface="Calibri Light"/>
              </a:rPr>
              <a:t> sizing: </a:t>
            </a:r>
            <a:r>
              <a:rPr sz="2400" spc="-33" dirty="0">
                <a:solidFill>
                  <a:srgbClr val="0089CF"/>
                </a:solidFill>
                <a:latin typeface="Calibri Light"/>
                <a:cs typeface="Calibri Light"/>
              </a:rPr>
              <a:t>content-box 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allows the positioning values </a:t>
            </a:r>
            <a:r>
              <a:rPr sz="2400" spc="-20" dirty="0">
                <a:solidFill>
                  <a:srgbClr val="464546"/>
                </a:solidFill>
                <a:latin typeface="Calibri Light"/>
                <a:cs typeface="Calibri Light"/>
              </a:rPr>
              <a:t>to </a:t>
            </a:r>
            <a:r>
              <a:rPr sz="2400" dirty="0">
                <a:solidFill>
                  <a:srgbClr val="464546"/>
                </a:solidFill>
                <a:latin typeface="Calibri Light"/>
                <a:cs typeface="Calibri Light"/>
              </a:rPr>
              <a:t>be</a:t>
            </a:r>
            <a:r>
              <a:rPr sz="2400" spc="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 Light"/>
                <a:cs typeface="Calibri Light"/>
              </a:rPr>
              <a:t>relative </a:t>
            </a:r>
            <a:r>
              <a:rPr sz="2400" spc="-20" dirty="0">
                <a:solidFill>
                  <a:srgbClr val="464546"/>
                </a:solidFill>
                <a:latin typeface="Calibri Light"/>
                <a:cs typeface="Calibri Light"/>
              </a:rPr>
              <a:t>to 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the </a:t>
            </a:r>
            <a:r>
              <a:rPr sz="2400" spc="-27" dirty="0">
                <a:solidFill>
                  <a:srgbClr val="464546"/>
                </a:solidFill>
                <a:latin typeface="Calibri Light"/>
                <a:cs typeface="Calibri Light"/>
              </a:rPr>
              <a:t>content, </a:t>
            </a:r>
            <a:r>
              <a:rPr sz="2400" dirty="0">
                <a:solidFill>
                  <a:srgbClr val="464546"/>
                </a:solidFill>
                <a:latin typeface="Calibri Light"/>
                <a:cs typeface="Calibri Light"/>
              </a:rPr>
              <a:t>and </a:t>
            </a:r>
            <a:r>
              <a:rPr sz="2400" spc="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 Light"/>
                <a:cs typeface="Calibri Light"/>
              </a:rPr>
              <a:t>independent</a:t>
            </a:r>
            <a:r>
              <a:rPr sz="2400" spc="-5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of</a:t>
            </a:r>
            <a:r>
              <a:rPr sz="2400" spc="-3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changes</a:t>
            </a:r>
            <a:r>
              <a:rPr sz="2400" spc="-20" dirty="0">
                <a:solidFill>
                  <a:srgbClr val="464546"/>
                </a:solidFill>
                <a:latin typeface="Calibri Light"/>
                <a:cs typeface="Calibri Light"/>
              </a:rPr>
              <a:t> to</a:t>
            </a:r>
            <a:r>
              <a:rPr sz="2400" spc="-1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border</a:t>
            </a:r>
            <a:r>
              <a:rPr sz="2400" spc="-6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464546"/>
                </a:solidFill>
                <a:latin typeface="Calibri Light"/>
                <a:cs typeface="Calibri Light"/>
              </a:rPr>
              <a:t>and</a:t>
            </a:r>
            <a:r>
              <a:rPr sz="2400" spc="2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padding</a:t>
            </a:r>
            <a:r>
              <a:rPr sz="2400" spc="-4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27" dirty="0">
                <a:solidFill>
                  <a:srgbClr val="464546"/>
                </a:solidFill>
                <a:latin typeface="Calibri Light"/>
                <a:cs typeface="Calibri Light"/>
              </a:rPr>
              <a:t>sizes,</a:t>
            </a:r>
            <a:r>
              <a:rPr sz="2400" spc="-2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464546"/>
                </a:solidFill>
                <a:latin typeface="Calibri Light"/>
                <a:cs typeface="Calibri Light"/>
              </a:rPr>
              <a:t>which</a:t>
            </a:r>
            <a:r>
              <a:rPr sz="2400" spc="-6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464546"/>
                </a:solidFill>
                <a:latin typeface="Calibri Light"/>
                <a:cs typeface="Calibri Light"/>
              </a:rPr>
              <a:t>is 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sometimes</a:t>
            </a:r>
            <a:r>
              <a:rPr sz="2400" spc="-7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 Light"/>
                <a:cs typeface="Calibri Light"/>
              </a:rPr>
              <a:t>desirable.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58896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C2DC716-FE9F-D028-9840-36F2967BEFE2}"/>
              </a:ext>
            </a:extLst>
          </p:cNvPr>
          <p:cNvSpPr txBox="1"/>
          <p:nvPr/>
        </p:nvSpPr>
        <p:spPr>
          <a:xfrm>
            <a:off x="2375408" y="2403856"/>
            <a:ext cx="7441353" cy="1148904"/>
          </a:xfrm>
          <a:prstGeom prst="rect">
            <a:avLst/>
          </a:prstGeom>
          <a:solidFill>
            <a:srgbClr val="CEDB55"/>
          </a:solidFill>
          <a:ln w="63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1219170"/>
            <a:endParaRPr sz="2133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26246" algn="ctr" defTabSz="1219170">
              <a:spcBef>
                <a:spcPts val="7"/>
              </a:spcBef>
            </a:pP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200" b="1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b="1" spc="-2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247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25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2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200" b="1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3200" b="1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b="1" spc="-2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25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lang="en-IN" sz="3200" b="1" spc="-7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26246" algn="ctr" defTabSz="1219170">
              <a:spcBef>
                <a:spcPts val="7"/>
              </a:spcBef>
            </a:pP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442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82159E2A-3E01-7BF8-D980-E6387E3790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055" y="899174"/>
            <a:ext cx="332655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73" dirty="0">
                <a:solidFill>
                  <a:srgbClr val="212121"/>
                </a:solidFill>
              </a:rPr>
              <a:t>MARGIN</a:t>
            </a:r>
            <a:r>
              <a:rPr sz="2667" spc="233" dirty="0">
                <a:solidFill>
                  <a:srgbClr val="212121"/>
                </a:solidFill>
              </a:rPr>
              <a:t> </a:t>
            </a:r>
            <a:r>
              <a:rPr sz="2667" spc="93" dirty="0">
                <a:solidFill>
                  <a:srgbClr val="212121"/>
                </a:solidFill>
              </a:rPr>
              <a:t>COLLAPSING</a:t>
            </a:r>
            <a:endParaRPr sz="2667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AECA21A-8A79-F9D6-C799-899D12C0F9E5}"/>
              </a:ext>
            </a:extLst>
          </p:cNvPr>
          <p:cNvSpPr txBox="1"/>
          <p:nvPr/>
        </p:nvSpPr>
        <p:spPr>
          <a:xfrm>
            <a:off x="683683" y="1787225"/>
            <a:ext cx="10824633" cy="354028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defTabSz="1219170">
              <a:lnSpc>
                <a:spcPts val="2500"/>
              </a:lnSpc>
              <a:spcBef>
                <a:spcPts val="127"/>
              </a:spcBef>
            </a:pP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u="heavy" spc="-2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"/>
                <a:cs typeface="Calibri"/>
              </a:rPr>
              <a:t>top</a:t>
            </a:r>
            <a:r>
              <a:rPr sz="2400" spc="13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u="heavy" spc="-27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"/>
                <a:cs typeface="Calibri"/>
              </a:rPr>
              <a:t>bottom</a:t>
            </a:r>
            <a:r>
              <a:rPr sz="2400" spc="2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margins</a:t>
            </a:r>
            <a:r>
              <a:rPr sz="2400" spc="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of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blocks</a:t>
            </a:r>
            <a:r>
              <a:rPr sz="2400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64546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sometimes</a:t>
            </a:r>
            <a:r>
              <a:rPr sz="2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combined</a:t>
            </a:r>
            <a:r>
              <a:rPr sz="24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(collapsed)</a:t>
            </a:r>
            <a:r>
              <a:rPr sz="24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27" dirty="0">
                <a:solidFill>
                  <a:srgbClr val="464546"/>
                </a:solidFill>
                <a:latin typeface="Calibri"/>
                <a:cs typeface="Calibri"/>
              </a:rPr>
              <a:t>into</a:t>
            </a:r>
            <a:r>
              <a:rPr sz="2400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2400" spc="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single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marR="6773" defTabSz="1219170">
              <a:lnSpc>
                <a:spcPts val="2427"/>
              </a:lnSpc>
              <a:spcBef>
                <a:spcPts val="127"/>
              </a:spcBef>
            </a:pP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margin</a:t>
            </a:r>
            <a:r>
              <a:rPr sz="2400" spc="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whose</a:t>
            </a:r>
            <a:r>
              <a:rPr sz="2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64546"/>
                </a:solidFill>
                <a:latin typeface="Calibri"/>
                <a:cs typeface="Calibri"/>
              </a:rPr>
              <a:t>size</a:t>
            </a:r>
            <a:r>
              <a:rPr sz="24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is</a:t>
            </a:r>
            <a:r>
              <a:rPr sz="2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largest</a:t>
            </a:r>
            <a:r>
              <a:rPr sz="24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2400" spc="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individual</a:t>
            </a:r>
            <a:r>
              <a:rPr sz="24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margins</a:t>
            </a:r>
            <a:r>
              <a:rPr sz="2400" spc="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(or</a:t>
            </a:r>
            <a:r>
              <a:rPr sz="2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just</a:t>
            </a:r>
            <a:r>
              <a:rPr sz="24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one</a:t>
            </a:r>
            <a:r>
              <a:rPr sz="2400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2400" spc="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them,</a:t>
            </a:r>
            <a:r>
              <a:rPr sz="2400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if</a:t>
            </a:r>
            <a:r>
              <a:rPr sz="2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they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64546"/>
                </a:solidFill>
                <a:latin typeface="Calibri"/>
                <a:cs typeface="Calibri"/>
              </a:rPr>
              <a:t>are</a:t>
            </a:r>
            <a:r>
              <a:rPr sz="2400" spc="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equal), a </a:t>
            </a:r>
            <a:r>
              <a:rPr sz="2400" spc="-4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behavior</a:t>
            </a:r>
            <a:r>
              <a:rPr sz="2400" spc="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known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 as</a:t>
            </a:r>
            <a:r>
              <a:rPr sz="24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b="1" spc="-13" dirty="0">
                <a:solidFill>
                  <a:srgbClr val="464546"/>
                </a:solidFill>
                <a:latin typeface="Calibri"/>
                <a:cs typeface="Calibri"/>
              </a:rPr>
              <a:t>margin</a:t>
            </a:r>
            <a:r>
              <a:rPr sz="2400" b="1" spc="-7" dirty="0">
                <a:solidFill>
                  <a:srgbClr val="464546"/>
                </a:solidFill>
                <a:latin typeface="Calibri"/>
                <a:cs typeface="Calibri"/>
              </a:rPr>
              <a:t> collapsing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.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620"/>
              </a:spcBef>
            </a:pPr>
            <a:r>
              <a:rPr sz="2400" spc="-20" dirty="0">
                <a:solidFill>
                  <a:srgbClr val="464546"/>
                </a:solidFill>
                <a:latin typeface="Calibri"/>
                <a:cs typeface="Calibri"/>
              </a:rPr>
              <a:t>Note</a:t>
            </a:r>
            <a:r>
              <a:rPr sz="2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that</a:t>
            </a:r>
            <a:r>
              <a:rPr sz="2400" spc="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2400" spc="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margins</a:t>
            </a:r>
            <a:r>
              <a:rPr sz="2400" spc="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2400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u="heavy" spc="-13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"/>
                <a:cs typeface="Calibri"/>
              </a:rPr>
              <a:t>floating</a:t>
            </a:r>
            <a:r>
              <a:rPr sz="2400" spc="13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u="heavy" spc="-13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"/>
                <a:cs typeface="Calibri"/>
              </a:rPr>
              <a:t>absolutely</a:t>
            </a:r>
            <a:r>
              <a:rPr sz="2400" u="heavy" spc="-47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3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"/>
                <a:cs typeface="Calibri"/>
              </a:rPr>
              <a:t>positioned</a:t>
            </a:r>
            <a:r>
              <a:rPr sz="2400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elements</a:t>
            </a:r>
            <a:r>
              <a:rPr sz="2400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never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collapse.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33"/>
              </a:spcBef>
            </a:pP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7"/>
              </a:spcBef>
            </a:pP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Margin</a:t>
            </a:r>
            <a:r>
              <a:rPr sz="2400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collapsing</a:t>
            </a:r>
            <a:r>
              <a:rPr sz="2400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occurs</a:t>
            </a:r>
            <a:r>
              <a:rPr sz="2400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64546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three</a:t>
            </a:r>
            <a:r>
              <a:rPr sz="2400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basic</a:t>
            </a:r>
            <a:r>
              <a:rPr sz="24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cases: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46374" indent="-230288" defTabSz="1219170">
              <a:spcBef>
                <a:spcPts val="800"/>
              </a:spcBef>
              <a:buFont typeface="Arial MT"/>
              <a:buChar char="•"/>
              <a:tabLst>
                <a:tab pos="247220" algn="l"/>
              </a:tabLst>
            </a:pP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Adjacent</a:t>
            </a:r>
            <a:r>
              <a:rPr sz="2400" spc="-1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siblings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46374" indent="-230288" defTabSz="1219170">
              <a:spcBef>
                <a:spcPts val="660"/>
              </a:spcBef>
              <a:buFont typeface="Arial MT"/>
              <a:buChar char="•"/>
              <a:tabLst>
                <a:tab pos="247220" algn="l"/>
              </a:tabLst>
            </a:pP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No</a:t>
            </a:r>
            <a:r>
              <a:rPr sz="2400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33" dirty="0">
                <a:solidFill>
                  <a:srgbClr val="464546"/>
                </a:solidFill>
                <a:latin typeface="Calibri"/>
                <a:cs typeface="Calibri"/>
              </a:rPr>
              <a:t>content</a:t>
            </a:r>
            <a:r>
              <a:rPr sz="2400" spc="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separating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64546"/>
                </a:solidFill>
                <a:latin typeface="Calibri"/>
                <a:cs typeface="Calibri"/>
              </a:rPr>
              <a:t>parent</a:t>
            </a:r>
            <a:r>
              <a:rPr sz="2400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7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 descendants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46374" indent="-230288" defTabSz="1219170">
              <a:spcBef>
                <a:spcPts val="667"/>
              </a:spcBef>
              <a:buFont typeface="Arial MT"/>
              <a:buChar char="•"/>
              <a:tabLst>
                <a:tab pos="247220" algn="l"/>
              </a:tabLst>
            </a:pP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Empty</a:t>
            </a:r>
            <a:r>
              <a:rPr sz="2400" spc="-10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3" dirty="0">
                <a:solidFill>
                  <a:srgbClr val="464546"/>
                </a:solidFill>
                <a:latin typeface="Calibri"/>
                <a:cs typeface="Calibri"/>
              </a:rPr>
              <a:t>blocks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07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17998901-F378-1925-7ACF-D8A2CF81F1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39" y="776040"/>
            <a:ext cx="7876540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73" dirty="0">
                <a:solidFill>
                  <a:srgbClr val="212121"/>
                </a:solidFill>
              </a:rPr>
              <a:t>MARGIN</a:t>
            </a:r>
            <a:r>
              <a:rPr sz="2667" spc="367" dirty="0">
                <a:solidFill>
                  <a:srgbClr val="212121"/>
                </a:solidFill>
              </a:rPr>
              <a:t> </a:t>
            </a:r>
            <a:r>
              <a:rPr sz="2667" spc="93" dirty="0">
                <a:solidFill>
                  <a:srgbClr val="212121"/>
                </a:solidFill>
              </a:rPr>
              <a:t>COLLAPSING,</a:t>
            </a:r>
            <a:r>
              <a:rPr sz="2667" spc="393" dirty="0">
                <a:solidFill>
                  <a:srgbClr val="212121"/>
                </a:solidFill>
              </a:rPr>
              <a:t> </a:t>
            </a:r>
            <a:r>
              <a:rPr sz="2667" spc="67" dirty="0">
                <a:solidFill>
                  <a:srgbClr val="212121"/>
                </a:solidFill>
              </a:rPr>
              <a:t>CASE</a:t>
            </a:r>
            <a:r>
              <a:rPr sz="2667" spc="360" dirty="0">
                <a:solidFill>
                  <a:srgbClr val="212121"/>
                </a:solidFill>
              </a:rPr>
              <a:t> </a:t>
            </a:r>
            <a:r>
              <a:rPr sz="2667" spc="33" dirty="0">
                <a:solidFill>
                  <a:srgbClr val="212121"/>
                </a:solidFill>
              </a:rPr>
              <a:t>1:</a:t>
            </a:r>
            <a:r>
              <a:rPr sz="2667" spc="313" dirty="0">
                <a:solidFill>
                  <a:srgbClr val="212121"/>
                </a:solidFill>
              </a:rPr>
              <a:t> </a:t>
            </a:r>
            <a:r>
              <a:rPr sz="2667" spc="73" dirty="0">
                <a:solidFill>
                  <a:srgbClr val="212121"/>
                </a:solidFill>
              </a:rPr>
              <a:t>ADJACENT</a:t>
            </a:r>
            <a:r>
              <a:rPr sz="2667" spc="413" dirty="0">
                <a:solidFill>
                  <a:srgbClr val="212121"/>
                </a:solidFill>
              </a:rPr>
              <a:t> </a:t>
            </a:r>
            <a:r>
              <a:rPr sz="2667" spc="93" dirty="0">
                <a:solidFill>
                  <a:srgbClr val="212121"/>
                </a:solidFill>
              </a:rPr>
              <a:t>SIBLINGS</a:t>
            </a:r>
            <a:endParaRPr sz="2667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E5F37D4-9851-C198-0193-B6D1208326C2}"/>
              </a:ext>
            </a:extLst>
          </p:cNvPr>
          <p:cNvSpPr txBox="1"/>
          <p:nvPr/>
        </p:nvSpPr>
        <p:spPr>
          <a:xfrm>
            <a:off x="7605940" y="3367245"/>
            <a:ext cx="4308687" cy="33434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defTabSz="1219170">
              <a:spcBef>
                <a:spcPts val="127"/>
              </a:spcBef>
            </a:pPr>
            <a:r>
              <a:rPr sz="2067" spc="20" dirty="0">
                <a:solidFill>
                  <a:srgbClr val="464546"/>
                </a:solidFill>
                <a:latin typeface="Calibri Light"/>
                <a:cs typeface="Calibri Light"/>
              </a:rPr>
              <a:t>Adjacent</a:t>
            </a:r>
            <a:r>
              <a:rPr sz="2067" spc="-1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067" spc="7" dirty="0">
                <a:solidFill>
                  <a:srgbClr val="464546"/>
                </a:solidFill>
                <a:latin typeface="Calibri Light"/>
                <a:cs typeface="Calibri Light"/>
              </a:rPr>
              <a:t>siblings</a:t>
            </a:r>
            <a:r>
              <a:rPr sz="2067" spc="6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067" dirty="0">
                <a:solidFill>
                  <a:srgbClr val="464546"/>
                </a:solidFill>
                <a:latin typeface="Calibri Light"/>
                <a:cs typeface="Calibri Light"/>
              </a:rPr>
              <a:t>almost</a:t>
            </a:r>
            <a:r>
              <a:rPr sz="2067" spc="6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067" spc="-27" dirty="0">
                <a:solidFill>
                  <a:srgbClr val="464546"/>
                </a:solidFill>
                <a:latin typeface="Calibri Light"/>
                <a:cs typeface="Calibri Light"/>
              </a:rPr>
              <a:t>always</a:t>
            </a:r>
            <a:r>
              <a:rPr sz="2067" spc="6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2067" dirty="0">
                <a:solidFill>
                  <a:srgbClr val="0089CF"/>
                </a:solidFill>
                <a:latin typeface="Calibri Light"/>
                <a:cs typeface="Calibri Light"/>
              </a:rPr>
              <a:t>collapse</a:t>
            </a:r>
            <a:endParaRPr sz="2067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5D09684C-ED75-D4C2-5DEC-99AF2B8C9D49}"/>
              </a:ext>
            </a:extLst>
          </p:cNvPr>
          <p:cNvGrpSpPr/>
          <p:nvPr/>
        </p:nvGrpSpPr>
        <p:grpSpPr>
          <a:xfrm>
            <a:off x="6763338" y="3483407"/>
            <a:ext cx="654473" cy="191347"/>
            <a:chOff x="4847844" y="2234183"/>
            <a:chExt cx="490855" cy="143510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3E83D536-31AB-E9C2-E1C8-E1C8BD45862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7844" y="2234183"/>
              <a:ext cx="143255" cy="143256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D0E1F1BF-20F4-AB8D-42B3-B10ECD6FE57E}"/>
                </a:ext>
              </a:extLst>
            </p:cNvPr>
            <p:cNvSpPr/>
            <p:nvPr/>
          </p:nvSpPr>
          <p:spPr>
            <a:xfrm>
              <a:off x="4990592" y="2289555"/>
              <a:ext cx="347980" cy="31115"/>
            </a:xfrm>
            <a:custGeom>
              <a:avLst/>
              <a:gdLst/>
              <a:ahLst/>
              <a:cxnLst/>
              <a:rect l="l" t="t" r="r" b="b"/>
              <a:pathLst>
                <a:path w="347979" h="31114">
                  <a:moveTo>
                    <a:pt x="347472" y="0"/>
                  </a:moveTo>
                  <a:lnTo>
                    <a:pt x="0" y="1905"/>
                  </a:lnTo>
                  <a:lnTo>
                    <a:pt x="127" y="30606"/>
                  </a:lnTo>
                  <a:lnTo>
                    <a:pt x="347599" y="28701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09EE221C-1AC1-D869-8857-62361D1C8EC7}"/>
              </a:ext>
            </a:extLst>
          </p:cNvPr>
          <p:cNvSpPr txBox="1"/>
          <p:nvPr/>
        </p:nvSpPr>
        <p:spPr>
          <a:xfrm>
            <a:off x="7605940" y="4043495"/>
            <a:ext cx="3869267" cy="860021"/>
          </a:xfrm>
          <a:prstGeom prst="rect">
            <a:avLst/>
          </a:prstGeom>
        </p:spPr>
        <p:txBody>
          <a:bodyPr vert="horz" wrap="square" lIns="0" tIns="6773" rIns="0" bIns="0" rtlCol="0">
            <a:spAutoFit/>
          </a:bodyPr>
          <a:lstStyle/>
          <a:p>
            <a:pPr marL="16933" marR="6773" defTabSz="1219170">
              <a:lnSpc>
                <a:spcPct val="104200"/>
              </a:lnSpc>
              <a:spcBef>
                <a:spcPts val="53"/>
              </a:spcBef>
            </a:pPr>
            <a:r>
              <a:rPr spc="-147" dirty="0">
                <a:solidFill>
                  <a:srgbClr val="464546"/>
                </a:solidFill>
                <a:latin typeface="Calibri Light"/>
                <a:cs typeface="Calibri Light"/>
              </a:rPr>
              <a:t>Y</a:t>
            </a:r>
            <a:r>
              <a:rPr spc="-20" dirty="0">
                <a:solidFill>
                  <a:srgbClr val="464546"/>
                </a:solidFill>
                <a:latin typeface="Calibri Light"/>
                <a:cs typeface="Calibri Light"/>
              </a:rPr>
              <a:t>o</a:t>
            </a:r>
            <a:r>
              <a:rPr dirty="0">
                <a:solidFill>
                  <a:srgbClr val="464546"/>
                </a:solidFill>
                <a:latin typeface="Calibri Light"/>
                <a:cs typeface="Calibri Light"/>
              </a:rPr>
              <a:t>u</a:t>
            </a:r>
            <a:r>
              <a:rPr spc="-5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pc="7" dirty="0">
                <a:solidFill>
                  <a:srgbClr val="464546"/>
                </a:solidFill>
                <a:latin typeface="Calibri Light"/>
                <a:cs typeface="Calibri Light"/>
              </a:rPr>
              <a:t>c</a:t>
            </a:r>
            <a:r>
              <a:rPr spc="20" dirty="0">
                <a:solidFill>
                  <a:srgbClr val="464546"/>
                </a:solidFill>
                <a:latin typeface="Calibri Light"/>
                <a:cs typeface="Calibri Light"/>
              </a:rPr>
              <a:t>a</a:t>
            </a:r>
            <a:r>
              <a:rPr dirty="0">
                <a:solidFill>
                  <a:srgbClr val="464546"/>
                </a:solidFill>
                <a:latin typeface="Calibri Light"/>
                <a:cs typeface="Calibri Light"/>
              </a:rPr>
              <a:t>n</a:t>
            </a:r>
            <a:r>
              <a:rPr spc="2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dirty="0">
                <a:solidFill>
                  <a:srgbClr val="464546"/>
                </a:solidFill>
                <a:latin typeface="Calibri Light"/>
                <a:cs typeface="Calibri Light"/>
              </a:rPr>
              <a:t>get a</a:t>
            </a:r>
            <a:r>
              <a:rPr spc="4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pc="7" dirty="0">
                <a:solidFill>
                  <a:srgbClr val="464546"/>
                </a:solidFill>
                <a:latin typeface="Calibri Light"/>
                <a:cs typeface="Calibri Light"/>
              </a:rPr>
              <a:t>r</a:t>
            </a:r>
            <a:r>
              <a:rPr spc="13" dirty="0">
                <a:solidFill>
                  <a:srgbClr val="464546"/>
                </a:solidFill>
                <a:latin typeface="Calibri Light"/>
                <a:cs typeface="Calibri Light"/>
              </a:rPr>
              <a:t>i</a:t>
            </a:r>
            <a:r>
              <a:rPr dirty="0">
                <a:solidFill>
                  <a:srgbClr val="464546"/>
                </a:solidFill>
                <a:latin typeface="Calibri Light"/>
                <a:cs typeface="Calibri Light"/>
              </a:rPr>
              <a:t>d</a:t>
            </a:r>
            <a:r>
              <a:rPr spc="2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pc="13" dirty="0">
                <a:solidFill>
                  <a:srgbClr val="464546"/>
                </a:solidFill>
                <a:latin typeface="Calibri Light"/>
                <a:cs typeface="Calibri Light"/>
              </a:rPr>
              <a:t>o</a:t>
            </a:r>
            <a:r>
              <a:rPr dirty="0">
                <a:solidFill>
                  <a:srgbClr val="464546"/>
                </a:solidFill>
                <a:latin typeface="Calibri Light"/>
                <a:cs typeface="Calibri Light"/>
              </a:rPr>
              <a:t>f</a:t>
            </a:r>
            <a:r>
              <a:rPr spc="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pc="13" dirty="0">
                <a:solidFill>
                  <a:srgbClr val="464546"/>
                </a:solidFill>
                <a:latin typeface="Calibri Light"/>
                <a:cs typeface="Calibri Light"/>
              </a:rPr>
              <a:t>issue</a:t>
            </a:r>
            <a:r>
              <a:rPr dirty="0">
                <a:solidFill>
                  <a:srgbClr val="464546"/>
                </a:solidFill>
                <a:latin typeface="Calibri Light"/>
                <a:cs typeface="Calibri Light"/>
              </a:rPr>
              <a:t>s</a:t>
            </a:r>
            <a:r>
              <a:rPr spc="2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pc="7" dirty="0">
                <a:solidFill>
                  <a:srgbClr val="464546"/>
                </a:solidFill>
                <a:latin typeface="Calibri Light"/>
                <a:cs typeface="Calibri Light"/>
              </a:rPr>
              <a:t>a</a:t>
            </a:r>
            <a:r>
              <a:rPr spc="13" dirty="0">
                <a:solidFill>
                  <a:srgbClr val="464546"/>
                </a:solidFill>
                <a:latin typeface="Calibri Light"/>
                <a:cs typeface="Calibri Light"/>
              </a:rPr>
              <a:t>bou</a:t>
            </a:r>
            <a:r>
              <a:rPr dirty="0">
                <a:solidFill>
                  <a:srgbClr val="464546"/>
                </a:solidFill>
                <a:latin typeface="Calibri Light"/>
                <a:cs typeface="Calibri Light"/>
              </a:rPr>
              <a:t>t</a:t>
            </a:r>
            <a:r>
              <a:rPr spc="3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pc="27" dirty="0">
                <a:solidFill>
                  <a:srgbClr val="464546"/>
                </a:solidFill>
                <a:latin typeface="Calibri Light"/>
                <a:cs typeface="Calibri Light"/>
              </a:rPr>
              <a:t>ma</a:t>
            </a:r>
            <a:r>
              <a:rPr dirty="0">
                <a:solidFill>
                  <a:srgbClr val="464546"/>
                </a:solidFill>
                <a:latin typeface="Calibri Light"/>
                <a:cs typeface="Calibri Light"/>
              </a:rPr>
              <a:t>r</a:t>
            </a:r>
            <a:r>
              <a:rPr spc="27" dirty="0">
                <a:solidFill>
                  <a:srgbClr val="464546"/>
                </a:solidFill>
                <a:latin typeface="Calibri Light"/>
                <a:cs typeface="Calibri Light"/>
              </a:rPr>
              <a:t>gi</a:t>
            </a:r>
            <a:r>
              <a:rPr dirty="0">
                <a:solidFill>
                  <a:srgbClr val="464546"/>
                </a:solidFill>
                <a:latin typeface="Calibri Light"/>
                <a:cs typeface="Calibri Light"/>
              </a:rPr>
              <a:t>n  </a:t>
            </a:r>
            <a:r>
              <a:rPr spc="7" dirty="0">
                <a:solidFill>
                  <a:srgbClr val="464546"/>
                </a:solidFill>
                <a:latin typeface="Calibri Light"/>
                <a:cs typeface="Calibri Light"/>
              </a:rPr>
              <a:t>collapsing </a:t>
            </a:r>
            <a:r>
              <a:rPr dirty="0">
                <a:solidFill>
                  <a:srgbClr val="464546"/>
                </a:solidFill>
                <a:latin typeface="Calibri Light"/>
                <a:cs typeface="Calibri Light"/>
              </a:rPr>
              <a:t>by </a:t>
            </a:r>
            <a:r>
              <a:rPr spc="7" dirty="0">
                <a:solidFill>
                  <a:srgbClr val="464546"/>
                </a:solidFill>
                <a:latin typeface="Calibri Light"/>
                <a:cs typeface="Calibri Light"/>
              </a:rPr>
              <a:t>defining </a:t>
            </a:r>
            <a:r>
              <a:rPr spc="13" dirty="0">
                <a:solidFill>
                  <a:srgbClr val="464546"/>
                </a:solidFill>
                <a:latin typeface="Calibri Light"/>
                <a:cs typeface="Calibri Light"/>
              </a:rPr>
              <a:t>only </a:t>
            </a:r>
            <a:r>
              <a:rPr spc="7" dirty="0">
                <a:solidFill>
                  <a:srgbClr val="464546"/>
                </a:solidFill>
                <a:latin typeface="Calibri Light"/>
                <a:cs typeface="Calibri Light"/>
              </a:rPr>
              <a:t>top </a:t>
            </a:r>
            <a:r>
              <a:rPr i="1" spc="13" dirty="0">
                <a:solidFill>
                  <a:srgbClr val="0089CF"/>
                </a:solidFill>
                <a:latin typeface="Calibri Light"/>
                <a:cs typeface="Calibri Light"/>
              </a:rPr>
              <a:t>or </a:t>
            </a:r>
            <a:r>
              <a:rPr spc="7" dirty="0">
                <a:solidFill>
                  <a:srgbClr val="464546"/>
                </a:solidFill>
                <a:latin typeface="Calibri Light"/>
                <a:cs typeface="Calibri Light"/>
              </a:rPr>
              <a:t>bottom </a:t>
            </a:r>
            <a:r>
              <a:rPr spc="-39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pc="7" dirty="0">
                <a:solidFill>
                  <a:srgbClr val="464546"/>
                </a:solidFill>
                <a:latin typeface="Calibri Light"/>
                <a:cs typeface="Calibri Light"/>
              </a:rPr>
              <a:t>margins.</a:t>
            </a:r>
            <a:endParaRPr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BC60BE7-CEDD-92C0-A043-BBD8CAE1E382}"/>
              </a:ext>
            </a:extLst>
          </p:cNvPr>
          <p:cNvSpPr txBox="1"/>
          <p:nvPr/>
        </p:nvSpPr>
        <p:spPr>
          <a:xfrm>
            <a:off x="7605940" y="5193675"/>
            <a:ext cx="3857413" cy="29495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pc="20" dirty="0">
                <a:solidFill>
                  <a:srgbClr val="464546"/>
                </a:solidFill>
                <a:latin typeface="Calibri Light"/>
                <a:cs typeface="Calibri Light"/>
              </a:rPr>
              <a:t>No</a:t>
            </a:r>
            <a:r>
              <a:rPr spc="-1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pc="20" dirty="0">
                <a:solidFill>
                  <a:srgbClr val="464546"/>
                </a:solidFill>
                <a:latin typeface="Calibri Light"/>
                <a:cs typeface="Calibri Light"/>
              </a:rPr>
              <a:t>margins</a:t>
            </a:r>
            <a:r>
              <a:rPr spc="-3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dirty="0">
                <a:solidFill>
                  <a:srgbClr val="464546"/>
                </a:solidFill>
                <a:latin typeface="Calibri Light"/>
                <a:cs typeface="Calibri Light"/>
              </a:rPr>
              <a:t>to</a:t>
            </a:r>
            <a:r>
              <a:rPr spc="-2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pc="7" dirty="0">
                <a:solidFill>
                  <a:srgbClr val="464546"/>
                </a:solidFill>
                <a:latin typeface="Calibri Light"/>
                <a:cs typeface="Calibri Light"/>
              </a:rPr>
              <a:t>collapse,</a:t>
            </a:r>
            <a:r>
              <a:rPr spc="-1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pc="20" dirty="0">
                <a:solidFill>
                  <a:srgbClr val="464546"/>
                </a:solidFill>
                <a:latin typeface="Calibri Light"/>
                <a:cs typeface="Calibri Light"/>
              </a:rPr>
              <a:t>no</a:t>
            </a:r>
            <a:r>
              <a:rPr spc="-2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pc="27" dirty="0">
                <a:solidFill>
                  <a:srgbClr val="464546"/>
                </a:solidFill>
                <a:latin typeface="Calibri Light"/>
                <a:cs typeface="Calibri Light"/>
              </a:rPr>
              <a:t>cry </a:t>
            </a:r>
            <a:r>
              <a:rPr spc="40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¯\_(</a:t>
            </a:r>
            <a:r>
              <a:rPr sz="1600" dirty="0">
                <a:solidFill>
                  <a:srgbClr val="464546"/>
                </a:solidFill>
                <a:latin typeface="MS Gothic"/>
                <a:cs typeface="MS Gothic"/>
              </a:rPr>
              <a:t>ツ</a:t>
            </a:r>
            <a:r>
              <a:rPr sz="1600" spc="-7" dirty="0">
                <a:solidFill>
                  <a:srgbClr val="464546"/>
                </a:solidFill>
                <a:latin typeface="Calibri"/>
                <a:cs typeface="Calibri"/>
              </a:rPr>
              <a:t>)_/¯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30AE6BD9-05E5-1CA5-F568-45EA182DE9EA}"/>
              </a:ext>
            </a:extLst>
          </p:cNvPr>
          <p:cNvSpPr txBox="1"/>
          <p:nvPr/>
        </p:nvSpPr>
        <p:spPr>
          <a:xfrm>
            <a:off x="884489" y="1800574"/>
            <a:ext cx="2152227" cy="100711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893"/>
              </a:lnSpc>
              <a:spcBef>
                <a:spcPts val="133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1600" spc="-147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"block"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73"/>
              </a:lnSpc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93"/>
              </a:lnSpc>
            </a:pPr>
            <a:r>
              <a:rPr sz="1600" spc="-7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1600" spc="-18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"adjacent"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spcBef>
                <a:spcPts val="133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A7915CF6-018A-DB18-F920-72E82FE00EAD}"/>
              </a:ext>
            </a:extLst>
          </p:cNvPr>
          <p:cNvSpPr txBox="1"/>
          <p:nvPr/>
        </p:nvSpPr>
        <p:spPr>
          <a:xfrm>
            <a:off x="884489" y="3064985"/>
            <a:ext cx="2487507" cy="1060974"/>
          </a:xfrm>
          <a:prstGeom prst="rect">
            <a:avLst/>
          </a:prstGeom>
        </p:spPr>
        <p:txBody>
          <a:bodyPr vert="horz" wrap="square" lIns="0" tIns="44873" rIns="0" bIns="0" rtlCol="0">
            <a:spAutoFit/>
          </a:bodyPr>
          <a:lstStyle/>
          <a:p>
            <a:pPr marL="16933" defTabSz="1219170">
              <a:spcBef>
                <a:spcPts val="353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#block</a:t>
            </a:r>
            <a:r>
              <a:rPr sz="1600" spc="-152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marR="6773" defTabSz="1219170">
              <a:lnSpc>
                <a:spcPts val="1853"/>
              </a:lnSpc>
              <a:spcBef>
                <a:spcPts val="345"/>
              </a:spcBef>
            </a:pP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600" dirty="0">
                <a:solidFill>
                  <a:srgbClr val="0451A4"/>
                </a:solidFill>
                <a:latin typeface="Consolas"/>
                <a:cs typeface="Consolas"/>
              </a:rPr>
              <a:t>silver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600" spc="-86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margin-bottom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20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10px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73"/>
              </a:lnSpc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2207FAC2-7021-0243-46A3-77607FBB24C0}"/>
              </a:ext>
            </a:extLst>
          </p:cNvPr>
          <p:cNvSpPr txBox="1"/>
          <p:nvPr/>
        </p:nvSpPr>
        <p:spPr>
          <a:xfrm>
            <a:off x="884489" y="4284523"/>
            <a:ext cx="2934547" cy="1060974"/>
          </a:xfrm>
          <a:prstGeom prst="rect">
            <a:avLst/>
          </a:prstGeom>
        </p:spPr>
        <p:txBody>
          <a:bodyPr vert="horz" wrap="square" lIns="0" tIns="44873" rIns="0" bIns="0" rtlCol="0">
            <a:spAutoFit/>
          </a:bodyPr>
          <a:lstStyle/>
          <a:p>
            <a:pPr marL="16933" defTabSz="1219170">
              <a:spcBef>
                <a:spcPts val="353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#adjacent</a:t>
            </a:r>
            <a:r>
              <a:rPr sz="1600" spc="-152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marR="6773" defTabSz="1219170">
              <a:lnSpc>
                <a:spcPts val="1853"/>
              </a:lnSpc>
              <a:spcBef>
                <a:spcPts val="345"/>
              </a:spcBef>
            </a:pP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21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451A4"/>
                </a:solidFill>
                <a:latin typeface="Consolas"/>
                <a:cs typeface="Consolas"/>
              </a:rPr>
              <a:t>springgreen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600" spc="-86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margin-bottom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3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10px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73"/>
              </a:lnSpc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85AA9748-CB0F-E183-9A2D-7D2A4DE5ACE6}"/>
              </a:ext>
            </a:extLst>
          </p:cNvPr>
          <p:cNvSpPr txBox="1"/>
          <p:nvPr/>
        </p:nvSpPr>
        <p:spPr>
          <a:xfrm>
            <a:off x="884489" y="5503758"/>
            <a:ext cx="1811867" cy="1060974"/>
          </a:xfrm>
          <a:prstGeom prst="rect">
            <a:avLst/>
          </a:prstGeom>
        </p:spPr>
        <p:txBody>
          <a:bodyPr vert="horz" wrap="square" lIns="0" tIns="44873" rIns="0" bIns="0" rtlCol="0">
            <a:spAutoFit/>
          </a:bodyPr>
          <a:lstStyle/>
          <a:p>
            <a:pPr marL="16933" defTabSz="1219170">
              <a:spcBef>
                <a:spcPts val="353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1600" spc="-1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marR="6773" defTabSz="1219170">
              <a:lnSpc>
                <a:spcPts val="1853"/>
              </a:lnSpc>
              <a:spcBef>
                <a:spcPts val="339"/>
              </a:spcBef>
            </a:pP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100px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600" spc="-86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11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spc="13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00px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73"/>
              </a:lnSpc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pic>
        <p:nvPicPr>
          <p:cNvPr id="13" name="object 14">
            <a:extLst>
              <a:ext uri="{FF2B5EF4-FFF2-40B4-BE49-F238E27FC236}">
                <a16:creationId xmlns:a16="http://schemas.microsoft.com/office/drawing/2014/main" id="{CAB4F62C-3C8B-B514-8B82-7CD710D085C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9192" y="1813103"/>
            <a:ext cx="1694687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1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C921DB39-F640-9614-0698-5067501DC0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3418" y="600076"/>
            <a:ext cx="9648612" cy="83881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73" dirty="0">
                <a:solidFill>
                  <a:srgbClr val="212121"/>
                </a:solidFill>
              </a:rPr>
              <a:t>MARGIN</a:t>
            </a:r>
            <a:r>
              <a:rPr sz="2667" spc="360" dirty="0">
                <a:solidFill>
                  <a:srgbClr val="212121"/>
                </a:solidFill>
              </a:rPr>
              <a:t> </a:t>
            </a:r>
            <a:r>
              <a:rPr sz="2667" spc="100" dirty="0">
                <a:solidFill>
                  <a:srgbClr val="212121"/>
                </a:solidFill>
              </a:rPr>
              <a:t>COLLAPSING:</a:t>
            </a:r>
            <a:r>
              <a:rPr sz="2667" spc="320" dirty="0">
                <a:solidFill>
                  <a:srgbClr val="212121"/>
                </a:solidFill>
              </a:rPr>
              <a:t> </a:t>
            </a:r>
            <a:r>
              <a:rPr sz="2667" spc="33" dirty="0">
                <a:solidFill>
                  <a:srgbClr val="212121"/>
                </a:solidFill>
              </a:rPr>
              <a:t>NO</a:t>
            </a:r>
            <a:r>
              <a:rPr sz="2667" spc="287" dirty="0">
                <a:solidFill>
                  <a:srgbClr val="212121"/>
                </a:solidFill>
              </a:rPr>
              <a:t> </a:t>
            </a:r>
            <a:r>
              <a:rPr sz="2667" spc="73" dirty="0">
                <a:solidFill>
                  <a:srgbClr val="212121"/>
                </a:solidFill>
              </a:rPr>
              <a:t>CONTENT</a:t>
            </a:r>
            <a:r>
              <a:rPr sz="2667" spc="320" dirty="0">
                <a:solidFill>
                  <a:srgbClr val="212121"/>
                </a:solidFill>
              </a:rPr>
              <a:t> </a:t>
            </a:r>
            <a:r>
              <a:rPr sz="2667" spc="60" dirty="0">
                <a:solidFill>
                  <a:srgbClr val="212121"/>
                </a:solidFill>
              </a:rPr>
              <a:t>SEPARATING</a:t>
            </a:r>
            <a:r>
              <a:rPr sz="2667" spc="353" dirty="0">
                <a:solidFill>
                  <a:srgbClr val="212121"/>
                </a:solidFill>
              </a:rPr>
              <a:t> </a:t>
            </a:r>
            <a:r>
              <a:rPr sz="2667" spc="47" dirty="0">
                <a:solidFill>
                  <a:srgbClr val="212121"/>
                </a:solidFill>
              </a:rPr>
              <a:t>PARENT</a:t>
            </a:r>
            <a:r>
              <a:rPr sz="2667" spc="367" dirty="0">
                <a:solidFill>
                  <a:srgbClr val="212121"/>
                </a:solidFill>
              </a:rPr>
              <a:t> </a:t>
            </a:r>
            <a:r>
              <a:rPr sz="2667" spc="47" dirty="0">
                <a:solidFill>
                  <a:srgbClr val="212121"/>
                </a:solidFill>
              </a:rPr>
              <a:t>AND</a:t>
            </a:r>
            <a:endParaRPr sz="2667" dirty="0"/>
          </a:p>
          <a:p>
            <a:pPr marL="16933"/>
            <a:r>
              <a:rPr sz="2667" spc="87" dirty="0">
                <a:solidFill>
                  <a:srgbClr val="212121"/>
                </a:solidFill>
              </a:rPr>
              <a:t>DESCENDANTS</a:t>
            </a:r>
            <a:endParaRPr sz="2667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11C06299-36CA-F26F-2A56-7D66A11912E6}"/>
              </a:ext>
            </a:extLst>
          </p:cNvPr>
          <p:cNvSpPr txBox="1"/>
          <p:nvPr/>
        </p:nvSpPr>
        <p:spPr>
          <a:xfrm>
            <a:off x="4869489" y="6073132"/>
            <a:ext cx="3367193" cy="280419"/>
          </a:xfrm>
          <a:prstGeom prst="rect">
            <a:avLst/>
          </a:prstGeom>
        </p:spPr>
        <p:txBody>
          <a:bodyPr vert="horz" wrap="square" lIns="0" tIns="33867" rIns="0" bIns="0" rtlCol="0">
            <a:spAutoFit/>
          </a:bodyPr>
          <a:lstStyle/>
          <a:p>
            <a:pPr marL="50799" defTabSz="1219170">
              <a:spcBef>
                <a:spcPts val="267"/>
              </a:spcBef>
              <a:tabLst>
                <a:tab pos="723035" algn="l"/>
              </a:tabLst>
            </a:pPr>
            <a:r>
              <a:rPr sz="2400" u="heavy" baseline="9259" dirty="0">
                <a:solidFill>
                  <a:srgbClr val="212121"/>
                </a:solidFill>
                <a:uFill>
                  <a:solidFill>
                    <a:srgbClr val="FFC000"/>
                  </a:solidFill>
                </a:uFill>
                <a:latin typeface="Consolas"/>
                <a:cs typeface="Consolas"/>
              </a:rPr>
              <a:t> 	</a:t>
            </a:r>
            <a:r>
              <a:rPr sz="2400" spc="-500" baseline="9259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467" spc="13" dirty="0">
                <a:solidFill>
                  <a:srgbClr val="464546"/>
                </a:solidFill>
                <a:latin typeface="Calibri Light"/>
                <a:cs typeface="Calibri Light"/>
              </a:rPr>
              <a:t>we</a:t>
            </a:r>
            <a:r>
              <a:rPr sz="1467" spc="-1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467" spc="7" dirty="0">
                <a:solidFill>
                  <a:srgbClr val="464546"/>
                </a:solidFill>
                <a:latin typeface="Calibri Light"/>
                <a:cs typeface="Calibri Light"/>
              </a:rPr>
              <a:t>have</a:t>
            </a:r>
            <a:r>
              <a:rPr sz="1467" spc="1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 Light"/>
                <a:cs typeface="Calibri Light"/>
              </a:rPr>
              <a:t>a</a:t>
            </a:r>
            <a:r>
              <a:rPr sz="1467" spc="1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467" spc="7" dirty="0">
                <a:solidFill>
                  <a:srgbClr val="0089CF"/>
                </a:solidFill>
                <a:latin typeface="Calibri Light"/>
                <a:cs typeface="Calibri Light"/>
              </a:rPr>
              <a:t>border</a:t>
            </a:r>
            <a:r>
              <a:rPr sz="1467" spc="20" dirty="0">
                <a:solidFill>
                  <a:srgbClr val="0089CF"/>
                </a:solidFill>
                <a:latin typeface="Calibri Light"/>
                <a:cs typeface="Calibri Light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 Light"/>
                <a:cs typeface="Calibri Light"/>
              </a:rPr>
              <a:t>=</a:t>
            </a:r>
            <a:r>
              <a:rPr sz="1467" spc="3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467" spc="13" dirty="0">
                <a:solidFill>
                  <a:srgbClr val="464546"/>
                </a:solidFill>
                <a:latin typeface="Calibri Light"/>
                <a:cs typeface="Calibri Light"/>
              </a:rPr>
              <a:t>no</a:t>
            </a:r>
            <a:r>
              <a:rPr sz="1467" spc="2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467" spc="7" dirty="0">
                <a:solidFill>
                  <a:srgbClr val="464546"/>
                </a:solidFill>
                <a:latin typeface="Calibri Light"/>
                <a:cs typeface="Calibri Light"/>
              </a:rPr>
              <a:t>collapsing</a:t>
            </a:r>
            <a:endParaRPr sz="1467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8D6FF08E-8C5A-07D4-8335-C6FD8F30E6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1324" y="1839933"/>
            <a:ext cx="2615184" cy="2743200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55C8AB94-F7C0-97FF-3DEC-4AFE05CFAB1D}"/>
              </a:ext>
            </a:extLst>
          </p:cNvPr>
          <p:cNvSpPr txBox="1"/>
          <p:nvPr/>
        </p:nvSpPr>
        <p:spPr>
          <a:xfrm>
            <a:off x="1168268" y="1827403"/>
            <a:ext cx="2936240" cy="30794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893"/>
              </a:lnSpc>
              <a:spcBef>
                <a:spcPts val="133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1600" spc="-13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"parent"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defTabSz="1219170">
              <a:lnSpc>
                <a:spcPts val="1873"/>
              </a:lnSpc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1600" spc="-152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"child"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defTabSz="1219170">
              <a:lnSpc>
                <a:spcPts val="1893"/>
              </a:lnSpc>
            </a:pPr>
            <a:r>
              <a:rPr sz="1600" spc="-7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spcBef>
                <a:spcPts val="133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defTabSz="1219170">
              <a:spcBef>
                <a:spcPts val="53"/>
              </a:spcBef>
            </a:pPr>
            <a:endParaRPr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#parent</a:t>
            </a:r>
            <a:r>
              <a:rPr sz="1600" spc="-152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defTabSz="1219170">
              <a:lnSpc>
                <a:spcPts val="1893"/>
              </a:lnSpc>
              <a:spcBef>
                <a:spcPts val="80"/>
              </a:spcBef>
            </a:pP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12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451A4"/>
                </a:solidFill>
                <a:latin typeface="Consolas"/>
                <a:cs typeface="Consolas"/>
              </a:rPr>
              <a:t>silver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93"/>
              </a:lnSpc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defTabSz="1219170">
              <a:spcBef>
                <a:spcPts val="67"/>
              </a:spcBef>
            </a:pP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93"/>
              </a:lnSpc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#child</a:t>
            </a:r>
            <a:r>
              <a:rPr sz="1600" spc="-152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defTabSz="1219170">
              <a:lnSpc>
                <a:spcPts val="1893"/>
              </a:lnSpc>
            </a:pP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19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451A4"/>
                </a:solidFill>
                <a:latin typeface="Consolas"/>
                <a:cs typeface="Consolas"/>
              </a:rPr>
              <a:t>springgreen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spcBef>
                <a:spcPts val="127"/>
              </a:spcBef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942CD348-1536-EB50-848B-4BFB7DBFE266}"/>
              </a:ext>
            </a:extLst>
          </p:cNvPr>
          <p:cNvSpPr txBox="1"/>
          <p:nvPr/>
        </p:nvSpPr>
        <p:spPr>
          <a:xfrm>
            <a:off x="1168269" y="5077418"/>
            <a:ext cx="3385820" cy="149538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1600" spc="-1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marR="1236102" defTabSz="1219170">
              <a:lnSpc>
                <a:spcPct val="97100"/>
              </a:lnSpc>
              <a:spcBef>
                <a:spcPts val="140"/>
              </a:spcBef>
            </a:pP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200px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6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200px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6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margin-top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18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10px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defTabSz="1219170">
              <a:lnSpc>
                <a:spcPts val="1873"/>
              </a:lnSpc>
            </a:pP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6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2px</a:t>
            </a:r>
            <a:r>
              <a:rPr sz="1600" spc="-6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451A4"/>
                </a:solidFill>
                <a:latin typeface="Consolas"/>
                <a:cs typeface="Consolas"/>
              </a:rPr>
              <a:t>solid</a:t>
            </a:r>
            <a:r>
              <a:rPr sz="1600" spc="-53" dirty="0">
                <a:solidFill>
                  <a:srgbClr val="0451A4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451A4"/>
                </a:solidFill>
                <a:latin typeface="Consolas"/>
                <a:cs typeface="Consolas"/>
              </a:rPr>
              <a:t>royalblue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spcBef>
                <a:spcPts val="127"/>
              </a:spcBef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FA5B4DF-CD6F-97C3-0604-C310E134F21D}"/>
              </a:ext>
            </a:extLst>
          </p:cNvPr>
          <p:cNvSpPr/>
          <p:nvPr/>
        </p:nvSpPr>
        <p:spPr>
          <a:xfrm>
            <a:off x="4774239" y="6178016"/>
            <a:ext cx="190500" cy="191347"/>
          </a:xfrm>
          <a:custGeom>
            <a:avLst/>
            <a:gdLst/>
            <a:ahLst/>
            <a:cxnLst/>
            <a:rect l="l" t="t" r="r" b="b"/>
            <a:pathLst>
              <a:path w="142875" h="143510">
                <a:moveTo>
                  <a:pt x="142875" y="0"/>
                </a:moveTo>
                <a:lnTo>
                  <a:pt x="0" y="71627"/>
                </a:lnTo>
                <a:lnTo>
                  <a:pt x="142875" y="143255"/>
                </a:lnTo>
                <a:lnTo>
                  <a:pt x="142875" y="85953"/>
                </a:lnTo>
                <a:lnTo>
                  <a:pt x="128524" y="85953"/>
                </a:lnTo>
                <a:lnTo>
                  <a:pt x="128524" y="57302"/>
                </a:lnTo>
                <a:lnTo>
                  <a:pt x="142875" y="57302"/>
                </a:lnTo>
                <a:lnTo>
                  <a:pt x="14287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106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1BAC1020-2919-0E0D-B087-6B78186DB7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2180" y="1839933"/>
            <a:ext cx="2540000" cy="2540000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BA238E90-B204-1999-E296-51C961F3C1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8370" y="600076"/>
            <a:ext cx="9648612" cy="83881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73" dirty="0">
                <a:solidFill>
                  <a:srgbClr val="212121"/>
                </a:solidFill>
              </a:rPr>
              <a:t>MARGIN</a:t>
            </a:r>
            <a:r>
              <a:rPr sz="2667" spc="360" dirty="0">
                <a:solidFill>
                  <a:srgbClr val="212121"/>
                </a:solidFill>
              </a:rPr>
              <a:t> </a:t>
            </a:r>
            <a:r>
              <a:rPr sz="2667" spc="100" dirty="0">
                <a:solidFill>
                  <a:srgbClr val="212121"/>
                </a:solidFill>
              </a:rPr>
              <a:t>COLLAPSING:</a:t>
            </a:r>
            <a:r>
              <a:rPr sz="2667" spc="320" dirty="0">
                <a:solidFill>
                  <a:srgbClr val="212121"/>
                </a:solidFill>
              </a:rPr>
              <a:t> </a:t>
            </a:r>
            <a:r>
              <a:rPr sz="2667" spc="33" dirty="0">
                <a:solidFill>
                  <a:srgbClr val="212121"/>
                </a:solidFill>
              </a:rPr>
              <a:t>NO</a:t>
            </a:r>
            <a:r>
              <a:rPr sz="2667" spc="287" dirty="0">
                <a:solidFill>
                  <a:srgbClr val="212121"/>
                </a:solidFill>
              </a:rPr>
              <a:t> </a:t>
            </a:r>
            <a:r>
              <a:rPr sz="2667" spc="73" dirty="0">
                <a:solidFill>
                  <a:srgbClr val="212121"/>
                </a:solidFill>
              </a:rPr>
              <a:t>CONTENT</a:t>
            </a:r>
            <a:r>
              <a:rPr sz="2667" spc="320" dirty="0">
                <a:solidFill>
                  <a:srgbClr val="212121"/>
                </a:solidFill>
              </a:rPr>
              <a:t> </a:t>
            </a:r>
            <a:r>
              <a:rPr sz="2667" spc="60" dirty="0">
                <a:solidFill>
                  <a:srgbClr val="212121"/>
                </a:solidFill>
              </a:rPr>
              <a:t>SEPARATING</a:t>
            </a:r>
            <a:r>
              <a:rPr sz="2667" spc="353" dirty="0">
                <a:solidFill>
                  <a:srgbClr val="212121"/>
                </a:solidFill>
              </a:rPr>
              <a:t> </a:t>
            </a:r>
            <a:r>
              <a:rPr sz="2667" spc="47" dirty="0">
                <a:solidFill>
                  <a:srgbClr val="212121"/>
                </a:solidFill>
              </a:rPr>
              <a:t>PARENT</a:t>
            </a:r>
            <a:r>
              <a:rPr sz="2667" spc="367" dirty="0">
                <a:solidFill>
                  <a:srgbClr val="212121"/>
                </a:solidFill>
              </a:rPr>
              <a:t> </a:t>
            </a:r>
            <a:r>
              <a:rPr sz="2667" spc="47" dirty="0">
                <a:solidFill>
                  <a:srgbClr val="212121"/>
                </a:solidFill>
              </a:rPr>
              <a:t>AND</a:t>
            </a:r>
            <a:endParaRPr sz="2667" dirty="0"/>
          </a:p>
          <a:p>
            <a:pPr marL="16933"/>
            <a:r>
              <a:rPr sz="2667" spc="87" dirty="0">
                <a:solidFill>
                  <a:srgbClr val="212121"/>
                </a:solidFill>
              </a:rPr>
              <a:t>DESCENDANTS</a:t>
            </a:r>
            <a:endParaRPr sz="2667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D4BADEC-ADD6-8C4C-4064-909A7D8B13F6}"/>
              </a:ext>
            </a:extLst>
          </p:cNvPr>
          <p:cNvSpPr txBox="1"/>
          <p:nvPr/>
        </p:nvSpPr>
        <p:spPr>
          <a:xfrm>
            <a:off x="1373220" y="1827403"/>
            <a:ext cx="2936240" cy="307947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893"/>
              </a:lnSpc>
              <a:spcBef>
                <a:spcPts val="133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1600" spc="-13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"parent"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defTabSz="1219170">
              <a:lnSpc>
                <a:spcPts val="1873"/>
              </a:lnSpc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1600" spc="-152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"child"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defTabSz="1219170">
              <a:lnSpc>
                <a:spcPts val="1893"/>
              </a:lnSpc>
            </a:pPr>
            <a:r>
              <a:rPr sz="1600" spc="-7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spcBef>
                <a:spcPts val="133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defTabSz="1219170">
              <a:spcBef>
                <a:spcPts val="53"/>
              </a:spcBef>
            </a:pPr>
            <a:endParaRPr sz="20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#parent</a:t>
            </a:r>
            <a:r>
              <a:rPr sz="1600" spc="-152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defTabSz="1219170">
              <a:lnSpc>
                <a:spcPts val="1893"/>
              </a:lnSpc>
              <a:spcBef>
                <a:spcPts val="80"/>
              </a:spcBef>
            </a:pP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12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451A4"/>
                </a:solidFill>
                <a:latin typeface="Consolas"/>
                <a:cs typeface="Consolas"/>
              </a:rPr>
              <a:t>silver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93"/>
              </a:lnSpc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defTabSz="1219170">
              <a:spcBef>
                <a:spcPts val="67"/>
              </a:spcBef>
            </a:pP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93"/>
              </a:lnSpc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#child</a:t>
            </a:r>
            <a:r>
              <a:rPr sz="1600" spc="-152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defTabSz="1219170">
              <a:lnSpc>
                <a:spcPts val="1893"/>
              </a:lnSpc>
            </a:pP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19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451A4"/>
                </a:solidFill>
                <a:latin typeface="Consolas"/>
                <a:cs typeface="Consolas"/>
              </a:rPr>
              <a:t>springgreen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spcBef>
                <a:spcPts val="127"/>
              </a:spcBef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AC380852-F74B-A2BD-AA8B-15ED06FD0FFA}"/>
              </a:ext>
            </a:extLst>
          </p:cNvPr>
          <p:cNvSpPr txBox="1"/>
          <p:nvPr/>
        </p:nvSpPr>
        <p:spPr>
          <a:xfrm>
            <a:off x="1373220" y="5077418"/>
            <a:ext cx="2152227" cy="123634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1600" spc="-1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marR="6773" defTabSz="1219170">
              <a:lnSpc>
                <a:spcPct val="97100"/>
              </a:lnSpc>
              <a:spcBef>
                <a:spcPts val="140"/>
              </a:spcBef>
            </a:pP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200px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6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200px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6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margin-top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21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10px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73"/>
              </a:lnSpc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C0309FCE-C945-C254-F827-C26E644F4186}"/>
              </a:ext>
            </a:extLst>
          </p:cNvPr>
          <p:cNvSpPr txBox="1"/>
          <p:nvPr/>
        </p:nvSpPr>
        <p:spPr>
          <a:xfrm>
            <a:off x="6074318" y="5574156"/>
            <a:ext cx="5497405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467" spc="20" dirty="0">
                <a:solidFill>
                  <a:srgbClr val="464546"/>
                </a:solidFill>
                <a:latin typeface="Calibri Light"/>
                <a:cs typeface="Calibri Light"/>
              </a:rPr>
              <a:t>Nothing</a:t>
            </a:r>
            <a:r>
              <a:rPr sz="1467" spc="4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467" spc="7" dirty="0">
                <a:solidFill>
                  <a:srgbClr val="464546"/>
                </a:solidFill>
                <a:latin typeface="Calibri Light"/>
                <a:cs typeface="Calibri Light"/>
              </a:rPr>
              <a:t>separates</a:t>
            </a:r>
            <a:r>
              <a:rPr sz="146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467" spc="20" dirty="0">
                <a:solidFill>
                  <a:srgbClr val="464546"/>
                </a:solidFill>
                <a:latin typeface="Calibri Light"/>
                <a:cs typeface="Calibri Light"/>
              </a:rPr>
              <a:t>the</a:t>
            </a:r>
            <a:r>
              <a:rPr sz="1467" spc="3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467" spc="7" dirty="0">
                <a:solidFill>
                  <a:srgbClr val="464546"/>
                </a:solidFill>
                <a:latin typeface="Calibri Light"/>
                <a:cs typeface="Calibri Light"/>
              </a:rPr>
              <a:t>parent </a:t>
            </a:r>
            <a:r>
              <a:rPr sz="1467" spc="13" dirty="0">
                <a:solidFill>
                  <a:srgbClr val="464546"/>
                </a:solidFill>
                <a:latin typeface="Calibri Light"/>
                <a:cs typeface="Calibri Light"/>
              </a:rPr>
              <a:t>and</a:t>
            </a:r>
            <a:r>
              <a:rPr sz="1467" spc="6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467" spc="20" dirty="0">
                <a:solidFill>
                  <a:srgbClr val="464546"/>
                </a:solidFill>
                <a:latin typeface="Calibri Light"/>
                <a:cs typeface="Calibri Light"/>
              </a:rPr>
              <a:t>the</a:t>
            </a:r>
            <a:r>
              <a:rPr sz="1467" spc="27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467" spc="20" dirty="0">
                <a:solidFill>
                  <a:srgbClr val="464546"/>
                </a:solidFill>
                <a:latin typeface="Calibri Light"/>
                <a:cs typeface="Calibri Light"/>
              </a:rPr>
              <a:t>descendant</a:t>
            </a:r>
            <a:r>
              <a:rPr sz="1467" spc="13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467" dirty="0">
                <a:solidFill>
                  <a:srgbClr val="464546"/>
                </a:solidFill>
                <a:latin typeface="Calibri Light"/>
                <a:cs typeface="Calibri Light"/>
              </a:rPr>
              <a:t>=</a:t>
            </a:r>
            <a:r>
              <a:rPr sz="1467" spc="60" dirty="0">
                <a:solidFill>
                  <a:srgbClr val="464546"/>
                </a:solidFill>
                <a:latin typeface="Calibri Light"/>
                <a:cs typeface="Calibri Light"/>
              </a:rPr>
              <a:t> </a:t>
            </a:r>
            <a:r>
              <a:rPr sz="1467" spc="13" dirty="0">
                <a:solidFill>
                  <a:srgbClr val="0089CF"/>
                </a:solidFill>
                <a:latin typeface="Calibri Light"/>
                <a:cs typeface="Calibri Light"/>
              </a:rPr>
              <a:t>margins</a:t>
            </a:r>
            <a:r>
              <a:rPr sz="1467" spc="53" dirty="0">
                <a:solidFill>
                  <a:srgbClr val="0089CF"/>
                </a:solidFill>
                <a:latin typeface="Calibri Light"/>
                <a:cs typeface="Calibri Light"/>
              </a:rPr>
              <a:t> </a:t>
            </a:r>
            <a:r>
              <a:rPr sz="1467" spc="7" dirty="0">
                <a:solidFill>
                  <a:srgbClr val="0089CF"/>
                </a:solidFill>
                <a:latin typeface="Calibri Light"/>
                <a:cs typeface="Calibri Light"/>
              </a:rPr>
              <a:t>collapsing</a:t>
            </a:r>
            <a:endParaRPr sz="1467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05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30EB95C5-80FA-0537-16FC-FF56FF6DF0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9280" y="1203867"/>
            <a:ext cx="10908453" cy="83881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73" dirty="0">
                <a:solidFill>
                  <a:srgbClr val="212121"/>
                </a:solidFill>
              </a:rPr>
              <a:t>MARGIN</a:t>
            </a:r>
            <a:r>
              <a:rPr sz="2667" spc="367" dirty="0">
                <a:solidFill>
                  <a:srgbClr val="212121"/>
                </a:solidFill>
              </a:rPr>
              <a:t> </a:t>
            </a:r>
            <a:r>
              <a:rPr sz="2667" spc="93" dirty="0">
                <a:solidFill>
                  <a:srgbClr val="212121"/>
                </a:solidFill>
              </a:rPr>
              <a:t>COLLAPSING,</a:t>
            </a:r>
            <a:r>
              <a:rPr sz="2667" spc="393" dirty="0">
                <a:solidFill>
                  <a:srgbClr val="212121"/>
                </a:solidFill>
              </a:rPr>
              <a:t> </a:t>
            </a:r>
            <a:r>
              <a:rPr sz="2667" spc="67" dirty="0">
                <a:solidFill>
                  <a:srgbClr val="212121"/>
                </a:solidFill>
              </a:rPr>
              <a:t>CASE</a:t>
            </a:r>
            <a:r>
              <a:rPr sz="2667" spc="373" dirty="0">
                <a:solidFill>
                  <a:srgbClr val="212121"/>
                </a:solidFill>
              </a:rPr>
              <a:t> </a:t>
            </a:r>
            <a:r>
              <a:rPr sz="2667" spc="33" dirty="0">
                <a:solidFill>
                  <a:srgbClr val="212121"/>
                </a:solidFill>
              </a:rPr>
              <a:t>2:</a:t>
            </a:r>
            <a:r>
              <a:rPr sz="2667" spc="300" dirty="0">
                <a:solidFill>
                  <a:srgbClr val="212121"/>
                </a:solidFill>
              </a:rPr>
              <a:t> </a:t>
            </a:r>
            <a:r>
              <a:rPr sz="2667" spc="33" dirty="0">
                <a:solidFill>
                  <a:srgbClr val="212121"/>
                </a:solidFill>
              </a:rPr>
              <a:t>NO</a:t>
            </a:r>
            <a:r>
              <a:rPr sz="2667" spc="293" dirty="0">
                <a:solidFill>
                  <a:srgbClr val="212121"/>
                </a:solidFill>
              </a:rPr>
              <a:t> </a:t>
            </a:r>
            <a:r>
              <a:rPr sz="2667" spc="80" dirty="0">
                <a:solidFill>
                  <a:srgbClr val="212121"/>
                </a:solidFill>
              </a:rPr>
              <a:t>CONTENT</a:t>
            </a:r>
            <a:r>
              <a:rPr sz="2667" spc="313" dirty="0">
                <a:solidFill>
                  <a:srgbClr val="212121"/>
                </a:solidFill>
              </a:rPr>
              <a:t> </a:t>
            </a:r>
            <a:r>
              <a:rPr sz="2667" spc="60" dirty="0">
                <a:solidFill>
                  <a:srgbClr val="212121"/>
                </a:solidFill>
              </a:rPr>
              <a:t>SEPARATING</a:t>
            </a:r>
            <a:r>
              <a:rPr sz="2667" spc="367" dirty="0">
                <a:solidFill>
                  <a:srgbClr val="212121"/>
                </a:solidFill>
              </a:rPr>
              <a:t> </a:t>
            </a:r>
            <a:r>
              <a:rPr sz="2667" spc="47" dirty="0">
                <a:solidFill>
                  <a:srgbClr val="212121"/>
                </a:solidFill>
              </a:rPr>
              <a:t>PARENT</a:t>
            </a:r>
            <a:r>
              <a:rPr sz="2667" spc="373" dirty="0">
                <a:solidFill>
                  <a:srgbClr val="212121"/>
                </a:solidFill>
              </a:rPr>
              <a:t> </a:t>
            </a:r>
            <a:r>
              <a:rPr sz="2667" spc="47" dirty="0">
                <a:solidFill>
                  <a:srgbClr val="212121"/>
                </a:solidFill>
              </a:rPr>
              <a:t>AND</a:t>
            </a:r>
            <a:endParaRPr sz="2667" dirty="0"/>
          </a:p>
          <a:p>
            <a:pPr marL="16933"/>
            <a:r>
              <a:rPr sz="2667" spc="87" dirty="0">
                <a:solidFill>
                  <a:srgbClr val="212121"/>
                </a:solidFill>
              </a:rPr>
              <a:t>DESCENDANTS</a:t>
            </a:r>
            <a:endParaRPr sz="2667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B334083-98BE-39F0-9798-A55DEC21EDFE}"/>
              </a:ext>
            </a:extLst>
          </p:cNvPr>
          <p:cNvSpPr txBox="1"/>
          <p:nvPr/>
        </p:nvSpPr>
        <p:spPr>
          <a:xfrm>
            <a:off x="669280" y="2610856"/>
            <a:ext cx="11086253" cy="298992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6933" marR="6773" algn="just" defTabSz="1219170">
              <a:lnSpc>
                <a:spcPct val="102499"/>
              </a:lnSpc>
              <a:spcBef>
                <a:spcPts val="60"/>
              </a:spcBef>
            </a:pP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Rules</a:t>
            </a:r>
            <a:r>
              <a:rPr sz="2400" spc="1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are</a:t>
            </a:r>
            <a:r>
              <a:rPr sz="2400" spc="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pretty</a:t>
            </a:r>
            <a:r>
              <a:rPr sz="2400" spc="7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complex,</a:t>
            </a:r>
            <a:r>
              <a:rPr sz="2400" spc="10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yet</a:t>
            </a:r>
            <a:r>
              <a:rPr sz="2400" spc="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basically</a:t>
            </a:r>
            <a:r>
              <a:rPr sz="2400" spc="10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if</a:t>
            </a:r>
            <a:r>
              <a:rPr sz="2400" spc="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13" dirty="0">
                <a:solidFill>
                  <a:srgbClr val="212121"/>
                </a:solidFill>
                <a:latin typeface="Calibri Light"/>
                <a:cs typeface="Calibri Light"/>
              </a:rPr>
              <a:t>something</a:t>
            </a:r>
            <a:r>
              <a:rPr sz="2400" spc="1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33" dirty="0">
                <a:solidFill>
                  <a:srgbClr val="212121"/>
                </a:solidFill>
                <a:latin typeface="Calibri Light"/>
                <a:cs typeface="Calibri Light"/>
              </a:rPr>
              <a:t>(border,</a:t>
            </a:r>
            <a:r>
              <a:rPr sz="2400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padding,</a:t>
            </a:r>
            <a:r>
              <a:rPr sz="2400" spc="4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etc.)</a:t>
            </a:r>
            <a:r>
              <a:rPr sz="2400" spc="4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separates</a:t>
            </a:r>
            <a:r>
              <a:rPr sz="2400" spc="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13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13" dirty="0">
                <a:solidFill>
                  <a:srgbClr val="212121"/>
                </a:solidFill>
                <a:latin typeface="Calibri Light"/>
                <a:cs typeface="Calibri Light"/>
              </a:rPr>
              <a:t>blocks</a:t>
            </a:r>
            <a:r>
              <a:rPr sz="2400" spc="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=</a:t>
            </a:r>
            <a:r>
              <a:rPr sz="2400" spc="4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no </a:t>
            </a:r>
            <a:r>
              <a:rPr sz="2400" spc="-4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collapsing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algn="just" defTabSz="1219170">
              <a:spcBef>
                <a:spcPts val="53"/>
              </a:spcBef>
            </a:pP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6933" algn="just" defTabSz="1219170"/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If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there</a:t>
            </a:r>
            <a:r>
              <a:rPr sz="2400" spc="-3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2400" spc="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no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67" dirty="0">
                <a:solidFill>
                  <a:srgbClr val="212121"/>
                </a:solidFill>
                <a:latin typeface="Calibri Light"/>
                <a:cs typeface="Calibri Light"/>
              </a:rPr>
              <a:t>border,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padding,</a:t>
            </a:r>
            <a:r>
              <a:rPr sz="2400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inline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part,</a:t>
            </a:r>
            <a:r>
              <a:rPr sz="2400" spc="-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u="sng" spc="-13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 Light"/>
                <a:cs typeface="Calibri Light"/>
              </a:rPr>
              <a:t>block</a:t>
            </a:r>
            <a:r>
              <a:rPr sz="2400" u="sng" spc="-7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 Light"/>
                <a:cs typeface="Calibri Light"/>
              </a:rPr>
              <a:t> </a:t>
            </a:r>
            <a:r>
              <a:rPr sz="2400" u="sng" spc="-20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 Light"/>
                <a:cs typeface="Calibri Light"/>
              </a:rPr>
              <a:t>formatting</a:t>
            </a:r>
            <a:r>
              <a:rPr lang="en-IN" sz="2400" u="sng" spc="-20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 Light"/>
                <a:cs typeface="Calibri Light"/>
              </a:rPr>
              <a:t> </a:t>
            </a:r>
            <a:r>
              <a:rPr sz="2400" u="sng" spc="-27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 Light"/>
                <a:cs typeface="Calibri Light"/>
              </a:rPr>
              <a:t>context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7" dirty="0">
                <a:solidFill>
                  <a:srgbClr val="212121"/>
                </a:solidFill>
                <a:latin typeface="Calibri Light"/>
                <a:cs typeface="Calibri Light"/>
              </a:rPr>
              <a:t>created,</a:t>
            </a:r>
            <a:r>
              <a:rPr sz="24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or</a:t>
            </a:r>
            <a:r>
              <a:rPr sz="2400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u="sng" spc="-13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 Light"/>
                <a:cs typeface="Calibri Light"/>
              </a:rPr>
              <a:t>clearance</a:t>
            </a:r>
            <a:r>
              <a:rPr sz="24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separate</a:t>
            </a:r>
            <a:r>
              <a:rPr sz="2400" spc="-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u="sng" spc="-13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 Light"/>
                <a:cs typeface="Calibri Light"/>
              </a:rPr>
              <a:t>margin-top</a:t>
            </a:r>
            <a:r>
              <a:rPr sz="2400" spc="-3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spc="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a</a:t>
            </a:r>
            <a:r>
              <a:rPr sz="2400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block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from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the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u="sng" spc="-13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 Light"/>
                <a:cs typeface="Calibri Light"/>
              </a:rPr>
              <a:t>margin-top</a:t>
            </a:r>
            <a:r>
              <a:rPr sz="24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spc="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one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or</a:t>
            </a:r>
            <a:r>
              <a:rPr sz="2400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more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 of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its</a:t>
            </a:r>
            <a:r>
              <a:rPr sz="2400" spc="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descendant</a:t>
            </a:r>
            <a:r>
              <a:rPr sz="2400" spc="-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blocks;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or</a:t>
            </a:r>
            <a:r>
              <a:rPr sz="2400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no</a:t>
            </a:r>
            <a:r>
              <a:rPr sz="2400" spc="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67" dirty="0">
                <a:solidFill>
                  <a:srgbClr val="212121"/>
                </a:solidFill>
                <a:latin typeface="Calibri Light"/>
                <a:cs typeface="Calibri Light"/>
              </a:rPr>
              <a:t>border,</a:t>
            </a:r>
            <a:r>
              <a:rPr sz="2400" spc="5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padding,</a:t>
            </a:r>
            <a:r>
              <a:rPr sz="2400" spc="7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inline </a:t>
            </a:r>
            <a:r>
              <a:rPr sz="2400" spc="-46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content,</a:t>
            </a:r>
            <a:r>
              <a:rPr sz="2400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u="sng" spc="-13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 Light"/>
                <a:cs typeface="Calibri Light"/>
              </a:rPr>
              <a:t>height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,</a:t>
            </a:r>
            <a:r>
              <a:rPr sz="2400" spc="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u="sng" spc="-7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 Light"/>
                <a:cs typeface="Calibri Light"/>
              </a:rPr>
              <a:t>min-height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,</a:t>
            </a:r>
            <a:r>
              <a:rPr sz="2400" spc="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or</a:t>
            </a:r>
            <a:r>
              <a:rPr sz="2400" spc="8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u="sng" spc="-27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 Light"/>
                <a:cs typeface="Calibri Light"/>
              </a:rPr>
              <a:t>max-height</a:t>
            </a:r>
            <a:r>
              <a:rPr sz="2400" spc="1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to</a:t>
            </a:r>
            <a:r>
              <a:rPr sz="2400" spc="6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separate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u="sng" spc="-13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 Light"/>
                <a:cs typeface="Calibri Light"/>
              </a:rPr>
              <a:t>margin-bottom</a:t>
            </a:r>
            <a:r>
              <a:rPr sz="2400" spc="-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spc="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a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block</a:t>
            </a:r>
            <a:r>
              <a:rPr sz="2400" spc="-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from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 the</a:t>
            </a:r>
            <a:r>
              <a:rPr sz="2400" spc="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u="sng" spc="-13" dirty="0">
                <a:solidFill>
                  <a:srgbClr val="212121"/>
                </a:solidFill>
                <a:uFill>
                  <a:solidFill>
                    <a:srgbClr val="464546"/>
                  </a:solidFill>
                </a:uFill>
                <a:latin typeface="Calibri Light"/>
                <a:cs typeface="Calibri Light"/>
              </a:rPr>
              <a:t>margin-bottom</a:t>
            </a:r>
            <a:r>
              <a:rPr sz="2400" spc="-5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one</a:t>
            </a:r>
            <a:r>
              <a:rPr sz="2400" spc="3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or</a:t>
            </a:r>
            <a:r>
              <a:rPr sz="2400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Calibri Light"/>
                <a:cs typeface="Calibri Light"/>
              </a:rPr>
              <a:t>more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of</a:t>
            </a:r>
            <a:r>
              <a:rPr sz="2400" spc="5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its</a:t>
            </a:r>
            <a:r>
              <a:rPr sz="2400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descendant</a:t>
            </a:r>
            <a:r>
              <a:rPr sz="2400" spc="-27" dirty="0">
                <a:solidFill>
                  <a:srgbClr val="212121"/>
                </a:solidFill>
                <a:latin typeface="Calibri Light"/>
                <a:cs typeface="Calibri Light"/>
              </a:rPr>
              <a:t> blocks,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then 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those</a:t>
            </a:r>
            <a:r>
              <a:rPr sz="2400" spc="4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margins</a:t>
            </a:r>
            <a:r>
              <a:rPr sz="2400" spc="3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collapse.</a:t>
            </a:r>
            <a:r>
              <a:rPr sz="2400" spc="3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2400" spc="339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collapsed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margin</a:t>
            </a:r>
            <a:r>
              <a:rPr sz="2400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ends</a:t>
            </a:r>
            <a:r>
              <a:rPr sz="2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up</a:t>
            </a:r>
            <a:r>
              <a:rPr sz="2400" spc="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400" spc="-7" dirty="0">
                <a:solidFill>
                  <a:srgbClr val="212121"/>
                </a:solidFill>
                <a:latin typeface="Calibri Light"/>
                <a:cs typeface="Calibri Light"/>
              </a:rPr>
              <a:t>outside the </a:t>
            </a:r>
            <a:r>
              <a:rPr sz="2400" spc="-13" dirty="0">
                <a:solidFill>
                  <a:srgbClr val="212121"/>
                </a:solidFill>
                <a:latin typeface="Calibri Light"/>
                <a:cs typeface="Calibri Light"/>
              </a:rPr>
              <a:t>parent.</a:t>
            </a:r>
            <a:endParaRPr sz="2400" dirty="0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817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5B498264-F319-8640-88FA-A7D26795AA4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1823" y="2234779"/>
            <a:ext cx="1692655" cy="3895344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EB2FFEAF-89F1-5311-BD93-6987303752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7294" y="807572"/>
            <a:ext cx="711877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73" dirty="0">
                <a:solidFill>
                  <a:srgbClr val="212121"/>
                </a:solidFill>
              </a:rPr>
              <a:t>MARGIN</a:t>
            </a:r>
            <a:r>
              <a:rPr sz="2667" spc="353" dirty="0">
                <a:solidFill>
                  <a:srgbClr val="212121"/>
                </a:solidFill>
              </a:rPr>
              <a:t> </a:t>
            </a:r>
            <a:r>
              <a:rPr sz="2667" spc="93" dirty="0">
                <a:solidFill>
                  <a:srgbClr val="212121"/>
                </a:solidFill>
              </a:rPr>
              <a:t>COLLAPSING,</a:t>
            </a:r>
            <a:r>
              <a:rPr sz="2667" spc="373" dirty="0">
                <a:solidFill>
                  <a:srgbClr val="212121"/>
                </a:solidFill>
              </a:rPr>
              <a:t> </a:t>
            </a:r>
            <a:r>
              <a:rPr sz="2667" spc="67" dirty="0">
                <a:solidFill>
                  <a:srgbClr val="212121"/>
                </a:solidFill>
              </a:rPr>
              <a:t>CASE</a:t>
            </a:r>
            <a:r>
              <a:rPr sz="2667" spc="367" dirty="0">
                <a:solidFill>
                  <a:srgbClr val="212121"/>
                </a:solidFill>
              </a:rPr>
              <a:t> </a:t>
            </a:r>
            <a:r>
              <a:rPr sz="2667" spc="33" dirty="0">
                <a:solidFill>
                  <a:srgbClr val="212121"/>
                </a:solidFill>
              </a:rPr>
              <a:t>3:</a:t>
            </a:r>
            <a:r>
              <a:rPr sz="2667" spc="300" dirty="0">
                <a:solidFill>
                  <a:srgbClr val="212121"/>
                </a:solidFill>
              </a:rPr>
              <a:t> </a:t>
            </a:r>
            <a:r>
              <a:rPr sz="2667" spc="73" dirty="0">
                <a:solidFill>
                  <a:srgbClr val="212121"/>
                </a:solidFill>
              </a:rPr>
              <a:t>EMPTY</a:t>
            </a:r>
            <a:r>
              <a:rPr sz="2667" spc="347" dirty="0">
                <a:solidFill>
                  <a:srgbClr val="212121"/>
                </a:solidFill>
              </a:rPr>
              <a:t> </a:t>
            </a:r>
            <a:r>
              <a:rPr sz="2667" spc="67" dirty="0">
                <a:solidFill>
                  <a:srgbClr val="212121"/>
                </a:solidFill>
              </a:rPr>
              <a:t>BLOCKS</a:t>
            </a:r>
            <a:endParaRPr sz="2667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AAA0CCA5-F042-11C1-9F4B-6A15F26D79F3}"/>
              </a:ext>
            </a:extLst>
          </p:cNvPr>
          <p:cNvSpPr txBox="1"/>
          <p:nvPr/>
        </p:nvSpPr>
        <p:spPr>
          <a:xfrm>
            <a:off x="7697723" y="3973155"/>
            <a:ext cx="3832860" cy="66941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933" marR="6773" defTabSz="1219170">
              <a:lnSpc>
                <a:spcPts val="2547"/>
              </a:lnSpc>
              <a:spcBef>
                <a:spcPts val="220"/>
              </a:spcBef>
            </a:pP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2133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464546"/>
                </a:solidFill>
                <a:latin typeface="Calibri"/>
                <a:cs typeface="Calibri"/>
              </a:rPr>
              <a:t>#middle</a:t>
            </a:r>
            <a:r>
              <a:rPr sz="2133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div</a:t>
            </a:r>
            <a:r>
              <a:rPr sz="2133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does </a:t>
            </a:r>
            <a:r>
              <a:rPr sz="2133" spc="-33" dirty="0">
                <a:solidFill>
                  <a:srgbClr val="464546"/>
                </a:solidFill>
                <a:latin typeface="Calibri"/>
                <a:cs typeface="Calibri"/>
              </a:rPr>
              <a:t>have</a:t>
            </a:r>
            <a:r>
              <a:rPr sz="2133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20" dirty="0">
                <a:solidFill>
                  <a:srgbClr val="464546"/>
                </a:solidFill>
                <a:latin typeface="Calibri"/>
                <a:cs typeface="Calibri"/>
              </a:rPr>
              <a:t>height</a:t>
            </a:r>
            <a:r>
              <a:rPr sz="2133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= </a:t>
            </a:r>
            <a:r>
              <a:rPr sz="2133" spc="-4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0089CF"/>
                </a:solidFill>
                <a:latin typeface="Calibri"/>
                <a:cs typeface="Calibri"/>
              </a:rPr>
              <a:t>no</a:t>
            </a:r>
            <a:r>
              <a:rPr sz="2133" spc="-13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2133" spc="-27" dirty="0">
                <a:solidFill>
                  <a:srgbClr val="0089CF"/>
                </a:solidFill>
                <a:latin typeface="Calibri"/>
                <a:cs typeface="Calibri"/>
              </a:rPr>
              <a:t>collapsing</a:t>
            </a:r>
            <a:endParaRPr sz="2133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5" name="object 6">
            <a:extLst>
              <a:ext uri="{FF2B5EF4-FFF2-40B4-BE49-F238E27FC236}">
                <a16:creationId xmlns:a16="http://schemas.microsoft.com/office/drawing/2014/main" id="{32F75012-417E-DA2E-CA1C-DAEA2108D05D}"/>
              </a:ext>
            </a:extLst>
          </p:cNvPr>
          <p:cNvGrpSpPr/>
          <p:nvPr/>
        </p:nvGrpSpPr>
        <p:grpSpPr>
          <a:xfrm>
            <a:off x="6855969" y="4083900"/>
            <a:ext cx="654473" cy="191347"/>
            <a:chOff x="4799076" y="2660904"/>
            <a:chExt cx="490855" cy="143510"/>
          </a:xfrm>
        </p:grpSpPr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F037673B-9ED3-13D8-43D0-F62FB0CA8B5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9076" y="2660904"/>
              <a:ext cx="143256" cy="143256"/>
            </a:xfrm>
            <a:prstGeom prst="rect">
              <a:avLst/>
            </a:prstGeom>
          </p:spPr>
        </p:pic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C8876E74-7375-8C7F-63D4-380E10C1EBD3}"/>
                </a:ext>
              </a:extLst>
            </p:cNvPr>
            <p:cNvSpPr/>
            <p:nvPr/>
          </p:nvSpPr>
          <p:spPr>
            <a:xfrm>
              <a:off x="4941824" y="2716276"/>
              <a:ext cx="347980" cy="31115"/>
            </a:xfrm>
            <a:custGeom>
              <a:avLst/>
              <a:gdLst/>
              <a:ahLst/>
              <a:cxnLst/>
              <a:rect l="l" t="t" r="r" b="b"/>
              <a:pathLst>
                <a:path w="347979" h="31114">
                  <a:moveTo>
                    <a:pt x="347472" y="0"/>
                  </a:moveTo>
                  <a:lnTo>
                    <a:pt x="0" y="1905"/>
                  </a:lnTo>
                  <a:lnTo>
                    <a:pt x="126" y="30606"/>
                  </a:lnTo>
                  <a:lnTo>
                    <a:pt x="347599" y="28701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9">
            <a:extLst>
              <a:ext uri="{FF2B5EF4-FFF2-40B4-BE49-F238E27FC236}">
                <a16:creationId xmlns:a16="http://schemas.microsoft.com/office/drawing/2014/main" id="{E936AB7B-095D-3CA9-26DE-C4DACC72D215}"/>
              </a:ext>
            </a:extLst>
          </p:cNvPr>
          <p:cNvSpPr txBox="1"/>
          <p:nvPr/>
        </p:nvSpPr>
        <p:spPr>
          <a:xfrm>
            <a:off x="1042144" y="1832106"/>
            <a:ext cx="2599267" cy="207195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893"/>
              </a:lnSpc>
              <a:spcBef>
                <a:spcPts val="133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1600" spc="-127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"first"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&gt;&lt;/div&gt;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73"/>
              </a:lnSpc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1600" spc="-17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"middle"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&gt;&lt;/div&gt;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93"/>
              </a:lnSpc>
            </a:pPr>
            <a:r>
              <a:rPr sz="1600" spc="-7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1600" spc="-13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"last"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&gt;&lt;/div&gt;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defTabSz="1219170"/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defTabSz="1219170">
              <a:spcBef>
                <a:spcPts val="60"/>
              </a:spcBef>
            </a:pPr>
            <a:endParaRPr sz="2133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marR="767061" indent="-226054" algn="just" defTabSz="1219170">
              <a:lnSpc>
                <a:spcPct val="100800"/>
              </a:lnSpc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#first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, 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#last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 </a:t>
            </a:r>
            <a:r>
              <a:rPr sz="16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100px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600" spc="-86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20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100px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77B9768F-A5AD-9CF0-95BB-65D5BA84D330}"/>
              </a:ext>
            </a:extLst>
          </p:cNvPr>
          <p:cNvSpPr txBox="1"/>
          <p:nvPr/>
        </p:nvSpPr>
        <p:spPr>
          <a:xfrm>
            <a:off x="1042144" y="3872233"/>
            <a:ext cx="2936240" cy="125589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42141" defTabSz="1219170">
              <a:lnSpc>
                <a:spcPts val="1893"/>
              </a:lnSpc>
              <a:spcBef>
                <a:spcPts val="133"/>
              </a:spcBef>
            </a:pP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19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451A4"/>
                </a:solidFill>
                <a:latin typeface="Consolas"/>
                <a:cs typeface="Consolas"/>
              </a:rPr>
              <a:t>springgreen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93"/>
              </a:lnSpc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defTabSz="1219170">
              <a:spcBef>
                <a:spcPts val="67"/>
              </a:spcBef>
            </a:pP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marR="1242028" indent="-226054" defTabSz="1219170"/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#middle</a:t>
            </a:r>
            <a:r>
              <a:rPr sz="1600" spc="5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 </a:t>
            </a:r>
            <a:r>
              <a:rPr sz="16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11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1600" spc="13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ED967308-F4BD-72C9-23A9-79005F4C00C9}"/>
              </a:ext>
            </a:extLst>
          </p:cNvPr>
          <p:cNvSpPr txBox="1"/>
          <p:nvPr/>
        </p:nvSpPr>
        <p:spPr>
          <a:xfrm>
            <a:off x="1042145" y="5088216"/>
            <a:ext cx="2712719" cy="125076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42141" defTabSz="1219170">
              <a:spcBef>
                <a:spcPts val="133"/>
              </a:spcBef>
            </a:pP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1600" b="1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b="1" spc="-18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98557"/>
                </a:solidFill>
                <a:latin typeface="Consolas"/>
                <a:cs typeface="Consolas"/>
              </a:rPr>
              <a:t>10px</a:t>
            </a:r>
            <a:r>
              <a:rPr sz="1600" b="1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marR="6773" defTabSz="1219170">
              <a:lnSpc>
                <a:spcPts val="1867"/>
              </a:lnSpc>
              <a:spcBef>
                <a:spcPts val="187"/>
              </a:spcBef>
            </a:pP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margin-top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10px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6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margin-bottom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10px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6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20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451A4"/>
                </a:solidFill>
                <a:latin typeface="Consolas"/>
                <a:cs typeface="Consolas"/>
              </a:rPr>
              <a:t>royalblue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13"/>
              </a:lnSpc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FFE5B3CB-1A40-A7BC-F0B2-96DDDC058361}"/>
              </a:ext>
            </a:extLst>
          </p:cNvPr>
          <p:cNvGrpSpPr/>
          <p:nvPr/>
        </p:nvGrpSpPr>
        <p:grpSpPr>
          <a:xfrm>
            <a:off x="3236977" y="5175083"/>
            <a:ext cx="654473" cy="189653"/>
            <a:chOff x="2084832" y="3479291"/>
            <a:chExt cx="490855" cy="142240"/>
          </a:xfrm>
        </p:grpSpPr>
        <p:pic>
          <p:nvPicPr>
            <p:cNvPr id="12" name="object 13">
              <a:extLst>
                <a:ext uri="{FF2B5EF4-FFF2-40B4-BE49-F238E27FC236}">
                  <a16:creationId xmlns:a16="http://schemas.microsoft.com/office/drawing/2014/main" id="{296A7F38-FA22-6943-EDE2-658A1DD6041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4832" y="3479291"/>
              <a:ext cx="143256" cy="141731"/>
            </a:xfrm>
            <a:prstGeom prst="rect">
              <a:avLst/>
            </a:prstGeom>
          </p:spPr>
        </p:pic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58CC22E4-2D61-5A10-8234-C521F8B92F26}"/>
                </a:ext>
              </a:extLst>
            </p:cNvPr>
            <p:cNvSpPr/>
            <p:nvPr/>
          </p:nvSpPr>
          <p:spPr>
            <a:xfrm>
              <a:off x="2227580" y="3534155"/>
              <a:ext cx="347980" cy="30480"/>
            </a:xfrm>
            <a:custGeom>
              <a:avLst/>
              <a:gdLst/>
              <a:ahLst/>
              <a:cxnLst/>
              <a:rect l="l" t="t" r="r" b="b"/>
              <a:pathLst>
                <a:path w="347980" h="30479">
                  <a:moveTo>
                    <a:pt x="347471" y="0"/>
                  </a:moveTo>
                  <a:lnTo>
                    <a:pt x="0" y="1778"/>
                  </a:lnTo>
                  <a:lnTo>
                    <a:pt x="126" y="30226"/>
                  </a:lnTo>
                  <a:lnTo>
                    <a:pt x="347599" y="28321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8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AABAE3E7-0676-A1E4-697A-95FCE301E84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0215" y="2647556"/>
            <a:ext cx="1692655" cy="3556000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E3D9B697-0B31-2F05-98AA-176E17609E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7556" y="1059820"/>
            <a:ext cx="585893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73" dirty="0">
                <a:solidFill>
                  <a:srgbClr val="212121"/>
                </a:solidFill>
              </a:rPr>
              <a:t>MARGIN</a:t>
            </a:r>
            <a:r>
              <a:rPr sz="2667" spc="333" dirty="0">
                <a:solidFill>
                  <a:srgbClr val="212121"/>
                </a:solidFill>
              </a:rPr>
              <a:t> </a:t>
            </a:r>
            <a:r>
              <a:rPr sz="2667" spc="100" dirty="0">
                <a:solidFill>
                  <a:srgbClr val="212121"/>
                </a:solidFill>
              </a:rPr>
              <a:t>COLLAPSING:</a:t>
            </a:r>
            <a:r>
              <a:rPr sz="2667" spc="293" dirty="0">
                <a:solidFill>
                  <a:srgbClr val="212121"/>
                </a:solidFill>
              </a:rPr>
              <a:t> </a:t>
            </a:r>
            <a:r>
              <a:rPr sz="2667" spc="73" dirty="0">
                <a:solidFill>
                  <a:srgbClr val="212121"/>
                </a:solidFill>
              </a:rPr>
              <a:t>EMPTY</a:t>
            </a:r>
            <a:r>
              <a:rPr sz="2667" spc="305" dirty="0">
                <a:solidFill>
                  <a:srgbClr val="212121"/>
                </a:solidFill>
              </a:rPr>
              <a:t> </a:t>
            </a:r>
            <a:r>
              <a:rPr sz="2667" spc="67" dirty="0">
                <a:solidFill>
                  <a:srgbClr val="212121"/>
                </a:solidFill>
              </a:rPr>
              <a:t>BLOCKS</a:t>
            </a:r>
            <a:endParaRPr sz="2667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DAADB37-2AD2-C2AC-8E6B-E2A3559FCE34}"/>
              </a:ext>
            </a:extLst>
          </p:cNvPr>
          <p:cNvSpPr txBox="1"/>
          <p:nvPr/>
        </p:nvSpPr>
        <p:spPr>
          <a:xfrm>
            <a:off x="8217985" y="4225403"/>
            <a:ext cx="3375660" cy="66941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933" marR="6773" defTabSz="1219170">
              <a:lnSpc>
                <a:spcPts val="2547"/>
              </a:lnSpc>
              <a:spcBef>
                <a:spcPts val="220"/>
              </a:spcBef>
            </a:pP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2133" spc="-20" dirty="0">
                <a:solidFill>
                  <a:srgbClr val="464546"/>
                </a:solidFill>
                <a:latin typeface="Calibri"/>
                <a:cs typeface="Calibri"/>
              </a:rPr>
              <a:t>m</a:t>
            </a:r>
            <a:r>
              <a:rPr sz="2133" spc="-27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ty</a:t>
            </a:r>
            <a:r>
              <a:rPr sz="2133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464546"/>
                </a:solidFill>
                <a:latin typeface="Calibri"/>
                <a:cs typeface="Calibri"/>
              </a:rPr>
              <a:t>#</a:t>
            </a:r>
            <a:r>
              <a:rPr sz="2133" spc="-20" dirty="0">
                <a:solidFill>
                  <a:srgbClr val="464546"/>
                </a:solidFill>
                <a:latin typeface="Calibri"/>
                <a:cs typeface="Calibri"/>
              </a:rPr>
              <a:t>m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2133" spc="-13" dirty="0">
                <a:solidFill>
                  <a:srgbClr val="464546"/>
                </a:solidFill>
                <a:latin typeface="Calibri"/>
                <a:cs typeface="Calibri"/>
              </a:rPr>
              <a:t>ddl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2133" spc="-53" dirty="0">
                <a:solidFill>
                  <a:srgbClr val="464546"/>
                </a:solidFill>
                <a:latin typeface="Calibri"/>
                <a:cs typeface="Calibri"/>
              </a:rPr>
              <a:t> d</a:t>
            </a:r>
            <a:r>
              <a:rPr sz="2133" spc="-47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2133" spc="-213" dirty="0">
                <a:solidFill>
                  <a:srgbClr val="464546"/>
                </a:solidFill>
                <a:latin typeface="Calibri"/>
                <a:cs typeface="Calibri"/>
              </a:rPr>
              <a:t>v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,</a:t>
            </a:r>
            <a:r>
              <a:rPr sz="2133" spc="-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13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2133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27" dirty="0">
                <a:solidFill>
                  <a:srgbClr val="464546"/>
                </a:solidFill>
                <a:latin typeface="Calibri"/>
                <a:cs typeface="Calibri"/>
              </a:rPr>
              <a:t>he</a:t>
            </a:r>
            <a:r>
              <a:rPr sz="2133" spc="-20" dirty="0">
                <a:solidFill>
                  <a:srgbClr val="464546"/>
                </a:solidFill>
                <a:latin typeface="Calibri"/>
                <a:cs typeface="Calibri"/>
              </a:rPr>
              <a:t>ig</a:t>
            </a:r>
            <a:r>
              <a:rPr sz="2133" spc="-40" dirty="0">
                <a:solidFill>
                  <a:srgbClr val="464546"/>
                </a:solidFill>
                <a:latin typeface="Calibri"/>
                <a:cs typeface="Calibri"/>
              </a:rPr>
              <a:t>h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2133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133" spc="-7" dirty="0">
                <a:solidFill>
                  <a:srgbClr val="464546"/>
                </a:solidFill>
                <a:latin typeface="Calibri"/>
                <a:cs typeface="Calibri"/>
              </a:rPr>
              <a:t>=  </a:t>
            </a:r>
            <a:r>
              <a:rPr sz="2133" spc="-27" dirty="0">
                <a:solidFill>
                  <a:srgbClr val="0089CF"/>
                </a:solidFill>
                <a:latin typeface="Calibri"/>
                <a:cs typeface="Calibri"/>
              </a:rPr>
              <a:t>margins collapsing</a:t>
            </a:r>
            <a:endParaRPr sz="2133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5" name="object 6">
            <a:extLst>
              <a:ext uri="{FF2B5EF4-FFF2-40B4-BE49-F238E27FC236}">
                <a16:creationId xmlns:a16="http://schemas.microsoft.com/office/drawing/2014/main" id="{C7417011-1E8B-56CC-DB16-044A9E178344}"/>
              </a:ext>
            </a:extLst>
          </p:cNvPr>
          <p:cNvGrpSpPr/>
          <p:nvPr/>
        </p:nvGrpSpPr>
        <p:grpSpPr>
          <a:xfrm>
            <a:off x="7376231" y="4336148"/>
            <a:ext cx="654473" cy="191347"/>
            <a:chOff x="4799076" y="2660904"/>
            <a:chExt cx="490855" cy="143510"/>
          </a:xfrm>
        </p:grpSpPr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680CEFCC-D90E-D8EE-45BF-AC6D8CCFF34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9076" y="2660904"/>
              <a:ext cx="143256" cy="143256"/>
            </a:xfrm>
            <a:prstGeom prst="rect">
              <a:avLst/>
            </a:prstGeom>
          </p:spPr>
        </p:pic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4F18E97C-7B65-74EE-6127-6165C6F95D96}"/>
                </a:ext>
              </a:extLst>
            </p:cNvPr>
            <p:cNvSpPr/>
            <p:nvPr/>
          </p:nvSpPr>
          <p:spPr>
            <a:xfrm>
              <a:off x="4941824" y="2716276"/>
              <a:ext cx="347980" cy="31115"/>
            </a:xfrm>
            <a:custGeom>
              <a:avLst/>
              <a:gdLst/>
              <a:ahLst/>
              <a:cxnLst/>
              <a:rect l="l" t="t" r="r" b="b"/>
              <a:pathLst>
                <a:path w="347979" h="31114">
                  <a:moveTo>
                    <a:pt x="347472" y="0"/>
                  </a:moveTo>
                  <a:lnTo>
                    <a:pt x="0" y="1905"/>
                  </a:lnTo>
                  <a:lnTo>
                    <a:pt x="126" y="30606"/>
                  </a:lnTo>
                  <a:lnTo>
                    <a:pt x="347599" y="28701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object 9">
            <a:extLst>
              <a:ext uri="{FF2B5EF4-FFF2-40B4-BE49-F238E27FC236}">
                <a16:creationId xmlns:a16="http://schemas.microsoft.com/office/drawing/2014/main" id="{CD10C6CB-DE73-64C1-A09E-D3B0E2167AE5}"/>
              </a:ext>
            </a:extLst>
          </p:cNvPr>
          <p:cNvSpPr txBox="1"/>
          <p:nvPr/>
        </p:nvSpPr>
        <p:spPr>
          <a:xfrm>
            <a:off x="1562406" y="2084354"/>
            <a:ext cx="2599267" cy="207195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893"/>
              </a:lnSpc>
              <a:spcBef>
                <a:spcPts val="133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1600" spc="-127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"first"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&gt;&lt;/div&gt;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73"/>
              </a:lnSpc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1600" spc="-17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"middle"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&gt;&lt;/div&gt;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93"/>
              </a:lnSpc>
            </a:pPr>
            <a:r>
              <a:rPr sz="1600" spc="-7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1600" spc="-13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"last"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&gt;&lt;/div&gt;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defTabSz="1219170"/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defTabSz="1219170">
              <a:spcBef>
                <a:spcPts val="60"/>
              </a:spcBef>
            </a:pPr>
            <a:endParaRPr sz="2133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marR="767061" indent="-226054" algn="just" defTabSz="1219170">
              <a:lnSpc>
                <a:spcPct val="100800"/>
              </a:lnSpc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#first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, 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#last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 </a:t>
            </a:r>
            <a:r>
              <a:rPr sz="16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100px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600" spc="-86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20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100px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C00C87C-6540-5A34-BEA9-D68AEBD61F01}"/>
              </a:ext>
            </a:extLst>
          </p:cNvPr>
          <p:cNvSpPr txBox="1"/>
          <p:nvPr/>
        </p:nvSpPr>
        <p:spPr>
          <a:xfrm>
            <a:off x="1562406" y="4124482"/>
            <a:ext cx="2936240" cy="225681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42141" defTabSz="1219170">
              <a:lnSpc>
                <a:spcPts val="1893"/>
              </a:lnSpc>
              <a:spcBef>
                <a:spcPts val="133"/>
              </a:spcBef>
            </a:pP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19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451A4"/>
                </a:solidFill>
                <a:latin typeface="Consolas"/>
                <a:cs typeface="Consolas"/>
              </a:rPr>
              <a:t>springgreen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93"/>
              </a:lnSpc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defTabSz="1219170">
              <a:spcBef>
                <a:spcPts val="53"/>
              </a:spcBef>
            </a:pPr>
            <a:endParaRPr sz="16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900"/>
              </a:lnSpc>
            </a:pPr>
            <a:r>
              <a:rPr sz="1600" spc="-7" dirty="0">
                <a:solidFill>
                  <a:srgbClr val="800000"/>
                </a:solidFill>
                <a:latin typeface="Consolas"/>
                <a:cs typeface="Consolas"/>
              </a:rPr>
              <a:t>#middle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defTabSz="1219170">
              <a:lnSpc>
                <a:spcPts val="1900"/>
              </a:lnSpc>
            </a:pP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18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100px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242141" marR="231981" defTabSz="1219170">
              <a:lnSpc>
                <a:spcPct val="97900"/>
              </a:lnSpc>
              <a:spcBef>
                <a:spcPts val="133"/>
              </a:spcBef>
            </a:pP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margin-top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10px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6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margin-bottom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10px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6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21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451A4"/>
                </a:solidFill>
                <a:latin typeface="Consolas"/>
                <a:cs typeface="Consolas"/>
              </a:rPr>
              <a:t>royalblue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spcBef>
                <a:spcPts val="133"/>
              </a:spcBef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3792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175D0826-48FA-4996-02C7-DD6F328E95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5984" y="831467"/>
            <a:ext cx="2867660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dirty="0">
                <a:solidFill>
                  <a:srgbClr val="212121"/>
                </a:solidFill>
              </a:rPr>
              <a:t>A</a:t>
            </a:r>
            <a:r>
              <a:rPr sz="2667" b="0" spc="313" dirty="0">
                <a:solidFill>
                  <a:srgbClr val="212121"/>
                </a:solidFill>
              </a:rPr>
              <a:t> </a:t>
            </a:r>
            <a:r>
              <a:rPr sz="2667" b="0" spc="80" dirty="0">
                <a:solidFill>
                  <a:srgbClr val="212121"/>
                </a:solidFill>
              </a:rPr>
              <a:t>BASIC</a:t>
            </a:r>
            <a:r>
              <a:rPr sz="2667" b="0" spc="260" dirty="0">
                <a:solidFill>
                  <a:srgbClr val="212121"/>
                </a:solidFill>
              </a:rPr>
              <a:t> </a:t>
            </a:r>
            <a:r>
              <a:rPr sz="2667" b="0" spc="73" dirty="0">
                <a:solidFill>
                  <a:srgbClr val="212121"/>
                </a:solidFill>
              </a:rPr>
              <a:t>TEMPLATE</a:t>
            </a:r>
            <a:endParaRPr sz="2667" dirty="0"/>
          </a:p>
        </p:txBody>
      </p:sp>
      <p:pic>
        <p:nvPicPr>
          <p:cNvPr id="14" name="object 3">
            <a:extLst>
              <a:ext uri="{FF2B5EF4-FFF2-40B4-BE49-F238E27FC236}">
                <a16:creationId xmlns:a16="http://schemas.microsoft.com/office/drawing/2014/main" id="{790C0E8B-1B10-AC54-5D70-21FE6D64770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0399" y="1259854"/>
            <a:ext cx="6353503" cy="55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FE804B2C-68B9-71AA-964F-9D3279E60C4D}"/>
              </a:ext>
            </a:extLst>
          </p:cNvPr>
          <p:cNvSpPr txBox="1"/>
          <p:nvPr/>
        </p:nvSpPr>
        <p:spPr>
          <a:xfrm>
            <a:off x="2375408" y="2403856"/>
            <a:ext cx="7441353" cy="1148904"/>
          </a:xfrm>
          <a:prstGeom prst="rect">
            <a:avLst/>
          </a:prstGeom>
          <a:solidFill>
            <a:srgbClr val="CEDB55"/>
          </a:solidFill>
          <a:ln w="63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1219170"/>
            <a:endParaRPr sz="2133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28786" algn="ctr" defTabSz="1219170">
              <a:spcBef>
                <a:spcPts val="7"/>
              </a:spcBef>
            </a:pP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3200" b="1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25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25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200" b="1" spc="-2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b="1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200" b="1" spc="-2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b="1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24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1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200" b="1" spc="23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b="1" spc="253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b="1" spc="24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lang="en-IN" sz="3200" b="1" spc="-7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28786" algn="ctr" defTabSz="1219170">
              <a:spcBef>
                <a:spcPts val="7"/>
              </a:spcBef>
            </a:pP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92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4196F7A-13D2-2F91-F565-B6676BCE25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1624" y="1107117"/>
            <a:ext cx="3383280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87" dirty="0">
                <a:solidFill>
                  <a:srgbClr val="212121"/>
                </a:solidFill>
              </a:rPr>
              <a:t>Inherent</a:t>
            </a:r>
            <a:r>
              <a:rPr sz="2667" spc="200" dirty="0">
                <a:solidFill>
                  <a:srgbClr val="212121"/>
                </a:solidFill>
              </a:rPr>
              <a:t> </a:t>
            </a:r>
            <a:r>
              <a:rPr sz="2667" spc="93" dirty="0">
                <a:solidFill>
                  <a:srgbClr val="212121"/>
                </a:solidFill>
              </a:rPr>
              <a:t>Whitespaces</a:t>
            </a:r>
            <a:endParaRPr sz="2667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3F16ECA-CC1F-2038-BE2D-42B0F824F000}"/>
              </a:ext>
            </a:extLst>
          </p:cNvPr>
          <p:cNvSpPr txBox="1"/>
          <p:nvPr/>
        </p:nvSpPr>
        <p:spPr>
          <a:xfrm>
            <a:off x="955008" y="2370241"/>
            <a:ext cx="1668780" cy="8515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lnSpc>
                <a:spcPts val="2193"/>
              </a:lnSpc>
              <a:spcBef>
                <a:spcPts val="140"/>
              </a:spcBef>
            </a:pPr>
            <a:r>
              <a:rPr sz="1867" spc="-47" dirty="0">
                <a:solidFill>
                  <a:srgbClr val="800000"/>
                </a:solidFill>
                <a:latin typeface="Consolas"/>
                <a:cs typeface="Consolas"/>
              </a:rPr>
              <a:t>&lt;span&gt;&lt;/span&gt;</a:t>
            </a:r>
            <a:endParaRPr sz="1867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2133"/>
              </a:lnSpc>
            </a:pPr>
            <a:r>
              <a:rPr sz="1867" spc="-47" dirty="0">
                <a:solidFill>
                  <a:srgbClr val="800000"/>
                </a:solidFill>
                <a:latin typeface="Consolas"/>
                <a:cs typeface="Consolas"/>
              </a:rPr>
              <a:t>&lt;span&gt;&lt;/span&gt;</a:t>
            </a:r>
            <a:endParaRPr sz="1867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2185"/>
              </a:lnSpc>
            </a:pPr>
            <a:r>
              <a:rPr sz="1867" spc="-60" dirty="0">
                <a:solidFill>
                  <a:srgbClr val="800000"/>
                </a:solidFill>
                <a:latin typeface="Consolas"/>
                <a:cs typeface="Consolas"/>
              </a:rPr>
              <a:t>&lt;</a:t>
            </a: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sp</a:t>
            </a:r>
            <a:r>
              <a:rPr sz="1867" spc="-6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n&gt;</a:t>
            </a:r>
            <a:r>
              <a:rPr sz="1867" spc="-60" dirty="0">
                <a:solidFill>
                  <a:srgbClr val="800000"/>
                </a:solidFill>
                <a:latin typeface="Consolas"/>
                <a:cs typeface="Consolas"/>
              </a:rPr>
              <a:t>&lt;</a:t>
            </a: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/s</a:t>
            </a:r>
            <a:r>
              <a:rPr sz="1867" spc="-60" dirty="0">
                <a:solidFill>
                  <a:srgbClr val="800000"/>
                </a:solidFill>
                <a:latin typeface="Consolas"/>
                <a:cs typeface="Consolas"/>
              </a:rPr>
              <a:t>p</a:t>
            </a: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an</a:t>
            </a:r>
            <a:r>
              <a:rPr sz="1867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67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09E7FFE-1AB0-F14E-7FCF-CE74FA66EE3B}"/>
              </a:ext>
            </a:extLst>
          </p:cNvPr>
          <p:cNvSpPr txBox="1"/>
          <p:nvPr/>
        </p:nvSpPr>
        <p:spPr>
          <a:xfrm>
            <a:off x="4611319" y="2370241"/>
            <a:ext cx="3051387" cy="168321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algn="just" defTabSz="1219170">
              <a:lnSpc>
                <a:spcPts val="2185"/>
              </a:lnSpc>
              <a:spcBef>
                <a:spcPts val="140"/>
              </a:spcBef>
            </a:pP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spa</a:t>
            </a:r>
            <a:r>
              <a:rPr sz="1867" dirty="0">
                <a:solidFill>
                  <a:srgbClr val="800000"/>
                </a:solidFill>
                <a:latin typeface="Consolas"/>
                <a:cs typeface="Consolas"/>
              </a:rPr>
              <a:t>n</a:t>
            </a:r>
            <a:r>
              <a:rPr sz="1867" spc="-20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marL="266693" marR="6773" algn="just" defTabSz="1219170">
              <a:lnSpc>
                <a:spcPct val="95100"/>
              </a:lnSpc>
              <a:spcBef>
                <a:spcPts val="53"/>
              </a:spcBef>
            </a:pPr>
            <a:r>
              <a:rPr sz="1867" spc="-4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sz="1867" spc="-4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867" spc="-47" dirty="0">
                <a:solidFill>
                  <a:srgbClr val="0451A4"/>
                </a:solidFill>
                <a:latin typeface="Consolas"/>
                <a:cs typeface="Consolas"/>
              </a:rPr>
              <a:t>inline-block</a:t>
            </a:r>
            <a:r>
              <a:rPr sz="1867" spc="-47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867" spc="-100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867" spc="-4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867" spc="-4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867" spc="-14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867" spc="-40" dirty="0">
                <a:solidFill>
                  <a:srgbClr val="0451A4"/>
                </a:solidFill>
                <a:latin typeface="Consolas"/>
                <a:cs typeface="Consolas"/>
              </a:rPr>
              <a:t>royalblue</a:t>
            </a:r>
            <a:r>
              <a:rPr sz="1867" spc="-4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867" spc="-100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867" spc="-33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1867" spc="-33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867" spc="-13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867" spc="-33" dirty="0">
                <a:solidFill>
                  <a:srgbClr val="098557"/>
                </a:solidFill>
                <a:latin typeface="Consolas"/>
                <a:cs typeface="Consolas"/>
              </a:rPr>
              <a:t>100px</a:t>
            </a:r>
            <a:r>
              <a:rPr sz="1867" spc="-33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marL="266693" algn="just" defTabSz="1219170">
              <a:lnSpc>
                <a:spcPts val="2087"/>
              </a:lnSpc>
            </a:pPr>
            <a:r>
              <a:rPr sz="1867" spc="-40" dirty="0">
                <a:solidFill>
                  <a:srgbClr val="FF0000"/>
                </a:solidFill>
                <a:latin typeface="Consolas"/>
                <a:cs typeface="Consolas"/>
              </a:rPr>
              <a:t>heigh</a:t>
            </a:r>
            <a:r>
              <a:rPr sz="1867" spc="-53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867" spc="-18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867" spc="-40" dirty="0">
                <a:solidFill>
                  <a:srgbClr val="098557"/>
                </a:solidFill>
                <a:latin typeface="Consolas"/>
                <a:cs typeface="Consolas"/>
              </a:rPr>
              <a:t>100px</a:t>
            </a:r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2185"/>
              </a:lnSpc>
            </a:pPr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B82B3ABD-F680-53F7-FC86-6B302E8C2D6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4043" y="4797973"/>
            <a:ext cx="5214112" cy="169265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3649064F-A134-6259-2928-CBEECE88CD64}"/>
              </a:ext>
            </a:extLst>
          </p:cNvPr>
          <p:cNvSpPr/>
          <p:nvPr/>
        </p:nvSpPr>
        <p:spPr>
          <a:xfrm>
            <a:off x="8033547" y="3912020"/>
            <a:ext cx="191347" cy="706967"/>
          </a:xfrm>
          <a:custGeom>
            <a:avLst/>
            <a:gdLst/>
            <a:ahLst/>
            <a:cxnLst/>
            <a:rect l="l" t="t" r="r" b="b"/>
            <a:pathLst>
              <a:path w="143510" h="530225">
                <a:moveTo>
                  <a:pt x="143256" y="387096"/>
                </a:moveTo>
                <a:lnTo>
                  <a:pt x="85979" y="387096"/>
                </a:lnTo>
                <a:lnTo>
                  <a:pt x="85979" y="0"/>
                </a:lnTo>
                <a:lnTo>
                  <a:pt x="57277" y="0"/>
                </a:lnTo>
                <a:lnTo>
                  <a:pt x="57277" y="387096"/>
                </a:lnTo>
                <a:lnTo>
                  <a:pt x="0" y="387096"/>
                </a:lnTo>
                <a:lnTo>
                  <a:pt x="71628" y="530098"/>
                </a:lnTo>
                <a:lnTo>
                  <a:pt x="136144" y="401447"/>
                </a:lnTo>
                <a:lnTo>
                  <a:pt x="143256" y="38709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6E1D767-9897-CBCB-1BC9-F3CF4454B044}"/>
              </a:ext>
            </a:extLst>
          </p:cNvPr>
          <p:cNvSpPr/>
          <p:nvPr/>
        </p:nvSpPr>
        <p:spPr>
          <a:xfrm>
            <a:off x="9807483" y="3912020"/>
            <a:ext cx="191347" cy="706967"/>
          </a:xfrm>
          <a:custGeom>
            <a:avLst/>
            <a:gdLst/>
            <a:ahLst/>
            <a:cxnLst/>
            <a:rect l="l" t="t" r="r" b="b"/>
            <a:pathLst>
              <a:path w="143509" h="530225">
                <a:moveTo>
                  <a:pt x="143256" y="387096"/>
                </a:moveTo>
                <a:lnTo>
                  <a:pt x="85979" y="387096"/>
                </a:lnTo>
                <a:lnTo>
                  <a:pt x="85979" y="0"/>
                </a:lnTo>
                <a:lnTo>
                  <a:pt x="57277" y="0"/>
                </a:lnTo>
                <a:lnTo>
                  <a:pt x="57277" y="387096"/>
                </a:lnTo>
                <a:lnTo>
                  <a:pt x="0" y="387096"/>
                </a:lnTo>
                <a:lnTo>
                  <a:pt x="71628" y="530098"/>
                </a:lnTo>
                <a:lnTo>
                  <a:pt x="136144" y="401447"/>
                </a:lnTo>
                <a:lnTo>
                  <a:pt x="143256" y="38709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1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83CB82C5-5595-99E2-5A74-D7FB6DAA4C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8466" y="819508"/>
            <a:ext cx="685207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67" dirty="0">
                <a:solidFill>
                  <a:srgbClr val="212121"/>
                </a:solidFill>
              </a:rPr>
              <a:t>REMOVE</a:t>
            </a:r>
            <a:r>
              <a:rPr sz="2667" spc="313" dirty="0">
                <a:solidFill>
                  <a:srgbClr val="212121"/>
                </a:solidFill>
              </a:rPr>
              <a:t> </a:t>
            </a:r>
            <a:r>
              <a:rPr sz="2667" spc="73" dirty="0">
                <a:solidFill>
                  <a:srgbClr val="212121"/>
                </a:solidFill>
              </a:rPr>
              <a:t>WHITESPACES</a:t>
            </a:r>
            <a:r>
              <a:rPr sz="2667" spc="407" dirty="0">
                <a:solidFill>
                  <a:srgbClr val="212121"/>
                </a:solidFill>
              </a:rPr>
              <a:t> </a:t>
            </a:r>
            <a:r>
              <a:rPr sz="2667" spc="87" dirty="0">
                <a:solidFill>
                  <a:srgbClr val="212121"/>
                </a:solidFill>
              </a:rPr>
              <a:t>BETWEEN</a:t>
            </a:r>
            <a:r>
              <a:rPr sz="2667" spc="305" dirty="0">
                <a:solidFill>
                  <a:srgbClr val="212121"/>
                </a:solidFill>
              </a:rPr>
              <a:t> </a:t>
            </a:r>
            <a:r>
              <a:rPr sz="2667" spc="87" dirty="0">
                <a:solidFill>
                  <a:srgbClr val="212121"/>
                </a:solidFill>
              </a:rPr>
              <a:t>ELEMENTS</a:t>
            </a:r>
            <a:endParaRPr sz="2667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2AA8A2E-B29B-EE6A-871F-555D7FB07939}"/>
              </a:ext>
            </a:extLst>
          </p:cNvPr>
          <p:cNvSpPr txBox="1"/>
          <p:nvPr/>
        </p:nvSpPr>
        <p:spPr>
          <a:xfrm>
            <a:off x="1099867" y="1690964"/>
            <a:ext cx="2161540" cy="124696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defTabSz="1219170">
              <a:spcBef>
                <a:spcPts val="127"/>
              </a:spcBef>
            </a:pP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&lt;nav&gt;</a:t>
            </a:r>
            <a:endParaRPr sz="1333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390304" marR="6773" indent="-187109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&lt;a</a:t>
            </a:r>
            <a:r>
              <a:rPr sz="1333" spc="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333" spc="-7" dirty="0">
                <a:solidFill>
                  <a:srgbClr val="0000FF"/>
                </a:solidFill>
                <a:latin typeface="Consolas"/>
                <a:cs typeface="Consolas"/>
              </a:rPr>
              <a:t>"#"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&gt; </a:t>
            </a:r>
            <a:r>
              <a:rPr sz="133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One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&lt;/a&gt;</a:t>
            </a:r>
            <a:r>
              <a:rPr sz="1333" spc="-20" dirty="0">
                <a:solidFill>
                  <a:srgbClr val="800000"/>
                </a:solidFill>
                <a:latin typeface="Consolas"/>
                <a:cs typeface="Consolas"/>
              </a:rPr>
              <a:t>&lt;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333" spc="-11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h</a:t>
            </a:r>
            <a:r>
              <a:rPr sz="1333" spc="-20" dirty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e</a:t>
            </a:r>
            <a:r>
              <a:rPr sz="1333" dirty="0">
                <a:solidFill>
                  <a:srgbClr val="FF0000"/>
                </a:solidFill>
                <a:latin typeface="Consolas"/>
                <a:cs typeface="Consolas"/>
              </a:rPr>
              <a:t>f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333" spc="-7" dirty="0">
                <a:solidFill>
                  <a:srgbClr val="0000FF"/>
                </a:solidFill>
                <a:latin typeface="Consolas"/>
                <a:cs typeface="Consolas"/>
              </a:rPr>
              <a:t>"#</a:t>
            </a:r>
            <a:r>
              <a:rPr sz="1333" spc="-20" dirty="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&gt;  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Two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&lt;/a&gt;</a:t>
            </a:r>
            <a:r>
              <a:rPr sz="1333" spc="-20" dirty="0">
                <a:solidFill>
                  <a:srgbClr val="800000"/>
                </a:solidFill>
                <a:latin typeface="Consolas"/>
                <a:cs typeface="Consolas"/>
              </a:rPr>
              <a:t>&lt;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333" spc="-11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h</a:t>
            </a:r>
            <a:r>
              <a:rPr sz="1333" spc="-20" dirty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e</a:t>
            </a:r>
            <a:r>
              <a:rPr sz="1333" dirty="0">
                <a:solidFill>
                  <a:srgbClr val="FF0000"/>
                </a:solidFill>
                <a:latin typeface="Consolas"/>
                <a:cs typeface="Consolas"/>
              </a:rPr>
              <a:t>f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333" spc="-7" dirty="0">
                <a:solidFill>
                  <a:srgbClr val="0000FF"/>
                </a:solidFill>
                <a:latin typeface="Consolas"/>
                <a:cs typeface="Consolas"/>
              </a:rPr>
              <a:t>"#</a:t>
            </a:r>
            <a:r>
              <a:rPr sz="1333" spc="-20" dirty="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&gt;  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Three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&lt;/a&gt;</a:t>
            </a:r>
            <a:endParaRPr sz="1333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&lt;/nav&gt;</a:t>
            </a:r>
            <a:endParaRPr sz="1333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D1D385A-97CB-5007-5BB8-D32DC8AE49F6}"/>
              </a:ext>
            </a:extLst>
          </p:cNvPr>
          <p:cNvSpPr txBox="1"/>
          <p:nvPr/>
        </p:nvSpPr>
        <p:spPr>
          <a:xfrm>
            <a:off x="1099867" y="3113701"/>
            <a:ext cx="2407073" cy="104184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defTabSz="1219170">
              <a:spcBef>
                <a:spcPts val="127"/>
              </a:spcBef>
            </a:pP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&lt;nav&gt;</a:t>
            </a:r>
            <a:endParaRPr sz="1333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&lt;a</a:t>
            </a:r>
            <a:r>
              <a:rPr sz="1333" spc="-107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333" spc="-7" dirty="0">
                <a:solidFill>
                  <a:srgbClr val="0000FF"/>
                </a:solidFill>
                <a:latin typeface="Consolas"/>
                <a:cs typeface="Consolas"/>
              </a:rPr>
              <a:t>"#"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One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&lt;/a&gt;</a:t>
            </a:r>
            <a:r>
              <a:rPr lang="en-IN" sz="1333" spc="-7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</a:p>
          <a:p>
            <a:pPr marL="203195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&lt;a</a:t>
            </a:r>
            <a:r>
              <a:rPr sz="1333" spc="-127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333" spc="-7" dirty="0">
                <a:solidFill>
                  <a:srgbClr val="0000FF"/>
                </a:solidFill>
                <a:latin typeface="Consolas"/>
                <a:cs typeface="Consolas"/>
              </a:rPr>
              <a:t>"#"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Two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&lt;/a&gt;</a:t>
            </a:r>
            <a:endParaRPr lang="en-IN" sz="1333" spc="-7" dirty="0">
              <a:solidFill>
                <a:srgbClr val="800000"/>
              </a:solidFill>
              <a:latin typeface="Consolas"/>
              <a:cs typeface="Consolas"/>
            </a:endParaRPr>
          </a:p>
          <a:p>
            <a:pPr marL="203195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&lt;a</a:t>
            </a:r>
            <a:r>
              <a:rPr sz="1333" spc="-167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333" spc="-7" dirty="0">
                <a:solidFill>
                  <a:srgbClr val="0000FF"/>
                </a:solidFill>
                <a:latin typeface="Consolas"/>
                <a:cs typeface="Consolas"/>
              </a:rPr>
              <a:t>"#"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Three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&lt;/a&gt;</a:t>
            </a:r>
            <a:endParaRPr sz="1333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&lt;/nav&gt;</a:t>
            </a:r>
            <a:endParaRPr sz="1333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B386FF2-A362-51A3-3D02-CC83E1F13964}"/>
              </a:ext>
            </a:extLst>
          </p:cNvPr>
          <p:cNvSpPr txBox="1"/>
          <p:nvPr/>
        </p:nvSpPr>
        <p:spPr>
          <a:xfrm>
            <a:off x="1099867" y="4333241"/>
            <a:ext cx="2629747" cy="104184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defTabSz="1219170">
              <a:spcBef>
                <a:spcPts val="127"/>
              </a:spcBef>
            </a:pP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&lt;nav&gt;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&lt;a</a:t>
            </a:r>
            <a:r>
              <a:rPr sz="1333" spc="-13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333" spc="-7" dirty="0">
                <a:solidFill>
                  <a:srgbClr val="0000FF"/>
                </a:solidFill>
                <a:latin typeface="Consolas"/>
                <a:cs typeface="Consolas"/>
              </a:rPr>
              <a:t>"#"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One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&lt;/a&gt;</a:t>
            </a:r>
            <a:r>
              <a:rPr sz="1333" spc="-7" dirty="0">
                <a:solidFill>
                  <a:srgbClr val="008000"/>
                </a:solidFill>
                <a:latin typeface="Consolas"/>
                <a:cs typeface="Consolas"/>
              </a:rPr>
              <a:t>&lt;!--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defTabSz="1219170"/>
            <a:r>
              <a:rPr sz="1333" spc="-7" dirty="0">
                <a:solidFill>
                  <a:srgbClr val="008000"/>
                </a:solidFill>
                <a:latin typeface="Consolas"/>
                <a:cs typeface="Consolas"/>
              </a:rPr>
              <a:t>--&gt;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&lt;a</a:t>
            </a:r>
            <a:r>
              <a:rPr sz="1333" spc="-13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333" spc="-7" dirty="0">
                <a:solidFill>
                  <a:srgbClr val="0000FF"/>
                </a:solidFill>
                <a:latin typeface="Consolas"/>
                <a:cs typeface="Consolas"/>
              </a:rPr>
              <a:t>"#"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Two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&lt;/a&gt;</a:t>
            </a:r>
            <a:r>
              <a:rPr sz="1333" spc="-7" dirty="0">
                <a:solidFill>
                  <a:srgbClr val="008000"/>
                </a:solidFill>
                <a:latin typeface="Consolas"/>
                <a:cs typeface="Consolas"/>
              </a:rPr>
              <a:t>&lt;!--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defTabSz="1219170"/>
            <a:r>
              <a:rPr sz="1333" spc="-7" dirty="0">
                <a:solidFill>
                  <a:srgbClr val="008000"/>
                </a:solidFill>
                <a:latin typeface="Consolas"/>
                <a:cs typeface="Consolas"/>
              </a:rPr>
              <a:t>--&gt;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&lt;a</a:t>
            </a:r>
            <a:r>
              <a:rPr sz="1333" spc="-13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333" spc="-7" dirty="0">
                <a:solidFill>
                  <a:srgbClr val="0000FF"/>
                </a:solidFill>
                <a:latin typeface="Consolas"/>
                <a:cs typeface="Consolas"/>
              </a:rPr>
              <a:t>"#"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Three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&lt;/a&gt;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&lt;/nav&gt;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D088965-6B89-689C-08DE-EBE2F9E53E5A}"/>
              </a:ext>
            </a:extLst>
          </p:cNvPr>
          <p:cNvSpPr txBox="1"/>
          <p:nvPr/>
        </p:nvSpPr>
        <p:spPr>
          <a:xfrm>
            <a:off x="1099867" y="5552915"/>
            <a:ext cx="1791547" cy="104184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defTabSz="1219170">
              <a:spcBef>
                <a:spcPts val="127"/>
              </a:spcBef>
            </a:pP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&lt;nav&gt;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&lt;a</a:t>
            </a:r>
            <a:r>
              <a:rPr sz="1333" spc="-12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hr</a:t>
            </a:r>
            <a:r>
              <a:rPr sz="1333" spc="-20" dirty="0">
                <a:solidFill>
                  <a:srgbClr val="FF0000"/>
                </a:solidFill>
                <a:latin typeface="Consolas"/>
                <a:cs typeface="Consolas"/>
              </a:rPr>
              <a:t>e</a:t>
            </a:r>
            <a:r>
              <a:rPr sz="1333" dirty="0">
                <a:solidFill>
                  <a:srgbClr val="FF0000"/>
                </a:solidFill>
                <a:latin typeface="Consolas"/>
                <a:cs typeface="Consolas"/>
              </a:rPr>
              <a:t>f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333" spc="-7" dirty="0">
                <a:solidFill>
                  <a:srgbClr val="0000FF"/>
                </a:solidFill>
                <a:latin typeface="Consolas"/>
                <a:cs typeface="Consolas"/>
              </a:rPr>
              <a:t>"#"</a:t>
            </a:r>
            <a:r>
              <a:rPr sz="1333" spc="-2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One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&lt;a</a:t>
            </a:r>
            <a:r>
              <a:rPr sz="1333" spc="-12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hr</a:t>
            </a:r>
            <a:r>
              <a:rPr sz="1333" spc="-20" dirty="0">
                <a:solidFill>
                  <a:srgbClr val="FF0000"/>
                </a:solidFill>
                <a:latin typeface="Consolas"/>
                <a:cs typeface="Consolas"/>
              </a:rPr>
              <a:t>e</a:t>
            </a:r>
            <a:r>
              <a:rPr sz="1333" dirty="0">
                <a:solidFill>
                  <a:srgbClr val="FF0000"/>
                </a:solidFill>
                <a:latin typeface="Consolas"/>
                <a:cs typeface="Consolas"/>
              </a:rPr>
              <a:t>f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333" spc="-7" dirty="0">
                <a:solidFill>
                  <a:srgbClr val="0000FF"/>
                </a:solidFill>
                <a:latin typeface="Consolas"/>
                <a:cs typeface="Consolas"/>
              </a:rPr>
              <a:t>"#"</a:t>
            </a:r>
            <a:r>
              <a:rPr sz="1333" spc="-2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Two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&lt;a</a:t>
            </a:r>
            <a:r>
              <a:rPr sz="1333" spc="-1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333" spc="-7" dirty="0">
                <a:solidFill>
                  <a:srgbClr val="0000FF"/>
                </a:solidFill>
                <a:latin typeface="Consolas"/>
                <a:cs typeface="Consolas"/>
              </a:rPr>
              <a:t>"#"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Three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&lt;/nav&gt;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468843DF-091C-4A1E-221D-033655CCAF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8537" y="4408795"/>
            <a:ext cx="2222888" cy="1952696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4198AC66-2835-A6FD-695B-AA14344CE596}"/>
              </a:ext>
            </a:extLst>
          </p:cNvPr>
          <p:cNvSpPr txBox="1"/>
          <p:nvPr/>
        </p:nvSpPr>
        <p:spPr>
          <a:xfrm>
            <a:off x="4556673" y="2730501"/>
            <a:ext cx="240707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400" b="1" spc="-20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2400" b="1" spc="-2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2400" b="1" spc="-33" dirty="0">
                <a:solidFill>
                  <a:srgbClr val="464546"/>
                </a:solidFill>
                <a:latin typeface="Calibri"/>
                <a:cs typeface="Calibri"/>
              </a:rPr>
              <a:t>v</a:t>
            </a:r>
            <a:r>
              <a:rPr sz="2400" b="1" spc="-1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2400" b="1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b="1" spc="-2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2400" b="1" spc="-33" dirty="0">
                <a:solidFill>
                  <a:srgbClr val="464546"/>
                </a:solidFill>
                <a:latin typeface="Calibri"/>
                <a:cs typeface="Calibri"/>
              </a:rPr>
              <a:t>v</a:t>
            </a:r>
            <a:r>
              <a:rPr sz="2400" b="1" spc="-1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2400" b="1" spc="-1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b="1" spc="7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2400" b="1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64546"/>
                </a:solidFill>
                <a:latin typeface="Calibri"/>
                <a:cs typeface="Calibri"/>
              </a:rPr>
              <a:t>thi</a:t>
            </a:r>
            <a:r>
              <a:rPr sz="2400" b="1" spc="-20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464546"/>
                </a:solidFill>
                <a:latin typeface="Calibri"/>
                <a:cs typeface="Calibri"/>
              </a:rPr>
              <a:t>!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E42C8FE-CD17-E1DE-9DD2-22914FF8C64B}"/>
              </a:ext>
            </a:extLst>
          </p:cNvPr>
          <p:cNvSpPr txBox="1"/>
          <p:nvPr/>
        </p:nvSpPr>
        <p:spPr>
          <a:xfrm>
            <a:off x="4556673" y="3429000"/>
            <a:ext cx="3873500" cy="8790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spcBef>
                <a:spcPts val="133"/>
              </a:spcBef>
            </a:pP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Usually,</a:t>
            </a:r>
            <a:r>
              <a:rPr sz="1867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we</a:t>
            </a:r>
            <a:r>
              <a:rPr sz="18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don’t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have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control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on</a:t>
            </a:r>
            <a:r>
              <a:rPr sz="1867" spc="3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how </a:t>
            </a:r>
            <a:r>
              <a:rPr sz="1867" spc="-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DOM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is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assembled,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also,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relying on this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makes</a:t>
            </a:r>
            <a:r>
              <a:rPr sz="18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code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extremely</a:t>
            </a:r>
            <a:r>
              <a:rPr sz="1867" spc="3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brittle.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7C1B26E-0922-99D4-A8D4-E31ACA0B823D}"/>
              </a:ext>
            </a:extLst>
          </p:cNvPr>
          <p:cNvSpPr txBox="1"/>
          <p:nvPr/>
        </p:nvSpPr>
        <p:spPr>
          <a:xfrm>
            <a:off x="4556672" y="4654806"/>
            <a:ext cx="3283373" cy="584798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6933" marR="6773" defTabSz="1219170">
              <a:lnSpc>
                <a:spcPct val="101400"/>
              </a:lnSpc>
              <a:spcBef>
                <a:spcPts val="107"/>
              </a:spcBef>
            </a:pP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Any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0089CF"/>
                </a:solidFill>
                <a:latin typeface="Calibri"/>
                <a:cs typeface="Calibri"/>
              </a:rPr>
              <a:t>changes</a:t>
            </a:r>
            <a:r>
              <a:rPr sz="1867" spc="-60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0089CF"/>
                </a:solidFill>
                <a:latin typeface="Calibri"/>
                <a:cs typeface="Calibri"/>
              </a:rPr>
              <a:t>in</a:t>
            </a:r>
            <a:r>
              <a:rPr sz="1867" spc="-7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0089CF"/>
                </a:solidFill>
                <a:latin typeface="Calibri"/>
                <a:cs typeface="Calibri"/>
              </a:rPr>
              <a:t>content</a:t>
            </a:r>
            <a:r>
              <a:rPr sz="1867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could</a:t>
            </a:r>
            <a:r>
              <a:rPr sz="18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lead </a:t>
            </a:r>
            <a:r>
              <a:rPr sz="1867" spc="-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to </a:t>
            </a:r>
            <a:r>
              <a:rPr sz="1867" spc="-7" dirty="0">
                <a:solidFill>
                  <a:srgbClr val="0089CF"/>
                </a:solidFill>
                <a:latin typeface="Calibri"/>
                <a:cs typeface="Calibri"/>
              </a:rPr>
              <a:t>bugs</a:t>
            </a:r>
            <a:r>
              <a:rPr sz="1867" spc="-20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0089CF"/>
                </a:solidFill>
                <a:latin typeface="Calibri"/>
                <a:cs typeface="Calibri"/>
              </a:rPr>
              <a:t>in </a:t>
            </a:r>
            <a:r>
              <a:rPr sz="1867" spc="-7" dirty="0">
                <a:solidFill>
                  <a:srgbClr val="0089CF"/>
                </a:solidFill>
                <a:latin typeface="Calibri"/>
                <a:cs typeface="Calibri"/>
              </a:rPr>
              <a:t>design.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49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D03C3C51-EB37-1714-0362-D8D41BA7B4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3106" y="4672758"/>
            <a:ext cx="5079999" cy="1692656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04214F25-91D2-1996-7BE1-1E0063EF37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76" y="886399"/>
            <a:ext cx="6390640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67" dirty="0">
                <a:solidFill>
                  <a:srgbClr val="212121"/>
                </a:solidFill>
              </a:rPr>
              <a:t>REMOVE</a:t>
            </a:r>
            <a:r>
              <a:rPr sz="2667" spc="327" dirty="0">
                <a:solidFill>
                  <a:srgbClr val="212121"/>
                </a:solidFill>
              </a:rPr>
              <a:t> </a:t>
            </a:r>
            <a:r>
              <a:rPr sz="2667" spc="93" dirty="0">
                <a:solidFill>
                  <a:srgbClr val="212121"/>
                </a:solidFill>
              </a:rPr>
              <a:t>VISIBLE</a:t>
            </a:r>
            <a:r>
              <a:rPr sz="2667" spc="373" dirty="0">
                <a:solidFill>
                  <a:srgbClr val="212121"/>
                </a:solidFill>
              </a:rPr>
              <a:t> </a:t>
            </a:r>
            <a:r>
              <a:rPr sz="2667" spc="73" dirty="0">
                <a:solidFill>
                  <a:srgbClr val="212121"/>
                </a:solidFill>
              </a:rPr>
              <a:t>WHITESPACES</a:t>
            </a:r>
            <a:r>
              <a:rPr sz="2667" spc="380" dirty="0">
                <a:solidFill>
                  <a:srgbClr val="212121"/>
                </a:solidFill>
              </a:rPr>
              <a:t> </a:t>
            </a:r>
            <a:r>
              <a:rPr sz="2667" spc="67" dirty="0">
                <a:solidFill>
                  <a:srgbClr val="212121"/>
                </a:solidFill>
              </a:rPr>
              <a:t>WITH</a:t>
            </a:r>
            <a:r>
              <a:rPr sz="2667" spc="305" dirty="0">
                <a:solidFill>
                  <a:srgbClr val="212121"/>
                </a:solidFill>
              </a:rPr>
              <a:t> </a:t>
            </a:r>
            <a:r>
              <a:rPr sz="2667" spc="47" dirty="0">
                <a:solidFill>
                  <a:srgbClr val="212121"/>
                </a:solidFill>
              </a:rPr>
              <a:t>CSS</a:t>
            </a:r>
            <a:endParaRPr sz="2667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D6D7925-09EF-5D92-C472-317B29761F78}"/>
              </a:ext>
            </a:extLst>
          </p:cNvPr>
          <p:cNvSpPr txBox="1"/>
          <p:nvPr/>
        </p:nvSpPr>
        <p:spPr>
          <a:xfrm>
            <a:off x="1159959" y="2149524"/>
            <a:ext cx="1918547" cy="140814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lnSpc>
                <a:spcPts val="2193"/>
              </a:lnSpc>
              <a:spcBef>
                <a:spcPts val="140"/>
              </a:spcBef>
            </a:pP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&lt;div&gt;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marL="266693" defTabSz="1219170">
              <a:lnSpc>
                <a:spcPts val="2133"/>
              </a:lnSpc>
            </a:pPr>
            <a:r>
              <a:rPr sz="1867" spc="-47" dirty="0">
                <a:solidFill>
                  <a:srgbClr val="800000"/>
                </a:solidFill>
                <a:latin typeface="Consolas"/>
                <a:cs typeface="Consolas"/>
              </a:rPr>
              <a:t>&lt;span&gt;&lt;/span&gt;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marL="266693" defTabSz="1219170">
              <a:lnSpc>
                <a:spcPts val="2127"/>
              </a:lnSpc>
            </a:pPr>
            <a:r>
              <a:rPr sz="1867" spc="-60" dirty="0">
                <a:solidFill>
                  <a:srgbClr val="800000"/>
                </a:solidFill>
                <a:latin typeface="Consolas"/>
                <a:cs typeface="Consolas"/>
              </a:rPr>
              <a:t>&lt;</a:t>
            </a: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sp</a:t>
            </a:r>
            <a:r>
              <a:rPr sz="1867" spc="-6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n&gt;</a:t>
            </a:r>
            <a:r>
              <a:rPr sz="1867" spc="-60" dirty="0">
                <a:solidFill>
                  <a:srgbClr val="800000"/>
                </a:solidFill>
                <a:latin typeface="Consolas"/>
                <a:cs typeface="Consolas"/>
              </a:rPr>
              <a:t>&lt;</a:t>
            </a: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/s</a:t>
            </a:r>
            <a:r>
              <a:rPr sz="1867" spc="-60" dirty="0">
                <a:solidFill>
                  <a:srgbClr val="800000"/>
                </a:solidFill>
                <a:latin typeface="Consolas"/>
                <a:cs typeface="Consolas"/>
              </a:rPr>
              <a:t>p</a:t>
            </a: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an</a:t>
            </a:r>
            <a:r>
              <a:rPr sz="1867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marL="266693" defTabSz="1219170">
              <a:lnSpc>
                <a:spcPts val="2185"/>
              </a:lnSpc>
            </a:pPr>
            <a:r>
              <a:rPr sz="1867" spc="-47" dirty="0">
                <a:solidFill>
                  <a:srgbClr val="800000"/>
                </a:solidFill>
                <a:latin typeface="Consolas"/>
                <a:cs typeface="Consolas"/>
              </a:rPr>
              <a:t>&lt;span&gt;&lt;/span&gt;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4ADCC36-2E41-1EB1-4BD3-79DB40DBBF90}"/>
              </a:ext>
            </a:extLst>
          </p:cNvPr>
          <p:cNvSpPr txBox="1"/>
          <p:nvPr/>
        </p:nvSpPr>
        <p:spPr>
          <a:xfrm>
            <a:off x="4026671" y="2137332"/>
            <a:ext cx="1906693" cy="8515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lnSpc>
                <a:spcPts val="2193"/>
              </a:lnSpc>
              <a:spcBef>
                <a:spcPts val="140"/>
              </a:spcBef>
            </a:pP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di</a:t>
            </a:r>
            <a:r>
              <a:rPr sz="1867" dirty="0">
                <a:solidFill>
                  <a:srgbClr val="800000"/>
                </a:solidFill>
                <a:latin typeface="Consolas"/>
                <a:cs typeface="Consolas"/>
              </a:rPr>
              <a:t>v</a:t>
            </a:r>
            <a:r>
              <a:rPr sz="1867" spc="-187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marL="266693" defTabSz="1219170">
              <a:lnSpc>
                <a:spcPts val="2133"/>
              </a:lnSpc>
            </a:pPr>
            <a:r>
              <a:rPr sz="1867" spc="-60" dirty="0">
                <a:solidFill>
                  <a:srgbClr val="FF0000"/>
                </a:solidFill>
                <a:latin typeface="Consolas"/>
                <a:cs typeface="Consolas"/>
              </a:rPr>
              <a:t>f</a:t>
            </a:r>
            <a:r>
              <a:rPr sz="1867" spc="-40" dirty="0">
                <a:solidFill>
                  <a:srgbClr val="FF0000"/>
                </a:solidFill>
                <a:latin typeface="Consolas"/>
                <a:cs typeface="Consolas"/>
              </a:rPr>
              <a:t>on</a:t>
            </a:r>
            <a:r>
              <a:rPr sz="1867" spc="-53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867" spc="-40" dirty="0">
                <a:solidFill>
                  <a:srgbClr val="FF0000"/>
                </a:solidFill>
                <a:latin typeface="Consolas"/>
                <a:cs typeface="Consolas"/>
              </a:rPr>
              <a:t>-s</a:t>
            </a:r>
            <a:r>
              <a:rPr sz="1867" spc="-60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867" spc="-40" dirty="0">
                <a:solidFill>
                  <a:srgbClr val="FF0000"/>
                </a:solidFill>
                <a:latin typeface="Consolas"/>
                <a:cs typeface="Consolas"/>
              </a:rPr>
              <a:t>ze</a:t>
            </a:r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867" spc="-20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867" spc="-27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2185"/>
              </a:lnSpc>
            </a:pPr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B6010A3-B3F9-93D5-2A6D-C643796DEE50}"/>
              </a:ext>
            </a:extLst>
          </p:cNvPr>
          <p:cNvSpPr txBox="1"/>
          <p:nvPr/>
        </p:nvSpPr>
        <p:spPr>
          <a:xfrm>
            <a:off x="4026672" y="3235119"/>
            <a:ext cx="3050540" cy="167659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just" defTabSz="1219170">
              <a:lnSpc>
                <a:spcPts val="2185"/>
              </a:lnSpc>
              <a:spcBef>
                <a:spcPts val="133"/>
              </a:spcBef>
            </a:pPr>
            <a:r>
              <a:rPr sz="1867" spc="-40" dirty="0">
                <a:solidFill>
                  <a:srgbClr val="800000"/>
                </a:solidFill>
                <a:latin typeface="Consolas"/>
                <a:cs typeface="Consolas"/>
              </a:rPr>
              <a:t>spa</a:t>
            </a:r>
            <a:r>
              <a:rPr sz="1867" dirty="0">
                <a:solidFill>
                  <a:srgbClr val="800000"/>
                </a:solidFill>
                <a:latin typeface="Consolas"/>
                <a:cs typeface="Consolas"/>
              </a:rPr>
              <a:t>n</a:t>
            </a:r>
            <a:r>
              <a:rPr sz="1867" spc="-20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marL="266693" marR="6773" algn="just" defTabSz="1219170">
              <a:lnSpc>
                <a:spcPts val="2133"/>
              </a:lnSpc>
              <a:spcBef>
                <a:spcPts val="107"/>
              </a:spcBef>
            </a:pPr>
            <a:r>
              <a:rPr sz="1867" spc="-4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sz="1867" spc="-4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867" spc="-14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867" spc="-40" dirty="0">
                <a:solidFill>
                  <a:srgbClr val="0451A4"/>
                </a:solidFill>
                <a:latin typeface="Consolas"/>
                <a:cs typeface="Consolas"/>
              </a:rPr>
              <a:t>inline-block</a:t>
            </a:r>
            <a:r>
              <a:rPr sz="1867" spc="-4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867" spc="-101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867" spc="-47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867" spc="-47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867" spc="-40" dirty="0">
                <a:solidFill>
                  <a:srgbClr val="0451A4"/>
                </a:solidFill>
                <a:latin typeface="Consolas"/>
                <a:cs typeface="Consolas"/>
              </a:rPr>
              <a:t>royalblue</a:t>
            </a:r>
            <a:r>
              <a:rPr sz="1867" spc="-4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867" spc="-100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867" spc="-33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1867" spc="-33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867" spc="-13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867" spc="-33" dirty="0">
                <a:solidFill>
                  <a:srgbClr val="098557"/>
                </a:solidFill>
                <a:latin typeface="Consolas"/>
                <a:cs typeface="Consolas"/>
              </a:rPr>
              <a:t>100px</a:t>
            </a:r>
            <a:r>
              <a:rPr sz="1867" spc="-33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marL="266693" algn="just" defTabSz="1219170">
              <a:lnSpc>
                <a:spcPts val="2080"/>
              </a:lnSpc>
            </a:pPr>
            <a:r>
              <a:rPr sz="1867" spc="-4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867" spc="-18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867" spc="-40" dirty="0">
                <a:solidFill>
                  <a:srgbClr val="098557"/>
                </a:solidFill>
                <a:latin typeface="Consolas"/>
                <a:cs typeface="Consolas"/>
              </a:rPr>
              <a:t>100px</a:t>
            </a:r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867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246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1D748BB0-59A3-8238-ABD4-BD8BEDB045E6}"/>
              </a:ext>
            </a:extLst>
          </p:cNvPr>
          <p:cNvSpPr txBox="1"/>
          <p:nvPr/>
        </p:nvSpPr>
        <p:spPr>
          <a:xfrm>
            <a:off x="869731" y="2854548"/>
            <a:ext cx="10452538" cy="1148904"/>
          </a:xfrm>
          <a:prstGeom prst="rect">
            <a:avLst/>
          </a:prstGeom>
          <a:solidFill>
            <a:srgbClr val="CEDB55"/>
          </a:solidFill>
          <a:ln w="63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1219170"/>
            <a:endParaRPr sz="2133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33019" algn="ctr" defTabSz="1219170">
              <a:spcBef>
                <a:spcPts val="7"/>
              </a:spcBef>
              <a:tabLst>
                <a:tab pos="1340240" algn="l"/>
                <a:tab pos="2143706" algn="l"/>
                <a:tab pos="2871822" algn="l"/>
                <a:tab pos="4445736" algn="l"/>
              </a:tabLst>
            </a:pP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3200" b="1" spc="-2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3200" b="1" spc="-2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25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lang="en-IN" sz="3200" b="1" spc="-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b="1" spc="-2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lang="en-IN" sz="3200" b="1" spc="-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en-IN" sz="3200" b="1" spc="-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247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200" b="1" spc="1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200" b="1" spc="23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b="1" spc="253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25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lang="en-IN" sz="3200" b="1" spc="-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2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7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lang="en-IN" sz="3200" b="1" spc="-7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33019" algn="ctr" defTabSz="1219170">
              <a:spcBef>
                <a:spcPts val="7"/>
              </a:spcBef>
              <a:tabLst>
                <a:tab pos="1340240" algn="l"/>
                <a:tab pos="2143706" algn="l"/>
                <a:tab pos="2871822" algn="l"/>
                <a:tab pos="4445736" algn="l"/>
              </a:tabLst>
            </a:pPr>
            <a:endParaRPr sz="2133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2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8986DAA-9A30-66E9-30DF-C10463FB86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8467" y="839102"/>
            <a:ext cx="1252220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93" dirty="0">
                <a:solidFill>
                  <a:srgbClr val="212121"/>
                </a:solidFill>
              </a:rPr>
              <a:t>Z</a:t>
            </a:r>
            <a:r>
              <a:rPr sz="2667" spc="87" dirty="0">
                <a:solidFill>
                  <a:srgbClr val="212121"/>
                </a:solidFill>
              </a:rPr>
              <a:t>-</a:t>
            </a:r>
            <a:r>
              <a:rPr sz="2667" spc="100" dirty="0">
                <a:solidFill>
                  <a:srgbClr val="212121"/>
                </a:solidFill>
              </a:rPr>
              <a:t>I</a:t>
            </a:r>
            <a:r>
              <a:rPr sz="2667" spc="87" dirty="0">
                <a:solidFill>
                  <a:srgbClr val="212121"/>
                </a:solidFill>
              </a:rPr>
              <a:t>ND</a:t>
            </a:r>
            <a:r>
              <a:rPr sz="2667" spc="80" dirty="0">
                <a:solidFill>
                  <a:srgbClr val="212121"/>
                </a:solidFill>
              </a:rPr>
              <a:t>E</a:t>
            </a:r>
            <a:r>
              <a:rPr sz="2667" dirty="0">
                <a:solidFill>
                  <a:srgbClr val="212121"/>
                </a:solidFill>
              </a:rPr>
              <a:t>X</a:t>
            </a:r>
            <a:endParaRPr sz="2667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C4F6289-FB97-D2DA-BF65-14B15DD1CFAE}"/>
              </a:ext>
            </a:extLst>
          </p:cNvPr>
          <p:cNvSpPr txBox="1"/>
          <p:nvPr/>
        </p:nvSpPr>
        <p:spPr>
          <a:xfrm>
            <a:off x="1062886" y="1853477"/>
            <a:ext cx="6103620" cy="47758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66885" marR="6773" defTabSz="1219170">
              <a:lnSpc>
                <a:spcPts val="2133"/>
              </a:lnSpc>
              <a:spcBef>
                <a:spcPts val="300"/>
              </a:spcBef>
            </a:pP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40" dirty="0">
                <a:solidFill>
                  <a:srgbClr val="0089CF"/>
                </a:solidFill>
                <a:latin typeface="Calibri"/>
                <a:cs typeface="Calibri"/>
              </a:rPr>
              <a:t>z-index</a:t>
            </a:r>
            <a:r>
              <a:rPr sz="1867" spc="20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CSS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property</a:t>
            </a:r>
            <a:r>
              <a:rPr sz="1867" spc="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sets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z-order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 </a:t>
            </a:r>
            <a:r>
              <a:rPr sz="1867" u="sng" spc="-33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positioned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element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and its 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descendants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or 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flex items. Overlapping 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elements </a:t>
            </a:r>
            <a:r>
              <a:rPr sz="1867" spc="-40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with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867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larger</a:t>
            </a:r>
            <a:r>
              <a:rPr sz="1867" spc="-8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z-index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cover</a:t>
            </a:r>
            <a:r>
              <a:rPr sz="1867" spc="-1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those</a:t>
            </a:r>
            <a:r>
              <a:rPr sz="18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with</a:t>
            </a:r>
            <a:r>
              <a:rPr sz="1867" spc="-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8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smaller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one.</a:t>
            </a:r>
            <a:endParaRPr sz="1867" dirty="0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53"/>
              </a:spcBef>
            </a:pPr>
            <a:endParaRPr sz="1467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/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/*</a:t>
            </a:r>
            <a:r>
              <a:rPr sz="1600" spc="-93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000"/>
                </a:solidFill>
                <a:latin typeface="Consolas"/>
                <a:cs typeface="Consolas"/>
              </a:rPr>
              <a:t>Keyword</a:t>
            </a:r>
            <a:r>
              <a:rPr sz="1600" spc="-8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000"/>
                </a:solidFill>
                <a:latin typeface="Consolas"/>
                <a:cs typeface="Consolas"/>
              </a:rPr>
              <a:t>value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spcBef>
                <a:spcPts val="147"/>
              </a:spcBef>
            </a:pP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*/</a:t>
            </a:r>
            <a:r>
              <a:rPr sz="1600" spc="53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800000"/>
                </a:solidFill>
                <a:latin typeface="Consolas"/>
                <a:cs typeface="Consolas"/>
              </a:rPr>
              <a:t>z-index</a:t>
            </a:r>
            <a:r>
              <a:rPr sz="1600" spc="-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8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onsolas"/>
                <a:cs typeface="Consolas"/>
              </a:rPr>
              <a:t>auto;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defTabSz="1219170">
              <a:spcBef>
                <a:spcPts val="27"/>
              </a:spcBef>
            </a:pPr>
            <a:endParaRPr sz="1533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33"/>
              </a:lnSpc>
            </a:pP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/*</a:t>
            </a:r>
            <a:r>
              <a:rPr sz="1600" spc="-93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000"/>
                </a:solidFill>
                <a:latin typeface="Consolas"/>
                <a:cs typeface="Consolas"/>
              </a:rPr>
              <a:t>&lt;integer&gt;</a:t>
            </a:r>
            <a:r>
              <a:rPr sz="1600" spc="-93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000"/>
                </a:solidFill>
                <a:latin typeface="Consolas"/>
                <a:cs typeface="Consolas"/>
              </a:rPr>
              <a:t>values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33"/>
              </a:lnSpc>
            </a:pP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*/</a:t>
            </a:r>
            <a:r>
              <a:rPr sz="1600" spc="47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800000"/>
                </a:solidFill>
                <a:latin typeface="Consolas"/>
                <a:cs typeface="Consolas"/>
              </a:rPr>
              <a:t>z-index</a:t>
            </a:r>
            <a:r>
              <a:rPr sz="1600" spc="-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6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0;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00"/>
              </a:lnSpc>
            </a:pPr>
            <a:r>
              <a:rPr sz="1600" spc="-7" dirty="0">
                <a:solidFill>
                  <a:srgbClr val="800000"/>
                </a:solidFill>
                <a:latin typeface="Consolas"/>
                <a:cs typeface="Consolas"/>
              </a:rPr>
              <a:t>z-index</a:t>
            </a:r>
            <a:r>
              <a:rPr sz="1600" spc="-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20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3;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00"/>
              </a:lnSpc>
            </a:pPr>
            <a:r>
              <a:rPr sz="1600" spc="-7" dirty="0">
                <a:solidFill>
                  <a:srgbClr val="800000"/>
                </a:solidFill>
                <a:latin typeface="Consolas"/>
                <a:cs typeface="Consolas"/>
              </a:rPr>
              <a:t>z-index</a:t>
            </a:r>
            <a:r>
              <a:rPr sz="1600" spc="-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16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289;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727"/>
              </a:lnSpc>
            </a:pPr>
            <a:r>
              <a:rPr sz="1600" spc="-7" dirty="0">
                <a:solidFill>
                  <a:srgbClr val="800000"/>
                </a:solidFill>
                <a:latin typeface="Consolas"/>
                <a:cs typeface="Consolas"/>
              </a:rPr>
              <a:t>z-index</a:t>
            </a:r>
            <a:r>
              <a:rPr sz="1600" spc="-7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4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onsolas"/>
                <a:cs typeface="Consolas"/>
              </a:rPr>
              <a:t>-1;</a:t>
            </a:r>
            <a:r>
              <a:rPr sz="1600" spc="-2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000"/>
                </a:solidFill>
                <a:latin typeface="Consolas"/>
                <a:cs typeface="Consolas"/>
              </a:rPr>
              <a:t>/*</a:t>
            </a:r>
            <a:r>
              <a:rPr sz="1600" spc="-27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000"/>
                </a:solidFill>
                <a:latin typeface="Consolas"/>
                <a:cs typeface="Consolas"/>
              </a:rPr>
              <a:t>Negative</a:t>
            </a:r>
            <a:r>
              <a:rPr sz="1600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000"/>
                </a:solidFill>
                <a:latin typeface="Consolas"/>
                <a:cs typeface="Consolas"/>
              </a:rPr>
              <a:t>values</a:t>
            </a:r>
            <a:r>
              <a:rPr sz="1600" spc="-27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r>
              <a:rPr sz="1600" spc="-33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000"/>
                </a:solidFill>
                <a:latin typeface="Consolas"/>
                <a:cs typeface="Consolas"/>
              </a:rPr>
              <a:t>lower</a:t>
            </a:r>
            <a:r>
              <a:rPr sz="1600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27"/>
              </a:lnSpc>
            </a:pPr>
            <a:r>
              <a:rPr sz="1600" spc="-7" dirty="0">
                <a:solidFill>
                  <a:srgbClr val="008000"/>
                </a:solidFill>
                <a:latin typeface="Consolas"/>
                <a:cs typeface="Consolas"/>
              </a:rPr>
              <a:t>priority</a:t>
            </a:r>
            <a:r>
              <a:rPr sz="1600" spc="-87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*/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defTabSz="1219170">
              <a:spcBef>
                <a:spcPts val="27"/>
              </a:spcBef>
            </a:pPr>
            <a:endParaRPr sz="1467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827"/>
              </a:lnSpc>
            </a:pP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/*</a:t>
            </a:r>
            <a:r>
              <a:rPr sz="1600" spc="-93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000"/>
                </a:solidFill>
                <a:latin typeface="Consolas"/>
                <a:cs typeface="Consolas"/>
              </a:rPr>
              <a:t>Global</a:t>
            </a:r>
            <a:r>
              <a:rPr sz="1600" spc="-8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008000"/>
                </a:solidFill>
                <a:latin typeface="Consolas"/>
                <a:cs typeface="Consolas"/>
              </a:rPr>
              <a:t>values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marR="4836039" defTabSz="1219170">
              <a:lnSpc>
                <a:spcPts val="1733"/>
              </a:lnSpc>
              <a:spcBef>
                <a:spcPts val="120"/>
              </a:spcBef>
            </a:pP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*/ </a:t>
            </a:r>
            <a:r>
              <a:rPr sz="1600" spc="-7" dirty="0">
                <a:solidFill>
                  <a:srgbClr val="800000"/>
                </a:solidFill>
                <a:latin typeface="Consolas"/>
                <a:cs typeface="Consolas"/>
              </a:rPr>
              <a:t>z-index</a:t>
            </a:r>
            <a:r>
              <a:rPr sz="1600" spc="-7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600" spc="-86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onsolas"/>
                <a:cs typeface="Consolas"/>
              </a:rPr>
              <a:t>inherit;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marR="4632844" defTabSz="1219170">
              <a:lnSpc>
                <a:spcPct val="90500"/>
              </a:lnSpc>
              <a:spcBef>
                <a:spcPts val="100"/>
              </a:spcBef>
            </a:pPr>
            <a:r>
              <a:rPr sz="1600" spc="-7" dirty="0">
                <a:solidFill>
                  <a:srgbClr val="800000"/>
                </a:solidFill>
                <a:latin typeface="Consolas"/>
                <a:cs typeface="Consolas"/>
              </a:rPr>
              <a:t>z-index</a:t>
            </a:r>
            <a:r>
              <a:rPr sz="1600" spc="-7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onsolas"/>
                <a:cs typeface="Consolas"/>
              </a:rPr>
              <a:t>initial;</a:t>
            </a:r>
            <a:r>
              <a:rPr sz="1600" spc="5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z- </a:t>
            </a:r>
            <a:r>
              <a:rPr sz="1600" spc="7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index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18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spc="-7" dirty="0">
                <a:solidFill>
                  <a:srgbClr val="212121"/>
                </a:solidFill>
                <a:latin typeface="Consolas"/>
                <a:cs typeface="Consolas"/>
              </a:rPr>
              <a:t>unset;</a:t>
            </a:r>
            <a:endParaRPr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B277A198-272F-9F66-1334-8E69ABB8E89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9973" y="1870070"/>
            <a:ext cx="2661920" cy="329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EF7F7B25-27C4-0981-61EB-4ACAFEF12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093" y="682913"/>
            <a:ext cx="3031067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60" dirty="0">
                <a:solidFill>
                  <a:srgbClr val="212121"/>
                </a:solidFill>
              </a:rPr>
              <a:t>STACKING</a:t>
            </a:r>
            <a:r>
              <a:rPr sz="2667" spc="220" dirty="0">
                <a:solidFill>
                  <a:srgbClr val="212121"/>
                </a:solidFill>
              </a:rPr>
              <a:t> </a:t>
            </a:r>
            <a:r>
              <a:rPr sz="2667" spc="73" dirty="0">
                <a:solidFill>
                  <a:srgbClr val="212121"/>
                </a:solidFill>
              </a:rPr>
              <a:t>CONTEXT</a:t>
            </a:r>
            <a:endParaRPr sz="2667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021CA34-76AD-8402-449C-E88D80FD48AC}"/>
              </a:ext>
            </a:extLst>
          </p:cNvPr>
          <p:cNvSpPr txBox="1"/>
          <p:nvPr/>
        </p:nvSpPr>
        <p:spPr>
          <a:xfrm>
            <a:off x="480094" y="1301835"/>
            <a:ext cx="11210713" cy="1249423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defTabSz="1219170">
              <a:lnSpc>
                <a:spcPct val="101099"/>
              </a:lnSpc>
              <a:spcBef>
                <a:spcPts val="113"/>
              </a:spcBef>
            </a:pP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0089CF"/>
                </a:solidFill>
                <a:latin typeface="Calibri"/>
                <a:cs typeface="Calibri"/>
              </a:rPr>
              <a:t>stacking</a:t>
            </a:r>
            <a:r>
              <a:rPr sz="1867" spc="20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0089CF"/>
                </a:solidFill>
                <a:latin typeface="Calibri"/>
                <a:cs typeface="Calibri"/>
              </a:rPr>
              <a:t>context</a:t>
            </a:r>
            <a:r>
              <a:rPr sz="1867" spc="-13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is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867" spc="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three-dimensional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conceptualization</a:t>
            </a:r>
            <a:r>
              <a:rPr sz="1867" spc="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HTML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elements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along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an</a:t>
            </a:r>
            <a:r>
              <a:rPr sz="1867" spc="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imaginary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z-axis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relative 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to </a:t>
            </a:r>
            <a:r>
              <a:rPr sz="1867" spc="-40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 </a:t>
            </a:r>
            <a:r>
              <a:rPr sz="1867" spc="-60" dirty="0">
                <a:solidFill>
                  <a:srgbClr val="464546"/>
                </a:solidFill>
                <a:latin typeface="Calibri"/>
                <a:cs typeface="Calibri"/>
              </a:rPr>
              <a:t>user,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who is assumed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to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be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facing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viewport or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 webpage.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HTML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elements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occupy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this space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in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priority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order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based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on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element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attributes.</a:t>
            </a:r>
            <a:endParaRPr sz="1867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640"/>
              </a:spcBef>
            </a:pPr>
            <a:r>
              <a:rPr sz="1867" b="1" i="1" spc="-7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867" b="1" i="1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867" b="1" i="1" spc="-1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b="1" i="1" spc="-7" dirty="0">
                <a:solidFill>
                  <a:srgbClr val="464546"/>
                </a:solidFill>
                <a:latin typeface="Calibri"/>
                <a:cs typeface="Calibri"/>
              </a:rPr>
              <a:t>summ</a:t>
            </a:r>
            <a:r>
              <a:rPr sz="1867" b="1" i="1" spc="-13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867" b="1" i="1" spc="-7" dirty="0">
                <a:solidFill>
                  <a:srgbClr val="464546"/>
                </a:solidFill>
                <a:latin typeface="Calibri"/>
                <a:cs typeface="Calibri"/>
              </a:rPr>
              <a:t>ry:</a:t>
            </a:r>
            <a:endParaRPr sz="1867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EFC53F5-0A01-2D09-3C78-722C7FD52664}"/>
              </a:ext>
            </a:extLst>
          </p:cNvPr>
          <p:cNvSpPr txBox="1"/>
          <p:nvPr/>
        </p:nvSpPr>
        <p:spPr>
          <a:xfrm>
            <a:off x="6614669" y="2689246"/>
            <a:ext cx="4384887" cy="268577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lnSpc>
                <a:spcPct val="106200"/>
              </a:lnSpc>
              <a:spcBef>
                <a:spcPts val="133"/>
              </a:spcBef>
            </a:pP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stacking</a:t>
            </a:r>
            <a:r>
              <a:rPr sz="18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context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is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 formed,</a:t>
            </a:r>
            <a:r>
              <a:rPr sz="1867" spc="-7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anywhere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in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the </a:t>
            </a:r>
            <a:r>
              <a:rPr sz="1867" spc="-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document,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by any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element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in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following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scenarios: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53"/>
              </a:spcBef>
            </a:pP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marL="246374" indent="-230288" defTabSz="1219170">
              <a:buFont typeface="Arial MT"/>
              <a:buChar char="•"/>
              <a:tabLst>
                <a:tab pos="247220" algn="l"/>
              </a:tabLst>
            </a:pP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Root</a:t>
            </a:r>
            <a:r>
              <a:rPr sz="1867" spc="-8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element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the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document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(&lt;html&gt;).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  <a:p>
            <a:pPr defTabSz="1219170">
              <a:spcBef>
                <a:spcPts val="47"/>
              </a:spcBef>
              <a:buClr>
                <a:srgbClr val="464546"/>
              </a:buClr>
              <a:buFont typeface="Arial MT"/>
              <a:buChar char="•"/>
            </a:pPr>
            <a:endParaRPr sz="1733">
              <a:solidFill>
                <a:prstClr val="black"/>
              </a:solidFill>
              <a:latin typeface="Calibri"/>
              <a:cs typeface="Calibri"/>
            </a:endParaRPr>
          </a:p>
          <a:p>
            <a:pPr marL="246374" marR="320031" indent="-230288" defTabSz="1219170">
              <a:lnSpc>
                <a:spcPct val="105800"/>
              </a:lnSpc>
              <a:buFont typeface="Arial MT"/>
              <a:buChar char="•"/>
              <a:tabLst>
                <a:tab pos="247220" algn="l"/>
              </a:tabLst>
            </a:pP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Element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with a </a:t>
            </a:r>
            <a:r>
              <a:rPr sz="18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position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value absolute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 or</a:t>
            </a:r>
            <a:r>
              <a:rPr sz="1867" spc="3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relative</a:t>
            </a:r>
            <a:r>
              <a:rPr sz="1867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and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u="sng" spc="-7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z-index</a:t>
            </a:r>
            <a:r>
              <a:rPr sz="1867" spc="-6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value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other</a:t>
            </a:r>
            <a:r>
              <a:rPr sz="18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than </a:t>
            </a:r>
            <a:r>
              <a:rPr sz="1867" spc="-40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auto.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539EF31-DFA8-CC14-A8C7-46053D2F6155}"/>
              </a:ext>
            </a:extLst>
          </p:cNvPr>
          <p:cNvSpPr txBox="1"/>
          <p:nvPr/>
        </p:nvSpPr>
        <p:spPr>
          <a:xfrm>
            <a:off x="6614669" y="5651127"/>
            <a:ext cx="4500033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6374" indent="-230288" defTabSz="1219170">
              <a:spcBef>
                <a:spcPts val="140"/>
              </a:spcBef>
              <a:buFont typeface="Arial MT"/>
              <a:buChar char="•"/>
              <a:tabLst>
                <a:tab pos="247220" algn="l"/>
              </a:tabLst>
            </a:pP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Element</a:t>
            </a:r>
            <a:r>
              <a:rPr sz="18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with</a:t>
            </a:r>
            <a:r>
              <a:rPr sz="18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u="sng" dirty="0">
                <a:solidFill>
                  <a:srgbClr val="464546"/>
                </a:solidFill>
                <a:uFill>
                  <a:solidFill>
                    <a:srgbClr val="464546"/>
                  </a:solidFill>
                </a:uFill>
                <a:latin typeface="Calibri"/>
                <a:cs typeface="Calibri"/>
              </a:rPr>
              <a:t>position</a:t>
            </a:r>
            <a:r>
              <a:rPr sz="1867" spc="-8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value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fixed</a:t>
            </a:r>
            <a:r>
              <a:rPr sz="18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or</a:t>
            </a:r>
            <a:r>
              <a:rPr sz="1867" spc="-5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sticky.</a:t>
            </a:r>
            <a:endParaRPr sz="1867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8B8A5C6-D893-5E45-F189-96878E371871}"/>
              </a:ext>
            </a:extLst>
          </p:cNvPr>
          <p:cNvSpPr txBox="1">
            <a:spLocks/>
          </p:cNvSpPr>
          <p:nvPr/>
        </p:nvSpPr>
        <p:spPr>
          <a:xfrm>
            <a:off x="433584" y="2734767"/>
            <a:ext cx="6155152" cy="32228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3834" marR="6773" indent="-227748">
              <a:lnSpc>
                <a:spcPct val="77600"/>
              </a:lnSpc>
              <a:spcBef>
                <a:spcPts val="640"/>
              </a:spcBef>
              <a:buFont typeface="Arial MT"/>
              <a:buChar char="•"/>
              <a:tabLst>
                <a:tab pos="244681" algn="l"/>
              </a:tabLst>
            </a:pPr>
            <a:r>
              <a:rPr lang="en-US" sz="1867" spc="-53" dirty="0">
                <a:solidFill>
                  <a:srgbClr val="464546"/>
                </a:solidFill>
                <a:latin typeface="Calibri"/>
                <a:cs typeface="Calibri"/>
              </a:rPr>
              <a:t>Stacking contexts can be contained in other  stacking contexts, and together create a hierarchy  of stacking contexts.</a:t>
            </a:r>
          </a:p>
          <a:p>
            <a:pPr>
              <a:spcBef>
                <a:spcPts val="13"/>
              </a:spcBef>
            </a:pPr>
            <a:endParaRPr lang="en-US" sz="1867" spc="-53" dirty="0">
              <a:solidFill>
                <a:srgbClr val="464546"/>
              </a:solidFill>
              <a:latin typeface="Calibri"/>
              <a:cs typeface="Calibri"/>
            </a:endParaRPr>
          </a:p>
          <a:p>
            <a:pPr marL="243834" marR="47412" indent="-227748">
              <a:lnSpc>
                <a:spcPct val="103200"/>
              </a:lnSpc>
              <a:buFont typeface="Arial MT"/>
              <a:buChar char="•"/>
              <a:tabLst>
                <a:tab pos="244681" algn="l"/>
              </a:tabLst>
            </a:pPr>
            <a:r>
              <a:rPr lang="en-US" sz="1867" spc="-53" dirty="0">
                <a:solidFill>
                  <a:srgbClr val="464546"/>
                </a:solidFill>
                <a:latin typeface="Calibri"/>
                <a:cs typeface="Calibri"/>
              </a:rPr>
              <a:t>Each stacking context is completely independent  of its siblings: only descendant elements are  considered when stacking is processed.</a:t>
            </a:r>
          </a:p>
          <a:p>
            <a:pPr>
              <a:spcBef>
                <a:spcPts val="27"/>
              </a:spcBef>
            </a:pPr>
            <a:endParaRPr lang="en-US" sz="1867" spc="-53" dirty="0">
              <a:solidFill>
                <a:srgbClr val="464546"/>
              </a:solidFill>
              <a:latin typeface="Calibri"/>
              <a:cs typeface="Calibri"/>
            </a:endParaRPr>
          </a:p>
          <a:p>
            <a:pPr marL="16933" defTabSz="1219170">
              <a:spcBef>
                <a:spcPts val="140"/>
              </a:spcBef>
            </a:pPr>
            <a:r>
              <a:rPr lang="en-US" sz="1867" spc="-53" dirty="0">
                <a:solidFill>
                  <a:srgbClr val="464546"/>
                </a:solidFill>
                <a:latin typeface="Calibri"/>
                <a:cs typeface="Calibri"/>
              </a:rPr>
              <a:t>Each stacking context is self-contained: after the  element's contents are stacked, the whole element is considered in the stacking order of the parent stacking context.</a:t>
            </a:r>
          </a:p>
          <a:p>
            <a:pPr marL="243834" marR="165943" indent="-227748">
              <a:lnSpc>
                <a:spcPct val="102099"/>
              </a:lnSpc>
              <a:buFont typeface="Arial MT"/>
              <a:buChar char="•"/>
              <a:tabLst>
                <a:tab pos="244681" algn="l"/>
              </a:tabLs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30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6A38B78-26AD-21F0-EEC7-8457843112FF}"/>
              </a:ext>
            </a:extLst>
          </p:cNvPr>
          <p:cNvSpPr/>
          <p:nvPr/>
        </p:nvSpPr>
        <p:spPr>
          <a:xfrm>
            <a:off x="495094" y="1397489"/>
            <a:ext cx="11407140" cy="0"/>
          </a:xfrm>
          <a:custGeom>
            <a:avLst/>
            <a:gdLst/>
            <a:ahLst/>
            <a:cxnLst/>
            <a:rect l="l" t="t" r="r" b="b"/>
            <a:pathLst>
              <a:path w="8555355">
                <a:moveTo>
                  <a:pt x="0" y="0"/>
                </a:moveTo>
                <a:lnTo>
                  <a:pt x="8555228" y="0"/>
                </a:lnTo>
              </a:path>
            </a:pathLst>
          </a:custGeom>
          <a:ln w="1905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EAF6BD2-392F-48FA-47B3-43F174C151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997" y="712978"/>
            <a:ext cx="297095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67" dirty="0">
                <a:solidFill>
                  <a:srgbClr val="212121"/>
                </a:solidFill>
              </a:rPr>
              <a:t>STACKING</a:t>
            </a:r>
            <a:r>
              <a:rPr sz="2667" b="0" spc="167" dirty="0">
                <a:solidFill>
                  <a:srgbClr val="212121"/>
                </a:solidFill>
              </a:rPr>
              <a:t> </a:t>
            </a:r>
            <a:r>
              <a:rPr sz="2667" b="0" spc="73" dirty="0">
                <a:solidFill>
                  <a:srgbClr val="212121"/>
                </a:solidFill>
              </a:rPr>
              <a:t>CONTEXT</a:t>
            </a:r>
            <a:endParaRPr sz="2667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01D1E29-36CC-F7D7-64B4-03A97BE37B1C}"/>
              </a:ext>
            </a:extLst>
          </p:cNvPr>
          <p:cNvSpPr txBox="1"/>
          <p:nvPr/>
        </p:nvSpPr>
        <p:spPr>
          <a:xfrm>
            <a:off x="818928" y="1629814"/>
            <a:ext cx="1638300" cy="110925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200" dirty="0">
                <a:solidFill>
                  <a:srgbClr val="800000"/>
                </a:solidFill>
                <a:latin typeface="Consolas"/>
                <a:cs typeface="Consolas"/>
              </a:rPr>
              <a:t>.one</a:t>
            </a:r>
            <a:r>
              <a:rPr sz="1200" spc="-13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87109" marR="6773" defTabSz="1219170">
              <a:lnSpc>
                <a:spcPct val="98900"/>
              </a:lnSpc>
              <a:spcBef>
                <a:spcPts val="13"/>
              </a:spcBef>
            </a:pP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-12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451A4"/>
                </a:solidFill>
                <a:latin typeface="Consolas"/>
                <a:cs typeface="Consolas"/>
              </a:rPr>
              <a:t>#f00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200" spc="-64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74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9875A"/>
                </a:solidFill>
                <a:latin typeface="Consolas"/>
                <a:cs typeface="Consolas"/>
              </a:rPr>
              <a:t>100px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2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-6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9875A"/>
                </a:solidFill>
                <a:latin typeface="Consolas"/>
                <a:cs typeface="Consolas"/>
              </a:rPr>
              <a:t>200px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87109" defTabSz="1219170">
              <a:lnSpc>
                <a:spcPts val="1420"/>
              </a:lnSpc>
              <a:spcBef>
                <a:spcPts val="33"/>
              </a:spcBef>
            </a:pP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-152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9875A"/>
                </a:solidFill>
                <a:latin typeface="Consolas"/>
                <a:cs typeface="Consolas"/>
              </a:rPr>
              <a:t>10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200" dirty="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420"/>
              </a:lnSpc>
            </a:pP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E2273F3-E8A1-476C-008C-29594C949778}"/>
              </a:ext>
            </a:extLst>
          </p:cNvPr>
          <p:cNvSpPr txBox="1"/>
          <p:nvPr/>
        </p:nvSpPr>
        <p:spPr>
          <a:xfrm>
            <a:off x="818928" y="2914548"/>
            <a:ext cx="1638300" cy="111740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427"/>
              </a:lnSpc>
              <a:spcBef>
                <a:spcPts val="133"/>
              </a:spcBef>
            </a:pPr>
            <a:r>
              <a:rPr sz="1200" dirty="0">
                <a:solidFill>
                  <a:srgbClr val="800000"/>
                </a:solidFill>
                <a:latin typeface="Consolas"/>
                <a:cs typeface="Consolas"/>
              </a:rPr>
              <a:t>.two</a:t>
            </a:r>
            <a:r>
              <a:rPr sz="1200" spc="-13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  <a:p>
            <a:pPr marL="187109" marR="6773" defTabSz="1219170">
              <a:lnSpc>
                <a:spcPts val="1467"/>
              </a:lnSpc>
              <a:spcBef>
                <a:spcPts val="7"/>
              </a:spcBef>
            </a:pP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-12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451A4"/>
                </a:solidFill>
                <a:latin typeface="Consolas"/>
                <a:cs typeface="Consolas"/>
              </a:rPr>
              <a:t>#0f0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200" spc="-64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-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9875A"/>
                </a:solidFill>
                <a:latin typeface="Consolas"/>
                <a:cs typeface="Consolas"/>
              </a:rPr>
              <a:t>50px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  <a:p>
            <a:pPr marL="187109" defTabSz="1219170">
              <a:lnSpc>
                <a:spcPts val="1347"/>
              </a:lnSpc>
            </a:pP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-9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9875A"/>
                </a:solidFill>
                <a:latin typeface="Consolas"/>
                <a:cs typeface="Consolas"/>
              </a:rPr>
              <a:t>75px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  <a:p>
            <a:pPr marL="187109" defTabSz="1219170"/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-7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9875A"/>
                </a:solidFill>
                <a:latin typeface="Consolas"/>
                <a:cs typeface="Consolas"/>
              </a:rPr>
              <a:t>100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spcBef>
                <a:spcPts val="7"/>
              </a:spcBef>
            </a:pP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8D1F0FA-B808-2E25-6425-4CCAA378A652}"/>
              </a:ext>
            </a:extLst>
          </p:cNvPr>
          <p:cNvSpPr txBox="1"/>
          <p:nvPr/>
        </p:nvSpPr>
        <p:spPr>
          <a:xfrm>
            <a:off x="818928" y="4202328"/>
            <a:ext cx="1638300" cy="1120220"/>
          </a:xfrm>
          <a:prstGeom prst="rect">
            <a:avLst/>
          </a:prstGeom>
        </p:spPr>
        <p:txBody>
          <a:bodyPr vert="horz" wrap="square" lIns="0" tIns="19472" rIns="0" bIns="0" rtlCol="0">
            <a:spAutoFit/>
          </a:bodyPr>
          <a:lstStyle/>
          <a:p>
            <a:pPr marL="187109" marR="6773" indent="-171022" defTabSz="1219170">
              <a:lnSpc>
                <a:spcPct val="98500"/>
              </a:lnSpc>
              <a:spcBef>
                <a:spcPts val="152"/>
              </a:spcBef>
            </a:pPr>
            <a:r>
              <a:rPr sz="1200" dirty="0">
                <a:solidFill>
                  <a:srgbClr val="800000"/>
                </a:solidFill>
                <a:latin typeface="Consolas"/>
                <a:cs typeface="Consolas"/>
              </a:rPr>
              <a:t>.three</a:t>
            </a:r>
            <a:r>
              <a:rPr sz="1200" spc="14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{ </a:t>
            </a:r>
            <a:r>
              <a:rPr sz="12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-12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451A4"/>
                </a:solidFill>
                <a:latin typeface="Consolas"/>
                <a:cs typeface="Consolas"/>
              </a:rPr>
              <a:t>#0ff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200" spc="-64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74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9875A"/>
                </a:solidFill>
                <a:latin typeface="Consolas"/>
                <a:cs typeface="Consolas"/>
              </a:rPr>
              <a:t>125px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2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-7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9875A"/>
                </a:solidFill>
                <a:latin typeface="Consolas"/>
                <a:cs typeface="Consolas"/>
              </a:rPr>
              <a:t>25px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  <a:p>
            <a:pPr marL="187109" defTabSz="1219170">
              <a:spcBef>
                <a:spcPts val="7"/>
              </a:spcBef>
            </a:pP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-8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9875A"/>
                </a:solidFill>
                <a:latin typeface="Consolas"/>
                <a:cs typeface="Consolas"/>
              </a:rPr>
              <a:t>150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27AFB67-E769-99B3-294C-20D24385C892}"/>
              </a:ext>
            </a:extLst>
          </p:cNvPr>
          <p:cNvSpPr txBox="1"/>
          <p:nvPr/>
        </p:nvSpPr>
        <p:spPr>
          <a:xfrm>
            <a:off x="818928" y="5475647"/>
            <a:ext cx="1638300" cy="1119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427"/>
              </a:lnSpc>
              <a:spcBef>
                <a:spcPts val="133"/>
              </a:spcBef>
            </a:pPr>
            <a:r>
              <a:rPr sz="1200" dirty="0">
                <a:solidFill>
                  <a:srgbClr val="800000"/>
                </a:solidFill>
                <a:latin typeface="Consolas"/>
                <a:cs typeface="Consolas"/>
              </a:rPr>
              <a:t>.four</a:t>
            </a:r>
            <a:r>
              <a:rPr sz="1200" spc="-127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  <a:p>
            <a:pPr marL="187109" marR="6773" defTabSz="1219170">
              <a:lnSpc>
                <a:spcPts val="1453"/>
              </a:lnSpc>
              <a:spcBef>
                <a:spcPts val="20"/>
              </a:spcBef>
            </a:pP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background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-12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451A4"/>
                </a:solidFill>
                <a:latin typeface="Consolas"/>
                <a:cs typeface="Consolas"/>
              </a:rPr>
              <a:t>#0af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200" spc="-64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top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-1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9875A"/>
                </a:solidFill>
                <a:latin typeface="Consolas"/>
                <a:cs typeface="Consolas"/>
              </a:rPr>
              <a:t>200px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  <a:p>
            <a:pPr marL="187109" marR="434329" defTabSz="1219170">
              <a:lnSpc>
                <a:spcPts val="1333"/>
              </a:lnSpc>
              <a:spcBef>
                <a:spcPts val="180"/>
              </a:spcBef>
            </a:pP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left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-152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9875A"/>
                </a:solidFill>
                <a:latin typeface="Consolas"/>
                <a:cs typeface="Consolas"/>
              </a:rPr>
              <a:t>350px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200" spc="-64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z-index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-152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9875A"/>
                </a:solidFill>
                <a:latin typeface="Consolas"/>
                <a:cs typeface="Consolas"/>
              </a:rPr>
              <a:t>50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407"/>
              </a:lnSpc>
            </a:pP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8A6D573-E3BC-BDF6-E688-2DD77E7C322A}"/>
              </a:ext>
            </a:extLst>
          </p:cNvPr>
          <p:cNvSpPr txBox="1"/>
          <p:nvPr/>
        </p:nvSpPr>
        <p:spPr>
          <a:xfrm>
            <a:off x="3031370" y="5345665"/>
            <a:ext cx="1808480" cy="113278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1427"/>
              </a:lnSpc>
              <a:spcBef>
                <a:spcPts val="133"/>
              </a:spcBef>
            </a:pPr>
            <a:r>
              <a:rPr sz="1200" dirty="0">
                <a:solidFill>
                  <a:srgbClr val="800000"/>
                </a:solidFill>
                <a:latin typeface="Consolas"/>
                <a:cs typeface="Consolas"/>
              </a:rPr>
              <a:t>div</a:t>
            </a:r>
            <a:r>
              <a:rPr sz="1200" spc="-14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{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  <a:p>
            <a:pPr marL="187109" marR="426709" defTabSz="1219170">
              <a:lnSpc>
                <a:spcPts val="1453"/>
              </a:lnSpc>
              <a:spcBef>
                <a:spcPts val="20"/>
              </a:spcBef>
            </a:pP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200" dirty="0">
                <a:solidFill>
                  <a:srgbClr val="09875A"/>
                </a:solidFill>
                <a:latin typeface="Consolas"/>
                <a:cs typeface="Consolas"/>
              </a:rPr>
              <a:t>200px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200" spc="-64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-93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9875A"/>
                </a:solidFill>
                <a:latin typeface="Consolas"/>
                <a:cs typeface="Consolas"/>
              </a:rPr>
              <a:t>200px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  <a:p>
            <a:pPr marL="187109" marR="6773" defTabSz="1219170">
              <a:lnSpc>
                <a:spcPts val="1467"/>
              </a:lnSpc>
              <a:spcBef>
                <a:spcPts val="7"/>
              </a:spcBef>
            </a:pP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200" dirty="0">
                <a:solidFill>
                  <a:srgbClr val="09875A"/>
                </a:solidFill>
                <a:latin typeface="Consolas"/>
                <a:cs typeface="Consolas"/>
              </a:rPr>
              <a:t>20px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2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position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200" spc="-10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451A4"/>
                </a:solidFill>
                <a:latin typeface="Consolas"/>
                <a:cs typeface="Consolas"/>
              </a:rPr>
              <a:t>absolute</a:t>
            </a: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lnSpc>
                <a:spcPts val="1347"/>
              </a:lnSpc>
            </a:pPr>
            <a:r>
              <a:rPr sz="12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2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D2281FC-55D6-FAA0-2ED4-36AE981070F8}"/>
              </a:ext>
            </a:extLst>
          </p:cNvPr>
          <p:cNvSpPr txBox="1"/>
          <p:nvPr/>
        </p:nvSpPr>
        <p:spPr>
          <a:xfrm>
            <a:off x="3121964" y="1629139"/>
            <a:ext cx="2813473" cy="83672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defTabSz="1219170">
              <a:spcBef>
                <a:spcPts val="127"/>
              </a:spcBef>
            </a:pP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1333" spc="-133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333" spc="-7" dirty="0">
                <a:solidFill>
                  <a:srgbClr val="0000FF"/>
                </a:solidFill>
                <a:latin typeface="Consolas"/>
                <a:cs typeface="Consolas"/>
              </a:rPr>
              <a:t>"one"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&gt;10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1333" spc="-8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333" spc="-7" dirty="0">
                <a:solidFill>
                  <a:srgbClr val="0000FF"/>
                </a:solidFill>
                <a:latin typeface="Consolas"/>
                <a:cs typeface="Consolas"/>
              </a:rPr>
              <a:t>"two"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&gt;100&lt;/div&gt;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203195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1333" spc="-16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spc="-7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333" spc="-7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333" spc="-7" dirty="0">
                <a:solidFill>
                  <a:srgbClr val="0000FF"/>
                </a:solidFill>
                <a:latin typeface="Consolas"/>
                <a:cs typeface="Consolas"/>
              </a:rPr>
              <a:t>"three"</a:t>
            </a:r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&gt;150&lt;/div&gt;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/>
            <a:r>
              <a:rPr sz="1333" spc="-7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D25F0FE-A1E0-DA13-39B8-DC699F28D970}"/>
              </a:ext>
            </a:extLst>
          </p:cNvPr>
          <p:cNvSpPr txBox="1"/>
          <p:nvPr/>
        </p:nvSpPr>
        <p:spPr>
          <a:xfrm>
            <a:off x="3121963" y="2645476"/>
            <a:ext cx="2440093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defTabSz="1219170">
              <a:spcBef>
                <a:spcPts val="127"/>
              </a:spcBef>
            </a:pPr>
            <a:r>
              <a:rPr sz="1333" b="1" spc="-7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1333" b="1" spc="-167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333" b="1" spc="-7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1333" b="1" spc="-7" dirty="0">
                <a:solidFill>
                  <a:srgbClr val="212121"/>
                </a:solidFill>
                <a:latin typeface="Consolas"/>
                <a:cs typeface="Consolas"/>
              </a:rPr>
              <a:t>=</a:t>
            </a:r>
            <a:r>
              <a:rPr sz="1333" b="1" spc="-7" dirty="0">
                <a:solidFill>
                  <a:srgbClr val="0000FF"/>
                </a:solidFill>
                <a:latin typeface="Consolas"/>
                <a:cs typeface="Consolas"/>
              </a:rPr>
              <a:t>"four"</a:t>
            </a:r>
            <a:r>
              <a:rPr sz="1333" b="1" spc="-7" dirty="0">
                <a:solidFill>
                  <a:srgbClr val="800000"/>
                </a:solidFill>
                <a:latin typeface="Consolas"/>
                <a:cs typeface="Consolas"/>
              </a:rPr>
              <a:t>&gt;50&lt;/div&gt;</a:t>
            </a:r>
            <a:endParaRPr sz="1333">
              <a:solidFill>
                <a:prstClr val="black"/>
              </a:solidFill>
              <a:latin typeface="Consolas"/>
              <a:cs typeface="Consolas"/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63CCA4D0-1EDB-207E-EB7E-E1B48B322577}"/>
              </a:ext>
            </a:extLst>
          </p:cNvPr>
          <p:cNvGrpSpPr/>
          <p:nvPr/>
        </p:nvGrpSpPr>
        <p:grpSpPr>
          <a:xfrm>
            <a:off x="6114590" y="1951210"/>
            <a:ext cx="1098973" cy="353907"/>
            <a:chOff x="4509515" y="1132332"/>
            <a:chExt cx="824230" cy="265430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C5D06063-5CD6-CE02-6A95-B073215B4298}"/>
                </a:ext>
              </a:extLst>
            </p:cNvPr>
            <p:cNvSpPr/>
            <p:nvPr/>
          </p:nvSpPr>
          <p:spPr>
            <a:xfrm>
              <a:off x="4643881" y="1187323"/>
              <a:ext cx="689610" cy="210185"/>
            </a:xfrm>
            <a:custGeom>
              <a:avLst/>
              <a:gdLst/>
              <a:ahLst/>
              <a:cxnLst/>
              <a:rect l="l" t="t" r="r" b="b"/>
              <a:pathLst>
                <a:path w="689610" h="210184">
                  <a:moveTo>
                    <a:pt x="7492" y="0"/>
                  </a:moveTo>
                  <a:lnTo>
                    <a:pt x="0" y="27559"/>
                  </a:lnTo>
                  <a:lnTo>
                    <a:pt x="682116" y="210057"/>
                  </a:lnTo>
                  <a:lnTo>
                    <a:pt x="689482" y="182499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6CB23088-598E-6E59-DE4C-4C505B41392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9515" y="1132332"/>
              <a:ext cx="156718" cy="137540"/>
            </a:xfrm>
            <a:prstGeom prst="rect">
              <a:avLst/>
            </a:prstGeom>
          </p:spPr>
        </p:pic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3C09651F-1A24-B888-CC1F-14690841D308}"/>
              </a:ext>
            </a:extLst>
          </p:cNvPr>
          <p:cNvSpPr txBox="1"/>
          <p:nvPr/>
        </p:nvSpPr>
        <p:spPr>
          <a:xfrm>
            <a:off x="7313131" y="2146789"/>
            <a:ext cx="2539152" cy="3052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spcBef>
                <a:spcPts val="140"/>
              </a:spcBef>
            </a:pP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Di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f</a:t>
            </a:r>
            <a:r>
              <a:rPr sz="1867" spc="-60" dirty="0">
                <a:solidFill>
                  <a:srgbClr val="464546"/>
                </a:solidFill>
                <a:latin typeface="Calibri"/>
                <a:cs typeface="Calibri"/>
              </a:rPr>
              <a:t>f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r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867" spc="-8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c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ki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g</a:t>
            </a:r>
            <a:r>
              <a:rPr sz="1867" spc="-9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c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o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nt</a:t>
            </a:r>
            <a:r>
              <a:rPr sz="1867" spc="-53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x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s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15" name="object 15">
            <a:extLst>
              <a:ext uri="{FF2B5EF4-FFF2-40B4-BE49-F238E27FC236}">
                <a16:creationId xmlns:a16="http://schemas.microsoft.com/office/drawing/2014/main" id="{7E477E68-53A1-14D4-D567-827A5A3D8F75}"/>
              </a:ext>
            </a:extLst>
          </p:cNvPr>
          <p:cNvGrpSpPr/>
          <p:nvPr/>
        </p:nvGrpSpPr>
        <p:grpSpPr>
          <a:xfrm>
            <a:off x="6114590" y="2375897"/>
            <a:ext cx="1099820" cy="383540"/>
            <a:chOff x="4509515" y="1450847"/>
            <a:chExt cx="824865" cy="287655"/>
          </a:xfrm>
        </p:grpSpPr>
        <p:pic>
          <p:nvPicPr>
            <p:cNvPr id="16" name="object 16">
              <a:extLst>
                <a:ext uri="{FF2B5EF4-FFF2-40B4-BE49-F238E27FC236}">
                  <a16:creationId xmlns:a16="http://schemas.microsoft.com/office/drawing/2014/main" id="{32F1F142-DF93-7D46-7F62-257601D21F2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9515" y="1601596"/>
              <a:ext cx="157607" cy="136778"/>
            </a:xfrm>
            <a:prstGeom prst="rect">
              <a:avLst/>
            </a:prstGeom>
          </p:spPr>
        </p:pic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73E3E3C7-2D36-B2F8-96E8-3D40245BA19D}"/>
                </a:ext>
              </a:extLst>
            </p:cNvPr>
            <p:cNvSpPr/>
            <p:nvPr/>
          </p:nvSpPr>
          <p:spPr>
            <a:xfrm>
              <a:off x="4642357" y="1450847"/>
              <a:ext cx="691515" cy="233045"/>
            </a:xfrm>
            <a:custGeom>
              <a:avLst/>
              <a:gdLst/>
              <a:ahLst/>
              <a:cxnLst/>
              <a:rect l="l" t="t" r="r" b="b"/>
              <a:pathLst>
                <a:path w="691514" h="233044">
                  <a:moveTo>
                    <a:pt x="683259" y="0"/>
                  </a:moveTo>
                  <a:lnTo>
                    <a:pt x="0" y="205486"/>
                  </a:lnTo>
                  <a:lnTo>
                    <a:pt x="8254" y="232790"/>
                  </a:lnTo>
                  <a:lnTo>
                    <a:pt x="691514" y="27304"/>
                  </a:lnTo>
                  <a:lnTo>
                    <a:pt x="68325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18" name="object 18">
            <a:extLst>
              <a:ext uri="{FF2B5EF4-FFF2-40B4-BE49-F238E27FC236}">
                <a16:creationId xmlns:a16="http://schemas.microsoft.com/office/drawing/2014/main" id="{93AABFD8-20AD-4C77-6E46-B4598020661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27342" y="3330937"/>
            <a:ext cx="3316224" cy="3104896"/>
          </a:xfrm>
          <a:prstGeom prst="rect">
            <a:avLst/>
          </a:prstGeom>
        </p:spPr>
      </p:pic>
      <p:pic>
        <p:nvPicPr>
          <p:cNvPr id="19" name="object 19">
            <a:extLst>
              <a:ext uri="{FF2B5EF4-FFF2-40B4-BE49-F238E27FC236}">
                <a16:creationId xmlns:a16="http://schemas.microsoft.com/office/drawing/2014/main" id="{A7024CAB-B3A4-0A80-F48F-D8C9F69C558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52829" y="5307549"/>
            <a:ext cx="1441820" cy="1266880"/>
          </a:xfrm>
          <a:prstGeom prst="rect">
            <a:avLst/>
          </a:prstGeom>
        </p:spPr>
      </p:pic>
      <p:sp>
        <p:nvSpPr>
          <p:cNvPr id="20" name="object 20">
            <a:extLst>
              <a:ext uri="{FF2B5EF4-FFF2-40B4-BE49-F238E27FC236}">
                <a16:creationId xmlns:a16="http://schemas.microsoft.com/office/drawing/2014/main" id="{6D3B2E1B-DFD4-4D4D-CFA1-69A215124E61}"/>
              </a:ext>
            </a:extLst>
          </p:cNvPr>
          <p:cNvSpPr txBox="1"/>
          <p:nvPr/>
        </p:nvSpPr>
        <p:spPr>
          <a:xfrm>
            <a:off x="9218810" y="4177267"/>
            <a:ext cx="2582333" cy="584798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6933" marR="6773" defTabSz="1219170">
              <a:lnSpc>
                <a:spcPct val="101400"/>
              </a:lnSpc>
              <a:spcBef>
                <a:spcPts val="107"/>
              </a:spcBef>
            </a:pP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h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e </a:t>
            </a:r>
            <a:r>
              <a:rPr sz="1867" spc="-47" dirty="0">
                <a:solidFill>
                  <a:srgbClr val="0089CF"/>
                </a:solidFill>
                <a:latin typeface="Calibri"/>
                <a:cs typeface="Calibri"/>
              </a:rPr>
              <a:t>.f</a:t>
            </a:r>
            <a:r>
              <a:rPr sz="1867" spc="-13" dirty="0">
                <a:solidFill>
                  <a:srgbClr val="0089CF"/>
                </a:solidFill>
                <a:latin typeface="Calibri"/>
                <a:cs typeface="Calibri"/>
              </a:rPr>
              <a:t>o</a:t>
            </a:r>
            <a:r>
              <a:rPr sz="1867" spc="-27" dirty="0">
                <a:solidFill>
                  <a:srgbClr val="0089CF"/>
                </a:solidFill>
                <a:latin typeface="Calibri"/>
                <a:cs typeface="Calibri"/>
              </a:rPr>
              <a:t>u</a:t>
            </a:r>
            <a:r>
              <a:rPr sz="1867" dirty="0">
                <a:solidFill>
                  <a:srgbClr val="0089CF"/>
                </a:solidFill>
                <a:latin typeface="Calibri"/>
                <a:cs typeface="Calibri"/>
              </a:rPr>
              <a:t>r</a:t>
            </a:r>
            <a:r>
              <a:rPr sz="1867" spc="-100" dirty="0">
                <a:solidFill>
                  <a:srgbClr val="0089CF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iv</a:t>
            </a:r>
            <a:r>
              <a:rPr sz="1867" spc="13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is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 o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n</a:t>
            </a:r>
            <a:r>
              <a:rPr sz="1867" spc="-2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h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e 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op, 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es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p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i</a:t>
            </a:r>
            <a:r>
              <a:rPr sz="1867" spc="-20" dirty="0">
                <a:solidFill>
                  <a:srgbClr val="464546"/>
                </a:solidFill>
                <a:latin typeface="Calibri"/>
                <a:cs typeface="Calibri"/>
              </a:rPr>
              <a:t>t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867" spc="-6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h</a:t>
            </a:r>
            <a:r>
              <a:rPr sz="1867" spc="-33" dirty="0">
                <a:solidFill>
                  <a:srgbClr val="464546"/>
                </a:solidFill>
                <a:latin typeface="Calibri"/>
                <a:cs typeface="Calibri"/>
              </a:rPr>
              <a:t>a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ving</a:t>
            </a:r>
            <a:r>
              <a:rPr sz="1867" spc="-47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z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-in</a:t>
            </a:r>
            <a:r>
              <a:rPr sz="1867" spc="-13" dirty="0">
                <a:solidFill>
                  <a:srgbClr val="464546"/>
                </a:solidFill>
                <a:latin typeface="Calibri"/>
                <a:cs typeface="Calibri"/>
              </a:rPr>
              <a:t>d</a:t>
            </a:r>
            <a:r>
              <a:rPr sz="1867" spc="-40" dirty="0">
                <a:solidFill>
                  <a:srgbClr val="464546"/>
                </a:solidFill>
                <a:latin typeface="Calibri"/>
                <a:cs typeface="Calibri"/>
              </a:rPr>
              <a:t>e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x</a:t>
            </a:r>
            <a:r>
              <a:rPr sz="1867" dirty="0">
                <a:solidFill>
                  <a:srgbClr val="464546"/>
                </a:solidFill>
                <a:latin typeface="Calibri"/>
                <a:cs typeface="Calibri"/>
              </a:rPr>
              <a:t>:</a:t>
            </a:r>
            <a:r>
              <a:rPr sz="1867" spc="-8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1867" spc="-7" dirty="0">
                <a:solidFill>
                  <a:srgbClr val="464546"/>
                </a:solidFill>
                <a:latin typeface="Calibri"/>
                <a:cs typeface="Calibri"/>
              </a:rPr>
              <a:t>50!</a:t>
            </a:r>
            <a:endParaRPr sz="1867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679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ED7FD29D-BBDE-078E-D487-E57247CDB50D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7" name="Google Shape;502;p17">
            <a:extLst>
              <a:ext uri="{FF2B5EF4-FFF2-40B4-BE49-F238E27FC236}">
                <a16:creationId xmlns:a16="http://schemas.microsoft.com/office/drawing/2014/main" id="{AE3D0AA7-0A5F-7BD6-7BC7-1D38F326B8B4}"/>
              </a:ext>
            </a:extLst>
          </p:cNvPr>
          <p:cNvSpPr/>
          <p:nvPr/>
        </p:nvSpPr>
        <p:spPr>
          <a:xfrm>
            <a:off x="1009895" y="1093156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…</a:t>
            </a:r>
            <a:endParaRPr sz="160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5D8B791C-9B35-CF16-C192-D202E0DB9A60}"/>
              </a:ext>
            </a:extLst>
          </p:cNvPr>
          <p:cNvSpPr/>
          <p:nvPr/>
        </p:nvSpPr>
        <p:spPr>
          <a:xfrm>
            <a:off x="1026828" y="1977905"/>
            <a:ext cx="2901705" cy="16458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>
                <a:latin typeface="Arial" panose="020B0604020202020204" pitchFamily="34" charset="0"/>
              </a:rPr>
              <a:t>…</a:t>
            </a:r>
            <a:endParaRPr lang="en-US" sz="1600" dirty="0"/>
          </a:p>
        </p:txBody>
      </p:sp>
      <p:sp>
        <p:nvSpPr>
          <p:cNvPr id="13" name="Google Shape;502;p17">
            <a:extLst>
              <a:ext uri="{FF2B5EF4-FFF2-40B4-BE49-F238E27FC236}">
                <a16:creationId xmlns:a16="http://schemas.microsoft.com/office/drawing/2014/main" id="{BB41B87C-BE5F-4BF2-531D-57DC21D1A451}"/>
              </a:ext>
            </a:extLst>
          </p:cNvPr>
          <p:cNvSpPr/>
          <p:nvPr/>
        </p:nvSpPr>
        <p:spPr>
          <a:xfrm>
            <a:off x="1009895" y="3820343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….</a:t>
            </a:r>
            <a:endParaRPr sz="160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id="{7E00138C-2256-5D01-E821-A57ADA3BBCB0}"/>
              </a:ext>
            </a:extLst>
          </p:cNvPr>
          <p:cNvSpPr/>
          <p:nvPr/>
        </p:nvSpPr>
        <p:spPr>
          <a:xfrm>
            <a:off x="1009895" y="4727197"/>
            <a:ext cx="2901705" cy="164582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dirty="0"/>
              <a:t>…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dirty="0"/>
              <a:t>…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dirty="0"/>
              <a:t>…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sz="1600" dirty="0"/>
              <a:t>…</a:t>
            </a:r>
          </a:p>
        </p:txBody>
      </p:sp>
      <p:pic>
        <p:nvPicPr>
          <p:cNvPr id="8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2766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TERMINAL QUESTIONS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0332" y="1167618"/>
            <a:ext cx="9608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1. Describe </a:t>
            </a:r>
          </a:p>
          <a:p>
            <a:pPr>
              <a:lnSpc>
                <a:spcPct val="200000"/>
              </a:lnSpc>
            </a:pPr>
            <a:r>
              <a:rPr lang="en-US" b="1" dirty="0"/>
              <a:t>2. List out</a:t>
            </a:r>
          </a:p>
          <a:p>
            <a:pPr marL="342900" indent="-342900">
              <a:lnSpc>
                <a:spcPct val="200000"/>
              </a:lnSpc>
            </a:pPr>
            <a:r>
              <a:rPr lang="en-US" b="1" dirty="0"/>
              <a:t>3. Analyze</a:t>
            </a:r>
          </a:p>
          <a:p>
            <a:pPr marL="342900" indent="-342900">
              <a:lnSpc>
                <a:spcPct val="200000"/>
              </a:lnSpc>
            </a:pPr>
            <a:r>
              <a:rPr lang="en-US" b="1" dirty="0"/>
              <a:t>4. Summarize</a:t>
            </a:r>
          </a:p>
        </p:txBody>
      </p:sp>
      <p:pic>
        <p:nvPicPr>
          <p:cNvPr id="10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2073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5B76E4D-EE53-91BA-06B9-9B7D8891D01C}"/>
              </a:ext>
            </a:extLst>
          </p:cNvPr>
          <p:cNvSpPr txBox="1">
            <a:spLocks/>
          </p:cNvSpPr>
          <p:nvPr/>
        </p:nvSpPr>
        <p:spPr>
          <a:xfrm>
            <a:off x="404452" y="600076"/>
            <a:ext cx="3998807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>
            <a:lvl1pPr>
              <a:defRPr sz="3733" b="1" i="0">
                <a:solidFill>
                  <a:srgbClr val="464546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6933">
              <a:spcBef>
                <a:spcPts val="140"/>
              </a:spcBef>
            </a:pPr>
            <a:r>
              <a:rPr lang="en-IN" sz="2667" b="0" kern="0" spc="93" dirty="0">
                <a:solidFill>
                  <a:srgbClr val="212121"/>
                </a:solidFill>
                <a:latin typeface="Calibri Light"/>
                <a:cs typeface="Calibri Light"/>
              </a:rPr>
              <a:t>POSITIONING</a:t>
            </a:r>
            <a:r>
              <a:rPr lang="en-IN" sz="2667" b="0" kern="0" spc="14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lang="en-IN" sz="2667" b="0" kern="0" spc="87" dirty="0">
                <a:solidFill>
                  <a:srgbClr val="212121"/>
                </a:solidFill>
                <a:latin typeface="Calibri Light"/>
                <a:cs typeface="Calibri Light"/>
              </a:rPr>
              <a:t>TECHNIQUES</a:t>
            </a:r>
            <a:endParaRPr lang="en-IN" sz="2667" kern="0" dirty="0">
              <a:latin typeface="Calibri Light"/>
              <a:cs typeface="Calibri Ligh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5675E90-16C5-0E34-2647-0C9C36E7D283}"/>
              </a:ext>
            </a:extLst>
          </p:cNvPr>
          <p:cNvSpPr txBox="1"/>
          <p:nvPr/>
        </p:nvSpPr>
        <p:spPr>
          <a:xfrm>
            <a:off x="3996096" y="1536047"/>
            <a:ext cx="3720253" cy="73524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lnSpc>
                <a:spcPts val="2840"/>
              </a:lnSpc>
              <a:spcBef>
                <a:spcPts val="133"/>
              </a:spcBef>
            </a:pPr>
            <a:r>
              <a:rPr sz="2400" spc="-40" dirty="0">
                <a:solidFill>
                  <a:srgbClr val="76CDD7"/>
                </a:solidFill>
                <a:cs typeface="Calibri"/>
              </a:rPr>
              <a:t>Techniques</a:t>
            </a:r>
            <a:r>
              <a:rPr sz="2400" spc="-73" dirty="0">
                <a:solidFill>
                  <a:srgbClr val="76CDD7"/>
                </a:solidFill>
                <a:cs typeface="Calibri"/>
              </a:rPr>
              <a:t> </a:t>
            </a:r>
            <a:r>
              <a:rPr sz="2400" spc="-7" dirty="0">
                <a:solidFill>
                  <a:srgbClr val="76CDD7"/>
                </a:solidFill>
                <a:cs typeface="Calibri"/>
              </a:rPr>
              <a:t>of</a:t>
            </a:r>
            <a:r>
              <a:rPr sz="2400" spc="-13" dirty="0">
                <a:solidFill>
                  <a:srgbClr val="76CDD7"/>
                </a:solidFill>
                <a:cs typeface="Calibri"/>
              </a:rPr>
              <a:t> </a:t>
            </a:r>
            <a:r>
              <a:rPr sz="2400" spc="-7" dirty="0">
                <a:solidFill>
                  <a:srgbClr val="76CDD7"/>
                </a:solidFill>
                <a:cs typeface="Calibri"/>
              </a:rPr>
              <a:t>building</a:t>
            </a:r>
            <a:r>
              <a:rPr sz="2400" spc="-13" dirty="0">
                <a:solidFill>
                  <a:srgbClr val="76CDD7"/>
                </a:solidFill>
                <a:cs typeface="Calibri"/>
              </a:rPr>
              <a:t> </a:t>
            </a:r>
            <a:r>
              <a:rPr sz="2400" spc="-33" dirty="0">
                <a:solidFill>
                  <a:srgbClr val="76CDD7"/>
                </a:solidFill>
                <a:cs typeface="Calibri"/>
              </a:rPr>
              <a:t>layouts</a:t>
            </a:r>
            <a:endParaRPr sz="2400" dirty="0">
              <a:solidFill>
                <a:prstClr val="black"/>
              </a:solidFill>
              <a:cs typeface="Calibri"/>
            </a:endParaRPr>
          </a:p>
          <a:p>
            <a:pPr marL="447029" defTabSz="1219170">
              <a:lnSpc>
                <a:spcPts val="2840"/>
              </a:lnSpc>
            </a:pPr>
            <a:r>
              <a:rPr sz="2400" dirty="0">
                <a:solidFill>
                  <a:srgbClr val="76CDD7"/>
                </a:solidFill>
                <a:cs typeface="Calibri"/>
              </a:rPr>
              <a:t>and</a:t>
            </a:r>
            <a:r>
              <a:rPr sz="2400" spc="-7" dirty="0">
                <a:solidFill>
                  <a:srgbClr val="76CDD7"/>
                </a:solidFill>
                <a:cs typeface="Calibri"/>
              </a:rPr>
              <a:t> positioning</a:t>
            </a:r>
            <a:r>
              <a:rPr sz="2400" spc="-80" dirty="0">
                <a:solidFill>
                  <a:srgbClr val="76CDD7"/>
                </a:solidFill>
                <a:cs typeface="Calibri"/>
              </a:rPr>
              <a:t> </a:t>
            </a:r>
            <a:r>
              <a:rPr sz="2400" spc="-33" dirty="0">
                <a:solidFill>
                  <a:srgbClr val="76CDD7"/>
                </a:solidFill>
                <a:cs typeface="Calibri"/>
              </a:rPr>
              <a:t>content</a:t>
            </a:r>
            <a:endParaRPr sz="2400" dirty="0">
              <a:solidFill>
                <a:prstClr val="black"/>
              </a:solidFill>
              <a:cs typeface="Calibri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E05D238C-FC20-E565-BC97-E276DF7F6C4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1376" y="2806192"/>
            <a:ext cx="885952" cy="887984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A666B11B-95B4-85C3-5D6F-2870670D08E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95969" y="2806192"/>
            <a:ext cx="887983" cy="887984"/>
          </a:xfrm>
          <a:prstGeom prst="rect">
            <a:avLst/>
          </a:prstGeom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D42B4CEC-25CF-D6D6-8F18-4DD012FFF36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6944" y="2716784"/>
            <a:ext cx="946912" cy="944880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EDCD931E-2F57-E228-8E47-8F84FFC265FA}"/>
              </a:ext>
            </a:extLst>
          </p:cNvPr>
          <p:cNvSpPr txBox="1"/>
          <p:nvPr/>
        </p:nvSpPr>
        <p:spPr>
          <a:xfrm>
            <a:off x="1227463" y="4343738"/>
            <a:ext cx="142324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b="1" dirty="0">
                <a:solidFill>
                  <a:srgbClr val="212121"/>
                </a:solidFill>
                <a:cs typeface="Calibri"/>
              </a:rPr>
              <a:t>Flo</a:t>
            </a:r>
            <a:r>
              <a:rPr sz="1867" b="1" spc="-33" dirty="0">
                <a:solidFill>
                  <a:srgbClr val="212121"/>
                </a:solidFill>
                <a:cs typeface="Calibri"/>
              </a:rPr>
              <a:t>a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t</a:t>
            </a:r>
            <a:r>
              <a:rPr sz="1867" b="1" spc="-140" dirty="0">
                <a:solidFill>
                  <a:srgbClr val="212121"/>
                </a:solidFill>
                <a:cs typeface="Calibri"/>
              </a:rPr>
              <a:t> </a:t>
            </a:r>
            <a:r>
              <a:rPr sz="1867" b="1" spc="-7" dirty="0">
                <a:solidFill>
                  <a:srgbClr val="212121"/>
                </a:solidFill>
                <a:cs typeface="Calibri"/>
              </a:rPr>
              <a:t>P</a:t>
            </a:r>
            <a:r>
              <a:rPr sz="1867" b="1" spc="-20" dirty="0">
                <a:solidFill>
                  <a:srgbClr val="212121"/>
                </a:solidFill>
                <a:cs typeface="Calibri"/>
              </a:rPr>
              <a:t>r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op</a:t>
            </a:r>
            <a:r>
              <a:rPr sz="1867" b="1" spc="-13" dirty="0">
                <a:solidFill>
                  <a:srgbClr val="212121"/>
                </a:solidFill>
                <a:cs typeface="Calibri"/>
              </a:rPr>
              <a:t>ert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y</a:t>
            </a:r>
            <a:endParaRPr sz="1867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21959D99-F63D-01C0-A479-4ACF968B6A60}"/>
              </a:ext>
            </a:extLst>
          </p:cNvPr>
          <p:cNvSpPr txBox="1"/>
          <p:nvPr/>
        </p:nvSpPr>
        <p:spPr>
          <a:xfrm>
            <a:off x="3749209" y="4343738"/>
            <a:ext cx="17322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b="1" spc="-40" dirty="0">
                <a:solidFill>
                  <a:srgbClr val="212121"/>
                </a:solidFill>
                <a:cs typeface="Calibri"/>
              </a:rPr>
              <a:t>P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osi</a:t>
            </a:r>
            <a:r>
              <a:rPr sz="1867" b="1" spc="7" dirty="0">
                <a:solidFill>
                  <a:srgbClr val="212121"/>
                </a:solidFill>
                <a:cs typeface="Calibri"/>
              </a:rPr>
              <a:t>t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ion</a:t>
            </a:r>
            <a:r>
              <a:rPr sz="1867" b="1" spc="-140" dirty="0">
                <a:solidFill>
                  <a:srgbClr val="212121"/>
                </a:solidFill>
                <a:cs typeface="Calibri"/>
              </a:rPr>
              <a:t> </a:t>
            </a:r>
            <a:r>
              <a:rPr sz="1867" b="1" spc="-7" dirty="0">
                <a:solidFill>
                  <a:srgbClr val="212121"/>
                </a:solidFill>
                <a:cs typeface="Calibri"/>
              </a:rPr>
              <a:t>P</a:t>
            </a:r>
            <a:r>
              <a:rPr sz="1867" b="1" spc="-20" dirty="0">
                <a:solidFill>
                  <a:srgbClr val="212121"/>
                </a:solidFill>
                <a:cs typeface="Calibri"/>
              </a:rPr>
              <a:t>r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op</a:t>
            </a:r>
            <a:r>
              <a:rPr sz="1867" b="1" spc="-13" dirty="0">
                <a:solidFill>
                  <a:srgbClr val="212121"/>
                </a:solidFill>
                <a:cs typeface="Calibri"/>
              </a:rPr>
              <a:t>ert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y</a:t>
            </a:r>
            <a:endParaRPr sz="1867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2E46D66F-0230-157F-A1B9-36795137E31B}"/>
              </a:ext>
            </a:extLst>
          </p:cNvPr>
          <p:cNvSpPr txBox="1"/>
          <p:nvPr/>
        </p:nvSpPr>
        <p:spPr>
          <a:xfrm>
            <a:off x="9038843" y="4343738"/>
            <a:ext cx="166285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b="1" spc="-33" dirty="0">
                <a:solidFill>
                  <a:srgbClr val="212121"/>
                </a:solidFill>
                <a:cs typeface="Calibri"/>
              </a:rPr>
              <a:t>Z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-</a:t>
            </a:r>
            <a:r>
              <a:rPr sz="1867" b="1" spc="-7" dirty="0">
                <a:solidFill>
                  <a:srgbClr val="212121"/>
                </a:solidFill>
                <a:cs typeface="Calibri"/>
              </a:rPr>
              <a:t>I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nd</a:t>
            </a:r>
            <a:r>
              <a:rPr sz="1867" b="1" spc="-80" dirty="0">
                <a:solidFill>
                  <a:srgbClr val="212121"/>
                </a:solidFill>
                <a:cs typeface="Calibri"/>
              </a:rPr>
              <a:t>e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x</a:t>
            </a:r>
            <a:r>
              <a:rPr sz="1867" b="1" spc="-67" dirty="0">
                <a:solidFill>
                  <a:srgbClr val="212121"/>
                </a:solidFill>
                <a:cs typeface="Calibri"/>
              </a:rPr>
              <a:t> </a:t>
            </a:r>
            <a:r>
              <a:rPr sz="1867" b="1" spc="-7" dirty="0">
                <a:solidFill>
                  <a:srgbClr val="212121"/>
                </a:solidFill>
                <a:cs typeface="Calibri"/>
              </a:rPr>
              <a:t>P</a:t>
            </a:r>
            <a:r>
              <a:rPr sz="1867" b="1" spc="-27" dirty="0">
                <a:solidFill>
                  <a:srgbClr val="212121"/>
                </a:solidFill>
                <a:cs typeface="Calibri"/>
              </a:rPr>
              <a:t>r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oper</a:t>
            </a:r>
            <a:r>
              <a:rPr sz="1867" b="1" spc="-13" dirty="0">
                <a:solidFill>
                  <a:srgbClr val="212121"/>
                </a:solidFill>
                <a:cs typeface="Calibri"/>
              </a:rPr>
              <a:t>t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y</a:t>
            </a:r>
            <a:endParaRPr sz="1867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21936D2-E339-42AC-7812-AB291E499844}"/>
              </a:ext>
            </a:extLst>
          </p:cNvPr>
          <p:cNvSpPr txBox="1"/>
          <p:nvPr/>
        </p:nvSpPr>
        <p:spPr>
          <a:xfrm>
            <a:off x="8762491" y="4837513"/>
            <a:ext cx="2227580" cy="126102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847" algn="ctr" defTabSz="1219170">
              <a:spcBef>
                <a:spcPts val="133"/>
              </a:spcBef>
            </a:pPr>
            <a:r>
              <a:rPr sz="1600" spc="-220" dirty="0">
                <a:solidFill>
                  <a:srgbClr val="A6A6A6"/>
                </a:solidFill>
                <a:cs typeface="Calibri"/>
              </a:rPr>
              <a:t>T</a:t>
            </a:r>
            <a:r>
              <a:rPr sz="1600" dirty="0">
                <a:solidFill>
                  <a:srgbClr val="A6A6A6"/>
                </a:solidFill>
                <a:cs typeface="Calibri"/>
              </a:rPr>
              <a:t>o</a:t>
            </a:r>
            <a:r>
              <a:rPr sz="1600" spc="-73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27" dirty="0">
                <a:solidFill>
                  <a:srgbClr val="A6A6A6"/>
                </a:solidFill>
                <a:cs typeface="Calibri"/>
              </a:rPr>
              <a:t>c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h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a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n</a:t>
            </a:r>
            <a:r>
              <a:rPr sz="1600" spc="-33" dirty="0">
                <a:solidFill>
                  <a:srgbClr val="A6A6A6"/>
                </a:solidFill>
                <a:cs typeface="Calibri"/>
              </a:rPr>
              <a:t>g</a:t>
            </a:r>
            <a:r>
              <a:rPr sz="1600" dirty="0">
                <a:solidFill>
                  <a:srgbClr val="A6A6A6"/>
                </a:solidFill>
                <a:cs typeface="Calibri"/>
              </a:rPr>
              <a:t>e</a:t>
            </a:r>
            <a:r>
              <a:rPr sz="1600" spc="-27" dirty="0">
                <a:solidFill>
                  <a:srgbClr val="A6A6A6"/>
                </a:solidFill>
                <a:cs typeface="Calibri"/>
              </a:rPr>
              <a:t> </a:t>
            </a:r>
            <a:r>
              <a:rPr sz="1600" dirty="0">
                <a:solidFill>
                  <a:srgbClr val="A6A6A6"/>
                </a:solidFill>
                <a:cs typeface="Calibri"/>
              </a:rPr>
              <a:t>the</a:t>
            </a:r>
            <a:r>
              <a:rPr sz="1600" spc="-40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o</a:t>
            </a:r>
            <a:r>
              <a:rPr sz="1600" spc="-33" dirty="0">
                <a:solidFill>
                  <a:srgbClr val="A6A6A6"/>
                </a:solidFill>
                <a:cs typeface="Calibri"/>
              </a:rPr>
              <a:t>r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de</a:t>
            </a:r>
            <a:r>
              <a:rPr sz="1600" dirty="0">
                <a:solidFill>
                  <a:srgbClr val="A6A6A6"/>
                </a:solidFill>
                <a:cs typeface="Calibri"/>
              </a:rPr>
              <a:t>r</a:t>
            </a:r>
            <a:endParaRPr sz="1600">
              <a:solidFill>
                <a:prstClr val="black"/>
              </a:solidFill>
              <a:cs typeface="Calibri"/>
            </a:endParaRPr>
          </a:p>
          <a:p>
            <a:pPr marL="16933" marR="6773" indent="-1693" algn="ctr" defTabSz="1219170">
              <a:lnSpc>
                <a:spcPct val="99500"/>
              </a:lnSpc>
              <a:spcBef>
                <a:spcPts val="107"/>
              </a:spcBef>
            </a:pPr>
            <a:r>
              <a:rPr sz="1600" dirty="0">
                <a:solidFill>
                  <a:srgbClr val="A6A6A6"/>
                </a:solidFill>
                <a:cs typeface="Calibri"/>
              </a:rPr>
              <a:t>of </a:t>
            </a:r>
            <a:r>
              <a:rPr sz="1600" spc="-7" dirty="0">
                <a:solidFill>
                  <a:srgbClr val="A6A6A6"/>
                </a:solidFill>
                <a:cs typeface="Calibri"/>
              </a:rPr>
              <a:t>how elements 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are 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27" dirty="0">
                <a:solidFill>
                  <a:srgbClr val="A6A6A6"/>
                </a:solidFill>
                <a:cs typeface="Calibri"/>
              </a:rPr>
              <a:t>stacked, </a:t>
            </a:r>
            <a:r>
              <a:rPr sz="1600" dirty="0">
                <a:solidFill>
                  <a:srgbClr val="A6A6A6"/>
                </a:solidFill>
                <a:cs typeface="Calibri"/>
              </a:rPr>
              <a:t>also </a:t>
            </a:r>
            <a:r>
              <a:rPr sz="1600" spc="-7" dirty="0">
                <a:solidFill>
                  <a:srgbClr val="A6A6A6"/>
                </a:solidFill>
                <a:cs typeface="Calibri"/>
              </a:rPr>
              <a:t>known </a:t>
            </a:r>
            <a:r>
              <a:rPr sz="1600" dirty="0">
                <a:solidFill>
                  <a:srgbClr val="A6A6A6"/>
                </a:solidFill>
                <a:cs typeface="Calibri"/>
              </a:rPr>
              <a:t>as the </a:t>
            </a:r>
            <a:r>
              <a:rPr sz="1600" spc="-347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A6A6A6"/>
                </a:solidFill>
                <a:cs typeface="Calibri"/>
              </a:rPr>
              <a:t>z-axis,</a:t>
            </a:r>
            <a:r>
              <a:rPr sz="1600" spc="-80" dirty="0">
                <a:solidFill>
                  <a:srgbClr val="A6A6A6"/>
                </a:solidFill>
                <a:cs typeface="Calibri"/>
              </a:rPr>
              <a:t> </a:t>
            </a:r>
            <a:r>
              <a:rPr sz="1600" dirty="0">
                <a:solidFill>
                  <a:srgbClr val="A6A6A6"/>
                </a:solidFill>
                <a:cs typeface="Calibri"/>
              </a:rPr>
              <a:t>the</a:t>
            </a:r>
            <a:r>
              <a:rPr sz="1600" spc="-53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z-index</a:t>
            </a:r>
            <a:r>
              <a:rPr sz="1600" spc="-60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property </a:t>
            </a:r>
            <a:r>
              <a:rPr sz="1600" spc="-339" dirty="0">
                <a:solidFill>
                  <a:srgbClr val="A6A6A6"/>
                </a:solidFill>
                <a:cs typeface="Calibri"/>
              </a:rPr>
              <a:t> </a:t>
            </a:r>
            <a:r>
              <a:rPr sz="1600" dirty="0">
                <a:solidFill>
                  <a:srgbClr val="A6A6A6"/>
                </a:solidFill>
                <a:cs typeface="Calibri"/>
              </a:rPr>
              <a:t>is</a:t>
            </a:r>
            <a:r>
              <a:rPr sz="1600" spc="-40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to</a:t>
            </a:r>
            <a:r>
              <a:rPr sz="1600" spc="-33" dirty="0">
                <a:solidFill>
                  <a:srgbClr val="A6A6A6"/>
                </a:solidFill>
                <a:cs typeface="Calibri"/>
              </a:rPr>
              <a:t> </a:t>
            </a:r>
            <a:r>
              <a:rPr sz="1600" dirty="0">
                <a:solidFill>
                  <a:srgbClr val="A6A6A6"/>
                </a:solidFill>
                <a:cs typeface="Calibri"/>
              </a:rPr>
              <a:t>be</a:t>
            </a:r>
            <a:r>
              <a:rPr sz="1600" spc="-40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A6A6A6"/>
                </a:solidFill>
                <a:cs typeface="Calibri"/>
              </a:rPr>
              <a:t>used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E6E0328D-139D-0E1F-8E4B-9A31F85FEBB9}"/>
              </a:ext>
            </a:extLst>
          </p:cNvPr>
          <p:cNvSpPr txBox="1"/>
          <p:nvPr/>
        </p:nvSpPr>
        <p:spPr>
          <a:xfrm>
            <a:off x="929166" y="4893226"/>
            <a:ext cx="2029460" cy="752492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algn="ctr" defTabSz="1219170">
              <a:lnSpc>
                <a:spcPct val="100899"/>
              </a:lnSpc>
              <a:spcBef>
                <a:spcPts val="113"/>
              </a:spcBef>
            </a:pPr>
            <a:r>
              <a:rPr sz="1600" spc="-7" dirty="0">
                <a:solidFill>
                  <a:srgbClr val="A6A6A6"/>
                </a:solidFill>
                <a:cs typeface="Calibri"/>
              </a:rPr>
              <a:t>Floats</a:t>
            </a:r>
            <a:r>
              <a:rPr sz="1600" spc="-80" dirty="0">
                <a:solidFill>
                  <a:srgbClr val="A6A6A6"/>
                </a:solidFill>
                <a:cs typeface="Calibri"/>
              </a:rPr>
              <a:t> </a:t>
            </a:r>
            <a:r>
              <a:rPr sz="1600" dirty="0">
                <a:solidFill>
                  <a:srgbClr val="A6A6A6"/>
                </a:solidFill>
                <a:cs typeface="Calibri"/>
              </a:rPr>
              <a:t>allow</a:t>
            </a:r>
            <a:r>
              <a:rPr sz="1600" spc="-73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A6A6A6"/>
                </a:solidFill>
                <a:cs typeface="Calibri"/>
              </a:rPr>
              <a:t>elements</a:t>
            </a:r>
            <a:r>
              <a:rPr sz="1600" spc="-73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to </a:t>
            </a:r>
            <a:r>
              <a:rPr sz="1600" spc="-339" dirty="0">
                <a:solidFill>
                  <a:srgbClr val="A6A6A6"/>
                </a:solidFill>
                <a:cs typeface="Calibri"/>
              </a:rPr>
              <a:t> </a:t>
            </a:r>
            <a:r>
              <a:rPr sz="1600" dirty="0">
                <a:solidFill>
                  <a:srgbClr val="A6A6A6"/>
                </a:solidFill>
                <a:cs typeface="Calibri"/>
              </a:rPr>
              <a:t>a</a:t>
            </a:r>
            <a:r>
              <a:rPr sz="1600" spc="7" dirty="0">
                <a:solidFill>
                  <a:srgbClr val="A6A6A6"/>
                </a:solidFill>
                <a:cs typeface="Calibri"/>
              </a:rPr>
              <a:t>p</a:t>
            </a:r>
            <a:r>
              <a:rPr sz="1600" dirty="0">
                <a:solidFill>
                  <a:srgbClr val="A6A6A6"/>
                </a:solidFill>
                <a:cs typeface="Calibri"/>
              </a:rPr>
              <a:t>p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e</a:t>
            </a:r>
            <a:r>
              <a:rPr sz="1600" dirty="0">
                <a:solidFill>
                  <a:srgbClr val="A6A6A6"/>
                </a:solidFill>
                <a:cs typeface="Calibri"/>
              </a:rPr>
              <a:t>ar</a:t>
            </a:r>
            <a:r>
              <a:rPr sz="1600" spc="-73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n</a:t>
            </a:r>
            <a:r>
              <a:rPr sz="1600" spc="-33" dirty="0">
                <a:solidFill>
                  <a:srgbClr val="A6A6A6"/>
                </a:solidFill>
                <a:cs typeface="Calibri"/>
              </a:rPr>
              <a:t>e</a:t>
            </a:r>
            <a:r>
              <a:rPr sz="1600" spc="-27" dirty="0">
                <a:solidFill>
                  <a:srgbClr val="A6A6A6"/>
                </a:solidFill>
                <a:cs typeface="Calibri"/>
              </a:rPr>
              <a:t>x</a:t>
            </a:r>
            <a:r>
              <a:rPr sz="1600" dirty="0">
                <a:solidFill>
                  <a:srgbClr val="A6A6A6"/>
                </a:solidFill>
                <a:cs typeface="Calibri"/>
              </a:rPr>
              <a:t>t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27" dirty="0">
                <a:solidFill>
                  <a:srgbClr val="A6A6A6"/>
                </a:solidFill>
                <a:cs typeface="Calibri"/>
              </a:rPr>
              <a:t>t</a:t>
            </a:r>
            <a:r>
              <a:rPr sz="1600" spc="-47" dirty="0">
                <a:solidFill>
                  <a:srgbClr val="A6A6A6"/>
                </a:solidFill>
                <a:cs typeface="Calibri"/>
              </a:rPr>
              <a:t>o</a:t>
            </a:r>
            <a:r>
              <a:rPr sz="1600" dirty="0">
                <a:solidFill>
                  <a:srgbClr val="A6A6A6"/>
                </a:solidFill>
                <a:cs typeface="Calibri"/>
              </a:rPr>
              <a:t>,</a:t>
            </a:r>
            <a:r>
              <a:rPr sz="1600" spc="-47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A6A6A6"/>
                </a:solidFill>
                <a:cs typeface="Calibri"/>
              </a:rPr>
              <a:t>o</a:t>
            </a:r>
            <a:r>
              <a:rPr sz="1600" dirty="0">
                <a:solidFill>
                  <a:srgbClr val="A6A6A6"/>
                </a:solidFill>
                <a:cs typeface="Calibri"/>
              </a:rPr>
              <a:t>r</a:t>
            </a:r>
            <a:r>
              <a:rPr sz="1600" spc="-7" dirty="0">
                <a:solidFill>
                  <a:srgbClr val="A6A6A6"/>
                </a:solidFill>
                <a:cs typeface="Calibri"/>
              </a:rPr>
              <a:t> </a:t>
            </a:r>
            <a:r>
              <a:rPr sz="1600" dirty="0">
                <a:solidFill>
                  <a:srgbClr val="A6A6A6"/>
                </a:solidFill>
                <a:cs typeface="Calibri"/>
              </a:rPr>
              <a:t>a</a:t>
            </a:r>
            <a:r>
              <a:rPr sz="1600" spc="7" dirty="0">
                <a:solidFill>
                  <a:srgbClr val="A6A6A6"/>
                </a:solidFill>
                <a:cs typeface="Calibri"/>
              </a:rPr>
              <a:t>p</a:t>
            </a:r>
            <a:r>
              <a:rPr sz="1600" dirty="0">
                <a:solidFill>
                  <a:srgbClr val="A6A6A6"/>
                </a:solidFill>
                <a:cs typeface="Calibri"/>
              </a:rPr>
              <a:t>art  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from,</a:t>
            </a:r>
            <a:r>
              <a:rPr sz="1600" spc="-40" dirty="0">
                <a:solidFill>
                  <a:srgbClr val="A6A6A6"/>
                </a:solidFill>
                <a:cs typeface="Calibri"/>
              </a:rPr>
              <a:t> </a:t>
            </a:r>
            <a:r>
              <a:rPr sz="1600" dirty="0">
                <a:solidFill>
                  <a:srgbClr val="A6A6A6"/>
                </a:solidFill>
                <a:cs typeface="Calibri"/>
              </a:rPr>
              <a:t>one</a:t>
            </a:r>
            <a:r>
              <a:rPr sz="1600" spc="-33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A6A6A6"/>
                </a:solidFill>
                <a:cs typeface="Calibri"/>
              </a:rPr>
              <a:t>another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CDDA5F2A-F1EF-7492-81C4-C3F0C5E66FF7}"/>
              </a:ext>
            </a:extLst>
          </p:cNvPr>
          <p:cNvSpPr txBox="1"/>
          <p:nvPr/>
        </p:nvSpPr>
        <p:spPr>
          <a:xfrm>
            <a:off x="3443223" y="4893226"/>
            <a:ext cx="2413000" cy="752492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indent="1693" algn="ctr" defTabSz="1219170">
              <a:lnSpc>
                <a:spcPct val="100899"/>
              </a:lnSpc>
              <a:spcBef>
                <a:spcPts val="113"/>
              </a:spcBef>
            </a:pPr>
            <a:r>
              <a:rPr sz="1600" dirty="0">
                <a:solidFill>
                  <a:srgbClr val="A6A6A6"/>
                </a:solidFill>
                <a:cs typeface="Calibri"/>
              </a:rPr>
              <a:t>The position 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property 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 p</a:t>
            </a:r>
            <a:r>
              <a:rPr sz="1600" spc="-47" dirty="0">
                <a:solidFill>
                  <a:srgbClr val="A6A6A6"/>
                </a:solidFill>
                <a:cs typeface="Calibri"/>
              </a:rPr>
              <a:t>r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vi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de</a:t>
            </a:r>
            <a:r>
              <a:rPr sz="1600" dirty="0">
                <a:solidFill>
                  <a:srgbClr val="A6A6A6"/>
                </a:solidFill>
                <a:cs typeface="Calibri"/>
              </a:rPr>
              <a:t>s</a:t>
            </a:r>
            <a:r>
              <a:rPr sz="1600" spc="-27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d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i</a:t>
            </a:r>
            <a:r>
              <a:rPr sz="1600" spc="-27" dirty="0">
                <a:solidFill>
                  <a:srgbClr val="A6A6A6"/>
                </a:solidFill>
                <a:cs typeface="Calibri"/>
              </a:rPr>
              <a:t>f</a:t>
            </a:r>
            <a:r>
              <a:rPr sz="1600" spc="-60" dirty="0">
                <a:solidFill>
                  <a:srgbClr val="A6A6A6"/>
                </a:solidFill>
                <a:cs typeface="Calibri"/>
              </a:rPr>
              <a:t>f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e</a:t>
            </a:r>
            <a:r>
              <a:rPr sz="1600" spc="-47" dirty="0">
                <a:solidFill>
                  <a:srgbClr val="A6A6A6"/>
                </a:solidFill>
                <a:cs typeface="Calibri"/>
              </a:rPr>
              <a:t>r</a:t>
            </a:r>
            <a:r>
              <a:rPr sz="1600" spc="-33" dirty="0">
                <a:solidFill>
                  <a:srgbClr val="A6A6A6"/>
                </a:solidFill>
                <a:cs typeface="Calibri"/>
              </a:rPr>
              <a:t>e</a:t>
            </a:r>
            <a:r>
              <a:rPr sz="1600" spc="-47" dirty="0">
                <a:solidFill>
                  <a:srgbClr val="A6A6A6"/>
                </a:solidFill>
                <a:cs typeface="Calibri"/>
              </a:rPr>
              <a:t>n</a:t>
            </a:r>
            <a:r>
              <a:rPr sz="1600" dirty="0">
                <a:solidFill>
                  <a:srgbClr val="A6A6A6"/>
                </a:solidFill>
                <a:cs typeface="Calibri"/>
              </a:rPr>
              <a:t>t</a:t>
            </a:r>
            <a:r>
              <a:rPr sz="1600" spc="-67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40" dirty="0">
                <a:solidFill>
                  <a:srgbClr val="A6A6A6"/>
                </a:solidFill>
                <a:cs typeface="Calibri"/>
              </a:rPr>
              <a:t>w</a:t>
            </a:r>
            <a:r>
              <a:rPr sz="1600" spc="-47" dirty="0">
                <a:solidFill>
                  <a:srgbClr val="A6A6A6"/>
                </a:solidFill>
                <a:cs typeface="Calibri"/>
              </a:rPr>
              <a:t>a</a:t>
            </a:r>
            <a:r>
              <a:rPr sz="1600" spc="-40" dirty="0">
                <a:solidFill>
                  <a:srgbClr val="A6A6A6"/>
                </a:solidFill>
                <a:cs typeface="Calibri"/>
              </a:rPr>
              <a:t>y</a:t>
            </a:r>
            <a:r>
              <a:rPr sz="1600" dirty="0">
                <a:solidFill>
                  <a:srgbClr val="A6A6A6"/>
                </a:solidFill>
                <a:cs typeface="Calibri"/>
              </a:rPr>
              <a:t>s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27" dirty="0">
                <a:solidFill>
                  <a:srgbClr val="A6A6A6"/>
                </a:solidFill>
                <a:cs typeface="Calibri"/>
              </a:rPr>
              <a:t>t</a:t>
            </a:r>
            <a:r>
              <a:rPr sz="1600" dirty="0">
                <a:solidFill>
                  <a:srgbClr val="A6A6A6"/>
                </a:solidFill>
                <a:cs typeface="Calibri"/>
              </a:rPr>
              <a:t>o  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un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i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que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l</a:t>
            </a:r>
            <a:r>
              <a:rPr sz="1600" dirty="0">
                <a:solidFill>
                  <a:srgbClr val="A6A6A6"/>
                </a:solidFill>
                <a:cs typeface="Calibri"/>
              </a:rPr>
              <a:t>y</a:t>
            </a:r>
            <a:r>
              <a:rPr sz="1600" spc="-80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7" dirty="0">
                <a:solidFill>
                  <a:srgbClr val="A6A6A6"/>
                </a:solidFill>
                <a:cs typeface="Calibri"/>
              </a:rPr>
              <a:t>p</a:t>
            </a:r>
            <a:r>
              <a:rPr sz="1600" dirty="0">
                <a:solidFill>
                  <a:srgbClr val="A6A6A6"/>
                </a:solidFill>
                <a:cs typeface="Calibri"/>
              </a:rPr>
              <a:t>o</a:t>
            </a:r>
            <a:r>
              <a:rPr sz="1600" spc="-7" dirty="0">
                <a:solidFill>
                  <a:srgbClr val="A6A6A6"/>
                </a:solidFill>
                <a:cs typeface="Calibri"/>
              </a:rPr>
              <a:t>si</a:t>
            </a:r>
            <a:r>
              <a:rPr sz="1600" dirty="0">
                <a:solidFill>
                  <a:srgbClr val="A6A6A6"/>
                </a:solidFill>
                <a:cs typeface="Calibri"/>
              </a:rPr>
              <a:t>t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i</a:t>
            </a:r>
            <a:r>
              <a:rPr sz="1600" dirty="0">
                <a:solidFill>
                  <a:srgbClr val="A6A6A6"/>
                </a:solidFill>
                <a:cs typeface="Calibri"/>
              </a:rPr>
              <a:t>on</a:t>
            </a:r>
            <a:r>
              <a:rPr sz="1600" spc="-67" dirty="0">
                <a:solidFill>
                  <a:srgbClr val="A6A6A6"/>
                </a:solidFill>
                <a:cs typeface="Calibri"/>
              </a:rPr>
              <a:t> </a:t>
            </a:r>
            <a:r>
              <a:rPr sz="1600" dirty="0">
                <a:solidFill>
                  <a:srgbClr val="A6A6A6"/>
                </a:solidFill>
                <a:cs typeface="Calibri"/>
              </a:rPr>
              <a:t>an</a:t>
            </a:r>
            <a:r>
              <a:rPr sz="1600" spc="-40" dirty="0">
                <a:solidFill>
                  <a:srgbClr val="A6A6A6"/>
                </a:solidFill>
                <a:cs typeface="Calibri"/>
              </a:rPr>
              <a:t> </a:t>
            </a:r>
            <a:r>
              <a:rPr sz="1600" dirty="0">
                <a:solidFill>
                  <a:srgbClr val="A6A6A6"/>
                </a:solidFill>
                <a:cs typeface="Calibri"/>
              </a:rPr>
              <a:t>eleme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n</a:t>
            </a:r>
            <a:r>
              <a:rPr sz="1600" dirty="0">
                <a:solidFill>
                  <a:srgbClr val="A6A6A6"/>
                </a:solidFill>
                <a:cs typeface="Calibri"/>
              </a:rPr>
              <a:t>t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  <p:pic>
        <p:nvPicPr>
          <p:cNvPr id="18" name="object 14">
            <a:extLst>
              <a:ext uri="{FF2B5EF4-FFF2-40B4-BE49-F238E27FC236}">
                <a16:creationId xmlns:a16="http://schemas.microsoft.com/office/drawing/2014/main" id="{CF183755-B003-3BE7-C752-B32D873C800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66560" y="2794001"/>
            <a:ext cx="898144" cy="896111"/>
          </a:xfrm>
          <a:prstGeom prst="rect">
            <a:avLst/>
          </a:prstGeom>
        </p:spPr>
      </p:pic>
      <p:sp>
        <p:nvSpPr>
          <p:cNvPr id="19" name="object 15">
            <a:extLst>
              <a:ext uri="{FF2B5EF4-FFF2-40B4-BE49-F238E27FC236}">
                <a16:creationId xmlns:a16="http://schemas.microsoft.com/office/drawing/2014/main" id="{CD364FF5-FABD-3960-1EE4-CF55F7E13B80}"/>
              </a:ext>
            </a:extLst>
          </p:cNvPr>
          <p:cNvSpPr txBox="1"/>
          <p:nvPr/>
        </p:nvSpPr>
        <p:spPr>
          <a:xfrm>
            <a:off x="6414686" y="4343738"/>
            <a:ext cx="16467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b="1" spc="-7" dirty="0">
                <a:solidFill>
                  <a:srgbClr val="212121"/>
                </a:solidFill>
                <a:cs typeface="Calibri"/>
              </a:rPr>
              <a:t>D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ispl</a:t>
            </a:r>
            <a:r>
              <a:rPr sz="1867" b="1" spc="-47" dirty="0">
                <a:solidFill>
                  <a:srgbClr val="212121"/>
                </a:solidFill>
                <a:cs typeface="Calibri"/>
              </a:rPr>
              <a:t>a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y</a:t>
            </a:r>
            <a:r>
              <a:rPr sz="1867" b="1" spc="-152" dirty="0">
                <a:solidFill>
                  <a:srgbClr val="212121"/>
                </a:solidFill>
                <a:cs typeface="Calibri"/>
              </a:rPr>
              <a:t> </a:t>
            </a:r>
            <a:r>
              <a:rPr sz="1867" b="1" spc="-7" dirty="0">
                <a:solidFill>
                  <a:srgbClr val="212121"/>
                </a:solidFill>
                <a:cs typeface="Calibri"/>
              </a:rPr>
              <a:t>P</a:t>
            </a:r>
            <a:r>
              <a:rPr sz="1867" b="1" spc="-20" dirty="0">
                <a:solidFill>
                  <a:srgbClr val="212121"/>
                </a:solidFill>
                <a:cs typeface="Calibri"/>
              </a:rPr>
              <a:t>r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op</a:t>
            </a:r>
            <a:r>
              <a:rPr sz="1867" b="1" spc="-13" dirty="0">
                <a:solidFill>
                  <a:srgbClr val="212121"/>
                </a:solidFill>
                <a:cs typeface="Calibri"/>
              </a:rPr>
              <a:t>e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r</a:t>
            </a:r>
            <a:r>
              <a:rPr sz="1867" b="1" spc="-13" dirty="0">
                <a:solidFill>
                  <a:srgbClr val="212121"/>
                </a:solidFill>
                <a:cs typeface="Calibri"/>
              </a:rPr>
              <a:t>t</a:t>
            </a:r>
            <a:r>
              <a:rPr sz="1867" b="1" dirty="0">
                <a:solidFill>
                  <a:srgbClr val="212121"/>
                </a:solidFill>
                <a:cs typeface="Calibri"/>
              </a:rPr>
              <a:t>y</a:t>
            </a:r>
            <a:endParaRPr sz="1867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F8A20E6C-BF36-19B9-1CC9-C6F9BAB6CBC1}"/>
              </a:ext>
            </a:extLst>
          </p:cNvPr>
          <p:cNvSpPr txBox="1"/>
          <p:nvPr/>
        </p:nvSpPr>
        <p:spPr>
          <a:xfrm>
            <a:off x="6027928" y="4893226"/>
            <a:ext cx="2446867" cy="752492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16933" marR="6773" algn="ctr" defTabSz="1219170">
              <a:lnSpc>
                <a:spcPct val="100899"/>
              </a:lnSpc>
              <a:spcBef>
                <a:spcPts val="113"/>
              </a:spcBef>
            </a:pPr>
            <a:r>
              <a:rPr sz="1600" dirty="0">
                <a:solidFill>
                  <a:srgbClr val="A6A6A6"/>
                </a:solidFill>
                <a:cs typeface="Calibri"/>
              </a:rPr>
              <a:t>The</a:t>
            </a:r>
            <a:r>
              <a:rPr sz="1600" spc="-53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display</a:t>
            </a:r>
            <a:r>
              <a:rPr sz="1600" spc="-67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property</a:t>
            </a:r>
            <a:r>
              <a:rPr sz="1600" spc="-60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A6A6A6"/>
                </a:solidFill>
                <a:cs typeface="Calibri"/>
              </a:rPr>
              <a:t>specifies </a:t>
            </a:r>
            <a:r>
              <a:rPr sz="1600" spc="-347" dirty="0">
                <a:solidFill>
                  <a:srgbClr val="A6A6A6"/>
                </a:solidFill>
                <a:cs typeface="Calibri"/>
              </a:rPr>
              <a:t> </a:t>
            </a:r>
            <a:r>
              <a:rPr sz="1600" dirty="0">
                <a:solidFill>
                  <a:srgbClr val="A6A6A6"/>
                </a:solidFill>
                <a:cs typeface="Calibri"/>
              </a:rPr>
              <a:t>the </a:t>
            </a:r>
            <a:r>
              <a:rPr sz="1600" spc="-13" dirty="0">
                <a:solidFill>
                  <a:srgbClr val="A6A6A6"/>
                </a:solidFill>
                <a:cs typeface="Calibri"/>
              </a:rPr>
              <a:t>type </a:t>
            </a:r>
            <a:r>
              <a:rPr sz="1600" dirty="0">
                <a:solidFill>
                  <a:srgbClr val="A6A6A6"/>
                </a:solidFill>
                <a:cs typeface="Calibri"/>
              </a:rPr>
              <a:t>of 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box </a:t>
            </a:r>
            <a:r>
              <a:rPr sz="1600" spc="-7" dirty="0">
                <a:solidFill>
                  <a:srgbClr val="A6A6A6"/>
                </a:solidFill>
                <a:cs typeface="Calibri"/>
              </a:rPr>
              <a:t>used </a:t>
            </a:r>
            <a:r>
              <a:rPr sz="1600" spc="-20" dirty="0">
                <a:solidFill>
                  <a:srgbClr val="A6A6A6"/>
                </a:solidFill>
                <a:cs typeface="Calibri"/>
              </a:rPr>
              <a:t>for </a:t>
            </a:r>
            <a:r>
              <a:rPr sz="1600" dirty="0">
                <a:solidFill>
                  <a:srgbClr val="A6A6A6"/>
                </a:solidFill>
                <a:cs typeface="Calibri"/>
              </a:rPr>
              <a:t>an </a:t>
            </a:r>
            <a:r>
              <a:rPr sz="1600" spc="7" dirty="0">
                <a:solidFill>
                  <a:srgbClr val="A6A6A6"/>
                </a:solidFill>
                <a:cs typeface="Calibri"/>
              </a:rPr>
              <a:t> </a:t>
            </a:r>
            <a:r>
              <a:rPr sz="1600" spc="-7" dirty="0">
                <a:solidFill>
                  <a:srgbClr val="A6A6A6"/>
                </a:solidFill>
                <a:cs typeface="Calibri"/>
              </a:rPr>
              <a:t>HTML</a:t>
            </a:r>
            <a:r>
              <a:rPr sz="1600" spc="-53" dirty="0">
                <a:solidFill>
                  <a:srgbClr val="A6A6A6"/>
                </a:solidFill>
                <a:cs typeface="Calibri"/>
              </a:rPr>
              <a:t> </a:t>
            </a:r>
            <a:r>
              <a:rPr sz="1600" dirty="0">
                <a:solidFill>
                  <a:srgbClr val="A6A6A6"/>
                </a:solidFill>
                <a:cs typeface="Calibri"/>
              </a:rPr>
              <a:t>element</a:t>
            </a:r>
            <a:endParaRPr sz="1600">
              <a:solidFill>
                <a:prstClr val="black"/>
              </a:solidFill>
              <a:cs typeface="Calibri"/>
            </a:endParaRPr>
          </a:p>
        </p:txBody>
      </p:sp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</p:spTree>
    <p:extLst>
      <p:ext uri="{BB962C8B-B14F-4D97-AF65-F5344CB8AC3E}">
        <p14:creationId xmlns:p14="http://schemas.microsoft.com/office/powerpoint/2010/main" val="19637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45E056E-10BD-0B9E-4ACE-A3F54C31FD9F}"/>
              </a:ext>
            </a:extLst>
          </p:cNvPr>
          <p:cNvSpPr/>
          <p:nvPr/>
        </p:nvSpPr>
        <p:spPr>
          <a:xfrm>
            <a:off x="2161309" y="93891"/>
            <a:ext cx="7105194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1883" y="2523452"/>
            <a:ext cx="9608234" cy="240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Sites and Web links:</a:t>
            </a:r>
          </a:p>
          <a:p>
            <a:pPr marL="246374" indent="-230288" defTabSz="1219170">
              <a:spcBef>
                <a:spcPts val="820"/>
              </a:spcBef>
              <a:buFont typeface="Arial MT"/>
              <a:buChar char="•"/>
              <a:tabLst>
                <a:tab pos="247220" algn="l"/>
              </a:tabLst>
            </a:pPr>
            <a:r>
              <a:rPr lang="en-US" sz="1800" spc="-7" dirty="0">
                <a:solidFill>
                  <a:srgbClr val="212121"/>
                </a:solidFill>
                <a:latin typeface="Calibri"/>
                <a:cs typeface="Calibri"/>
              </a:rPr>
              <a:t>CSS</a:t>
            </a:r>
            <a:r>
              <a:rPr lang="en-US" sz="1800" spc="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lang="en-US" sz="1800" spc="-13" dirty="0">
                <a:solidFill>
                  <a:srgbClr val="212121"/>
                </a:solidFill>
                <a:latin typeface="Calibri"/>
                <a:cs typeface="Calibri"/>
              </a:rPr>
              <a:t>Layout</a:t>
            </a:r>
            <a:r>
              <a:rPr lang="en-US"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lang="en-US" sz="1800" spc="-7" dirty="0">
                <a:solidFill>
                  <a:srgbClr val="212121"/>
                </a:solidFill>
                <a:latin typeface="Calibri"/>
                <a:cs typeface="Calibri"/>
              </a:rPr>
              <a:t>cookbook</a:t>
            </a:r>
            <a:r>
              <a:rPr lang="en-US" sz="1800" spc="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212121"/>
                </a:solidFill>
                <a:latin typeface="Calibri"/>
                <a:cs typeface="Calibri"/>
              </a:rPr>
              <a:t>-</a:t>
            </a:r>
            <a:r>
              <a:rPr lang="en-US" sz="1800" spc="13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lang="en-US" sz="1800" u="sng" spc="-13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"/>
                <a:cs typeface="Calibri"/>
                <a:hlinkClick r:id="rId2"/>
              </a:rPr>
              <a:t>https://developer.mozilla.org/ru/docs/Web/CSS/Layout_cookbook</a:t>
            </a:r>
            <a:endParaRPr lang="en-US" sz="1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46374" indent="-230288" defTabSz="1219170">
              <a:spcBef>
                <a:spcPts val="687"/>
              </a:spcBef>
              <a:buFont typeface="Arial MT"/>
              <a:buChar char="•"/>
              <a:tabLst>
                <a:tab pos="247220" algn="l"/>
              </a:tabLst>
            </a:pPr>
            <a:r>
              <a:rPr lang="en-US" sz="1800" spc="-13" dirty="0">
                <a:solidFill>
                  <a:srgbClr val="212121"/>
                </a:solidFill>
                <a:latin typeface="Calibri"/>
                <a:cs typeface="Calibri"/>
              </a:rPr>
              <a:t>Flexbox</a:t>
            </a:r>
            <a:r>
              <a:rPr lang="en-US" sz="1800" spc="13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lang="en-US" sz="1800" spc="-7" dirty="0">
                <a:solidFill>
                  <a:srgbClr val="212121"/>
                </a:solidFill>
                <a:latin typeface="Calibri"/>
                <a:cs typeface="Calibri"/>
              </a:rPr>
              <a:t>froggy </a:t>
            </a:r>
            <a:r>
              <a:rPr lang="en-US" sz="1800" dirty="0">
                <a:solidFill>
                  <a:srgbClr val="212121"/>
                </a:solidFill>
                <a:latin typeface="Calibri"/>
                <a:cs typeface="Calibri"/>
              </a:rPr>
              <a:t>-</a:t>
            </a:r>
            <a:r>
              <a:rPr lang="en-US" sz="1800" spc="-7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lang="en-US" sz="1800" u="sng" spc="-2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"/>
                <a:cs typeface="Calibri"/>
                <a:hlinkClick r:id="rId3"/>
              </a:rPr>
              <a:t>https://flexboxfroggy.com/</a:t>
            </a:r>
            <a:endParaRPr lang="en-US" sz="1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46374" indent="-230288" defTabSz="1219170">
              <a:spcBef>
                <a:spcPts val="687"/>
              </a:spcBef>
              <a:buFont typeface="Arial MT"/>
              <a:buChar char="•"/>
              <a:tabLst>
                <a:tab pos="247220" algn="l"/>
              </a:tabLst>
            </a:pPr>
            <a:r>
              <a:rPr lang="en-US" sz="1800" spc="-7" dirty="0">
                <a:solidFill>
                  <a:srgbClr val="212121"/>
                </a:solidFill>
                <a:latin typeface="Calibri"/>
                <a:cs typeface="Calibri"/>
              </a:rPr>
              <a:t>Learn</a:t>
            </a:r>
            <a:r>
              <a:rPr lang="en-US" sz="1800" spc="7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lang="en-US" sz="1800" spc="-7" dirty="0">
                <a:solidFill>
                  <a:srgbClr val="212121"/>
                </a:solidFill>
                <a:latin typeface="Calibri"/>
                <a:cs typeface="Calibri"/>
              </a:rPr>
              <a:t>CSS</a:t>
            </a:r>
            <a:r>
              <a:rPr lang="en-US" sz="18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212121"/>
                </a:solidFill>
                <a:latin typeface="Calibri"/>
                <a:cs typeface="Calibri"/>
              </a:rPr>
              <a:t>Grid</a:t>
            </a:r>
            <a:r>
              <a:rPr lang="en-US" sz="18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212121"/>
                </a:solidFill>
                <a:latin typeface="Calibri"/>
                <a:cs typeface="Calibri"/>
              </a:rPr>
              <a:t>-</a:t>
            </a:r>
            <a:r>
              <a:rPr lang="en-US" sz="1800" spc="-7" dirty="0">
                <a:solidFill>
                  <a:srgbClr val="76CDD7"/>
                </a:solidFill>
                <a:latin typeface="Calibri"/>
                <a:cs typeface="Calibri"/>
              </a:rPr>
              <a:t> </a:t>
            </a:r>
            <a:r>
              <a:rPr lang="en-US" sz="1800" u="sng" spc="-13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"/>
                <a:cs typeface="Calibri"/>
                <a:hlinkClick r:id="rId4"/>
              </a:rPr>
              <a:t>https://learncssgrid.com/</a:t>
            </a:r>
            <a:endParaRPr lang="en-US" sz="1800" dirty="0">
              <a:solidFill>
                <a:prstClr val="black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2" descr="KL Deemed to be University 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2073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2602523" y="1856934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Course Name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534" y="2560321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10699C0E-46C5-2952-7CCB-F2BEE13F6F0D}"/>
              </a:ext>
            </a:extLst>
          </p:cNvPr>
          <p:cNvSpPr txBox="1"/>
          <p:nvPr/>
        </p:nvSpPr>
        <p:spPr>
          <a:xfrm>
            <a:off x="2375408" y="2403856"/>
            <a:ext cx="7441353" cy="1415772"/>
          </a:xfrm>
          <a:prstGeom prst="rect">
            <a:avLst/>
          </a:prstGeom>
          <a:solidFill>
            <a:srgbClr val="CEDB55"/>
          </a:solidFill>
          <a:ln w="63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3706" algn="ctr" defTabSz="1219170">
              <a:spcBef>
                <a:spcPts val="7"/>
              </a:spcBef>
            </a:pPr>
            <a:endParaRPr lang="en-IN" sz="3200" b="1" spc="-7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23706" algn="ctr" defTabSz="1219170">
              <a:spcBef>
                <a:spcPts val="7"/>
              </a:spcBef>
            </a:pP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800" b="1" spc="-2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227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253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00" b="1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b="1" spc="-2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b="1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b="1" spc="-2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800" b="1" spc="247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25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b="1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253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b="1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800" b="1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800" b="1" spc="-21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247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b="1" spc="-7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lang="en-IN" sz="2800" b="1" spc="-7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R="23706" algn="ctr" defTabSz="1219170">
              <a:spcBef>
                <a:spcPts val="7"/>
              </a:spcBef>
            </a:pPr>
            <a:endParaRPr sz="3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37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107BE908-E059-3AE6-44C8-3DBA3D4716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8787" y="695846"/>
            <a:ext cx="239437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87" dirty="0">
                <a:solidFill>
                  <a:srgbClr val="212121"/>
                </a:solidFill>
                <a:latin typeface="Calibri Light"/>
                <a:cs typeface="Calibri Light"/>
              </a:rPr>
              <a:t>ELEMENT</a:t>
            </a:r>
            <a:r>
              <a:rPr sz="2667" b="0" spc="1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80" dirty="0">
                <a:solidFill>
                  <a:srgbClr val="212121"/>
                </a:solidFill>
                <a:latin typeface="Calibri Light"/>
                <a:cs typeface="Calibri Light"/>
              </a:rPr>
              <a:t>TYPES</a:t>
            </a:r>
            <a:endParaRPr sz="2667" dirty="0">
              <a:latin typeface="Calibri Light"/>
              <a:cs typeface="Calibri Ligh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06075E-14D3-AE51-93B6-92EB469393ED}"/>
              </a:ext>
            </a:extLst>
          </p:cNvPr>
          <p:cNvGrpSpPr/>
          <p:nvPr/>
        </p:nvGrpSpPr>
        <p:grpSpPr>
          <a:xfrm>
            <a:off x="1990725" y="2366574"/>
            <a:ext cx="8887798" cy="2424447"/>
            <a:chOff x="1955300" y="2618822"/>
            <a:chExt cx="8887798" cy="2424447"/>
          </a:xfrm>
        </p:grpSpPr>
        <p:grpSp>
          <p:nvGrpSpPr>
            <p:cNvPr id="13" name="object 4">
              <a:extLst>
                <a:ext uri="{FF2B5EF4-FFF2-40B4-BE49-F238E27FC236}">
                  <a16:creationId xmlns:a16="http://schemas.microsoft.com/office/drawing/2014/main" id="{1F18A197-DE62-C1D0-D8D1-95CDC1C13AC5}"/>
                </a:ext>
              </a:extLst>
            </p:cNvPr>
            <p:cNvGrpSpPr/>
            <p:nvPr/>
          </p:nvGrpSpPr>
          <p:grpSpPr>
            <a:xfrm>
              <a:off x="1955300" y="3831587"/>
              <a:ext cx="8007773" cy="1211580"/>
              <a:chOff x="1219200" y="2419857"/>
              <a:chExt cx="6005830" cy="908685"/>
            </a:xfrm>
          </p:grpSpPr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17DD9AD9-7CD9-1793-16C0-99E40BD93829}"/>
                  </a:ext>
                </a:extLst>
              </p:cNvPr>
              <p:cNvSpPr/>
              <p:nvPr/>
            </p:nvSpPr>
            <p:spPr>
              <a:xfrm>
                <a:off x="1946148" y="2426207"/>
                <a:ext cx="52412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241290">
                    <a:moveTo>
                      <a:pt x="0" y="0"/>
                    </a:moveTo>
                    <a:lnTo>
                      <a:pt x="5240908" y="0"/>
                    </a:lnTo>
                  </a:path>
                </a:pathLst>
              </a:custGeom>
              <a:ln w="12700">
                <a:solidFill>
                  <a:srgbClr val="585858"/>
                </a:solidFill>
              </a:ln>
            </p:spPr>
            <p:txBody>
              <a:bodyPr wrap="square" lIns="0" tIns="0" rIns="0" bIns="0" rtlCol="0"/>
              <a:lstStyle/>
              <a:p>
                <a:pPr defTabSz="1219170"/>
                <a:endParaRPr sz="240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9796255B-6D07-D4F4-0D6B-DBB3BA1DA46A}"/>
                  </a:ext>
                </a:extLst>
              </p:cNvPr>
              <p:cNvSpPr/>
              <p:nvPr/>
            </p:nvSpPr>
            <p:spPr>
              <a:xfrm>
                <a:off x="1935226" y="2426207"/>
                <a:ext cx="127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28600">
                    <a:moveTo>
                      <a:pt x="12700" y="177800"/>
                    </a:moveTo>
                    <a:lnTo>
                      <a:pt x="0" y="177800"/>
                    </a:lnTo>
                    <a:lnTo>
                      <a:pt x="0" y="228600"/>
                    </a:lnTo>
                    <a:lnTo>
                      <a:pt x="12700" y="228600"/>
                    </a:lnTo>
                    <a:lnTo>
                      <a:pt x="12700" y="177800"/>
                    </a:lnTo>
                    <a:close/>
                  </a:path>
                  <a:path w="12700" h="228600">
                    <a:moveTo>
                      <a:pt x="12700" y="88900"/>
                    </a:moveTo>
                    <a:lnTo>
                      <a:pt x="0" y="88900"/>
                    </a:lnTo>
                    <a:lnTo>
                      <a:pt x="0" y="139700"/>
                    </a:lnTo>
                    <a:lnTo>
                      <a:pt x="12700" y="139700"/>
                    </a:lnTo>
                    <a:lnTo>
                      <a:pt x="12700" y="88900"/>
                    </a:lnTo>
                    <a:close/>
                  </a:path>
                  <a:path w="12700" h="228600">
                    <a:moveTo>
                      <a:pt x="12700" y="0"/>
                    </a:moveTo>
                    <a:lnTo>
                      <a:pt x="0" y="0"/>
                    </a:lnTo>
                    <a:lnTo>
                      <a:pt x="0" y="50800"/>
                    </a:lnTo>
                    <a:lnTo>
                      <a:pt x="12700" y="50800"/>
                    </a:lnTo>
                    <a:lnTo>
                      <a:pt x="12700" y="0"/>
                    </a:lnTo>
                    <a:close/>
                  </a:path>
                </a:pathLst>
              </a:custGeom>
              <a:solidFill>
                <a:srgbClr val="585858"/>
              </a:solidFill>
            </p:spPr>
            <p:txBody>
              <a:bodyPr wrap="square" lIns="0" tIns="0" rIns="0" bIns="0" rtlCol="0"/>
              <a:lstStyle/>
              <a:p>
                <a:pPr defTabSz="1219170"/>
                <a:endParaRPr sz="2400">
                  <a:solidFill>
                    <a:prstClr val="black"/>
                  </a:solidFill>
                  <a:latin typeface="Calibri"/>
                </a:endParaRPr>
              </a:p>
            </p:txBody>
          </p:sp>
          <p:pic>
            <p:nvPicPr>
              <p:cNvPr id="16" name="object 7">
                <a:extLst>
                  <a:ext uri="{FF2B5EF4-FFF2-40B4-BE49-F238E27FC236}">
                    <a16:creationId xmlns:a16="http://schemas.microsoft.com/office/drawing/2014/main" id="{7F954D12-EBDF-93BC-D10C-5328D93C0680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03476" y="2685287"/>
                <a:ext cx="76200" cy="76200"/>
              </a:xfrm>
              <a:prstGeom prst="rect">
                <a:avLst/>
              </a:prstGeom>
            </p:spPr>
          </p:pic>
          <p:sp>
            <p:nvSpPr>
              <p:cNvPr id="17" name="object 8">
                <a:extLst>
                  <a:ext uri="{FF2B5EF4-FFF2-40B4-BE49-F238E27FC236}">
                    <a16:creationId xmlns:a16="http://schemas.microsoft.com/office/drawing/2014/main" id="{5A280737-542D-7943-0C71-B0B02B1C1F16}"/>
                  </a:ext>
                </a:extLst>
              </p:cNvPr>
              <p:cNvSpPr/>
              <p:nvPr/>
            </p:nvSpPr>
            <p:spPr>
              <a:xfrm>
                <a:off x="7180453" y="2426207"/>
                <a:ext cx="127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28600">
                    <a:moveTo>
                      <a:pt x="12700" y="177800"/>
                    </a:moveTo>
                    <a:lnTo>
                      <a:pt x="0" y="177800"/>
                    </a:lnTo>
                    <a:lnTo>
                      <a:pt x="0" y="228600"/>
                    </a:lnTo>
                    <a:lnTo>
                      <a:pt x="12700" y="228600"/>
                    </a:lnTo>
                    <a:lnTo>
                      <a:pt x="12700" y="177800"/>
                    </a:lnTo>
                    <a:close/>
                  </a:path>
                  <a:path w="12700" h="228600">
                    <a:moveTo>
                      <a:pt x="12700" y="88900"/>
                    </a:moveTo>
                    <a:lnTo>
                      <a:pt x="0" y="88900"/>
                    </a:lnTo>
                    <a:lnTo>
                      <a:pt x="0" y="139700"/>
                    </a:lnTo>
                    <a:lnTo>
                      <a:pt x="12700" y="139700"/>
                    </a:lnTo>
                    <a:lnTo>
                      <a:pt x="12700" y="88900"/>
                    </a:lnTo>
                    <a:close/>
                  </a:path>
                  <a:path w="12700" h="228600">
                    <a:moveTo>
                      <a:pt x="12700" y="0"/>
                    </a:moveTo>
                    <a:lnTo>
                      <a:pt x="0" y="0"/>
                    </a:lnTo>
                    <a:lnTo>
                      <a:pt x="0" y="50800"/>
                    </a:lnTo>
                    <a:lnTo>
                      <a:pt x="12700" y="50800"/>
                    </a:lnTo>
                    <a:lnTo>
                      <a:pt x="12700" y="0"/>
                    </a:lnTo>
                    <a:close/>
                  </a:path>
                </a:pathLst>
              </a:custGeom>
              <a:solidFill>
                <a:srgbClr val="585858"/>
              </a:solidFill>
            </p:spPr>
            <p:txBody>
              <a:bodyPr wrap="square" lIns="0" tIns="0" rIns="0" bIns="0" rtlCol="0"/>
              <a:lstStyle/>
              <a:p>
                <a:pPr defTabSz="1219170"/>
                <a:endParaRPr sz="2400">
                  <a:solidFill>
                    <a:prstClr val="black"/>
                  </a:solidFill>
                  <a:latin typeface="Calibri"/>
                </a:endParaRPr>
              </a:p>
            </p:txBody>
          </p:sp>
          <p:pic>
            <p:nvPicPr>
              <p:cNvPr id="18" name="object 9">
                <a:extLst>
                  <a:ext uri="{FF2B5EF4-FFF2-40B4-BE49-F238E27FC236}">
                    <a16:creationId xmlns:a16="http://schemas.microsoft.com/office/drawing/2014/main" id="{C846DA63-6476-8D33-101A-6E350C72748A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148703" y="2685287"/>
                <a:ext cx="76200" cy="76200"/>
              </a:xfrm>
              <a:prstGeom prst="rect">
                <a:avLst/>
              </a:prstGeom>
            </p:spPr>
          </p:pic>
          <p:sp>
            <p:nvSpPr>
              <p:cNvPr id="19" name="object 10">
                <a:extLst>
                  <a:ext uri="{FF2B5EF4-FFF2-40B4-BE49-F238E27FC236}">
                    <a16:creationId xmlns:a16="http://schemas.microsoft.com/office/drawing/2014/main" id="{80C70012-B74B-1812-B753-01FF92ABB726}"/>
                  </a:ext>
                </a:extLst>
              </p:cNvPr>
              <p:cNvSpPr/>
              <p:nvPr/>
            </p:nvSpPr>
            <p:spPr>
              <a:xfrm>
                <a:off x="1219200" y="2796489"/>
                <a:ext cx="1445895" cy="531495"/>
              </a:xfrm>
              <a:custGeom>
                <a:avLst/>
                <a:gdLst/>
                <a:ahLst/>
                <a:cxnLst/>
                <a:rect l="l" t="t" r="r" b="b"/>
                <a:pathLst>
                  <a:path w="1445895" h="531495">
                    <a:moveTo>
                      <a:pt x="1445895" y="0"/>
                    </a:moveTo>
                    <a:lnTo>
                      <a:pt x="0" y="0"/>
                    </a:lnTo>
                    <a:lnTo>
                      <a:pt x="0" y="531291"/>
                    </a:lnTo>
                    <a:lnTo>
                      <a:pt x="1445895" y="531291"/>
                    </a:lnTo>
                    <a:lnTo>
                      <a:pt x="1445895" y="0"/>
                    </a:lnTo>
                    <a:close/>
                  </a:path>
                </a:pathLst>
              </a:custGeom>
              <a:solidFill>
                <a:srgbClr val="464546"/>
              </a:solidFill>
            </p:spPr>
            <p:txBody>
              <a:bodyPr wrap="square" lIns="0" tIns="0" rIns="0" bIns="0" rtlCol="0"/>
              <a:lstStyle/>
              <a:p>
                <a:pPr defTabSz="1219170"/>
                <a:endParaRPr sz="240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" name="object 11">
                <a:extLst>
                  <a:ext uri="{FF2B5EF4-FFF2-40B4-BE49-F238E27FC236}">
                    <a16:creationId xmlns:a16="http://schemas.microsoft.com/office/drawing/2014/main" id="{D2D2CE8E-5A2B-F962-DF93-DCF1AE5306AC}"/>
                  </a:ext>
                </a:extLst>
              </p:cNvPr>
              <p:cNvSpPr/>
              <p:nvPr/>
            </p:nvSpPr>
            <p:spPr>
              <a:xfrm>
                <a:off x="1219200" y="3284241"/>
                <a:ext cx="1445895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445895" h="44450">
                    <a:moveTo>
                      <a:pt x="1445895" y="0"/>
                    </a:moveTo>
                    <a:lnTo>
                      <a:pt x="0" y="0"/>
                    </a:lnTo>
                    <a:lnTo>
                      <a:pt x="0" y="44174"/>
                    </a:lnTo>
                    <a:lnTo>
                      <a:pt x="1445895" y="44174"/>
                    </a:lnTo>
                    <a:lnTo>
                      <a:pt x="1445895" y="0"/>
                    </a:lnTo>
                    <a:close/>
                  </a:path>
                </a:pathLst>
              </a:custGeom>
              <a:solidFill>
                <a:srgbClr val="181818"/>
              </a:solidFill>
            </p:spPr>
            <p:txBody>
              <a:bodyPr wrap="square" lIns="0" tIns="0" rIns="0" bIns="0" rtlCol="0"/>
              <a:lstStyle/>
              <a:p>
                <a:pPr defTabSz="1219170"/>
                <a:endParaRPr sz="24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1" name="object 12">
              <a:extLst>
                <a:ext uri="{FF2B5EF4-FFF2-40B4-BE49-F238E27FC236}">
                  <a16:creationId xmlns:a16="http://schemas.microsoft.com/office/drawing/2014/main" id="{DB62E8C7-F1B3-52D6-7E77-55FF049F5239}"/>
                </a:ext>
              </a:extLst>
            </p:cNvPr>
            <p:cNvSpPr txBox="1"/>
            <p:nvPr/>
          </p:nvSpPr>
          <p:spPr>
            <a:xfrm>
              <a:off x="1955301" y="4459983"/>
              <a:ext cx="1927860" cy="344475"/>
            </a:xfrm>
            <a:prstGeom prst="rect">
              <a:avLst/>
            </a:prstGeom>
          </p:spPr>
          <p:txBody>
            <a:bodyPr vert="horz" wrap="square" lIns="0" tIns="16087" rIns="0" bIns="0" rtlCol="0">
              <a:spAutoFit/>
            </a:bodyPr>
            <a:lstStyle/>
            <a:p>
              <a:pPr marL="229441" defTabSz="1219170">
                <a:spcBef>
                  <a:spcPts val="127"/>
                </a:spcBef>
              </a:pPr>
              <a:r>
                <a:rPr sz="2133" b="1" spc="-27" dirty="0">
                  <a:solidFill>
                    <a:srgbClr val="FFFFFF"/>
                  </a:solidFill>
                  <a:latin typeface="Calibri"/>
                  <a:cs typeface="Calibri"/>
                </a:rPr>
                <a:t>BLOCK-LEVEL</a:t>
              </a:r>
              <a:endParaRPr sz="2133" dirty="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grpSp>
          <p:nvGrpSpPr>
            <p:cNvPr id="22" name="object 13">
              <a:extLst>
                <a:ext uri="{FF2B5EF4-FFF2-40B4-BE49-F238E27FC236}">
                  <a16:creationId xmlns:a16="http://schemas.microsoft.com/office/drawing/2014/main" id="{3F113CA9-2619-6631-57BF-3702C0F9B3FE}"/>
                </a:ext>
              </a:extLst>
            </p:cNvPr>
            <p:cNvGrpSpPr/>
            <p:nvPr/>
          </p:nvGrpSpPr>
          <p:grpSpPr>
            <a:xfrm>
              <a:off x="8957571" y="4333762"/>
              <a:ext cx="1885527" cy="709507"/>
              <a:chOff x="6470903" y="2796489"/>
              <a:chExt cx="1414145" cy="532130"/>
            </a:xfrm>
          </p:grpSpPr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B07AC3BE-6DC1-2729-78E5-42BB50E34659}"/>
                  </a:ext>
                </a:extLst>
              </p:cNvPr>
              <p:cNvSpPr/>
              <p:nvPr/>
            </p:nvSpPr>
            <p:spPr>
              <a:xfrm>
                <a:off x="6470903" y="2796489"/>
                <a:ext cx="1414145" cy="531495"/>
              </a:xfrm>
              <a:custGeom>
                <a:avLst/>
                <a:gdLst/>
                <a:ahLst/>
                <a:cxnLst/>
                <a:rect l="l" t="t" r="r" b="b"/>
                <a:pathLst>
                  <a:path w="1414145" h="531495">
                    <a:moveTo>
                      <a:pt x="1414018" y="0"/>
                    </a:moveTo>
                    <a:lnTo>
                      <a:pt x="0" y="0"/>
                    </a:lnTo>
                    <a:lnTo>
                      <a:pt x="0" y="531291"/>
                    </a:lnTo>
                    <a:lnTo>
                      <a:pt x="1414018" y="531291"/>
                    </a:lnTo>
                    <a:lnTo>
                      <a:pt x="1414018" y="0"/>
                    </a:lnTo>
                    <a:close/>
                  </a:path>
                </a:pathLst>
              </a:custGeom>
              <a:solidFill>
                <a:srgbClr val="76CDD7"/>
              </a:solidFill>
            </p:spPr>
            <p:txBody>
              <a:bodyPr wrap="square" lIns="0" tIns="0" rIns="0" bIns="0" rtlCol="0"/>
              <a:lstStyle/>
              <a:p>
                <a:pPr defTabSz="1219170"/>
                <a:endParaRPr sz="240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5" name="object 15">
                <a:extLst>
                  <a:ext uri="{FF2B5EF4-FFF2-40B4-BE49-F238E27FC236}">
                    <a16:creationId xmlns:a16="http://schemas.microsoft.com/office/drawing/2014/main" id="{804F2D3C-7581-4B24-41C4-FAE6E508EAB1}"/>
                  </a:ext>
                </a:extLst>
              </p:cNvPr>
              <p:cNvSpPr/>
              <p:nvPr/>
            </p:nvSpPr>
            <p:spPr>
              <a:xfrm>
                <a:off x="6470903" y="3284241"/>
                <a:ext cx="1414145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414145" h="44450">
                    <a:moveTo>
                      <a:pt x="1414018" y="0"/>
                    </a:moveTo>
                    <a:lnTo>
                      <a:pt x="0" y="0"/>
                    </a:lnTo>
                    <a:lnTo>
                      <a:pt x="0" y="44174"/>
                    </a:lnTo>
                    <a:lnTo>
                      <a:pt x="1414018" y="44174"/>
                    </a:lnTo>
                    <a:lnTo>
                      <a:pt x="1414018" y="0"/>
                    </a:lnTo>
                    <a:close/>
                  </a:path>
                </a:pathLst>
              </a:custGeom>
              <a:solidFill>
                <a:srgbClr val="38B3C3"/>
              </a:solidFill>
            </p:spPr>
            <p:txBody>
              <a:bodyPr wrap="square" lIns="0" tIns="0" rIns="0" bIns="0" rtlCol="0"/>
              <a:lstStyle/>
              <a:p>
                <a:pPr defTabSz="1219170"/>
                <a:endParaRPr sz="24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6" name="object 16">
              <a:extLst>
                <a:ext uri="{FF2B5EF4-FFF2-40B4-BE49-F238E27FC236}">
                  <a16:creationId xmlns:a16="http://schemas.microsoft.com/office/drawing/2014/main" id="{8A08A8E1-A3B4-18E8-DF3E-A68B1A91EEEE}"/>
                </a:ext>
              </a:extLst>
            </p:cNvPr>
            <p:cNvSpPr txBox="1"/>
            <p:nvPr/>
          </p:nvSpPr>
          <p:spPr>
            <a:xfrm>
              <a:off x="8957571" y="4532790"/>
              <a:ext cx="1885527" cy="344475"/>
            </a:xfrm>
            <a:prstGeom prst="rect">
              <a:avLst/>
            </a:prstGeom>
          </p:spPr>
          <p:txBody>
            <a:bodyPr vert="horz" wrap="square" lIns="0" tIns="16087" rIns="0" bIns="0" rtlCol="0">
              <a:spAutoFit/>
            </a:bodyPr>
            <a:lstStyle/>
            <a:p>
              <a:pPr marL="566406" defTabSz="1219170">
                <a:spcBef>
                  <a:spcPts val="127"/>
                </a:spcBef>
              </a:pPr>
              <a:r>
                <a:rPr sz="2133" b="1" spc="-7" dirty="0">
                  <a:solidFill>
                    <a:srgbClr val="FFFFFF"/>
                  </a:solidFill>
                  <a:latin typeface="Calibri"/>
                  <a:cs typeface="Calibri"/>
                </a:rPr>
                <a:t>INLINE</a:t>
              </a:r>
              <a:endParaRPr sz="2133" dirty="0">
                <a:solidFill>
                  <a:prstClr val="black"/>
                </a:solidFill>
                <a:latin typeface="Calibri"/>
                <a:cs typeface="Calibri"/>
              </a:endParaRPr>
            </a:p>
          </p:txBody>
        </p:sp>
        <p:sp>
          <p:nvSpPr>
            <p:cNvPr id="27" name="object 17">
              <a:extLst>
                <a:ext uri="{FF2B5EF4-FFF2-40B4-BE49-F238E27FC236}">
                  <a16:creationId xmlns:a16="http://schemas.microsoft.com/office/drawing/2014/main" id="{C784BB1F-A9DE-1DB1-4BDC-2CA8500CEF57}"/>
                </a:ext>
              </a:extLst>
            </p:cNvPr>
            <p:cNvSpPr/>
            <p:nvPr/>
          </p:nvSpPr>
          <p:spPr>
            <a:xfrm>
              <a:off x="6419605" y="2618822"/>
              <a:ext cx="17780" cy="1212425"/>
            </a:xfrm>
            <a:custGeom>
              <a:avLst/>
              <a:gdLst/>
              <a:ahLst/>
              <a:cxnLst/>
              <a:rect l="l" t="t" r="r" b="b"/>
              <a:pathLst>
                <a:path w="13335" h="909319">
                  <a:moveTo>
                    <a:pt x="13208" y="0"/>
                  </a:moveTo>
                  <a:lnTo>
                    <a:pt x="0" y="909319"/>
                  </a:lnTo>
                </a:path>
              </a:pathLst>
            </a:custGeom>
            <a:ln w="126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33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6" name="Rounded Rectangle 17">
            <a:extLst>
              <a:ext uri="{FF2B5EF4-FFF2-40B4-BE49-F238E27FC236}">
                <a16:creationId xmlns:a16="http://schemas.microsoft.com/office/drawing/2014/main" id="{D01D46C2-A719-9209-BFFA-231766201859}"/>
              </a:ext>
            </a:extLst>
          </p:cNvPr>
          <p:cNvSpPr/>
          <p:nvPr/>
        </p:nvSpPr>
        <p:spPr>
          <a:xfrm>
            <a:off x="3121964" y="70605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 DESCRIPTION         (Cont..)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895D8F28-976A-53AA-7350-A3574B292F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259" y="751808"/>
            <a:ext cx="3599180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0" spc="67" dirty="0">
                <a:solidFill>
                  <a:srgbClr val="212121"/>
                </a:solidFill>
                <a:latin typeface="Calibri Light"/>
                <a:cs typeface="Calibri Light"/>
              </a:rPr>
              <a:t>BLOCK-LEVEL</a:t>
            </a:r>
            <a:r>
              <a:rPr sz="2667" b="0" spc="16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2667" b="0" spc="87" dirty="0">
                <a:solidFill>
                  <a:srgbClr val="212121"/>
                </a:solidFill>
                <a:latin typeface="Calibri Light"/>
                <a:cs typeface="Calibri Light"/>
              </a:rPr>
              <a:t>ELEMENTS</a:t>
            </a:r>
            <a:endParaRPr sz="2667">
              <a:latin typeface="Calibri Light"/>
              <a:cs typeface="Calibri Ligh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03D8A82-6CD6-A13A-DDE9-46239126F59C}"/>
              </a:ext>
            </a:extLst>
          </p:cNvPr>
          <p:cNvSpPr txBox="1"/>
          <p:nvPr/>
        </p:nvSpPr>
        <p:spPr>
          <a:xfrm>
            <a:off x="6387784" y="1955497"/>
            <a:ext cx="5367020" cy="28648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 defTabSz="1219170">
              <a:lnSpc>
                <a:spcPts val="2185"/>
              </a:lnSpc>
              <a:spcBef>
                <a:spcPts val="140"/>
              </a:spcBef>
            </a:pP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If</a:t>
            </a:r>
            <a:r>
              <a:rPr sz="1867" spc="-3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no</a:t>
            </a:r>
            <a:r>
              <a:rPr sz="1867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width</a:t>
            </a:r>
            <a:r>
              <a:rPr sz="1867" spc="-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is</a:t>
            </a:r>
            <a:r>
              <a:rPr sz="1867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set,</a:t>
            </a:r>
            <a:r>
              <a:rPr sz="1867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will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expand</a:t>
            </a:r>
            <a:r>
              <a:rPr sz="1867" spc="-4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naturally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 to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fill</a:t>
            </a:r>
            <a:r>
              <a:rPr sz="1867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its</a:t>
            </a:r>
            <a:endParaRPr sz="1867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6933" defTabSz="1219170">
              <a:lnSpc>
                <a:spcPts val="2185"/>
              </a:lnSpc>
            </a:pP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parent</a:t>
            </a:r>
            <a:r>
              <a:rPr sz="1867" spc="37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33" dirty="0">
                <a:solidFill>
                  <a:srgbClr val="212121"/>
                </a:solidFill>
                <a:latin typeface="Calibri Light"/>
                <a:cs typeface="Calibri Light"/>
              </a:rPr>
              <a:t>container.</a:t>
            </a:r>
            <a:endParaRPr sz="1867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6933" marR="6773" defTabSz="1219170">
              <a:lnSpc>
                <a:spcPts val="2147"/>
              </a:lnSpc>
              <a:spcBef>
                <a:spcPts val="840"/>
              </a:spcBef>
            </a:pP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If no height is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set,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will 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expand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naturally 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to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fit its child </a:t>
            </a:r>
            <a:r>
              <a:rPr sz="1867" spc="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elements</a:t>
            </a:r>
            <a:r>
              <a:rPr sz="1867" spc="34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(assuming</a:t>
            </a:r>
            <a:r>
              <a:rPr sz="1867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they</a:t>
            </a:r>
            <a:r>
              <a:rPr sz="1867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are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 not</a:t>
            </a:r>
            <a:r>
              <a:rPr sz="1867" spc="-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floated</a:t>
            </a:r>
            <a:r>
              <a:rPr sz="1867" spc="-4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or</a:t>
            </a:r>
            <a:r>
              <a:rPr sz="1867" spc="-2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positioned).</a:t>
            </a:r>
            <a:endParaRPr sz="1867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6933" marR="2069202" defTabSz="1219170">
              <a:lnSpc>
                <a:spcPts val="2933"/>
              </a:lnSpc>
              <a:spcBef>
                <a:spcPts val="147"/>
              </a:spcBef>
            </a:pP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Can 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have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margins and/or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padding. </a:t>
            </a:r>
            <a:r>
              <a:rPr sz="1867" spc="-40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Ignores</a:t>
            </a:r>
            <a:r>
              <a:rPr sz="1867" spc="-6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1867" spc="-3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vertical-align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20" dirty="0">
                <a:solidFill>
                  <a:srgbClr val="212121"/>
                </a:solidFill>
                <a:latin typeface="Calibri Light"/>
                <a:cs typeface="Calibri Light"/>
              </a:rPr>
              <a:t>property.</a:t>
            </a:r>
            <a:endParaRPr sz="1867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16933" marR="324264" defTabSz="1219170">
              <a:lnSpc>
                <a:spcPts val="2133"/>
              </a:lnSpc>
              <a:spcBef>
                <a:spcPts val="645"/>
              </a:spcBef>
            </a:pP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By</a:t>
            </a:r>
            <a:r>
              <a:rPr sz="1867" spc="-4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default,</a:t>
            </a:r>
            <a:r>
              <a:rPr sz="1867" spc="-4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will</a:t>
            </a:r>
            <a:r>
              <a:rPr sz="1867" spc="-1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be</a:t>
            </a:r>
            <a:r>
              <a:rPr sz="1867" spc="-4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placed</a:t>
            </a:r>
            <a:r>
              <a:rPr sz="1867" spc="-2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below</a:t>
            </a:r>
            <a:r>
              <a:rPr sz="1867" spc="-4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previous</a:t>
            </a:r>
            <a:r>
              <a:rPr sz="1867" spc="-4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elements</a:t>
            </a:r>
            <a:r>
              <a:rPr sz="1867" spc="-5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in </a:t>
            </a:r>
            <a:r>
              <a:rPr sz="1867" spc="-400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the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markup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(assuming no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floats or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positioning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on </a:t>
            </a:r>
            <a:r>
              <a:rPr sz="1867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surrounding</a:t>
            </a:r>
            <a:r>
              <a:rPr sz="1867" spc="373" dirty="0">
                <a:solidFill>
                  <a:srgbClr val="212121"/>
                </a:solidFill>
                <a:latin typeface="Calibri Light"/>
                <a:cs typeface="Calibri Light"/>
              </a:rPr>
              <a:t> </a:t>
            </a:r>
            <a:r>
              <a:rPr sz="1867" spc="-7" dirty="0">
                <a:solidFill>
                  <a:srgbClr val="212121"/>
                </a:solidFill>
                <a:latin typeface="Calibri Light"/>
                <a:cs typeface="Calibri Light"/>
              </a:rPr>
              <a:t>elements).</a:t>
            </a:r>
            <a:endParaRPr sz="1867">
              <a:solidFill>
                <a:prstClr val="black"/>
              </a:solidFill>
              <a:latin typeface="Calibri Light"/>
              <a:cs typeface="Calibri Light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5955FBFB-C549-5017-3208-E0604A8173B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908" y="1785146"/>
            <a:ext cx="4706112" cy="2440432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01B584D5-822C-15E1-479A-2FE7F2D3E83D}"/>
              </a:ext>
            </a:extLst>
          </p:cNvPr>
          <p:cNvSpPr txBox="1"/>
          <p:nvPr/>
        </p:nvSpPr>
        <p:spPr>
          <a:xfrm>
            <a:off x="770964" y="4452079"/>
            <a:ext cx="2428240" cy="102040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1086" marR="6773" indent="-264153" defTabSz="1219170">
              <a:lnSpc>
                <a:spcPct val="100899"/>
              </a:lnSpc>
              <a:spcBef>
                <a:spcPts val="120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#navigation a 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{ </a:t>
            </a:r>
            <a:r>
              <a:rPr sz="16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 </a:t>
            </a:r>
            <a:r>
              <a:rPr sz="1600" dirty="0">
                <a:solidFill>
                  <a:srgbClr val="0451A4"/>
                </a:solidFill>
                <a:latin typeface="Consolas"/>
                <a:cs typeface="Consolas"/>
              </a:rPr>
              <a:t>block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 </a:t>
            </a:r>
            <a:r>
              <a:rPr sz="1600" spc="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/>
                <a:cs typeface="Consolas"/>
              </a:rPr>
              <a:t>padding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:</a:t>
            </a:r>
            <a:r>
              <a:rPr sz="1600" spc="-47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20px</a:t>
            </a:r>
            <a:r>
              <a:rPr sz="1600" spc="-47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98557"/>
                </a:solidFill>
                <a:latin typeface="Consolas"/>
                <a:cs typeface="Consolas"/>
              </a:rPr>
              <a:t>10px</a:t>
            </a: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;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  <a:p>
            <a:pPr marL="16933" defTabSz="1219170">
              <a:spcBef>
                <a:spcPts val="80"/>
              </a:spcBef>
            </a:pPr>
            <a:r>
              <a:rPr sz="1600" dirty="0">
                <a:solidFill>
                  <a:srgbClr val="212121"/>
                </a:solidFill>
                <a:latin typeface="Consolas"/>
                <a:cs typeface="Consolas"/>
              </a:rPr>
              <a:t>}</a:t>
            </a:r>
            <a:endParaRPr sz="160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7734F06D-F60B-7B33-AB7C-EB133A775A25}"/>
              </a:ext>
            </a:extLst>
          </p:cNvPr>
          <p:cNvSpPr txBox="1"/>
          <p:nvPr/>
        </p:nvSpPr>
        <p:spPr>
          <a:xfrm>
            <a:off x="770964" y="5772066"/>
            <a:ext cx="7240693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b="1" dirty="0">
                <a:solidFill>
                  <a:srgbClr val="CEDB55"/>
                </a:solidFill>
                <a:latin typeface="Consolas"/>
                <a:cs typeface="Consolas"/>
              </a:rPr>
              <a:t>&lt;p&gt;</a:t>
            </a:r>
            <a:r>
              <a:rPr sz="1867" b="1" dirty="0">
                <a:solidFill>
                  <a:srgbClr val="7E7E7E"/>
                </a:solidFill>
                <a:latin typeface="Consolas"/>
                <a:cs typeface="Consolas"/>
              </a:rPr>
              <a:t>,</a:t>
            </a:r>
            <a:r>
              <a:rPr sz="1867" b="1" spc="13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867" b="1" dirty="0">
                <a:solidFill>
                  <a:srgbClr val="CEDB55"/>
                </a:solidFill>
                <a:latin typeface="Consolas"/>
                <a:cs typeface="Consolas"/>
              </a:rPr>
              <a:t>&lt;div&gt;</a:t>
            </a:r>
            <a:r>
              <a:rPr sz="1867" b="1" dirty="0">
                <a:solidFill>
                  <a:srgbClr val="7E7E7E"/>
                </a:solidFill>
                <a:latin typeface="Consolas"/>
                <a:cs typeface="Consolas"/>
              </a:rPr>
              <a:t>,</a:t>
            </a:r>
            <a:r>
              <a:rPr sz="1867" b="1" spc="-7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867" b="1" dirty="0">
                <a:solidFill>
                  <a:srgbClr val="CEDB55"/>
                </a:solidFill>
                <a:latin typeface="Consolas"/>
                <a:cs typeface="Consolas"/>
              </a:rPr>
              <a:t>&lt;form&gt;</a:t>
            </a:r>
            <a:r>
              <a:rPr sz="1867" b="1" dirty="0">
                <a:solidFill>
                  <a:srgbClr val="7E7E7E"/>
                </a:solidFill>
                <a:latin typeface="Consolas"/>
                <a:cs typeface="Consolas"/>
              </a:rPr>
              <a:t>,</a:t>
            </a:r>
            <a:r>
              <a:rPr sz="1867" b="1" spc="13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867" b="1" dirty="0">
                <a:solidFill>
                  <a:srgbClr val="CEDB55"/>
                </a:solidFill>
                <a:latin typeface="Consolas"/>
                <a:cs typeface="Consolas"/>
              </a:rPr>
              <a:t>&lt;header&gt;</a:t>
            </a:r>
            <a:r>
              <a:rPr sz="1867" b="1" dirty="0">
                <a:solidFill>
                  <a:srgbClr val="7E7E7E"/>
                </a:solidFill>
                <a:latin typeface="Consolas"/>
                <a:cs typeface="Consolas"/>
              </a:rPr>
              <a:t>,</a:t>
            </a:r>
            <a:r>
              <a:rPr sz="1867" b="1" spc="13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867" b="1" dirty="0">
                <a:solidFill>
                  <a:srgbClr val="CEDB55"/>
                </a:solidFill>
                <a:latin typeface="Consolas"/>
                <a:cs typeface="Consolas"/>
              </a:rPr>
              <a:t>&lt;nav&gt;</a:t>
            </a:r>
            <a:r>
              <a:rPr sz="1867" b="1" dirty="0">
                <a:solidFill>
                  <a:srgbClr val="7E7E7E"/>
                </a:solidFill>
                <a:latin typeface="Consolas"/>
                <a:cs typeface="Consolas"/>
              </a:rPr>
              <a:t>,</a:t>
            </a:r>
            <a:r>
              <a:rPr sz="1867" b="1" spc="13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867" b="1" dirty="0">
                <a:solidFill>
                  <a:srgbClr val="CEDB55"/>
                </a:solidFill>
                <a:latin typeface="Consolas"/>
                <a:cs typeface="Consolas"/>
              </a:rPr>
              <a:t>&lt;ul&gt;</a:t>
            </a:r>
            <a:r>
              <a:rPr sz="1867" b="1" dirty="0">
                <a:solidFill>
                  <a:srgbClr val="7E7E7E"/>
                </a:solidFill>
                <a:latin typeface="Consolas"/>
                <a:cs typeface="Consolas"/>
              </a:rPr>
              <a:t>,</a:t>
            </a:r>
            <a:r>
              <a:rPr sz="1867" b="1" spc="-7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867" b="1" spc="7" dirty="0">
                <a:solidFill>
                  <a:srgbClr val="CEDB55"/>
                </a:solidFill>
                <a:latin typeface="Consolas"/>
                <a:cs typeface="Consolas"/>
              </a:rPr>
              <a:t>&lt;li&gt;</a:t>
            </a:r>
            <a:r>
              <a:rPr sz="1867" b="1" spc="7" dirty="0">
                <a:solidFill>
                  <a:srgbClr val="7E7E7E"/>
                </a:solidFill>
                <a:latin typeface="Consolas"/>
                <a:cs typeface="Consolas"/>
              </a:rPr>
              <a:t>,</a:t>
            </a:r>
            <a:r>
              <a:rPr sz="1867" b="1" spc="-7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867" b="1" dirty="0">
                <a:solidFill>
                  <a:srgbClr val="CEDB55"/>
                </a:solidFill>
                <a:latin typeface="Consolas"/>
                <a:cs typeface="Consolas"/>
              </a:rPr>
              <a:t>&lt;h1&gt;</a:t>
            </a:r>
            <a:r>
              <a:rPr sz="1867" b="1" dirty="0">
                <a:solidFill>
                  <a:srgbClr val="7E7E7E"/>
                </a:solidFill>
                <a:latin typeface="Consolas"/>
                <a:cs typeface="Consolas"/>
              </a:rPr>
              <a:t>,…</a:t>
            </a:r>
            <a:endParaRPr sz="1867">
              <a:solidFill>
                <a:prstClr val="black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6541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CDD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5058B0D91A7444BDF69F20EF097C18" ma:contentTypeVersion="14" ma:contentTypeDescription="Create a new document." ma:contentTypeScope="" ma:versionID="0ede872240208156a106060c7bf37a70">
  <xsd:schema xmlns:xsd="http://www.w3.org/2001/XMLSchema" xmlns:xs="http://www.w3.org/2001/XMLSchema" xmlns:p="http://schemas.microsoft.com/office/2006/metadata/properties" xmlns:ns3="d43ee83c-3e71-4748-8ebc-8eaadf793425" xmlns:ns4="0125a647-8023-46ae-ae6e-85cf36d841bd" targetNamespace="http://schemas.microsoft.com/office/2006/metadata/properties" ma:root="true" ma:fieldsID="e836ceb473825fb8f3d8aa266dca4abb" ns3:_="" ns4:_="">
    <xsd:import namespace="d43ee83c-3e71-4748-8ebc-8eaadf793425"/>
    <xsd:import namespace="0125a647-8023-46ae-ae6e-85cf36d841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ee83c-3e71-4748-8ebc-8eaadf7934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5a647-8023-46ae-ae6e-85cf36d84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A00F5F-5366-4B1C-9406-30DECA796A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BD0A98-E68B-4DAA-8964-2F739D6D4075}">
  <ds:schemaRefs>
    <ds:schemaRef ds:uri="0125a647-8023-46ae-ae6e-85cf36d841bd"/>
    <ds:schemaRef ds:uri="d43ee83c-3e71-4748-8ebc-8eaadf7934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89A6ECA-0C1B-4F00-836D-A696F073E5C2}">
  <ds:schemaRefs>
    <ds:schemaRef ds:uri="0125a647-8023-46ae-ae6e-85cf36d841bd"/>
    <ds:schemaRef ds:uri="d43ee83c-3e71-4748-8ebc-8eaadf7934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4861</Words>
  <Application>Microsoft Office PowerPoint</Application>
  <PresentationFormat>Widescreen</PresentationFormat>
  <Paragraphs>804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MS Gothic</vt:lpstr>
      <vt:lpstr>Arial</vt:lpstr>
      <vt:lpstr>Arial MT</vt:lpstr>
      <vt:lpstr>Calibri</vt:lpstr>
      <vt:lpstr>Calibri Light</vt:lpstr>
      <vt:lpstr>Consolas</vt:lpstr>
      <vt:lpstr>Poppins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  <vt:lpstr>DESIGN ANALYSIS</vt:lpstr>
      <vt:lpstr>A BASIC TEMPLATE</vt:lpstr>
      <vt:lpstr>PowerPoint Presentation</vt:lpstr>
      <vt:lpstr>PowerPoint Presentation</vt:lpstr>
      <vt:lpstr>ELEMENT TYPES</vt:lpstr>
      <vt:lpstr>BLOCK-LEVEL ELEMENTS</vt:lpstr>
      <vt:lpstr>INLINE ELEMENTS</vt:lpstr>
      <vt:lpstr>IMPORTANT ELEMENTS</vt:lpstr>
      <vt:lpstr>BLOCK-LEVEL ELEMENTS</vt:lpstr>
      <vt:lpstr>INLINE ELEMENTS</vt:lpstr>
      <vt:lpstr>Do we need to use &lt;h1&gt; - &lt;h6&gt; elements always?</vt:lpstr>
      <vt:lpstr>THE DISPLAY PROPERTY</vt:lpstr>
      <vt:lpstr>PowerPoint Presentation</vt:lpstr>
      <vt:lpstr>Do we use flexbox in projects?</vt:lpstr>
      <vt:lpstr>PowerPoint Presentation</vt:lpstr>
      <vt:lpstr>BASIC POSITIONING</vt:lpstr>
      <vt:lpstr>THE FLOAT PROPERTY</vt:lpstr>
      <vt:lpstr>HOW IT LOOKS</vt:lpstr>
      <vt:lpstr>THE CLEAR PROPERTY</vt:lpstr>
      <vt:lpstr>CLEARFIX</vt:lpstr>
      <vt:lpstr>OVERFLOW</vt:lpstr>
      <vt:lpstr>POSITION PROPERTY</vt:lpstr>
      <vt:lpstr>POSITION: STATIC</vt:lpstr>
      <vt:lpstr>POSITION: RELATIVE AND ABSOLUTE</vt:lpstr>
      <vt:lpstr>POSITION: FIXED AND STICKY</vt:lpstr>
      <vt:lpstr>Remember!</vt:lpstr>
      <vt:lpstr>HIDING ELEMENTS - DISPLAY:NONE OR VISIBILITY:HIDDEN</vt:lpstr>
      <vt:lpstr>PowerPoint Presentation</vt:lpstr>
      <vt:lpstr>BOX MODEL</vt:lpstr>
      <vt:lpstr>MARGIN AND PADDING: TOP, RIGHT, BOTTOM, LEFT</vt:lpstr>
      <vt:lpstr>MARGIN AND PADDING: SHORTHAND</vt:lpstr>
      <vt:lpstr>MARGIN AND PADDING: SHORTHAND</vt:lpstr>
      <vt:lpstr>PowerPoint Presentation</vt:lpstr>
      <vt:lpstr>BOX-SIZING: DIFFERENT MODELS</vt:lpstr>
      <vt:lpstr>BOX-SIZING: COMPARISON</vt:lpstr>
      <vt:lpstr>BOX-SIZING: CONTENT-BOX</vt:lpstr>
      <vt:lpstr>BOX-SIZING: BORDER-BOX</vt:lpstr>
      <vt:lpstr>BOX-SIZING: WHAT TO USE IN GENERAL?</vt:lpstr>
      <vt:lpstr>PowerPoint Presentation</vt:lpstr>
      <vt:lpstr>MARGIN COLLAPSING</vt:lpstr>
      <vt:lpstr>MARGIN COLLAPSING, CASE 1: ADJACENT SIBLINGS</vt:lpstr>
      <vt:lpstr>MARGIN COLLAPSING: NO CONTENT SEPARATING PARENT AND DESCENDANTS</vt:lpstr>
      <vt:lpstr>MARGIN COLLAPSING: NO CONTENT SEPARATING PARENT AND DESCENDANTS</vt:lpstr>
      <vt:lpstr>MARGIN COLLAPSING, CASE 2: NO CONTENT SEPARATING PARENT AND DESCENDANTS</vt:lpstr>
      <vt:lpstr>MARGIN COLLAPSING, CASE 3: EMPTY BLOCKS</vt:lpstr>
      <vt:lpstr>MARGIN COLLAPSING: EMPTY BLOCKS</vt:lpstr>
      <vt:lpstr>PowerPoint Presentation</vt:lpstr>
      <vt:lpstr>Inherent Whitespaces</vt:lpstr>
      <vt:lpstr>REMOVE WHITESPACES BETWEEN ELEMENTS</vt:lpstr>
      <vt:lpstr>REMOVE VISIBLE WHITESPACES WITH CSS</vt:lpstr>
      <vt:lpstr>PowerPoint Presentation</vt:lpstr>
      <vt:lpstr>Z-INDEX</vt:lpstr>
      <vt:lpstr>STACKING CONTEXT</vt:lpstr>
      <vt:lpstr>STACKING CONTEXT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: FUNDMENTALS OF ORGANIZATIONAL BEHAVIOUR</dc:title>
  <dc:creator>Younus Sayyad</dc:creator>
  <cp:lastModifiedBy>Ande Pavan Kumar</cp:lastModifiedBy>
  <cp:revision>23</cp:revision>
  <dcterms:created xsi:type="dcterms:W3CDTF">2020-02-08T09:57:44Z</dcterms:created>
  <dcterms:modified xsi:type="dcterms:W3CDTF">2023-06-09T15:07:11Z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0x010100845058B0D91A7444BDF69F20EF097C18</vt:lpwstr>
  </property>
</Properties>
</file>