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71" r:id="rId2"/>
    <p:sldId id="265" r:id="rId3"/>
    <p:sldId id="272" r:id="rId4"/>
    <p:sldId id="258" r:id="rId5"/>
    <p:sldId id="259" r:id="rId6"/>
    <p:sldId id="260" r:id="rId7"/>
    <p:sldId id="261" r:id="rId8"/>
    <p:sldId id="262" r:id="rId9"/>
    <p:sldId id="263" r:id="rId10"/>
    <p:sldId id="312" r:id="rId11"/>
    <p:sldId id="313" r:id="rId12"/>
    <p:sldId id="314" r:id="rId13"/>
    <p:sldId id="315" r:id="rId14"/>
    <p:sldId id="316" r:id="rId15"/>
    <p:sldId id="310" r:id="rId16"/>
    <p:sldId id="311" r:id="rId17"/>
    <p:sldId id="317" r:id="rId18"/>
    <p:sldId id="318" r:id="rId19"/>
    <p:sldId id="319" r:id="rId20"/>
    <p:sldId id="320" r:id="rId21"/>
    <p:sldId id="308" r:id="rId22"/>
    <p:sldId id="30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p:scale>
          <a:sx n="80" d="100"/>
          <a:sy n="80" d="100"/>
        </p:scale>
        <p:origin x="763"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F9B21-F6DF-4C73-8668-89B634AB175A}" type="datetimeFigureOut">
              <a:rPr lang="en-IN" smtClean="0"/>
              <a:pPr/>
              <a:t>31-05-2022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287F7-987C-470D-B0A8-02ECCDE5E40B}" type="slidenum">
              <a:rPr lang="en-IN" smtClean="0"/>
              <a:pPr/>
              <a:t>‹#›</a:t>
            </a:fld>
            <a:endParaRPr lang="en-IN"/>
          </a:p>
        </p:txBody>
      </p:sp>
    </p:spTree>
    <p:extLst>
      <p:ext uri="{BB962C8B-B14F-4D97-AF65-F5344CB8AC3E}">
        <p14:creationId xmlns:p14="http://schemas.microsoft.com/office/powerpoint/2010/main" val="3287584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24FFF0F-D49B-4014-AC64-3518FE292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65370BA-25E7-4CB2-B153-F0BED94E29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0484" name="Slide Number Placeholder 3">
            <a:extLst>
              <a:ext uri="{FF2B5EF4-FFF2-40B4-BE49-F238E27FC236}">
                <a16:creationId xmlns:a16="http://schemas.microsoft.com/office/drawing/2014/main" id="{41BAA208-2D6E-4D6F-9F6F-5341015CEC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FAAE0BC4-37B8-4DD0-8DAB-9F049758826B}" type="slidenum">
              <a:rPr lang="en-IN" altLang="en-US" smtClean="0">
                <a:latin typeface="Calibri" panose="020F0502020204030204" pitchFamily="34" charset="0"/>
              </a:rPr>
              <a:pPr/>
              <a:t>3</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67EC14B-C1D0-4A4C-85E5-DEDE6FF957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A6E0F3EA-0F08-4836-B2FC-221DABEF89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14D5C050-F8A2-4C93-80E8-43070CA218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fld id="{1E7AC999-957F-4077-B60A-6D8697A04573}" type="slidenum">
              <a:rPr lang="en-IN" altLang="en-US" smtClean="0">
                <a:latin typeface="Calibri" panose="020F0502020204030204" pitchFamily="34" charset="0"/>
              </a:rPr>
              <a:pPr/>
              <a:t>4</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5918186-EDF5-401A-88B8-99340F084E9A}" type="datetimeFigureOut">
              <a:rPr lang="en-IN" smtClean="0"/>
              <a:pPr/>
              <a:t>31-05-2022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7DA76DB-C911-4BF0-A685-BF5DDBD072F6}" type="slidenum">
              <a:rPr lang="en-IN" smtClean="0"/>
              <a:pPr/>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14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A76DB-C911-4BF0-A685-BF5DDBD072F6}" type="slidenum">
              <a:rPr lang="en-IN" smtClean="0"/>
              <a:pPr/>
              <a:t>‹#›</a:t>
            </a:fld>
            <a:endParaRPr lang="en-IN"/>
          </a:p>
        </p:txBody>
      </p:sp>
    </p:spTree>
    <p:extLst>
      <p:ext uri="{BB962C8B-B14F-4D97-AF65-F5344CB8AC3E}">
        <p14:creationId xmlns:p14="http://schemas.microsoft.com/office/powerpoint/2010/main" val="103983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A76DB-C911-4BF0-A685-BF5DDBD072F6}" type="slidenum">
              <a:rPr lang="en-IN" smtClean="0"/>
              <a:pPr/>
              <a:t>‹#›</a:t>
            </a:fld>
            <a:endParaRPr lang="en-IN"/>
          </a:p>
        </p:txBody>
      </p:sp>
    </p:spTree>
    <p:extLst>
      <p:ext uri="{BB962C8B-B14F-4D97-AF65-F5344CB8AC3E}">
        <p14:creationId xmlns:p14="http://schemas.microsoft.com/office/powerpoint/2010/main" val="8700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A76DB-C911-4BF0-A685-BF5DDBD072F6}" type="slidenum">
              <a:rPr lang="en-IN" smtClean="0"/>
              <a:pPr/>
              <a:t>‹#›</a:t>
            </a:fld>
            <a:endParaRPr lang="en-IN"/>
          </a:p>
        </p:txBody>
      </p:sp>
    </p:spTree>
    <p:extLst>
      <p:ext uri="{BB962C8B-B14F-4D97-AF65-F5344CB8AC3E}">
        <p14:creationId xmlns:p14="http://schemas.microsoft.com/office/powerpoint/2010/main" val="33433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A76DB-C911-4BF0-A685-BF5DDBD072F6}" type="slidenum">
              <a:rPr lang="en-IN" smtClean="0"/>
              <a:pPr/>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20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DA76DB-C911-4BF0-A685-BF5DDBD072F6}" type="slidenum">
              <a:rPr lang="en-IN" smtClean="0"/>
              <a:pPr/>
              <a:t>‹#›</a:t>
            </a:fld>
            <a:endParaRPr lang="en-IN"/>
          </a:p>
        </p:txBody>
      </p:sp>
    </p:spTree>
    <p:extLst>
      <p:ext uri="{BB962C8B-B14F-4D97-AF65-F5344CB8AC3E}">
        <p14:creationId xmlns:p14="http://schemas.microsoft.com/office/powerpoint/2010/main" val="80764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DA76DB-C911-4BF0-A685-BF5DDBD072F6}" type="slidenum">
              <a:rPr lang="en-IN" smtClean="0"/>
              <a:pPr/>
              <a:t>‹#›</a:t>
            </a:fld>
            <a:endParaRPr lang="en-IN"/>
          </a:p>
        </p:txBody>
      </p:sp>
    </p:spTree>
    <p:extLst>
      <p:ext uri="{BB962C8B-B14F-4D97-AF65-F5344CB8AC3E}">
        <p14:creationId xmlns:p14="http://schemas.microsoft.com/office/powerpoint/2010/main" val="38924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DA76DB-C911-4BF0-A685-BF5DDBD072F6}" type="slidenum">
              <a:rPr lang="en-IN" smtClean="0"/>
              <a:pPr/>
              <a:t>‹#›</a:t>
            </a:fld>
            <a:endParaRPr lang="en-IN"/>
          </a:p>
        </p:txBody>
      </p:sp>
    </p:spTree>
    <p:extLst>
      <p:ext uri="{BB962C8B-B14F-4D97-AF65-F5344CB8AC3E}">
        <p14:creationId xmlns:p14="http://schemas.microsoft.com/office/powerpoint/2010/main" val="376033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DA76DB-C911-4BF0-A685-BF5DDBD072F6}" type="slidenum">
              <a:rPr lang="en-IN" smtClean="0"/>
              <a:pPr/>
              <a:t>‹#›</a:t>
            </a:fld>
            <a:endParaRPr lang="en-IN"/>
          </a:p>
        </p:txBody>
      </p:sp>
    </p:spTree>
    <p:extLst>
      <p:ext uri="{BB962C8B-B14F-4D97-AF65-F5344CB8AC3E}">
        <p14:creationId xmlns:p14="http://schemas.microsoft.com/office/powerpoint/2010/main" val="121445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DA76DB-C911-4BF0-A685-BF5DDBD072F6}" type="slidenum">
              <a:rPr lang="en-IN" smtClean="0"/>
              <a:pPr/>
              <a:t>‹#›</a:t>
            </a:fld>
            <a:endParaRPr lang="en-IN"/>
          </a:p>
        </p:txBody>
      </p:sp>
    </p:spTree>
    <p:extLst>
      <p:ext uri="{BB962C8B-B14F-4D97-AF65-F5344CB8AC3E}">
        <p14:creationId xmlns:p14="http://schemas.microsoft.com/office/powerpoint/2010/main" val="307636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18186-EDF5-401A-88B8-99340F084E9A}" type="datetimeFigureOut">
              <a:rPr lang="en-IN" smtClean="0"/>
              <a:pPr/>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DA76DB-C911-4BF0-A685-BF5DDBD072F6}" type="slidenum">
              <a:rPr lang="en-IN" smtClean="0"/>
              <a:pPr/>
              <a:t>‹#›</a:t>
            </a:fld>
            <a:endParaRPr lang="en-IN"/>
          </a:p>
        </p:txBody>
      </p:sp>
    </p:spTree>
    <p:extLst>
      <p:ext uri="{BB962C8B-B14F-4D97-AF65-F5344CB8AC3E}">
        <p14:creationId xmlns:p14="http://schemas.microsoft.com/office/powerpoint/2010/main" val="127856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5918186-EDF5-401A-88B8-99340F084E9A}" type="datetimeFigureOut">
              <a:rPr lang="en-IN" smtClean="0"/>
              <a:pPr/>
              <a:t>31-05-2022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7DA76DB-C911-4BF0-A685-BF5DDBD072F6}" type="slidenum">
              <a:rPr lang="en-IN" smtClean="0"/>
              <a:pPr/>
              <a:t>‹#›</a:t>
            </a:fld>
            <a:endParaRPr lang="en-IN"/>
          </a:p>
        </p:txBody>
      </p:sp>
    </p:spTree>
    <p:extLst>
      <p:ext uri="{BB962C8B-B14F-4D97-AF65-F5344CB8AC3E}">
        <p14:creationId xmlns:p14="http://schemas.microsoft.com/office/powerpoint/2010/main" val="376639232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mr new logo">
            <a:extLst>
              <a:ext uri="{FF2B5EF4-FFF2-40B4-BE49-F238E27FC236}">
                <a16:creationId xmlns:a16="http://schemas.microsoft.com/office/drawing/2014/main" id="{A58F3243-AD47-4D3E-AE25-19E7BED9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13" y="1072781"/>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3">
            <a:extLst>
              <a:ext uri="{FF2B5EF4-FFF2-40B4-BE49-F238E27FC236}">
                <a16:creationId xmlns:a16="http://schemas.microsoft.com/office/drawing/2014/main" id="{28C3E237-2462-46FC-8700-F23C2EB80C35}"/>
              </a:ext>
            </a:extLst>
          </p:cNvPr>
          <p:cNvSpPr>
            <a:spLocks noChangeArrowheads="1"/>
          </p:cNvSpPr>
          <p:nvPr/>
        </p:nvSpPr>
        <p:spPr bwMode="auto">
          <a:xfrm>
            <a:off x="2730500" y="977900"/>
            <a:ext cx="72485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sz="4000" b="1" dirty="0"/>
              <a:t>CMR TECHNICAL CAMPUS</a:t>
            </a:r>
            <a:br>
              <a:rPr lang="en-US" altLang="en-US" b="1" dirty="0">
                <a:latin typeface="Castellar" panose="020A0402060406010301" pitchFamily="18" charset="0"/>
              </a:rPr>
            </a:br>
            <a:r>
              <a:rPr lang="en-US" altLang="en-US" sz="2000" dirty="0"/>
              <a:t>Accredited  by  NBA, Approved  by AICTE, affiliated to JNTUH</a:t>
            </a:r>
            <a:br>
              <a:rPr lang="en-US" altLang="en-US" sz="2000" dirty="0"/>
            </a:br>
            <a:r>
              <a:rPr lang="en-US" altLang="en-US" sz="2000" dirty="0"/>
              <a:t>Kandlakoya (V), Medchal Road, Hyderabad -501401</a:t>
            </a:r>
            <a:endParaRPr lang="en-US" altLang="en-US" sz="2000" b="1" dirty="0">
              <a:latin typeface="Times New Roman" panose="02020603050405020304" pitchFamily="18" charset="0"/>
              <a:cs typeface="Times New Roman" panose="02020603050405020304" pitchFamily="18" charset="0"/>
            </a:endParaRPr>
          </a:p>
        </p:txBody>
      </p:sp>
      <p:sp>
        <p:nvSpPr>
          <p:cNvPr id="16390" name="Rectangle 7">
            <a:extLst>
              <a:ext uri="{FF2B5EF4-FFF2-40B4-BE49-F238E27FC236}">
                <a16:creationId xmlns:a16="http://schemas.microsoft.com/office/drawing/2014/main" id="{0AA30B94-4534-46CB-9B74-EC53F2F2462C}"/>
              </a:ext>
            </a:extLst>
          </p:cNvPr>
          <p:cNvSpPr>
            <a:spLocks noChangeArrowheads="1"/>
          </p:cNvSpPr>
          <p:nvPr/>
        </p:nvSpPr>
        <p:spPr bwMode="auto">
          <a:xfrm>
            <a:off x="2882900" y="1130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1" name="Rectangle 8">
            <a:extLst>
              <a:ext uri="{FF2B5EF4-FFF2-40B4-BE49-F238E27FC236}">
                <a16:creationId xmlns:a16="http://schemas.microsoft.com/office/drawing/2014/main" id="{FFB1A41C-BF1A-4A25-8CCD-4AF8566273F5}"/>
              </a:ext>
            </a:extLst>
          </p:cNvPr>
          <p:cNvSpPr>
            <a:spLocks noChangeArrowheads="1"/>
          </p:cNvSpPr>
          <p:nvPr/>
        </p:nvSpPr>
        <p:spPr bwMode="auto">
          <a:xfrm>
            <a:off x="3035300" y="1282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2" name="Rectangle 9">
            <a:extLst>
              <a:ext uri="{FF2B5EF4-FFF2-40B4-BE49-F238E27FC236}">
                <a16:creationId xmlns:a16="http://schemas.microsoft.com/office/drawing/2014/main" id="{05532050-19A2-4687-AE66-CB90CC1AD8A9}"/>
              </a:ext>
            </a:extLst>
          </p:cNvPr>
          <p:cNvSpPr>
            <a:spLocks noChangeArrowheads="1"/>
          </p:cNvSpPr>
          <p:nvPr/>
        </p:nvSpPr>
        <p:spPr bwMode="auto">
          <a:xfrm>
            <a:off x="3187700" y="1435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3" name="Rectangle 10">
            <a:extLst>
              <a:ext uri="{FF2B5EF4-FFF2-40B4-BE49-F238E27FC236}">
                <a16:creationId xmlns:a16="http://schemas.microsoft.com/office/drawing/2014/main" id="{EE2964C1-4504-4A9A-A992-867DA289D8C7}"/>
              </a:ext>
            </a:extLst>
          </p:cNvPr>
          <p:cNvSpPr>
            <a:spLocks noChangeArrowheads="1"/>
          </p:cNvSpPr>
          <p:nvPr/>
        </p:nvSpPr>
        <p:spPr bwMode="auto">
          <a:xfrm>
            <a:off x="3035300" y="1322388"/>
            <a:ext cx="7248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4" name="Rectangle 11">
            <a:extLst>
              <a:ext uri="{FF2B5EF4-FFF2-40B4-BE49-F238E27FC236}">
                <a16:creationId xmlns:a16="http://schemas.microsoft.com/office/drawing/2014/main" id="{A53C2525-BCBF-489B-A1A8-BF7EB04A8BA7}"/>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5" name="Rectangle 12">
            <a:extLst>
              <a:ext uri="{FF2B5EF4-FFF2-40B4-BE49-F238E27FC236}">
                <a16:creationId xmlns:a16="http://schemas.microsoft.com/office/drawing/2014/main" id="{63B4D4B4-D429-43AC-BAB7-6172ABD691C1}"/>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6" name="Rectangle 13">
            <a:extLst>
              <a:ext uri="{FF2B5EF4-FFF2-40B4-BE49-F238E27FC236}">
                <a16:creationId xmlns:a16="http://schemas.microsoft.com/office/drawing/2014/main" id="{950D6D1B-561F-4816-84AE-351EC21D0AB4}"/>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7" name="Rectangle 14">
            <a:extLst>
              <a:ext uri="{FF2B5EF4-FFF2-40B4-BE49-F238E27FC236}">
                <a16:creationId xmlns:a16="http://schemas.microsoft.com/office/drawing/2014/main" id="{A99E7D5C-0328-4EE1-975D-F32013AE56D7}"/>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8" name="Rectangle 15">
            <a:extLst>
              <a:ext uri="{FF2B5EF4-FFF2-40B4-BE49-F238E27FC236}">
                <a16:creationId xmlns:a16="http://schemas.microsoft.com/office/drawing/2014/main" id="{54E9E631-A095-408A-9725-C0D25FC8E60D}"/>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9" name="Rectangle 16">
            <a:extLst>
              <a:ext uri="{FF2B5EF4-FFF2-40B4-BE49-F238E27FC236}">
                <a16:creationId xmlns:a16="http://schemas.microsoft.com/office/drawing/2014/main" id="{84CCDAE0-9341-4394-96D1-497048AD0505}"/>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0" name="Rectangle 17">
            <a:extLst>
              <a:ext uri="{FF2B5EF4-FFF2-40B4-BE49-F238E27FC236}">
                <a16:creationId xmlns:a16="http://schemas.microsoft.com/office/drawing/2014/main" id="{18328C91-7632-4101-B592-AD3FAAB1839E}"/>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1" name="Rectangle 18">
            <a:extLst>
              <a:ext uri="{FF2B5EF4-FFF2-40B4-BE49-F238E27FC236}">
                <a16:creationId xmlns:a16="http://schemas.microsoft.com/office/drawing/2014/main" id="{1403D021-907D-4FCB-880E-172DC570672C}"/>
              </a:ext>
            </a:extLst>
          </p:cNvPr>
          <p:cNvSpPr>
            <a:spLocks noChangeArrowheads="1"/>
          </p:cNvSpPr>
          <p:nvPr/>
        </p:nvSpPr>
        <p:spPr bwMode="auto">
          <a:xfrm>
            <a:off x="3448050" y="608013"/>
            <a:ext cx="835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2" name="Rectangle 19">
            <a:extLst>
              <a:ext uri="{FF2B5EF4-FFF2-40B4-BE49-F238E27FC236}">
                <a16:creationId xmlns:a16="http://schemas.microsoft.com/office/drawing/2014/main" id="{85DC8E8E-B033-4B8B-8FEB-179A441A7DD6}"/>
              </a:ext>
            </a:extLst>
          </p:cNvPr>
          <p:cNvSpPr>
            <a:spLocks noChangeArrowheads="1"/>
          </p:cNvSpPr>
          <p:nvPr/>
        </p:nvSpPr>
        <p:spPr bwMode="auto">
          <a:xfrm>
            <a:off x="3340100" y="1587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3" name="Rectangle 20">
            <a:extLst>
              <a:ext uri="{FF2B5EF4-FFF2-40B4-BE49-F238E27FC236}">
                <a16:creationId xmlns:a16="http://schemas.microsoft.com/office/drawing/2014/main" id="{7DEA757B-9A02-4663-A628-7F629BFF41CE}"/>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4" name="Rectangle 21">
            <a:extLst>
              <a:ext uri="{FF2B5EF4-FFF2-40B4-BE49-F238E27FC236}">
                <a16:creationId xmlns:a16="http://schemas.microsoft.com/office/drawing/2014/main" id="{6153D72D-3DC1-4F1D-9467-9ED88DE1C6F6}"/>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5" name="Rectangle 22">
            <a:extLst>
              <a:ext uri="{FF2B5EF4-FFF2-40B4-BE49-F238E27FC236}">
                <a16:creationId xmlns:a16="http://schemas.microsoft.com/office/drawing/2014/main" id="{D793D727-5C61-49A0-BAC7-CEB328A2CD47}"/>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6" name="Rectangle 23">
            <a:extLst>
              <a:ext uri="{FF2B5EF4-FFF2-40B4-BE49-F238E27FC236}">
                <a16:creationId xmlns:a16="http://schemas.microsoft.com/office/drawing/2014/main" id="{0989CD70-6647-4C62-BF61-3710F06DF949}"/>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7" name="Rectangle 24">
            <a:extLst>
              <a:ext uri="{FF2B5EF4-FFF2-40B4-BE49-F238E27FC236}">
                <a16:creationId xmlns:a16="http://schemas.microsoft.com/office/drawing/2014/main" id="{E65EEC38-9950-41F6-8406-4A23BB828C35}"/>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8" name="Rectangle 25">
            <a:extLst>
              <a:ext uri="{FF2B5EF4-FFF2-40B4-BE49-F238E27FC236}">
                <a16:creationId xmlns:a16="http://schemas.microsoft.com/office/drawing/2014/main" id="{9741906F-D160-4FF6-9CF1-C1C219F38244}"/>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9" name="Rectangle 26">
            <a:extLst>
              <a:ext uri="{FF2B5EF4-FFF2-40B4-BE49-F238E27FC236}">
                <a16:creationId xmlns:a16="http://schemas.microsoft.com/office/drawing/2014/main" id="{63E3110D-F69A-4826-B00A-7CCBDD4E8E0F}"/>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10" name="Rectangle 27">
            <a:extLst>
              <a:ext uri="{FF2B5EF4-FFF2-40B4-BE49-F238E27FC236}">
                <a16:creationId xmlns:a16="http://schemas.microsoft.com/office/drawing/2014/main" id="{F85AB331-1E4F-4E11-85F6-B94F8030EA26}"/>
              </a:ext>
            </a:extLst>
          </p:cNvPr>
          <p:cNvSpPr>
            <a:spLocks noChangeArrowheads="1"/>
          </p:cNvSpPr>
          <p:nvPr/>
        </p:nvSpPr>
        <p:spPr bwMode="auto">
          <a:xfrm>
            <a:off x="4559300" y="2806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9" name="Content Placeholder 28">
            <a:extLst>
              <a:ext uri="{FF2B5EF4-FFF2-40B4-BE49-F238E27FC236}">
                <a16:creationId xmlns:a16="http://schemas.microsoft.com/office/drawing/2014/main" id="{4030C61C-64E6-4E33-B1A9-6E65DC2FE181}"/>
              </a:ext>
            </a:extLst>
          </p:cNvPr>
          <p:cNvSpPr>
            <a:spLocks noGrp="1"/>
          </p:cNvSpPr>
          <p:nvPr>
            <p:ph idx="1"/>
          </p:nvPr>
        </p:nvSpPr>
        <p:spPr>
          <a:xfrm>
            <a:off x="993028" y="2872535"/>
            <a:ext cx="10783888" cy="3379787"/>
          </a:xfrm>
        </p:spPr>
        <p:txBody>
          <a:bodyPr rtlCol="0">
            <a:normAutofit fontScale="62500" lnSpcReduction="20000"/>
          </a:bodyPr>
          <a:lstStyle/>
          <a:p>
            <a:pPr marL="0" indent="0" eaLnBrk="1" fontAlgn="auto" hangingPunct="1">
              <a:buFont typeface="Arial"/>
              <a:buNone/>
              <a:defRPr/>
            </a:pPr>
            <a:r>
              <a:rPr lang="en-IN" sz="3200" b="1" dirty="0">
                <a:solidFill>
                  <a:schemeClr val="tx1">
                    <a:lumMod val="85000"/>
                    <a:lumOff val="15000"/>
                  </a:schemeClr>
                </a:solidFill>
                <a:latin typeface="+mj-lt"/>
              </a:rPr>
              <a:t>               </a:t>
            </a:r>
          </a:p>
          <a:p>
            <a:pPr marL="0" indent="0" eaLnBrk="1" fontAlgn="auto" hangingPunct="1">
              <a:buFont typeface="Arial"/>
              <a:buNone/>
              <a:defRPr/>
            </a:pPr>
            <a:r>
              <a:rPr lang="en-IN" sz="3200" b="1" dirty="0">
                <a:solidFill>
                  <a:schemeClr val="tx1">
                    <a:lumMod val="85000"/>
                    <a:lumOff val="15000"/>
                  </a:schemeClr>
                </a:solidFill>
                <a:latin typeface="+mj-lt"/>
              </a:rPr>
              <a:t>                              </a:t>
            </a:r>
            <a:r>
              <a:rPr lang="en-IN" sz="5100" b="1" dirty="0">
                <a:solidFill>
                  <a:schemeClr val="tx1">
                    <a:lumMod val="85000"/>
                    <a:lumOff val="15000"/>
                  </a:schemeClr>
                </a:solidFill>
                <a:latin typeface="+mj-lt"/>
              </a:rPr>
              <a:t>Morse code translator using eye blinks</a:t>
            </a:r>
            <a:endParaRPr lang="en-IN" sz="5100" b="1" dirty="0">
              <a:solidFill>
                <a:schemeClr val="tx1"/>
              </a:solidFill>
              <a:latin typeface="+mj-lt"/>
            </a:endParaRPr>
          </a:p>
          <a:p>
            <a:pPr marL="0" indent="0" eaLnBrk="1" fontAlgn="auto" hangingPunct="1">
              <a:buFont typeface="Arial"/>
              <a:buNone/>
              <a:defRPr/>
            </a:pPr>
            <a:endParaRPr lang="en-IN" b="1" dirty="0">
              <a:solidFill>
                <a:schemeClr val="tx1">
                  <a:lumMod val="85000"/>
                  <a:lumOff val="15000"/>
                </a:schemeClr>
              </a:solidFill>
              <a:latin typeface="+mj-lt"/>
            </a:endParaRPr>
          </a:p>
          <a:p>
            <a:pPr marL="0" indent="0" eaLnBrk="1" fontAlgn="auto" hangingPunct="1">
              <a:buFont typeface="Arial"/>
              <a:buNone/>
              <a:defRPr/>
            </a:pPr>
            <a:r>
              <a:rPr lang="en-IN" sz="2800" b="1" dirty="0">
                <a:solidFill>
                  <a:schemeClr val="tx1">
                    <a:lumMod val="85000"/>
                    <a:lumOff val="15000"/>
                  </a:schemeClr>
                </a:solidFill>
                <a:latin typeface="+mj-lt"/>
              </a:rPr>
              <a:t>Under the guidance                                                               </a:t>
            </a:r>
          </a:p>
          <a:p>
            <a:pPr marL="0" indent="0" eaLnBrk="1" fontAlgn="auto" hangingPunct="1">
              <a:buFont typeface="Arial"/>
              <a:buNone/>
              <a:defRPr/>
            </a:pPr>
            <a:r>
              <a:rPr lang="en-IN" sz="2800" b="1" dirty="0">
                <a:solidFill>
                  <a:schemeClr val="tx1">
                    <a:lumMod val="85000"/>
                    <a:lumOff val="15000"/>
                  </a:schemeClr>
                </a:solidFill>
                <a:latin typeface="+mj-lt"/>
              </a:rPr>
              <a:t> </a:t>
            </a:r>
            <a:r>
              <a:rPr lang="en-IN" sz="2400" b="1" dirty="0">
                <a:solidFill>
                  <a:schemeClr val="tx1">
                    <a:lumMod val="85000"/>
                    <a:lumOff val="15000"/>
                  </a:schemeClr>
                </a:solidFill>
                <a:latin typeface="+mj-lt"/>
              </a:rPr>
              <a:t> Mrs. G. Kavitha Reddy</a:t>
            </a:r>
          </a:p>
          <a:p>
            <a:pPr marL="0" indent="0" eaLnBrk="1" fontAlgn="auto" hangingPunct="1">
              <a:buFont typeface="Arial"/>
              <a:buNone/>
              <a:defRPr/>
            </a:pPr>
            <a:r>
              <a:rPr lang="en-IN" sz="2400" b="1" dirty="0">
                <a:solidFill>
                  <a:schemeClr val="tx1">
                    <a:lumMod val="85000"/>
                    <a:lumOff val="15000"/>
                  </a:schemeClr>
                </a:solidFill>
                <a:latin typeface="+mj-lt"/>
              </a:rPr>
              <a:t>                                                                                                                                                                                             </a:t>
            </a:r>
            <a:r>
              <a:rPr lang="en-IN" sz="2800" b="1" dirty="0">
                <a:solidFill>
                  <a:schemeClr val="tx1">
                    <a:lumMod val="85000"/>
                    <a:lumOff val="15000"/>
                  </a:schemeClr>
                </a:solidFill>
                <a:latin typeface="+mj-lt"/>
              </a:rPr>
              <a:t>Group Names</a:t>
            </a:r>
            <a:endParaRPr lang="en-IN" sz="2800" b="1" dirty="0">
              <a:solidFill>
                <a:schemeClr val="tx1">
                  <a:lumMod val="85000"/>
                  <a:lumOff val="15000"/>
                </a:schemeClr>
              </a:solidFill>
            </a:endParaRPr>
          </a:p>
          <a:p>
            <a:pPr marL="0" indent="0" eaLnBrk="1" fontAlgn="auto" hangingPunct="1">
              <a:buFont typeface="Arial"/>
              <a:buNone/>
              <a:defRPr/>
            </a:pP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sz="1900" b="1" dirty="0">
                <a:solidFill>
                  <a:schemeClr val="tx1">
                    <a:lumMod val="85000"/>
                    <a:lumOff val="15000"/>
                  </a:schemeClr>
                </a:solidFill>
                <a:latin typeface="Times New Roman" panose="02020603050405020304" pitchFamily="18" charset="0"/>
                <a:cs typeface="Times New Roman" panose="02020603050405020304" pitchFamily="18" charset="0"/>
              </a:rPr>
              <a:t>187R1A05C9(Sainath Cheparthy) </a:t>
            </a:r>
          </a:p>
          <a:p>
            <a:pPr marL="0" indent="0" algn="ctr" eaLnBrk="1" fontAlgn="auto" hangingPunct="1">
              <a:buFont typeface="Arial"/>
              <a:buNone/>
              <a:defRPr/>
            </a:pPr>
            <a:r>
              <a:rPr lang="en-IN" sz="3200" b="1" dirty="0">
                <a:solidFill>
                  <a:schemeClr val="tx1">
                    <a:lumMod val="85000"/>
                    <a:lumOff val="15000"/>
                  </a:schemeClr>
                </a:solidFill>
              </a:rPr>
              <a:t>                                                                                                              </a:t>
            </a:r>
            <a:r>
              <a:rPr lang="en-IN" sz="1900" b="1" dirty="0">
                <a:solidFill>
                  <a:schemeClr val="tx1">
                    <a:lumMod val="85000"/>
                    <a:lumOff val="15000"/>
                  </a:schemeClr>
                </a:solidFill>
                <a:latin typeface="Times New Roman" panose="02020603050405020304" pitchFamily="18" charset="0"/>
                <a:cs typeface="Times New Roman" panose="02020603050405020304" pitchFamily="18" charset="0"/>
              </a:rPr>
              <a:t>187R1A05E3(G.Srikar)</a:t>
            </a:r>
          </a:p>
          <a:p>
            <a:pPr marL="0" indent="0" algn="ctr" eaLnBrk="1" fontAlgn="auto" hangingPunct="1">
              <a:buFont typeface="Arial"/>
              <a:buNone/>
              <a:defRPr/>
            </a:pPr>
            <a:r>
              <a:rPr lang="en-IN" sz="1900" b="1" dirty="0">
                <a:solidFill>
                  <a:schemeClr val="tx1">
                    <a:lumMod val="85000"/>
                    <a:lumOff val="15000"/>
                  </a:schemeClr>
                </a:solidFill>
                <a:latin typeface="Times New Roman" panose="02020603050405020304" pitchFamily="18" charset="0"/>
                <a:cs typeface="Times New Roman" panose="02020603050405020304" pitchFamily="18" charset="0"/>
              </a:rPr>
              <a:t>                                                                                                                                                         187R1A05E8(I.pranay goud)</a:t>
            </a:r>
            <a:endParaRPr lang="en-IN" sz="1900" b="1" dirty="0">
              <a:solidFill>
                <a:schemeClr val="tx1">
                  <a:lumMod val="85000"/>
                  <a:lumOff val="15000"/>
                </a:schemeClr>
              </a:solidFill>
            </a:endParaRPr>
          </a:p>
        </p:txBody>
      </p:sp>
      <p:sp>
        <p:nvSpPr>
          <p:cNvPr id="2" name="TextBox 1">
            <a:extLst>
              <a:ext uri="{FF2B5EF4-FFF2-40B4-BE49-F238E27FC236}">
                <a16:creationId xmlns:a16="http://schemas.microsoft.com/office/drawing/2014/main" id="{026328AF-8E79-41F4-8698-468CA32D0F09}"/>
              </a:ext>
            </a:extLst>
          </p:cNvPr>
          <p:cNvSpPr txBox="1"/>
          <p:nvPr/>
        </p:nvSpPr>
        <p:spPr>
          <a:xfrm>
            <a:off x="1996280" y="2498725"/>
            <a:ext cx="7910513" cy="400110"/>
          </a:xfrm>
          <a:prstGeom prst="rect">
            <a:avLst/>
          </a:prstGeom>
          <a:noFill/>
        </p:spPr>
        <p:txBody>
          <a:bodyPr>
            <a:spAutoFit/>
          </a:bodyPr>
          <a:lstStyle/>
          <a:p>
            <a:pPr>
              <a:defRPr/>
            </a:pPr>
            <a:r>
              <a:rPr lang="en-US" dirty="0">
                <a:latin typeface="Garamond" panose="020B0604020202020204" pitchFamily="18" charset="0"/>
              </a:rPr>
              <a:t>        </a:t>
            </a:r>
            <a:r>
              <a:rPr lang="en-US" b="1" dirty="0">
                <a:latin typeface="Times New Roman" panose="02020603050405020304" pitchFamily="18" charset="0"/>
                <a:cs typeface="Times New Roman" panose="02020603050405020304" pitchFamily="18" charset="0"/>
              </a:rPr>
              <a:t> </a:t>
            </a:r>
            <a:r>
              <a:rPr lang="en-US" sz="2000" b="1" dirty="0">
                <a:latin typeface="+mj-lt"/>
                <a:cs typeface="Times New Roman" panose="02020603050405020304" pitchFamily="18" charset="0"/>
              </a:rPr>
              <a:t>DEPARTMENT OF COMPUTER SCIENCE AND ENGINEERING</a:t>
            </a:r>
            <a:endParaRPr lang="en-IN" sz="2000" b="1" dirty="0">
              <a:latin typeface="+mj-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EFE1-7F8C-43C1-900B-DFC0855EF947}"/>
              </a:ext>
            </a:extLst>
          </p:cNvPr>
          <p:cNvSpPr>
            <a:spLocks noGrp="1"/>
          </p:cNvSpPr>
          <p:nvPr>
            <p:ph type="title"/>
          </p:nvPr>
        </p:nvSpPr>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DIAGRAMS</a:t>
            </a: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LEFT EYE LANDMARKS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870B6B9-C0C8-4136-82A4-85B8C7090B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419" y="2533650"/>
            <a:ext cx="7127081" cy="2971800"/>
          </a:xfrm>
        </p:spPr>
      </p:pic>
    </p:spTree>
    <p:extLst>
      <p:ext uri="{BB962C8B-B14F-4D97-AF65-F5344CB8AC3E}">
        <p14:creationId xmlns:p14="http://schemas.microsoft.com/office/powerpoint/2010/main" val="244585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EFB0-BC43-4A13-A9AC-85A3E003BFDA}"/>
              </a:ext>
            </a:extLst>
          </p:cNvPr>
          <p:cNvSpPr>
            <a:spLocks noGrp="1"/>
          </p:cNvSpPr>
          <p:nvPr>
            <p:ph type="title"/>
          </p:nvPr>
        </p:nvSpPr>
        <p:spPr/>
        <p:txBody>
          <a:bodyPr/>
          <a:lstStyle/>
          <a:p>
            <a:r>
              <a:rPr lang="en-US" sz="2800" b="1" dirty="0">
                <a:solidFill>
                  <a:schemeClr val="tx1"/>
                </a:solidFill>
                <a:latin typeface="Times New Roman" panose="02020603050405020304" pitchFamily="18" charset="0"/>
                <a:cs typeface="Times New Roman" panose="02020603050405020304" pitchFamily="18" charset="0"/>
              </a:rPr>
              <a:t>RIGHT EYE LANDMARKS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BA59109-C39F-420A-8ECE-966B4D667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419" y="2390775"/>
            <a:ext cx="7146131" cy="3257550"/>
          </a:xfrm>
        </p:spPr>
      </p:pic>
    </p:spTree>
    <p:extLst>
      <p:ext uri="{BB962C8B-B14F-4D97-AF65-F5344CB8AC3E}">
        <p14:creationId xmlns:p14="http://schemas.microsoft.com/office/powerpoint/2010/main" val="15185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9E46-467F-466E-946F-8B239B1B3A07}"/>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PROJECT ARCHITECTURE</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D15381B-4525-49B9-A56F-F9B7D4A32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9642" y="1880235"/>
            <a:ext cx="5601910" cy="4282440"/>
          </a:xfrm>
        </p:spPr>
      </p:pic>
    </p:spTree>
    <p:extLst>
      <p:ext uri="{BB962C8B-B14F-4D97-AF65-F5344CB8AC3E}">
        <p14:creationId xmlns:p14="http://schemas.microsoft.com/office/powerpoint/2010/main" val="130723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A6E4-4787-495F-90EF-F09ACC806963}"/>
              </a:ext>
            </a:extLst>
          </p:cNvPr>
          <p:cNvSpPr>
            <a:spLocks noGrp="1"/>
          </p:cNvSpPr>
          <p:nvPr>
            <p:ph type="title"/>
          </p:nvPr>
        </p:nvSpPr>
        <p:spPr>
          <a:xfrm>
            <a:off x="876300" y="491490"/>
            <a:ext cx="9875520" cy="1356360"/>
          </a:xfrm>
        </p:spPr>
        <p:txBody>
          <a:bodyPr/>
          <a:lstStyle/>
          <a:p>
            <a:r>
              <a:rPr lang="en-IN" sz="3200" b="1" dirty="0">
                <a:solidFill>
                  <a:schemeClr val="tx1"/>
                </a:solidFill>
                <a:latin typeface="Times New Roman" panose="02020603050405020304" pitchFamily="18" charset="0"/>
                <a:cs typeface="Times New Roman" panose="02020603050405020304" pitchFamily="18" charset="0"/>
              </a:rPr>
              <a:t>MODULES DESCRIPTION</a:t>
            </a:r>
          </a:p>
        </p:txBody>
      </p:sp>
      <p:sp>
        <p:nvSpPr>
          <p:cNvPr id="3" name="Content Placeholder 2">
            <a:extLst>
              <a:ext uri="{FF2B5EF4-FFF2-40B4-BE49-F238E27FC236}">
                <a16:creationId xmlns:a16="http://schemas.microsoft.com/office/drawing/2014/main" id="{B7EBA4ED-0D5E-4E31-986F-8D3BB626FBE4}"/>
              </a:ext>
            </a:extLst>
          </p:cNvPr>
          <p:cNvSpPr>
            <a:spLocks noGrp="1"/>
          </p:cNvSpPr>
          <p:nvPr>
            <p:ph idx="1"/>
          </p:nvPr>
        </p:nvSpPr>
        <p:spPr>
          <a:xfrm>
            <a:off x="1143000" y="1847850"/>
            <a:ext cx="9872871" cy="4248150"/>
          </a:xfrm>
        </p:spPr>
        <p:txBody>
          <a:bodyPr>
            <a:normAutofit/>
          </a:bodyPr>
          <a:lstStyle/>
          <a:p>
            <a:pPr marL="45720" indent="0">
              <a:lnSpc>
                <a:spcPct val="100000"/>
              </a:lnSpc>
              <a:spcBef>
                <a:spcPct val="0"/>
              </a:spcBef>
              <a:spcAft>
                <a:spcPts val="600"/>
              </a:spcAft>
              <a:buNone/>
            </a:pPr>
            <a:r>
              <a:rPr lang="en-IN" sz="2800" b="1" dirty="0">
                <a:solidFill>
                  <a:schemeClr val="tx1"/>
                </a:solidFill>
                <a:latin typeface="Times New Roman" panose="02020603050405020304" pitchFamily="18" charset="0"/>
                <a:ea typeface="+mj-ea"/>
                <a:cs typeface="Times New Roman" panose="02020603050405020304" pitchFamily="18" charset="0"/>
              </a:rPr>
              <a:t>MODULE-1 (Input pre-processing)</a:t>
            </a:r>
          </a:p>
          <a:p>
            <a:pPr algn="just">
              <a:spcBef>
                <a:spcPts val="600"/>
              </a:spcBef>
              <a:spcAft>
                <a:spcPts val="600"/>
              </a:spcAft>
            </a:pPr>
            <a:r>
              <a:rPr lang="en-IN" sz="2000" dirty="0">
                <a:solidFill>
                  <a:srgbClr val="000000"/>
                </a:solidFill>
                <a:latin typeface="Times New Roman" panose="02020603050405020304" pitchFamily="18" charset="0"/>
              </a:rPr>
              <a:t>Take input from a webcam or a video using </a:t>
            </a:r>
            <a:r>
              <a:rPr lang="en-IN" sz="2000" dirty="0" err="1">
                <a:solidFill>
                  <a:srgbClr val="000000"/>
                </a:solidFill>
                <a:latin typeface="Times New Roman" panose="02020603050405020304" pitchFamily="18" charset="0"/>
              </a:rPr>
              <a:t>opencv</a:t>
            </a:r>
            <a:r>
              <a:rPr lang="en-IN" sz="2000" dirty="0">
                <a:solidFill>
                  <a:srgbClr val="000000"/>
                </a:solidFill>
                <a:latin typeface="Times New Roman" panose="02020603050405020304" pitchFamily="18" charset="0"/>
              </a:rPr>
              <a:t>, convert the BGR input to RGB input, pass it to Media pipe Facemesh Model.</a:t>
            </a:r>
          </a:p>
          <a:p>
            <a:pPr marL="45720" indent="0" algn="just">
              <a:spcBef>
                <a:spcPts val="600"/>
              </a:spcBef>
              <a:spcAft>
                <a:spcPts val="600"/>
              </a:spcAft>
              <a:buNone/>
            </a:pPr>
            <a:endParaRPr lang="en-IN" sz="1800" dirty="0">
              <a:solidFill>
                <a:srgbClr val="000000"/>
              </a:solidFill>
              <a:latin typeface="Times New Roman" panose="02020603050405020304" pitchFamily="18" charset="0"/>
            </a:endParaRPr>
          </a:p>
          <a:p>
            <a:pPr marL="45720" indent="0">
              <a:spcBef>
                <a:spcPct val="0"/>
              </a:spcBef>
              <a:spcAft>
                <a:spcPts val="600"/>
              </a:spcAft>
              <a:buNone/>
            </a:pPr>
            <a:r>
              <a:rPr lang="en-IN" sz="2800" b="1" dirty="0">
                <a:solidFill>
                  <a:schemeClr val="tx1"/>
                </a:solidFill>
                <a:latin typeface="Times New Roman" panose="02020603050405020304" pitchFamily="18" charset="0"/>
                <a:ea typeface="+mj-ea"/>
                <a:cs typeface="Times New Roman" panose="02020603050405020304" pitchFamily="18" charset="0"/>
              </a:rPr>
              <a:t>MODULE-2 (EAR calculation)</a:t>
            </a:r>
          </a:p>
          <a:p>
            <a:pPr algn="just">
              <a:spcBef>
                <a:spcPts val="600"/>
              </a:spcBef>
              <a:spcAft>
                <a:spcPts val="600"/>
              </a:spcAft>
            </a:pPr>
            <a:r>
              <a:rPr lang="en-US" sz="2000" dirty="0" err="1">
                <a:solidFill>
                  <a:srgbClr val="000000"/>
                </a:solidFill>
                <a:latin typeface="Times New Roman" panose="02020603050405020304" pitchFamily="18" charset="0"/>
              </a:rPr>
              <a:t>Mediapipe</a:t>
            </a:r>
            <a:r>
              <a:rPr lang="en-US" sz="2000" dirty="0">
                <a:solidFill>
                  <a:srgbClr val="000000"/>
                </a:solidFill>
                <a:latin typeface="Times New Roman" panose="02020603050405020304" pitchFamily="18" charset="0"/>
              </a:rPr>
              <a:t> detects face and maps landmarks, calculate ear1 and ear 2 based on the landmarks, </a:t>
            </a:r>
            <a:r>
              <a:rPr lang="en-US" sz="2000" dirty="0" err="1">
                <a:solidFill>
                  <a:srgbClr val="000000"/>
                </a:solidFill>
                <a:latin typeface="Times New Roman" panose="02020603050405020304" pitchFamily="18" charset="0"/>
              </a:rPr>
              <a:t>intialise</a:t>
            </a:r>
            <a:r>
              <a:rPr lang="en-US" sz="2000" dirty="0">
                <a:solidFill>
                  <a:srgbClr val="000000"/>
                </a:solidFill>
                <a:latin typeface="Times New Roman" panose="02020603050405020304" pitchFamily="18" charset="0"/>
              </a:rPr>
              <a:t> count.              </a:t>
            </a:r>
          </a:p>
          <a:p>
            <a:pPr marL="45720" indent="0" algn="just">
              <a:spcBef>
                <a:spcPts val="600"/>
              </a:spcBef>
              <a:spcAft>
                <a:spcPts val="600"/>
              </a:spcAft>
              <a:buNone/>
            </a:pPr>
            <a:endParaRPr lang="en-US" sz="1800" dirty="0">
              <a:solidFill>
                <a:srgbClr val="000000"/>
              </a:solidFill>
              <a:latin typeface="Times New Roman" panose="02020603050405020304" pitchFamily="18" charset="0"/>
            </a:endParaRPr>
          </a:p>
          <a:p>
            <a:pPr algn="just">
              <a:spcBef>
                <a:spcPts val="600"/>
              </a:spcBef>
              <a:spcAft>
                <a:spcPts val="600"/>
              </a:spcAft>
            </a:pPr>
            <a:endParaRPr lang="en-IN" sz="1800" dirty="0">
              <a:solidFill>
                <a:srgbClr val="000000"/>
              </a:solidFill>
              <a:latin typeface="Times New Roman" panose="02020603050405020304" pitchFamily="18" charset="0"/>
            </a:endParaRPr>
          </a:p>
          <a:p>
            <a:pPr algn="just">
              <a:spcBef>
                <a:spcPts val="600"/>
              </a:spcBef>
              <a:spcAft>
                <a:spcPts val="600"/>
              </a:spcAft>
            </a:pPr>
            <a:endParaRPr lang="en-IN" sz="1800"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8F0501F1-20C2-48EB-86FB-A46A90FDFD37}"/>
              </a:ext>
            </a:extLst>
          </p:cNvPr>
          <p:cNvPicPr>
            <a:picLocks noChangeAspect="1"/>
          </p:cNvPicPr>
          <p:nvPr/>
        </p:nvPicPr>
        <p:blipFill>
          <a:blip r:embed="rId2"/>
          <a:stretch>
            <a:fillRect/>
          </a:stretch>
        </p:blipFill>
        <p:spPr>
          <a:xfrm>
            <a:off x="5101504" y="4743449"/>
            <a:ext cx="3080471" cy="1238251"/>
          </a:xfrm>
          <a:prstGeom prst="rect">
            <a:avLst/>
          </a:prstGeom>
        </p:spPr>
      </p:pic>
    </p:spTree>
    <p:extLst>
      <p:ext uri="{BB962C8B-B14F-4D97-AF65-F5344CB8AC3E}">
        <p14:creationId xmlns:p14="http://schemas.microsoft.com/office/powerpoint/2010/main" val="1571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8C88F-AC8D-4255-A856-225DD05F0E4C}"/>
              </a:ext>
            </a:extLst>
          </p:cNvPr>
          <p:cNvSpPr>
            <a:spLocks noGrp="1"/>
          </p:cNvSpPr>
          <p:nvPr>
            <p:ph idx="1"/>
          </p:nvPr>
        </p:nvSpPr>
        <p:spPr>
          <a:xfrm>
            <a:off x="1159564" y="933450"/>
            <a:ext cx="9872871" cy="4038600"/>
          </a:xfrm>
        </p:spPr>
        <p:txBody>
          <a:bodyPr>
            <a:normAutofit/>
          </a:bodyPr>
          <a:lstStyle/>
          <a:p>
            <a:pPr marL="45720" indent="0">
              <a:lnSpc>
                <a:spcPct val="100000"/>
              </a:lnSpc>
              <a:spcBef>
                <a:spcPct val="0"/>
              </a:spcBef>
              <a:spcAft>
                <a:spcPts val="600"/>
              </a:spcAft>
              <a:buNone/>
            </a:pPr>
            <a:r>
              <a:rPr lang="en-IN" sz="2800" b="1" dirty="0">
                <a:solidFill>
                  <a:schemeClr val="tx1"/>
                </a:solidFill>
                <a:latin typeface="Times New Roman" panose="02020603050405020304" pitchFamily="18" charset="0"/>
                <a:ea typeface="+mj-ea"/>
                <a:cs typeface="Times New Roman" panose="02020603050405020304" pitchFamily="18" charset="0"/>
              </a:rPr>
              <a:t>MODULE-3 (</a:t>
            </a:r>
            <a:r>
              <a:rPr lang="en-IN" sz="2800" b="1" dirty="0" err="1">
                <a:solidFill>
                  <a:schemeClr val="tx1"/>
                </a:solidFill>
                <a:latin typeface="Times New Roman" panose="02020603050405020304" pitchFamily="18" charset="0"/>
                <a:ea typeface="+mj-ea"/>
                <a:cs typeface="Times New Roman" panose="02020603050405020304" pitchFamily="18" charset="0"/>
              </a:rPr>
              <a:t>Dits</a:t>
            </a:r>
            <a:r>
              <a:rPr lang="en-IN" sz="2800" b="1" dirty="0">
                <a:solidFill>
                  <a:schemeClr val="tx1"/>
                </a:solidFill>
                <a:latin typeface="Times New Roman" panose="02020603050405020304" pitchFamily="18" charset="0"/>
                <a:ea typeface="+mj-ea"/>
                <a:cs typeface="Times New Roman" panose="02020603050405020304" pitchFamily="18" charset="0"/>
              </a:rPr>
              <a:t> or Dahs)</a:t>
            </a:r>
          </a:p>
          <a:p>
            <a:pPr algn="just">
              <a:spcBef>
                <a:spcPts val="600"/>
              </a:spcBef>
              <a:spcAft>
                <a:spcPts val="600"/>
              </a:spcAft>
            </a:pPr>
            <a:r>
              <a:rPr lang="en-US" sz="2000" dirty="0">
                <a:solidFill>
                  <a:srgbClr val="000000"/>
                </a:solidFill>
                <a:latin typeface="Times New Roman" panose="02020603050405020304" pitchFamily="18" charset="0"/>
              </a:rPr>
              <a:t>If count is 0 then add a value else if count==10 count=0</a:t>
            </a:r>
            <a:r>
              <a:rPr lang="en-IN" sz="2000" dirty="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check ear 1 and ear2</a:t>
            </a:r>
            <a:r>
              <a:rPr lang="en-IN" sz="2000" dirty="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if both of them are less than threshold value then its blink, based on fps find whether its a short blink or long blink, append the value to the string.</a:t>
            </a:r>
            <a:endParaRPr lang="en-IN" sz="2000" dirty="0">
              <a:solidFill>
                <a:srgbClr val="000000"/>
              </a:solidFill>
              <a:latin typeface="Times New Roman" panose="02020603050405020304" pitchFamily="18" charset="0"/>
            </a:endParaRPr>
          </a:p>
          <a:p>
            <a:pPr marL="45720" indent="0">
              <a:spcBef>
                <a:spcPct val="0"/>
              </a:spcBef>
              <a:buNone/>
            </a:pPr>
            <a:endParaRPr lang="en-IN" sz="2800" b="1" dirty="0">
              <a:solidFill>
                <a:schemeClr val="tx1"/>
              </a:solidFill>
              <a:latin typeface="Times New Roman" panose="02020603050405020304" pitchFamily="18" charset="0"/>
              <a:ea typeface="+mj-ea"/>
              <a:cs typeface="Times New Roman" panose="02020603050405020304" pitchFamily="18" charset="0"/>
            </a:endParaRPr>
          </a:p>
          <a:p>
            <a:pPr marL="45720" indent="0">
              <a:spcBef>
                <a:spcPct val="0"/>
              </a:spcBef>
              <a:spcAft>
                <a:spcPts val="600"/>
              </a:spcAft>
              <a:buFont typeface="Corbel" pitchFamily="34" charset="0"/>
              <a:buNone/>
            </a:pPr>
            <a:r>
              <a:rPr lang="en-IN" sz="2800" b="1" dirty="0">
                <a:solidFill>
                  <a:schemeClr val="tx1"/>
                </a:solidFill>
                <a:latin typeface="Times New Roman" panose="02020603050405020304" pitchFamily="18" charset="0"/>
                <a:ea typeface="+mj-ea"/>
                <a:cs typeface="Times New Roman" panose="02020603050405020304" pitchFamily="18" charset="0"/>
              </a:rPr>
              <a:t>MODULE-4 (</a:t>
            </a:r>
            <a:r>
              <a:rPr lang="en-IN" sz="2800" b="1" dirty="0" err="1">
                <a:solidFill>
                  <a:schemeClr val="tx1"/>
                </a:solidFill>
                <a:latin typeface="Times New Roman" panose="02020603050405020304" pitchFamily="18" charset="0"/>
                <a:ea typeface="+mj-ea"/>
                <a:cs typeface="Times New Roman" panose="02020603050405020304" pitchFamily="18" charset="0"/>
              </a:rPr>
              <a:t>Speakable</a:t>
            </a:r>
            <a:r>
              <a:rPr lang="en-IN" sz="2800" b="1" dirty="0">
                <a:solidFill>
                  <a:schemeClr val="tx1"/>
                </a:solidFill>
                <a:latin typeface="Times New Roman" panose="02020603050405020304" pitchFamily="18" charset="0"/>
                <a:ea typeface="+mj-ea"/>
                <a:cs typeface="Times New Roman" panose="02020603050405020304" pitchFamily="18" charset="0"/>
              </a:rPr>
              <a:t> language)</a:t>
            </a:r>
          </a:p>
          <a:p>
            <a:pPr algn="just">
              <a:spcBef>
                <a:spcPts val="600"/>
              </a:spcBef>
              <a:spcAft>
                <a:spcPts val="600"/>
              </a:spcAft>
            </a:pPr>
            <a:r>
              <a:rPr lang="en-US" sz="2000" dirty="0">
                <a:solidFill>
                  <a:srgbClr val="000000"/>
                </a:solidFill>
                <a:latin typeface="Times New Roman" panose="02020603050405020304" pitchFamily="18" charset="0"/>
              </a:rPr>
              <a:t>If blinking stopped then, if there is character matching then append it to output word, array, and then convert it to the string, convert the string from English to any other language using </a:t>
            </a:r>
            <a:r>
              <a:rPr lang="en-US" sz="2000" dirty="0" err="1">
                <a:solidFill>
                  <a:srgbClr val="000000"/>
                </a:solidFill>
                <a:latin typeface="Times New Roman" panose="02020603050405020304" pitchFamily="18" charset="0"/>
              </a:rPr>
              <a:t>gtts</a:t>
            </a:r>
            <a:r>
              <a:rPr lang="en-US" sz="2000" dirty="0">
                <a:solidFill>
                  <a:srgbClr val="000000"/>
                </a:solidFill>
                <a:latin typeface="Times New Roman" panose="02020603050405020304" pitchFamily="18" charset="0"/>
              </a:rPr>
              <a:t>, print the output.</a:t>
            </a:r>
            <a:endParaRPr lang="en-IN" sz="2000" dirty="0">
              <a:solidFill>
                <a:srgbClr val="000000"/>
              </a:solidFill>
              <a:latin typeface="Times New Roman" panose="02020603050405020304" pitchFamily="18" charset="0"/>
            </a:endParaRPr>
          </a:p>
          <a:p>
            <a:pPr marL="45720" indent="0">
              <a:buNone/>
            </a:pPr>
            <a:endParaRPr lang="en-IN" dirty="0"/>
          </a:p>
        </p:txBody>
      </p:sp>
    </p:spTree>
    <p:extLst>
      <p:ext uri="{BB962C8B-B14F-4D97-AF65-F5344CB8AC3E}">
        <p14:creationId xmlns:p14="http://schemas.microsoft.com/office/powerpoint/2010/main" val="362639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FD6B-FA36-44B8-B563-B7D3C66CD756}"/>
              </a:ext>
            </a:extLst>
          </p:cNvPr>
          <p:cNvSpPr>
            <a:spLocks noGrp="1"/>
          </p:cNvSpPr>
          <p:nvPr>
            <p:ph type="title"/>
          </p:nvPr>
        </p:nvSpPr>
        <p:spPr>
          <a:xfrm>
            <a:off x="1057275" y="352425"/>
            <a:ext cx="9875520" cy="135636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USE CASE DIAGRAM</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33D4AED-9020-47AD-B74A-7F0ACE4DA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525" y="1704022"/>
            <a:ext cx="5501873" cy="4581525"/>
          </a:xfrm>
        </p:spPr>
      </p:pic>
      <p:sp>
        <p:nvSpPr>
          <p:cNvPr id="4" name="Oval 3">
            <a:extLst>
              <a:ext uri="{FF2B5EF4-FFF2-40B4-BE49-F238E27FC236}">
                <a16:creationId xmlns:a16="http://schemas.microsoft.com/office/drawing/2014/main" id="{0AC605B1-4E7A-4DF3-B60E-C77079E88C35}"/>
              </a:ext>
            </a:extLst>
          </p:cNvPr>
          <p:cNvSpPr/>
          <p:nvPr/>
        </p:nvSpPr>
        <p:spPr>
          <a:xfrm>
            <a:off x="6212085" y="3994784"/>
            <a:ext cx="1255513" cy="3667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C55A44E-2B1F-4D22-8B52-5DF49CDE4F8C}"/>
              </a:ext>
            </a:extLst>
          </p:cNvPr>
          <p:cNvSpPr txBox="1"/>
          <p:nvPr/>
        </p:nvSpPr>
        <p:spPr>
          <a:xfrm>
            <a:off x="6288285" y="3994784"/>
            <a:ext cx="1371598" cy="307777"/>
          </a:xfrm>
          <a:prstGeom prst="rect">
            <a:avLst/>
          </a:prstGeom>
          <a:noFill/>
        </p:spPr>
        <p:txBody>
          <a:bodyPr wrap="square" rtlCol="0">
            <a:spAutoFit/>
          </a:bodyPr>
          <a:lstStyle/>
          <a:p>
            <a:r>
              <a:rPr lang="en-IN" sz="1400" b="1" dirty="0"/>
              <a:t>Language(r)</a:t>
            </a:r>
          </a:p>
        </p:txBody>
      </p:sp>
    </p:spTree>
    <p:extLst>
      <p:ext uri="{BB962C8B-B14F-4D97-AF65-F5344CB8AC3E}">
        <p14:creationId xmlns:p14="http://schemas.microsoft.com/office/powerpoint/2010/main" val="195724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A969-E19F-45DE-9BEA-1023A5C1C571}"/>
              </a:ext>
            </a:extLst>
          </p:cNvPr>
          <p:cNvSpPr>
            <a:spLocks noGrp="1"/>
          </p:cNvSpPr>
          <p:nvPr>
            <p:ph type="title"/>
          </p:nvPr>
        </p:nvSpPr>
        <p:spPr>
          <a:xfrm>
            <a:off x="971550" y="238125"/>
            <a:ext cx="9875520" cy="135636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CLASS DIAGRAM</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B529080-0976-4043-8189-B7318FEFE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1580" y="1419225"/>
            <a:ext cx="5153772" cy="4667250"/>
          </a:xfrm>
        </p:spPr>
      </p:pic>
      <p:sp>
        <p:nvSpPr>
          <p:cNvPr id="3" name="TextBox 2">
            <a:extLst>
              <a:ext uri="{FF2B5EF4-FFF2-40B4-BE49-F238E27FC236}">
                <a16:creationId xmlns:a16="http://schemas.microsoft.com/office/drawing/2014/main" id="{A8E9E380-126D-46A4-9298-7A853BD00AD3}"/>
              </a:ext>
            </a:extLst>
          </p:cNvPr>
          <p:cNvSpPr txBox="1"/>
          <p:nvPr/>
        </p:nvSpPr>
        <p:spPr>
          <a:xfrm>
            <a:off x="4533901" y="3172897"/>
            <a:ext cx="1295400" cy="378856"/>
          </a:xfrm>
          <a:prstGeom prst="rect">
            <a:avLst/>
          </a:prstGeom>
          <a:solidFill>
            <a:schemeClr val="bg1"/>
          </a:solidFill>
          <a:ln>
            <a:solidFill>
              <a:schemeClr val="bg1"/>
            </a:solidFill>
          </a:ln>
        </p:spPr>
        <p:txBody>
          <a:bodyPr wrap="square" rtlCol="0">
            <a:spAutoFit/>
          </a:bodyPr>
          <a:lstStyle/>
          <a:p>
            <a:r>
              <a:rPr lang="en-IN" dirty="0"/>
              <a:t>     </a:t>
            </a:r>
            <a:r>
              <a:rPr lang="en-IN" sz="1400" b="1" dirty="0">
                <a:latin typeface="Times New Roman" panose="02020603050405020304" pitchFamily="18" charset="0"/>
                <a:cs typeface="Times New Roman" panose="02020603050405020304" pitchFamily="18" charset="0"/>
              </a:rPr>
              <a:t>Language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92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310C-8CA1-4E66-AF11-295561A64146}"/>
              </a:ext>
            </a:extLst>
          </p:cNvPr>
          <p:cNvSpPr>
            <a:spLocks noGrp="1"/>
          </p:cNvSpPr>
          <p:nvPr>
            <p:ph type="title"/>
          </p:nvPr>
        </p:nvSpPr>
        <p:spPr>
          <a:xfrm>
            <a:off x="1085850" y="447676"/>
            <a:ext cx="9875520" cy="9906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SEQUENCE DIAGRAM</a:t>
            </a:r>
            <a:endParaRPr lang="en-IN" sz="3200" dirty="0"/>
          </a:p>
        </p:txBody>
      </p:sp>
      <p:pic>
        <p:nvPicPr>
          <p:cNvPr id="4" name="Content Placeholder 3">
            <a:extLst>
              <a:ext uri="{FF2B5EF4-FFF2-40B4-BE49-F238E27FC236}">
                <a16:creationId xmlns:a16="http://schemas.microsoft.com/office/drawing/2014/main" id="{5BD05226-FC4C-49AB-80EC-FCA8D6DDC93B}"/>
              </a:ext>
            </a:extLst>
          </p:cNvPr>
          <p:cNvPicPr>
            <a:picLocks noGrp="1" noChangeAspect="1"/>
          </p:cNvPicPr>
          <p:nvPr>
            <p:ph idx="1"/>
          </p:nvPr>
        </p:nvPicPr>
        <p:blipFill>
          <a:blip r:embed="rId2"/>
          <a:stretch>
            <a:fillRect/>
          </a:stretch>
        </p:blipFill>
        <p:spPr>
          <a:xfrm>
            <a:off x="1838325" y="1371599"/>
            <a:ext cx="8210550" cy="5038725"/>
          </a:xfrm>
          <a:prstGeom prst="rect">
            <a:avLst/>
          </a:prstGeom>
        </p:spPr>
      </p:pic>
    </p:spTree>
    <p:extLst>
      <p:ext uri="{BB962C8B-B14F-4D97-AF65-F5344CB8AC3E}">
        <p14:creationId xmlns:p14="http://schemas.microsoft.com/office/powerpoint/2010/main" val="2830844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93A6-A1B9-4351-B133-5A8CD3F1CAD3}"/>
              </a:ext>
            </a:extLst>
          </p:cNvPr>
          <p:cNvSpPr>
            <a:spLocks noGrp="1"/>
          </p:cNvSpPr>
          <p:nvPr>
            <p:ph type="title"/>
          </p:nvPr>
        </p:nvSpPr>
        <p:spPr>
          <a:xfrm>
            <a:off x="1019175" y="409575"/>
            <a:ext cx="9875520" cy="1356360"/>
          </a:xfrm>
        </p:spPr>
        <p:txBody>
          <a:bodyPr/>
          <a:lstStyle/>
          <a:p>
            <a:r>
              <a:rPr lang="en-IN" sz="3200" b="1" dirty="0">
                <a:solidFill>
                  <a:schemeClr val="tx1"/>
                </a:solidFill>
                <a:latin typeface="Times New Roman" panose="02020603050405020304" pitchFamily="18" charset="0"/>
                <a:cs typeface="Times New Roman" panose="02020603050405020304" pitchFamily="18" charset="0"/>
              </a:rPr>
              <a:t>SAMPLE CODE</a:t>
            </a:r>
          </a:p>
        </p:txBody>
      </p:sp>
      <p:sp>
        <p:nvSpPr>
          <p:cNvPr id="3" name="Content Placeholder 2">
            <a:extLst>
              <a:ext uri="{FF2B5EF4-FFF2-40B4-BE49-F238E27FC236}">
                <a16:creationId xmlns:a16="http://schemas.microsoft.com/office/drawing/2014/main" id="{03F8C297-1B69-4F0F-82FC-1D46AA497D2A}"/>
              </a:ext>
            </a:extLst>
          </p:cNvPr>
          <p:cNvSpPr>
            <a:spLocks noGrp="1"/>
          </p:cNvSpPr>
          <p:nvPr>
            <p:ph idx="1"/>
          </p:nvPr>
        </p:nvSpPr>
        <p:spPr>
          <a:xfrm>
            <a:off x="1143000" y="1581150"/>
            <a:ext cx="9875520" cy="4781550"/>
          </a:xfrm>
        </p:spPr>
        <p:txBody>
          <a:bodyPr>
            <a:normAutofit fontScale="92500" lnSpcReduction="20000"/>
          </a:bodyPr>
          <a:lstStyle/>
          <a:p>
            <a:pPr marL="45720" indent="0">
              <a:buNone/>
            </a:pPr>
            <a:r>
              <a:rPr lang="en-IN" dirty="0">
                <a:solidFill>
                  <a:schemeClr val="tx1"/>
                </a:solidFill>
                <a:latin typeface="Times New Roman" panose="02020603050405020304" pitchFamily="18" charset="0"/>
                <a:cs typeface="Times New Roman" panose="02020603050405020304" pitchFamily="18" charset="0"/>
              </a:rPr>
              <a:t>import cv2</a:t>
            </a:r>
          </a:p>
          <a:p>
            <a:pPr marL="45720" indent="0">
              <a:buNone/>
            </a:pPr>
            <a:r>
              <a:rPr lang="en-IN" dirty="0">
                <a:solidFill>
                  <a:schemeClr val="tx1"/>
                </a:solidFill>
                <a:latin typeface="Times New Roman" panose="02020603050405020304" pitchFamily="18" charset="0"/>
                <a:cs typeface="Times New Roman" panose="02020603050405020304" pitchFamily="18" charset="0"/>
              </a:rPr>
              <a:t>import </a:t>
            </a:r>
            <a:r>
              <a:rPr lang="en-IN" dirty="0" err="1">
                <a:solidFill>
                  <a:schemeClr val="tx1"/>
                </a:solidFill>
                <a:latin typeface="Times New Roman" panose="02020603050405020304" pitchFamily="18" charset="0"/>
                <a:cs typeface="Times New Roman" panose="02020603050405020304" pitchFamily="18" charset="0"/>
              </a:rPr>
              <a:t>mediapipe</a:t>
            </a:r>
            <a:r>
              <a:rPr lang="en-IN" dirty="0">
                <a:solidFill>
                  <a:schemeClr val="tx1"/>
                </a:solidFill>
                <a:latin typeface="Times New Roman" panose="02020603050405020304" pitchFamily="18" charset="0"/>
                <a:cs typeface="Times New Roman" panose="02020603050405020304" pitchFamily="18" charset="0"/>
              </a:rPr>
              <a:t> as </a:t>
            </a:r>
            <a:r>
              <a:rPr lang="en-IN" dirty="0" err="1">
                <a:solidFill>
                  <a:schemeClr val="tx1"/>
                </a:solidFill>
                <a:latin typeface="Times New Roman" panose="02020603050405020304" pitchFamily="18" charset="0"/>
                <a:cs typeface="Times New Roman" panose="02020603050405020304" pitchFamily="18" charset="0"/>
              </a:rPr>
              <a:t>mp</a:t>
            </a:r>
            <a:endParaRPr lang="en-IN" dirty="0">
              <a:solidFill>
                <a:schemeClr val="tx1"/>
              </a:solidFill>
              <a:latin typeface="Times New Roman" panose="02020603050405020304" pitchFamily="18" charset="0"/>
              <a:cs typeface="Times New Roman" panose="02020603050405020304" pitchFamily="18" charset="0"/>
            </a:endParaRPr>
          </a:p>
          <a:p>
            <a:pPr marL="45720" indent="0">
              <a:buNone/>
            </a:pPr>
            <a:r>
              <a:rPr lang="en-IN" dirty="0">
                <a:solidFill>
                  <a:schemeClr val="tx1"/>
                </a:solidFill>
                <a:latin typeface="Times New Roman" panose="02020603050405020304" pitchFamily="18" charset="0"/>
                <a:cs typeface="Times New Roman" panose="02020603050405020304" pitchFamily="18" charset="0"/>
              </a:rPr>
              <a:t>import time</a:t>
            </a:r>
          </a:p>
          <a:p>
            <a:pPr marL="45720" indent="0">
              <a:buNone/>
            </a:pPr>
            <a:r>
              <a:rPr lang="en-IN" dirty="0">
                <a:solidFill>
                  <a:schemeClr val="tx1"/>
                </a:solidFill>
                <a:latin typeface="Times New Roman" panose="02020603050405020304" pitchFamily="18" charset="0"/>
                <a:cs typeface="Times New Roman" panose="02020603050405020304" pitchFamily="18" charset="0"/>
              </a:rPr>
              <a:t>def </a:t>
            </a:r>
            <a:r>
              <a:rPr lang="en-IN" dirty="0" err="1">
                <a:solidFill>
                  <a:schemeClr val="tx1"/>
                </a:solidFill>
                <a:latin typeface="Times New Roman" panose="02020603050405020304" pitchFamily="18" charset="0"/>
                <a:cs typeface="Times New Roman" panose="02020603050405020304" pitchFamily="18" charset="0"/>
              </a:rPr>
              <a:t>rescaleFrame</a:t>
            </a:r>
            <a:r>
              <a:rPr lang="en-IN" dirty="0">
                <a:solidFill>
                  <a:schemeClr val="tx1"/>
                </a:solidFill>
                <a:latin typeface="Times New Roman" panose="02020603050405020304" pitchFamily="18" charset="0"/>
                <a:cs typeface="Times New Roman" panose="02020603050405020304" pitchFamily="18" charset="0"/>
              </a:rPr>
              <a:t>( frame, percent=75): return cv2. resize(frame, dim, </a:t>
            </a:r>
            <a:r>
              <a:rPr lang="en-IN" dirty="0" err="1">
                <a:solidFill>
                  <a:schemeClr val="tx1"/>
                </a:solidFill>
                <a:latin typeface="Times New Roman" panose="02020603050405020304" pitchFamily="18" charset="0"/>
                <a:cs typeface="Times New Roman" panose="02020603050405020304" pitchFamily="18" charset="0"/>
              </a:rPr>
              <a:t>interlation</a:t>
            </a:r>
            <a:r>
              <a:rPr lang="en-IN" dirty="0">
                <a:solidFill>
                  <a:schemeClr val="tx1"/>
                </a:solidFill>
                <a:latin typeface="Times New Roman" panose="02020603050405020304" pitchFamily="18" charset="0"/>
                <a:cs typeface="Times New Roman" panose="02020603050405020304" pitchFamily="18" charset="0"/>
              </a:rPr>
              <a:t> =cv2.INTER_AREA)</a:t>
            </a:r>
          </a:p>
          <a:p>
            <a:pPr marL="45720" indent="0">
              <a:buNone/>
            </a:pPr>
            <a:r>
              <a:rPr lang="en-IN" dirty="0">
                <a:solidFill>
                  <a:schemeClr val="tx1"/>
                </a:solidFill>
                <a:latin typeface="Times New Roman" panose="02020603050405020304" pitchFamily="18" charset="0"/>
                <a:cs typeface="Times New Roman" panose="02020603050405020304" pitchFamily="18" charset="0"/>
              </a:rPr>
              <a:t>width = int(</a:t>
            </a:r>
            <a:r>
              <a:rPr lang="en-IN" dirty="0" err="1">
                <a:solidFill>
                  <a:schemeClr val="tx1"/>
                </a:solidFill>
                <a:latin typeface="Times New Roman" panose="02020603050405020304" pitchFamily="18" charset="0"/>
                <a:cs typeface="Times New Roman" panose="02020603050405020304" pitchFamily="18" charset="0"/>
              </a:rPr>
              <a:t>frame.shape</a:t>
            </a:r>
            <a:r>
              <a:rPr lang="en-IN" dirty="0">
                <a:solidFill>
                  <a:schemeClr val="tx1"/>
                </a:solidFill>
                <a:latin typeface="Times New Roman" panose="02020603050405020304" pitchFamily="18" charset="0"/>
                <a:cs typeface="Times New Roman" panose="02020603050405020304" pitchFamily="18" charset="0"/>
              </a:rPr>
              <a:t> [1]* percent/ 100) </a:t>
            </a:r>
          </a:p>
          <a:p>
            <a:pPr marL="45720" indent="0">
              <a:buNone/>
            </a:pPr>
            <a:r>
              <a:rPr lang="en-IN" dirty="0">
                <a:solidFill>
                  <a:schemeClr val="tx1"/>
                </a:solidFill>
                <a:latin typeface="Times New Roman" panose="02020603050405020304" pitchFamily="18" charset="0"/>
                <a:cs typeface="Times New Roman" panose="02020603050405020304" pitchFamily="18" charset="0"/>
              </a:rPr>
              <a:t>height = int(</a:t>
            </a:r>
            <a:r>
              <a:rPr lang="en-IN" dirty="0" err="1">
                <a:solidFill>
                  <a:schemeClr val="tx1"/>
                </a:solidFill>
                <a:latin typeface="Times New Roman" panose="02020603050405020304" pitchFamily="18" charset="0"/>
                <a:cs typeface="Times New Roman" panose="02020603050405020304" pitchFamily="18" charset="0"/>
              </a:rPr>
              <a:t>frame.shape</a:t>
            </a:r>
            <a:r>
              <a:rPr lang="en-IN" dirty="0">
                <a:solidFill>
                  <a:schemeClr val="tx1"/>
                </a:solidFill>
                <a:latin typeface="Times New Roman" panose="02020603050405020304" pitchFamily="18" charset="0"/>
                <a:cs typeface="Times New Roman" panose="02020603050405020304" pitchFamily="18" charset="0"/>
              </a:rPr>
              <a:t> [0] * percent/ 100)</a:t>
            </a:r>
          </a:p>
          <a:p>
            <a:pPr marL="45720" indent="0">
              <a:buNone/>
            </a:pPr>
            <a:r>
              <a:rPr lang="en-IN" dirty="0">
                <a:solidFill>
                  <a:schemeClr val="tx1"/>
                </a:solidFill>
                <a:latin typeface="Times New Roman" panose="02020603050405020304" pitchFamily="18" charset="0"/>
                <a:cs typeface="Times New Roman" panose="02020603050405020304" pitchFamily="18" charset="0"/>
              </a:rPr>
              <a:t>dim = (width, height)</a:t>
            </a:r>
          </a:p>
          <a:p>
            <a:pPr marL="45720" indent="0">
              <a:buNone/>
            </a:pPr>
            <a:r>
              <a:rPr lang="en-IN" dirty="0">
                <a:solidFill>
                  <a:schemeClr val="tx1"/>
                </a:solidFill>
                <a:latin typeface="Times New Roman" panose="02020603050405020304" pitchFamily="18" charset="0"/>
                <a:cs typeface="Times New Roman" panose="02020603050405020304" pitchFamily="18" charset="0"/>
              </a:rPr>
              <a:t>cap = cv2. </a:t>
            </a:r>
            <a:r>
              <a:rPr lang="en-IN" dirty="0" err="1">
                <a:solidFill>
                  <a:schemeClr val="tx1"/>
                </a:solidFill>
                <a:latin typeface="Times New Roman" panose="02020603050405020304" pitchFamily="18" charset="0"/>
                <a:cs typeface="Times New Roman" panose="02020603050405020304" pitchFamily="18" charset="0"/>
              </a:rPr>
              <a:t>VideoCapture</a:t>
            </a:r>
            <a:r>
              <a:rPr lang="en-IN" dirty="0">
                <a:solidFill>
                  <a:schemeClr val="tx1"/>
                </a:solidFill>
                <a:latin typeface="Times New Roman" panose="02020603050405020304" pitchFamily="18" charset="0"/>
                <a:cs typeface="Times New Roman" panose="02020603050405020304" pitchFamily="18" charset="0"/>
              </a:rPr>
              <a:t> (0)</a:t>
            </a:r>
          </a:p>
          <a:p>
            <a:pPr marL="45720" indent="0">
              <a:buNone/>
            </a:pPr>
            <a:r>
              <a:rPr lang="en-IN" dirty="0" err="1">
                <a:solidFill>
                  <a:schemeClr val="tx1"/>
                </a:solidFill>
                <a:latin typeface="Times New Roman" panose="02020603050405020304" pitchFamily="18" charset="0"/>
                <a:cs typeface="Times New Roman" panose="02020603050405020304" pitchFamily="18" charset="0"/>
              </a:rPr>
              <a:t>pTime</a:t>
            </a:r>
            <a:r>
              <a:rPr lang="en-IN" dirty="0">
                <a:solidFill>
                  <a:schemeClr val="tx1"/>
                </a:solidFill>
                <a:latin typeface="Times New Roman" panose="02020603050405020304" pitchFamily="18" charset="0"/>
                <a:cs typeface="Times New Roman" panose="02020603050405020304" pitchFamily="18" charset="0"/>
              </a:rPr>
              <a:t>=0</a:t>
            </a:r>
          </a:p>
          <a:p>
            <a:pPr marL="45720" indent="0">
              <a:buNone/>
            </a:pPr>
            <a:r>
              <a:rPr lang="en-IN" dirty="0" err="1">
                <a:solidFill>
                  <a:schemeClr val="tx1"/>
                </a:solidFill>
                <a:latin typeface="Times New Roman" panose="02020603050405020304" pitchFamily="18" charset="0"/>
                <a:cs typeface="Times New Roman" panose="02020603050405020304" pitchFamily="18" charset="0"/>
              </a:rPr>
              <a:t>mp_draw</a:t>
            </a:r>
            <a:r>
              <a:rPr lang="en-IN" dirty="0">
                <a:solidFill>
                  <a:schemeClr val="tx1"/>
                </a:solidFill>
                <a:latin typeface="Times New Roman" panose="02020603050405020304" pitchFamily="18" charset="0"/>
                <a:cs typeface="Times New Roman" panose="02020603050405020304" pitchFamily="18" charset="0"/>
              </a:rPr>
              <a:t> = </a:t>
            </a:r>
            <a:r>
              <a:rPr lang="en-IN" dirty="0" err="1">
                <a:solidFill>
                  <a:schemeClr val="tx1"/>
                </a:solidFill>
                <a:latin typeface="Times New Roman" panose="02020603050405020304" pitchFamily="18" charset="0"/>
                <a:cs typeface="Times New Roman" panose="02020603050405020304" pitchFamily="18" charset="0"/>
              </a:rPr>
              <a:t>mp.solutions.drawing_utils</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mp_facemesh</a:t>
            </a:r>
            <a:r>
              <a:rPr lang="en-IN" dirty="0">
                <a:solidFill>
                  <a:schemeClr val="tx1"/>
                </a:solidFill>
                <a:latin typeface="Times New Roman" panose="02020603050405020304" pitchFamily="18" charset="0"/>
                <a:cs typeface="Times New Roman" panose="02020603050405020304" pitchFamily="18" charset="0"/>
              </a:rPr>
              <a:t> = </a:t>
            </a:r>
            <a:r>
              <a:rPr lang="en-IN" dirty="0" err="1">
                <a:solidFill>
                  <a:schemeClr val="tx1"/>
                </a:solidFill>
                <a:latin typeface="Times New Roman" panose="02020603050405020304" pitchFamily="18" charset="0"/>
                <a:cs typeface="Times New Roman" panose="02020603050405020304" pitchFamily="18" charset="0"/>
              </a:rPr>
              <a:t>mp.solutions.face_mesh</a:t>
            </a:r>
            <a:endParaRPr lang="en-IN" dirty="0">
              <a:solidFill>
                <a:schemeClr val="tx1"/>
              </a:solidFill>
              <a:latin typeface="Times New Roman" panose="02020603050405020304" pitchFamily="18" charset="0"/>
              <a:cs typeface="Times New Roman" panose="02020603050405020304" pitchFamily="18" charset="0"/>
            </a:endParaRPr>
          </a:p>
          <a:p>
            <a:pPr marL="45720" indent="0">
              <a:buNone/>
            </a:pPr>
            <a:r>
              <a:rPr lang="en-IN" dirty="0" err="1">
                <a:solidFill>
                  <a:schemeClr val="tx1"/>
                </a:solidFill>
                <a:latin typeface="Times New Roman" panose="02020603050405020304" pitchFamily="18" charset="0"/>
                <a:cs typeface="Times New Roman" panose="02020603050405020304" pitchFamily="18" charset="0"/>
              </a:rPr>
              <a:t>facemesh</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mp_facemesh</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FaceMesh</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max_num_faces</a:t>
            </a:r>
            <a:r>
              <a:rPr lang="en-IN" dirty="0">
                <a:solidFill>
                  <a:schemeClr val="tx1"/>
                </a:solidFill>
                <a:latin typeface="Times New Roman" panose="02020603050405020304" pitchFamily="18" charset="0"/>
                <a:cs typeface="Times New Roman" panose="02020603050405020304" pitchFamily="18" charset="0"/>
              </a:rPr>
              <a:t>=2) </a:t>
            </a:r>
            <a:r>
              <a:rPr lang="en-IN" dirty="0" err="1">
                <a:solidFill>
                  <a:schemeClr val="tx1"/>
                </a:solidFill>
                <a:latin typeface="Times New Roman" panose="02020603050405020304" pitchFamily="18" charset="0"/>
                <a:cs typeface="Times New Roman" panose="02020603050405020304" pitchFamily="18" charset="0"/>
              </a:rPr>
              <a:t>draw_spec</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mp_draw.DrawingSpec</a:t>
            </a:r>
            <a:r>
              <a:rPr lang="en-IN" dirty="0">
                <a:solidFill>
                  <a:schemeClr val="tx1"/>
                </a:solidFill>
                <a:latin typeface="Times New Roman" panose="02020603050405020304" pitchFamily="18" charset="0"/>
                <a:cs typeface="Times New Roman" panose="02020603050405020304" pitchFamily="18" charset="0"/>
              </a:rPr>
              <a:t> (thickness=1, </a:t>
            </a:r>
            <a:r>
              <a:rPr lang="en-IN" dirty="0" err="1">
                <a:solidFill>
                  <a:schemeClr val="tx1"/>
                </a:solidFill>
                <a:latin typeface="Times New Roman" panose="02020603050405020304" pitchFamily="18" charset="0"/>
                <a:cs typeface="Times New Roman" panose="02020603050405020304" pitchFamily="18" charset="0"/>
              </a:rPr>
              <a:t>circle_radius</a:t>
            </a:r>
            <a:r>
              <a:rPr lang="en-IN" dirty="0">
                <a:solidFill>
                  <a:schemeClr val="tx1"/>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22412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09770-40F0-4FB1-97B4-08CBB640F655}"/>
              </a:ext>
            </a:extLst>
          </p:cNvPr>
          <p:cNvSpPr>
            <a:spLocks noGrp="1"/>
          </p:cNvSpPr>
          <p:nvPr>
            <p:ph idx="1"/>
          </p:nvPr>
        </p:nvSpPr>
        <p:spPr>
          <a:xfrm>
            <a:off x="1143000" y="771525"/>
            <a:ext cx="10163175" cy="5410200"/>
          </a:xfrm>
        </p:spPr>
        <p:txBody>
          <a:bodyPr/>
          <a:lstStyle/>
          <a:p>
            <a:pPr marL="45720" indent="0">
              <a:buNone/>
            </a:pPr>
            <a:r>
              <a:rPr lang="en-IN" dirty="0">
                <a:solidFill>
                  <a:schemeClr val="tx1"/>
                </a:solidFill>
                <a:latin typeface="Times New Roman" panose="02020603050405020304" pitchFamily="18" charset="0"/>
                <a:cs typeface="Times New Roman" panose="02020603050405020304" pitchFamily="18" charset="0"/>
              </a:rPr>
              <a:t>ear1=abs((</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 [160].x-</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[144].x)**2-(</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[160].y-</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 [144].y)**2)+abs((</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[158].x-</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[153].x)**2-(</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[158].y-</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[153].y)**2 )/abs(((</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[33].x-</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[133].x)**2)-((</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[33].y-</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[133].y)**2))</a:t>
            </a:r>
          </a:p>
          <a:p>
            <a:pPr marL="45720" indent="0">
              <a:buNone/>
            </a:pPr>
            <a:endParaRPr lang="en-IN" dirty="0">
              <a:solidFill>
                <a:schemeClr val="tx1"/>
              </a:solidFill>
              <a:latin typeface="Times New Roman" panose="02020603050405020304" pitchFamily="18" charset="0"/>
              <a:cs typeface="Times New Roman" panose="02020603050405020304" pitchFamily="18" charset="0"/>
            </a:endParaRPr>
          </a:p>
          <a:p>
            <a:pPr marL="45720" indent="0">
              <a:buNone/>
            </a:pPr>
            <a:r>
              <a:rPr lang="en-IN" dirty="0">
                <a:solidFill>
                  <a:schemeClr val="tx1"/>
                </a:solidFill>
                <a:latin typeface="Times New Roman" panose="02020603050405020304" pitchFamily="18" charset="0"/>
                <a:cs typeface="Times New Roman" panose="02020603050405020304" pitchFamily="18" charset="0"/>
              </a:rPr>
              <a:t>ear2=abs((</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 [385].x-</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[380].x)**2-(</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[385].y-</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 [380].y)**2)+abs ((</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[387].x-</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[373].x)**2)-((</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[387].y-</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[373].y)**2 )/abs(((</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[362].x-</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[263].x)**2)-((</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[362].y-</a:t>
            </a:r>
            <a:r>
              <a:rPr lang="en-IN" dirty="0" err="1">
                <a:solidFill>
                  <a:schemeClr val="tx1"/>
                </a:solidFill>
                <a:latin typeface="Times New Roman" panose="02020603050405020304" pitchFamily="18" charset="0"/>
                <a:cs typeface="Times New Roman" panose="02020603050405020304" pitchFamily="18" charset="0"/>
              </a:rPr>
              <a:t>faceLm.landmark</a:t>
            </a:r>
            <a:r>
              <a:rPr lang="en-IN" dirty="0">
                <a:solidFill>
                  <a:schemeClr val="tx1"/>
                </a:solidFill>
                <a:latin typeface="Times New Roman" panose="02020603050405020304" pitchFamily="18" charset="0"/>
                <a:cs typeface="Times New Roman" panose="02020603050405020304" pitchFamily="18" charset="0"/>
              </a:rPr>
              <a:t>[263].y)**2))</a:t>
            </a:r>
          </a:p>
        </p:txBody>
      </p:sp>
    </p:spTree>
    <p:extLst>
      <p:ext uri="{BB962C8B-B14F-4D97-AF65-F5344CB8AC3E}">
        <p14:creationId xmlns:p14="http://schemas.microsoft.com/office/powerpoint/2010/main" val="146893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437C52B-0D2D-444B-B2F1-2EAB1949DCD7}"/>
              </a:ext>
            </a:extLst>
          </p:cNvPr>
          <p:cNvSpPr>
            <a:spLocks noGrp="1" noChangeArrowheads="1"/>
          </p:cNvSpPr>
          <p:nvPr>
            <p:ph type="title" idx="4294967295"/>
          </p:nvPr>
        </p:nvSpPr>
        <p:spPr>
          <a:xfrm>
            <a:off x="408373" y="436993"/>
            <a:ext cx="7386222" cy="878612"/>
          </a:xfrm>
        </p:spPr>
        <p:txBody>
          <a:bodyPr>
            <a:normAutofit/>
          </a:bodyPr>
          <a:lstStyle/>
          <a:p>
            <a:pPr eaLnBrk="1" hangingPunct="1"/>
            <a:r>
              <a:rPr lang="en-IN" altLang="en-US" sz="3200" b="1" dirty="0">
                <a:ln>
                  <a:noFill/>
                </a:ln>
                <a:solidFill>
                  <a:schemeClr val="tx1"/>
                </a:solidFill>
                <a:latin typeface="Times New Roman" panose="02020603050405020304" pitchFamily="18" charset="0"/>
                <a:cs typeface="Times New Roman" panose="02020603050405020304" pitchFamily="18" charset="0"/>
              </a:rPr>
              <a:t>CONTENTS</a:t>
            </a:r>
            <a:endParaRPr lang="en-US" altLang="en-US" sz="3200" b="1" dirty="0">
              <a:ln>
                <a:noFill/>
              </a:ln>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1A46D3-4F45-47A0-B1A0-BE9660727C70}"/>
              </a:ext>
            </a:extLst>
          </p:cNvPr>
          <p:cNvSpPr>
            <a:spLocks noGrp="1"/>
          </p:cNvSpPr>
          <p:nvPr>
            <p:ph idx="4294967295"/>
          </p:nvPr>
        </p:nvSpPr>
        <p:spPr>
          <a:xfrm>
            <a:off x="743782" y="876299"/>
            <a:ext cx="9601200" cy="5705476"/>
          </a:xfrm>
        </p:spPr>
        <p:txBody>
          <a:bodyPr rtlCol="0">
            <a:normAutofit fontScale="92500" lnSpcReduction="20000"/>
          </a:bodyPr>
          <a:lstStyle/>
          <a:p>
            <a:pPr eaLnBrk="1" fontAlgn="auto" hangingPunct="1">
              <a:buFont typeface="Arial"/>
              <a:buNone/>
              <a:defRPr/>
            </a:pPr>
            <a:endParaRPr lang="en-IN" sz="2600" dirty="0">
              <a:solidFill>
                <a:schemeClr val="tx1">
                  <a:lumMod val="85000"/>
                  <a:lumOff val="15000"/>
                </a:schemeClr>
              </a:solidFill>
              <a:latin typeface="Times New Roman" pitchFamily="18" charset="0"/>
              <a:cs typeface="Times New Roman" pitchFamily="18" charset="0"/>
            </a:endParaRP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Abstract</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Existing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Disadvantages of existing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Proposed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Advantages of proposed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Hardware Requirements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Software Requirements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Diagrams (LEL,REL)</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Project Architecture</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USECASE Diagram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CLASS Diagram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SEQUENCE Diagram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ACTIVITY Diagram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Conclusion</a:t>
            </a:r>
          </a:p>
          <a:p>
            <a:pPr eaLnBrk="1" fontAlgn="auto" hangingPunct="1">
              <a:buFont typeface="Arial"/>
              <a:buNone/>
              <a:defRPr/>
            </a:pPr>
            <a:endParaRPr lang="en-IN" dirty="0">
              <a:solidFill>
                <a:schemeClr val="tx1">
                  <a:lumMod val="85000"/>
                  <a:lumOff val="15000"/>
                </a:schemeClr>
              </a:solidFill>
            </a:endParaRPr>
          </a:p>
          <a:p>
            <a:pPr eaLnBrk="1" fontAlgn="auto" hangingPunct="1">
              <a:buFont typeface="Arial"/>
              <a:buNone/>
              <a:defRPr/>
            </a:pPr>
            <a:endParaRPr lang="en-US" dirty="0">
              <a:solidFill>
                <a:schemeClr val="tx1">
                  <a:lumMod val="85000"/>
                  <a:lumOff val="1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FAE87-3FF2-4E3C-9555-BAB879F2F314}"/>
              </a:ext>
            </a:extLst>
          </p:cNvPr>
          <p:cNvSpPr>
            <a:spLocks noGrp="1"/>
          </p:cNvSpPr>
          <p:nvPr>
            <p:ph idx="1"/>
          </p:nvPr>
        </p:nvSpPr>
        <p:spPr>
          <a:xfrm>
            <a:off x="1143000" y="609600"/>
            <a:ext cx="9872871" cy="5486400"/>
          </a:xfrm>
        </p:spPr>
        <p:txBody>
          <a:bodyPr/>
          <a:lstStyle/>
          <a:p>
            <a:pPr marL="45720" indent="0">
              <a:buNone/>
            </a:pPr>
            <a:r>
              <a:rPr lang="en-US" dirty="0">
                <a:solidFill>
                  <a:schemeClr val="tx1"/>
                </a:solidFill>
                <a:latin typeface="Times New Roman" panose="02020603050405020304" pitchFamily="18" charset="0"/>
                <a:cs typeface="Times New Roman" panose="02020603050405020304" pitchFamily="18" charset="0"/>
              </a:rPr>
              <a:t>if count&gt;10: count=0</a:t>
            </a:r>
          </a:p>
          <a:p>
            <a:pPr marL="45720" indent="0">
              <a:buNone/>
            </a:pPr>
            <a:r>
              <a:rPr lang="en-US" dirty="0">
                <a:solidFill>
                  <a:schemeClr val="tx1"/>
                </a:solidFill>
                <a:latin typeface="Times New Roman" panose="02020603050405020304" pitchFamily="18" charset="0"/>
                <a:cs typeface="Times New Roman" panose="02020603050405020304" pitchFamily="18" charset="0"/>
              </a:rPr>
              <a:t>else:</a:t>
            </a:r>
          </a:p>
          <a:p>
            <a:pPr marL="45720" indent="0">
              <a:buNone/>
            </a:pPr>
            <a:r>
              <a:rPr lang="en-US" dirty="0">
                <a:solidFill>
                  <a:schemeClr val="tx1"/>
                </a:solidFill>
                <a:latin typeface="Times New Roman" panose="02020603050405020304" pitchFamily="18" charset="0"/>
                <a:cs typeface="Times New Roman" panose="02020603050405020304" pitchFamily="18" charset="0"/>
              </a:rPr>
              <a:t>count-count +1</a:t>
            </a:r>
          </a:p>
          <a:p>
            <a:pPr marL="45720" indent="0">
              <a:buNone/>
            </a:pPr>
            <a:r>
              <a:rPr lang="en-US" dirty="0">
                <a:solidFill>
                  <a:schemeClr val="tx1"/>
                </a:solidFill>
                <a:latin typeface="Times New Roman" panose="02020603050405020304" pitchFamily="18" charset="0"/>
                <a:cs typeface="Times New Roman" panose="02020603050405020304" pitchFamily="18" charset="0"/>
              </a:rPr>
              <a:t>if </a:t>
            </a:r>
            <a:r>
              <a:rPr lang="en-US" dirty="0" err="1">
                <a:solidFill>
                  <a:schemeClr val="tx1"/>
                </a:solidFill>
                <a:latin typeface="Times New Roman" panose="02020603050405020304" pitchFamily="18" charset="0"/>
                <a:cs typeface="Times New Roman" panose="02020603050405020304" pitchFamily="18" charset="0"/>
              </a:rPr>
              <a:t>len</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earlprev</a:t>
            </a:r>
            <a:r>
              <a:rPr lang="en-US" dirty="0">
                <a:solidFill>
                  <a:schemeClr val="tx1"/>
                </a:solidFill>
                <a:latin typeface="Times New Roman" panose="02020603050405020304" pitchFamily="18" charset="0"/>
                <a:cs typeface="Times New Roman" panose="02020603050405020304" pitchFamily="18" charset="0"/>
              </a:rPr>
              <a:t>) &gt;10: </a:t>
            </a:r>
            <a:r>
              <a:rPr lang="en-US" dirty="0" err="1">
                <a:solidFill>
                  <a:schemeClr val="tx1"/>
                </a:solidFill>
                <a:latin typeface="Times New Roman" panose="02020603050405020304" pitchFamily="18" charset="0"/>
                <a:cs typeface="Times New Roman" panose="02020603050405020304" pitchFamily="18" charset="0"/>
              </a:rPr>
              <a:t>earlprev</a:t>
            </a:r>
            <a:r>
              <a:rPr lang="en-US" dirty="0">
                <a:solidFill>
                  <a:schemeClr val="tx1"/>
                </a:solidFill>
                <a:latin typeface="Times New Roman" panose="02020603050405020304" pitchFamily="18" charset="0"/>
                <a:cs typeface="Times New Roman" panose="02020603050405020304" pitchFamily="18" charset="0"/>
              </a:rPr>
              <a:t>[count] = earl </a:t>
            </a:r>
            <a:r>
              <a:rPr lang="en-US" dirty="0" err="1">
                <a:solidFill>
                  <a:schemeClr val="tx1"/>
                </a:solidFill>
                <a:latin typeface="Times New Roman" panose="02020603050405020304" pitchFamily="18" charset="0"/>
                <a:cs typeface="Times New Roman" panose="02020603050405020304" pitchFamily="18" charset="0"/>
              </a:rPr>
              <a:t>isLong</a:t>
            </a:r>
            <a:r>
              <a:rPr lang="en-US" dirty="0">
                <a:solidFill>
                  <a:schemeClr val="tx1"/>
                </a:solidFill>
                <a:latin typeface="Times New Roman" panose="02020603050405020304" pitchFamily="18" charset="0"/>
                <a:cs typeface="Times New Roman" panose="02020603050405020304" pitchFamily="18" charset="0"/>
              </a:rPr>
              <a:t> = True</a:t>
            </a:r>
          </a:p>
          <a:p>
            <a:pPr marL="45720" indent="0">
              <a:buNone/>
            </a:pPr>
            <a:r>
              <a:rPr lang="en-US" dirty="0">
                <a:solidFill>
                  <a:schemeClr val="tx1"/>
                </a:solidFill>
                <a:latin typeface="Times New Roman" panose="02020603050405020304" pitchFamily="18" charset="0"/>
                <a:cs typeface="Times New Roman" panose="02020603050405020304" pitchFamily="18" charset="0"/>
              </a:rPr>
              <a:t>else:</a:t>
            </a:r>
          </a:p>
          <a:p>
            <a:pPr marL="45720" indent="0">
              <a:buNone/>
            </a:pPr>
            <a:r>
              <a:rPr lang="en-US" dirty="0" err="1">
                <a:solidFill>
                  <a:schemeClr val="tx1"/>
                </a:solidFill>
                <a:latin typeface="Times New Roman" panose="02020603050405020304" pitchFamily="18" charset="0"/>
                <a:cs typeface="Times New Roman" panose="02020603050405020304" pitchFamily="18" charset="0"/>
              </a:rPr>
              <a:t>earlprev.append</a:t>
            </a:r>
            <a:r>
              <a:rPr lang="en-US" dirty="0">
                <a:solidFill>
                  <a:schemeClr val="tx1"/>
                </a:solidFill>
                <a:latin typeface="Times New Roman" panose="02020603050405020304" pitchFamily="18" charset="0"/>
                <a:cs typeface="Times New Roman" panose="02020603050405020304" pitchFamily="18" charset="0"/>
              </a:rPr>
              <a:t>(earl)</a:t>
            </a:r>
          </a:p>
          <a:p>
            <a:pPr marL="45720" indent="0">
              <a:buNone/>
            </a:pPr>
            <a:r>
              <a:rPr lang="en-US" dirty="0">
                <a:solidFill>
                  <a:schemeClr val="tx1"/>
                </a:solidFill>
                <a:latin typeface="Times New Roman" panose="02020603050405020304" pitchFamily="18" charset="0"/>
                <a:cs typeface="Times New Roman" panose="02020603050405020304" pitchFamily="18" charset="0"/>
              </a:rPr>
              <a:t>if </a:t>
            </a:r>
            <a:r>
              <a:rPr lang="en-US" dirty="0" err="1">
                <a:solidFill>
                  <a:schemeClr val="tx1"/>
                </a:solidFill>
                <a:latin typeface="Times New Roman" panose="02020603050405020304" pitchFamily="18" charset="0"/>
                <a:cs typeface="Times New Roman" panose="02020603050405020304" pitchFamily="18" charset="0"/>
              </a:rPr>
              <a:t>len</a:t>
            </a:r>
            <a:r>
              <a:rPr lang="en-US" dirty="0">
                <a:solidFill>
                  <a:schemeClr val="tx1"/>
                </a:solidFill>
                <a:latin typeface="Times New Roman" panose="02020603050405020304" pitchFamily="18" charset="0"/>
                <a:cs typeface="Times New Roman" panose="02020603050405020304" pitchFamily="18" charset="0"/>
              </a:rPr>
              <a:t>(ear2prev) &gt;10: ear2prev[count] = ear2 1sLong-True</a:t>
            </a:r>
          </a:p>
          <a:p>
            <a:pPr marL="45720" indent="0">
              <a:buNone/>
            </a:pPr>
            <a:r>
              <a:rPr lang="en-US" dirty="0">
                <a:solidFill>
                  <a:schemeClr val="tx1"/>
                </a:solidFill>
                <a:latin typeface="Times New Roman" panose="02020603050405020304" pitchFamily="18" charset="0"/>
                <a:cs typeface="Times New Roman" panose="02020603050405020304" pitchFamily="18" charset="0"/>
              </a:rPr>
              <a:t>else:</a:t>
            </a:r>
          </a:p>
          <a:p>
            <a:pPr marL="45720" indent="0">
              <a:buNone/>
            </a:pPr>
            <a:r>
              <a:rPr lang="en-US" dirty="0">
                <a:solidFill>
                  <a:schemeClr val="tx1"/>
                </a:solidFill>
                <a:latin typeface="Times New Roman" panose="02020603050405020304" pitchFamily="18" charset="0"/>
                <a:cs typeface="Times New Roman" panose="02020603050405020304" pitchFamily="18" charset="0"/>
              </a:rPr>
              <a:t>ear2prev.append(ear2)</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32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rse code - Wikipedia">
            <a:extLst>
              <a:ext uri="{FF2B5EF4-FFF2-40B4-BE49-F238E27FC236}">
                <a16:creationId xmlns:a16="http://schemas.microsoft.com/office/drawing/2014/main" id="{03E522A2-A209-42D0-A76E-725715B2BC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4250" y="192520"/>
            <a:ext cx="4953000" cy="637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778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1169652-FF10-4D9A-AFAF-E2B83C434C65}"/>
              </a:ext>
            </a:extLst>
          </p:cNvPr>
          <p:cNvSpPr>
            <a:spLocks noGrp="1" noChangeArrowheads="1"/>
          </p:cNvSpPr>
          <p:nvPr>
            <p:ph type="title"/>
          </p:nvPr>
        </p:nvSpPr>
        <p:spPr>
          <a:xfrm>
            <a:off x="636973" y="591845"/>
            <a:ext cx="9875520" cy="1356360"/>
          </a:xfrm>
        </p:spPr>
        <p:txBody>
          <a:bodyPr>
            <a:normAutofit/>
          </a:bodyPr>
          <a:lstStyle/>
          <a:p>
            <a:pPr eaLnBrk="1" hangingPunct="1"/>
            <a:r>
              <a:rPr lang="en-IN" altLang="en-US" sz="3200" b="1" dirty="0">
                <a:ln>
                  <a:noFill/>
                </a:ln>
                <a:solidFill>
                  <a:schemeClr val="tx1"/>
                </a:solidFill>
                <a:latin typeface="Times New Roman" panose="02020603050405020304" pitchFamily="18" charset="0"/>
                <a:cs typeface="Times New Roman" panose="02020603050405020304" pitchFamily="18" charset="0"/>
              </a:rPr>
              <a:t> CONCLUSION</a:t>
            </a:r>
            <a:endParaRPr lang="en-US" altLang="en-US" sz="3200" b="1" dirty="0">
              <a:ln>
                <a:noFill/>
              </a:ln>
              <a:solidFill>
                <a:schemeClr val="tx1"/>
              </a:solidFill>
              <a:latin typeface="Times New Roman" panose="02020603050405020304" pitchFamily="18" charset="0"/>
              <a:cs typeface="Times New Roman" panose="02020603050405020304" pitchFamily="18" charset="0"/>
            </a:endParaRPr>
          </a:p>
        </p:txBody>
      </p:sp>
      <p:sp>
        <p:nvSpPr>
          <p:cNvPr id="28675" name="TextBox 2">
            <a:extLst>
              <a:ext uri="{FF2B5EF4-FFF2-40B4-BE49-F238E27FC236}">
                <a16:creationId xmlns:a16="http://schemas.microsoft.com/office/drawing/2014/main" id="{896A3996-99C3-48E6-AFE9-715D712F45EB}"/>
              </a:ext>
            </a:extLst>
          </p:cNvPr>
          <p:cNvSpPr txBox="1">
            <a:spLocks noChangeArrowheads="1"/>
          </p:cNvSpPr>
          <p:nvPr/>
        </p:nvSpPr>
        <p:spPr bwMode="auto">
          <a:xfrm>
            <a:off x="742156" y="1944098"/>
            <a:ext cx="10707687"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marL="228600" indent="-182880" algn="just" defTabSz="914400">
              <a:lnSpc>
                <a:spcPct val="90000"/>
              </a:lnSpc>
              <a:spcBef>
                <a:spcPts val="600"/>
              </a:spcBef>
              <a:spcAft>
                <a:spcPts val="600"/>
              </a:spcAft>
              <a:buClr>
                <a:schemeClr val="accent1"/>
              </a:buClr>
              <a:buSzPct val="80000"/>
              <a:buFont typeface="Corbel" pitchFamily="34" charset="0"/>
              <a:buChar char="•"/>
            </a:pPr>
            <a:r>
              <a:rPr lang="en-US" sz="2000" dirty="0">
                <a:solidFill>
                  <a:srgbClr val="000000"/>
                </a:solidFill>
                <a:latin typeface="Times New Roman" panose="02020603050405020304" pitchFamily="18" charset="0"/>
              </a:rPr>
              <a:t>The existing system was quite complicated and people working on this system must have to    remember a</a:t>
            </a:r>
            <a:r>
              <a:rPr lang="en-IN" sz="2000" dirty="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lot. </a:t>
            </a:r>
          </a:p>
          <a:p>
            <a:pPr marL="228600" indent="-182880" algn="just" defTabSz="914400">
              <a:lnSpc>
                <a:spcPct val="90000"/>
              </a:lnSpc>
              <a:spcBef>
                <a:spcPts val="600"/>
              </a:spcBef>
              <a:spcAft>
                <a:spcPts val="600"/>
              </a:spcAft>
              <a:buClr>
                <a:schemeClr val="accent1"/>
              </a:buClr>
              <a:buSzPct val="80000"/>
              <a:buFont typeface="Corbel" pitchFamily="34" charset="0"/>
              <a:buChar char="•"/>
            </a:pPr>
            <a:r>
              <a:rPr lang="en-US" sz="2000" dirty="0">
                <a:solidFill>
                  <a:srgbClr val="000000"/>
                </a:solidFill>
                <a:latin typeface="Times New Roman" panose="02020603050405020304" pitchFamily="18" charset="0"/>
              </a:rPr>
              <a:t>Whereas our system has resolved the complicated issues and added predictive power to it. </a:t>
            </a:r>
          </a:p>
          <a:p>
            <a:pPr marL="228600" indent="-182880" algn="just" defTabSz="914400">
              <a:lnSpc>
                <a:spcPct val="90000"/>
              </a:lnSpc>
              <a:spcBef>
                <a:spcPts val="600"/>
              </a:spcBef>
              <a:spcAft>
                <a:spcPts val="600"/>
              </a:spcAft>
              <a:buClr>
                <a:schemeClr val="accent1"/>
              </a:buClr>
              <a:buSzPct val="80000"/>
              <a:buFont typeface="Corbel" pitchFamily="34" charset="0"/>
              <a:buChar char="•"/>
            </a:pPr>
            <a:r>
              <a:rPr lang="en-US" sz="2000" dirty="0">
                <a:solidFill>
                  <a:srgbClr val="000000"/>
                </a:solidFill>
                <a:latin typeface="Times New Roman" panose="02020603050405020304" pitchFamily="18" charset="0"/>
              </a:rPr>
              <a:t>Here we translate not only with one language, we can translate to more regional languages and converting the generated text into the speech.</a:t>
            </a:r>
            <a:endParaRPr lang="en-IN" sz="2000" dirty="0">
              <a:solidFill>
                <a:srgbClr val="000000"/>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D37E729D-7BAA-4BBA-A8FF-63B790EB5588}"/>
              </a:ext>
            </a:extLst>
          </p:cNvPr>
          <p:cNvSpPr>
            <a:spLocks noGrp="1" noChangeArrowheads="1"/>
          </p:cNvSpPr>
          <p:nvPr>
            <p:ph type="title"/>
          </p:nvPr>
        </p:nvSpPr>
        <p:spPr>
          <a:xfrm>
            <a:off x="604058" y="326262"/>
            <a:ext cx="9875520" cy="1200496"/>
          </a:xfrm>
        </p:spPr>
        <p:txBody>
          <a:bodyPr/>
          <a:lstStyle/>
          <a:p>
            <a:pPr eaLnBrk="1" hangingPunct="1"/>
            <a:r>
              <a:rPr lang="en-US" altLang="en-US" sz="3200" b="1" dirty="0">
                <a:ln>
                  <a:noFill/>
                </a:ln>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45F2778-839E-4238-A062-F03A997F3B96}"/>
              </a:ext>
            </a:extLst>
          </p:cNvPr>
          <p:cNvSpPr>
            <a:spLocks noGrp="1"/>
          </p:cNvSpPr>
          <p:nvPr>
            <p:ph idx="1"/>
          </p:nvPr>
        </p:nvSpPr>
        <p:spPr>
          <a:xfrm>
            <a:off x="1023158" y="1226313"/>
            <a:ext cx="10564784" cy="5029200"/>
          </a:xfrm>
        </p:spPr>
        <p:txBody>
          <a:bodyPr rtlCol="0">
            <a:normAutofit/>
          </a:bodyPr>
          <a:lstStyle/>
          <a:p>
            <a:pPr marL="0" indent="0" eaLnBrk="1" fontAlgn="auto" hangingPunct="1">
              <a:buFont typeface="Arial"/>
              <a:buNone/>
              <a:defRPr/>
            </a:pPr>
            <a:endParaRPr lang="en-US" sz="2100" dirty="0">
              <a:solidFill>
                <a:srgbClr val="000000"/>
              </a:solidFill>
              <a:latin typeface="Times New Roman" panose="02020603050405020304" pitchFamily="18" charset="0"/>
            </a:endParaRPr>
          </a:p>
          <a:p>
            <a:pPr algn="just">
              <a:lnSpc>
                <a:spcPct val="110000"/>
              </a:lnSpc>
              <a:spcBef>
                <a:spcPts val="600"/>
              </a:spcBef>
              <a:spcAft>
                <a:spcPts val="600"/>
              </a:spcAft>
            </a:pPr>
            <a:r>
              <a:rPr lang="en-US" sz="2000" dirty="0">
                <a:solidFill>
                  <a:srgbClr val="000000"/>
                </a:solidFill>
                <a:latin typeface="Times New Roman" panose="02020603050405020304" pitchFamily="18" charset="0"/>
              </a:rPr>
              <a:t>Morse code is a method used in telecommunication/communication to encode text characters as standardized sequences of two different signal durations, called dots and dashes, or dits and dahs. </a:t>
            </a:r>
          </a:p>
          <a:p>
            <a:pPr algn="just">
              <a:lnSpc>
                <a:spcPct val="110000"/>
              </a:lnSpc>
              <a:spcBef>
                <a:spcPts val="600"/>
              </a:spcBef>
              <a:spcAft>
                <a:spcPts val="600"/>
              </a:spcAft>
            </a:pPr>
            <a:r>
              <a:rPr lang="en-US" sz="2000" dirty="0">
                <a:solidFill>
                  <a:srgbClr val="000000"/>
                </a:solidFill>
                <a:latin typeface="Times New Roman" panose="02020603050405020304" pitchFamily="18" charset="0"/>
              </a:rPr>
              <a:t>Morse Code encodes the 26 Latin letters a through z, one non-Latin letter, the Arabic numerals, and a small set of punctuation and procedural signals (prosigns). There is no distinction between upper and lower case letters. Each Morse code symbol is formed by a sequence of dits and dahs. The dit duration is the basic unit of time measurement in Morse code transmission. </a:t>
            </a:r>
          </a:p>
          <a:p>
            <a:pPr algn="just">
              <a:lnSpc>
                <a:spcPct val="110000"/>
              </a:lnSpc>
              <a:spcBef>
                <a:spcPts val="600"/>
              </a:spcBef>
              <a:spcAft>
                <a:spcPts val="600"/>
              </a:spcAft>
            </a:pPr>
            <a:r>
              <a:rPr lang="en-US" sz="2000" dirty="0">
                <a:solidFill>
                  <a:srgbClr val="000000"/>
                </a:solidFill>
                <a:latin typeface="Times New Roman" panose="02020603050405020304" pitchFamily="18" charset="0"/>
              </a:rPr>
              <a:t>The duration of a dah is three times the duration of a dit. Each dit or dah within an encoded character is followed by a period of signal absence, called a space, equal to the dit duration. The letters of a word are separated by a space of duration equal to three dits, and words are separated by a space equal to seven dits.</a:t>
            </a:r>
            <a:endParaRPr lang="en-IN" sz="2000" dirty="0">
              <a:solidFill>
                <a:srgbClr val="000000"/>
              </a:solidFill>
              <a:latin typeface="Times New Roman" panose="02020603050405020304" pitchFamily="18" charset="0"/>
            </a:endParaRPr>
          </a:p>
          <a:p>
            <a:pPr marL="0" indent="0" eaLnBrk="1" fontAlgn="auto" hangingPunct="1">
              <a:buFont typeface="Arial"/>
              <a:buNone/>
              <a:defRPr/>
            </a:pPr>
            <a:endParaRPr lang="en-US" sz="3200" i="1" dirty="0">
              <a:solidFill>
                <a:schemeClr val="tx1">
                  <a:lumMod val="85000"/>
                  <a:lumOff val="15000"/>
                </a:schemeClr>
              </a:solidFill>
            </a:endParaRPr>
          </a:p>
          <a:p>
            <a:pPr marL="0" indent="0" eaLnBrk="1" fontAlgn="auto" hangingPunct="1">
              <a:buFont typeface="Arial"/>
              <a:buNone/>
              <a:defRPr/>
            </a:pPr>
            <a:endParaRPr lang="en-US" dirty="0">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3201C2A-A2B9-4B78-B112-767E1801A245}"/>
              </a:ext>
            </a:extLst>
          </p:cNvPr>
          <p:cNvSpPr>
            <a:spLocks noGrp="1" noChangeArrowheads="1"/>
          </p:cNvSpPr>
          <p:nvPr>
            <p:ph type="title"/>
          </p:nvPr>
        </p:nvSpPr>
        <p:spPr>
          <a:xfrm>
            <a:off x="819151" y="396240"/>
            <a:ext cx="9875520" cy="1356360"/>
          </a:xfrm>
        </p:spPr>
        <p:txBody>
          <a:bodyPr/>
          <a:lstStyle/>
          <a:p>
            <a:pPr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3200" b="1" dirty="0">
                <a:ln>
                  <a:noFill/>
                </a:ln>
                <a:solidFill>
                  <a:schemeClr val="tx1"/>
                </a:solidFill>
                <a:latin typeface="Times New Roman" panose="02020603050405020304" pitchFamily="18" charset="0"/>
                <a:cs typeface="Times New Roman" panose="02020603050405020304" pitchFamily="18" charset="0"/>
              </a:rPr>
              <a:t>EXISTING</a:t>
            </a:r>
            <a:r>
              <a:rPr lang="en-US" altLang="en-US" sz="3200" b="1" dirty="0">
                <a:ln>
                  <a:noFill/>
                </a:ln>
                <a:latin typeface="Times New Roman" panose="02020603050405020304" pitchFamily="18" charset="0"/>
                <a:cs typeface="Times New Roman" panose="02020603050405020304" pitchFamily="18" charset="0"/>
              </a:rPr>
              <a:t> </a:t>
            </a:r>
            <a:r>
              <a:rPr lang="en-US" altLang="en-US" sz="3200" b="1" dirty="0">
                <a:ln>
                  <a:noFill/>
                </a:ln>
                <a:solidFill>
                  <a:schemeClr val="tx1"/>
                </a:solidFill>
                <a:latin typeface="Times New Roman" panose="02020603050405020304" pitchFamily="18" charset="0"/>
                <a:cs typeface="Times New Roman" panose="02020603050405020304" pitchFamily="18" charset="0"/>
              </a:rPr>
              <a:t>SYSTEM</a:t>
            </a:r>
            <a:endParaRPr lang="en-US" altLang="en-US" sz="3200" b="1" dirty="0">
              <a:ln>
                <a:noFill/>
              </a:ln>
            </a:endParaRPr>
          </a:p>
        </p:txBody>
      </p:sp>
      <p:sp>
        <p:nvSpPr>
          <p:cNvPr id="3" name="Content Placeholder 2">
            <a:extLst>
              <a:ext uri="{FF2B5EF4-FFF2-40B4-BE49-F238E27FC236}">
                <a16:creationId xmlns:a16="http://schemas.microsoft.com/office/drawing/2014/main" id="{7BC03563-A5E5-4D09-9540-E1B481C1B546}"/>
              </a:ext>
            </a:extLst>
          </p:cNvPr>
          <p:cNvSpPr>
            <a:spLocks noGrp="1"/>
          </p:cNvSpPr>
          <p:nvPr>
            <p:ph idx="1"/>
          </p:nvPr>
        </p:nvSpPr>
        <p:spPr>
          <a:xfrm>
            <a:off x="923278" y="1669787"/>
            <a:ext cx="10821879" cy="4435177"/>
          </a:xfrm>
        </p:spPr>
        <p:txBody>
          <a:bodyPr rtlCol="0">
            <a:normAutofit/>
          </a:bodyPr>
          <a:lstStyle/>
          <a:p>
            <a:pPr algn="just">
              <a:spcBef>
                <a:spcPts val="600"/>
              </a:spcBef>
              <a:spcAft>
                <a:spcPts val="600"/>
              </a:spcAft>
            </a:pPr>
            <a:r>
              <a:rPr lang="en-US" sz="2000" dirty="0">
                <a:solidFill>
                  <a:srgbClr val="000000"/>
                </a:solidFill>
                <a:latin typeface="Times New Roman" panose="02020603050405020304" pitchFamily="18" charset="0"/>
              </a:rPr>
              <a:t>The manual analysis of complex-natured, is fairly a time-consuming and tedious process, and could be prone to errors, For ages the morse code has been used by many government officials during emergencies and when the normal means of communication are not available, and it is also a type of sign language used by people to communicate. </a:t>
            </a:r>
          </a:p>
          <a:p>
            <a:pPr algn="just">
              <a:spcBef>
                <a:spcPts val="600"/>
              </a:spcBef>
              <a:spcAft>
                <a:spcPts val="600"/>
              </a:spcAft>
            </a:pPr>
            <a:r>
              <a:rPr lang="en-US" sz="2000" dirty="0">
                <a:solidFill>
                  <a:srgbClr val="000000"/>
                </a:solidFill>
                <a:latin typeface="Times New Roman" panose="02020603050405020304" pitchFamily="18" charset="0"/>
              </a:rPr>
              <a:t>We found some of the existing models like morse code translation using sound that works on the principle of sound clicks. In this method, the person will communicate with his eyes and another person need to convert it into sound (click) and that must be decoded into human-understandable language. </a:t>
            </a:r>
          </a:p>
          <a:p>
            <a:pPr algn="just">
              <a:spcBef>
                <a:spcPts val="600"/>
              </a:spcBef>
              <a:spcAft>
                <a:spcPts val="600"/>
              </a:spcAft>
            </a:pPr>
            <a:r>
              <a:rPr lang="en-US" sz="2000" dirty="0">
                <a:solidFill>
                  <a:srgbClr val="000000"/>
                </a:solidFill>
                <a:latin typeface="Times New Roman" panose="02020603050405020304" pitchFamily="18" charset="0"/>
              </a:rPr>
              <a:t>A few existing systems have devised different representations (or) data patterns of 0’s and 1’s to represent a character. In this model input is taken in form of eye blinks ,short blink means a dit , long blink means dah.</a:t>
            </a:r>
            <a:endParaRPr lang="en-IN" sz="2000" dirty="0">
              <a:solidFill>
                <a:srgbClr val="000000"/>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7DB62E4-AF96-4884-92CC-0959CEC3AE93}"/>
              </a:ext>
            </a:extLst>
          </p:cNvPr>
          <p:cNvSpPr>
            <a:spLocks noGrp="1" noChangeArrowheads="1"/>
          </p:cNvSpPr>
          <p:nvPr>
            <p:ph type="title"/>
          </p:nvPr>
        </p:nvSpPr>
        <p:spPr/>
        <p:txBody>
          <a:bodyPr/>
          <a:lstStyle/>
          <a:p>
            <a:pPr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3200" b="1" dirty="0">
                <a:ln>
                  <a:noFill/>
                </a:ln>
                <a:solidFill>
                  <a:schemeClr val="tx1"/>
                </a:solidFill>
                <a:latin typeface="Times New Roman" panose="02020603050405020304" pitchFamily="18" charset="0"/>
                <a:cs typeface="Times New Roman" panose="02020603050405020304" pitchFamily="18" charset="0"/>
              </a:rPr>
              <a:t>DISADVANTAGES OF EXISTING SYSTEM</a:t>
            </a:r>
            <a:endParaRPr lang="en-US" altLang="en-US" dirty="0">
              <a:ln>
                <a:noFill/>
              </a:ln>
              <a:solidFill>
                <a:schemeClr val="tx1"/>
              </a:solidFill>
            </a:endParaRPr>
          </a:p>
        </p:txBody>
      </p:sp>
      <p:sp>
        <p:nvSpPr>
          <p:cNvPr id="3" name="Content Placeholder 2">
            <a:extLst>
              <a:ext uri="{FF2B5EF4-FFF2-40B4-BE49-F238E27FC236}">
                <a16:creationId xmlns:a16="http://schemas.microsoft.com/office/drawing/2014/main" id="{491368C8-1F18-49F7-A520-AF2395BCFB2B}"/>
              </a:ext>
            </a:extLst>
          </p:cNvPr>
          <p:cNvSpPr>
            <a:spLocks noGrp="1"/>
          </p:cNvSpPr>
          <p:nvPr>
            <p:ph idx="1"/>
          </p:nvPr>
        </p:nvSpPr>
        <p:spPr/>
        <p:txBody>
          <a:bodyPr rtlCol="0">
            <a:normAutofit/>
          </a:bodyPr>
          <a:lstStyle/>
          <a:p>
            <a:pPr marL="342900" indent="-342900">
              <a:lnSpc>
                <a:spcPct val="150000"/>
              </a:lnSpc>
              <a:spcBef>
                <a:spcPts val="50"/>
              </a:spcBef>
            </a:pPr>
            <a:r>
              <a:rPr lang="en-US" sz="2000" dirty="0">
                <a:solidFill>
                  <a:schemeClr val="tx1"/>
                </a:solidFill>
                <a:effectLst/>
                <a:latin typeface="Times New Roman" panose="02020603050405020304" pitchFamily="18" charset="0"/>
                <a:ea typeface="Times New Roman" panose="02020603050405020304" pitchFamily="18" charset="0"/>
              </a:rPr>
              <a:t>Third party translators are needed</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indent="-342900">
              <a:lnSpc>
                <a:spcPct val="150000"/>
              </a:lnSpc>
              <a:spcBef>
                <a:spcPts val="50"/>
              </a:spcBef>
            </a:pPr>
            <a:r>
              <a:rPr lang="en-US" sz="2000" dirty="0">
                <a:solidFill>
                  <a:schemeClr val="tx1"/>
                </a:solidFill>
                <a:effectLst/>
                <a:latin typeface="Times New Roman" panose="02020603050405020304" pitchFamily="18" charset="0"/>
                <a:ea typeface="Times New Roman" panose="02020603050405020304" pitchFamily="18" charset="0"/>
              </a:rPr>
              <a:t>Time consuming</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indent="-342900">
              <a:lnSpc>
                <a:spcPct val="150000"/>
              </a:lnSpc>
              <a:spcBef>
                <a:spcPts val="50"/>
              </a:spcBef>
            </a:pPr>
            <a:r>
              <a:rPr lang="en-US" sz="2000" dirty="0">
                <a:solidFill>
                  <a:schemeClr val="tx1"/>
                </a:solidFill>
                <a:effectLst/>
                <a:latin typeface="Times New Roman" panose="02020603050405020304" pitchFamily="18" charset="0"/>
                <a:ea typeface="Times New Roman" panose="02020603050405020304" pitchFamily="18" charset="0"/>
              </a:rPr>
              <a:t>Error prone or accuracy</a:t>
            </a:r>
            <a:endParaRPr lang="en-IN" sz="2000" dirty="0">
              <a:solidFill>
                <a:schemeClr val="tx1"/>
              </a:solidFill>
              <a:effectLst/>
              <a:latin typeface="Times New Roman" panose="02020603050405020304" pitchFamily="18" charset="0"/>
              <a:ea typeface="Times New Roman" panose="02020603050405020304" pitchFamily="18" charset="0"/>
            </a:endParaRPr>
          </a:p>
          <a:p>
            <a:pPr marL="45720" indent="0" eaLnBrk="1" fontAlgn="auto" hangingPunct="1">
              <a:buNone/>
              <a:defRPr/>
            </a:pPr>
            <a:endParaRPr lang="en-IN" dirty="0">
              <a:solidFill>
                <a:schemeClr val="tx1">
                  <a:lumMod val="85000"/>
                  <a:lumOff val="15000"/>
                </a:schemeClr>
              </a:solidFill>
              <a:latin typeface="Times New Roman" pitchFamily="18" charset="0"/>
              <a:cs typeface="Times New Roman" pitchFamily="18" charset="0"/>
            </a:endParaRPr>
          </a:p>
          <a:p>
            <a:pPr marL="0" indent="0" eaLnBrk="1" fontAlgn="auto" hangingPunct="1">
              <a:buFont typeface="Wingdings" pitchFamily="2" charset="2"/>
              <a:buChar char="Ø"/>
              <a:defRPr/>
            </a:pP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5CE8D82-C758-40DD-9A7B-89DCA1FFB68F}"/>
              </a:ext>
            </a:extLst>
          </p:cNvPr>
          <p:cNvSpPr>
            <a:spLocks noGrp="1" noChangeArrowheads="1"/>
          </p:cNvSpPr>
          <p:nvPr>
            <p:ph type="title"/>
          </p:nvPr>
        </p:nvSpPr>
        <p:spPr>
          <a:xfrm>
            <a:off x="838200" y="285750"/>
            <a:ext cx="7505700" cy="1356360"/>
          </a:xfrm>
        </p:spPr>
        <p:txBody>
          <a:bodyPr/>
          <a:lstStyle/>
          <a:p>
            <a:pPr eaLnBrk="1" hangingPunct="1"/>
            <a:r>
              <a:rPr lang="en-US" altLang="en-US" sz="3200" b="1" dirty="0">
                <a:ln>
                  <a:noFill/>
                </a:ln>
                <a:solidFill>
                  <a:schemeClr val="tx1"/>
                </a:solidFill>
                <a:latin typeface="Times New Roman" panose="02020603050405020304" pitchFamily="18" charset="0"/>
                <a:cs typeface="Times New Roman" panose="02020603050405020304" pitchFamily="18" charset="0"/>
              </a:rPr>
              <a:t> PROPOSED SYSTEM</a:t>
            </a:r>
            <a:r>
              <a:rPr lang="en-US" altLang="en-US" sz="3200" b="1" dirty="0">
                <a:ln>
                  <a:noFill/>
                </a:ln>
                <a:solidFill>
                  <a:schemeClr val="tx1"/>
                </a:solidFill>
              </a:rPr>
              <a:t>         </a:t>
            </a:r>
          </a:p>
        </p:txBody>
      </p:sp>
      <p:sp>
        <p:nvSpPr>
          <p:cNvPr id="24579" name="Content Placeholder 2">
            <a:extLst>
              <a:ext uri="{FF2B5EF4-FFF2-40B4-BE49-F238E27FC236}">
                <a16:creationId xmlns:a16="http://schemas.microsoft.com/office/drawing/2014/main" id="{C6CC20E9-4260-4A9E-846C-2560997EB771}"/>
              </a:ext>
            </a:extLst>
          </p:cNvPr>
          <p:cNvSpPr>
            <a:spLocks noGrp="1" noChangeArrowheads="1"/>
          </p:cNvSpPr>
          <p:nvPr>
            <p:ph idx="1"/>
          </p:nvPr>
        </p:nvSpPr>
        <p:spPr>
          <a:xfrm>
            <a:off x="752475" y="1552575"/>
            <a:ext cx="11020425" cy="4543425"/>
          </a:xfrm>
        </p:spPr>
        <p:txBody>
          <a:bodyPr>
            <a:normAutofit/>
          </a:bodyPr>
          <a:lstStyle/>
          <a:p>
            <a:pPr algn="just">
              <a:spcBef>
                <a:spcPts val="600"/>
              </a:spcBef>
              <a:spcAft>
                <a:spcPts val="600"/>
              </a:spcAft>
            </a:pPr>
            <a:r>
              <a:rPr lang="en-US" sz="2000" dirty="0">
                <a:solidFill>
                  <a:srgbClr val="000000"/>
                </a:solidFill>
                <a:latin typeface="Times New Roman" panose="02020603050405020304" pitchFamily="18" charset="0"/>
              </a:rPr>
              <a:t>In the proposed system we plan on using </a:t>
            </a:r>
            <a:r>
              <a:rPr lang="en-US" sz="2000" dirty="0" err="1">
                <a:solidFill>
                  <a:srgbClr val="000000"/>
                </a:solidFill>
                <a:latin typeface="Times New Roman" panose="02020603050405020304" pitchFamily="18" charset="0"/>
              </a:rPr>
              <a:t>opencv</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mediapipe</a:t>
            </a:r>
            <a:r>
              <a:rPr lang="en-US" sz="2000" dirty="0">
                <a:solidFill>
                  <a:srgbClr val="000000"/>
                </a:solidFill>
                <a:latin typeface="Times New Roman" panose="02020603050405020304" pitchFamily="18" charset="0"/>
              </a:rPr>
              <a:t> to convert the morse code that is done  by using different eye blinks into simple text , </a:t>
            </a:r>
            <a:r>
              <a:rPr lang="en-US" sz="2000" dirty="0" err="1">
                <a:solidFill>
                  <a:srgbClr val="000000"/>
                </a:solidFill>
                <a:latin typeface="Times New Roman" panose="02020603050405020304" pitchFamily="18" charset="0"/>
              </a:rPr>
              <a:t>MediaPipe</a:t>
            </a:r>
            <a:r>
              <a:rPr lang="en-US" sz="2000" dirty="0">
                <a:solidFill>
                  <a:srgbClr val="000000"/>
                </a:solidFill>
                <a:latin typeface="Times New Roman" panose="02020603050405020304" pitchFamily="18" charset="0"/>
              </a:rPr>
              <a:t> offers open source cross-platform, customizable ML solutions for live and streaming media.”, this definition is from their own website and explains what you can do with that library shortly and cleanly, they offer several other solutions that can run on different platforms and I’ll explain all of them in a different post in the future. </a:t>
            </a:r>
          </a:p>
          <a:p>
            <a:pPr algn="just">
              <a:spcBef>
                <a:spcPts val="600"/>
              </a:spcBef>
              <a:spcAft>
                <a:spcPts val="600"/>
              </a:spcAft>
            </a:pPr>
            <a:r>
              <a:rPr lang="en-US" sz="2000" dirty="0">
                <a:solidFill>
                  <a:srgbClr val="000000"/>
                </a:solidFill>
                <a:latin typeface="Times New Roman" panose="02020603050405020304" pitchFamily="18" charset="0"/>
              </a:rPr>
              <a:t>The feature that we’ll use today is called “Face Mesh”, this solution provides us a face landmark map with the most important 468 landmarks that can be seen in a human’s face.</a:t>
            </a:r>
          </a:p>
          <a:p>
            <a:pPr algn="just">
              <a:spcBef>
                <a:spcPts val="600"/>
              </a:spcBef>
              <a:spcAft>
                <a:spcPts val="600"/>
              </a:spcAft>
            </a:pPr>
            <a:r>
              <a:rPr lang="en-US" sz="2000" dirty="0">
                <a:solidFill>
                  <a:srgbClr val="000000"/>
                </a:solidFill>
                <a:latin typeface="Times New Roman" panose="02020603050405020304" pitchFamily="18" charset="0"/>
              </a:rPr>
              <a:t>Using that map we’ll calculate the ratio between some particular points in the face and with that information we’ll detect if the person on the camera blinked or not. </a:t>
            </a:r>
          </a:p>
          <a:p>
            <a:pPr algn="just">
              <a:spcBef>
                <a:spcPts val="600"/>
              </a:spcBef>
              <a:spcAft>
                <a:spcPts val="600"/>
              </a:spcAft>
            </a:pPr>
            <a:r>
              <a:rPr lang="en-US" sz="2000" dirty="0">
                <a:solidFill>
                  <a:srgbClr val="000000"/>
                </a:solidFill>
                <a:latin typeface="Times New Roman" panose="02020603050405020304" pitchFamily="18" charset="0"/>
              </a:rPr>
              <a:t>To be able to detect if an eye is blinked or not we use “ear” ratio which stands for “eye aspect ratio” to be able to calculate an eye’s “ear” value we need to access 6 landmarks at one’s face. The text is then converted to other regional languages along with text and speech.</a:t>
            </a:r>
            <a:endParaRPr lang="en-IN" sz="2000" dirty="0">
              <a:solidFill>
                <a:srgbClr val="000000"/>
              </a:solidFill>
              <a:latin typeface="Times New Roman" panose="02020603050405020304" pitchFamily="18" charset="0"/>
            </a:endParaRPr>
          </a:p>
          <a:p>
            <a:pPr marL="0" indent="0" algn="just" eaLnBrk="1" hangingPunct="1">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F510119-F432-4B6A-B656-1A7374B34D26}"/>
              </a:ext>
            </a:extLst>
          </p:cNvPr>
          <p:cNvSpPr>
            <a:spLocks noGrp="1" noChangeArrowheads="1"/>
          </p:cNvSpPr>
          <p:nvPr>
            <p:ph type="title"/>
          </p:nvPr>
        </p:nvSpPr>
        <p:spPr>
          <a:xfrm>
            <a:off x="838200" y="765175"/>
            <a:ext cx="10515600" cy="1325563"/>
          </a:xfrm>
        </p:spPr>
        <p:txBody>
          <a:bodyPr/>
          <a:lstStyle/>
          <a:p>
            <a:pPr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3200" b="1" dirty="0">
                <a:ln>
                  <a:noFill/>
                </a:ln>
                <a:solidFill>
                  <a:schemeClr val="tx1"/>
                </a:solidFill>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9DA1A745-8A6A-445B-816A-5C2FF7118634}"/>
              </a:ext>
            </a:extLst>
          </p:cNvPr>
          <p:cNvSpPr>
            <a:spLocks noGrp="1"/>
          </p:cNvSpPr>
          <p:nvPr>
            <p:ph idx="1"/>
          </p:nvPr>
        </p:nvSpPr>
        <p:spPr/>
        <p:txBody>
          <a:bodyPr rtlCol="0">
            <a:normAutofit/>
          </a:bodyPr>
          <a:lstStyle/>
          <a:p>
            <a:pPr marL="342900" indent="-342900" algn="just">
              <a:lnSpc>
                <a:spcPct val="150000"/>
              </a:lnSpc>
              <a:spcBef>
                <a:spcPts val="25"/>
              </a:spcBef>
            </a:pPr>
            <a:r>
              <a:rPr lang="en-US" sz="2000" dirty="0">
                <a:solidFill>
                  <a:schemeClr val="tx1"/>
                </a:solidFill>
                <a:effectLst/>
                <a:latin typeface="Times New Roman" panose="02020603050405020304" pitchFamily="18" charset="0"/>
                <a:ea typeface="Times New Roman" panose="02020603050405020304" pitchFamily="18" charset="0"/>
              </a:rPr>
              <a:t>Reduces costs </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indent="-342900" algn="just">
              <a:lnSpc>
                <a:spcPct val="150000"/>
              </a:lnSpc>
              <a:spcBef>
                <a:spcPts val="25"/>
              </a:spcBef>
            </a:pPr>
            <a:r>
              <a:rPr lang="en-US" sz="2000" dirty="0">
                <a:solidFill>
                  <a:schemeClr val="tx1"/>
                </a:solidFill>
                <a:effectLst/>
                <a:latin typeface="Times New Roman" panose="02020603050405020304" pitchFamily="18" charset="0"/>
                <a:ea typeface="Times New Roman" panose="02020603050405020304" pitchFamily="18" charset="0"/>
              </a:rPr>
              <a:t>Accurate</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indent="-342900" algn="just">
              <a:lnSpc>
                <a:spcPct val="150000"/>
              </a:lnSpc>
              <a:spcBef>
                <a:spcPts val="25"/>
              </a:spcBef>
            </a:pPr>
            <a:r>
              <a:rPr lang="en-US" sz="2000" dirty="0">
                <a:solidFill>
                  <a:schemeClr val="tx1"/>
                </a:solidFill>
                <a:effectLst/>
                <a:latin typeface="Times New Roman" panose="02020603050405020304" pitchFamily="18" charset="0"/>
                <a:ea typeface="Times New Roman" panose="02020603050405020304" pitchFamily="18" charset="0"/>
              </a:rPr>
              <a:t>Time saving</a:t>
            </a:r>
            <a:endParaRPr lang="en-IN" sz="2000" dirty="0">
              <a:solidFill>
                <a:schemeClr val="tx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CC5B23E-763A-4E97-9D4B-9837D9AED074}"/>
              </a:ext>
            </a:extLst>
          </p:cNvPr>
          <p:cNvSpPr>
            <a:spLocks noGrp="1" noChangeArrowheads="1"/>
          </p:cNvSpPr>
          <p:nvPr>
            <p:ph type="title"/>
          </p:nvPr>
        </p:nvSpPr>
        <p:spPr>
          <a:xfrm>
            <a:off x="0" y="585631"/>
            <a:ext cx="7346825" cy="1356360"/>
          </a:xfrm>
        </p:spPr>
        <p:txBody>
          <a:bodyPr/>
          <a:lstStyle/>
          <a:p>
            <a:pPr eaLnBrk="1" hangingPunct="1"/>
            <a:r>
              <a:rPr lang="en-US" altLang="en-US" sz="3200" b="1" dirty="0">
                <a:ln>
                  <a:noFill/>
                </a:ln>
                <a:latin typeface="Times New Roman" panose="02020603050405020304" pitchFamily="18" charset="0"/>
                <a:cs typeface="Times New Roman" panose="02020603050405020304" pitchFamily="18" charset="0"/>
              </a:rPr>
              <a:t>        </a:t>
            </a:r>
            <a:r>
              <a:rPr lang="en-US" altLang="en-US" sz="3200" b="1" dirty="0">
                <a:ln>
                  <a:noFill/>
                </a:ln>
                <a:solidFill>
                  <a:schemeClr val="tx1"/>
                </a:solidFill>
                <a:latin typeface="Times New Roman" panose="02020603050405020304" pitchFamily="18" charset="0"/>
                <a:cs typeface="Times New Roman" panose="02020603050405020304" pitchFamily="18" charset="0"/>
              </a:rPr>
              <a:t>HARDWARE REQUIREMENTS</a:t>
            </a:r>
            <a:r>
              <a:rPr lang="en-US" altLang="en-US" sz="3200" b="1" dirty="0">
                <a:ln>
                  <a:noFill/>
                </a:ln>
                <a:solidFill>
                  <a:schemeClr val="tx1"/>
                </a:solidFill>
              </a:rPr>
              <a:t> </a:t>
            </a:r>
          </a:p>
        </p:txBody>
      </p:sp>
      <p:sp>
        <p:nvSpPr>
          <p:cNvPr id="26627" name="Content Placeholder 2">
            <a:extLst>
              <a:ext uri="{FF2B5EF4-FFF2-40B4-BE49-F238E27FC236}">
                <a16:creationId xmlns:a16="http://schemas.microsoft.com/office/drawing/2014/main" id="{A6B72E5C-5CDE-4511-9161-4AB651771B6F}"/>
              </a:ext>
            </a:extLst>
          </p:cNvPr>
          <p:cNvSpPr>
            <a:spLocks noGrp="1" noChangeArrowheads="1"/>
          </p:cNvSpPr>
          <p:nvPr>
            <p:ph idx="1"/>
          </p:nvPr>
        </p:nvSpPr>
        <p:spPr>
          <a:xfrm>
            <a:off x="971551" y="2057400"/>
            <a:ext cx="10046970" cy="4038600"/>
          </a:xfrm>
        </p:spPr>
        <p:txBody>
          <a:bodyPr/>
          <a:lstStyle/>
          <a:p>
            <a:pPr marL="0" indent="0">
              <a:spcBef>
                <a:spcPts val="1335"/>
              </a:spcBef>
              <a:spcAft>
                <a:spcPts val="0"/>
              </a:spcAft>
              <a:buNone/>
            </a:pPr>
            <a:r>
              <a:rPr lang="en-US" sz="2000" dirty="0">
                <a:solidFill>
                  <a:schemeClr val="tx1"/>
                </a:solidFill>
                <a:effectLst/>
                <a:latin typeface="Times New Roman" panose="02020603050405020304" pitchFamily="18" charset="0"/>
                <a:ea typeface="Times New Roman" panose="02020603050405020304" pitchFamily="18" charset="0"/>
              </a:rPr>
              <a:t>For</a:t>
            </a:r>
            <a:r>
              <a:rPr lang="en-US" sz="2000" spc="6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developing</a:t>
            </a:r>
            <a:r>
              <a:rPr lang="en-US" sz="2000" spc="15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9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application,</a:t>
            </a:r>
            <a:r>
              <a:rPr lang="en-US" sz="2000" spc="20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17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following</a:t>
            </a:r>
            <a:r>
              <a:rPr lang="en-US" sz="2000" spc="7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are</a:t>
            </a:r>
            <a:r>
              <a:rPr lang="en-US" sz="2000" spc="9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17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Hardware</a:t>
            </a:r>
            <a:r>
              <a:rPr lang="en-US" sz="2000" spc="9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Requirements:</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860"/>
              </a:spcBef>
              <a:spcAft>
                <a:spcPts val="0"/>
              </a:spcAft>
              <a:buFont typeface="Symbol" panose="05050102010706020507" pitchFamily="18" charset="2"/>
              <a:buChar char=""/>
            </a:pPr>
            <a:r>
              <a:rPr lang="en-US" sz="2000" b="0" kern="0" dirty="0">
                <a:solidFill>
                  <a:schemeClr val="tx1"/>
                </a:solidFill>
                <a:effectLst/>
                <a:latin typeface="Times New Roman" panose="02020603050405020304" pitchFamily="18" charset="0"/>
                <a:ea typeface="Times New Roman" panose="02020603050405020304" pitchFamily="18" charset="0"/>
              </a:rPr>
              <a:t>Processor : </a:t>
            </a:r>
            <a:r>
              <a:rPr lang="en-US" sz="2000" kern="0" dirty="0" err="1">
                <a:solidFill>
                  <a:schemeClr val="tx1"/>
                </a:solidFill>
                <a:latin typeface="Times New Roman" panose="02020603050405020304" pitchFamily="18" charset="0"/>
                <a:ea typeface="Times New Roman" panose="02020603050405020304" pitchFamily="18" charset="0"/>
              </a:rPr>
              <a:t>intel</a:t>
            </a:r>
            <a:r>
              <a:rPr lang="en-US" sz="2000" kern="0" dirty="0">
                <a:solidFill>
                  <a:schemeClr val="tx1"/>
                </a:solidFill>
                <a:latin typeface="Times New Roman" panose="02020603050405020304" pitchFamily="18" charset="0"/>
                <a:ea typeface="Times New Roman" panose="02020603050405020304" pitchFamily="18" charset="0"/>
              </a:rPr>
              <a:t> i5 10</a:t>
            </a:r>
            <a:r>
              <a:rPr lang="en-US" sz="2000" kern="0" baseline="30000" dirty="0">
                <a:solidFill>
                  <a:schemeClr val="tx1"/>
                </a:solidFill>
                <a:latin typeface="Times New Roman" panose="02020603050405020304" pitchFamily="18" charset="0"/>
                <a:ea typeface="Times New Roman" panose="02020603050405020304" pitchFamily="18" charset="0"/>
              </a:rPr>
              <a:t>th</a:t>
            </a:r>
            <a:r>
              <a:rPr lang="en-US" sz="2000" kern="0" dirty="0">
                <a:solidFill>
                  <a:schemeClr val="tx1"/>
                </a:solidFill>
                <a:latin typeface="Times New Roman" panose="02020603050405020304" pitchFamily="18" charset="0"/>
                <a:ea typeface="Times New Roman" panose="02020603050405020304" pitchFamily="18" charset="0"/>
              </a:rPr>
              <a:t> generation</a:t>
            </a:r>
            <a:endParaRPr lang="en-IN" sz="2000" b="1" kern="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860"/>
              </a:spcBef>
              <a:spcAft>
                <a:spcPts val="0"/>
              </a:spcAft>
              <a:buFont typeface="Symbol" panose="05050102010706020507" pitchFamily="18" charset="2"/>
              <a:buChar char=""/>
            </a:pPr>
            <a:r>
              <a:rPr lang="en-US" sz="2000" b="0" kern="0" dirty="0">
                <a:solidFill>
                  <a:schemeClr val="tx1"/>
                </a:solidFill>
                <a:effectLst/>
                <a:latin typeface="Times New Roman" panose="02020603050405020304" pitchFamily="18" charset="0"/>
                <a:ea typeface="Times New Roman" panose="02020603050405020304" pitchFamily="18" charset="0"/>
              </a:rPr>
              <a:t>RAM : 4GB</a:t>
            </a:r>
            <a:endParaRPr lang="en-IN" sz="2000" b="1" kern="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860"/>
              </a:spcBef>
              <a:spcAft>
                <a:spcPts val="0"/>
              </a:spcAft>
              <a:buFont typeface="Symbol" panose="05050102010706020507" pitchFamily="18" charset="2"/>
              <a:buChar char=""/>
            </a:pPr>
            <a:r>
              <a:rPr lang="en-US" sz="2000" b="0" kern="0" dirty="0">
                <a:solidFill>
                  <a:schemeClr val="tx1"/>
                </a:solidFill>
                <a:effectLst/>
                <a:latin typeface="Times New Roman" panose="02020603050405020304" pitchFamily="18" charset="0"/>
                <a:ea typeface="Times New Roman" panose="02020603050405020304" pitchFamily="18" charset="0"/>
              </a:rPr>
              <a:t>Hard Disk : 10GB</a:t>
            </a:r>
            <a:endParaRPr lang="en-IN" sz="2000" b="1" kern="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860"/>
              </a:spcBef>
              <a:spcAft>
                <a:spcPts val="0"/>
              </a:spcAft>
              <a:buFont typeface="Symbol" panose="05050102010706020507" pitchFamily="18" charset="2"/>
              <a:buChar char=""/>
            </a:pPr>
            <a:r>
              <a:rPr lang="en-US" sz="2000" b="0" kern="0" dirty="0">
                <a:solidFill>
                  <a:schemeClr val="tx1"/>
                </a:solidFill>
                <a:effectLst/>
                <a:latin typeface="Times New Roman" panose="02020603050405020304" pitchFamily="18" charset="0"/>
                <a:ea typeface="Times New Roman" panose="02020603050405020304" pitchFamily="18" charset="0"/>
              </a:rPr>
              <a:t>Input Device : Standard keyword and Mouse, HD webcam</a:t>
            </a:r>
            <a:endParaRPr lang="en-IN" sz="2000" b="1" kern="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860"/>
              </a:spcBef>
              <a:spcAft>
                <a:spcPts val="0"/>
              </a:spcAft>
              <a:buFont typeface="Symbol" panose="05050102010706020507" pitchFamily="18" charset="2"/>
              <a:buChar char=""/>
            </a:pPr>
            <a:r>
              <a:rPr lang="en-US" sz="2000" b="0" kern="0" dirty="0">
                <a:solidFill>
                  <a:schemeClr val="tx1"/>
                </a:solidFill>
                <a:effectLst/>
                <a:latin typeface="Times New Roman" panose="02020603050405020304" pitchFamily="18" charset="0"/>
                <a:ea typeface="Times New Roman" panose="02020603050405020304" pitchFamily="18" charset="0"/>
              </a:rPr>
              <a:t>Output Device : VGA and high resolution monitor, speaker</a:t>
            </a:r>
            <a:endParaRPr lang="en-IN" sz="2000" b="1" kern="0" dirty="0">
              <a:solidFill>
                <a:schemeClr val="tx1"/>
              </a:solidFill>
              <a:effectLst/>
              <a:latin typeface="Times New Roman" panose="02020603050405020304" pitchFamily="18" charset="0"/>
              <a:ea typeface="Times New Roman" panose="02020603050405020304" pitchFamily="18" charset="0"/>
            </a:endParaRPr>
          </a:p>
          <a:p>
            <a:pPr algn="just" eaLnBrk="1" hangingPunct="1">
              <a:lnSpc>
                <a:spcPct val="150000"/>
              </a:lnSpc>
              <a:buFont typeface="Wingdings" panose="05000000000000000000" pitchFamily="2" charset="2"/>
              <a:buChar char="Ø"/>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DCE8465-C572-403B-A335-11033D2F5B43}"/>
              </a:ext>
            </a:extLst>
          </p:cNvPr>
          <p:cNvSpPr>
            <a:spLocks noGrp="1" noChangeArrowheads="1"/>
          </p:cNvSpPr>
          <p:nvPr>
            <p:ph type="title"/>
          </p:nvPr>
        </p:nvSpPr>
        <p:spPr>
          <a:xfrm>
            <a:off x="645130" y="652388"/>
            <a:ext cx="9404723" cy="1400530"/>
          </a:xfrm>
        </p:spPr>
        <p:txBody>
          <a:bodyPr/>
          <a:lstStyle/>
          <a:p>
            <a:pPr eaLnBrk="1" hangingPunct="1"/>
            <a:r>
              <a:rPr lang="en-US" altLang="en-US" sz="3200" b="1" dirty="0">
                <a:ln>
                  <a:noFill/>
                </a:ln>
                <a:solidFill>
                  <a:schemeClr val="tx1"/>
                </a:solidFill>
                <a:latin typeface="Times New Roman" panose="02020603050405020304" pitchFamily="18" charset="0"/>
                <a:cs typeface="Times New Roman" panose="02020603050405020304" pitchFamily="18" charset="0"/>
              </a:rPr>
              <a:t> SOFTWARE REQUIREMENTS</a:t>
            </a:r>
            <a:endParaRPr lang="en-US" altLang="en-US" sz="3200" dirty="0">
              <a:ln>
                <a:noFill/>
              </a:ln>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ED185E-2B73-4652-805A-54FB0BD20D80}"/>
              </a:ext>
            </a:extLst>
          </p:cNvPr>
          <p:cNvSpPr>
            <a:spLocks noGrp="1"/>
          </p:cNvSpPr>
          <p:nvPr>
            <p:ph idx="1"/>
          </p:nvPr>
        </p:nvSpPr>
        <p:spPr/>
        <p:txBody>
          <a:bodyPr rtlCol="0">
            <a:normAutofit/>
          </a:bodyPr>
          <a:lstStyle/>
          <a:p>
            <a:pPr marL="342900" indent="-342900">
              <a:spcBef>
                <a:spcPts val="860"/>
              </a:spcBef>
              <a:buFont typeface="Symbol" panose="05050102010706020507" pitchFamily="18" charset="2"/>
              <a:buChar char=""/>
            </a:pPr>
            <a:r>
              <a:rPr lang="en-US" sz="2000" kern="0" dirty="0">
                <a:solidFill>
                  <a:schemeClr val="tx1"/>
                </a:solidFill>
                <a:latin typeface="Times New Roman" panose="02020603050405020304" pitchFamily="18" charset="0"/>
              </a:rPr>
              <a:t>Operating system : windows 10</a:t>
            </a:r>
            <a:endParaRPr lang="en-IN" sz="2000" kern="0" dirty="0">
              <a:solidFill>
                <a:schemeClr val="tx1"/>
              </a:solidFill>
              <a:latin typeface="Times New Roman" panose="02020603050405020304" pitchFamily="18" charset="0"/>
            </a:endParaRPr>
          </a:p>
          <a:p>
            <a:pPr marL="342900" indent="-342900">
              <a:spcBef>
                <a:spcPts val="860"/>
              </a:spcBef>
              <a:buFont typeface="Symbol" panose="05050102010706020507" pitchFamily="18" charset="2"/>
              <a:buChar char=""/>
            </a:pPr>
            <a:r>
              <a:rPr lang="en-US" sz="2000" kern="0" dirty="0">
                <a:solidFill>
                  <a:schemeClr val="tx1"/>
                </a:solidFill>
                <a:latin typeface="Times New Roman" panose="02020603050405020304" pitchFamily="18" charset="0"/>
              </a:rPr>
              <a:t>Anaconda with python3</a:t>
            </a:r>
            <a:endParaRPr lang="en-IN" sz="2000" kern="0" dirty="0">
              <a:solidFill>
                <a:schemeClr val="tx1"/>
              </a:solidFill>
              <a:latin typeface="Times New Roman" panose="02020603050405020304" pitchFamily="18" charset="0"/>
            </a:endParaRPr>
          </a:p>
          <a:p>
            <a:pPr marL="342900" indent="-342900">
              <a:spcBef>
                <a:spcPts val="860"/>
              </a:spcBef>
              <a:buFont typeface="Symbol" panose="05050102010706020507" pitchFamily="18" charset="2"/>
              <a:buChar char=""/>
            </a:pPr>
            <a:r>
              <a:rPr lang="en-US" sz="2000" kern="0" dirty="0">
                <a:solidFill>
                  <a:schemeClr val="tx1"/>
                </a:solidFill>
                <a:latin typeface="Times New Roman" panose="02020603050405020304" pitchFamily="18" charset="0"/>
              </a:rPr>
              <a:t>Spyder/</a:t>
            </a:r>
            <a:r>
              <a:rPr lang="en-US" sz="2000" kern="0" dirty="0" err="1">
                <a:solidFill>
                  <a:schemeClr val="tx1"/>
                </a:solidFill>
                <a:latin typeface="Times New Roman" panose="02020603050405020304" pitchFamily="18" charset="0"/>
              </a:rPr>
              <a:t>Jupyter</a:t>
            </a:r>
            <a:r>
              <a:rPr lang="en-US" sz="2000" kern="0" dirty="0">
                <a:solidFill>
                  <a:schemeClr val="tx1"/>
                </a:solidFill>
                <a:latin typeface="Times New Roman" panose="02020603050405020304" pitchFamily="18" charset="0"/>
              </a:rPr>
              <a:t> Notebook</a:t>
            </a:r>
            <a:endParaRPr lang="en-IN" sz="2000" kern="0" dirty="0">
              <a:solidFill>
                <a:schemeClr val="tx1"/>
              </a:solidFill>
              <a:latin typeface="Times New Roman" panose="02020603050405020304" pitchFamily="18" charset="0"/>
            </a:endParaRPr>
          </a:p>
          <a:p>
            <a:pPr marL="342900" indent="-342900">
              <a:spcBef>
                <a:spcPts val="860"/>
              </a:spcBef>
              <a:buFont typeface="Symbol" panose="05050102010706020507" pitchFamily="18" charset="2"/>
              <a:buChar char=""/>
            </a:pPr>
            <a:r>
              <a:rPr lang="en-US" sz="2000" kern="0" dirty="0">
                <a:solidFill>
                  <a:schemeClr val="tx1"/>
                </a:solidFill>
                <a:latin typeface="Times New Roman" panose="02020603050405020304" pitchFamily="18" charset="0"/>
              </a:rPr>
              <a:t>Open cv</a:t>
            </a:r>
            <a:endParaRPr lang="en-IN" sz="2000" kern="0" dirty="0">
              <a:solidFill>
                <a:schemeClr val="tx1"/>
              </a:solidFill>
              <a:latin typeface="Times New Roman" panose="02020603050405020304" pitchFamily="18" charset="0"/>
            </a:endParaRPr>
          </a:p>
          <a:p>
            <a:pPr marL="342900" indent="-342900">
              <a:spcBef>
                <a:spcPts val="860"/>
              </a:spcBef>
              <a:buFont typeface="Symbol" panose="05050102010706020507" pitchFamily="18" charset="2"/>
              <a:buChar char=""/>
            </a:pPr>
            <a:r>
              <a:rPr lang="en-US" sz="2000" kern="0" dirty="0" err="1">
                <a:solidFill>
                  <a:schemeClr val="tx1"/>
                </a:solidFill>
                <a:latin typeface="Times New Roman" panose="02020603050405020304" pitchFamily="18" charset="0"/>
              </a:rPr>
              <a:t>MediaPipe</a:t>
            </a:r>
            <a:endParaRPr lang="en-IN" sz="2000" kern="0" dirty="0">
              <a:solidFill>
                <a:schemeClr val="tx1"/>
              </a:solidFill>
              <a:latin typeface="Times New Roman" panose="02020603050405020304" pitchFamily="18" charset="0"/>
            </a:endParaRPr>
          </a:p>
          <a:p>
            <a:pPr marL="342900" indent="-342900">
              <a:spcBef>
                <a:spcPts val="860"/>
              </a:spcBef>
              <a:buFont typeface="Symbol" panose="05050102010706020507" pitchFamily="18" charset="2"/>
              <a:buChar char=""/>
            </a:pPr>
            <a:r>
              <a:rPr lang="en-US" sz="2000" kern="0" dirty="0" err="1">
                <a:solidFill>
                  <a:schemeClr val="tx1"/>
                </a:solidFill>
                <a:latin typeface="Times New Roman" panose="02020603050405020304" pitchFamily="18" charset="0"/>
              </a:rPr>
              <a:t>gtts</a:t>
            </a:r>
            <a:endParaRPr lang="en-US" sz="2000" kern="0" dirty="0">
              <a:solidFill>
                <a:schemeClr val="tx1"/>
              </a:solidFill>
              <a:latin typeface="Times New Roman" panose="02020603050405020304" pitchFamily="18" charset="0"/>
            </a:endParaRPr>
          </a:p>
          <a:p>
            <a:pPr marL="0" indent="0" eaLnBrk="1" fontAlgn="auto" hangingPunct="1">
              <a:buFont typeface="Arial"/>
              <a:buNone/>
              <a:defRPr/>
            </a:pPr>
            <a:endParaRPr lang="en-US" dirty="0">
              <a:solidFill>
                <a:schemeClr val="tx1">
                  <a:lumMod val="85000"/>
                  <a:lumOff val="15000"/>
                </a:schemeClr>
              </a:solidFill>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5496</TotalTime>
  <Words>1426</Words>
  <Application>Microsoft Office PowerPoint</Application>
  <PresentationFormat>Widescreen</PresentationFormat>
  <Paragraphs>113</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Castellar</vt:lpstr>
      <vt:lpstr>Corbel</vt:lpstr>
      <vt:lpstr>Garamond</vt:lpstr>
      <vt:lpstr>Symbol</vt:lpstr>
      <vt:lpstr>Times New Roman</vt:lpstr>
      <vt:lpstr>Wingdings</vt:lpstr>
      <vt:lpstr>Basis</vt:lpstr>
      <vt:lpstr>PowerPoint Presentation</vt:lpstr>
      <vt:lpstr>CONTENTS</vt:lpstr>
      <vt:lpstr>ABSTRACT</vt:lpstr>
      <vt:lpstr> EXISTING SYSTEM</vt:lpstr>
      <vt:lpstr> DISADVANTAGES OF EXISTING SYSTEM</vt:lpstr>
      <vt:lpstr> PROPOSED SYSTEM         </vt:lpstr>
      <vt:lpstr>    ADVANTAGES OF PROPOSED SYSTEM</vt:lpstr>
      <vt:lpstr>        HARDWARE REQUIREMENTS </vt:lpstr>
      <vt:lpstr> SOFTWARE REQUIREMENTS</vt:lpstr>
      <vt:lpstr>DIAGRAMS   LEFT EYE LANDMARKS</vt:lpstr>
      <vt:lpstr>RIGHT EYE LANDMARKS</vt:lpstr>
      <vt:lpstr>PROJECT ARCHITECTURE</vt:lpstr>
      <vt:lpstr>MODULES DESCRIPTION</vt:lpstr>
      <vt:lpstr>PowerPoint Presentation</vt:lpstr>
      <vt:lpstr>USE CASE DIAGRAM</vt:lpstr>
      <vt:lpstr>CLASS DIAGRAM</vt:lpstr>
      <vt:lpstr>SEQUENCE DIAGRAM</vt:lpstr>
      <vt:lpstr>SAMPLE CODE</vt:lpstr>
      <vt:lpstr>PowerPoint Presentation</vt:lpstr>
      <vt:lpstr>PowerPoint Presentation</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Srikar Gangipally</dc:creator>
  <cp:lastModifiedBy>Srikar Gangipally</cp:lastModifiedBy>
  <cp:revision>28</cp:revision>
  <dcterms:created xsi:type="dcterms:W3CDTF">2021-11-30T05:53:30Z</dcterms:created>
  <dcterms:modified xsi:type="dcterms:W3CDTF">2022-05-31T13:50:36Z</dcterms:modified>
</cp:coreProperties>
</file>