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83C19-092C-4212-91A6-0C34C0B853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5D614F-0ABB-4EA7-9084-87D0372C6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360B8D-FBB4-4075-9553-36638DD3197F}"/>
              </a:ext>
            </a:extLst>
          </p:cNvPr>
          <p:cNvSpPr>
            <a:spLocks noGrp="1"/>
          </p:cNvSpPr>
          <p:nvPr>
            <p:ph type="dt" sz="half" idx="10"/>
          </p:nvPr>
        </p:nvSpPr>
        <p:spPr/>
        <p:txBody>
          <a:bodyPr/>
          <a:lstStyle/>
          <a:p>
            <a:fld id="{B7C34334-22C7-489C-985D-0874148C4E6E}" type="datetimeFigureOut">
              <a:rPr lang="en-US" smtClean="0"/>
              <a:t>11/25/2020</a:t>
            </a:fld>
            <a:endParaRPr lang="en-US"/>
          </a:p>
        </p:txBody>
      </p:sp>
      <p:sp>
        <p:nvSpPr>
          <p:cNvPr id="5" name="Footer Placeholder 4">
            <a:extLst>
              <a:ext uri="{FF2B5EF4-FFF2-40B4-BE49-F238E27FC236}">
                <a16:creationId xmlns:a16="http://schemas.microsoft.com/office/drawing/2014/main" id="{DFA6E954-0113-42DB-A6A1-57258A9E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9A590-E4C6-425F-945E-0AAB0E570E69}"/>
              </a:ext>
            </a:extLst>
          </p:cNvPr>
          <p:cNvSpPr>
            <a:spLocks noGrp="1"/>
          </p:cNvSpPr>
          <p:nvPr>
            <p:ph type="sldNum" sz="quarter" idx="12"/>
          </p:nvPr>
        </p:nvSpPr>
        <p:spPr/>
        <p:txBody>
          <a:bodyPr/>
          <a:lstStyle/>
          <a:p>
            <a:fld id="{D401E2D0-FD3A-4074-88A1-6A8BFBB81C41}" type="slidenum">
              <a:rPr lang="en-US" smtClean="0"/>
              <a:t>‹#›</a:t>
            </a:fld>
            <a:endParaRPr lang="en-US"/>
          </a:p>
        </p:txBody>
      </p:sp>
    </p:spTree>
    <p:extLst>
      <p:ext uri="{BB962C8B-B14F-4D97-AF65-F5344CB8AC3E}">
        <p14:creationId xmlns:p14="http://schemas.microsoft.com/office/powerpoint/2010/main" val="301002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86DE-FE6F-415A-99C4-0AF5754774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E5CEF3-4A2A-4946-8B46-00A3DB5170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A695DF-907B-4C8A-9279-251312A2F59F}"/>
              </a:ext>
            </a:extLst>
          </p:cNvPr>
          <p:cNvSpPr>
            <a:spLocks noGrp="1"/>
          </p:cNvSpPr>
          <p:nvPr>
            <p:ph type="dt" sz="half" idx="10"/>
          </p:nvPr>
        </p:nvSpPr>
        <p:spPr/>
        <p:txBody>
          <a:bodyPr/>
          <a:lstStyle/>
          <a:p>
            <a:fld id="{B7C34334-22C7-489C-985D-0874148C4E6E}" type="datetimeFigureOut">
              <a:rPr lang="en-US" smtClean="0"/>
              <a:t>11/25/2020</a:t>
            </a:fld>
            <a:endParaRPr lang="en-US"/>
          </a:p>
        </p:txBody>
      </p:sp>
      <p:sp>
        <p:nvSpPr>
          <p:cNvPr id="5" name="Footer Placeholder 4">
            <a:extLst>
              <a:ext uri="{FF2B5EF4-FFF2-40B4-BE49-F238E27FC236}">
                <a16:creationId xmlns:a16="http://schemas.microsoft.com/office/drawing/2014/main" id="{061FA65C-E615-4A97-B4F5-C3197A1A3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3F406-13E4-4078-B95E-8D648C7EE596}"/>
              </a:ext>
            </a:extLst>
          </p:cNvPr>
          <p:cNvSpPr>
            <a:spLocks noGrp="1"/>
          </p:cNvSpPr>
          <p:nvPr>
            <p:ph type="sldNum" sz="quarter" idx="12"/>
          </p:nvPr>
        </p:nvSpPr>
        <p:spPr/>
        <p:txBody>
          <a:bodyPr/>
          <a:lstStyle/>
          <a:p>
            <a:fld id="{D401E2D0-FD3A-4074-88A1-6A8BFBB81C41}" type="slidenum">
              <a:rPr lang="en-US" smtClean="0"/>
              <a:t>‹#›</a:t>
            </a:fld>
            <a:endParaRPr lang="en-US"/>
          </a:p>
        </p:txBody>
      </p:sp>
    </p:spTree>
    <p:extLst>
      <p:ext uri="{BB962C8B-B14F-4D97-AF65-F5344CB8AC3E}">
        <p14:creationId xmlns:p14="http://schemas.microsoft.com/office/powerpoint/2010/main" val="222898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0A31EA-8376-4EB7-88B1-BD4B59B1FB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A1095F-C2BC-407A-B016-4D347028BC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1C680E-C865-449B-A888-71BF725355C8}"/>
              </a:ext>
            </a:extLst>
          </p:cNvPr>
          <p:cNvSpPr>
            <a:spLocks noGrp="1"/>
          </p:cNvSpPr>
          <p:nvPr>
            <p:ph type="dt" sz="half" idx="10"/>
          </p:nvPr>
        </p:nvSpPr>
        <p:spPr/>
        <p:txBody>
          <a:bodyPr/>
          <a:lstStyle/>
          <a:p>
            <a:fld id="{B7C34334-22C7-489C-985D-0874148C4E6E}" type="datetimeFigureOut">
              <a:rPr lang="en-US" smtClean="0"/>
              <a:t>11/25/2020</a:t>
            </a:fld>
            <a:endParaRPr lang="en-US"/>
          </a:p>
        </p:txBody>
      </p:sp>
      <p:sp>
        <p:nvSpPr>
          <p:cNvPr id="5" name="Footer Placeholder 4">
            <a:extLst>
              <a:ext uri="{FF2B5EF4-FFF2-40B4-BE49-F238E27FC236}">
                <a16:creationId xmlns:a16="http://schemas.microsoft.com/office/drawing/2014/main" id="{946BC59A-8A52-4531-8E91-ABA0A8655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2BFDB-E4F3-4631-A7CD-7BDB910D96B7}"/>
              </a:ext>
            </a:extLst>
          </p:cNvPr>
          <p:cNvSpPr>
            <a:spLocks noGrp="1"/>
          </p:cNvSpPr>
          <p:nvPr>
            <p:ph type="sldNum" sz="quarter" idx="12"/>
          </p:nvPr>
        </p:nvSpPr>
        <p:spPr/>
        <p:txBody>
          <a:bodyPr/>
          <a:lstStyle/>
          <a:p>
            <a:fld id="{D401E2D0-FD3A-4074-88A1-6A8BFBB81C41}" type="slidenum">
              <a:rPr lang="en-US" smtClean="0"/>
              <a:t>‹#›</a:t>
            </a:fld>
            <a:endParaRPr lang="en-US"/>
          </a:p>
        </p:txBody>
      </p:sp>
    </p:spTree>
    <p:extLst>
      <p:ext uri="{BB962C8B-B14F-4D97-AF65-F5344CB8AC3E}">
        <p14:creationId xmlns:p14="http://schemas.microsoft.com/office/powerpoint/2010/main" val="381528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0B1E-3E9E-4F46-A56D-55210BEC9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2E2DF-9267-488A-BEBE-5ED2B09DB2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F02816-DE16-41B8-A5FB-E6D9539ADD19}"/>
              </a:ext>
            </a:extLst>
          </p:cNvPr>
          <p:cNvSpPr>
            <a:spLocks noGrp="1"/>
          </p:cNvSpPr>
          <p:nvPr>
            <p:ph type="dt" sz="half" idx="10"/>
          </p:nvPr>
        </p:nvSpPr>
        <p:spPr/>
        <p:txBody>
          <a:bodyPr/>
          <a:lstStyle/>
          <a:p>
            <a:fld id="{B7C34334-22C7-489C-985D-0874148C4E6E}" type="datetimeFigureOut">
              <a:rPr lang="en-US" smtClean="0"/>
              <a:t>11/25/2020</a:t>
            </a:fld>
            <a:endParaRPr lang="en-US"/>
          </a:p>
        </p:txBody>
      </p:sp>
      <p:sp>
        <p:nvSpPr>
          <p:cNvPr id="5" name="Footer Placeholder 4">
            <a:extLst>
              <a:ext uri="{FF2B5EF4-FFF2-40B4-BE49-F238E27FC236}">
                <a16:creationId xmlns:a16="http://schemas.microsoft.com/office/drawing/2014/main" id="{71E98538-582A-418B-A387-5192ADAE7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4717B-450B-401E-BE11-7A0231CC0FC6}"/>
              </a:ext>
            </a:extLst>
          </p:cNvPr>
          <p:cNvSpPr>
            <a:spLocks noGrp="1"/>
          </p:cNvSpPr>
          <p:nvPr>
            <p:ph type="sldNum" sz="quarter" idx="12"/>
          </p:nvPr>
        </p:nvSpPr>
        <p:spPr/>
        <p:txBody>
          <a:bodyPr/>
          <a:lstStyle/>
          <a:p>
            <a:fld id="{D401E2D0-FD3A-4074-88A1-6A8BFBB81C41}" type="slidenum">
              <a:rPr lang="en-US" smtClean="0"/>
              <a:t>‹#›</a:t>
            </a:fld>
            <a:endParaRPr lang="en-US"/>
          </a:p>
        </p:txBody>
      </p:sp>
    </p:spTree>
    <p:extLst>
      <p:ext uri="{BB962C8B-B14F-4D97-AF65-F5344CB8AC3E}">
        <p14:creationId xmlns:p14="http://schemas.microsoft.com/office/powerpoint/2010/main" val="77390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2EA95-C176-491A-9897-8FC9499336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9DE532-0ADC-483D-A959-AF4FFE0165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9CA898-141C-4185-956D-96B8CD887E07}"/>
              </a:ext>
            </a:extLst>
          </p:cNvPr>
          <p:cNvSpPr>
            <a:spLocks noGrp="1"/>
          </p:cNvSpPr>
          <p:nvPr>
            <p:ph type="dt" sz="half" idx="10"/>
          </p:nvPr>
        </p:nvSpPr>
        <p:spPr/>
        <p:txBody>
          <a:bodyPr/>
          <a:lstStyle/>
          <a:p>
            <a:fld id="{B7C34334-22C7-489C-985D-0874148C4E6E}" type="datetimeFigureOut">
              <a:rPr lang="en-US" smtClean="0"/>
              <a:t>11/25/2020</a:t>
            </a:fld>
            <a:endParaRPr lang="en-US"/>
          </a:p>
        </p:txBody>
      </p:sp>
      <p:sp>
        <p:nvSpPr>
          <p:cNvPr id="5" name="Footer Placeholder 4">
            <a:extLst>
              <a:ext uri="{FF2B5EF4-FFF2-40B4-BE49-F238E27FC236}">
                <a16:creationId xmlns:a16="http://schemas.microsoft.com/office/drawing/2014/main" id="{0A870F39-5866-436F-B5EA-FE541E573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785C7-AE22-4167-ACEC-EC12E4688EA4}"/>
              </a:ext>
            </a:extLst>
          </p:cNvPr>
          <p:cNvSpPr>
            <a:spLocks noGrp="1"/>
          </p:cNvSpPr>
          <p:nvPr>
            <p:ph type="sldNum" sz="quarter" idx="12"/>
          </p:nvPr>
        </p:nvSpPr>
        <p:spPr/>
        <p:txBody>
          <a:bodyPr/>
          <a:lstStyle/>
          <a:p>
            <a:fld id="{D401E2D0-FD3A-4074-88A1-6A8BFBB81C41}" type="slidenum">
              <a:rPr lang="en-US" smtClean="0"/>
              <a:t>‹#›</a:t>
            </a:fld>
            <a:endParaRPr lang="en-US"/>
          </a:p>
        </p:txBody>
      </p:sp>
    </p:spTree>
    <p:extLst>
      <p:ext uri="{BB962C8B-B14F-4D97-AF65-F5344CB8AC3E}">
        <p14:creationId xmlns:p14="http://schemas.microsoft.com/office/powerpoint/2010/main" val="1523731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5E32-0AD8-4153-A9F0-08C70539A2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B46385-713B-4F55-8455-4372651B3A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0CA715-8ACA-4764-A5F8-559CF4BFC4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4AF05-03D7-4EE7-B7CA-27713F6F5707}"/>
              </a:ext>
            </a:extLst>
          </p:cNvPr>
          <p:cNvSpPr>
            <a:spLocks noGrp="1"/>
          </p:cNvSpPr>
          <p:nvPr>
            <p:ph type="dt" sz="half" idx="10"/>
          </p:nvPr>
        </p:nvSpPr>
        <p:spPr/>
        <p:txBody>
          <a:bodyPr/>
          <a:lstStyle/>
          <a:p>
            <a:fld id="{B7C34334-22C7-489C-985D-0874148C4E6E}" type="datetimeFigureOut">
              <a:rPr lang="en-US" smtClean="0"/>
              <a:t>11/25/2020</a:t>
            </a:fld>
            <a:endParaRPr lang="en-US"/>
          </a:p>
        </p:txBody>
      </p:sp>
      <p:sp>
        <p:nvSpPr>
          <p:cNvPr id="6" name="Footer Placeholder 5">
            <a:extLst>
              <a:ext uri="{FF2B5EF4-FFF2-40B4-BE49-F238E27FC236}">
                <a16:creationId xmlns:a16="http://schemas.microsoft.com/office/drawing/2014/main" id="{6EECC390-1604-4D7C-8658-B4865A7D1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DD18F-9572-4D59-B580-6E2B62D20DF1}"/>
              </a:ext>
            </a:extLst>
          </p:cNvPr>
          <p:cNvSpPr>
            <a:spLocks noGrp="1"/>
          </p:cNvSpPr>
          <p:nvPr>
            <p:ph type="sldNum" sz="quarter" idx="12"/>
          </p:nvPr>
        </p:nvSpPr>
        <p:spPr/>
        <p:txBody>
          <a:bodyPr/>
          <a:lstStyle/>
          <a:p>
            <a:fld id="{D401E2D0-FD3A-4074-88A1-6A8BFBB81C41}" type="slidenum">
              <a:rPr lang="en-US" smtClean="0"/>
              <a:t>‹#›</a:t>
            </a:fld>
            <a:endParaRPr lang="en-US"/>
          </a:p>
        </p:txBody>
      </p:sp>
    </p:spTree>
    <p:extLst>
      <p:ext uri="{BB962C8B-B14F-4D97-AF65-F5344CB8AC3E}">
        <p14:creationId xmlns:p14="http://schemas.microsoft.com/office/powerpoint/2010/main" val="2427040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AA1C-962B-43D5-ADD9-EB294EA68F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5AC655-C390-4188-ACB7-E02F94A8A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F04E33-14D2-48F1-83A1-EF1C28B99B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A9555C-F817-4F85-B64F-6216B0C1CC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AF91FC-25C3-48A1-AAA3-EB12D2A202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0C7639-B0C6-4BDE-AB1B-344F336384F7}"/>
              </a:ext>
            </a:extLst>
          </p:cNvPr>
          <p:cNvSpPr>
            <a:spLocks noGrp="1"/>
          </p:cNvSpPr>
          <p:nvPr>
            <p:ph type="dt" sz="half" idx="10"/>
          </p:nvPr>
        </p:nvSpPr>
        <p:spPr/>
        <p:txBody>
          <a:bodyPr/>
          <a:lstStyle/>
          <a:p>
            <a:fld id="{B7C34334-22C7-489C-985D-0874148C4E6E}" type="datetimeFigureOut">
              <a:rPr lang="en-US" smtClean="0"/>
              <a:t>11/25/2020</a:t>
            </a:fld>
            <a:endParaRPr lang="en-US"/>
          </a:p>
        </p:txBody>
      </p:sp>
      <p:sp>
        <p:nvSpPr>
          <p:cNvPr id="8" name="Footer Placeholder 7">
            <a:extLst>
              <a:ext uri="{FF2B5EF4-FFF2-40B4-BE49-F238E27FC236}">
                <a16:creationId xmlns:a16="http://schemas.microsoft.com/office/drawing/2014/main" id="{6A31B9D4-6C56-4097-9909-4C322D61F1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023EA8-3CAD-4803-9F7F-E8B0E6DAA8BA}"/>
              </a:ext>
            </a:extLst>
          </p:cNvPr>
          <p:cNvSpPr>
            <a:spLocks noGrp="1"/>
          </p:cNvSpPr>
          <p:nvPr>
            <p:ph type="sldNum" sz="quarter" idx="12"/>
          </p:nvPr>
        </p:nvSpPr>
        <p:spPr/>
        <p:txBody>
          <a:bodyPr/>
          <a:lstStyle/>
          <a:p>
            <a:fld id="{D401E2D0-FD3A-4074-88A1-6A8BFBB81C41}" type="slidenum">
              <a:rPr lang="en-US" smtClean="0"/>
              <a:t>‹#›</a:t>
            </a:fld>
            <a:endParaRPr lang="en-US"/>
          </a:p>
        </p:txBody>
      </p:sp>
    </p:spTree>
    <p:extLst>
      <p:ext uri="{BB962C8B-B14F-4D97-AF65-F5344CB8AC3E}">
        <p14:creationId xmlns:p14="http://schemas.microsoft.com/office/powerpoint/2010/main" val="397080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3B57F-E9B9-40B1-A961-7D2826BEFD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D3B3C7-1C16-489A-B403-6DE762FED6BB}"/>
              </a:ext>
            </a:extLst>
          </p:cNvPr>
          <p:cNvSpPr>
            <a:spLocks noGrp="1"/>
          </p:cNvSpPr>
          <p:nvPr>
            <p:ph type="dt" sz="half" idx="10"/>
          </p:nvPr>
        </p:nvSpPr>
        <p:spPr/>
        <p:txBody>
          <a:bodyPr/>
          <a:lstStyle/>
          <a:p>
            <a:fld id="{B7C34334-22C7-489C-985D-0874148C4E6E}" type="datetimeFigureOut">
              <a:rPr lang="en-US" smtClean="0"/>
              <a:t>11/25/2020</a:t>
            </a:fld>
            <a:endParaRPr lang="en-US"/>
          </a:p>
        </p:txBody>
      </p:sp>
      <p:sp>
        <p:nvSpPr>
          <p:cNvPr id="4" name="Footer Placeholder 3">
            <a:extLst>
              <a:ext uri="{FF2B5EF4-FFF2-40B4-BE49-F238E27FC236}">
                <a16:creationId xmlns:a16="http://schemas.microsoft.com/office/drawing/2014/main" id="{B54FCE69-6A3C-48B6-930F-84DB730CD9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FEFB66-F7DB-4A14-8330-80EB401BF2EB}"/>
              </a:ext>
            </a:extLst>
          </p:cNvPr>
          <p:cNvSpPr>
            <a:spLocks noGrp="1"/>
          </p:cNvSpPr>
          <p:nvPr>
            <p:ph type="sldNum" sz="quarter" idx="12"/>
          </p:nvPr>
        </p:nvSpPr>
        <p:spPr/>
        <p:txBody>
          <a:bodyPr/>
          <a:lstStyle/>
          <a:p>
            <a:fld id="{D401E2D0-FD3A-4074-88A1-6A8BFBB81C41}" type="slidenum">
              <a:rPr lang="en-US" smtClean="0"/>
              <a:t>‹#›</a:t>
            </a:fld>
            <a:endParaRPr lang="en-US"/>
          </a:p>
        </p:txBody>
      </p:sp>
    </p:spTree>
    <p:extLst>
      <p:ext uri="{BB962C8B-B14F-4D97-AF65-F5344CB8AC3E}">
        <p14:creationId xmlns:p14="http://schemas.microsoft.com/office/powerpoint/2010/main" val="57063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D26C31-DEB8-4CA0-B6F0-BD041108041A}"/>
              </a:ext>
            </a:extLst>
          </p:cNvPr>
          <p:cNvSpPr>
            <a:spLocks noGrp="1"/>
          </p:cNvSpPr>
          <p:nvPr>
            <p:ph type="dt" sz="half" idx="10"/>
          </p:nvPr>
        </p:nvSpPr>
        <p:spPr/>
        <p:txBody>
          <a:bodyPr/>
          <a:lstStyle/>
          <a:p>
            <a:fld id="{B7C34334-22C7-489C-985D-0874148C4E6E}" type="datetimeFigureOut">
              <a:rPr lang="en-US" smtClean="0"/>
              <a:t>11/25/2020</a:t>
            </a:fld>
            <a:endParaRPr lang="en-US"/>
          </a:p>
        </p:txBody>
      </p:sp>
      <p:sp>
        <p:nvSpPr>
          <p:cNvPr id="3" name="Footer Placeholder 2">
            <a:extLst>
              <a:ext uri="{FF2B5EF4-FFF2-40B4-BE49-F238E27FC236}">
                <a16:creationId xmlns:a16="http://schemas.microsoft.com/office/drawing/2014/main" id="{49EC5AB3-D7FF-45B6-A123-C7D6C8F6E9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567053-C305-46F2-9957-7EEC7CB8AAE5}"/>
              </a:ext>
            </a:extLst>
          </p:cNvPr>
          <p:cNvSpPr>
            <a:spLocks noGrp="1"/>
          </p:cNvSpPr>
          <p:nvPr>
            <p:ph type="sldNum" sz="quarter" idx="12"/>
          </p:nvPr>
        </p:nvSpPr>
        <p:spPr/>
        <p:txBody>
          <a:bodyPr/>
          <a:lstStyle/>
          <a:p>
            <a:fld id="{D401E2D0-FD3A-4074-88A1-6A8BFBB81C41}" type="slidenum">
              <a:rPr lang="en-US" smtClean="0"/>
              <a:t>‹#›</a:t>
            </a:fld>
            <a:endParaRPr lang="en-US"/>
          </a:p>
        </p:txBody>
      </p:sp>
    </p:spTree>
    <p:extLst>
      <p:ext uri="{BB962C8B-B14F-4D97-AF65-F5344CB8AC3E}">
        <p14:creationId xmlns:p14="http://schemas.microsoft.com/office/powerpoint/2010/main" val="414486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952F-914B-4DC9-833B-6E8758014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98554C-98B4-4E43-895A-9DCAB0AA08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60BF8A-A7D8-4ABA-9612-6ACB15283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AA6B3-4E04-4158-9DC7-B7FFC11BC4DF}"/>
              </a:ext>
            </a:extLst>
          </p:cNvPr>
          <p:cNvSpPr>
            <a:spLocks noGrp="1"/>
          </p:cNvSpPr>
          <p:nvPr>
            <p:ph type="dt" sz="half" idx="10"/>
          </p:nvPr>
        </p:nvSpPr>
        <p:spPr/>
        <p:txBody>
          <a:bodyPr/>
          <a:lstStyle/>
          <a:p>
            <a:fld id="{B7C34334-22C7-489C-985D-0874148C4E6E}" type="datetimeFigureOut">
              <a:rPr lang="en-US" smtClean="0"/>
              <a:t>11/25/2020</a:t>
            </a:fld>
            <a:endParaRPr lang="en-US"/>
          </a:p>
        </p:txBody>
      </p:sp>
      <p:sp>
        <p:nvSpPr>
          <p:cNvPr id="6" name="Footer Placeholder 5">
            <a:extLst>
              <a:ext uri="{FF2B5EF4-FFF2-40B4-BE49-F238E27FC236}">
                <a16:creationId xmlns:a16="http://schemas.microsoft.com/office/drawing/2014/main" id="{7FCEBE5D-30C3-4376-B98F-AE8D68220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164B8-4250-49BC-BC05-0D8E06164BBC}"/>
              </a:ext>
            </a:extLst>
          </p:cNvPr>
          <p:cNvSpPr>
            <a:spLocks noGrp="1"/>
          </p:cNvSpPr>
          <p:nvPr>
            <p:ph type="sldNum" sz="quarter" idx="12"/>
          </p:nvPr>
        </p:nvSpPr>
        <p:spPr/>
        <p:txBody>
          <a:bodyPr/>
          <a:lstStyle/>
          <a:p>
            <a:fld id="{D401E2D0-FD3A-4074-88A1-6A8BFBB81C41}" type="slidenum">
              <a:rPr lang="en-US" smtClean="0"/>
              <a:t>‹#›</a:t>
            </a:fld>
            <a:endParaRPr lang="en-US"/>
          </a:p>
        </p:txBody>
      </p:sp>
    </p:spTree>
    <p:extLst>
      <p:ext uri="{BB962C8B-B14F-4D97-AF65-F5344CB8AC3E}">
        <p14:creationId xmlns:p14="http://schemas.microsoft.com/office/powerpoint/2010/main" val="3473584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D129-6CAD-4278-A9B5-4207575588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698F52-8FD2-4335-BC4A-6411F538DA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C1596C-CB0E-4B0A-B707-167AF1673A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1F013-78AF-4AD1-A684-1BD4BE73470E}"/>
              </a:ext>
            </a:extLst>
          </p:cNvPr>
          <p:cNvSpPr>
            <a:spLocks noGrp="1"/>
          </p:cNvSpPr>
          <p:nvPr>
            <p:ph type="dt" sz="half" idx="10"/>
          </p:nvPr>
        </p:nvSpPr>
        <p:spPr/>
        <p:txBody>
          <a:bodyPr/>
          <a:lstStyle/>
          <a:p>
            <a:fld id="{B7C34334-22C7-489C-985D-0874148C4E6E}" type="datetimeFigureOut">
              <a:rPr lang="en-US" smtClean="0"/>
              <a:t>11/25/2020</a:t>
            </a:fld>
            <a:endParaRPr lang="en-US"/>
          </a:p>
        </p:txBody>
      </p:sp>
      <p:sp>
        <p:nvSpPr>
          <p:cNvPr id="6" name="Footer Placeholder 5">
            <a:extLst>
              <a:ext uri="{FF2B5EF4-FFF2-40B4-BE49-F238E27FC236}">
                <a16:creationId xmlns:a16="http://schemas.microsoft.com/office/drawing/2014/main" id="{D120C6A0-F8A8-472E-833C-F1C2C061A7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08B5E-74DA-4C02-8CE6-571CFACD264D}"/>
              </a:ext>
            </a:extLst>
          </p:cNvPr>
          <p:cNvSpPr>
            <a:spLocks noGrp="1"/>
          </p:cNvSpPr>
          <p:nvPr>
            <p:ph type="sldNum" sz="quarter" idx="12"/>
          </p:nvPr>
        </p:nvSpPr>
        <p:spPr/>
        <p:txBody>
          <a:bodyPr/>
          <a:lstStyle/>
          <a:p>
            <a:fld id="{D401E2D0-FD3A-4074-88A1-6A8BFBB81C41}" type="slidenum">
              <a:rPr lang="en-US" smtClean="0"/>
              <a:t>‹#›</a:t>
            </a:fld>
            <a:endParaRPr lang="en-US"/>
          </a:p>
        </p:txBody>
      </p:sp>
    </p:spTree>
    <p:extLst>
      <p:ext uri="{BB962C8B-B14F-4D97-AF65-F5344CB8AC3E}">
        <p14:creationId xmlns:p14="http://schemas.microsoft.com/office/powerpoint/2010/main" val="380786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C110-EB91-4415-85C2-5E8DFBD1B9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003D71-6B38-4CF5-A491-FF7470FAF6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638DA-35FB-4980-9D1B-BF1ACF145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C34334-22C7-489C-985D-0874148C4E6E}" type="datetimeFigureOut">
              <a:rPr lang="en-US" smtClean="0"/>
              <a:t>11/25/2020</a:t>
            </a:fld>
            <a:endParaRPr lang="en-US"/>
          </a:p>
        </p:txBody>
      </p:sp>
      <p:sp>
        <p:nvSpPr>
          <p:cNvPr id="5" name="Footer Placeholder 4">
            <a:extLst>
              <a:ext uri="{FF2B5EF4-FFF2-40B4-BE49-F238E27FC236}">
                <a16:creationId xmlns:a16="http://schemas.microsoft.com/office/drawing/2014/main" id="{94BDDE9C-1A5D-4DAE-9D06-214ADC3E7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E4112C-24DB-4DAA-B115-027392A76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01E2D0-FD3A-4074-88A1-6A8BFBB81C41}" type="slidenum">
              <a:rPr lang="en-US" smtClean="0"/>
              <a:t>‹#›</a:t>
            </a:fld>
            <a:endParaRPr lang="en-US"/>
          </a:p>
        </p:txBody>
      </p:sp>
    </p:spTree>
    <p:extLst>
      <p:ext uri="{BB962C8B-B14F-4D97-AF65-F5344CB8AC3E}">
        <p14:creationId xmlns:p14="http://schemas.microsoft.com/office/powerpoint/2010/main" val="1387921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E476-34A2-4884-9E22-8EA43351346C}"/>
              </a:ext>
            </a:extLst>
          </p:cNvPr>
          <p:cNvSpPr>
            <a:spLocks noGrp="1"/>
          </p:cNvSpPr>
          <p:nvPr>
            <p:ph type="ctrTitle"/>
          </p:nvPr>
        </p:nvSpPr>
        <p:spPr/>
        <p:txBody>
          <a:bodyPr/>
          <a:lstStyle/>
          <a:p>
            <a:r>
              <a:rPr lang="en-US" dirty="0"/>
              <a:t>Capstone - II</a:t>
            </a:r>
          </a:p>
        </p:txBody>
      </p:sp>
      <p:sp>
        <p:nvSpPr>
          <p:cNvPr id="3" name="Subtitle 2">
            <a:extLst>
              <a:ext uri="{FF2B5EF4-FFF2-40B4-BE49-F238E27FC236}">
                <a16:creationId xmlns:a16="http://schemas.microsoft.com/office/drawing/2014/main" id="{09F80788-E77D-48F8-9697-0581F1212F63}"/>
              </a:ext>
            </a:extLst>
          </p:cNvPr>
          <p:cNvSpPr>
            <a:spLocks noGrp="1"/>
          </p:cNvSpPr>
          <p:nvPr>
            <p:ph type="subTitle" idx="1"/>
          </p:nvPr>
        </p:nvSpPr>
        <p:spPr/>
        <p:txBody>
          <a:bodyPr/>
          <a:lstStyle/>
          <a:p>
            <a:r>
              <a:rPr lang="en-US" dirty="0"/>
              <a:t>Campaign Communication :Classification of Potential Customers</a:t>
            </a:r>
          </a:p>
        </p:txBody>
      </p:sp>
    </p:spTree>
    <p:extLst>
      <p:ext uri="{BB962C8B-B14F-4D97-AF65-F5344CB8AC3E}">
        <p14:creationId xmlns:p14="http://schemas.microsoft.com/office/powerpoint/2010/main" val="229533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DC17-62BE-4689-8914-3E7AE2F636D0}"/>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59A1E070-06E2-4F79-8E86-948F339D7EB4}"/>
              </a:ext>
            </a:extLst>
          </p:cNvPr>
          <p:cNvSpPr>
            <a:spLocks noGrp="1"/>
          </p:cNvSpPr>
          <p:nvPr>
            <p:ph idx="1"/>
          </p:nvPr>
        </p:nvSpPr>
        <p:spPr/>
        <p:txBody>
          <a:bodyPr/>
          <a:lstStyle/>
          <a:p>
            <a:r>
              <a:rPr lang="en-US" dirty="0"/>
              <a:t>Conducted campaigns are based mostly on direct phone calls, offering bank client to place a term deposit</a:t>
            </a:r>
          </a:p>
          <a:p>
            <a:r>
              <a:rPr lang="en-US" dirty="0"/>
              <a:t>So we need to predict future results of marketing companies based on available statistics to identify potential customers</a:t>
            </a:r>
          </a:p>
          <a:p>
            <a:r>
              <a:rPr lang="en-US" dirty="0"/>
              <a:t>Therefore, we need to classify the client will subscribe a bank term deposit or not for future campaign, to identify</a:t>
            </a:r>
            <a:r>
              <a:rPr lang="en-AU" dirty="0"/>
              <a:t> </a:t>
            </a:r>
            <a:r>
              <a:rPr lang="en-US" dirty="0"/>
              <a:t>success of Bank Telemarketing</a:t>
            </a:r>
          </a:p>
          <a:p>
            <a:endParaRPr lang="en-US" dirty="0"/>
          </a:p>
        </p:txBody>
      </p:sp>
    </p:spTree>
    <p:extLst>
      <p:ext uri="{BB962C8B-B14F-4D97-AF65-F5344CB8AC3E}">
        <p14:creationId xmlns:p14="http://schemas.microsoft.com/office/powerpoint/2010/main" val="318339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4C7C-834C-4182-BAA2-D62CE5B3A269}"/>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A4165C7E-B96C-468E-9344-31F55AE5F2A1}"/>
              </a:ext>
            </a:extLst>
          </p:cNvPr>
          <p:cNvSpPr>
            <a:spLocks noGrp="1"/>
          </p:cNvSpPr>
          <p:nvPr>
            <p:ph idx="1"/>
          </p:nvPr>
        </p:nvSpPr>
        <p:spPr/>
        <p:txBody>
          <a:bodyPr>
            <a:normAutofit/>
          </a:bodyPr>
          <a:lstStyle/>
          <a:p>
            <a:endParaRPr lang="en-US" b="0" i="0" dirty="0">
              <a:solidFill>
                <a:srgbClr val="000000"/>
              </a:solidFill>
              <a:effectLst/>
              <a:latin typeface="Helvetica Neue"/>
            </a:endParaRPr>
          </a:p>
          <a:p>
            <a:endParaRPr lang="en-US" dirty="0">
              <a:solidFill>
                <a:srgbClr val="000000"/>
              </a:solidFill>
              <a:latin typeface="Helvetica Neue"/>
            </a:endParaRPr>
          </a:p>
          <a:p>
            <a:r>
              <a:rPr lang="en-US" b="0" i="0" dirty="0">
                <a:solidFill>
                  <a:srgbClr val="000000"/>
                </a:solidFill>
                <a:effectLst/>
                <a:latin typeface="Helvetica Neue"/>
              </a:rPr>
              <a:t>To optimize Campaign, there is need to </a:t>
            </a:r>
            <a:r>
              <a:rPr lang="en-US" b="1" i="0" dirty="0">
                <a:solidFill>
                  <a:srgbClr val="000000"/>
                </a:solidFill>
                <a:effectLst/>
                <a:latin typeface="Helvetica Neue"/>
              </a:rPr>
              <a:t>concentrate on those consumer groups that are potentially more promising</a:t>
            </a:r>
            <a:r>
              <a:rPr lang="en-US" b="0" i="0" dirty="0">
                <a:solidFill>
                  <a:srgbClr val="000000"/>
                </a:solidFill>
                <a:effectLst/>
                <a:latin typeface="Helvetica Neue"/>
              </a:rPr>
              <a:t>.</a:t>
            </a:r>
          </a:p>
          <a:p>
            <a:r>
              <a:rPr lang="en-US" b="0" i="0" dirty="0">
                <a:solidFill>
                  <a:srgbClr val="000000"/>
                </a:solidFill>
                <a:effectLst/>
                <a:latin typeface="Helvetica Neue"/>
              </a:rPr>
              <a:t>If we look from marital perspective, Married People have subscribed the product most. People who are admins have subscribed the product most.</a:t>
            </a:r>
            <a:endParaRPr lang="en-US" dirty="0">
              <a:solidFill>
                <a:srgbClr val="000000"/>
              </a:solidFill>
              <a:latin typeface="Helvetica Neue"/>
            </a:endParaRPr>
          </a:p>
          <a:p>
            <a:endParaRPr lang="en-US" b="0" i="0" dirty="0">
              <a:solidFill>
                <a:srgbClr val="000000"/>
              </a:solidFill>
              <a:effectLst/>
              <a:latin typeface="Helvetica Neue"/>
            </a:endParaRPr>
          </a:p>
          <a:p>
            <a:endParaRPr lang="en-US" dirty="0"/>
          </a:p>
        </p:txBody>
      </p:sp>
    </p:spTree>
    <p:extLst>
      <p:ext uri="{BB962C8B-B14F-4D97-AF65-F5344CB8AC3E}">
        <p14:creationId xmlns:p14="http://schemas.microsoft.com/office/powerpoint/2010/main" val="190622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1324-F0A5-47DD-B667-B4EAB4CF629D}"/>
              </a:ext>
            </a:extLst>
          </p:cNvPr>
          <p:cNvSpPr>
            <a:spLocks noGrp="1"/>
          </p:cNvSpPr>
          <p:nvPr>
            <p:ph type="title"/>
          </p:nvPr>
        </p:nvSpPr>
        <p:spPr/>
        <p:txBody>
          <a:bodyPr/>
          <a:lstStyle/>
          <a:p>
            <a:r>
              <a:rPr lang="en-US" dirty="0"/>
              <a:t>Modelling Results and Analysis</a:t>
            </a:r>
          </a:p>
        </p:txBody>
      </p:sp>
      <p:sp>
        <p:nvSpPr>
          <p:cNvPr id="3" name="Content Placeholder 2">
            <a:extLst>
              <a:ext uri="{FF2B5EF4-FFF2-40B4-BE49-F238E27FC236}">
                <a16:creationId xmlns:a16="http://schemas.microsoft.com/office/drawing/2014/main" id="{CEBDA104-5FFD-4D9D-B21B-AEC1B18AAA05}"/>
              </a:ext>
            </a:extLst>
          </p:cNvPr>
          <p:cNvSpPr>
            <a:spLocks noGrp="1"/>
          </p:cNvSpPr>
          <p:nvPr>
            <p:ph idx="1"/>
          </p:nvPr>
        </p:nvSpPr>
        <p:spPr/>
        <p:txBody>
          <a:bodyPr>
            <a:normAutofit fontScale="92500" lnSpcReduction="10000"/>
          </a:bodyPr>
          <a:lstStyle/>
          <a:p>
            <a:r>
              <a:rPr lang="en-US" dirty="0"/>
              <a:t>I </a:t>
            </a:r>
            <a:r>
              <a:rPr lang="en-US" dirty="0">
                <a:solidFill>
                  <a:srgbClr val="000000"/>
                </a:solidFill>
                <a:latin typeface="Helvetica Neue"/>
              </a:rPr>
              <a:t>have Standardize the magnitude of numeric features, Split into testing and training datasets and applied scaler to the testing set.</a:t>
            </a:r>
          </a:p>
          <a:p>
            <a:r>
              <a:rPr lang="en-US" dirty="0">
                <a:solidFill>
                  <a:srgbClr val="000000"/>
                </a:solidFill>
                <a:latin typeface="Helvetica Neue"/>
              </a:rPr>
              <a:t>It is observed Employee Variation rate, Euribor and Numbers of employee features are highly correlated. </a:t>
            </a:r>
          </a:p>
          <a:p>
            <a:r>
              <a:rPr lang="en-US" dirty="0">
                <a:solidFill>
                  <a:srgbClr val="000000"/>
                </a:solidFill>
                <a:latin typeface="Helvetica Neue"/>
              </a:rPr>
              <a:t>The Data was highly imbalanced, therefore also used balancing techniques to apply the model and classify the customers</a:t>
            </a:r>
            <a:endParaRPr lang="en-US" b="0" i="0" dirty="0">
              <a:solidFill>
                <a:srgbClr val="000000"/>
              </a:solidFill>
              <a:effectLst/>
              <a:latin typeface="Helvetica Neue"/>
            </a:endParaRPr>
          </a:p>
          <a:p>
            <a:r>
              <a:rPr lang="en-US" b="0" i="0" dirty="0">
                <a:solidFill>
                  <a:srgbClr val="000000"/>
                </a:solidFill>
                <a:effectLst/>
                <a:latin typeface="Helvetica Neue"/>
              </a:rPr>
              <a:t>Final classifier could achieve accuracy rate 0.80. For such problems, along with accuracy score, recall and F1 score plays very important role for true values. Our model is able to successfully identify 68% of true positives, which could lead to identify only those potential customers who are more likely to convert. </a:t>
            </a:r>
            <a:endParaRPr lang="en-US" dirty="0"/>
          </a:p>
        </p:txBody>
      </p:sp>
    </p:spTree>
    <p:extLst>
      <p:ext uri="{BB962C8B-B14F-4D97-AF65-F5344CB8AC3E}">
        <p14:creationId xmlns:p14="http://schemas.microsoft.com/office/powerpoint/2010/main" val="2654188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A935-1FE5-46CF-A71B-39F9FE14A946}"/>
              </a:ext>
            </a:extLst>
          </p:cNvPr>
          <p:cNvSpPr>
            <a:spLocks noGrp="1"/>
          </p:cNvSpPr>
          <p:nvPr>
            <p:ph type="title"/>
          </p:nvPr>
        </p:nvSpPr>
        <p:spPr>
          <a:xfrm>
            <a:off x="839788" y="457200"/>
            <a:ext cx="3932237" cy="1188720"/>
          </a:xfrm>
        </p:spPr>
        <p:txBody>
          <a:bodyPr/>
          <a:lstStyle/>
          <a:p>
            <a:r>
              <a:rPr lang="en-US" dirty="0"/>
              <a:t>Precision &amp; Recall Matrix</a:t>
            </a:r>
          </a:p>
        </p:txBody>
      </p:sp>
      <p:pic>
        <p:nvPicPr>
          <p:cNvPr id="5" name="Content Placeholder 4">
            <a:extLst>
              <a:ext uri="{FF2B5EF4-FFF2-40B4-BE49-F238E27FC236}">
                <a16:creationId xmlns:a16="http://schemas.microsoft.com/office/drawing/2014/main" id="{910D64FA-3328-4728-99F9-3AF37C87F0B9}"/>
              </a:ext>
            </a:extLst>
          </p:cNvPr>
          <p:cNvPicPr>
            <a:picLocks noGrp="1" noChangeAspect="1"/>
          </p:cNvPicPr>
          <p:nvPr>
            <p:ph idx="1"/>
          </p:nvPr>
        </p:nvPicPr>
        <p:blipFill>
          <a:blip r:embed="rId2"/>
          <a:stretch>
            <a:fillRect/>
          </a:stretch>
        </p:blipFill>
        <p:spPr>
          <a:xfrm>
            <a:off x="5416062" y="1533378"/>
            <a:ext cx="5936150" cy="3488788"/>
          </a:xfrm>
          <a:prstGeom prst="rect">
            <a:avLst/>
          </a:prstGeom>
        </p:spPr>
      </p:pic>
      <p:sp>
        <p:nvSpPr>
          <p:cNvPr id="4" name="Text Placeholder 3">
            <a:extLst>
              <a:ext uri="{FF2B5EF4-FFF2-40B4-BE49-F238E27FC236}">
                <a16:creationId xmlns:a16="http://schemas.microsoft.com/office/drawing/2014/main" id="{1D2D5993-6318-4E17-A65D-4D0E8912F866}"/>
              </a:ext>
            </a:extLst>
          </p:cNvPr>
          <p:cNvSpPr>
            <a:spLocks noGrp="1"/>
          </p:cNvSpPr>
          <p:nvPr>
            <p:ph type="body" sz="half" idx="2"/>
          </p:nvPr>
        </p:nvSpPr>
        <p:spPr/>
        <p:txBody>
          <a:bodyPr>
            <a:normAutofit/>
          </a:bodyPr>
          <a:lstStyle/>
          <a:p>
            <a:r>
              <a:rPr lang="en-US" sz="2800" dirty="0"/>
              <a:t>After evaluating best models after hyperparameter tuning, the model with best combination for our recall and F1 score is SVM. We got recall score of 68 and F1 score of 44.</a:t>
            </a:r>
          </a:p>
        </p:txBody>
      </p:sp>
    </p:spTree>
    <p:extLst>
      <p:ext uri="{BB962C8B-B14F-4D97-AF65-F5344CB8AC3E}">
        <p14:creationId xmlns:p14="http://schemas.microsoft.com/office/powerpoint/2010/main" val="332977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9214-F2C5-428B-9972-AAFC0FA8613A}"/>
              </a:ext>
            </a:extLst>
          </p:cNvPr>
          <p:cNvSpPr>
            <a:spLocks noGrp="1"/>
          </p:cNvSpPr>
          <p:nvPr>
            <p:ph type="title"/>
          </p:nvPr>
        </p:nvSpPr>
        <p:spPr>
          <a:xfrm>
            <a:off x="378530" y="188912"/>
            <a:ext cx="3932237" cy="898574"/>
          </a:xfrm>
        </p:spPr>
        <p:txBody>
          <a:bodyPr/>
          <a:lstStyle/>
          <a:p>
            <a:r>
              <a:rPr lang="en-US" dirty="0"/>
              <a:t>Important Features	</a:t>
            </a:r>
          </a:p>
        </p:txBody>
      </p:sp>
      <p:pic>
        <p:nvPicPr>
          <p:cNvPr id="6" name="Content Placeholder 5">
            <a:extLst>
              <a:ext uri="{FF2B5EF4-FFF2-40B4-BE49-F238E27FC236}">
                <a16:creationId xmlns:a16="http://schemas.microsoft.com/office/drawing/2014/main" id="{36E9154E-D96F-46EC-A52A-8318C3885E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738" y="1223890"/>
            <a:ext cx="9087730" cy="5022166"/>
          </a:xfrm>
        </p:spPr>
      </p:pic>
    </p:spTree>
    <p:extLst>
      <p:ext uri="{BB962C8B-B14F-4D97-AF65-F5344CB8AC3E}">
        <p14:creationId xmlns:p14="http://schemas.microsoft.com/office/powerpoint/2010/main" val="2967953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58D5-C451-4797-B87F-AF281DD179DC}"/>
              </a:ext>
            </a:extLst>
          </p:cNvPr>
          <p:cNvSpPr>
            <a:spLocks noGrp="1"/>
          </p:cNvSpPr>
          <p:nvPr>
            <p:ph type="title"/>
          </p:nvPr>
        </p:nvSpPr>
        <p:spPr>
          <a:xfrm>
            <a:off x="839788" y="457200"/>
            <a:ext cx="10386230" cy="1600200"/>
          </a:xfrm>
        </p:spPr>
        <p:txBody>
          <a:bodyPr/>
          <a:lstStyle/>
          <a:p>
            <a:r>
              <a:rPr lang="en-US" dirty="0"/>
              <a:t>Important Features</a:t>
            </a:r>
          </a:p>
        </p:txBody>
      </p:sp>
      <p:sp>
        <p:nvSpPr>
          <p:cNvPr id="5" name="Text Placeholder 3">
            <a:extLst>
              <a:ext uri="{FF2B5EF4-FFF2-40B4-BE49-F238E27FC236}">
                <a16:creationId xmlns:a16="http://schemas.microsoft.com/office/drawing/2014/main" id="{21BACF28-6D01-40B2-8E29-36153742036F}"/>
              </a:ext>
            </a:extLst>
          </p:cNvPr>
          <p:cNvSpPr>
            <a:spLocks noGrp="1"/>
          </p:cNvSpPr>
          <p:nvPr>
            <p:ph type="body" sz="half" idx="2"/>
          </p:nvPr>
        </p:nvSpPr>
        <p:spPr>
          <a:xfrm>
            <a:off x="839788" y="2057400"/>
            <a:ext cx="10512425" cy="3811588"/>
          </a:xfrm>
        </p:spPr>
        <p:txBody>
          <a:bodyPr/>
          <a:lstStyle/>
          <a:p>
            <a:pPr algn="l"/>
            <a:r>
              <a:rPr lang="en-US" sz="2800" b="0" i="0" dirty="0">
                <a:solidFill>
                  <a:srgbClr val="000000"/>
                </a:solidFill>
                <a:effectLst/>
                <a:latin typeface="Helvetica Neue"/>
              </a:rPr>
              <a:t>Most important factors that responsible to for customer to subscribe product are:</a:t>
            </a:r>
          </a:p>
          <a:p>
            <a:pPr lvl="1">
              <a:buFont typeface="Wingdings" panose="05000000000000000000" pitchFamily="2" charset="2"/>
              <a:buChar char="§"/>
            </a:pPr>
            <a:r>
              <a:rPr lang="en-US" sz="2400" b="0" i="0" dirty="0">
                <a:solidFill>
                  <a:srgbClr val="000000"/>
                </a:solidFill>
                <a:effectLst/>
                <a:latin typeface="Helvetica Neue"/>
              </a:rPr>
              <a:t>Financial Factors</a:t>
            </a:r>
          </a:p>
          <a:p>
            <a:pPr lvl="2">
              <a:buFont typeface="Courier New" panose="02070309020205020404" pitchFamily="49" charset="0"/>
              <a:buChar char="o"/>
            </a:pPr>
            <a:r>
              <a:rPr lang="en-US" sz="2000" b="0" i="0" dirty="0">
                <a:solidFill>
                  <a:srgbClr val="000000"/>
                </a:solidFill>
                <a:effectLst/>
                <a:latin typeface="Helvetica Neue"/>
              </a:rPr>
              <a:t>Employee Variation Rate at the time of campaign for the customer category</a:t>
            </a:r>
          </a:p>
          <a:p>
            <a:pPr lvl="2">
              <a:buFont typeface="Courier New" panose="02070309020205020404" pitchFamily="49" charset="0"/>
              <a:buChar char="o"/>
            </a:pPr>
            <a:r>
              <a:rPr lang="en-US" sz="2000" b="0" i="0" dirty="0">
                <a:solidFill>
                  <a:srgbClr val="000000"/>
                </a:solidFill>
                <a:effectLst/>
                <a:latin typeface="Helvetica Neue"/>
              </a:rPr>
              <a:t>Consumer Price Index at the time of campaign for the customer category</a:t>
            </a:r>
          </a:p>
          <a:p>
            <a:pPr lvl="2">
              <a:buFont typeface="Courier New" panose="02070309020205020404" pitchFamily="49" charset="0"/>
              <a:buChar char="o"/>
            </a:pPr>
            <a:r>
              <a:rPr lang="en-US" sz="2000" b="0" i="0" dirty="0">
                <a:solidFill>
                  <a:srgbClr val="000000"/>
                </a:solidFill>
                <a:effectLst/>
                <a:latin typeface="Helvetica Neue"/>
              </a:rPr>
              <a:t>Consumer Confidence Index at the time of campaign for the customer category</a:t>
            </a:r>
          </a:p>
          <a:p>
            <a:pPr lvl="1">
              <a:buFont typeface="Wingdings" panose="05000000000000000000" pitchFamily="2" charset="2"/>
              <a:buChar char="§"/>
            </a:pPr>
            <a:r>
              <a:rPr lang="en-US" sz="2400" b="0" i="0" dirty="0">
                <a:solidFill>
                  <a:srgbClr val="000000"/>
                </a:solidFill>
                <a:effectLst/>
                <a:latin typeface="Helvetica Neue"/>
              </a:rPr>
              <a:t>Previous Contacts done to Customer</a:t>
            </a:r>
          </a:p>
          <a:p>
            <a:pPr lvl="1">
              <a:buFont typeface="Wingdings" panose="05000000000000000000" pitchFamily="2" charset="2"/>
              <a:buChar char="§"/>
            </a:pPr>
            <a:r>
              <a:rPr lang="en-US" sz="2400" b="0" i="0" dirty="0">
                <a:solidFill>
                  <a:srgbClr val="000000"/>
                </a:solidFill>
                <a:effectLst/>
                <a:latin typeface="Helvetica Neue"/>
              </a:rPr>
              <a:t>Time of the year (Quarter 1 seems to be more effective)</a:t>
            </a:r>
          </a:p>
          <a:p>
            <a:endParaRPr lang="en-US" dirty="0"/>
          </a:p>
        </p:txBody>
      </p:sp>
    </p:spTree>
    <p:extLst>
      <p:ext uri="{BB962C8B-B14F-4D97-AF65-F5344CB8AC3E}">
        <p14:creationId xmlns:p14="http://schemas.microsoft.com/office/powerpoint/2010/main" val="351483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8917C-B460-43E7-835E-CB2E79370A22}"/>
              </a:ext>
            </a:extLst>
          </p:cNvPr>
          <p:cNvSpPr>
            <a:spLocks noGrp="1"/>
          </p:cNvSpPr>
          <p:nvPr>
            <p:ph type="title"/>
          </p:nvPr>
        </p:nvSpPr>
        <p:spPr>
          <a:xfrm>
            <a:off x="839787" y="188912"/>
            <a:ext cx="11033345" cy="800100"/>
          </a:xfrm>
        </p:spPr>
        <p:txBody>
          <a:bodyPr/>
          <a:lstStyle/>
          <a:p>
            <a:r>
              <a:rPr lang="en-US" dirty="0"/>
              <a:t>Most Promising Customers	</a:t>
            </a:r>
          </a:p>
        </p:txBody>
      </p:sp>
      <p:pic>
        <p:nvPicPr>
          <p:cNvPr id="6" name="Content Placeholder 5">
            <a:extLst>
              <a:ext uri="{FF2B5EF4-FFF2-40B4-BE49-F238E27FC236}">
                <a16:creationId xmlns:a16="http://schemas.microsoft.com/office/drawing/2014/main" id="{FAC107D5-2C9B-4FFF-9399-5E16EA3934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836" y="1809360"/>
            <a:ext cx="7863840" cy="4592442"/>
          </a:xfrm>
        </p:spPr>
      </p:pic>
      <p:sp>
        <p:nvSpPr>
          <p:cNvPr id="4" name="Text Placeholder 3">
            <a:extLst>
              <a:ext uri="{FF2B5EF4-FFF2-40B4-BE49-F238E27FC236}">
                <a16:creationId xmlns:a16="http://schemas.microsoft.com/office/drawing/2014/main" id="{1C3576F7-F7A9-40AA-87F7-1A8074957D0E}"/>
              </a:ext>
            </a:extLst>
          </p:cNvPr>
          <p:cNvSpPr>
            <a:spLocks noGrp="1"/>
          </p:cNvSpPr>
          <p:nvPr>
            <p:ph type="body" sz="half" idx="2"/>
          </p:nvPr>
        </p:nvSpPr>
        <p:spPr>
          <a:xfrm>
            <a:off x="839788" y="1228163"/>
            <a:ext cx="11033344" cy="445893"/>
          </a:xfrm>
        </p:spPr>
        <p:txBody>
          <a:bodyPr/>
          <a:lstStyle/>
          <a:p>
            <a:r>
              <a:rPr lang="en-US" b="1" dirty="0"/>
              <a:t>Customers whose age is between 20-50 are most likely to subscribe the product</a:t>
            </a:r>
          </a:p>
        </p:txBody>
      </p:sp>
    </p:spTree>
    <p:extLst>
      <p:ext uri="{BB962C8B-B14F-4D97-AF65-F5344CB8AC3E}">
        <p14:creationId xmlns:p14="http://schemas.microsoft.com/office/powerpoint/2010/main" val="28752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10BF-53E9-4633-9820-5CB1A2F7F706}"/>
              </a:ext>
            </a:extLst>
          </p:cNvPr>
          <p:cNvSpPr>
            <a:spLocks noGrp="1"/>
          </p:cNvSpPr>
          <p:nvPr>
            <p:ph type="title"/>
          </p:nvPr>
        </p:nvSpPr>
        <p:spPr/>
        <p:txBody>
          <a:bodyPr/>
          <a:lstStyle/>
          <a:p>
            <a:r>
              <a:rPr lang="en-US" dirty="0"/>
              <a:t>Summary &amp; Conclusion</a:t>
            </a:r>
          </a:p>
        </p:txBody>
      </p:sp>
      <p:sp>
        <p:nvSpPr>
          <p:cNvPr id="3" name="Content Placeholder 2">
            <a:extLst>
              <a:ext uri="{FF2B5EF4-FFF2-40B4-BE49-F238E27FC236}">
                <a16:creationId xmlns:a16="http://schemas.microsoft.com/office/drawing/2014/main" id="{F048579A-A957-4D63-A581-861ECA9E520E}"/>
              </a:ext>
            </a:extLst>
          </p:cNvPr>
          <p:cNvSpPr>
            <a:spLocks noGrp="1"/>
          </p:cNvSpPr>
          <p:nvPr>
            <p:ph idx="1"/>
          </p:nvPr>
        </p:nvSpPr>
        <p:spPr/>
        <p:txBody>
          <a:bodyPr/>
          <a:lstStyle/>
          <a:p>
            <a:r>
              <a:rPr lang="en-US" dirty="0">
                <a:solidFill>
                  <a:srgbClr val="000000"/>
                </a:solidFill>
                <a:latin typeface="Helvetica Neue"/>
              </a:rPr>
              <a:t>C</a:t>
            </a:r>
            <a:r>
              <a:rPr lang="en-US" i="0" dirty="0">
                <a:solidFill>
                  <a:srgbClr val="000000"/>
                </a:solidFill>
                <a:effectLst/>
                <a:latin typeface="Helvetica Neue"/>
              </a:rPr>
              <a:t>oncentrate on those consumer groups that are potentially more promising.</a:t>
            </a:r>
          </a:p>
          <a:p>
            <a:r>
              <a:rPr lang="en-US" dirty="0">
                <a:solidFill>
                  <a:srgbClr val="000000"/>
                </a:solidFill>
                <a:latin typeface="Helvetica Neue"/>
              </a:rPr>
              <a:t>Customer should be filtered after analyzing the features which are more likely to subscribe</a:t>
            </a:r>
            <a:endParaRPr lang="en-US" i="0" dirty="0">
              <a:solidFill>
                <a:srgbClr val="000000"/>
              </a:solidFill>
              <a:effectLst/>
              <a:latin typeface="Helvetica Neue"/>
            </a:endParaRPr>
          </a:p>
          <a:p>
            <a:r>
              <a:rPr lang="en-US" b="0" i="0" dirty="0">
                <a:solidFill>
                  <a:srgbClr val="000000"/>
                </a:solidFill>
                <a:effectLst/>
                <a:latin typeface="Helvetica Neue"/>
              </a:rPr>
              <a:t>Employee Variation Rate at the time of campaign plays an important role </a:t>
            </a:r>
          </a:p>
          <a:p>
            <a:r>
              <a:rPr lang="en-US" dirty="0"/>
              <a:t>As future improvement, different approach could be followed to fill missing values, Dataset could be label encoded and algorithms could be applied to classify customers.</a:t>
            </a:r>
          </a:p>
        </p:txBody>
      </p:sp>
    </p:spTree>
    <p:extLst>
      <p:ext uri="{BB962C8B-B14F-4D97-AF65-F5344CB8AC3E}">
        <p14:creationId xmlns:p14="http://schemas.microsoft.com/office/powerpoint/2010/main" val="2948277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438</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Courier New</vt:lpstr>
      <vt:lpstr>Helvetica Neue</vt:lpstr>
      <vt:lpstr>Wingdings</vt:lpstr>
      <vt:lpstr>Office Theme</vt:lpstr>
      <vt:lpstr>Capstone - II</vt:lpstr>
      <vt:lpstr>Problem Identification:</vt:lpstr>
      <vt:lpstr>Recommendation</vt:lpstr>
      <vt:lpstr>Modelling Results and Analysis</vt:lpstr>
      <vt:lpstr>Precision &amp; Recall Matrix</vt:lpstr>
      <vt:lpstr>Important Features </vt:lpstr>
      <vt:lpstr>Important Features</vt:lpstr>
      <vt:lpstr>Most Promising Customers </vt:lpstr>
      <vt:lpstr>Summary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 II</dc:title>
  <dc:creator>Pranay</dc:creator>
  <cp:lastModifiedBy>Pranay</cp:lastModifiedBy>
  <cp:revision>11</cp:revision>
  <dcterms:created xsi:type="dcterms:W3CDTF">2020-11-25T10:13:38Z</dcterms:created>
  <dcterms:modified xsi:type="dcterms:W3CDTF">2020-11-25T11:42:50Z</dcterms:modified>
</cp:coreProperties>
</file>