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59"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37AA-305B-4DFE-A1D6-B424DB69DA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9AF05C-A908-465F-AD0B-C0FE240BF7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32BFAB-B55A-438A-B396-8988D6AAF96E}"/>
              </a:ext>
            </a:extLst>
          </p:cNvPr>
          <p:cNvSpPr>
            <a:spLocks noGrp="1"/>
          </p:cNvSpPr>
          <p:nvPr>
            <p:ph type="dt" sz="half" idx="10"/>
          </p:nvPr>
        </p:nvSpPr>
        <p:spPr/>
        <p:txBody>
          <a:bodyPr/>
          <a:lstStyle/>
          <a:p>
            <a:fld id="{01F402DC-5D30-4019-86EE-174C860D96C1}" type="datetimeFigureOut">
              <a:rPr lang="en-US" smtClean="0"/>
              <a:t>7/19/2020</a:t>
            </a:fld>
            <a:endParaRPr lang="en-US"/>
          </a:p>
        </p:txBody>
      </p:sp>
      <p:sp>
        <p:nvSpPr>
          <p:cNvPr id="5" name="Footer Placeholder 4">
            <a:extLst>
              <a:ext uri="{FF2B5EF4-FFF2-40B4-BE49-F238E27FC236}">
                <a16:creationId xmlns:a16="http://schemas.microsoft.com/office/drawing/2014/main" id="{8855B7E9-88FA-4E91-9BFD-F12DFD1E6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8292D-8FB3-42E2-BCBC-13B65B618FD1}"/>
              </a:ext>
            </a:extLst>
          </p:cNvPr>
          <p:cNvSpPr>
            <a:spLocks noGrp="1"/>
          </p:cNvSpPr>
          <p:nvPr>
            <p:ph type="sldNum" sz="quarter" idx="12"/>
          </p:nvPr>
        </p:nvSpPr>
        <p:spPr/>
        <p:txBody>
          <a:bodyPr/>
          <a:lstStyle/>
          <a:p>
            <a:fld id="{0556ECF3-D90C-43B1-99B1-C18B71FDCC52}" type="slidenum">
              <a:rPr lang="en-US" smtClean="0"/>
              <a:t>‹#›</a:t>
            </a:fld>
            <a:endParaRPr lang="en-US"/>
          </a:p>
        </p:txBody>
      </p:sp>
    </p:spTree>
    <p:extLst>
      <p:ext uri="{BB962C8B-B14F-4D97-AF65-F5344CB8AC3E}">
        <p14:creationId xmlns:p14="http://schemas.microsoft.com/office/powerpoint/2010/main" val="1547552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A520-E8A0-4B4B-A4EE-7A1D4F9E32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45EE2D-3A8B-4ADA-A28B-1FA3AA3D35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43180-3ACF-4D3D-BF89-A5927465A57C}"/>
              </a:ext>
            </a:extLst>
          </p:cNvPr>
          <p:cNvSpPr>
            <a:spLocks noGrp="1"/>
          </p:cNvSpPr>
          <p:nvPr>
            <p:ph type="dt" sz="half" idx="10"/>
          </p:nvPr>
        </p:nvSpPr>
        <p:spPr/>
        <p:txBody>
          <a:bodyPr/>
          <a:lstStyle/>
          <a:p>
            <a:fld id="{01F402DC-5D30-4019-86EE-174C860D96C1}" type="datetimeFigureOut">
              <a:rPr lang="en-US" smtClean="0"/>
              <a:t>7/19/2020</a:t>
            </a:fld>
            <a:endParaRPr lang="en-US"/>
          </a:p>
        </p:txBody>
      </p:sp>
      <p:sp>
        <p:nvSpPr>
          <p:cNvPr id="5" name="Footer Placeholder 4">
            <a:extLst>
              <a:ext uri="{FF2B5EF4-FFF2-40B4-BE49-F238E27FC236}">
                <a16:creationId xmlns:a16="http://schemas.microsoft.com/office/drawing/2014/main" id="{A4BCB906-7B54-4195-A441-E0EBC66DA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47B5E-A0D0-4D1A-99C1-06C5EE9E5B7F}"/>
              </a:ext>
            </a:extLst>
          </p:cNvPr>
          <p:cNvSpPr>
            <a:spLocks noGrp="1"/>
          </p:cNvSpPr>
          <p:nvPr>
            <p:ph type="sldNum" sz="quarter" idx="12"/>
          </p:nvPr>
        </p:nvSpPr>
        <p:spPr/>
        <p:txBody>
          <a:bodyPr/>
          <a:lstStyle/>
          <a:p>
            <a:fld id="{0556ECF3-D90C-43B1-99B1-C18B71FDCC52}" type="slidenum">
              <a:rPr lang="en-US" smtClean="0"/>
              <a:t>‹#›</a:t>
            </a:fld>
            <a:endParaRPr lang="en-US"/>
          </a:p>
        </p:txBody>
      </p:sp>
    </p:spTree>
    <p:extLst>
      <p:ext uri="{BB962C8B-B14F-4D97-AF65-F5344CB8AC3E}">
        <p14:creationId xmlns:p14="http://schemas.microsoft.com/office/powerpoint/2010/main" val="284184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88C0AA-3E11-4EC0-8859-8694F3C4CB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B5282E-087A-475B-BF50-76F8761D71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5D115-CA21-40E6-8C9D-7C948C96F958}"/>
              </a:ext>
            </a:extLst>
          </p:cNvPr>
          <p:cNvSpPr>
            <a:spLocks noGrp="1"/>
          </p:cNvSpPr>
          <p:nvPr>
            <p:ph type="dt" sz="half" idx="10"/>
          </p:nvPr>
        </p:nvSpPr>
        <p:spPr/>
        <p:txBody>
          <a:bodyPr/>
          <a:lstStyle/>
          <a:p>
            <a:fld id="{01F402DC-5D30-4019-86EE-174C860D96C1}" type="datetimeFigureOut">
              <a:rPr lang="en-US" smtClean="0"/>
              <a:t>7/19/2020</a:t>
            </a:fld>
            <a:endParaRPr lang="en-US"/>
          </a:p>
        </p:txBody>
      </p:sp>
      <p:sp>
        <p:nvSpPr>
          <p:cNvPr id="5" name="Footer Placeholder 4">
            <a:extLst>
              <a:ext uri="{FF2B5EF4-FFF2-40B4-BE49-F238E27FC236}">
                <a16:creationId xmlns:a16="http://schemas.microsoft.com/office/drawing/2014/main" id="{34E707CE-040C-4A1F-9D3C-0122E3DD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9E8FD-EE73-4A7A-8C55-8A1B005CAD43}"/>
              </a:ext>
            </a:extLst>
          </p:cNvPr>
          <p:cNvSpPr>
            <a:spLocks noGrp="1"/>
          </p:cNvSpPr>
          <p:nvPr>
            <p:ph type="sldNum" sz="quarter" idx="12"/>
          </p:nvPr>
        </p:nvSpPr>
        <p:spPr/>
        <p:txBody>
          <a:bodyPr/>
          <a:lstStyle/>
          <a:p>
            <a:fld id="{0556ECF3-D90C-43B1-99B1-C18B71FDCC52}" type="slidenum">
              <a:rPr lang="en-US" smtClean="0"/>
              <a:t>‹#›</a:t>
            </a:fld>
            <a:endParaRPr lang="en-US"/>
          </a:p>
        </p:txBody>
      </p:sp>
    </p:spTree>
    <p:extLst>
      <p:ext uri="{BB962C8B-B14F-4D97-AF65-F5344CB8AC3E}">
        <p14:creationId xmlns:p14="http://schemas.microsoft.com/office/powerpoint/2010/main" val="374753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A315-682B-4156-9537-0DF1750047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8E666-FD21-40F2-983E-D78602506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4B6B7-E13D-4696-8007-07EEE207EC2D}"/>
              </a:ext>
            </a:extLst>
          </p:cNvPr>
          <p:cNvSpPr>
            <a:spLocks noGrp="1"/>
          </p:cNvSpPr>
          <p:nvPr>
            <p:ph type="dt" sz="half" idx="10"/>
          </p:nvPr>
        </p:nvSpPr>
        <p:spPr/>
        <p:txBody>
          <a:bodyPr/>
          <a:lstStyle/>
          <a:p>
            <a:fld id="{01F402DC-5D30-4019-86EE-174C860D96C1}" type="datetimeFigureOut">
              <a:rPr lang="en-US" smtClean="0"/>
              <a:t>7/19/2020</a:t>
            </a:fld>
            <a:endParaRPr lang="en-US"/>
          </a:p>
        </p:txBody>
      </p:sp>
      <p:sp>
        <p:nvSpPr>
          <p:cNvPr id="5" name="Footer Placeholder 4">
            <a:extLst>
              <a:ext uri="{FF2B5EF4-FFF2-40B4-BE49-F238E27FC236}">
                <a16:creationId xmlns:a16="http://schemas.microsoft.com/office/drawing/2014/main" id="{8E49B631-3FEE-42B4-AB71-BB270B5B0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6F1C8-2E0A-42BF-931B-C2D19F9E0EA4}"/>
              </a:ext>
            </a:extLst>
          </p:cNvPr>
          <p:cNvSpPr>
            <a:spLocks noGrp="1"/>
          </p:cNvSpPr>
          <p:nvPr>
            <p:ph type="sldNum" sz="quarter" idx="12"/>
          </p:nvPr>
        </p:nvSpPr>
        <p:spPr/>
        <p:txBody>
          <a:bodyPr/>
          <a:lstStyle/>
          <a:p>
            <a:fld id="{0556ECF3-D90C-43B1-99B1-C18B71FDCC52}" type="slidenum">
              <a:rPr lang="en-US" smtClean="0"/>
              <a:t>‹#›</a:t>
            </a:fld>
            <a:endParaRPr lang="en-US"/>
          </a:p>
        </p:txBody>
      </p:sp>
    </p:spTree>
    <p:extLst>
      <p:ext uri="{BB962C8B-B14F-4D97-AF65-F5344CB8AC3E}">
        <p14:creationId xmlns:p14="http://schemas.microsoft.com/office/powerpoint/2010/main" val="377223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5503-E983-4975-B65B-A96BDF997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ACF159-1FD6-4914-8CDC-B643DE084F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EDF53F-294B-441E-AC63-1D2AF8F737B0}"/>
              </a:ext>
            </a:extLst>
          </p:cNvPr>
          <p:cNvSpPr>
            <a:spLocks noGrp="1"/>
          </p:cNvSpPr>
          <p:nvPr>
            <p:ph type="dt" sz="half" idx="10"/>
          </p:nvPr>
        </p:nvSpPr>
        <p:spPr/>
        <p:txBody>
          <a:bodyPr/>
          <a:lstStyle/>
          <a:p>
            <a:fld id="{01F402DC-5D30-4019-86EE-174C860D96C1}" type="datetimeFigureOut">
              <a:rPr lang="en-US" smtClean="0"/>
              <a:t>7/19/2020</a:t>
            </a:fld>
            <a:endParaRPr lang="en-US"/>
          </a:p>
        </p:txBody>
      </p:sp>
      <p:sp>
        <p:nvSpPr>
          <p:cNvPr id="5" name="Footer Placeholder 4">
            <a:extLst>
              <a:ext uri="{FF2B5EF4-FFF2-40B4-BE49-F238E27FC236}">
                <a16:creationId xmlns:a16="http://schemas.microsoft.com/office/drawing/2014/main" id="{E3F9F10A-AA27-46A7-947F-C5091C52F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EC9B9-3981-4503-B59E-5109648403EE}"/>
              </a:ext>
            </a:extLst>
          </p:cNvPr>
          <p:cNvSpPr>
            <a:spLocks noGrp="1"/>
          </p:cNvSpPr>
          <p:nvPr>
            <p:ph type="sldNum" sz="quarter" idx="12"/>
          </p:nvPr>
        </p:nvSpPr>
        <p:spPr/>
        <p:txBody>
          <a:bodyPr/>
          <a:lstStyle/>
          <a:p>
            <a:fld id="{0556ECF3-D90C-43B1-99B1-C18B71FDCC52}" type="slidenum">
              <a:rPr lang="en-US" smtClean="0"/>
              <a:t>‹#›</a:t>
            </a:fld>
            <a:endParaRPr lang="en-US"/>
          </a:p>
        </p:txBody>
      </p:sp>
    </p:spTree>
    <p:extLst>
      <p:ext uri="{BB962C8B-B14F-4D97-AF65-F5344CB8AC3E}">
        <p14:creationId xmlns:p14="http://schemas.microsoft.com/office/powerpoint/2010/main" val="2190746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1748-3DDA-4A7D-A46B-8AF8F32CE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119606-EB1E-434D-BF68-AA90D91DE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1F4E31-2F88-4834-8327-874097A070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F6F93-23E0-4932-B0B4-D1D893939FD8}"/>
              </a:ext>
            </a:extLst>
          </p:cNvPr>
          <p:cNvSpPr>
            <a:spLocks noGrp="1"/>
          </p:cNvSpPr>
          <p:nvPr>
            <p:ph type="dt" sz="half" idx="10"/>
          </p:nvPr>
        </p:nvSpPr>
        <p:spPr/>
        <p:txBody>
          <a:bodyPr/>
          <a:lstStyle/>
          <a:p>
            <a:fld id="{01F402DC-5D30-4019-86EE-174C860D96C1}" type="datetimeFigureOut">
              <a:rPr lang="en-US" smtClean="0"/>
              <a:t>7/19/2020</a:t>
            </a:fld>
            <a:endParaRPr lang="en-US"/>
          </a:p>
        </p:txBody>
      </p:sp>
      <p:sp>
        <p:nvSpPr>
          <p:cNvPr id="6" name="Footer Placeholder 5">
            <a:extLst>
              <a:ext uri="{FF2B5EF4-FFF2-40B4-BE49-F238E27FC236}">
                <a16:creationId xmlns:a16="http://schemas.microsoft.com/office/drawing/2014/main" id="{759EFEE9-3CCA-4EA7-A298-3B18D8B14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489B6-AA7C-4F45-A262-B208DB6D8612}"/>
              </a:ext>
            </a:extLst>
          </p:cNvPr>
          <p:cNvSpPr>
            <a:spLocks noGrp="1"/>
          </p:cNvSpPr>
          <p:nvPr>
            <p:ph type="sldNum" sz="quarter" idx="12"/>
          </p:nvPr>
        </p:nvSpPr>
        <p:spPr/>
        <p:txBody>
          <a:bodyPr/>
          <a:lstStyle/>
          <a:p>
            <a:fld id="{0556ECF3-D90C-43B1-99B1-C18B71FDCC52}" type="slidenum">
              <a:rPr lang="en-US" smtClean="0"/>
              <a:t>‹#›</a:t>
            </a:fld>
            <a:endParaRPr lang="en-US"/>
          </a:p>
        </p:txBody>
      </p:sp>
    </p:spTree>
    <p:extLst>
      <p:ext uri="{BB962C8B-B14F-4D97-AF65-F5344CB8AC3E}">
        <p14:creationId xmlns:p14="http://schemas.microsoft.com/office/powerpoint/2010/main" val="15348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C135-A61E-4E27-9E56-DA28EDC406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279EF6-F43E-44C3-B60E-F676C7D017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2DEC3-92EE-4123-BCA1-39D1283B1F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B9E32-3A72-4DF2-A9F5-3520EB94A5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5FEA6C-D7E8-4E09-8E45-C50C5A973D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00F1F8-52CF-48DA-BFFF-16CAAF3A6022}"/>
              </a:ext>
            </a:extLst>
          </p:cNvPr>
          <p:cNvSpPr>
            <a:spLocks noGrp="1"/>
          </p:cNvSpPr>
          <p:nvPr>
            <p:ph type="dt" sz="half" idx="10"/>
          </p:nvPr>
        </p:nvSpPr>
        <p:spPr/>
        <p:txBody>
          <a:bodyPr/>
          <a:lstStyle/>
          <a:p>
            <a:fld id="{01F402DC-5D30-4019-86EE-174C860D96C1}" type="datetimeFigureOut">
              <a:rPr lang="en-US" smtClean="0"/>
              <a:t>7/19/2020</a:t>
            </a:fld>
            <a:endParaRPr lang="en-US"/>
          </a:p>
        </p:txBody>
      </p:sp>
      <p:sp>
        <p:nvSpPr>
          <p:cNvPr id="8" name="Footer Placeholder 7">
            <a:extLst>
              <a:ext uri="{FF2B5EF4-FFF2-40B4-BE49-F238E27FC236}">
                <a16:creationId xmlns:a16="http://schemas.microsoft.com/office/drawing/2014/main" id="{B247F0AD-B603-42B4-975E-D81898C82B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04C3D2-9560-4BD6-AB32-B6F6F9902EC1}"/>
              </a:ext>
            </a:extLst>
          </p:cNvPr>
          <p:cNvSpPr>
            <a:spLocks noGrp="1"/>
          </p:cNvSpPr>
          <p:nvPr>
            <p:ph type="sldNum" sz="quarter" idx="12"/>
          </p:nvPr>
        </p:nvSpPr>
        <p:spPr/>
        <p:txBody>
          <a:bodyPr/>
          <a:lstStyle/>
          <a:p>
            <a:fld id="{0556ECF3-D90C-43B1-99B1-C18B71FDCC52}" type="slidenum">
              <a:rPr lang="en-US" smtClean="0"/>
              <a:t>‹#›</a:t>
            </a:fld>
            <a:endParaRPr lang="en-US"/>
          </a:p>
        </p:txBody>
      </p:sp>
    </p:spTree>
    <p:extLst>
      <p:ext uri="{BB962C8B-B14F-4D97-AF65-F5344CB8AC3E}">
        <p14:creationId xmlns:p14="http://schemas.microsoft.com/office/powerpoint/2010/main" val="68976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FFB6-ADAF-4CE8-B0CA-691839A7F9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C72899-66E6-4066-8813-6AF6E2B35B77}"/>
              </a:ext>
            </a:extLst>
          </p:cNvPr>
          <p:cNvSpPr>
            <a:spLocks noGrp="1"/>
          </p:cNvSpPr>
          <p:nvPr>
            <p:ph type="dt" sz="half" idx="10"/>
          </p:nvPr>
        </p:nvSpPr>
        <p:spPr/>
        <p:txBody>
          <a:bodyPr/>
          <a:lstStyle/>
          <a:p>
            <a:fld id="{01F402DC-5D30-4019-86EE-174C860D96C1}" type="datetimeFigureOut">
              <a:rPr lang="en-US" smtClean="0"/>
              <a:t>7/19/2020</a:t>
            </a:fld>
            <a:endParaRPr lang="en-US"/>
          </a:p>
        </p:txBody>
      </p:sp>
      <p:sp>
        <p:nvSpPr>
          <p:cNvPr id="4" name="Footer Placeholder 3">
            <a:extLst>
              <a:ext uri="{FF2B5EF4-FFF2-40B4-BE49-F238E27FC236}">
                <a16:creationId xmlns:a16="http://schemas.microsoft.com/office/drawing/2014/main" id="{B9C1A6AE-FF20-4A1A-91B6-97EBA05495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180F2E-FE72-4830-B143-74D1F11A0150}"/>
              </a:ext>
            </a:extLst>
          </p:cNvPr>
          <p:cNvSpPr>
            <a:spLocks noGrp="1"/>
          </p:cNvSpPr>
          <p:nvPr>
            <p:ph type="sldNum" sz="quarter" idx="12"/>
          </p:nvPr>
        </p:nvSpPr>
        <p:spPr/>
        <p:txBody>
          <a:bodyPr/>
          <a:lstStyle/>
          <a:p>
            <a:fld id="{0556ECF3-D90C-43B1-99B1-C18B71FDCC52}" type="slidenum">
              <a:rPr lang="en-US" smtClean="0"/>
              <a:t>‹#›</a:t>
            </a:fld>
            <a:endParaRPr lang="en-US"/>
          </a:p>
        </p:txBody>
      </p:sp>
    </p:spTree>
    <p:extLst>
      <p:ext uri="{BB962C8B-B14F-4D97-AF65-F5344CB8AC3E}">
        <p14:creationId xmlns:p14="http://schemas.microsoft.com/office/powerpoint/2010/main" val="38722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DADE4-F7E0-4766-B68A-8F723AF84015}"/>
              </a:ext>
            </a:extLst>
          </p:cNvPr>
          <p:cNvSpPr>
            <a:spLocks noGrp="1"/>
          </p:cNvSpPr>
          <p:nvPr>
            <p:ph type="dt" sz="half" idx="10"/>
          </p:nvPr>
        </p:nvSpPr>
        <p:spPr/>
        <p:txBody>
          <a:bodyPr/>
          <a:lstStyle/>
          <a:p>
            <a:fld id="{01F402DC-5D30-4019-86EE-174C860D96C1}" type="datetimeFigureOut">
              <a:rPr lang="en-US" smtClean="0"/>
              <a:t>7/19/2020</a:t>
            </a:fld>
            <a:endParaRPr lang="en-US"/>
          </a:p>
        </p:txBody>
      </p:sp>
      <p:sp>
        <p:nvSpPr>
          <p:cNvPr id="3" name="Footer Placeholder 2">
            <a:extLst>
              <a:ext uri="{FF2B5EF4-FFF2-40B4-BE49-F238E27FC236}">
                <a16:creationId xmlns:a16="http://schemas.microsoft.com/office/drawing/2014/main" id="{6394BD9D-8858-48FC-9520-FBC2D56F98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647867-88CD-43F9-A179-E41129D9A524}"/>
              </a:ext>
            </a:extLst>
          </p:cNvPr>
          <p:cNvSpPr>
            <a:spLocks noGrp="1"/>
          </p:cNvSpPr>
          <p:nvPr>
            <p:ph type="sldNum" sz="quarter" idx="12"/>
          </p:nvPr>
        </p:nvSpPr>
        <p:spPr/>
        <p:txBody>
          <a:bodyPr/>
          <a:lstStyle/>
          <a:p>
            <a:fld id="{0556ECF3-D90C-43B1-99B1-C18B71FDCC52}" type="slidenum">
              <a:rPr lang="en-US" smtClean="0"/>
              <a:t>‹#›</a:t>
            </a:fld>
            <a:endParaRPr lang="en-US"/>
          </a:p>
        </p:txBody>
      </p:sp>
    </p:spTree>
    <p:extLst>
      <p:ext uri="{BB962C8B-B14F-4D97-AF65-F5344CB8AC3E}">
        <p14:creationId xmlns:p14="http://schemas.microsoft.com/office/powerpoint/2010/main" val="307176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DB02-FB5A-4496-A044-5433EF7CD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0A21E1-8423-46B4-970C-CC377D1C25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6AC5C7-5B39-4934-837C-694899D40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966C21-7992-4AF0-82CB-2491CCCA485D}"/>
              </a:ext>
            </a:extLst>
          </p:cNvPr>
          <p:cNvSpPr>
            <a:spLocks noGrp="1"/>
          </p:cNvSpPr>
          <p:nvPr>
            <p:ph type="dt" sz="half" idx="10"/>
          </p:nvPr>
        </p:nvSpPr>
        <p:spPr/>
        <p:txBody>
          <a:bodyPr/>
          <a:lstStyle/>
          <a:p>
            <a:fld id="{01F402DC-5D30-4019-86EE-174C860D96C1}" type="datetimeFigureOut">
              <a:rPr lang="en-US" smtClean="0"/>
              <a:t>7/19/2020</a:t>
            </a:fld>
            <a:endParaRPr lang="en-US"/>
          </a:p>
        </p:txBody>
      </p:sp>
      <p:sp>
        <p:nvSpPr>
          <p:cNvPr id="6" name="Footer Placeholder 5">
            <a:extLst>
              <a:ext uri="{FF2B5EF4-FFF2-40B4-BE49-F238E27FC236}">
                <a16:creationId xmlns:a16="http://schemas.microsoft.com/office/drawing/2014/main" id="{C44E8009-6141-4C09-A4F5-17B873373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7F5E7-0A23-4D76-AD4A-0E0974BC613B}"/>
              </a:ext>
            </a:extLst>
          </p:cNvPr>
          <p:cNvSpPr>
            <a:spLocks noGrp="1"/>
          </p:cNvSpPr>
          <p:nvPr>
            <p:ph type="sldNum" sz="quarter" idx="12"/>
          </p:nvPr>
        </p:nvSpPr>
        <p:spPr/>
        <p:txBody>
          <a:bodyPr/>
          <a:lstStyle/>
          <a:p>
            <a:fld id="{0556ECF3-D90C-43B1-99B1-C18B71FDCC52}" type="slidenum">
              <a:rPr lang="en-US" smtClean="0"/>
              <a:t>‹#›</a:t>
            </a:fld>
            <a:endParaRPr lang="en-US"/>
          </a:p>
        </p:txBody>
      </p:sp>
    </p:spTree>
    <p:extLst>
      <p:ext uri="{BB962C8B-B14F-4D97-AF65-F5344CB8AC3E}">
        <p14:creationId xmlns:p14="http://schemas.microsoft.com/office/powerpoint/2010/main" val="96606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9EBA-AC62-4962-B400-DB87EFE08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C48211-88CA-4CB1-87CB-54536BC59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07D363-C95F-4FA8-B98B-ED3D7595D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DF372-02F8-476E-B0C0-AD81F404649F}"/>
              </a:ext>
            </a:extLst>
          </p:cNvPr>
          <p:cNvSpPr>
            <a:spLocks noGrp="1"/>
          </p:cNvSpPr>
          <p:nvPr>
            <p:ph type="dt" sz="half" idx="10"/>
          </p:nvPr>
        </p:nvSpPr>
        <p:spPr/>
        <p:txBody>
          <a:bodyPr/>
          <a:lstStyle/>
          <a:p>
            <a:fld id="{01F402DC-5D30-4019-86EE-174C860D96C1}" type="datetimeFigureOut">
              <a:rPr lang="en-US" smtClean="0"/>
              <a:t>7/19/2020</a:t>
            </a:fld>
            <a:endParaRPr lang="en-US"/>
          </a:p>
        </p:txBody>
      </p:sp>
      <p:sp>
        <p:nvSpPr>
          <p:cNvPr id="6" name="Footer Placeholder 5">
            <a:extLst>
              <a:ext uri="{FF2B5EF4-FFF2-40B4-BE49-F238E27FC236}">
                <a16:creationId xmlns:a16="http://schemas.microsoft.com/office/drawing/2014/main" id="{AE6D22D2-9B5C-49A1-A7D3-922D5D252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51A9A-A45B-4032-A3AF-904375F8CAF3}"/>
              </a:ext>
            </a:extLst>
          </p:cNvPr>
          <p:cNvSpPr>
            <a:spLocks noGrp="1"/>
          </p:cNvSpPr>
          <p:nvPr>
            <p:ph type="sldNum" sz="quarter" idx="12"/>
          </p:nvPr>
        </p:nvSpPr>
        <p:spPr/>
        <p:txBody>
          <a:bodyPr/>
          <a:lstStyle/>
          <a:p>
            <a:fld id="{0556ECF3-D90C-43B1-99B1-C18B71FDCC52}" type="slidenum">
              <a:rPr lang="en-US" smtClean="0"/>
              <a:t>‹#›</a:t>
            </a:fld>
            <a:endParaRPr lang="en-US"/>
          </a:p>
        </p:txBody>
      </p:sp>
    </p:spTree>
    <p:extLst>
      <p:ext uri="{BB962C8B-B14F-4D97-AF65-F5344CB8AC3E}">
        <p14:creationId xmlns:p14="http://schemas.microsoft.com/office/powerpoint/2010/main" val="501647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0E849C-64D8-4D95-B98F-BD84B834E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096A57-C840-4D71-A596-B64D2C8C87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62342-148D-4E9F-8020-7443EAF239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402DC-5D30-4019-86EE-174C860D96C1}" type="datetimeFigureOut">
              <a:rPr lang="en-US" smtClean="0"/>
              <a:t>7/19/2020</a:t>
            </a:fld>
            <a:endParaRPr lang="en-US"/>
          </a:p>
        </p:txBody>
      </p:sp>
      <p:sp>
        <p:nvSpPr>
          <p:cNvPr id="5" name="Footer Placeholder 4">
            <a:extLst>
              <a:ext uri="{FF2B5EF4-FFF2-40B4-BE49-F238E27FC236}">
                <a16:creationId xmlns:a16="http://schemas.microsoft.com/office/drawing/2014/main" id="{4FCBD7DB-7F8C-4814-B582-4424DE8811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B69E4E-DCA8-4B4D-9F15-678278FC41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6ECF3-D90C-43B1-99B1-C18B71FDCC52}" type="slidenum">
              <a:rPr lang="en-US" smtClean="0"/>
              <a:t>‹#›</a:t>
            </a:fld>
            <a:endParaRPr lang="en-US"/>
          </a:p>
        </p:txBody>
      </p:sp>
    </p:spTree>
    <p:extLst>
      <p:ext uri="{BB962C8B-B14F-4D97-AF65-F5344CB8AC3E}">
        <p14:creationId xmlns:p14="http://schemas.microsoft.com/office/powerpoint/2010/main" val="1212126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EEB-E43B-453C-BD15-E3AC9FF455D8}"/>
              </a:ext>
            </a:extLst>
          </p:cNvPr>
          <p:cNvSpPr>
            <a:spLocks noGrp="1"/>
          </p:cNvSpPr>
          <p:nvPr>
            <p:ph type="ctrTitle"/>
          </p:nvPr>
        </p:nvSpPr>
        <p:spPr/>
        <p:txBody>
          <a:bodyPr/>
          <a:lstStyle/>
          <a:p>
            <a:r>
              <a:rPr lang="en-US" dirty="0"/>
              <a:t>Guided Capstone – I </a:t>
            </a:r>
          </a:p>
        </p:txBody>
      </p:sp>
      <p:sp>
        <p:nvSpPr>
          <p:cNvPr id="3" name="Subtitle 2">
            <a:extLst>
              <a:ext uri="{FF2B5EF4-FFF2-40B4-BE49-F238E27FC236}">
                <a16:creationId xmlns:a16="http://schemas.microsoft.com/office/drawing/2014/main" id="{C4FCD34E-2307-4921-9A08-F45F42CAC98C}"/>
              </a:ext>
            </a:extLst>
          </p:cNvPr>
          <p:cNvSpPr>
            <a:spLocks noGrp="1"/>
          </p:cNvSpPr>
          <p:nvPr>
            <p:ph type="subTitle" idx="1"/>
          </p:nvPr>
        </p:nvSpPr>
        <p:spPr/>
        <p:txBody>
          <a:bodyPr/>
          <a:lstStyle/>
          <a:p>
            <a:r>
              <a:rPr lang="en-US" dirty="0"/>
              <a:t>Blue Mountain Resort :</a:t>
            </a:r>
          </a:p>
          <a:p>
            <a:r>
              <a:rPr lang="en-US" dirty="0"/>
              <a:t>recommendations on recouping the increased operating costs from the new chair this season.</a:t>
            </a:r>
          </a:p>
        </p:txBody>
      </p:sp>
    </p:spTree>
    <p:extLst>
      <p:ext uri="{BB962C8B-B14F-4D97-AF65-F5344CB8AC3E}">
        <p14:creationId xmlns:p14="http://schemas.microsoft.com/office/powerpoint/2010/main" val="415045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3EE8-F65D-47F4-BA3E-D1E6D0630837}"/>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6907E5C8-E2D0-41C2-B8A8-569337B3331B}"/>
              </a:ext>
            </a:extLst>
          </p:cNvPr>
          <p:cNvSpPr>
            <a:spLocks noGrp="1"/>
          </p:cNvSpPr>
          <p:nvPr>
            <p:ph idx="1"/>
          </p:nvPr>
        </p:nvSpPr>
        <p:spPr/>
        <p:txBody>
          <a:bodyPr>
            <a:normAutofit lnSpcReduction="10000"/>
          </a:bodyPr>
          <a:lstStyle/>
          <a:p>
            <a:r>
              <a:rPr lang="en-US" dirty="0"/>
              <a:t>Resort has recently installed  an additional chair lift, cost of $1,540,000 </a:t>
            </a:r>
          </a:p>
          <a:p>
            <a:r>
              <a:rPr lang="en-US" dirty="0"/>
              <a:t>we need to identify the ideas which could lead to reimburse the amount spent on chair and maintain the annual profit.</a:t>
            </a:r>
          </a:p>
          <a:p>
            <a:r>
              <a:rPr lang="en-US" dirty="0"/>
              <a:t>The goal is to achieve regain the cost of chair lift without affecting its annual profit and Business is able to manage 9.2% or more profit annually.</a:t>
            </a:r>
          </a:p>
          <a:p>
            <a:r>
              <a:rPr lang="en-US" dirty="0"/>
              <a:t>Collected data for analysis from 330 resorts in the US that can be considered part of the same market share</a:t>
            </a:r>
          </a:p>
          <a:p>
            <a:pPr marL="0" indent="0">
              <a:buNone/>
            </a:pPr>
            <a:r>
              <a:rPr lang="en-US" dirty="0"/>
              <a:t> </a:t>
            </a:r>
          </a:p>
        </p:txBody>
      </p:sp>
    </p:spTree>
    <p:extLst>
      <p:ext uri="{BB962C8B-B14F-4D97-AF65-F5344CB8AC3E}">
        <p14:creationId xmlns:p14="http://schemas.microsoft.com/office/powerpoint/2010/main" val="4554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70DC-9BB9-4FB1-969F-E261CC369220}"/>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78EC02C4-895A-4CAD-9216-357FD9AC66D7}"/>
              </a:ext>
            </a:extLst>
          </p:cNvPr>
          <p:cNvSpPr>
            <a:spLocks noGrp="1"/>
          </p:cNvSpPr>
          <p:nvPr>
            <p:ph idx="1"/>
          </p:nvPr>
        </p:nvSpPr>
        <p:spPr/>
        <p:txBody>
          <a:bodyPr/>
          <a:lstStyle/>
          <a:p>
            <a:r>
              <a:rPr lang="en-US" dirty="0"/>
              <a:t>To depend on factors on which we have control and we can make change on it on our will.</a:t>
            </a:r>
          </a:p>
          <a:p>
            <a:r>
              <a:rPr lang="en-US" dirty="0"/>
              <a:t>Avoid making change in factors like No of days open in upcoming session.</a:t>
            </a:r>
          </a:p>
          <a:p>
            <a:r>
              <a:rPr lang="en-US" dirty="0"/>
              <a:t>Consider increasing the value of ticket prices</a:t>
            </a:r>
          </a:p>
          <a:p>
            <a:r>
              <a:rPr lang="en-US" dirty="0"/>
              <a:t>I recommend here to increase ticket price for an adult on Weekends from 81 to 86.</a:t>
            </a:r>
          </a:p>
          <a:p>
            <a:endParaRPr lang="en-US" dirty="0"/>
          </a:p>
        </p:txBody>
      </p:sp>
    </p:spTree>
    <p:extLst>
      <p:ext uri="{BB962C8B-B14F-4D97-AF65-F5344CB8AC3E}">
        <p14:creationId xmlns:p14="http://schemas.microsoft.com/office/powerpoint/2010/main" val="278246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FEC4-5407-4060-957C-6D769730C94C}"/>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387CAB65-CB3D-4E32-94AC-605B66110A16}"/>
              </a:ext>
            </a:extLst>
          </p:cNvPr>
          <p:cNvSpPr>
            <a:spLocks noGrp="1"/>
          </p:cNvSpPr>
          <p:nvPr>
            <p:ph idx="1"/>
          </p:nvPr>
        </p:nvSpPr>
        <p:spPr/>
        <p:txBody>
          <a:bodyPr/>
          <a:lstStyle/>
          <a:p>
            <a:r>
              <a:rPr lang="en-US" dirty="0"/>
              <a:t>I have Standardize the magnitude of numeric features, Split into testing and training datasets and applied scaler to the testing set.</a:t>
            </a:r>
          </a:p>
          <a:p>
            <a:r>
              <a:rPr lang="en-US" dirty="0"/>
              <a:t>It is observed that ticket price for an adult at  Weekend is highly corelated to ticket price for an adult at weekday.</a:t>
            </a:r>
          </a:p>
          <a:p>
            <a:r>
              <a:rPr lang="en-US" dirty="0"/>
              <a:t>To present further, I have divided the number of resorts into 2 groups (represent data in different color) based on their factor’s property and related data for Big Mountain resort in Red notation.</a:t>
            </a:r>
          </a:p>
          <a:p>
            <a:endParaRPr lang="en-US" dirty="0"/>
          </a:p>
        </p:txBody>
      </p:sp>
    </p:spTree>
    <p:extLst>
      <p:ext uri="{BB962C8B-B14F-4D97-AF65-F5344CB8AC3E}">
        <p14:creationId xmlns:p14="http://schemas.microsoft.com/office/powerpoint/2010/main" val="1192620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2F3E-6B2A-462B-9102-CE78C6EE472F}"/>
              </a:ext>
            </a:extLst>
          </p:cNvPr>
          <p:cNvSpPr>
            <a:spLocks noGrp="1"/>
          </p:cNvSpPr>
          <p:nvPr>
            <p:ph type="title"/>
          </p:nvPr>
        </p:nvSpPr>
        <p:spPr>
          <a:xfrm>
            <a:off x="839788" y="457200"/>
            <a:ext cx="4505935" cy="1600200"/>
          </a:xfrm>
        </p:spPr>
        <p:txBody>
          <a:bodyPr/>
          <a:lstStyle/>
          <a:p>
            <a:r>
              <a:rPr lang="en-US" b="1" dirty="0"/>
              <a:t>Explained Variance &amp; Mean Absolute Error for Final Model</a:t>
            </a:r>
          </a:p>
        </p:txBody>
      </p:sp>
      <p:pic>
        <p:nvPicPr>
          <p:cNvPr id="5" name="Content Placeholder 4">
            <a:extLst>
              <a:ext uri="{FF2B5EF4-FFF2-40B4-BE49-F238E27FC236}">
                <a16:creationId xmlns:a16="http://schemas.microsoft.com/office/drawing/2014/main" id="{F2C75769-434B-4E53-8338-E5F90D0C81C4}"/>
              </a:ext>
            </a:extLst>
          </p:cNvPr>
          <p:cNvPicPr>
            <a:picLocks noGrp="1" noChangeAspect="1"/>
          </p:cNvPicPr>
          <p:nvPr>
            <p:ph idx="1"/>
          </p:nvPr>
        </p:nvPicPr>
        <p:blipFill>
          <a:blip r:embed="rId2"/>
          <a:stretch>
            <a:fillRect/>
          </a:stretch>
        </p:blipFill>
        <p:spPr>
          <a:xfrm>
            <a:off x="5739619" y="273441"/>
            <a:ext cx="5503521" cy="2972679"/>
          </a:xfrm>
          <a:prstGeom prst="rect">
            <a:avLst/>
          </a:prstGeom>
        </p:spPr>
      </p:pic>
      <p:sp>
        <p:nvSpPr>
          <p:cNvPr id="4" name="Text Placeholder 3">
            <a:extLst>
              <a:ext uri="{FF2B5EF4-FFF2-40B4-BE49-F238E27FC236}">
                <a16:creationId xmlns:a16="http://schemas.microsoft.com/office/drawing/2014/main" id="{8DED023A-9713-4E5F-B15D-C71F94170ACF}"/>
              </a:ext>
            </a:extLst>
          </p:cNvPr>
          <p:cNvSpPr>
            <a:spLocks noGrp="1"/>
          </p:cNvSpPr>
          <p:nvPr>
            <p:ph type="body" sz="half" idx="2"/>
          </p:nvPr>
        </p:nvSpPr>
        <p:spPr>
          <a:xfrm>
            <a:off x="839788" y="2430539"/>
            <a:ext cx="4505935" cy="4230858"/>
          </a:xfrm>
        </p:spPr>
        <p:txBody>
          <a:bodyPr>
            <a:normAutofit/>
          </a:bodyPr>
          <a:lstStyle/>
          <a:p>
            <a:pPr marL="285750" indent="-285750">
              <a:buFont typeface="Arial" panose="020B0604020202020204" pitchFamily="34" charset="0"/>
              <a:buChar char="•"/>
            </a:pPr>
            <a:r>
              <a:rPr lang="en-US" sz="2000" dirty="0"/>
              <a:t>Mean Absolute Error is </a:t>
            </a:r>
            <a:r>
              <a:rPr lang="en-US" sz="2000" dirty="0" err="1"/>
              <a:t>is</a:t>
            </a:r>
            <a:r>
              <a:rPr lang="en-US" sz="2000" dirty="0"/>
              <a:t> ~6.6.</a:t>
            </a:r>
          </a:p>
          <a:p>
            <a:pPr marL="285750" indent="-285750">
              <a:buFont typeface="Arial" panose="020B0604020202020204" pitchFamily="34" charset="0"/>
              <a:buChar char="•"/>
            </a:pPr>
            <a:r>
              <a:rPr lang="en-US" sz="2000" dirty="0"/>
              <a:t>Explained Variance  is  used to check model performance </a:t>
            </a:r>
          </a:p>
          <a:p>
            <a:pPr marL="285750" indent="-285750">
              <a:buFont typeface="Arial" panose="020B0604020202020204" pitchFamily="34" charset="0"/>
              <a:buChar char="•"/>
            </a:pPr>
            <a:r>
              <a:rPr lang="en-US" sz="2000" dirty="0"/>
              <a:t>An R-squared value of ~78</a:t>
            </a:r>
          </a:p>
          <a:p>
            <a:pPr marL="285750" indent="-285750">
              <a:buFont typeface="Arial" panose="020B0604020202020204" pitchFamily="34" charset="0"/>
              <a:buChar char="•"/>
            </a:pPr>
            <a:r>
              <a:rPr lang="en-US" sz="2000" dirty="0"/>
              <a:t>Price of an Adult on weekends is highly dependent on price of an Adult on Week day</a:t>
            </a:r>
          </a:p>
          <a:p>
            <a:pPr marL="285750" indent="-285750">
              <a:buFont typeface="Arial" panose="020B0604020202020204" pitchFamily="34" charset="0"/>
              <a:buChar char="•"/>
            </a:pPr>
            <a:r>
              <a:rPr lang="en-US" sz="2000" dirty="0"/>
              <a:t>Followed by Vertical drop feature</a:t>
            </a:r>
          </a:p>
        </p:txBody>
      </p:sp>
      <p:pic>
        <p:nvPicPr>
          <p:cNvPr id="6" name="Picture 5">
            <a:extLst>
              <a:ext uri="{FF2B5EF4-FFF2-40B4-BE49-F238E27FC236}">
                <a16:creationId xmlns:a16="http://schemas.microsoft.com/office/drawing/2014/main" id="{959EA202-C273-4F81-955D-07E733CA4A5E}"/>
              </a:ext>
            </a:extLst>
          </p:cNvPr>
          <p:cNvPicPr>
            <a:picLocks noChangeAspect="1"/>
          </p:cNvPicPr>
          <p:nvPr/>
        </p:nvPicPr>
        <p:blipFill>
          <a:blip r:embed="rId3"/>
          <a:stretch>
            <a:fillRect/>
          </a:stretch>
        </p:blipFill>
        <p:spPr>
          <a:xfrm>
            <a:off x="5739619" y="3429000"/>
            <a:ext cx="5503521" cy="3200130"/>
          </a:xfrm>
          <a:prstGeom prst="rect">
            <a:avLst/>
          </a:prstGeom>
        </p:spPr>
      </p:pic>
    </p:spTree>
    <p:extLst>
      <p:ext uri="{BB962C8B-B14F-4D97-AF65-F5344CB8AC3E}">
        <p14:creationId xmlns:p14="http://schemas.microsoft.com/office/powerpoint/2010/main" val="217316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FC81-4644-4E8C-992A-31716A7D5944}"/>
              </a:ext>
            </a:extLst>
          </p:cNvPr>
          <p:cNvSpPr>
            <a:spLocks noGrp="1"/>
          </p:cNvSpPr>
          <p:nvPr>
            <p:ph type="title"/>
          </p:nvPr>
        </p:nvSpPr>
        <p:spPr>
          <a:xfrm>
            <a:off x="839788" y="457200"/>
            <a:ext cx="3932237" cy="949569"/>
          </a:xfrm>
        </p:spPr>
        <p:txBody>
          <a:bodyPr>
            <a:normAutofit fontScale="90000"/>
          </a:bodyPr>
          <a:lstStyle/>
          <a:p>
            <a:r>
              <a:rPr lang="en-US" b="1" dirty="0"/>
              <a:t>coefficients for each Factor</a:t>
            </a:r>
          </a:p>
        </p:txBody>
      </p:sp>
      <p:sp>
        <p:nvSpPr>
          <p:cNvPr id="4" name="Text Placeholder 3">
            <a:extLst>
              <a:ext uri="{FF2B5EF4-FFF2-40B4-BE49-F238E27FC236}">
                <a16:creationId xmlns:a16="http://schemas.microsoft.com/office/drawing/2014/main" id="{0B9811B2-9ED2-4641-A213-29D7143C6E39}"/>
              </a:ext>
            </a:extLst>
          </p:cNvPr>
          <p:cNvSpPr>
            <a:spLocks noGrp="1"/>
          </p:cNvSpPr>
          <p:nvPr>
            <p:ph type="body" sz="half" idx="2"/>
          </p:nvPr>
        </p:nvSpPr>
        <p:spPr>
          <a:xfrm>
            <a:off x="839788" y="2057400"/>
            <a:ext cx="4909625" cy="3811588"/>
          </a:xfrm>
        </p:spPr>
        <p:txBody>
          <a:bodyPr/>
          <a:lstStyle/>
          <a:p>
            <a:pPr marL="285750" indent="-285750">
              <a:buFont typeface="Arial" panose="020B0604020202020204" pitchFamily="34" charset="0"/>
              <a:buChar char="•"/>
            </a:pPr>
            <a:r>
              <a:rPr lang="en-US" sz="2000" dirty="0"/>
              <a:t>Top import features on which ticket price of an adult on weekend are dependent are ticket price Adult on Weekday, vertical drop for resort, number of days resort was open last year.</a:t>
            </a:r>
          </a:p>
          <a:p>
            <a:pPr marL="285750" indent="-285750">
              <a:buFont typeface="Arial" panose="020B0604020202020204" pitchFamily="34" charset="0"/>
              <a:buChar char="•"/>
            </a:pPr>
            <a:r>
              <a:rPr lang="en-US" sz="2000" dirty="0"/>
              <a:t>Blue mountain resort has its specialty with high vertical drop, therefore increasing ticket price on weekend for an adult could be considered.</a:t>
            </a:r>
          </a:p>
        </p:txBody>
      </p:sp>
      <p:pic>
        <p:nvPicPr>
          <p:cNvPr id="3" name="Picture 2">
            <a:extLst>
              <a:ext uri="{FF2B5EF4-FFF2-40B4-BE49-F238E27FC236}">
                <a16:creationId xmlns:a16="http://schemas.microsoft.com/office/drawing/2014/main" id="{C07CE76B-84B3-4496-94CC-6D228B25CC2E}"/>
              </a:ext>
            </a:extLst>
          </p:cNvPr>
          <p:cNvPicPr>
            <a:picLocks noChangeAspect="1"/>
          </p:cNvPicPr>
          <p:nvPr/>
        </p:nvPicPr>
        <p:blipFill>
          <a:blip r:embed="rId2"/>
          <a:stretch>
            <a:fillRect/>
          </a:stretch>
        </p:blipFill>
        <p:spPr>
          <a:xfrm>
            <a:off x="6442589" y="1406769"/>
            <a:ext cx="5289866" cy="3896265"/>
          </a:xfrm>
          <a:prstGeom prst="rect">
            <a:avLst/>
          </a:prstGeom>
        </p:spPr>
      </p:pic>
    </p:spTree>
    <p:extLst>
      <p:ext uri="{BB962C8B-B14F-4D97-AF65-F5344CB8AC3E}">
        <p14:creationId xmlns:p14="http://schemas.microsoft.com/office/powerpoint/2010/main" val="1130497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E001BF-77D5-4E79-A81C-E6231F5D5DB8}"/>
              </a:ext>
            </a:extLst>
          </p:cNvPr>
          <p:cNvSpPr>
            <a:spLocks noGrp="1"/>
          </p:cNvSpPr>
          <p:nvPr>
            <p:ph type="title"/>
          </p:nvPr>
        </p:nvSpPr>
        <p:spPr>
          <a:xfrm>
            <a:off x="647114" y="182880"/>
            <a:ext cx="4698609" cy="1874520"/>
          </a:xfrm>
        </p:spPr>
        <p:txBody>
          <a:bodyPr>
            <a:normAutofit/>
          </a:bodyPr>
          <a:lstStyle/>
          <a:p>
            <a:r>
              <a:rPr lang="en-US" b="1" dirty="0"/>
              <a:t>Summit Elevation &amp; Vertical Drop for Blue Mountain Resort (Red Notation) vs Other Resort </a:t>
            </a:r>
          </a:p>
        </p:txBody>
      </p:sp>
      <p:pic>
        <p:nvPicPr>
          <p:cNvPr id="9" name="Content Placeholder 8">
            <a:extLst>
              <a:ext uri="{FF2B5EF4-FFF2-40B4-BE49-F238E27FC236}">
                <a16:creationId xmlns:a16="http://schemas.microsoft.com/office/drawing/2014/main" id="{50F8C83A-16FA-47C2-B2F3-FCA795E2A1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2631" y="844343"/>
            <a:ext cx="5916128" cy="4163756"/>
          </a:xfrm>
        </p:spPr>
      </p:pic>
      <p:sp>
        <p:nvSpPr>
          <p:cNvPr id="6" name="Text Placeholder 5">
            <a:extLst>
              <a:ext uri="{FF2B5EF4-FFF2-40B4-BE49-F238E27FC236}">
                <a16:creationId xmlns:a16="http://schemas.microsoft.com/office/drawing/2014/main" id="{9554D778-96F9-4647-83F4-4168A5F79BE7}"/>
              </a:ext>
            </a:extLst>
          </p:cNvPr>
          <p:cNvSpPr>
            <a:spLocks noGrp="1"/>
          </p:cNvSpPr>
          <p:nvPr>
            <p:ph type="body" sz="half" idx="2"/>
          </p:nvPr>
        </p:nvSpPr>
        <p:spPr>
          <a:xfrm>
            <a:off x="647114" y="2602522"/>
            <a:ext cx="4698609" cy="3435277"/>
          </a:xfrm>
        </p:spPr>
        <p:txBody>
          <a:bodyPr/>
          <a:lstStyle/>
          <a:p>
            <a:pPr marL="342900" indent="-342900">
              <a:buFont typeface="Arial" panose="020B0604020202020204" pitchFamily="34" charset="0"/>
              <a:buChar char="•"/>
            </a:pPr>
            <a:r>
              <a:rPr lang="en-US" sz="2000" dirty="0"/>
              <a:t>From figure, we can conclude that Blue Mountain Resort comes under second group where we have high Summit Elevations and high Vertical Drops. </a:t>
            </a:r>
          </a:p>
          <a:p>
            <a:pPr marL="342900" indent="-342900">
              <a:buFont typeface="Arial" panose="020B0604020202020204" pitchFamily="34" charset="0"/>
              <a:buChar char="•"/>
            </a:pPr>
            <a:r>
              <a:rPr lang="en-US" sz="2000" dirty="0"/>
              <a:t>We are among top resorts if we consider vertical drop factor</a:t>
            </a:r>
          </a:p>
          <a:p>
            <a:endParaRPr lang="en-US" dirty="0"/>
          </a:p>
        </p:txBody>
      </p:sp>
    </p:spTree>
    <p:extLst>
      <p:ext uri="{BB962C8B-B14F-4D97-AF65-F5344CB8AC3E}">
        <p14:creationId xmlns:p14="http://schemas.microsoft.com/office/powerpoint/2010/main" val="89105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0205-D883-4D8B-B533-FD8FE4F339D9}"/>
              </a:ext>
            </a:extLst>
          </p:cNvPr>
          <p:cNvSpPr>
            <a:spLocks noGrp="1"/>
          </p:cNvSpPr>
          <p:nvPr>
            <p:ph type="title"/>
          </p:nvPr>
        </p:nvSpPr>
        <p:spPr>
          <a:xfrm>
            <a:off x="619046" y="239151"/>
            <a:ext cx="4965828" cy="1818249"/>
          </a:xfrm>
        </p:spPr>
        <p:txBody>
          <a:bodyPr>
            <a:normAutofit fontScale="90000"/>
          </a:bodyPr>
          <a:lstStyle/>
          <a:p>
            <a:r>
              <a:rPr lang="en-US" b="1" dirty="0"/>
              <a:t>Weekday and Weekend price for Blue Mountain Resort (Red Notation) vs Other Resort </a:t>
            </a:r>
            <a:br>
              <a:rPr lang="en-US" dirty="0"/>
            </a:br>
            <a:endParaRPr lang="en-US" dirty="0"/>
          </a:p>
        </p:txBody>
      </p:sp>
      <p:sp>
        <p:nvSpPr>
          <p:cNvPr id="4" name="Text Placeholder 3">
            <a:extLst>
              <a:ext uri="{FF2B5EF4-FFF2-40B4-BE49-F238E27FC236}">
                <a16:creationId xmlns:a16="http://schemas.microsoft.com/office/drawing/2014/main" id="{D854E5A9-D992-4D6C-8C46-0DAE2D4BDB5C}"/>
              </a:ext>
            </a:extLst>
          </p:cNvPr>
          <p:cNvSpPr>
            <a:spLocks noGrp="1"/>
          </p:cNvSpPr>
          <p:nvPr>
            <p:ph type="body" sz="half" idx="2"/>
          </p:nvPr>
        </p:nvSpPr>
        <p:spPr>
          <a:xfrm>
            <a:off x="619046" y="2391508"/>
            <a:ext cx="4965827" cy="4332850"/>
          </a:xfrm>
        </p:spPr>
        <p:txBody>
          <a:bodyPr/>
          <a:lstStyle/>
          <a:p>
            <a:pPr marL="342900" indent="-342900">
              <a:buFont typeface="Arial" panose="020B0604020202020204" pitchFamily="34" charset="0"/>
              <a:buChar char="•"/>
            </a:pPr>
            <a:r>
              <a:rPr lang="en-US" sz="2000" dirty="0"/>
              <a:t>Being among top resorts for vertical Drops ticket prices for our resort are still not high as other resorts. </a:t>
            </a:r>
          </a:p>
          <a:p>
            <a:pPr marL="342900" indent="-342900">
              <a:buFont typeface="Arial" panose="020B0604020202020204" pitchFamily="34" charset="0"/>
              <a:buChar char="•"/>
            </a:pPr>
            <a:r>
              <a:rPr lang="en-US" sz="2000" dirty="0"/>
              <a:t>Increasing ticket price of an adult is the feature can be considered</a:t>
            </a:r>
          </a:p>
          <a:p>
            <a:pPr marL="342900" indent="-342900">
              <a:buFont typeface="Arial" panose="020B0604020202020204" pitchFamily="34" charset="0"/>
              <a:buChar char="•"/>
            </a:pPr>
            <a:r>
              <a:rPr lang="en-US" sz="2000" dirty="0"/>
              <a:t>Increasing Weekend Ticket price would be feasible as it will balance tourists with Weekday price. They can visit to resort as per their priority factors.</a:t>
            </a:r>
          </a:p>
          <a:p>
            <a:endParaRPr lang="en-US" dirty="0"/>
          </a:p>
        </p:txBody>
      </p:sp>
      <p:pic>
        <p:nvPicPr>
          <p:cNvPr id="5" name="Picture 4">
            <a:extLst>
              <a:ext uri="{FF2B5EF4-FFF2-40B4-BE49-F238E27FC236}">
                <a16:creationId xmlns:a16="http://schemas.microsoft.com/office/drawing/2014/main" id="{B7F20D37-0C0E-4777-95D5-255100F4E2E6}"/>
              </a:ext>
            </a:extLst>
          </p:cNvPr>
          <p:cNvPicPr/>
          <p:nvPr/>
        </p:nvPicPr>
        <p:blipFill>
          <a:blip r:embed="rId2"/>
          <a:stretch>
            <a:fillRect/>
          </a:stretch>
        </p:blipFill>
        <p:spPr>
          <a:xfrm>
            <a:off x="6096000" y="1372845"/>
            <a:ext cx="6096000" cy="4212029"/>
          </a:xfrm>
          <a:prstGeom prst="rect">
            <a:avLst/>
          </a:prstGeom>
        </p:spPr>
      </p:pic>
    </p:spTree>
    <p:extLst>
      <p:ext uri="{BB962C8B-B14F-4D97-AF65-F5344CB8AC3E}">
        <p14:creationId xmlns:p14="http://schemas.microsoft.com/office/powerpoint/2010/main" val="54089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DCAA-B06A-4F4E-BC73-1D0B3F21C91A}"/>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028C3A36-5AEA-4418-968F-ACD685B2AE51}"/>
              </a:ext>
            </a:extLst>
          </p:cNvPr>
          <p:cNvSpPr>
            <a:spLocks noGrp="1"/>
          </p:cNvSpPr>
          <p:nvPr>
            <p:ph idx="1"/>
          </p:nvPr>
        </p:nvSpPr>
        <p:spPr/>
        <p:txBody>
          <a:bodyPr>
            <a:normAutofit/>
          </a:bodyPr>
          <a:lstStyle/>
          <a:p>
            <a:r>
              <a:rPr lang="en-US" sz="2200" dirty="0"/>
              <a:t>Depending on factors like opening days for resort in upcoming session to maintain revenue will not be feasible as there is no control on this feature because we don’t see any this resort could be opened for longer time this year.</a:t>
            </a:r>
          </a:p>
          <a:p>
            <a:r>
              <a:rPr lang="en-US" sz="2200" dirty="0"/>
              <a:t>To increase/maintain the revenue for Blue Mountain Resort increasing Weekend Ticket price only would be feasible as it will balance tourists with Weekday price. They can visit to resort as per their priority factors.</a:t>
            </a:r>
          </a:p>
          <a:p>
            <a:r>
              <a:rPr lang="en-US" sz="2200" dirty="0"/>
              <a:t>After analysis on Weekend Ticket price for an adult we see that it is highly depended on feature like Weekday Ticket price for an adult and Vertical Drop of resort.</a:t>
            </a:r>
          </a:p>
          <a:p>
            <a:r>
              <a:rPr lang="en-US" sz="2200" dirty="0"/>
              <a:t>Being among top resorts for vertical Drops ticket prices for our resort are still not high as other resorts.</a:t>
            </a:r>
          </a:p>
          <a:p>
            <a:r>
              <a:rPr lang="en-US" sz="2200" dirty="0"/>
              <a:t>Therefore I recommend here to increase ticket price for an adult on Weekends from 81 to 86.</a:t>
            </a:r>
          </a:p>
        </p:txBody>
      </p:sp>
    </p:spTree>
    <p:extLst>
      <p:ext uri="{BB962C8B-B14F-4D97-AF65-F5344CB8AC3E}">
        <p14:creationId xmlns:p14="http://schemas.microsoft.com/office/powerpoint/2010/main" val="2439842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651</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Guided Capstone – I </vt:lpstr>
      <vt:lpstr>Problem Identification:</vt:lpstr>
      <vt:lpstr>Recommendations</vt:lpstr>
      <vt:lpstr>Modeling Results and Analysis</vt:lpstr>
      <vt:lpstr>Explained Variance &amp; Mean Absolute Error for Final Model</vt:lpstr>
      <vt:lpstr>coefficients for each Factor</vt:lpstr>
      <vt:lpstr>Summit Elevation &amp; Vertical Drop for Blue Mountain Resort (Red Notation) vs Other Resort </vt:lpstr>
      <vt:lpstr>Weekday and Weekend price for Blue Mountain Resort (Red Notation) vs Other Resort  </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Capstone – I </dc:title>
  <dc:creator>Pranay</dc:creator>
  <cp:lastModifiedBy>Pranay</cp:lastModifiedBy>
  <cp:revision>19</cp:revision>
  <dcterms:created xsi:type="dcterms:W3CDTF">2020-06-23T06:52:05Z</dcterms:created>
  <dcterms:modified xsi:type="dcterms:W3CDTF">2020-07-19T07:58:29Z</dcterms:modified>
</cp:coreProperties>
</file>