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sldIdLst>
    <p:sldId id="257" r:id="rId2"/>
    <p:sldId id="258" r:id="rId3"/>
    <p:sldId id="259" r:id="rId4"/>
    <p:sldId id="263" r:id="rId5"/>
    <p:sldId id="264" r:id="rId6"/>
    <p:sldId id="268" r:id="rId7"/>
    <p:sldId id="267" r:id="rId8"/>
    <p:sldId id="269" r:id="rId9"/>
    <p:sldId id="284" r:id="rId10"/>
    <p:sldId id="285" r:id="rId11"/>
    <p:sldId id="273" r:id="rId12"/>
    <p:sldId id="271" r:id="rId13"/>
    <p:sldId id="283" r:id="rId14"/>
    <p:sldId id="286" r:id="rId15"/>
    <p:sldId id="287" r:id="rId16"/>
    <p:sldId id="281"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D2CB4A-F822-44AC-81A9-F66248385AB1}" type="datetimeFigureOut">
              <a:rPr lang="en-US" smtClean="0"/>
              <a:t>3/18/2013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BA6B5-3BA7-4C42-91C6-6141AAD3D3BF}" type="slidenum">
              <a:rPr lang="en-US" smtClean="0"/>
              <a:t>‹#›</a:t>
            </a:fld>
            <a:endParaRPr lang="en-US"/>
          </a:p>
        </p:txBody>
      </p:sp>
    </p:spTree>
    <p:extLst>
      <p:ext uri="{BB962C8B-B14F-4D97-AF65-F5344CB8AC3E}">
        <p14:creationId xmlns:p14="http://schemas.microsoft.com/office/powerpoint/2010/main" val="1994093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D2CB4A-F822-44AC-81A9-F66248385AB1}" type="datetimeFigureOut">
              <a:rPr lang="en-US" smtClean="0"/>
              <a:t>3/18/2013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BA6B5-3BA7-4C42-91C6-6141AAD3D3BF}" type="slidenum">
              <a:rPr lang="en-US" smtClean="0"/>
              <a:t>‹#›</a:t>
            </a:fld>
            <a:endParaRPr lang="en-US"/>
          </a:p>
        </p:txBody>
      </p:sp>
    </p:spTree>
    <p:extLst>
      <p:ext uri="{BB962C8B-B14F-4D97-AF65-F5344CB8AC3E}">
        <p14:creationId xmlns:p14="http://schemas.microsoft.com/office/powerpoint/2010/main" val="2321218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D2CB4A-F822-44AC-81A9-F66248385AB1}" type="datetimeFigureOut">
              <a:rPr lang="en-US" smtClean="0"/>
              <a:t>3/18/2013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BA6B5-3BA7-4C42-91C6-6141AAD3D3BF}" type="slidenum">
              <a:rPr lang="en-US" smtClean="0"/>
              <a:t>‹#›</a:t>
            </a:fld>
            <a:endParaRPr lang="en-US"/>
          </a:p>
        </p:txBody>
      </p:sp>
    </p:spTree>
    <p:extLst>
      <p:ext uri="{BB962C8B-B14F-4D97-AF65-F5344CB8AC3E}">
        <p14:creationId xmlns:p14="http://schemas.microsoft.com/office/powerpoint/2010/main" val="1033876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D2CB4A-F822-44AC-81A9-F66248385AB1}" type="datetimeFigureOut">
              <a:rPr lang="en-US" smtClean="0"/>
              <a:t>3/18/2013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BA6B5-3BA7-4C42-91C6-6141AAD3D3BF}" type="slidenum">
              <a:rPr lang="en-US" smtClean="0"/>
              <a:t>‹#›</a:t>
            </a:fld>
            <a:endParaRPr lang="en-US"/>
          </a:p>
        </p:txBody>
      </p:sp>
    </p:spTree>
    <p:extLst>
      <p:ext uri="{BB962C8B-B14F-4D97-AF65-F5344CB8AC3E}">
        <p14:creationId xmlns:p14="http://schemas.microsoft.com/office/powerpoint/2010/main" val="1351156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D2CB4A-F822-44AC-81A9-F66248385AB1}" type="datetimeFigureOut">
              <a:rPr lang="en-US" smtClean="0"/>
              <a:t>3/18/2013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BA6B5-3BA7-4C42-91C6-6141AAD3D3BF}" type="slidenum">
              <a:rPr lang="en-US" smtClean="0"/>
              <a:t>‹#›</a:t>
            </a:fld>
            <a:endParaRPr lang="en-US"/>
          </a:p>
        </p:txBody>
      </p:sp>
    </p:spTree>
    <p:extLst>
      <p:ext uri="{BB962C8B-B14F-4D97-AF65-F5344CB8AC3E}">
        <p14:creationId xmlns:p14="http://schemas.microsoft.com/office/powerpoint/2010/main" val="292939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D2CB4A-F822-44AC-81A9-F66248385AB1}" type="datetimeFigureOut">
              <a:rPr lang="en-US" smtClean="0"/>
              <a:t>3/18/2013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BA6B5-3BA7-4C42-91C6-6141AAD3D3BF}" type="slidenum">
              <a:rPr lang="en-US" smtClean="0"/>
              <a:t>‹#›</a:t>
            </a:fld>
            <a:endParaRPr lang="en-US"/>
          </a:p>
        </p:txBody>
      </p:sp>
    </p:spTree>
    <p:extLst>
      <p:ext uri="{BB962C8B-B14F-4D97-AF65-F5344CB8AC3E}">
        <p14:creationId xmlns:p14="http://schemas.microsoft.com/office/powerpoint/2010/main" val="1486200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D2CB4A-F822-44AC-81A9-F66248385AB1}" type="datetimeFigureOut">
              <a:rPr lang="en-US" smtClean="0"/>
              <a:t>3/18/2013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4BA6B5-3BA7-4C42-91C6-6141AAD3D3BF}" type="slidenum">
              <a:rPr lang="en-US" smtClean="0"/>
              <a:t>‹#›</a:t>
            </a:fld>
            <a:endParaRPr lang="en-US"/>
          </a:p>
        </p:txBody>
      </p:sp>
    </p:spTree>
    <p:extLst>
      <p:ext uri="{BB962C8B-B14F-4D97-AF65-F5344CB8AC3E}">
        <p14:creationId xmlns:p14="http://schemas.microsoft.com/office/powerpoint/2010/main" val="301243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D2CB4A-F822-44AC-81A9-F66248385AB1}" type="datetimeFigureOut">
              <a:rPr lang="en-US" smtClean="0"/>
              <a:t>3/18/2013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4BA6B5-3BA7-4C42-91C6-6141AAD3D3BF}" type="slidenum">
              <a:rPr lang="en-US" smtClean="0"/>
              <a:t>‹#›</a:t>
            </a:fld>
            <a:endParaRPr lang="en-US"/>
          </a:p>
        </p:txBody>
      </p:sp>
    </p:spTree>
    <p:extLst>
      <p:ext uri="{BB962C8B-B14F-4D97-AF65-F5344CB8AC3E}">
        <p14:creationId xmlns:p14="http://schemas.microsoft.com/office/powerpoint/2010/main" val="2211309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D2CB4A-F822-44AC-81A9-F66248385AB1}" type="datetimeFigureOut">
              <a:rPr lang="en-US" smtClean="0"/>
              <a:t>3/18/2013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4BA6B5-3BA7-4C42-91C6-6141AAD3D3BF}" type="slidenum">
              <a:rPr lang="en-US" smtClean="0"/>
              <a:t>‹#›</a:t>
            </a:fld>
            <a:endParaRPr lang="en-US"/>
          </a:p>
        </p:txBody>
      </p:sp>
    </p:spTree>
    <p:extLst>
      <p:ext uri="{BB962C8B-B14F-4D97-AF65-F5344CB8AC3E}">
        <p14:creationId xmlns:p14="http://schemas.microsoft.com/office/powerpoint/2010/main" val="90462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D2CB4A-F822-44AC-81A9-F66248385AB1}" type="datetimeFigureOut">
              <a:rPr lang="en-US" smtClean="0"/>
              <a:t>3/18/2013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BA6B5-3BA7-4C42-91C6-6141AAD3D3BF}" type="slidenum">
              <a:rPr lang="en-US" smtClean="0"/>
              <a:t>‹#›</a:t>
            </a:fld>
            <a:endParaRPr lang="en-US"/>
          </a:p>
        </p:txBody>
      </p:sp>
    </p:spTree>
    <p:extLst>
      <p:ext uri="{BB962C8B-B14F-4D97-AF65-F5344CB8AC3E}">
        <p14:creationId xmlns:p14="http://schemas.microsoft.com/office/powerpoint/2010/main" val="67069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D2CB4A-F822-44AC-81A9-F66248385AB1}" type="datetimeFigureOut">
              <a:rPr lang="en-US" smtClean="0"/>
              <a:t>3/18/2013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4BA6B5-3BA7-4C42-91C6-6141AAD3D3BF}" type="slidenum">
              <a:rPr lang="en-US" smtClean="0"/>
              <a:t>‹#›</a:t>
            </a:fld>
            <a:endParaRPr lang="en-US"/>
          </a:p>
        </p:txBody>
      </p:sp>
    </p:spTree>
    <p:extLst>
      <p:ext uri="{BB962C8B-B14F-4D97-AF65-F5344CB8AC3E}">
        <p14:creationId xmlns:p14="http://schemas.microsoft.com/office/powerpoint/2010/main" val="2790224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D2CB4A-F822-44AC-81A9-F66248385AB1}" type="datetimeFigureOut">
              <a:rPr lang="en-US" smtClean="0"/>
              <a:t>3/18/2013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4BA6B5-3BA7-4C42-91C6-6141AAD3D3BF}" type="slidenum">
              <a:rPr lang="en-US" smtClean="0"/>
              <a:t>‹#›</a:t>
            </a:fld>
            <a:endParaRPr lang="en-US"/>
          </a:p>
        </p:txBody>
      </p:sp>
    </p:spTree>
    <p:extLst>
      <p:ext uri="{BB962C8B-B14F-4D97-AF65-F5344CB8AC3E}">
        <p14:creationId xmlns:p14="http://schemas.microsoft.com/office/powerpoint/2010/main" val="4169258962"/>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Virtuality" TargetMode="External"/><Relationship Id="rId2" Type="http://schemas.openxmlformats.org/officeDocument/2006/relationships/hyperlink" Target="http://en.wikipedia.org/wiki/World_Wide_We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800" b="1" dirty="0" smtClean="0">
                <a:solidFill>
                  <a:schemeClr val="accent2">
                    <a:lumMod val="75000"/>
                  </a:schemeClr>
                </a:solidFill>
                <a:latin typeface="Andalus" panose="02020603050405020304" pitchFamily="18" charset="-78"/>
                <a:cs typeface="Andalus" panose="02020603050405020304" pitchFamily="18" charset="-78"/>
              </a:rPr>
              <a:t>VIRTUAL LEARNING ENVIRONMENT</a:t>
            </a:r>
            <a:endParaRPr lang="en-US" sz="4800" b="1" dirty="0">
              <a:solidFill>
                <a:schemeClr val="accent2">
                  <a:lumMod val="75000"/>
                </a:schemeClr>
              </a:solidFill>
              <a:latin typeface="Andalus" panose="02020603050405020304" pitchFamily="18" charset="-78"/>
              <a:cs typeface="Andalus" panose="02020603050405020304" pitchFamily="18" charset="-78"/>
            </a:endParaRPr>
          </a:p>
        </p:txBody>
      </p:sp>
      <p:sp>
        <p:nvSpPr>
          <p:cNvPr id="5" name="Content Placeholder 4"/>
          <p:cNvSpPr>
            <a:spLocks noGrp="1"/>
          </p:cNvSpPr>
          <p:nvPr>
            <p:ph idx="1"/>
          </p:nvPr>
        </p:nvSpPr>
        <p:spPr>
          <a:xfrm>
            <a:off x="2589212" y="1519707"/>
            <a:ext cx="8915400" cy="4391515"/>
          </a:xfrm>
        </p:spPr>
        <p:txBody>
          <a:bodyPr>
            <a:normAutofit lnSpcReduction="10000"/>
          </a:bodyPr>
          <a:lstStyle/>
          <a:p>
            <a:endParaRPr lang="en-US" dirty="0" smtClean="0"/>
          </a:p>
          <a:p>
            <a:pPr marL="0" indent="0">
              <a:buNone/>
            </a:pPr>
            <a:endParaRPr lang="en-US" dirty="0"/>
          </a:p>
          <a:p>
            <a:endParaRPr lang="en-US" dirty="0" smtClean="0"/>
          </a:p>
          <a:p>
            <a:pPr marL="0" indent="0">
              <a:buNone/>
            </a:pPr>
            <a:r>
              <a:rPr lang="en-US" sz="2000" u="sng" dirty="0" smtClean="0">
                <a:latin typeface="Times New Roman" panose="02020603050405020304" pitchFamily="18" charset="0"/>
                <a:cs typeface="Times New Roman" panose="02020603050405020304" pitchFamily="18" charset="0"/>
              </a:rPr>
              <a:t>Presentation By</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P. </a:t>
            </a:r>
            <a:r>
              <a:rPr lang="en-US" sz="2000" dirty="0" err="1" smtClean="0">
                <a:latin typeface="Times New Roman" panose="02020603050405020304" pitchFamily="18" charset="0"/>
                <a:cs typeface="Times New Roman" panose="02020603050405020304" pitchFamily="18" charset="0"/>
              </a:rPr>
              <a:t>Anusha</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B.Sandhya</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b="1" dirty="0">
                <a:solidFill>
                  <a:srgbClr val="C00000"/>
                </a:solidFill>
                <a:latin typeface="Andalus" panose="02020603050405020304" pitchFamily="18" charset="-78"/>
                <a:cs typeface="Andalus" panose="02020603050405020304" pitchFamily="18" charset="-78"/>
              </a:rPr>
              <a:t> </a:t>
            </a:r>
            <a:r>
              <a:rPr lang="en-US" sz="2000" b="1" dirty="0" smtClean="0">
                <a:solidFill>
                  <a:srgbClr val="C00000"/>
                </a:solidFill>
                <a:latin typeface="Andalus" panose="02020603050405020304" pitchFamily="18" charset="-78"/>
                <a:cs typeface="Andalus" panose="02020603050405020304" pitchFamily="18" charset="-78"/>
              </a:rPr>
              <a:t>     </a:t>
            </a:r>
            <a:r>
              <a:rPr lang="en-US" sz="2000" dirty="0" err="1" smtClean="0">
                <a:latin typeface="Andalus" panose="02020603050405020304" pitchFamily="18" charset="-78"/>
                <a:cs typeface="Andalus" panose="02020603050405020304" pitchFamily="18" charset="-78"/>
              </a:rPr>
              <a:t>B.Pranay</a:t>
            </a:r>
            <a:r>
              <a:rPr lang="en-US" sz="2000" dirty="0" smtClean="0">
                <a:latin typeface="Andalus" panose="02020603050405020304" pitchFamily="18" charset="-78"/>
                <a:cs typeface="Andalus" panose="02020603050405020304" pitchFamily="18" charset="-78"/>
              </a:rPr>
              <a:t> Kumar</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B.Purna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Chandar</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smtClean="0">
                <a:latin typeface="Times New Roman" panose="02020603050405020304" pitchFamily="18" charset="0"/>
                <a:cs typeface="Times New Roman" panose="02020603050405020304" pitchFamily="18" charset="0"/>
              </a:rPr>
              <a:t>Vaagdevi</a:t>
            </a:r>
            <a:r>
              <a:rPr lang="en-US" sz="2000" dirty="0" smtClean="0">
                <a:latin typeface="Times New Roman" panose="02020603050405020304" pitchFamily="18" charset="0"/>
                <a:cs typeface="Times New Roman" panose="02020603050405020304" pitchFamily="18" charset="0"/>
              </a:rPr>
              <a:t> College Of Engineering</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91390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0456"/>
            <a:ext cx="10515600" cy="633640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STUDENT:</a:t>
            </a:r>
          </a:p>
          <a:p>
            <a:pPr lvl="0"/>
            <a:r>
              <a:rPr lang="en-US" sz="2000" dirty="0">
                <a:latin typeface="Times New Roman" panose="02020603050405020304" pitchFamily="18" charset="0"/>
                <a:cs typeface="Times New Roman" panose="02020603050405020304" pitchFamily="18" charset="0"/>
              </a:rPr>
              <a:t>Register for course.</a:t>
            </a:r>
          </a:p>
          <a:p>
            <a:pPr lvl="0"/>
            <a:r>
              <a:rPr lang="en-US" sz="2000" dirty="0">
                <a:latin typeface="Times New Roman" panose="02020603050405020304" pitchFamily="18" charset="0"/>
                <a:cs typeface="Times New Roman" panose="02020603050405020304" pitchFamily="18" charset="0"/>
              </a:rPr>
              <a:t>Take self-assessment tests and final assessment tests. Views his/her performance.</a:t>
            </a:r>
          </a:p>
          <a:p>
            <a:pPr lvl="0"/>
            <a:r>
              <a:rPr lang="en-US" sz="2000" dirty="0">
                <a:latin typeface="Times New Roman" panose="02020603050405020304" pitchFamily="18" charset="0"/>
                <a:cs typeface="Times New Roman" panose="02020603050405020304" pitchFamily="18" charset="0"/>
              </a:rPr>
              <a:t>View notifications about courses.</a:t>
            </a:r>
          </a:p>
          <a:p>
            <a:pPr lvl="0"/>
            <a:r>
              <a:rPr lang="en-US" sz="2000" dirty="0">
                <a:latin typeface="Times New Roman" panose="02020603050405020304" pitchFamily="18" charset="0"/>
                <a:cs typeface="Times New Roman" panose="02020603050405020304" pitchFamily="18" charset="0"/>
              </a:rPr>
              <a:t>Views/updates profile.</a:t>
            </a:r>
          </a:p>
          <a:p>
            <a:pPr lvl="0"/>
            <a:r>
              <a:rPr lang="en-US" sz="2000" dirty="0">
                <a:latin typeface="Times New Roman" panose="02020603050405020304" pitchFamily="18" charset="0"/>
                <a:cs typeface="Times New Roman" panose="02020603050405020304" pitchFamily="18" charset="0"/>
              </a:rPr>
              <a:t>Sends queries to the faculty. And views responses.</a:t>
            </a:r>
          </a:p>
          <a:p>
            <a:pPr lvl="0"/>
            <a:r>
              <a:rPr lang="en-US" sz="2000" dirty="0">
                <a:latin typeface="Times New Roman" panose="02020603050405020304" pitchFamily="18" charset="0"/>
                <a:cs typeface="Times New Roman" panose="02020603050405020304" pitchFamily="18" charset="0"/>
              </a:rPr>
              <a:t>Views tutorials of registered course</a:t>
            </a:r>
            <a:r>
              <a:rPr lang="en-US" sz="2000" dirty="0" smtClean="0">
                <a:latin typeface="Times New Roman" panose="02020603050405020304" pitchFamily="18" charset="0"/>
                <a:cs typeface="Times New Roman" panose="02020603050405020304" pitchFamily="18" charset="0"/>
              </a:rPr>
              <a:t>.</a:t>
            </a:r>
          </a:p>
          <a:p>
            <a:pPr lvl="0"/>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FACULTY</a:t>
            </a:r>
            <a:r>
              <a:rPr lang="en-US" sz="2000" b="1" dirty="0">
                <a:latin typeface="Times New Roman" panose="02020603050405020304" pitchFamily="18" charset="0"/>
                <a:cs typeface="Times New Roman" panose="02020603050405020304" pitchFamily="18" charset="0"/>
              </a:rPr>
              <a:t>:</a:t>
            </a:r>
          </a:p>
          <a:p>
            <a:pPr lvl="0"/>
            <a:r>
              <a:rPr lang="en-US" sz="2000" dirty="0">
                <a:latin typeface="Times New Roman" panose="02020603050405020304" pitchFamily="18" charset="0"/>
                <a:cs typeface="Times New Roman" panose="02020603050405020304" pitchFamily="18" charset="0"/>
              </a:rPr>
              <a:t>Views/updates his/her profile.</a:t>
            </a:r>
          </a:p>
          <a:p>
            <a:pPr lvl="0"/>
            <a:r>
              <a:rPr lang="en-US" sz="2000" dirty="0">
                <a:latin typeface="Times New Roman" panose="02020603050405020304" pitchFamily="18" charset="0"/>
                <a:cs typeface="Times New Roman" panose="02020603050405020304" pitchFamily="18" charset="0"/>
              </a:rPr>
              <a:t>Uploads /updates tutorials.</a:t>
            </a:r>
          </a:p>
          <a:p>
            <a:pPr lvl="0"/>
            <a:r>
              <a:rPr lang="en-US" sz="2000" dirty="0">
                <a:latin typeface="Times New Roman" panose="02020603050405020304" pitchFamily="18" charset="0"/>
                <a:cs typeface="Times New Roman" panose="02020603050405020304" pitchFamily="18" charset="0"/>
              </a:rPr>
              <a:t>Upload test questions and keys.</a:t>
            </a:r>
          </a:p>
          <a:p>
            <a:pPr lvl="0"/>
            <a:r>
              <a:rPr lang="en-US" sz="2000" dirty="0">
                <a:latin typeface="Times New Roman" panose="02020603050405020304" pitchFamily="18" charset="0"/>
                <a:cs typeface="Times New Roman" panose="02020603050405020304" pitchFamily="18" charset="0"/>
              </a:rPr>
              <a:t>View queries from students. And give responds to the queries.</a:t>
            </a:r>
          </a:p>
          <a:p>
            <a:pPr lvl="0"/>
            <a:r>
              <a:rPr lang="en-US" sz="2000" dirty="0">
                <a:latin typeface="Times New Roman" panose="02020603050405020304" pitchFamily="18" charset="0"/>
                <a:cs typeface="Times New Roman" panose="02020603050405020304" pitchFamily="18" charset="0"/>
              </a:rPr>
              <a:t>Views notifications.</a:t>
            </a:r>
          </a:p>
          <a:p>
            <a:pPr marL="0" indent="0">
              <a:buNone/>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8633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rgbClr val="C00000"/>
                </a:solidFill>
                <a:latin typeface="Andalus" panose="02020603050405020304" pitchFamily="18" charset="-78"/>
                <a:cs typeface="Andalus" panose="02020603050405020304" pitchFamily="18" charset="-78"/>
              </a:rPr>
              <a:t>Software Requirements</a:t>
            </a:r>
            <a:r>
              <a:rPr lang="en-US" b="1" dirty="0">
                <a:solidFill>
                  <a:srgbClr val="C00000"/>
                </a:solidFill>
                <a:latin typeface="Andalus" panose="02020603050405020304" pitchFamily="18" charset="-78"/>
                <a:cs typeface="Andalus" panose="02020603050405020304" pitchFamily="18" charset="-78"/>
              </a:rPr>
              <a:t/>
            </a:r>
            <a:br>
              <a:rPr lang="en-US" b="1" dirty="0">
                <a:solidFill>
                  <a:srgbClr val="C00000"/>
                </a:solidFill>
                <a:latin typeface="Andalus" panose="02020603050405020304" pitchFamily="18" charset="-78"/>
                <a:cs typeface="Andalus" panose="02020603050405020304" pitchFamily="18" charset="-78"/>
              </a:rPr>
            </a:br>
            <a:endParaRPr lang="en-US" b="1" dirty="0">
              <a:solidFill>
                <a:srgbClr val="C00000"/>
              </a:solidFill>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p:txBody>
          <a:bodyPr/>
          <a:lstStyle/>
          <a:p>
            <a:pPr marL="0" indent="0">
              <a:buNone/>
            </a:pPr>
            <a:r>
              <a:rPr lang="en-US" sz="2000" b="1" dirty="0">
                <a:latin typeface="Times New Roman" panose="02020603050405020304" pitchFamily="18" charset="0"/>
                <a:cs typeface="Times New Roman" panose="02020603050405020304" pitchFamily="18" charset="0"/>
              </a:rPr>
              <a:t>Client on Internet :     </a:t>
            </a:r>
            <a:r>
              <a:rPr lang="en-US" sz="2000" dirty="0">
                <a:latin typeface="Times New Roman" panose="02020603050405020304" pitchFamily="18" charset="0"/>
                <a:cs typeface="Times New Roman" panose="02020603050405020304" pitchFamily="18" charset="0"/>
              </a:rPr>
              <a:t>Web Browser, Operating System (any)</a:t>
            </a:r>
          </a:p>
          <a:p>
            <a:pPr marL="0" indent="0">
              <a:buNone/>
            </a:pP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Client on Intranet :     </a:t>
            </a:r>
            <a:r>
              <a:rPr lang="en-US" sz="2000" dirty="0">
                <a:latin typeface="Times New Roman" panose="02020603050405020304" pitchFamily="18" charset="0"/>
                <a:cs typeface="Times New Roman" panose="02020603050405020304" pitchFamily="18" charset="0"/>
              </a:rPr>
              <a:t>Web Browser, Operating System (any)</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Web </a:t>
            </a:r>
            <a:r>
              <a:rPr lang="en-US" sz="2000" b="1" dirty="0">
                <a:latin typeface="Times New Roman" panose="02020603050405020304" pitchFamily="18" charset="0"/>
                <a:cs typeface="Times New Roman" panose="02020603050405020304" pitchFamily="18" charset="0"/>
              </a:rPr>
              <a:t>Server           :      </a:t>
            </a:r>
            <a:r>
              <a:rPr lang="en-US" sz="2000" dirty="0">
                <a:latin typeface="Times New Roman" panose="02020603050405020304" pitchFamily="18" charset="0"/>
                <a:cs typeface="Times New Roman" panose="02020603050405020304" pitchFamily="18" charset="0"/>
              </a:rPr>
              <a:t>WASCE, Operating System (any)</a:t>
            </a:r>
          </a:p>
          <a:p>
            <a:pPr marL="0" indent="0">
              <a:buNone/>
            </a:pP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Data Base Server  :      </a:t>
            </a:r>
            <a:r>
              <a:rPr lang="en-US" sz="2000" dirty="0">
                <a:latin typeface="Times New Roman" panose="02020603050405020304" pitchFamily="18" charset="0"/>
                <a:cs typeface="Times New Roman" panose="02020603050405020304" pitchFamily="18" charset="0"/>
              </a:rPr>
              <a:t>DB2, Operating System (any</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Development End  :     </a:t>
            </a:r>
            <a:r>
              <a:rPr lang="en-US" sz="2000" dirty="0">
                <a:latin typeface="Times New Roman" panose="02020603050405020304" pitchFamily="18" charset="0"/>
                <a:cs typeface="Times New Roman" panose="02020603050405020304" pitchFamily="18" charset="0"/>
              </a:rPr>
              <a:t>RAD (J2EE, Java, Java Bean, Servlets, HTML, XML, AJAX), DB2,OS </a:t>
            </a:r>
          </a:p>
          <a:p>
            <a:pPr marL="0" indent="0">
              <a:buNone/>
            </a:pPr>
            <a:endParaRPr lang="en-US" dirty="0"/>
          </a:p>
        </p:txBody>
      </p:sp>
    </p:spTree>
    <p:extLst>
      <p:ext uri="{BB962C8B-B14F-4D97-AF65-F5344CB8AC3E}">
        <p14:creationId xmlns:p14="http://schemas.microsoft.com/office/powerpoint/2010/main" val="1428595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Andalus" panose="02020603050405020304" pitchFamily="18" charset="-78"/>
                <a:cs typeface="Andalus" panose="02020603050405020304" pitchFamily="18" charset="-78"/>
              </a:rPr>
              <a:t>Hardware Requirements</a:t>
            </a:r>
            <a:endParaRPr lang="en-US" b="1" dirty="0">
              <a:solidFill>
                <a:srgbClr val="C00000"/>
              </a:solidFill>
            </a:endParaRPr>
          </a:p>
        </p:txBody>
      </p:sp>
      <p:sp>
        <p:nvSpPr>
          <p:cNvPr id="3" name="Content Placeholder 2"/>
          <p:cNvSpPr>
            <a:spLocks noGrp="1"/>
          </p:cNvSpPr>
          <p:nvPr>
            <p:ph idx="1"/>
          </p:nvPr>
        </p:nvSpPr>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Client Side: </a:t>
            </a: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Desirable   : 1GHz processor, 256MB RAM, any </a:t>
            </a:r>
            <a:r>
              <a:rPr lang="en-US" sz="2000" dirty="0" smtClean="0">
                <a:latin typeface="Times New Roman" panose="02020603050405020304" pitchFamily="18" charset="0"/>
                <a:cs typeface="Times New Roman" panose="02020603050405020304" pitchFamily="18" charset="0"/>
              </a:rPr>
              <a:t>OS</a:t>
            </a:r>
          </a:p>
          <a:p>
            <a:pPr marL="0" indent="0">
              <a:buNone/>
            </a:pPr>
            <a:r>
              <a:rPr lang="en-US" sz="2000" dirty="0" smtClean="0">
                <a:latin typeface="Times New Roman" panose="02020603050405020304" pitchFamily="18" charset="0"/>
                <a:cs typeface="Times New Roman" panose="02020603050405020304" pitchFamily="18" charset="0"/>
              </a:rPr>
              <a:t>  Standard    : A Web application can function across various platforms on  minimum con-                 </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-figurations required to run a web application which all contemporary work </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Stations provide</a:t>
            </a:r>
            <a:r>
              <a:rPr lang="en-US" sz="2000" dirty="0"/>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723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2276"/>
            <a:ext cx="10515600" cy="5674687"/>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Server Side</a:t>
            </a:r>
            <a:r>
              <a:rPr lang="en-US" sz="2000" b="1"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Minimum requirements for installing </a:t>
            </a:r>
            <a:r>
              <a:rPr lang="en-US" sz="2000" b="1" dirty="0">
                <a:latin typeface="Times New Roman" panose="02020603050405020304" pitchFamily="18" charset="0"/>
                <a:cs typeface="Times New Roman" panose="02020603050405020304" pitchFamily="18" charset="0"/>
              </a:rPr>
              <a:t>IBM DB2</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All Intel &amp; AMD processors capable of running 32-bit or 64-bit </a:t>
            </a:r>
            <a:r>
              <a:rPr lang="en-US" sz="2000" dirty="0" smtClean="0">
                <a:latin typeface="Times New Roman" panose="02020603050405020304" pitchFamily="18" charset="0"/>
                <a:cs typeface="Times New Roman" panose="02020603050405020304" pitchFamily="18" charset="0"/>
              </a:rPr>
              <a:t>OS</a:t>
            </a:r>
          </a:p>
          <a:p>
            <a:r>
              <a:rPr lang="en-US" sz="2000" dirty="0" smtClean="0">
                <a:latin typeface="Times New Roman" panose="02020603050405020304" pitchFamily="18" charset="0"/>
                <a:cs typeface="Times New Roman" panose="02020603050405020304" pitchFamily="18" charset="0"/>
              </a:rPr>
              <a:t>512 </a:t>
            </a:r>
            <a:r>
              <a:rPr lang="en-US" sz="2000" dirty="0">
                <a:latin typeface="Times New Roman" panose="02020603050405020304" pitchFamily="18" charset="0"/>
                <a:cs typeface="Times New Roman" panose="02020603050405020304" pitchFamily="18" charset="0"/>
              </a:rPr>
              <a:t>MB RAM and an additional ram per 5 client connections</a:t>
            </a:r>
          </a:p>
          <a:p>
            <a:r>
              <a:rPr lang="en-US" sz="2000" dirty="0">
                <a:latin typeface="Times New Roman" panose="02020603050405020304" pitchFamily="18" charset="0"/>
                <a:cs typeface="Times New Roman" panose="02020603050405020304" pitchFamily="18" charset="0"/>
              </a:rPr>
              <a:t>3GB of Hard Disk </a:t>
            </a:r>
            <a:r>
              <a:rPr lang="en-US" sz="2000" dirty="0" smtClean="0">
                <a:latin typeface="Times New Roman" panose="02020603050405020304" pitchFamily="18" charset="0"/>
                <a:cs typeface="Times New Roman" panose="02020603050405020304" pitchFamily="18" charset="0"/>
              </a:rPr>
              <a:t>space</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Minimum </a:t>
            </a:r>
            <a:r>
              <a:rPr lang="en-US" sz="2000" dirty="0" err="1">
                <a:latin typeface="Times New Roman" panose="02020603050405020304" pitchFamily="18" charset="0"/>
                <a:cs typeface="Times New Roman" panose="02020603050405020304" pitchFamily="18" charset="0"/>
              </a:rPr>
              <a:t>requ</a:t>
            </a:r>
            <a:r>
              <a:rPr lang="en-US" sz="2000" b="1"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irements</a:t>
            </a:r>
            <a:r>
              <a:rPr lang="en-US" sz="2000" dirty="0">
                <a:latin typeface="Times New Roman" panose="02020603050405020304" pitchFamily="18" charset="0"/>
                <a:cs typeface="Times New Roman" panose="02020603050405020304" pitchFamily="18" charset="0"/>
              </a:rPr>
              <a:t> for installing </a:t>
            </a:r>
            <a:r>
              <a:rPr lang="en-US" sz="2000" b="1" dirty="0">
                <a:latin typeface="Times New Roman" panose="02020603050405020304" pitchFamily="18" charset="0"/>
                <a:cs typeface="Times New Roman" panose="02020603050405020304" pitchFamily="18" charset="0"/>
              </a:rPr>
              <a:t>Web Sphere</a:t>
            </a:r>
            <a:r>
              <a:rPr lang="en-US" sz="2000" dirty="0">
                <a:latin typeface="Times New Roman" panose="02020603050405020304" pitchFamily="18" charset="0"/>
                <a:cs typeface="Times New Roman" panose="02020603050405020304" pitchFamily="18" charset="0"/>
              </a:rPr>
              <a:t>:</a:t>
            </a:r>
          </a:p>
          <a:p>
            <a:pPr lvl="0"/>
            <a:r>
              <a:rPr lang="en-US" sz="2000" dirty="0">
                <a:latin typeface="Times New Roman" panose="02020603050405020304" pitchFamily="18" charset="0"/>
                <a:cs typeface="Times New Roman" panose="02020603050405020304" pitchFamily="18" charset="0"/>
              </a:rPr>
              <a:t>All Intel &amp; AMD processors capable of running 32-bit or 64-bit OS</a:t>
            </a:r>
          </a:p>
          <a:p>
            <a:pPr lvl="0"/>
            <a:r>
              <a:rPr lang="en-US" sz="2000" dirty="0">
                <a:latin typeface="Times New Roman" panose="02020603050405020304" pitchFamily="18" charset="0"/>
                <a:cs typeface="Times New Roman" panose="02020603050405020304" pitchFamily="18" charset="0"/>
              </a:rPr>
              <a:t> 375 MHz processor</a:t>
            </a:r>
          </a:p>
          <a:p>
            <a:pPr lvl="0"/>
            <a:r>
              <a:rPr lang="en-US" sz="2000" dirty="0">
                <a:latin typeface="Times New Roman" panose="02020603050405020304" pitchFamily="18" charset="0"/>
                <a:cs typeface="Times New Roman" panose="02020603050405020304" pitchFamily="18" charset="0"/>
              </a:rPr>
              <a:t>2 GB RAM.</a:t>
            </a:r>
          </a:p>
          <a:p>
            <a:pPr lvl="0"/>
            <a:r>
              <a:rPr lang="en-US" sz="2000" dirty="0">
                <a:latin typeface="Times New Roman" panose="02020603050405020304" pitchFamily="18" charset="0"/>
                <a:cs typeface="Times New Roman" panose="02020603050405020304" pitchFamily="18" charset="0"/>
              </a:rPr>
              <a:t> 6 GB of Hard Disk space</a:t>
            </a:r>
            <a:r>
              <a:rPr lang="en-US" dirty="0"/>
              <a:t>.</a:t>
            </a:r>
          </a:p>
          <a:p>
            <a:endParaRPr lang="en-US" dirty="0"/>
          </a:p>
        </p:txBody>
      </p:sp>
    </p:spTree>
    <p:extLst>
      <p:ext uri="{BB962C8B-B14F-4D97-AF65-F5344CB8AC3E}">
        <p14:creationId xmlns:p14="http://schemas.microsoft.com/office/powerpoint/2010/main" val="152355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189" y="1344166"/>
            <a:ext cx="9182635"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a:xfrm>
            <a:off x="773806" y="146184"/>
            <a:ext cx="10515600" cy="1325563"/>
          </a:xfrm>
        </p:spPr>
        <p:txBody>
          <a:bodyPr/>
          <a:lstStyle/>
          <a:p>
            <a:pPr algn="ctr"/>
            <a:r>
              <a:rPr lang="en-US" b="1" dirty="0" smtClean="0">
                <a:solidFill>
                  <a:srgbClr val="C00000"/>
                </a:solidFill>
                <a:latin typeface="Andalus" panose="02020603050405020304" pitchFamily="18" charset="-78"/>
                <a:cs typeface="Andalus" panose="02020603050405020304" pitchFamily="18" charset="-78"/>
              </a:rPr>
              <a:t>Use case Model Description</a:t>
            </a:r>
            <a:endParaRPr lang="en-US" dirty="0"/>
          </a:p>
        </p:txBody>
      </p:sp>
    </p:spTree>
    <p:extLst>
      <p:ext uri="{BB962C8B-B14F-4D97-AF65-F5344CB8AC3E}">
        <p14:creationId xmlns:p14="http://schemas.microsoft.com/office/powerpoint/2010/main" val="3416000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837" y="159063"/>
            <a:ext cx="10515600" cy="1325563"/>
          </a:xfrm>
        </p:spPr>
        <p:txBody>
          <a:bodyPr/>
          <a:lstStyle/>
          <a:p>
            <a:pPr algn="ctr"/>
            <a:r>
              <a:rPr lang="en-US" b="1" smtClean="0">
                <a:solidFill>
                  <a:srgbClr val="C00000"/>
                </a:solidFill>
                <a:latin typeface="Andalus" panose="02020603050405020304" pitchFamily="18" charset="-78"/>
                <a:cs typeface="Andalus" panose="02020603050405020304" pitchFamily="18" charset="-78"/>
              </a:rPr>
              <a:t>Class diagram</a:t>
            </a:r>
            <a:endParaRPr lang="en-US" dirty="0"/>
          </a:p>
        </p:txBody>
      </p:sp>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681" y="1690688"/>
            <a:ext cx="8572567" cy="5017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5227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6751" y="2533763"/>
            <a:ext cx="5771016" cy="1468800"/>
          </a:xfrm>
        </p:spPr>
        <p:txBody>
          <a:bodyPr>
            <a:normAutofit/>
          </a:bodyPr>
          <a:lstStyle/>
          <a:p>
            <a:r>
              <a:rPr lang="en-US" sz="7200" b="1" dirty="0" smtClean="0">
                <a:solidFill>
                  <a:srgbClr val="C00000"/>
                </a:solidFill>
                <a:latin typeface="Andalus" panose="02020603050405020304" pitchFamily="18" charset="-78"/>
                <a:cs typeface="Andalus" panose="02020603050405020304" pitchFamily="18" charset="-78"/>
              </a:rPr>
              <a:t>QUERIES…?</a:t>
            </a:r>
            <a:endParaRPr lang="en-US" sz="7200" b="1" dirty="0">
              <a:solidFill>
                <a:srgbClr val="C00000"/>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750318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003" y="3135086"/>
            <a:ext cx="5984772" cy="724974"/>
          </a:xfrm>
        </p:spPr>
        <p:txBody>
          <a:bodyPr>
            <a:noAutofit/>
          </a:bodyPr>
          <a:lstStyle/>
          <a:p>
            <a:r>
              <a:rPr lang="en-US" sz="6600" b="1" dirty="0" smtClean="0">
                <a:solidFill>
                  <a:srgbClr val="C00000"/>
                </a:solidFill>
                <a:latin typeface="Andalus" panose="02020603050405020304" pitchFamily="18" charset="-78"/>
                <a:cs typeface="Andalus" panose="02020603050405020304" pitchFamily="18" charset="-78"/>
              </a:rPr>
              <a:t>THANK YOU</a:t>
            </a:r>
            <a:endParaRPr lang="en-US" sz="6600" b="1" dirty="0">
              <a:solidFill>
                <a:srgbClr val="C00000"/>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792109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800" b="1" u="sng" dirty="0" smtClean="0">
                <a:solidFill>
                  <a:srgbClr val="C00000"/>
                </a:solidFill>
                <a:latin typeface="Andalus" panose="02020603050405020304" pitchFamily="18" charset="-78"/>
                <a:cs typeface="Andalus" panose="02020603050405020304" pitchFamily="18" charset="-78"/>
              </a:rPr>
              <a:t>Abstract </a:t>
            </a:r>
            <a:endParaRPr lang="en-US" sz="4800" b="1" u="sng" dirty="0">
              <a:solidFill>
                <a:srgbClr val="C00000"/>
              </a:solidFill>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main objective of this project is to provide web based application for online course design, course calendar publishing, and student’s registrations for self-paced learning</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virtual learning environment</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VLE</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learning platform</a:t>
            </a:r>
            <a:r>
              <a:rPr lang="en-US" sz="2000" dirty="0">
                <a:latin typeface="Times New Roman" panose="02020603050405020304" pitchFamily="18" charset="0"/>
                <a:cs typeface="Times New Roman" panose="02020603050405020304" pitchFamily="18" charset="0"/>
              </a:rPr>
              <a:t>, is an education system based on the </a:t>
            </a:r>
            <a:r>
              <a:rPr lang="en-US" sz="2000" dirty="0">
                <a:latin typeface="Times New Roman" panose="02020603050405020304" pitchFamily="18" charset="0"/>
                <a:cs typeface="Times New Roman" panose="02020603050405020304" pitchFamily="18" charset="0"/>
                <a:hlinkClick r:id="rId2" tooltip="World Wide Web"/>
              </a:rPr>
              <a:t>web</a:t>
            </a:r>
            <a:r>
              <a:rPr lang="en-US" sz="2000" dirty="0">
                <a:latin typeface="Times New Roman" panose="02020603050405020304" pitchFamily="18" charset="0"/>
                <a:cs typeface="Times New Roman" panose="02020603050405020304" pitchFamily="18" charset="0"/>
              </a:rPr>
              <a:t> that models conventional real-world education by providing equivalent </a:t>
            </a:r>
            <a:r>
              <a:rPr lang="en-US" sz="2000" dirty="0">
                <a:latin typeface="Times New Roman" panose="02020603050405020304" pitchFamily="18" charset="0"/>
                <a:cs typeface="Times New Roman" panose="02020603050405020304" pitchFamily="18" charset="0"/>
                <a:hlinkClick r:id="rId3" tooltip="Virtuality"/>
              </a:rPr>
              <a:t>virtual</a:t>
            </a:r>
            <a:r>
              <a:rPr lang="en-US" sz="2000" dirty="0">
                <a:latin typeface="Times New Roman" panose="02020603050405020304" pitchFamily="18" charset="0"/>
                <a:cs typeface="Times New Roman" panose="02020603050405020304" pitchFamily="18" charset="0"/>
              </a:rPr>
              <a:t> access to classes, class content, tests, homework, grades, assessments, and other external resources such as academic or museum links.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b="1" dirty="0"/>
              <a:t> </a:t>
            </a:r>
            <a:r>
              <a:rPr lang="en-US" sz="2000" dirty="0">
                <a:latin typeface="Times New Roman" panose="02020603050405020304" pitchFamily="18" charset="0"/>
                <a:cs typeface="Times New Roman" panose="02020603050405020304" pitchFamily="18" charset="0"/>
              </a:rPr>
              <a:t>The main objective of Virtual Learning Environment is to provide an online learning experience to registered students of the portal. The registered students and faculties can also interact with each other thus providing a healthy and friendly environment to learn while not present physically in the lecture hall. </a:t>
            </a:r>
            <a:endParaRPr lang="en-US" sz="2000" dirty="0" smtClean="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1885053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a:solidFill>
                  <a:srgbClr val="C00000"/>
                </a:solidFill>
                <a:latin typeface="Andalus" panose="02020603050405020304" pitchFamily="18" charset="-78"/>
                <a:cs typeface="Andalus" panose="02020603050405020304" pitchFamily="18" charset="-78"/>
              </a:rPr>
              <a:t>Existing System </a:t>
            </a:r>
            <a:endParaRPr lang="en-US" dirty="0"/>
          </a:p>
        </p:txBody>
      </p:sp>
      <p:sp>
        <p:nvSpPr>
          <p:cNvPr id="4" name="Content Placeholder 3"/>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Traditional system where in a classroom there are twenty to thirty students are made to sit passively while listening raptly to the teacher.</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is where the disadvantage starts – </a:t>
            </a:r>
            <a:r>
              <a:rPr lang="en-US" sz="2000" b="1" dirty="0" smtClean="0">
                <a:latin typeface="Times New Roman" panose="02020603050405020304" pitchFamily="18" charset="0"/>
                <a:cs typeface="Times New Roman" panose="02020603050405020304" pitchFamily="18" charset="0"/>
              </a:rPr>
              <a:t>Lacks Interactivity </a:t>
            </a:r>
            <a:r>
              <a:rPr lang="en-US" sz="2000" dirty="0" smtClean="0">
                <a:latin typeface="Times New Roman" panose="02020603050405020304" pitchFamily="18" charset="0"/>
                <a:cs typeface="Times New Roman" panose="02020603050405020304" pitchFamily="18" charset="0"/>
              </a:rPr>
              <a:t>, it simply impossible for one person to give each student the one-to-one attention or instruction that may be required.</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works well for a large number of children, but there are many others who simply have difficulty learning in this environment.</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traditional systems students must shape their personal schedules around classes. If there is any emergency comes up, student cannot adjust the class schedule to turn in work at different time-</a:t>
            </a:r>
            <a:r>
              <a:rPr lang="en-US" sz="2000" b="1" dirty="0" smtClean="0">
                <a:latin typeface="Times New Roman" panose="02020603050405020304" pitchFamily="18" charset="0"/>
                <a:cs typeface="Times New Roman" panose="02020603050405020304" pitchFamily="18" charset="0"/>
              </a:rPr>
              <a:t> No Flexibility</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971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latin typeface="Andalus" panose="02020603050405020304" pitchFamily="18" charset="-78"/>
                <a:cs typeface="Andalus" panose="02020603050405020304" pitchFamily="18" charset="-78"/>
              </a:rPr>
              <a:t>Proposed System</a:t>
            </a: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In general , many people who in a way are involved with educational system accept that the existing system of education, is not effectively anymore.</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Internet has significantly impacted the establishment of Internet-based education.</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Virtual Learning Environment </a:t>
            </a:r>
            <a:r>
              <a:rPr lang="en-US" sz="2000" dirty="0" smtClean="0">
                <a:latin typeface="Times New Roman" panose="02020603050405020304" pitchFamily="18" charset="0"/>
                <a:cs typeface="Times New Roman" panose="02020603050405020304" pitchFamily="18" charset="0"/>
              </a:rPr>
              <a:t>system supports external collaborative activity(two domestic students consult with foreign students)rather than internal collaborative activity(domestic students consult each other in physical space) which makes it an effective web-based technology.</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Virtual Learning system is a capable system for educational system, especially for interactive activities which is increasing among students all over the world for improving their knowledge.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245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solidFill>
                  <a:srgbClr val="C00000"/>
                </a:solidFill>
                <a:latin typeface="Andalus" panose="02020603050405020304" pitchFamily="18" charset="-78"/>
                <a:cs typeface="Andalus" panose="02020603050405020304" pitchFamily="18" charset="-78"/>
              </a:rPr>
              <a:t>Benefits</a:t>
            </a:r>
            <a:endParaRPr lang="en-US" dirty="0"/>
          </a:p>
        </p:txBody>
      </p:sp>
      <p:sp>
        <p:nvSpPr>
          <p:cNvPr id="5" name="Content Placeholder 4"/>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Virtual Learning Environment produces great results by decreasing costs and improving performance. Also, unlike a one time classroom session, the courses available for others. This includes static learning courses available for others . </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includes static learning courses as well as any ongoing conversations in networked communities.</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Virtual Learning Environment encourages exploration and testing of ideas. With the right feedback you create a great learning environment.</a:t>
            </a: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2780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solidFill>
                  <a:srgbClr val="C00000"/>
                </a:solidFill>
                <a:latin typeface="Andalus" panose="02020603050405020304" pitchFamily="18" charset="-78"/>
                <a:cs typeface="Andalus" panose="02020603050405020304" pitchFamily="18" charset="-78"/>
              </a:rPr>
              <a:t/>
            </a:r>
            <a:br>
              <a:rPr lang="en-US" sz="4800" b="1" dirty="0">
                <a:solidFill>
                  <a:srgbClr val="C00000"/>
                </a:solidFill>
                <a:latin typeface="Andalus" panose="02020603050405020304" pitchFamily="18" charset="-78"/>
                <a:cs typeface="Andalus" panose="02020603050405020304" pitchFamily="18" charset="-78"/>
              </a:rPr>
            </a:br>
            <a:endParaRPr lang="en-US" sz="4800" b="1" dirty="0">
              <a:solidFill>
                <a:srgbClr val="C00000"/>
              </a:solidFill>
            </a:endParaRPr>
          </a:p>
        </p:txBody>
      </p:sp>
      <p:sp>
        <p:nvSpPr>
          <p:cNvPr id="3" name="Content Placeholder 2"/>
          <p:cNvSpPr>
            <a:spLocks noGrp="1"/>
          </p:cNvSpPr>
          <p:nvPr>
            <p:ph idx="1"/>
          </p:nvPr>
        </p:nvSpPr>
        <p:spPr>
          <a:xfrm>
            <a:off x="838200" y="772732"/>
            <a:ext cx="10515600" cy="5404231"/>
          </a:xfrm>
        </p:spPr>
        <p:txBody>
          <a:bodyPr>
            <a:normAutofit/>
          </a:bodyPr>
          <a:lstStyle/>
          <a:p>
            <a:r>
              <a:rPr lang="en-US" sz="2000" b="1" dirty="0" smtClean="0">
                <a:latin typeface="Times New Roman" panose="02020603050405020304" pitchFamily="18" charset="0"/>
                <a:cs typeface="Times New Roman" panose="02020603050405020304" pitchFamily="18" charset="0"/>
              </a:rPr>
              <a:t>Ongoing access to resources – </a:t>
            </a:r>
            <a:r>
              <a:rPr lang="en-US" sz="2000" dirty="0" smtClean="0">
                <a:latin typeface="Times New Roman" panose="02020603050405020304" pitchFamily="18" charset="0"/>
                <a:cs typeface="Times New Roman" panose="02020603050405020304" pitchFamily="18" charset="0"/>
              </a:rPr>
              <a:t>If you take a class in real world and need a refresher, you better hope that you took good notes. That’s not the case with VLE. Ideally, you continue to have access to the online content and resources to brush up on what you learned.</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One of the best reason to choose an online education is also the most obvious. A student doesn’t have to move to another place. They can wrap classes around her schedule.</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Internet technology evolution and e-business have affected all industrial and commercial activity and accelerated the growth of virtual learning industry. This in turn has fostered the collaboration of education and Internet Technology by increasing the volume and speed of information transfer and simplifying knowledge management and exchange task.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22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543617"/>
            <a:ext cx="8911687" cy="1280890"/>
          </a:xfrm>
        </p:spPr>
        <p:txBody>
          <a:bodyPr/>
          <a:lstStyle/>
          <a:p>
            <a:r>
              <a:rPr lang="en-US" b="1" dirty="0" smtClean="0">
                <a:solidFill>
                  <a:srgbClr val="C00000"/>
                </a:solidFill>
                <a:latin typeface="Andalus" panose="02020603050405020304" pitchFamily="18" charset="-78"/>
                <a:cs typeface="Andalus" panose="02020603050405020304" pitchFamily="18" charset="-78"/>
              </a:rPr>
              <a:t>Functional Requirements</a:t>
            </a:r>
            <a:endParaRPr lang="en-US" dirty="0"/>
          </a:p>
        </p:txBody>
      </p:sp>
      <p:sp>
        <p:nvSpPr>
          <p:cNvPr id="3" name="Content Placeholder 2"/>
          <p:cNvSpPr>
            <a:spLocks noGrp="1"/>
          </p:cNvSpPr>
          <p:nvPr>
            <p:ph idx="1"/>
          </p:nvPr>
        </p:nvSpPr>
        <p:spPr/>
        <p:txBody>
          <a:bodyPr>
            <a:normAutofit/>
          </a:bodyPr>
          <a:lstStyle/>
          <a:p>
            <a:pPr marL="0" lvl="0" indent="0">
              <a:buNone/>
            </a:pPr>
            <a:r>
              <a:rPr lang="en-US" sz="2000" dirty="0"/>
              <a:t> </a:t>
            </a:r>
          </a:p>
          <a:p>
            <a:pPr lvl="0"/>
            <a:r>
              <a:rPr lang="en-US" sz="2000" dirty="0">
                <a:latin typeface="Times New Roman" panose="02020603050405020304" pitchFamily="18" charset="0"/>
                <a:cs typeface="Times New Roman" panose="02020603050405020304" pitchFamily="18" charset="0"/>
              </a:rPr>
              <a:t>The system must be able to display the course syllabus, also other information like prerequisites, registration, payments, and contact information for the instructor should be displayed</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system should provide a student registration module through students can register themselves for an offered course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Students </a:t>
            </a:r>
            <a:r>
              <a:rPr lang="en-US" sz="2000" dirty="0">
                <a:latin typeface="Times New Roman" panose="02020603050405020304" pitchFamily="18" charset="0"/>
                <a:cs typeface="Times New Roman" panose="02020603050405020304" pitchFamily="18" charset="0"/>
              </a:rPr>
              <a:t>can choose courses, attend lectures, take tests, view their performance records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as per their convenience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Faculties can take lectures, upload tests and upload lectures in various formats as in videos, power point presentation etc</a:t>
            </a:r>
            <a:r>
              <a:rPr lang="en-US" sz="2000" dirty="0" smtClean="0">
                <a:latin typeface="Times New Roman" panose="02020603050405020304" pitchFamily="18" charset="0"/>
                <a:cs typeface="Times New Roman" panose="02020603050405020304" pitchFamily="18" charset="0"/>
              </a:rPr>
              <a:t>.</a:t>
            </a:r>
          </a:p>
          <a:p>
            <a:pPr lvl="0"/>
            <a:r>
              <a:rPr lang="en-US" sz="2000" dirty="0">
                <a:latin typeface="Times New Roman" panose="02020603050405020304" pitchFamily="18" charset="0"/>
                <a:cs typeface="Times New Roman" panose="02020603050405020304" pitchFamily="18" charset="0"/>
              </a:rPr>
              <a:t>The system should provide the course contents such as copies of lecture in the form of text, audio, or video presentation etc.</a:t>
            </a:r>
          </a:p>
          <a:p>
            <a:endParaRPr lang="en-US"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259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669701"/>
            <a:ext cx="10515600" cy="5507262"/>
          </a:xfrm>
        </p:spPr>
        <p:txBody>
          <a:bodyPr>
            <a:normAutofit/>
          </a:bodyPr>
          <a:lstStyle/>
          <a:p>
            <a:pPr marL="0" lvl="0" indent="0">
              <a:buNone/>
            </a:pPr>
            <a:r>
              <a:rPr lang="en-US" sz="2000" dirty="0"/>
              <a:t> </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The system should support email for communication with the faculty for support and guidance</a:t>
            </a:r>
            <a:r>
              <a:rPr lang="en-US" sz="2000" dirty="0" smtClean="0">
                <a:latin typeface="Times New Roman" panose="02020603050405020304" pitchFamily="18" charset="0"/>
                <a:cs typeface="Times New Roman" panose="02020603050405020304" pitchFamily="18" charset="0"/>
              </a:rPr>
              <a:t>.</a:t>
            </a:r>
          </a:p>
          <a:p>
            <a:pPr lvl="0"/>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The system should also provide the examination module for final assessment. This includes hall ticket issuance, exam schedule and exam center information etc</a:t>
            </a:r>
            <a:r>
              <a:rPr lang="en-US" sz="2000" dirty="0" smtClean="0">
                <a:latin typeface="Times New Roman" panose="02020603050405020304" pitchFamily="18" charset="0"/>
                <a:cs typeface="Times New Roman" panose="02020603050405020304" pitchFamily="18" charset="0"/>
              </a:rPr>
              <a:t>.</a:t>
            </a:r>
          </a:p>
          <a:p>
            <a:pPr lvl="0"/>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The system should provide role based access to students, faculty, and course administrator</a:t>
            </a:r>
            <a:r>
              <a:rPr lang="en-US" sz="2000" dirty="0" smtClean="0">
                <a:latin typeface="Times New Roman" panose="02020603050405020304" pitchFamily="18" charset="0"/>
                <a:cs typeface="Times New Roman" panose="02020603050405020304" pitchFamily="18" charset="0"/>
              </a:rPr>
              <a:t>.</a:t>
            </a:r>
          </a:p>
          <a:p>
            <a:pPr marL="0" lvl="0" indent="0">
              <a:buNone/>
            </a:pP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The system should also provide the various statistical reports accessible to administrators.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437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latin typeface="Andalus" panose="02020603050405020304" pitchFamily="18" charset="-78"/>
                <a:cs typeface="Andalus" panose="02020603050405020304" pitchFamily="18" charset="-78"/>
              </a:rPr>
              <a:t>Module description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ADMINISTRATOR</a:t>
            </a:r>
            <a:r>
              <a:rPr lang="en-US" sz="2000" b="1" dirty="0" smtClean="0">
                <a:latin typeface="Times New Roman" panose="02020603050405020304" pitchFamily="18" charset="0"/>
                <a:cs typeface="Times New Roman" panose="02020603050405020304" pitchFamily="18" charset="0"/>
              </a:rPr>
              <a:t>:</a:t>
            </a:r>
          </a:p>
          <a:p>
            <a:pPr marL="0" indent="0">
              <a:buNone/>
            </a:pPr>
            <a:endParaRPr lang="en-US" sz="2000" b="1"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View Requests: View requests of all the registered students. </a:t>
            </a:r>
          </a:p>
          <a:p>
            <a:pPr lvl="0"/>
            <a:r>
              <a:rPr lang="en-US" sz="2000" dirty="0">
                <a:latin typeface="Times New Roman" panose="02020603050405020304" pitchFamily="18" charset="0"/>
                <a:cs typeface="Times New Roman" panose="02020603050405020304" pitchFamily="18" charset="0"/>
              </a:rPr>
              <a:t>Manage Requests: Approve or disapprove requests.</a:t>
            </a:r>
          </a:p>
          <a:p>
            <a:pPr lvl="0"/>
            <a:r>
              <a:rPr lang="en-US" sz="2000" dirty="0">
                <a:latin typeface="Times New Roman" panose="02020603050405020304" pitchFamily="18" charset="0"/>
                <a:cs typeface="Times New Roman" panose="02020603050405020304" pitchFamily="18" charset="0"/>
              </a:rPr>
              <a:t>View/Upload/Delete notifications: View, upload and delete the notices.</a:t>
            </a:r>
          </a:p>
          <a:p>
            <a:pPr lvl="0"/>
            <a:r>
              <a:rPr lang="en-US" sz="2000" dirty="0">
                <a:latin typeface="Times New Roman" panose="02020603050405020304" pitchFamily="18" charset="0"/>
                <a:cs typeface="Times New Roman" panose="02020603050405020304" pitchFamily="18" charset="0"/>
              </a:rPr>
              <a:t>Design/Update courses: designs and updates courses.</a:t>
            </a:r>
          </a:p>
          <a:p>
            <a:pPr lvl="0"/>
            <a:r>
              <a:rPr lang="en-US" sz="2000" dirty="0">
                <a:latin typeface="Times New Roman" panose="02020603050405020304" pitchFamily="18" charset="0"/>
                <a:cs typeface="Times New Roman" panose="02020603050405020304" pitchFamily="18" charset="0"/>
              </a:rPr>
              <a:t>Conducts exams for registered students by issuing hall tickets.</a:t>
            </a:r>
          </a:p>
          <a:p>
            <a:pPr lvl="0"/>
            <a:r>
              <a:rPr lang="en-US" sz="2000" dirty="0">
                <a:latin typeface="Times New Roman" panose="02020603050405020304" pitchFamily="18" charset="0"/>
                <a:cs typeface="Times New Roman" panose="02020603050405020304" pitchFamily="18" charset="0"/>
              </a:rPr>
              <a:t>View various statistical reports of virtual learning environment system.</a:t>
            </a:r>
          </a:p>
          <a:p>
            <a:pPr lvl="0"/>
            <a:r>
              <a:rPr lang="en-US" sz="2000" dirty="0">
                <a:latin typeface="Times New Roman" panose="02020603050405020304" pitchFamily="18" charset="0"/>
                <a:cs typeface="Times New Roman" panose="02020603050405020304" pitchFamily="18" charset="0"/>
              </a:rPr>
              <a:t>Adds faculty information</a:t>
            </a:r>
            <a:r>
              <a:rPr lang="en-US" dirty="0"/>
              <a:t>.</a:t>
            </a:r>
          </a:p>
          <a:p>
            <a:pPr marL="0" indent="0">
              <a:buNone/>
            </a:pPr>
            <a:r>
              <a:rPr lang="en-US" dirty="0"/>
              <a:t>        </a:t>
            </a:r>
          </a:p>
        </p:txBody>
      </p:sp>
    </p:spTree>
    <p:extLst>
      <p:ext uri="{BB962C8B-B14F-4D97-AF65-F5344CB8AC3E}">
        <p14:creationId xmlns:p14="http://schemas.microsoft.com/office/powerpoint/2010/main" val="602172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427</TotalTime>
  <Words>937</Words>
  <Application>Microsoft Office PowerPoint</Application>
  <PresentationFormat>Widescreen</PresentationFormat>
  <Paragraphs>116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Andalus</vt:lpstr>
      <vt:lpstr>Arial</vt:lpstr>
      <vt:lpstr>Calibri</vt:lpstr>
      <vt:lpstr>Calibri Light</vt:lpstr>
      <vt:lpstr>Times New Roman</vt:lpstr>
      <vt:lpstr>Office Theme</vt:lpstr>
      <vt:lpstr>VIRTUAL LEARNING ENVIRONMENT</vt:lpstr>
      <vt:lpstr>Abstract </vt:lpstr>
      <vt:lpstr>Existing System </vt:lpstr>
      <vt:lpstr>Proposed System</vt:lpstr>
      <vt:lpstr>Benefits</vt:lpstr>
      <vt:lpstr> </vt:lpstr>
      <vt:lpstr>Functional Requirements</vt:lpstr>
      <vt:lpstr>PowerPoint Presentation</vt:lpstr>
      <vt:lpstr>Module description</vt:lpstr>
      <vt:lpstr>PowerPoint Presentation</vt:lpstr>
      <vt:lpstr>Software Requirements </vt:lpstr>
      <vt:lpstr>Hardware Requirements</vt:lpstr>
      <vt:lpstr>PowerPoint Presentation</vt:lpstr>
      <vt:lpstr>Use case Model Description</vt:lpstr>
      <vt:lpstr>Class diagram</vt:lpstr>
      <vt:lpstr>QUERIES…?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guest1</dc:creator>
  <cp:lastModifiedBy>db2admin</cp:lastModifiedBy>
  <cp:revision>141</cp:revision>
  <dcterms:created xsi:type="dcterms:W3CDTF">2013-02-22T12:27:26Z</dcterms:created>
  <dcterms:modified xsi:type="dcterms:W3CDTF">2013-03-18T13:04:42Z</dcterms:modified>
</cp:coreProperties>
</file>