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32918400" cy="21945600"/>
  <p:notesSz cx="39600188" cy="39600188"/>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0414" userDrawn="1">
          <p15:clr>
            <a:srgbClr val="A4A3A4"/>
          </p15:clr>
        </p15:guide>
        <p15:guide id="8" pos="13996" userDrawn="1">
          <p15:clr>
            <a:srgbClr val="A4A3A4"/>
          </p15:clr>
        </p15:guide>
        <p15:guide id="9" pos="295" userDrawn="1">
          <p15:clr>
            <a:srgbClr val="A4A3A4"/>
          </p15:clr>
        </p15:guide>
        <p15:guide id="10" pos="6713" userDrawn="1">
          <p15:clr>
            <a:srgbClr val="A4A3A4"/>
          </p15:clr>
        </p15:guide>
        <p15:guide id="11" pos="7166" userDrawn="1">
          <p15:clr>
            <a:srgbClr val="A4A3A4"/>
          </p15:clr>
        </p15:guide>
        <p15:guide id="12" pos="13584" userDrawn="1">
          <p15:clr>
            <a:srgbClr val="A4A3A4"/>
          </p15:clr>
        </p15:guide>
        <p15:guide id="13" pos="7372" userDrawn="1">
          <p15:clr>
            <a:srgbClr val="A4A3A4"/>
          </p15:clr>
        </p15:guide>
        <p15:guide id="14" pos="133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10B"/>
    <a:srgbClr val="10253F"/>
    <a:srgbClr val="1F497D"/>
    <a:srgbClr val="131873"/>
    <a:srgbClr val="990000"/>
    <a:srgbClr val="000099"/>
    <a:srgbClr val="FF9900"/>
    <a:srgbClr val="999999"/>
    <a:srgbClr val="339966"/>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C2A0F-5483-4C95-8123-8272B9040DBC}" v="26" dt="2020-02-29T03:44:46.863"/>
    <p1510:client id="{78BFAC02-97C2-9C4E-9B19-1339ADF37F7E}" v="2059" dt="2020-02-29T00:07:12.807"/>
    <p1510:client id="{D87C91F1-6993-9D9A-7A36-75968633AB24}" v="40" dt="2020-02-28T17:48:28.255"/>
    <p1510:client id="{F7E18A5D-A923-453A-8E84-62A3F9858D77}" v="1024" dt="2020-02-28T17:24:06.560"/>
    <p1510:client id="{FE3C5A2F-CC71-4CBF-9CFF-28F74A3E72FE}" v="778" dt="2020-02-29T02:07:19.0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p:scale>
          <a:sx n="10" d="100"/>
          <a:sy n="10" d="100"/>
        </p:scale>
        <p:origin x="3832" y="1760"/>
      </p:cViewPr>
      <p:guideLst>
        <p:guide orient="horz" pos="13609"/>
        <p:guide orient="horz" pos="1294"/>
        <p:guide orient="horz" pos="3241"/>
        <p:guide orient="horz" pos="10560"/>
        <p:guide orient="horz" pos="2555"/>
        <p:guide orient="horz" pos="13472"/>
        <p:guide pos="20414"/>
        <p:guide pos="13996"/>
        <p:guide pos="295"/>
        <p:guide pos="6713"/>
        <p:guide pos="7166"/>
        <p:guide pos="13584"/>
        <p:guide pos="7372"/>
        <p:guide pos="1337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7" y="6817179"/>
            <a:ext cx="27979688" cy="4704443"/>
          </a:xfrm>
        </p:spPr>
        <p:txBody>
          <a:bodyPr/>
          <a:lstStyle/>
          <a:p>
            <a:r>
              <a:rPr lang="en-US"/>
              <a:t>Click to edit Master title style</a:t>
            </a:r>
          </a:p>
        </p:txBody>
      </p:sp>
      <p:sp>
        <p:nvSpPr>
          <p:cNvPr id="3" name="Subtitle 2"/>
          <p:cNvSpPr>
            <a:spLocks noGrp="1"/>
          </p:cNvSpPr>
          <p:nvPr>
            <p:ph type="subTitle" idx="1"/>
          </p:nvPr>
        </p:nvSpPr>
        <p:spPr>
          <a:xfrm>
            <a:off x="4937524" y="12436022"/>
            <a:ext cx="23043356" cy="5607957"/>
          </a:xfrm>
        </p:spPr>
        <p:txBody>
          <a:bodyPr/>
          <a:lstStyle>
            <a:lvl1pPr marL="0" indent="0" algn="ctr">
              <a:buNone/>
              <a:defRPr/>
            </a:lvl1pPr>
            <a:lvl2pPr marL="261244" indent="0" algn="ctr">
              <a:buNone/>
              <a:defRPr/>
            </a:lvl2pPr>
            <a:lvl3pPr marL="522488" indent="0" algn="ctr">
              <a:buNone/>
              <a:defRPr/>
            </a:lvl3pPr>
            <a:lvl4pPr marL="783732" indent="0" algn="ctr">
              <a:buNone/>
              <a:defRPr/>
            </a:lvl4pPr>
            <a:lvl5pPr marL="1044976" indent="0" algn="ctr">
              <a:buNone/>
              <a:defRPr/>
            </a:lvl5pPr>
            <a:lvl6pPr marL="1306220" indent="0" algn="ctr">
              <a:buNone/>
              <a:defRPr/>
            </a:lvl6pPr>
            <a:lvl7pPr marL="1567464" indent="0" algn="ctr">
              <a:buNone/>
              <a:defRPr/>
            </a:lvl7pPr>
            <a:lvl8pPr marL="1828709" indent="0" algn="ctr">
              <a:buNone/>
              <a:defRPr/>
            </a:lvl8pPr>
            <a:lvl9pPr marL="2089953"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123" y="1950358"/>
            <a:ext cx="6994922"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9357" y="1950358"/>
            <a:ext cx="20870466"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444"/>
            <a:ext cx="2798087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2600325" y="9301843"/>
            <a:ext cx="27980879" cy="4800600"/>
          </a:xfrm>
        </p:spPr>
        <p:txBody>
          <a:bodyPr anchor="b"/>
          <a:lstStyle>
            <a:lvl1pPr marL="0" indent="0">
              <a:buNone/>
              <a:defRPr sz="1143"/>
            </a:lvl1pPr>
            <a:lvl2pPr marL="261244" indent="0">
              <a:buNone/>
              <a:defRPr sz="1029"/>
            </a:lvl2pPr>
            <a:lvl3pPr marL="522488" indent="0">
              <a:buNone/>
              <a:defRPr sz="914"/>
            </a:lvl3pPr>
            <a:lvl4pPr marL="783732" indent="0">
              <a:buNone/>
              <a:defRPr sz="800"/>
            </a:lvl4pPr>
            <a:lvl5pPr marL="1044976" indent="0">
              <a:buNone/>
              <a:defRPr sz="800"/>
            </a:lvl5pPr>
            <a:lvl6pPr marL="1306220" indent="0">
              <a:buNone/>
              <a:defRPr sz="800"/>
            </a:lvl6pPr>
            <a:lvl7pPr marL="1567464" indent="0">
              <a:buNone/>
              <a:defRPr sz="800"/>
            </a:lvl7pPr>
            <a:lvl8pPr marL="1828709" indent="0">
              <a:buNone/>
              <a:defRPr sz="800"/>
            </a:lvl8pPr>
            <a:lvl9pPr marL="2089953"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9357"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9022"/>
            <a:ext cx="29627513"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3" y="4912179"/>
            <a:ext cx="14544676"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4" name="Content Placeholder 3"/>
          <p:cNvSpPr>
            <a:spLocks noGrp="1"/>
          </p:cNvSpPr>
          <p:nvPr>
            <p:ph sz="half" idx="2"/>
          </p:nvPr>
        </p:nvSpPr>
        <p:spPr>
          <a:xfrm>
            <a:off x="1645443" y="6959601"/>
            <a:ext cx="14544676"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4912179"/>
            <a:ext cx="14550628"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6" name="Content Placeholder 5"/>
          <p:cNvSpPr>
            <a:spLocks noGrp="1"/>
          </p:cNvSpPr>
          <p:nvPr>
            <p:ph sz="quarter" idx="4"/>
          </p:nvPr>
        </p:nvSpPr>
        <p:spPr>
          <a:xfrm>
            <a:off x="16722330" y="6959601"/>
            <a:ext cx="14550628"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3580"/>
            <a:ext cx="10829926"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2870656" y="873580"/>
            <a:ext cx="184023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1957"/>
            <a:ext cx="10829926" cy="15011400"/>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15361558"/>
            <a:ext cx="19751278"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6451998" y="1961243"/>
            <a:ext cx="19751278" cy="13167179"/>
          </a:xfrm>
        </p:spPr>
        <p:txBody>
          <a:bodyPr/>
          <a:lstStyle>
            <a:lvl1pPr marL="0" indent="0">
              <a:buNone/>
              <a:defRPr sz="1828"/>
            </a:lvl1pPr>
            <a:lvl2pPr marL="261244" indent="0">
              <a:buNone/>
              <a:defRPr sz="1600"/>
            </a:lvl2pPr>
            <a:lvl3pPr marL="522488" indent="0">
              <a:buNone/>
              <a:defRPr sz="1371"/>
            </a:lvl3pPr>
            <a:lvl4pPr marL="783732" indent="0">
              <a:buNone/>
              <a:defRPr sz="1143"/>
            </a:lvl4pPr>
            <a:lvl5pPr marL="1044976" indent="0">
              <a:buNone/>
              <a:defRPr sz="1143"/>
            </a:lvl5pPr>
            <a:lvl6pPr marL="1306220" indent="0">
              <a:buNone/>
              <a:defRPr sz="1143"/>
            </a:lvl6pPr>
            <a:lvl7pPr marL="1567464" indent="0">
              <a:buNone/>
              <a:defRPr sz="1143"/>
            </a:lvl7pPr>
            <a:lvl8pPr marL="1828709" indent="0">
              <a:buNone/>
              <a:defRPr sz="1143"/>
            </a:lvl8pPr>
            <a:lvl9pPr marL="2089953" indent="0">
              <a:buNone/>
              <a:defRPr sz="1143"/>
            </a:lvl9pPr>
          </a:lstStyle>
          <a:p>
            <a:r>
              <a:rPr lang="en-US"/>
              <a:t>Click icon to add picture</a:t>
            </a:r>
          </a:p>
        </p:txBody>
      </p:sp>
      <p:sp>
        <p:nvSpPr>
          <p:cNvPr id="4" name="Text Placeholder 3"/>
          <p:cNvSpPr>
            <a:spLocks noGrp="1"/>
          </p:cNvSpPr>
          <p:nvPr>
            <p:ph type="body" sz="half" idx="2"/>
          </p:nvPr>
        </p:nvSpPr>
        <p:spPr>
          <a:xfrm>
            <a:off x="6451998" y="17175843"/>
            <a:ext cx="19751278" cy="2575379"/>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9357" y="1950357"/>
            <a:ext cx="27979688"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2469357" y="6339115"/>
            <a:ext cx="27979688"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2469356"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125">
              <a:defRPr sz="3828"/>
            </a:lvl1pPr>
          </a:lstStyle>
          <a:p>
            <a:endParaRPr lang="en-AU" altLang="en-US"/>
          </a:p>
        </p:txBody>
      </p:sp>
      <p:sp>
        <p:nvSpPr>
          <p:cNvPr id="1029" name="Rectangle 5"/>
          <p:cNvSpPr>
            <a:spLocks noGrp="1" noChangeArrowheads="1"/>
          </p:cNvSpPr>
          <p:nvPr>
            <p:ph type="ftr" sz="quarter" idx="3"/>
          </p:nvPr>
        </p:nvSpPr>
        <p:spPr bwMode="auto">
          <a:xfrm>
            <a:off x="11247836" y="19995243"/>
            <a:ext cx="10422731"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125">
              <a:defRPr sz="3828"/>
            </a:lvl1pPr>
          </a:lstStyle>
          <a:p>
            <a:endParaRPr lang="en-AU" altLang="en-US"/>
          </a:p>
        </p:txBody>
      </p:sp>
      <p:sp>
        <p:nvSpPr>
          <p:cNvPr id="1030" name="Rectangle 6"/>
          <p:cNvSpPr>
            <a:spLocks noGrp="1" noChangeArrowheads="1"/>
          </p:cNvSpPr>
          <p:nvPr>
            <p:ph type="sldNum" sz="quarter" idx="4"/>
          </p:nvPr>
        </p:nvSpPr>
        <p:spPr bwMode="auto">
          <a:xfrm>
            <a:off x="23591044"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125">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329184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125" rtl="0" eaLnBrk="1" fontAlgn="base" hangingPunct="1">
        <a:spcBef>
          <a:spcPct val="0"/>
        </a:spcBef>
        <a:spcAft>
          <a:spcPct val="0"/>
        </a:spcAft>
        <a:defRPr sz="12057">
          <a:solidFill>
            <a:schemeClr val="tx2"/>
          </a:solidFill>
          <a:latin typeface="+mj-lt"/>
          <a:ea typeface="+mj-ea"/>
          <a:cs typeface="+mj-cs"/>
        </a:defRPr>
      </a:lvl1pPr>
      <a:lvl2pPr algn="ctr" defTabSz="2508125" rtl="0" eaLnBrk="1" fontAlgn="base" hangingPunct="1">
        <a:spcBef>
          <a:spcPct val="0"/>
        </a:spcBef>
        <a:spcAft>
          <a:spcPct val="0"/>
        </a:spcAft>
        <a:defRPr sz="12057">
          <a:solidFill>
            <a:schemeClr val="tx2"/>
          </a:solidFill>
          <a:latin typeface="Times" charset="0"/>
        </a:defRPr>
      </a:lvl2pPr>
      <a:lvl3pPr algn="ctr" defTabSz="2508125" rtl="0" eaLnBrk="1" fontAlgn="base" hangingPunct="1">
        <a:spcBef>
          <a:spcPct val="0"/>
        </a:spcBef>
        <a:spcAft>
          <a:spcPct val="0"/>
        </a:spcAft>
        <a:defRPr sz="12057">
          <a:solidFill>
            <a:schemeClr val="tx2"/>
          </a:solidFill>
          <a:latin typeface="Times" charset="0"/>
        </a:defRPr>
      </a:lvl3pPr>
      <a:lvl4pPr algn="ctr" defTabSz="2508125" rtl="0" eaLnBrk="1" fontAlgn="base" hangingPunct="1">
        <a:spcBef>
          <a:spcPct val="0"/>
        </a:spcBef>
        <a:spcAft>
          <a:spcPct val="0"/>
        </a:spcAft>
        <a:defRPr sz="12057">
          <a:solidFill>
            <a:schemeClr val="tx2"/>
          </a:solidFill>
          <a:latin typeface="Times" charset="0"/>
        </a:defRPr>
      </a:lvl4pPr>
      <a:lvl5pPr algn="ctr" defTabSz="2508125" rtl="0" eaLnBrk="1" fontAlgn="base" hangingPunct="1">
        <a:spcBef>
          <a:spcPct val="0"/>
        </a:spcBef>
        <a:spcAft>
          <a:spcPct val="0"/>
        </a:spcAft>
        <a:defRPr sz="12057">
          <a:solidFill>
            <a:schemeClr val="tx2"/>
          </a:solidFill>
          <a:latin typeface="Times" charset="0"/>
        </a:defRPr>
      </a:lvl5pPr>
      <a:lvl6pPr marL="261244" algn="ctr" defTabSz="2508125" rtl="0" eaLnBrk="1" fontAlgn="base" hangingPunct="1">
        <a:spcBef>
          <a:spcPct val="0"/>
        </a:spcBef>
        <a:spcAft>
          <a:spcPct val="0"/>
        </a:spcAft>
        <a:defRPr sz="12057">
          <a:solidFill>
            <a:schemeClr val="tx2"/>
          </a:solidFill>
          <a:latin typeface="Times" charset="0"/>
        </a:defRPr>
      </a:lvl6pPr>
      <a:lvl7pPr marL="522488" algn="ctr" defTabSz="2508125" rtl="0" eaLnBrk="1" fontAlgn="base" hangingPunct="1">
        <a:spcBef>
          <a:spcPct val="0"/>
        </a:spcBef>
        <a:spcAft>
          <a:spcPct val="0"/>
        </a:spcAft>
        <a:defRPr sz="12057">
          <a:solidFill>
            <a:schemeClr val="tx2"/>
          </a:solidFill>
          <a:latin typeface="Times" charset="0"/>
        </a:defRPr>
      </a:lvl7pPr>
      <a:lvl8pPr marL="783732" algn="ctr" defTabSz="2508125" rtl="0" eaLnBrk="1" fontAlgn="base" hangingPunct="1">
        <a:spcBef>
          <a:spcPct val="0"/>
        </a:spcBef>
        <a:spcAft>
          <a:spcPct val="0"/>
        </a:spcAft>
        <a:defRPr sz="12057">
          <a:solidFill>
            <a:schemeClr val="tx2"/>
          </a:solidFill>
          <a:latin typeface="Times" charset="0"/>
        </a:defRPr>
      </a:lvl8pPr>
      <a:lvl9pPr marL="1044976" algn="ctr" defTabSz="2508125" rtl="0" eaLnBrk="1" fontAlgn="base" hangingPunct="1">
        <a:spcBef>
          <a:spcPct val="0"/>
        </a:spcBef>
        <a:spcAft>
          <a:spcPct val="0"/>
        </a:spcAft>
        <a:defRPr sz="12057">
          <a:solidFill>
            <a:schemeClr val="tx2"/>
          </a:solidFill>
          <a:latin typeface="Times" charset="0"/>
        </a:defRPr>
      </a:lvl9pPr>
    </p:titleStyle>
    <p:body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88" rtl="0" eaLnBrk="1" latinLnBrk="0" hangingPunct="1">
        <a:defRPr sz="1029" kern="1200">
          <a:solidFill>
            <a:schemeClr val="tx1"/>
          </a:solidFill>
          <a:latin typeface="+mn-lt"/>
          <a:ea typeface="+mn-ea"/>
          <a:cs typeface="+mn-cs"/>
        </a:defRPr>
      </a:lvl1pPr>
      <a:lvl2pPr marL="261244" algn="l" defTabSz="522488" rtl="0" eaLnBrk="1" latinLnBrk="0" hangingPunct="1">
        <a:defRPr sz="1029" kern="1200">
          <a:solidFill>
            <a:schemeClr val="tx1"/>
          </a:solidFill>
          <a:latin typeface="+mn-lt"/>
          <a:ea typeface="+mn-ea"/>
          <a:cs typeface="+mn-cs"/>
        </a:defRPr>
      </a:lvl2pPr>
      <a:lvl3pPr marL="522488" algn="l" defTabSz="522488" rtl="0" eaLnBrk="1" latinLnBrk="0" hangingPunct="1">
        <a:defRPr sz="1029" kern="1200">
          <a:solidFill>
            <a:schemeClr val="tx1"/>
          </a:solidFill>
          <a:latin typeface="+mn-lt"/>
          <a:ea typeface="+mn-ea"/>
          <a:cs typeface="+mn-cs"/>
        </a:defRPr>
      </a:lvl3pPr>
      <a:lvl4pPr marL="783732" algn="l" defTabSz="522488" rtl="0" eaLnBrk="1" latinLnBrk="0" hangingPunct="1">
        <a:defRPr sz="1029" kern="1200">
          <a:solidFill>
            <a:schemeClr val="tx1"/>
          </a:solidFill>
          <a:latin typeface="+mn-lt"/>
          <a:ea typeface="+mn-ea"/>
          <a:cs typeface="+mn-cs"/>
        </a:defRPr>
      </a:lvl4pPr>
      <a:lvl5pPr marL="1044976" algn="l" defTabSz="522488" rtl="0" eaLnBrk="1" latinLnBrk="0" hangingPunct="1">
        <a:defRPr sz="1029" kern="1200">
          <a:solidFill>
            <a:schemeClr val="tx1"/>
          </a:solidFill>
          <a:latin typeface="+mn-lt"/>
          <a:ea typeface="+mn-ea"/>
          <a:cs typeface="+mn-cs"/>
        </a:defRPr>
      </a:lvl5pPr>
      <a:lvl6pPr marL="1306220" algn="l" defTabSz="522488" rtl="0" eaLnBrk="1" latinLnBrk="0" hangingPunct="1">
        <a:defRPr sz="1029" kern="1200">
          <a:solidFill>
            <a:schemeClr val="tx1"/>
          </a:solidFill>
          <a:latin typeface="+mn-lt"/>
          <a:ea typeface="+mn-ea"/>
          <a:cs typeface="+mn-cs"/>
        </a:defRPr>
      </a:lvl6pPr>
      <a:lvl7pPr marL="1567464" algn="l" defTabSz="522488" rtl="0" eaLnBrk="1" latinLnBrk="0" hangingPunct="1">
        <a:defRPr sz="1029" kern="1200">
          <a:solidFill>
            <a:schemeClr val="tx1"/>
          </a:solidFill>
          <a:latin typeface="+mn-lt"/>
          <a:ea typeface="+mn-ea"/>
          <a:cs typeface="+mn-cs"/>
        </a:defRPr>
      </a:lvl7pPr>
      <a:lvl8pPr marL="1828709" algn="l" defTabSz="522488" rtl="0" eaLnBrk="1" latinLnBrk="0" hangingPunct="1">
        <a:defRPr sz="1029" kern="1200">
          <a:solidFill>
            <a:schemeClr val="tx1"/>
          </a:solidFill>
          <a:latin typeface="+mn-lt"/>
          <a:ea typeface="+mn-ea"/>
          <a:cs typeface="+mn-cs"/>
        </a:defRPr>
      </a:lvl8pPr>
      <a:lvl9pPr marL="2089953" algn="l" defTabSz="522488"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svg"/><Relationship Id="rId12" Type="http://schemas.openxmlformats.org/officeDocument/2006/relationships/image" Target="../media/image1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65" name="Text Box 17"/>
          <p:cNvSpPr txBox="1">
            <a:spLocks noChangeArrowheads="1"/>
          </p:cNvSpPr>
          <p:nvPr/>
        </p:nvSpPr>
        <p:spPr bwMode="auto">
          <a:xfrm>
            <a:off x="-4417" y="-42636"/>
            <a:ext cx="32922817" cy="2021626"/>
          </a:xfrm>
          <a:prstGeom prst="rect">
            <a:avLst/>
          </a:prstGeom>
          <a:solidFill>
            <a:schemeClr val="bg1"/>
          </a:solidFill>
          <a:ln w="25400">
            <a:noFill/>
            <a:miter lim="800000"/>
            <a:headEnd/>
            <a:tailEnd/>
          </a:ln>
          <a:effectLst/>
        </p:spPr>
        <p:txBody>
          <a:bodyPr lIns="598505" tIns="598505" rIns="598505" bIns="399003"/>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6114" b="1">
              <a:latin typeface="Arial" charset="0"/>
            </a:endParaRPr>
          </a:p>
        </p:txBody>
      </p:sp>
      <p:sp>
        <p:nvSpPr>
          <p:cNvPr id="2074" name="Rectangle 26"/>
          <p:cNvSpPr>
            <a:spLocks noChangeArrowheads="1"/>
          </p:cNvSpPr>
          <p:nvPr/>
        </p:nvSpPr>
        <p:spPr bwMode="auto">
          <a:xfrm>
            <a:off x="-4417" y="1930556"/>
            <a:ext cx="32918400" cy="210457"/>
          </a:xfrm>
          <a:prstGeom prst="rect">
            <a:avLst/>
          </a:prstGeom>
          <a:solidFill>
            <a:srgbClr val="B1810B"/>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2151" name="Text Box 103"/>
          <p:cNvSpPr txBox="1">
            <a:spLocks noChangeArrowheads="1"/>
          </p:cNvSpPr>
          <p:nvPr/>
        </p:nvSpPr>
        <p:spPr bwMode="auto">
          <a:xfrm>
            <a:off x="3918857" y="2165075"/>
            <a:ext cx="25080686" cy="1737903"/>
          </a:xfrm>
          <a:prstGeom prst="rect">
            <a:avLst/>
          </a:prstGeom>
          <a:solidFill>
            <a:schemeClr val="tx1"/>
          </a:solidFill>
          <a:ln>
            <a:noFill/>
          </a:ln>
          <a:effectLst/>
        </p:spPr>
        <p:txBody>
          <a:bodyPr lIns="104503" tIns="104503" rIns="104503" bIns="104503" anchor="t"/>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sz="3200" b="1">
                <a:solidFill>
                  <a:schemeClr val="bg1"/>
                </a:solidFill>
                <a:latin typeface="Arial"/>
                <a:cs typeface="Arial"/>
              </a:rPr>
              <a:t>Pranay Khandelwal, Lindsay Neufer, Ashwini Rao, Matthew A. Lanham</a:t>
            </a:r>
            <a:endParaRPr lang="en-IN" b="1">
              <a:solidFill>
                <a:schemeClr val="bg1"/>
              </a:solidFill>
              <a:latin typeface="Arial"/>
              <a:cs typeface="Arial"/>
            </a:endParaRPr>
          </a:p>
          <a:p>
            <a:pPr algn="ctr">
              <a:spcBef>
                <a:spcPct val="20000"/>
              </a:spcBef>
            </a:pPr>
            <a:r>
              <a:rPr lang="en-IN" sz="3200">
                <a:solidFill>
                  <a:schemeClr val="bg1"/>
                </a:solidFill>
                <a:latin typeface="Arial"/>
                <a:cs typeface="Arial"/>
              </a:rPr>
              <a:t>Purdue University Krannert School of Management</a:t>
            </a:r>
            <a:endParaRPr lang="en-IN">
              <a:solidFill>
                <a:schemeClr val="bg1"/>
              </a:solidFill>
              <a:latin typeface="Arial"/>
              <a:cs typeface="Arial"/>
            </a:endParaRPr>
          </a:p>
          <a:p>
            <a:pPr algn="ctr">
              <a:spcBef>
                <a:spcPct val="20000"/>
              </a:spcBef>
            </a:pPr>
            <a:r>
              <a:rPr lang="en-IN" sz="3200">
                <a:solidFill>
                  <a:schemeClr val="bg1"/>
                </a:solidFill>
                <a:latin typeface="Arial"/>
                <a:cs typeface="Arial"/>
              </a:rPr>
              <a:t>pkhande@purdue.edu; lneufer@purdue.edu; rao120@purdue.edu; lanhamm@purdue.edu</a:t>
            </a:r>
            <a:endParaRPr lang="en-IN" altLang="en-US" sz="3200">
              <a:solidFill>
                <a:schemeClr val="bg1"/>
              </a:solidFill>
              <a:latin typeface="Arial"/>
              <a:cs typeface="Arial"/>
            </a:endParaRPr>
          </a:p>
        </p:txBody>
      </p:sp>
      <p:sp>
        <p:nvSpPr>
          <p:cNvPr id="2154" name="Rectangle 106"/>
          <p:cNvSpPr>
            <a:spLocks noChangeArrowheads="1"/>
          </p:cNvSpPr>
          <p:nvPr/>
        </p:nvSpPr>
        <p:spPr bwMode="auto">
          <a:xfrm>
            <a:off x="344652" y="4554815"/>
            <a:ext cx="10443375" cy="42972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sz="2800">
                <a:latin typeface="Times"/>
                <a:ea typeface="Arial" charset="0"/>
                <a:cs typeface="Times"/>
              </a:rPr>
              <a:t>We are developing a dynamic ticket pricing model with a National Football League (NFL) team. Our model was developed using real-time inventory data from internal and third party (e.g. </a:t>
            </a:r>
            <a:r>
              <a:rPr lang="en-US" sz="2800" err="1">
                <a:latin typeface="Times"/>
                <a:ea typeface="Arial" charset="0"/>
                <a:cs typeface="Times"/>
              </a:rPr>
              <a:t>Stubhub.com</a:t>
            </a:r>
            <a:r>
              <a:rPr lang="en-US" sz="2800">
                <a:latin typeface="Times"/>
                <a:ea typeface="Arial" charset="0"/>
                <a:cs typeface="Times"/>
              </a:rPr>
              <a:t>) ticket sales transactions, and opponent demographics. Since ticket sales are one of the key revenue generators for sports teams, maximizing this revenue using data-driven models that are operational in real-time is key. We discuss what we found to be state-of-the-art in this area, our model proto-typing journey, and what worked best for us that lead to valuable pricing recommendations. </a:t>
            </a:r>
          </a:p>
        </p:txBody>
      </p:sp>
      <p:sp>
        <p:nvSpPr>
          <p:cNvPr id="2155" name="Rectangle 107"/>
          <p:cNvSpPr>
            <a:spLocks noChangeArrowheads="1"/>
          </p:cNvSpPr>
          <p:nvPr/>
        </p:nvSpPr>
        <p:spPr bwMode="auto">
          <a:xfrm>
            <a:off x="22071220" y="20809730"/>
            <a:ext cx="10541850" cy="794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lvl="0">
              <a:defRPr/>
            </a:pPr>
            <a:r>
              <a:rPr lang="en-US" altLang="en-US" sz="2600">
                <a:solidFill>
                  <a:prstClr val="black"/>
                </a:solidFill>
                <a:latin typeface="+mn-lt"/>
                <a:cs typeface="Segoe UI" panose="020B0502040204020203" pitchFamily="34" charset="0"/>
              </a:rPr>
              <a:t>We thank Professor Matthew Lanham for constant guidance on this project.</a:t>
            </a:r>
            <a:endParaRPr lang="en-AU" altLang="en-US" sz="2600">
              <a:solidFill>
                <a:prstClr val="black"/>
              </a:solidFill>
              <a:latin typeface="+mn-lt"/>
              <a:cs typeface="Segoe UI" panose="020B0502040204020203" pitchFamily="34" charset="0"/>
            </a:endParaRPr>
          </a:p>
        </p:txBody>
      </p:sp>
      <p:sp>
        <p:nvSpPr>
          <p:cNvPr id="2174" name="Text Box 126"/>
          <p:cNvSpPr txBox="1">
            <a:spLocks noChangeArrowheads="1"/>
          </p:cNvSpPr>
          <p:nvPr/>
        </p:nvSpPr>
        <p:spPr bwMode="auto">
          <a:xfrm>
            <a:off x="6634229" y="399691"/>
            <a:ext cx="1968717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p>
            <a:pPr algn="ctr">
              <a:spcBef>
                <a:spcPct val="50000"/>
              </a:spcBef>
            </a:pPr>
            <a:r>
              <a:rPr lang="en-US" sz="6600" b="1">
                <a:latin typeface="Times"/>
                <a:cs typeface="Times"/>
              </a:rPr>
              <a:t>A Dynamic Ticket Pricing Solution for an NFL Team</a:t>
            </a:r>
            <a:endParaRPr lang="en-US" sz="6600">
              <a:cs typeface="Times"/>
            </a:endParaRPr>
          </a:p>
        </p:txBody>
      </p:sp>
      <p:sp>
        <p:nvSpPr>
          <p:cNvPr id="2" name="TextBox 1"/>
          <p:cNvSpPr txBox="1"/>
          <p:nvPr/>
        </p:nvSpPr>
        <p:spPr>
          <a:xfrm>
            <a:off x="290878" y="4066457"/>
            <a:ext cx="10515600" cy="523220"/>
          </a:xfrm>
          <a:prstGeom prst="rect">
            <a:avLst/>
          </a:prstGeom>
          <a:solidFill>
            <a:srgbClr val="B1810B"/>
          </a:solidFill>
        </p:spPr>
        <p:txBody>
          <a:bodyPr wrap="square" rtlCol="0">
            <a:spAutoFit/>
          </a:bodyPr>
          <a:lstStyle/>
          <a:p>
            <a:pPr algn="ctr">
              <a:spcBef>
                <a:spcPct val="50000"/>
              </a:spcBef>
            </a:pPr>
            <a:r>
              <a:rPr lang="en-US" altLang="en-US" sz="2800" b="1">
                <a:latin typeface="Arial" charset="0"/>
              </a:rPr>
              <a:t>Abstract</a:t>
            </a:r>
            <a:endParaRPr lang="en-US" altLang="en-US" sz="2800">
              <a:latin typeface="Arial" charset="0"/>
            </a:endParaRPr>
          </a:p>
        </p:txBody>
      </p:sp>
      <p:sp>
        <p:nvSpPr>
          <p:cNvPr id="37" name="TextBox 36"/>
          <p:cNvSpPr txBox="1"/>
          <p:nvPr/>
        </p:nvSpPr>
        <p:spPr>
          <a:xfrm>
            <a:off x="22071220" y="20153578"/>
            <a:ext cx="10515600" cy="523220"/>
          </a:xfrm>
          <a:prstGeom prst="rect">
            <a:avLst/>
          </a:prstGeom>
          <a:solidFill>
            <a:srgbClr val="B1810B"/>
          </a:solidFill>
        </p:spPr>
        <p:txBody>
          <a:bodyPr wrap="square" rtlCol="0" anchor="t">
            <a:spAutoFit/>
          </a:bodyPr>
          <a:lstStyle/>
          <a:p>
            <a:pPr algn="ctr">
              <a:spcBef>
                <a:spcPct val="50000"/>
              </a:spcBef>
            </a:pPr>
            <a:r>
              <a:rPr lang="en-US" altLang="en-US" sz="2800" b="1">
                <a:latin typeface="Arial"/>
                <a:cs typeface="Arial"/>
              </a:rPr>
              <a:t>Acknowledgements</a:t>
            </a:r>
            <a:endParaRPr lang="en-US" altLang="en-US" sz="2800" b="1">
              <a:latin typeface="Arial" charset="0"/>
              <a:cs typeface="Arial"/>
            </a:endParaRPr>
          </a:p>
        </p:txBody>
      </p:sp>
      <p:sp>
        <p:nvSpPr>
          <p:cNvPr id="32" name="Rectangle 108"/>
          <p:cNvSpPr>
            <a:spLocks noChangeArrowheads="1"/>
          </p:cNvSpPr>
          <p:nvPr/>
        </p:nvSpPr>
        <p:spPr bwMode="auto">
          <a:xfrm>
            <a:off x="11269570" y="4415098"/>
            <a:ext cx="10489350" cy="171891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800" b="1" dirty="0">
                <a:latin typeface="+mn-lt"/>
                <a:cs typeface="Arial"/>
              </a:rPr>
              <a:t>Data</a:t>
            </a:r>
            <a:endParaRPr lang="en-US" sz="2800" dirty="0">
              <a:latin typeface="+mn-lt"/>
            </a:endParaRPr>
          </a:p>
          <a:p>
            <a:pPr algn="just"/>
            <a:r>
              <a:rPr lang="en-US" sz="2800" dirty="0">
                <a:latin typeface="+mn-lt"/>
                <a:ea typeface="Arial" charset="0"/>
                <a:cs typeface="Arial"/>
              </a:rPr>
              <a:t>The dataset consists of primary market sales, secondary market sales, unsold inventory, and opponent attributes for the 2012-2019 seasons. Some ticket attributes include selling price, seat location, and time of sale. Some opponent attributes  include their previous winning percentage and number of Facebook fans.</a:t>
            </a:r>
          </a:p>
          <a:p>
            <a:pPr algn="just"/>
            <a:endParaRPr lang="en-US" sz="2300" dirty="0">
              <a:latin typeface="Arial" charset="0"/>
              <a:ea typeface="Arial" charset="0"/>
              <a:cs typeface="Arial" charset="0"/>
            </a:endParaRPr>
          </a:p>
          <a:p>
            <a:pPr algn="just"/>
            <a:r>
              <a:rPr lang="en-US" sz="2800" b="1" dirty="0">
                <a:latin typeface="+mn-lt"/>
                <a:cs typeface="Arial"/>
              </a:rPr>
              <a:t>Solution 1: Demand Model for Revenue Maximization</a:t>
            </a:r>
          </a:p>
          <a:p>
            <a:pPr marL="342900" indent="-342900" algn="just">
              <a:buFont typeface="Arial" panose="020B0604020202020204" pitchFamily="34" charset="0"/>
              <a:buChar char="•"/>
            </a:pPr>
            <a:r>
              <a:rPr lang="en-US" sz="2800" dirty="0">
                <a:latin typeface="+mn-lt"/>
                <a:cs typeface="Arial"/>
              </a:rPr>
              <a:t>Revenue = Price X Quality</a:t>
            </a:r>
          </a:p>
          <a:p>
            <a:pPr marL="342900" indent="-342900" algn="just">
              <a:buFont typeface="Arial" panose="020B0604020202020204" pitchFamily="34" charset="0"/>
              <a:buChar char="•"/>
            </a:pPr>
            <a:r>
              <a:rPr lang="en-US" sz="2800" dirty="0">
                <a:latin typeface="+mn-lt"/>
                <a:cs typeface="Arial"/>
              </a:rPr>
              <a:t>Quality = </a:t>
            </a:r>
            <a:r>
              <a:rPr lang="en-IN" sz="2800" dirty="0">
                <a:latin typeface="+mn-lt"/>
                <a:cs typeface="Arial"/>
              </a:rPr>
              <a:t>f(Price, team &amp; other factors)</a:t>
            </a:r>
          </a:p>
          <a:p>
            <a:pPr marL="342900" indent="-342900" algn="just">
              <a:buFont typeface="Arial" panose="020B0604020202020204" pitchFamily="34" charset="0"/>
              <a:buChar char="•"/>
            </a:pPr>
            <a:r>
              <a:rPr lang="en-US" sz="2800" dirty="0">
                <a:latin typeface="+mn-lt"/>
                <a:cs typeface="Arial"/>
              </a:rPr>
              <a:t>Differentiate for optimal Price value</a:t>
            </a:r>
          </a:p>
          <a:p>
            <a:pPr marL="342900" indent="-342900" algn="just">
              <a:buFont typeface="Arial" panose="020B0604020202020204" pitchFamily="34" charset="0"/>
              <a:buChar char="•"/>
            </a:pPr>
            <a:r>
              <a:rPr lang="en-US" sz="2800" dirty="0">
                <a:latin typeface="+mn-lt"/>
                <a:cs typeface="Arial"/>
              </a:rPr>
              <a:t>Use Optimal Price value to obtain maximum revenue</a:t>
            </a:r>
          </a:p>
          <a:p>
            <a:pPr algn="just"/>
            <a:endParaRPr lang="en-US" sz="2800" b="1" dirty="0">
              <a:latin typeface="+mn-lt"/>
              <a:ea typeface="Arial" charset="0"/>
              <a:cs typeface="Arial"/>
            </a:endParaRPr>
          </a:p>
          <a:p>
            <a:pPr algn="just"/>
            <a:r>
              <a:rPr lang="en-US" sz="2800" b="1" dirty="0">
                <a:latin typeface="+mn-lt"/>
                <a:ea typeface="Arial" charset="0"/>
                <a:cs typeface="Arial"/>
              </a:rPr>
              <a:t>Demand Model: </a:t>
            </a:r>
            <a:r>
              <a:rPr lang="en-IN" sz="2800" dirty="0">
                <a:latin typeface="+mn-lt"/>
                <a:cs typeface="Arial"/>
              </a:rPr>
              <a:t>f (Price, team, &amp; opponent factors)</a:t>
            </a:r>
            <a:endParaRPr lang="en-IN" sz="2800" dirty="0">
              <a:cs typeface="Arial"/>
            </a:endParaRPr>
          </a:p>
          <a:p>
            <a:pPr algn="just"/>
            <a:endParaRPr lang="en-IN" sz="2800" dirty="0">
              <a:latin typeface="+mn-lt"/>
              <a:cs typeface="Arial"/>
            </a:endParaRPr>
          </a:p>
          <a:p>
            <a:pPr algn="just"/>
            <a:endParaRPr lang="en-IN" sz="2800" dirty="0">
              <a:latin typeface="+mn-lt"/>
              <a:cs typeface="Arial"/>
            </a:endParaRPr>
          </a:p>
          <a:p>
            <a:pPr algn="just"/>
            <a:endParaRPr lang="en-IN" sz="2800" dirty="0">
              <a:latin typeface="+mn-lt"/>
              <a:cs typeface="Arial"/>
            </a:endParaRPr>
          </a:p>
          <a:p>
            <a:pPr algn="just"/>
            <a:endParaRPr lang="en-IN" sz="2800" dirty="0">
              <a:latin typeface="+mn-lt"/>
              <a:cs typeface="Arial"/>
            </a:endParaRPr>
          </a:p>
          <a:p>
            <a:pPr algn="just"/>
            <a:endParaRPr lang="en-IN" sz="2800" dirty="0">
              <a:latin typeface="+mn-lt"/>
              <a:cs typeface="Arial"/>
            </a:endParaRPr>
          </a:p>
          <a:p>
            <a:pPr algn="just"/>
            <a:endParaRPr lang="en-IN" sz="2800" dirty="0">
              <a:latin typeface="+mn-lt"/>
              <a:cs typeface="Arial"/>
            </a:endParaRPr>
          </a:p>
          <a:p>
            <a:pPr algn="just"/>
            <a:endParaRPr lang="en-US" sz="2800" b="1" dirty="0">
              <a:latin typeface="+mn-lt"/>
              <a:ea typeface="Arial" charset="0"/>
              <a:cs typeface="Arial"/>
            </a:endParaRPr>
          </a:p>
          <a:p>
            <a:pPr algn="just"/>
            <a:r>
              <a:rPr lang="en-US" sz="2800" b="1" dirty="0">
                <a:latin typeface="+mn-lt"/>
                <a:ea typeface="Arial" charset="0"/>
                <a:cs typeface="Arial"/>
              </a:rPr>
              <a:t>Price Drivers: </a:t>
            </a:r>
            <a:endParaRPr lang="en-IN" sz="2800" baseline="30000" dirty="0">
              <a:latin typeface="+mn-lt"/>
              <a:cs typeface="Arial"/>
            </a:endParaRPr>
          </a:p>
          <a:p>
            <a:pPr algn="just"/>
            <a:endParaRPr lang="en-IN" sz="2800" baseline="30000" dirty="0">
              <a:latin typeface="+mn-lt"/>
              <a:cs typeface="Arial"/>
            </a:endParaRPr>
          </a:p>
          <a:p>
            <a:pPr algn="just"/>
            <a:endParaRPr lang="en-IN" sz="2800" baseline="30000" dirty="0">
              <a:latin typeface="+mn-lt"/>
              <a:cs typeface="Arial"/>
            </a:endParaRPr>
          </a:p>
          <a:p>
            <a:pPr algn="just"/>
            <a:endParaRPr lang="en-IN" sz="2800" baseline="30000" dirty="0">
              <a:latin typeface="+mn-lt"/>
              <a:cs typeface="Arial"/>
            </a:endParaRPr>
          </a:p>
          <a:p>
            <a:pPr algn="just"/>
            <a:endParaRPr lang="en-IN" sz="2800" baseline="30000" dirty="0">
              <a:latin typeface="+mn-lt"/>
              <a:cs typeface="Arial"/>
            </a:endParaRPr>
          </a:p>
          <a:p>
            <a:pPr algn="just"/>
            <a:endParaRPr lang="en-IN" sz="2800" baseline="30000" dirty="0">
              <a:latin typeface="+mn-lt"/>
              <a:cs typeface="Arial"/>
            </a:endParaRPr>
          </a:p>
          <a:p>
            <a:pPr algn="just"/>
            <a:endParaRPr lang="en-IN" sz="2800" dirty="0">
              <a:latin typeface="+mn-lt"/>
              <a:cs typeface="Arial"/>
            </a:endParaRPr>
          </a:p>
          <a:p>
            <a:pPr algn="just"/>
            <a:endParaRPr lang="en-US" sz="2800" dirty="0">
              <a:latin typeface="+mn-lt"/>
              <a:ea typeface="Arial" charset="0"/>
              <a:cs typeface="Arial" charset="0"/>
            </a:endParaRPr>
          </a:p>
          <a:p>
            <a:pPr algn="just"/>
            <a:endParaRPr lang="en-US" sz="2800" dirty="0">
              <a:latin typeface="+mn-lt"/>
              <a:ea typeface="Arial" charset="0"/>
              <a:cs typeface="Arial" charset="0"/>
            </a:endParaRPr>
          </a:p>
          <a:p>
            <a:pPr algn="just"/>
            <a:endParaRPr lang="en-US" sz="2800" dirty="0">
              <a:latin typeface="+mn-lt"/>
              <a:ea typeface="Arial" charset="0"/>
              <a:cs typeface="Arial" charset="0"/>
            </a:endParaRPr>
          </a:p>
          <a:p>
            <a:pPr algn="just"/>
            <a:endParaRPr lang="en-US" sz="2800" dirty="0">
              <a:latin typeface="+mn-lt"/>
              <a:ea typeface="Arial" charset="0"/>
              <a:cs typeface="Arial" charset="0"/>
            </a:endParaRPr>
          </a:p>
          <a:p>
            <a:pPr algn="just"/>
            <a:endParaRPr lang="en-US" sz="2800" b="1" dirty="0">
              <a:latin typeface="+mn-lt"/>
              <a:cs typeface="Arial"/>
            </a:endParaRPr>
          </a:p>
          <a:p>
            <a:pPr algn="just"/>
            <a:endParaRPr lang="en-US" sz="2800" b="1" dirty="0">
              <a:latin typeface="+mn-lt"/>
              <a:cs typeface="Arial"/>
            </a:endParaRPr>
          </a:p>
          <a:p>
            <a:pPr algn="just"/>
            <a:endParaRPr lang="en-US" sz="2800" b="1" dirty="0">
              <a:latin typeface="+mn-lt"/>
              <a:cs typeface="Arial"/>
            </a:endParaRPr>
          </a:p>
          <a:p>
            <a:pPr algn="just"/>
            <a:endParaRPr lang="en-US" sz="2800" b="1" dirty="0">
              <a:latin typeface="+mn-lt"/>
              <a:cs typeface="Arial"/>
            </a:endParaRPr>
          </a:p>
          <a:p>
            <a:pPr algn="just"/>
            <a:endParaRPr lang="en-US" sz="2800" b="1" dirty="0">
              <a:latin typeface="+mn-lt"/>
              <a:cs typeface="Arial"/>
            </a:endParaRPr>
          </a:p>
          <a:p>
            <a:pPr algn="just"/>
            <a:r>
              <a:rPr lang="en-US" sz="2800" b="1" dirty="0">
                <a:latin typeface="+mn-lt"/>
                <a:cs typeface="Arial"/>
              </a:rPr>
              <a:t>Solution 2: Pricing that Mimics Secondary Market</a:t>
            </a:r>
          </a:p>
          <a:p>
            <a:pPr marL="457200" indent="-457200" algn="just">
              <a:buFont typeface="Arial" panose="020B0604020202020204" pitchFamily="34" charset="0"/>
              <a:buChar char="•"/>
            </a:pPr>
            <a:r>
              <a:rPr lang="en-US" sz="2800" dirty="0">
                <a:latin typeface="+mn-lt"/>
                <a:ea typeface="Arial" charset="0"/>
                <a:cs typeface="Arial"/>
              </a:rPr>
              <a:t>Capture the demand using the secondary market fluctuations</a:t>
            </a:r>
          </a:p>
          <a:p>
            <a:pPr marL="457200" indent="-457200" algn="just">
              <a:buFont typeface="Arial" panose="020B0604020202020204" pitchFamily="34" charset="0"/>
              <a:buChar char="•"/>
            </a:pPr>
            <a:r>
              <a:rPr lang="en-US" sz="2800" dirty="0">
                <a:latin typeface="+mn-lt"/>
                <a:ea typeface="Arial" charset="0"/>
                <a:cs typeface="Arial"/>
              </a:rPr>
              <a:t>Calculate initial pricing for the primary market using Regression</a:t>
            </a:r>
          </a:p>
          <a:p>
            <a:pPr marL="457200" indent="-457200" algn="just">
              <a:buFont typeface="Arial" panose="020B0604020202020204" pitchFamily="34" charset="0"/>
              <a:buChar char="•"/>
            </a:pPr>
            <a:r>
              <a:rPr lang="en-US" sz="2800" dirty="0">
                <a:latin typeface="+mn-lt"/>
                <a:ea typeface="Arial" charset="0"/>
                <a:cs typeface="Arial"/>
              </a:rPr>
              <a:t>Use the grid below to multiply the initial price for dynamic pricing</a:t>
            </a:r>
            <a:endParaRPr lang="en-US" sz="2800" dirty="0">
              <a:latin typeface="+mn-lt"/>
              <a:cs typeface="Arial"/>
            </a:endParaRPr>
          </a:p>
          <a:p>
            <a:pPr algn="just"/>
            <a:endParaRPr lang="en-US" sz="2800" b="1" dirty="0">
              <a:latin typeface="+mn-lt"/>
              <a:ea typeface="Arial" charset="0"/>
              <a:cs typeface="Arial" charset="0"/>
            </a:endParaRPr>
          </a:p>
          <a:p>
            <a:pPr algn="just"/>
            <a:endParaRPr lang="en-US" sz="2800" b="1" dirty="0">
              <a:latin typeface="+mn-lt"/>
              <a:ea typeface="Arial" charset="0"/>
              <a:cs typeface="Arial" charset="0"/>
            </a:endParaRPr>
          </a:p>
          <a:p>
            <a:pPr algn="just"/>
            <a:endParaRPr lang="en-US" sz="2800" b="1" dirty="0">
              <a:latin typeface="+mn-lt"/>
              <a:ea typeface="Arial" charset="0"/>
              <a:cs typeface="Arial" charset="0"/>
            </a:endParaRPr>
          </a:p>
          <a:p>
            <a:pPr algn="just"/>
            <a:endParaRPr lang="en-US" sz="2800" b="1" dirty="0">
              <a:latin typeface="+mn-lt"/>
              <a:ea typeface="Arial" charset="0"/>
              <a:cs typeface="Arial" charset="0"/>
            </a:endParaRPr>
          </a:p>
          <a:p>
            <a:pPr algn="just"/>
            <a:endParaRPr lang="en-US" sz="2800" b="1" dirty="0">
              <a:latin typeface="+mn-lt"/>
              <a:ea typeface="Arial" charset="0"/>
              <a:cs typeface="Arial" charset="0"/>
            </a:endParaRPr>
          </a:p>
          <a:p>
            <a:pPr algn="just"/>
            <a:endParaRPr lang="en-US" sz="2800" dirty="0">
              <a:latin typeface="+mn-lt"/>
              <a:ea typeface="Arial" charset="0"/>
              <a:cs typeface="Arial"/>
            </a:endParaRPr>
          </a:p>
          <a:p>
            <a:pPr algn="just"/>
            <a:endParaRPr lang="en-US" sz="2300" dirty="0">
              <a:latin typeface="Arial" charset="0"/>
              <a:ea typeface="Arial" charset="0"/>
              <a:cs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4695" y="-67189"/>
            <a:ext cx="3329574" cy="199774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351" y="252103"/>
            <a:ext cx="2554823" cy="1509855"/>
          </a:xfrm>
          <a:prstGeom prst="rect">
            <a:avLst/>
          </a:prstGeom>
        </p:spPr>
      </p:pic>
      <p:sp>
        <p:nvSpPr>
          <p:cNvPr id="292" name="Text Box 112"/>
          <p:cNvSpPr txBox="1">
            <a:spLocks noChangeArrowheads="1"/>
          </p:cNvSpPr>
          <p:nvPr/>
        </p:nvSpPr>
        <p:spPr bwMode="auto">
          <a:xfrm>
            <a:off x="338776" y="9052147"/>
            <a:ext cx="10490794" cy="78512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endParaRPr lang="en-US">
              <a:latin typeface="Arial" panose="020B0604020202020204" pitchFamily="34" charset="0"/>
              <a:cs typeface="Arial" panose="020B0604020202020204" pitchFamily="34" charset="0"/>
            </a:endParaRPr>
          </a:p>
          <a:p>
            <a:pPr algn="just"/>
            <a:r>
              <a:rPr lang="en-US" sz="2800">
                <a:latin typeface="+mn-lt"/>
              </a:rPr>
              <a:t>A major reason so few teams were practicing dynamic pricing was because consumers don’t like it when the fact that different consumers have paid different amounts is made visible in some way. Since team are limited geographically in terms of who will buy tickets to their events, they rely heavily on loyal customers and are weary of making them angry. This practice can however dramatically increase revenues for the team, sometimes by multiple millions of dollars, which is why more teams are moving towards the practice now and potentially sacrificing the number of attendees for more revenue.</a:t>
            </a:r>
            <a:endParaRPr lang="en-US" sz="2800">
              <a:latin typeface="Arial" panose="020B0604020202020204" pitchFamily="34" charset="0"/>
              <a:cs typeface="Arial" panose="020B0604020202020204" pitchFamily="34" charset="0"/>
            </a:endParaRPr>
          </a:p>
          <a:p>
            <a:pPr algn="just"/>
            <a:endParaRPr lang="en-US" sz="2800">
              <a:latin typeface="+mn-lt"/>
              <a:cs typeface="Times"/>
            </a:endParaRPr>
          </a:p>
          <a:p>
            <a:pPr algn="just"/>
            <a:r>
              <a:rPr lang="en-US" sz="2800" b="1" u="sng">
                <a:latin typeface="+mn-lt"/>
                <a:cs typeface="Arial"/>
              </a:rPr>
              <a:t>Research Questions:</a:t>
            </a:r>
          </a:p>
          <a:p>
            <a:pPr marL="342900" indent="-342900" algn="just">
              <a:buFont typeface="Arial" panose="020B0604020202020204" pitchFamily="34" charset="0"/>
              <a:buChar char="•"/>
            </a:pPr>
            <a:r>
              <a:rPr lang="en-US" sz="2800">
                <a:latin typeface="+mn-lt"/>
                <a:cs typeface="Arial"/>
              </a:rPr>
              <a:t>How sensitive are the team's fans to price on average?</a:t>
            </a:r>
          </a:p>
          <a:p>
            <a:pPr marL="342900" indent="-342900" algn="just">
              <a:buFont typeface="Arial" panose="020B0604020202020204" pitchFamily="34" charset="0"/>
              <a:buChar char="•"/>
            </a:pPr>
            <a:r>
              <a:rPr lang="en-US" sz="2800">
                <a:latin typeface="+mn-lt"/>
                <a:cs typeface="Arial"/>
              </a:rPr>
              <a:t>Which factors from the dataset affect quantity demanded and price? </a:t>
            </a:r>
            <a:endParaRPr lang="en-US">
              <a:cs typeface="Times"/>
            </a:endParaRPr>
          </a:p>
          <a:p>
            <a:pPr marL="342900" indent="-342900" algn="just">
              <a:buFont typeface="Arial" panose="020B0604020202020204" pitchFamily="34" charset="0"/>
              <a:buChar char="•"/>
            </a:pPr>
            <a:r>
              <a:rPr lang="en-US" sz="2800">
                <a:latin typeface="+mn-lt"/>
                <a:cs typeface="Arial"/>
              </a:rPr>
              <a:t>How do factors differ between the primary and secondary markets?</a:t>
            </a:r>
            <a:endParaRPr lang="en-US" sz="2800">
              <a:cs typeface="Times"/>
            </a:endParaRPr>
          </a:p>
          <a:p>
            <a:pPr marL="342900" indent="-342900" algn="just">
              <a:buFont typeface="Arial" panose="020B0604020202020204" pitchFamily="34" charset="0"/>
              <a:buChar char="•"/>
            </a:pPr>
            <a:r>
              <a:rPr lang="en-US" sz="2800">
                <a:latin typeface="+mn-lt"/>
                <a:cs typeface="Arial"/>
              </a:rPr>
              <a:t>How can we optimize revenue over the course of the entire ticket selling period?</a:t>
            </a:r>
            <a:endParaRPr lang="en-US" sz="2800">
              <a:latin typeface="Arial"/>
              <a:cs typeface="Arial"/>
            </a:endParaRPr>
          </a:p>
          <a:p>
            <a:pPr algn="just"/>
            <a:endParaRPr lang="en-US">
              <a:latin typeface="Arial" panose="020B0604020202020204" pitchFamily="34" charset="0"/>
              <a:cs typeface="Arial" panose="020B0604020202020204" pitchFamily="34" charset="0"/>
            </a:endParaRPr>
          </a:p>
          <a:p>
            <a:pPr algn="just"/>
            <a:endParaRPr lang="en-US">
              <a:latin typeface="Arial" panose="020B0604020202020204" pitchFamily="34" charset="0"/>
              <a:cs typeface="Arial" panose="020B0604020202020204" pitchFamily="34" charset="0"/>
            </a:endParaRPr>
          </a:p>
          <a:p>
            <a:pPr algn="just"/>
            <a:endParaRPr lang="en-US">
              <a:latin typeface="Arial" panose="020B0604020202020204" pitchFamily="34" charset="0"/>
              <a:cs typeface="Arial" panose="020B0604020202020204" pitchFamily="34" charset="0"/>
            </a:endParaRPr>
          </a:p>
          <a:p>
            <a:pPr algn="just"/>
            <a:endParaRPr lang="en-US">
              <a:latin typeface="Arial" panose="020B0604020202020204" pitchFamily="34" charset="0"/>
              <a:cs typeface="Arial" panose="020B0604020202020204" pitchFamily="34" charset="0"/>
            </a:endParaRPr>
          </a:p>
          <a:p>
            <a:pPr algn="just"/>
            <a:endParaRPr lang="en-US">
              <a:latin typeface="Arial" panose="020B0604020202020204" pitchFamily="34" charset="0"/>
              <a:cs typeface="Arial" panose="020B0604020202020204" pitchFamily="34" charset="0"/>
            </a:endParaRPr>
          </a:p>
          <a:p>
            <a:pPr algn="just"/>
            <a:endParaRPr lang="en-US">
              <a:latin typeface="Arial"/>
              <a:cs typeface="Arial"/>
            </a:endParaRPr>
          </a:p>
        </p:txBody>
      </p:sp>
      <p:sp>
        <p:nvSpPr>
          <p:cNvPr id="45" name="Rectangle 110">
            <a:extLst>
              <a:ext uri="{FF2B5EF4-FFF2-40B4-BE49-F238E27FC236}">
                <a16:creationId xmlns:a16="http://schemas.microsoft.com/office/drawing/2014/main" id="{434C43CA-1016-45AE-8DFB-83357F057F44}"/>
              </a:ext>
            </a:extLst>
          </p:cNvPr>
          <p:cNvSpPr>
            <a:spLocks noChangeArrowheads="1"/>
          </p:cNvSpPr>
          <p:nvPr/>
        </p:nvSpPr>
        <p:spPr bwMode="auto">
          <a:xfrm>
            <a:off x="22081672" y="4409615"/>
            <a:ext cx="10515600" cy="89022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r>
              <a:rPr lang="en-US" sz="2800">
                <a:latin typeface="+mn-lt"/>
                <a:cs typeface="Arial" panose="020B0604020202020204" pitchFamily="34" charset="0"/>
              </a:rPr>
              <a:t>The grid </a:t>
            </a:r>
            <a:r>
              <a:rPr lang="en-US" sz="2800">
                <a:cs typeface="Arial" panose="020B0604020202020204" pitchFamily="34" charset="0"/>
              </a:rPr>
              <a:t>below</a:t>
            </a:r>
            <a:r>
              <a:rPr lang="en-US" sz="2800">
                <a:latin typeface="+mn-lt"/>
                <a:cs typeface="Arial" panose="020B0604020202020204" pitchFamily="34" charset="0"/>
              </a:rPr>
              <a:t> gives the ratio of ticket price of secondary market to that of the primary market across time and volume occupied buckets. Multiplying this ratio with the primary market price, will give us the price that the secondary market is most likely to set.</a:t>
            </a:r>
          </a:p>
          <a:p>
            <a:endParaRPr lang="en-US" sz="2800">
              <a:latin typeface="+mn-lt"/>
              <a:cs typeface="Arial" panose="020B0604020202020204" pitchFamily="34" charset="0"/>
            </a:endParaRPr>
          </a:p>
          <a:p>
            <a:endParaRPr lang="en-US" sz="2800">
              <a:latin typeface="+mn-lt"/>
              <a:cs typeface="Arial" panose="020B0604020202020204" pitchFamily="34" charset="0"/>
            </a:endParaRPr>
          </a:p>
          <a:p>
            <a:endParaRPr lang="en-US" sz="2800">
              <a:latin typeface="+mn-lt"/>
              <a:cs typeface="Arial" panose="020B0604020202020204" pitchFamily="34" charset="0"/>
            </a:endParaRPr>
          </a:p>
          <a:p>
            <a:endParaRPr lang="en-US" sz="2800">
              <a:latin typeface="+mn-lt"/>
              <a:cs typeface="Arial" panose="020B0604020202020204" pitchFamily="34" charset="0"/>
            </a:endParaRPr>
          </a:p>
          <a:p>
            <a:endParaRPr lang="en-US" sz="2800">
              <a:latin typeface="+mn-lt"/>
              <a:cs typeface="Arial" panose="020B0604020202020204" pitchFamily="34" charset="0"/>
            </a:endParaRPr>
          </a:p>
          <a:p>
            <a:endParaRPr lang="en-US" sz="2800">
              <a:latin typeface="+mn-lt"/>
              <a:cs typeface="Arial" panose="020B0604020202020204" pitchFamily="34" charset="0"/>
            </a:endParaRPr>
          </a:p>
          <a:p>
            <a:r>
              <a:rPr lang="en-US" sz="2800">
                <a:latin typeface="+mn-lt"/>
                <a:cs typeface="Arial" panose="020B0604020202020204" pitchFamily="34" charset="0"/>
              </a:rPr>
              <a:t>We went ahead and predicted the primary market price 3 months from the game. Using the table above, we are able to estimate the range in which the secondary market will price the same tickets.</a:t>
            </a:r>
          </a:p>
        </p:txBody>
      </p:sp>
      <p:sp>
        <p:nvSpPr>
          <p:cNvPr id="35" name="TextBox 34"/>
          <p:cNvSpPr txBox="1"/>
          <p:nvPr/>
        </p:nvSpPr>
        <p:spPr>
          <a:xfrm>
            <a:off x="337324" y="9019115"/>
            <a:ext cx="10515600" cy="523220"/>
          </a:xfrm>
          <a:prstGeom prst="rect">
            <a:avLst/>
          </a:prstGeom>
          <a:solidFill>
            <a:srgbClr val="B1810B"/>
          </a:solidFill>
        </p:spPr>
        <p:txBody>
          <a:bodyPr wrap="square" rtlCol="0">
            <a:spAutoFit/>
          </a:bodyPr>
          <a:lstStyle/>
          <a:p>
            <a:pPr algn="ctr">
              <a:spcBef>
                <a:spcPct val="50000"/>
              </a:spcBef>
            </a:pPr>
            <a:r>
              <a:rPr lang="en-US" altLang="en-US" sz="2800" b="1">
                <a:latin typeface="Arial" charset="0"/>
              </a:rPr>
              <a:t>Introduction</a:t>
            </a:r>
            <a:endParaRPr lang="en-US" altLang="en-US" sz="2800">
              <a:latin typeface="Arial" charset="0"/>
            </a:endParaRPr>
          </a:p>
        </p:txBody>
      </p:sp>
      <p:sp>
        <p:nvSpPr>
          <p:cNvPr id="33" name="TextBox 32">
            <a:extLst>
              <a:ext uri="{FF2B5EF4-FFF2-40B4-BE49-F238E27FC236}">
                <a16:creationId xmlns:a16="http://schemas.microsoft.com/office/drawing/2014/main" id="{C87CFD02-CEAD-41D2-8AB7-755A9F91B440}"/>
              </a:ext>
            </a:extLst>
          </p:cNvPr>
          <p:cNvSpPr txBox="1"/>
          <p:nvPr/>
        </p:nvSpPr>
        <p:spPr>
          <a:xfrm>
            <a:off x="11243320" y="4044962"/>
            <a:ext cx="10515600" cy="523220"/>
          </a:xfrm>
          <a:prstGeom prst="rect">
            <a:avLst/>
          </a:prstGeom>
          <a:solidFill>
            <a:srgbClr val="B1810B"/>
          </a:solidFill>
        </p:spPr>
        <p:txBody>
          <a:bodyPr wrap="square" rtlCol="0">
            <a:spAutoFit/>
          </a:bodyPr>
          <a:lstStyle/>
          <a:p>
            <a:pPr algn="ctr">
              <a:spcBef>
                <a:spcPct val="50000"/>
              </a:spcBef>
            </a:pPr>
            <a:r>
              <a:rPr lang="en-US" altLang="en-US" sz="2800" b="1">
                <a:latin typeface="Arial" charset="0"/>
              </a:rPr>
              <a:t>Methodology</a:t>
            </a:r>
          </a:p>
        </p:txBody>
      </p:sp>
      <p:sp>
        <p:nvSpPr>
          <p:cNvPr id="44" name="TextBox 43">
            <a:extLst>
              <a:ext uri="{FF2B5EF4-FFF2-40B4-BE49-F238E27FC236}">
                <a16:creationId xmlns:a16="http://schemas.microsoft.com/office/drawing/2014/main" id="{855E6813-DE22-48DA-8235-3DA67D0265DE}"/>
              </a:ext>
            </a:extLst>
          </p:cNvPr>
          <p:cNvSpPr txBox="1"/>
          <p:nvPr/>
        </p:nvSpPr>
        <p:spPr>
          <a:xfrm>
            <a:off x="22081672" y="4076632"/>
            <a:ext cx="10515600" cy="523220"/>
          </a:xfrm>
          <a:prstGeom prst="rect">
            <a:avLst/>
          </a:prstGeom>
          <a:solidFill>
            <a:srgbClr val="B1810B"/>
          </a:solidFill>
        </p:spPr>
        <p:txBody>
          <a:bodyPr wrap="square" rtlCol="0">
            <a:spAutoFit/>
          </a:bodyPr>
          <a:lstStyle>
            <a:defPPr>
              <a:defRPr lang="en-AU"/>
            </a:defPPr>
            <a:lvl1pPr algn="ctr">
              <a:spcBef>
                <a:spcPct val="50000"/>
              </a:spcBef>
              <a:defRPr sz="2228" b="1">
                <a:latin typeface="Arial" charset="0"/>
              </a:defRPr>
            </a:lvl1pPr>
          </a:lstStyle>
          <a:p>
            <a:r>
              <a:rPr lang="en-US" altLang="en-US" sz="2800"/>
              <a:t>Results</a:t>
            </a:r>
          </a:p>
        </p:txBody>
      </p:sp>
      <p:sp>
        <p:nvSpPr>
          <p:cNvPr id="39" name="Rectangle 107">
            <a:extLst>
              <a:ext uri="{FF2B5EF4-FFF2-40B4-BE49-F238E27FC236}">
                <a16:creationId xmlns:a16="http://schemas.microsoft.com/office/drawing/2014/main" id="{5561C0E0-5556-4DFB-954A-4EA7C983F602}"/>
              </a:ext>
            </a:extLst>
          </p:cNvPr>
          <p:cNvSpPr>
            <a:spLocks noChangeArrowheads="1"/>
          </p:cNvSpPr>
          <p:nvPr/>
        </p:nvSpPr>
        <p:spPr bwMode="auto">
          <a:xfrm>
            <a:off x="22091336" y="14208984"/>
            <a:ext cx="10515600" cy="57504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600">
                <a:latin typeface="Times"/>
                <a:cs typeface="Times"/>
              </a:rPr>
              <a:t>Our study explores two solutions to optimize revenue with dynamic pricing for an NFL team. While one approach focusses on revenue maximization, the other explores bridging the revenue gap between the primary and secondary markets and suggesting primary prices based on historical secondary market data.</a:t>
            </a:r>
            <a:endParaRPr lang="en-IN" sz="2600">
              <a:latin typeface="Times"/>
              <a:cs typeface="Times"/>
            </a:endParaRPr>
          </a:p>
          <a:p>
            <a:pPr algn="just"/>
            <a:endParaRPr lang="en-US" sz="2600"/>
          </a:p>
          <a:p>
            <a:pPr algn="just"/>
            <a:r>
              <a:rPr lang="en-US" sz="2600">
                <a:latin typeface="Times"/>
                <a:cs typeface="Times"/>
              </a:rPr>
              <a:t>On implementing solution two on the primary data for 2019, we realized a potential revenue i</a:t>
            </a:r>
            <a:r>
              <a:rPr lang="en-US" sz="2600" b="1">
                <a:latin typeface="Times"/>
                <a:cs typeface="Times"/>
              </a:rPr>
              <a:t>ncrease of</a:t>
            </a:r>
            <a:r>
              <a:rPr lang="en-US" sz="2600">
                <a:latin typeface="Times"/>
                <a:cs typeface="Times"/>
              </a:rPr>
              <a:t>  </a:t>
            </a:r>
            <a:r>
              <a:rPr lang="en-US" sz="2600" b="1">
                <a:latin typeface="Times"/>
                <a:cs typeface="Times"/>
              </a:rPr>
              <a:t>10% ($125,000)</a:t>
            </a:r>
            <a:r>
              <a:rPr lang="en-US" sz="2600">
                <a:latin typeface="Times"/>
                <a:cs typeface="Times"/>
              </a:rPr>
              <a:t> by setting solution two's suggested price. </a:t>
            </a:r>
            <a:endParaRPr lang="en-US" sz="2600">
              <a:cs typeface="Times"/>
            </a:endParaRPr>
          </a:p>
          <a:p>
            <a:pPr algn="just"/>
            <a:endParaRPr lang="en-US" sz="2600"/>
          </a:p>
          <a:p>
            <a:pPr algn="just"/>
            <a:r>
              <a:rPr lang="en-US" sz="2600">
                <a:latin typeface="Times"/>
                <a:cs typeface="Times"/>
              </a:rPr>
              <a:t>Adding consideration of customers buying patterns and other characteristics might enhance the reliability of the revenue optimization model. Additionally, considering cannibalization and week of game effects within sections will improve performance.</a:t>
            </a:r>
            <a:endParaRPr lang="en-IN" sz="2600"/>
          </a:p>
          <a:p>
            <a:pPr algn="just"/>
            <a:endParaRPr lang="en-US" sz="2600"/>
          </a:p>
        </p:txBody>
      </p:sp>
      <p:sp>
        <p:nvSpPr>
          <p:cNvPr id="49" name="TextBox 48">
            <a:extLst>
              <a:ext uri="{FF2B5EF4-FFF2-40B4-BE49-F238E27FC236}">
                <a16:creationId xmlns:a16="http://schemas.microsoft.com/office/drawing/2014/main" id="{8F218184-C41D-4855-BE42-1B63444B3D5E}"/>
              </a:ext>
            </a:extLst>
          </p:cNvPr>
          <p:cNvSpPr txBox="1"/>
          <p:nvPr/>
        </p:nvSpPr>
        <p:spPr>
          <a:xfrm>
            <a:off x="22071220" y="13685764"/>
            <a:ext cx="10515600" cy="523220"/>
          </a:xfrm>
          <a:prstGeom prst="rect">
            <a:avLst/>
          </a:prstGeom>
          <a:solidFill>
            <a:srgbClr val="B1810B"/>
          </a:solidFill>
        </p:spPr>
        <p:txBody>
          <a:bodyPr wrap="square" rtlCol="0" anchor="t">
            <a:spAutoFit/>
          </a:bodyPr>
          <a:lstStyle/>
          <a:p>
            <a:pPr algn="ctr">
              <a:spcBef>
                <a:spcPct val="50000"/>
              </a:spcBef>
            </a:pPr>
            <a:r>
              <a:rPr lang="en-US" altLang="en-US" sz="2800" b="1">
                <a:latin typeface="Arial"/>
                <a:cs typeface="Arial"/>
              </a:rPr>
              <a:t>Conclusion and Recommendations</a:t>
            </a:r>
            <a:endParaRPr lang="en-US" altLang="en-US" sz="2800">
              <a:latin typeface="Arial" charset="0"/>
            </a:endParaRPr>
          </a:p>
        </p:txBody>
      </p:sp>
      <p:sp>
        <p:nvSpPr>
          <p:cNvPr id="46" name="TextBox 45">
            <a:extLst>
              <a:ext uri="{FF2B5EF4-FFF2-40B4-BE49-F238E27FC236}">
                <a16:creationId xmlns:a16="http://schemas.microsoft.com/office/drawing/2014/main" id="{249642E9-E513-427C-A680-2E08EF311289}"/>
              </a:ext>
            </a:extLst>
          </p:cNvPr>
          <p:cNvSpPr txBox="1"/>
          <p:nvPr/>
        </p:nvSpPr>
        <p:spPr>
          <a:xfrm>
            <a:off x="11714392" y="12844830"/>
            <a:ext cx="6433131" cy="430887"/>
          </a:xfrm>
          <a:prstGeom prst="rect">
            <a:avLst/>
          </a:prstGeom>
          <a:noFill/>
        </p:spPr>
        <p:txBody>
          <a:bodyPr wrap="square" rtlCol="0">
            <a:spAutoFit/>
          </a:bodyPr>
          <a:lstStyle/>
          <a:p>
            <a:pPr algn="ctr"/>
            <a:r>
              <a:rPr lang="en-US" sz="2200" i="1"/>
              <a:t>Results from Demand model</a:t>
            </a:r>
          </a:p>
        </p:txBody>
      </p:sp>
      <p:sp>
        <p:nvSpPr>
          <p:cNvPr id="28" name="TextBox 27">
            <a:extLst>
              <a:ext uri="{FF2B5EF4-FFF2-40B4-BE49-F238E27FC236}">
                <a16:creationId xmlns:a16="http://schemas.microsoft.com/office/drawing/2014/main" id="{FF8912CB-61DE-4A6A-B2C6-28C0050EF8FA}"/>
              </a:ext>
            </a:extLst>
          </p:cNvPr>
          <p:cNvSpPr txBox="1"/>
          <p:nvPr/>
        </p:nvSpPr>
        <p:spPr>
          <a:xfrm>
            <a:off x="275941" y="17135887"/>
            <a:ext cx="10515600" cy="523220"/>
          </a:xfrm>
          <a:prstGeom prst="rect">
            <a:avLst/>
          </a:prstGeom>
          <a:solidFill>
            <a:srgbClr val="B1810B"/>
          </a:solidFill>
        </p:spPr>
        <p:txBody>
          <a:bodyPr wrap="square" rtlCol="0" anchor="t">
            <a:spAutoFit/>
          </a:bodyPr>
          <a:lstStyle/>
          <a:p>
            <a:pPr algn="ctr">
              <a:spcBef>
                <a:spcPct val="50000"/>
              </a:spcBef>
            </a:pPr>
            <a:r>
              <a:rPr lang="en-US" altLang="en-US" sz="2800" b="1">
                <a:latin typeface="Arial"/>
                <a:cs typeface="Arial"/>
              </a:rPr>
              <a:t>Literature Review</a:t>
            </a:r>
            <a:endParaRPr lang="en-US" altLang="en-US" sz="2800">
              <a:latin typeface="Arial" charset="0"/>
            </a:endParaRPr>
          </a:p>
        </p:txBody>
      </p:sp>
      <p:sp>
        <p:nvSpPr>
          <p:cNvPr id="29" name="Text Box 112">
            <a:extLst>
              <a:ext uri="{FF2B5EF4-FFF2-40B4-BE49-F238E27FC236}">
                <a16:creationId xmlns:a16="http://schemas.microsoft.com/office/drawing/2014/main" id="{8704E9F6-A6D4-4888-92F8-7B90E8801D85}"/>
              </a:ext>
            </a:extLst>
          </p:cNvPr>
          <p:cNvSpPr txBox="1">
            <a:spLocks noChangeArrowheads="1"/>
          </p:cNvSpPr>
          <p:nvPr/>
        </p:nvSpPr>
        <p:spPr bwMode="auto">
          <a:xfrm>
            <a:off x="303423" y="17653085"/>
            <a:ext cx="10515601" cy="38928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endParaRPr lang="en-US" sz="2500">
              <a:latin typeface="Arial" panose="020B0604020202020204" pitchFamily="34" charset="0"/>
              <a:cs typeface="Arial" panose="020B0604020202020204" pitchFamily="34" charset="0"/>
            </a:endParaRPr>
          </a:p>
          <a:p>
            <a:pPr algn="just"/>
            <a:endParaRPr lang="en-US" sz="2500">
              <a:latin typeface="Arial" panose="020B0604020202020204" pitchFamily="34" charset="0"/>
              <a:cs typeface="Arial" panose="020B0604020202020204" pitchFamily="34" charset="0"/>
            </a:endParaRPr>
          </a:p>
          <a:p>
            <a:pPr algn="just"/>
            <a:endParaRPr lang="en-US" sz="2500">
              <a:latin typeface="Arial" panose="020B0604020202020204" pitchFamily="34" charset="0"/>
              <a:cs typeface="Arial" panose="020B0604020202020204" pitchFamily="34" charset="0"/>
            </a:endParaRPr>
          </a:p>
          <a:p>
            <a:pPr algn="just"/>
            <a:endParaRPr lang="en-US" sz="2500">
              <a:latin typeface="Arial" panose="020B0604020202020204" pitchFamily="34" charset="0"/>
              <a:cs typeface="Arial" panose="020B0604020202020204" pitchFamily="34" charset="0"/>
            </a:endParaRPr>
          </a:p>
          <a:p>
            <a:pPr algn="just"/>
            <a:endParaRPr lang="en-US" sz="2500">
              <a:latin typeface="Arial" panose="020B0604020202020204" pitchFamily="34" charset="0"/>
              <a:cs typeface="Arial" panose="020B0604020202020204" pitchFamily="34" charset="0"/>
            </a:endParaRPr>
          </a:p>
          <a:p>
            <a:pPr algn="just"/>
            <a:endParaRPr lang="en-US" sz="2500">
              <a:latin typeface="Arial" panose="020B0604020202020204" pitchFamily="34" charset="0"/>
              <a:cs typeface="Arial" panose="020B0604020202020204" pitchFamily="34" charset="0"/>
            </a:endParaRPr>
          </a:p>
          <a:p>
            <a:pPr algn="just"/>
            <a:endParaRPr lang="en-US" sz="2500">
              <a:latin typeface="Arial"/>
              <a:cs typeface="Arial"/>
            </a:endParaRPr>
          </a:p>
        </p:txBody>
      </p:sp>
      <p:pic>
        <p:nvPicPr>
          <p:cNvPr id="8" name="Graphic 7" descr="Soccer ball">
            <a:extLst>
              <a:ext uri="{FF2B5EF4-FFF2-40B4-BE49-F238E27FC236}">
                <a16:creationId xmlns:a16="http://schemas.microsoft.com/office/drawing/2014/main" id="{DA5B7714-77A6-4855-BA3D-CA17C1EC4E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5003" y="17685180"/>
            <a:ext cx="1574800" cy="1574800"/>
          </a:xfrm>
          <a:prstGeom prst="rect">
            <a:avLst/>
          </a:prstGeom>
        </p:spPr>
      </p:pic>
      <p:pic>
        <p:nvPicPr>
          <p:cNvPr id="3" name="Graphic 4" descr="Football">
            <a:extLst>
              <a:ext uri="{FF2B5EF4-FFF2-40B4-BE49-F238E27FC236}">
                <a16:creationId xmlns:a16="http://schemas.microsoft.com/office/drawing/2014/main" id="{7A871555-B9D2-4C76-B8F2-155CF73F35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75183" y="17595815"/>
            <a:ext cx="1833269" cy="1742535"/>
          </a:xfrm>
          <a:prstGeom prst="rect">
            <a:avLst/>
          </a:prstGeom>
        </p:spPr>
      </p:pic>
      <p:pic>
        <p:nvPicPr>
          <p:cNvPr id="5" name="Graphic 5" descr="Baseball">
            <a:extLst>
              <a:ext uri="{FF2B5EF4-FFF2-40B4-BE49-F238E27FC236}">
                <a16:creationId xmlns:a16="http://schemas.microsoft.com/office/drawing/2014/main" id="{D7FE11B5-FA84-42B3-A0BC-99F177821B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39189" y="17733003"/>
            <a:ext cx="1465467" cy="1512499"/>
          </a:xfrm>
          <a:prstGeom prst="rect">
            <a:avLst/>
          </a:prstGeom>
        </p:spPr>
      </p:pic>
      <p:pic>
        <p:nvPicPr>
          <p:cNvPr id="40" name="Picture 39" descr="A picture containing sky&#10;&#10;Description automatically generated">
            <a:extLst>
              <a:ext uri="{FF2B5EF4-FFF2-40B4-BE49-F238E27FC236}">
                <a16:creationId xmlns:a16="http://schemas.microsoft.com/office/drawing/2014/main" id="{D159426E-F2A7-462D-9906-033AB0BEFF31}"/>
              </a:ext>
            </a:extLst>
          </p:cNvPr>
          <p:cNvPicPr/>
          <p:nvPr/>
        </p:nvPicPr>
        <p:blipFill>
          <a:blip r:embed="rId10">
            <a:extLst>
              <a:ext uri="{FF2B5EF4-FFF2-40B4-BE49-F238E27FC236}">
                <a16:creationId xmlns="" xmlns:lc="http://schemas.openxmlformats.org/drawingml/2006/lockedCanvas" xmlns:o="urn:schemas-microsoft-com:office:office" xmlns:v="urn:schemas-microsoft-com:vml" xmlns:w10="urn:schemas-microsoft-com:office:word" xmlns:w="http://schemas.openxmlformats.org/wordprocessingml/2006/main" xmlns:a14="http://schemas.microsoft.com/office/drawing/2010/main" xmlns:a16="http://schemas.microsoft.com/office/drawing/2014/main" xmlns:arto="http://schemas.microsoft.com/office/word/2006/arto"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78FFC2D9-86E9-BE42-8426-059878E166EF}"/>
              </a:ext>
            </a:extLst>
          </a:blip>
          <a:stretch>
            <a:fillRect/>
          </a:stretch>
        </p:blipFill>
        <p:spPr>
          <a:xfrm>
            <a:off x="24378834" y="6531814"/>
            <a:ext cx="5740860" cy="2154933"/>
          </a:xfrm>
          <a:prstGeom prst="rect">
            <a:avLst/>
          </a:prstGeom>
        </p:spPr>
      </p:pic>
      <p:pic>
        <p:nvPicPr>
          <p:cNvPr id="9" name="Graphic 10" descr="Boardroom">
            <a:extLst>
              <a:ext uri="{FF2B5EF4-FFF2-40B4-BE49-F238E27FC236}">
                <a16:creationId xmlns:a16="http://schemas.microsoft.com/office/drawing/2014/main" id="{5BE27169-598C-4258-B2A1-0902330161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18295" y="17503607"/>
            <a:ext cx="1925219" cy="2018580"/>
          </a:xfrm>
          <a:prstGeom prst="rect">
            <a:avLst/>
          </a:prstGeom>
        </p:spPr>
      </p:pic>
      <p:sp>
        <p:nvSpPr>
          <p:cNvPr id="11" name="TextBox 10">
            <a:extLst>
              <a:ext uri="{FF2B5EF4-FFF2-40B4-BE49-F238E27FC236}">
                <a16:creationId xmlns:a16="http://schemas.microsoft.com/office/drawing/2014/main" id="{6B1C6EA6-898D-4424-A147-26227DD7601C}"/>
              </a:ext>
            </a:extLst>
          </p:cNvPr>
          <p:cNvSpPr txBox="1"/>
          <p:nvPr/>
        </p:nvSpPr>
        <p:spPr>
          <a:xfrm>
            <a:off x="431557" y="19295596"/>
            <a:ext cx="246734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a:cs typeface="Times"/>
              </a:rPr>
              <a:t>Kemper and Breuer (2016)  developed 8 demand functions for  the Bayern Munich Stadium – the team with the highest attendance but lowest prices. </a:t>
            </a:r>
          </a:p>
        </p:txBody>
      </p:sp>
      <p:sp>
        <p:nvSpPr>
          <p:cNvPr id="14" name="TextBox 13">
            <a:extLst>
              <a:ext uri="{FF2B5EF4-FFF2-40B4-BE49-F238E27FC236}">
                <a16:creationId xmlns:a16="http://schemas.microsoft.com/office/drawing/2014/main" id="{CCE88941-892D-437C-A468-90EBB652FB5C}"/>
              </a:ext>
            </a:extLst>
          </p:cNvPr>
          <p:cNvSpPr txBox="1"/>
          <p:nvPr/>
        </p:nvSpPr>
        <p:spPr>
          <a:xfrm>
            <a:off x="3193327" y="19346584"/>
            <a:ext cx="242137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a:cs typeface="Times"/>
              </a:rPr>
              <a:t>Arslan et al (2019) compared all NFL teams who were dynamically pricing to those who were not.  Teams who do sell 3% more tickets on average.</a:t>
            </a:r>
          </a:p>
        </p:txBody>
      </p:sp>
      <p:sp>
        <p:nvSpPr>
          <p:cNvPr id="15" name="TextBox 14">
            <a:extLst>
              <a:ext uri="{FF2B5EF4-FFF2-40B4-BE49-F238E27FC236}">
                <a16:creationId xmlns:a16="http://schemas.microsoft.com/office/drawing/2014/main" id="{0C69E751-11A1-4801-A0C4-CBC464218266}"/>
              </a:ext>
            </a:extLst>
          </p:cNvPr>
          <p:cNvSpPr txBox="1"/>
          <p:nvPr/>
        </p:nvSpPr>
        <p:spPr>
          <a:xfrm>
            <a:off x="5954969" y="19351533"/>
            <a:ext cx="232942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a:cs typeface="Times"/>
              </a:rPr>
              <a:t>Arslan, Easley et al (2019) built models for two customer segments of a college football team, then modeled customer utility to predict purchase.</a:t>
            </a:r>
          </a:p>
        </p:txBody>
      </p:sp>
      <p:sp>
        <p:nvSpPr>
          <p:cNvPr id="16" name="TextBox 15">
            <a:extLst>
              <a:ext uri="{FF2B5EF4-FFF2-40B4-BE49-F238E27FC236}">
                <a16:creationId xmlns:a16="http://schemas.microsoft.com/office/drawing/2014/main" id="{2E660657-9E15-4DAD-8A15-4569FCD2EC9E}"/>
              </a:ext>
            </a:extLst>
          </p:cNvPr>
          <p:cNvSpPr txBox="1"/>
          <p:nvPr/>
        </p:nvSpPr>
        <p:spPr>
          <a:xfrm>
            <a:off x="8303125" y="19310475"/>
            <a:ext cx="255929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a:cs typeface="Times"/>
              </a:rPr>
              <a:t>Xu et al (2016) built a three- stage regression model to optimize one MLB team's revenue from single-game ticket sales. Found frequency of prices changes unimportant.</a:t>
            </a:r>
          </a:p>
        </p:txBody>
      </p:sp>
      <p:pic>
        <p:nvPicPr>
          <p:cNvPr id="18" name="Picture 17">
            <a:extLst>
              <a:ext uri="{FF2B5EF4-FFF2-40B4-BE49-F238E27FC236}">
                <a16:creationId xmlns:a16="http://schemas.microsoft.com/office/drawing/2014/main" id="{A30F984F-34B1-8145-AEA9-F38AAD952E33}"/>
              </a:ext>
            </a:extLst>
          </p:cNvPr>
          <p:cNvPicPr>
            <a:picLocks noChangeAspect="1"/>
          </p:cNvPicPr>
          <p:nvPr/>
        </p:nvPicPr>
        <p:blipFill>
          <a:blip r:embed="rId13"/>
          <a:stretch>
            <a:fillRect/>
          </a:stretch>
        </p:blipFill>
        <p:spPr>
          <a:xfrm>
            <a:off x="11499421" y="10545803"/>
            <a:ext cx="6648102" cy="2389743"/>
          </a:xfrm>
          <a:prstGeom prst="rect">
            <a:avLst/>
          </a:prstGeom>
        </p:spPr>
      </p:pic>
      <p:sp>
        <p:nvSpPr>
          <p:cNvPr id="12" name="Rectangle 11">
            <a:extLst>
              <a:ext uri="{FF2B5EF4-FFF2-40B4-BE49-F238E27FC236}">
                <a16:creationId xmlns:a16="http://schemas.microsoft.com/office/drawing/2014/main" id="{2A8983BF-73D2-7949-B648-BB8272A28A37}"/>
              </a:ext>
            </a:extLst>
          </p:cNvPr>
          <p:cNvSpPr/>
          <p:nvPr/>
        </p:nvSpPr>
        <p:spPr bwMode="auto">
          <a:xfrm>
            <a:off x="18250637" y="10745117"/>
            <a:ext cx="3316212" cy="2731352"/>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just"/>
            <a:r>
              <a:rPr lang="en-IN" sz="2800" dirty="0">
                <a:latin typeface="+mj-lt"/>
                <a:cs typeface="Arial"/>
              </a:rPr>
              <a:t>Low R</a:t>
            </a:r>
            <a:r>
              <a:rPr lang="en-IN" sz="2800" baseline="30000" dirty="0">
                <a:latin typeface="+mj-lt"/>
                <a:cs typeface="Arial"/>
              </a:rPr>
              <a:t>2</a:t>
            </a:r>
            <a:r>
              <a:rPr lang="en-IN" sz="2800" dirty="0">
                <a:latin typeface="+mj-lt"/>
                <a:cs typeface="Arial"/>
              </a:rPr>
              <a:t> suggesting data doesn’t have enough variable or fans are price insensitive</a:t>
            </a:r>
          </a:p>
        </p:txBody>
      </p:sp>
      <p:pic>
        <p:nvPicPr>
          <p:cNvPr id="13" name="Picture 12">
            <a:extLst>
              <a:ext uri="{FF2B5EF4-FFF2-40B4-BE49-F238E27FC236}">
                <a16:creationId xmlns:a16="http://schemas.microsoft.com/office/drawing/2014/main" id="{C940D6BE-0CC8-7A43-801E-4EA35C6F4867}"/>
              </a:ext>
            </a:extLst>
          </p:cNvPr>
          <p:cNvPicPr>
            <a:picLocks noChangeAspect="1"/>
          </p:cNvPicPr>
          <p:nvPr/>
        </p:nvPicPr>
        <p:blipFill>
          <a:blip r:embed="rId14"/>
          <a:stretch>
            <a:fillRect/>
          </a:stretch>
        </p:blipFill>
        <p:spPr>
          <a:xfrm>
            <a:off x="24378834" y="10230143"/>
            <a:ext cx="5740859" cy="2924095"/>
          </a:xfrm>
          <a:prstGeom prst="rect">
            <a:avLst/>
          </a:prstGeom>
        </p:spPr>
      </p:pic>
      <p:pic>
        <p:nvPicPr>
          <p:cNvPr id="17" name="Picture 16">
            <a:extLst>
              <a:ext uri="{FF2B5EF4-FFF2-40B4-BE49-F238E27FC236}">
                <a16:creationId xmlns:a16="http://schemas.microsoft.com/office/drawing/2014/main" id="{F200D7CF-E94F-C54D-B5A2-041D9E597F96}"/>
              </a:ext>
            </a:extLst>
          </p:cNvPr>
          <p:cNvPicPr>
            <a:picLocks noChangeAspect="1"/>
          </p:cNvPicPr>
          <p:nvPr/>
        </p:nvPicPr>
        <p:blipFill>
          <a:blip r:embed="rId15"/>
          <a:stretch>
            <a:fillRect/>
          </a:stretch>
        </p:blipFill>
        <p:spPr>
          <a:xfrm>
            <a:off x="11414124" y="14011937"/>
            <a:ext cx="10162892" cy="5032350"/>
          </a:xfrm>
          <a:prstGeom prst="rect">
            <a:avLst/>
          </a:prstGeom>
        </p:spPr>
      </p:pic>
    </p:spTree>
  </p:cSld>
  <p:clrMapOvr>
    <a:masterClrMapping/>
  </p:clrMapOvr>
</p:sld>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INFORMS2015_Comp_Conf</Template>
  <TotalTime>0</TotalTime>
  <Words>807</Words>
  <Application>Microsoft Macintosh PowerPoint</Application>
  <PresentationFormat>Custom</PresentationFormat>
  <Paragraphs>91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vt: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Khandelwal, Pranay Manoj</cp:lastModifiedBy>
  <cp:revision>14</cp:revision>
  <cp:lastPrinted>2001-08-01T02:48:55Z</cp:lastPrinted>
  <dcterms:created xsi:type="dcterms:W3CDTF">2014-12-02T19:25:45Z</dcterms:created>
  <dcterms:modified xsi:type="dcterms:W3CDTF">2020-03-31T23:37:19Z</dcterms:modified>
</cp:coreProperties>
</file>