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1" r:id="rId10"/>
    <p:sldId id="264" r:id="rId11"/>
    <p:sldId id="265" r:id="rId12"/>
    <p:sldId id="266" r:id="rId13"/>
    <p:sldId id="267" r:id="rId14"/>
    <p:sldId id="268" r:id="rId15"/>
    <p:sldId id="269" r:id="rId16"/>
    <p:sldId id="270" r:id="rId17"/>
    <p:sldId id="271" r:id="rId18"/>
    <p:sldId id="272" r:id="rId19"/>
    <p:sldId id="273" r:id="rId20"/>
    <p:sldId id="278" r:id="rId21"/>
    <p:sldId id="277" r:id="rId22"/>
    <p:sldId id="274" r:id="rId23"/>
    <p:sldId id="275" r:id="rId24"/>
    <p:sldId id="276"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63" d="100"/>
          <a:sy n="63" d="100"/>
        </p:scale>
        <p:origin x="6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357F-E95D-C023-532F-914EC6854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35537-F576-21FE-09CD-67AC3D954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96C9A4-07AA-59F1-99D5-29E7BFFD8A2E}"/>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5" name="Footer Placeholder 4">
            <a:extLst>
              <a:ext uri="{FF2B5EF4-FFF2-40B4-BE49-F238E27FC236}">
                <a16:creationId xmlns:a16="http://schemas.microsoft.com/office/drawing/2014/main" id="{8CF60BBF-9CD5-74F9-237B-6DA325EE6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12F2-1277-3D70-9D31-40A305B1A62A}"/>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29560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CFB7-1D96-963D-0977-CF9E960621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18A75-66B5-FD7E-E349-C3F1090A0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E8B01-1EBB-6C5B-3975-15C8A90E32D9}"/>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5" name="Footer Placeholder 4">
            <a:extLst>
              <a:ext uri="{FF2B5EF4-FFF2-40B4-BE49-F238E27FC236}">
                <a16:creationId xmlns:a16="http://schemas.microsoft.com/office/drawing/2014/main" id="{5A172409-6FD7-83C1-8B38-9958AAA3F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276BB-379B-B217-E509-E75A55C1B85F}"/>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360486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0F14D-99CE-BD3E-477F-3FAEAAFF20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C2147-9384-EB7A-2111-84F2C787C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79672-9967-C45F-EB52-CC0943049FCD}"/>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5" name="Footer Placeholder 4">
            <a:extLst>
              <a:ext uri="{FF2B5EF4-FFF2-40B4-BE49-F238E27FC236}">
                <a16:creationId xmlns:a16="http://schemas.microsoft.com/office/drawing/2014/main" id="{9742F8D0-D6CF-4E1F-CD3D-8B1124D35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1404F-7650-3CC1-8653-7FC973B2B816}"/>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348423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CE45-2FEB-1D6E-6CB5-8F7D4E39B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3A0DE3-0CAA-FE6D-0551-F1923FDA28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119C9-8220-6BFE-5844-32F7C3D59328}"/>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5" name="Footer Placeholder 4">
            <a:extLst>
              <a:ext uri="{FF2B5EF4-FFF2-40B4-BE49-F238E27FC236}">
                <a16:creationId xmlns:a16="http://schemas.microsoft.com/office/drawing/2014/main" id="{6DE99ED2-0241-443E-F3B9-BF95BCD3A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AB7D7-624D-A360-3A9A-842AC868B6A0}"/>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133096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1A6B-5D2D-6569-DD7A-E5D5E327B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FAF22-D759-AE30-923C-F30D17D83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545A4-47E5-517A-4B73-2DF35139CA71}"/>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5" name="Footer Placeholder 4">
            <a:extLst>
              <a:ext uri="{FF2B5EF4-FFF2-40B4-BE49-F238E27FC236}">
                <a16:creationId xmlns:a16="http://schemas.microsoft.com/office/drawing/2014/main" id="{F98C903A-5370-9A12-AD68-0245829E3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C1FE8-D111-D736-CC25-63A1949246B3}"/>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294171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BCC0-C4EA-CDB0-0CCA-A9F1F5299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0B6D3-042F-3D21-FAEE-7130577C0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82DAA8-F91B-11F2-9B6C-B579EDF25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E67E86-B1E6-17A1-FBA6-6EF7D8EC4A52}"/>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6" name="Footer Placeholder 5">
            <a:extLst>
              <a:ext uri="{FF2B5EF4-FFF2-40B4-BE49-F238E27FC236}">
                <a16:creationId xmlns:a16="http://schemas.microsoft.com/office/drawing/2014/main" id="{B85BD0BC-BC64-2027-002C-871109FED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6B287-ED92-26C8-735B-C91D337AA89C}"/>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166460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089D-9B2D-3F89-2133-97277B9BF3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E85C96-8637-E7E4-A826-21B196D7B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0A62D-84D4-F8E6-8644-E3661EBC7D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B096A4-14D3-09A6-D41E-C1D274E7C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4B7AE-8A79-888C-0DFB-5ABF011EB2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822751-5D94-7245-C465-D8F56ED84186}"/>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8" name="Footer Placeholder 7">
            <a:extLst>
              <a:ext uri="{FF2B5EF4-FFF2-40B4-BE49-F238E27FC236}">
                <a16:creationId xmlns:a16="http://schemas.microsoft.com/office/drawing/2014/main" id="{9066E42F-2E5F-29A1-6752-411169E9FB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6D8E76-DAFB-4E97-0181-2203E6C13B12}"/>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245288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8E6E-C70D-9CD0-27E1-86A3D428A0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2E800-765A-EBF2-B41B-B0AE917C2195}"/>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4" name="Footer Placeholder 3">
            <a:extLst>
              <a:ext uri="{FF2B5EF4-FFF2-40B4-BE49-F238E27FC236}">
                <a16:creationId xmlns:a16="http://schemas.microsoft.com/office/drawing/2014/main" id="{FBA44B99-78CA-9742-5B40-044943BFC4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DA6577-0FBC-4B3D-3650-D7728E156471}"/>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179580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9FEDA-FFE9-DE89-D935-C4E242676C32}"/>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3" name="Footer Placeholder 2">
            <a:extLst>
              <a:ext uri="{FF2B5EF4-FFF2-40B4-BE49-F238E27FC236}">
                <a16:creationId xmlns:a16="http://schemas.microsoft.com/office/drawing/2014/main" id="{871B3A69-6C63-253D-6E0D-0B6F677B27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0CEA2-B546-9EC1-75CE-111FABD52210}"/>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153737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FD0-74A5-C256-605E-EE6B5F87B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BCC1F-A947-0184-4A28-722E28AFC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F56E19-A70C-74B6-AA10-7645823A1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ACDE8-8928-A73E-A636-1B80A0780C11}"/>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6" name="Footer Placeholder 5">
            <a:extLst>
              <a:ext uri="{FF2B5EF4-FFF2-40B4-BE49-F238E27FC236}">
                <a16:creationId xmlns:a16="http://schemas.microsoft.com/office/drawing/2014/main" id="{09D489FE-64C5-6229-C81F-1C25B22B9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05111-B672-1011-07C6-4C0699DACDCC}"/>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100787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C917-19F6-309F-C4BF-51A0A7B80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FFAA68-471E-50D8-C9FF-EED14A3F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51EC49-05E7-A011-DF8D-B79BCA837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92E7D-ED40-ADDE-2BF2-393002D47A32}"/>
              </a:ext>
            </a:extLst>
          </p:cNvPr>
          <p:cNvSpPr>
            <a:spLocks noGrp="1"/>
          </p:cNvSpPr>
          <p:nvPr>
            <p:ph type="dt" sz="half" idx="10"/>
          </p:nvPr>
        </p:nvSpPr>
        <p:spPr/>
        <p:txBody>
          <a:bodyPr/>
          <a:lstStyle/>
          <a:p>
            <a:fld id="{FC58EDEF-E8C0-4F8C-A68A-4083C6533C5E}" type="datetimeFigureOut">
              <a:rPr lang="en-US" smtClean="0"/>
              <a:t>6/23/2023</a:t>
            </a:fld>
            <a:endParaRPr lang="en-US"/>
          </a:p>
        </p:txBody>
      </p:sp>
      <p:sp>
        <p:nvSpPr>
          <p:cNvPr id="6" name="Footer Placeholder 5">
            <a:extLst>
              <a:ext uri="{FF2B5EF4-FFF2-40B4-BE49-F238E27FC236}">
                <a16:creationId xmlns:a16="http://schemas.microsoft.com/office/drawing/2014/main" id="{F38DC8DC-252D-A0FE-4056-67E11F09C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39BD1-FBAB-8E2E-4351-09949D688FB4}"/>
              </a:ext>
            </a:extLst>
          </p:cNvPr>
          <p:cNvSpPr>
            <a:spLocks noGrp="1"/>
          </p:cNvSpPr>
          <p:nvPr>
            <p:ph type="sldNum" sz="quarter" idx="12"/>
          </p:nvPr>
        </p:nvSpPr>
        <p:spPr/>
        <p:txBody>
          <a:bodyPr/>
          <a:lstStyle/>
          <a:p>
            <a:fld id="{41CFB751-0AB1-4631-B0CC-BE89D0C77DEA}" type="slidenum">
              <a:rPr lang="en-US" smtClean="0"/>
              <a:t>‹#›</a:t>
            </a:fld>
            <a:endParaRPr lang="en-US"/>
          </a:p>
        </p:txBody>
      </p:sp>
    </p:spTree>
    <p:extLst>
      <p:ext uri="{BB962C8B-B14F-4D97-AF65-F5344CB8AC3E}">
        <p14:creationId xmlns:p14="http://schemas.microsoft.com/office/powerpoint/2010/main" val="356524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FB29B9-73AC-7E2E-BB25-B54AD0ADF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6F3D4-75CD-4345-C188-901E55FAD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30568-CD65-C53B-1912-E18C9E087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8EDEF-E8C0-4F8C-A68A-4083C6533C5E}" type="datetimeFigureOut">
              <a:rPr lang="en-US" smtClean="0"/>
              <a:t>6/23/2023</a:t>
            </a:fld>
            <a:endParaRPr lang="en-US"/>
          </a:p>
        </p:txBody>
      </p:sp>
      <p:sp>
        <p:nvSpPr>
          <p:cNvPr id="5" name="Footer Placeholder 4">
            <a:extLst>
              <a:ext uri="{FF2B5EF4-FFF2-40B4-BE49-F238E27FC236}">
                <a16:creationId xmlns:a16="http://schemas.microsoft.com/office/drawing/2014/main" id="{746C41E0-62A5-B2BB-7618-FCBB7C6FE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78DA72-464E-433E-9570-7EADA206A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FB751-0AB1-4631-B0CC-BE89D0C77DEA}" type="slidenum">
              <a:rPr lang="en-US" smtClean="0"/>
              <a:t>‹#›</a:t>
            </a:fld>
            <a:endParaRPr lang="en-US"/>
          </a:p>
        </p:txBody>
      </p:sp>
    </p:spTree>
    <p:extLst>
      <p:ext uri="{BB962C8B-B14F-4D97-AF65-F5344CB8AC3E}">
        <p14:creationId xmlns:p14="http://schemas.microsoft.com/office/powerpoint/2010/main" val="1910976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ealifebas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oceanrep.geomar.de/id/eprint/52147/"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9570-7190-7A50-EFD9-DACC47940959}"/>
              </a:ext>
            </a:extLst>
          </p:cNvPr>
          <p:cNvSpPr>
            <a:spLocks noGrp="1"/>
          </p:cNvSpPr>
          <p:nvPr>
            <p:ph type="ctrTitle"/>
          </p:nvPr>
        </p:nvSpPr>
        <p:spPr>
          <a:xfrm>
            <a:off x="1524000" y="709863"/>
            <a:ext cx="9144000" cy="1209174"/>
          </a:xfrm>
        </p:spPr>
        <p:txBody>
          <a:bodyPr>
            <a:normAutofit fontScale="90000"/>
          </a:bodyPr>
          <a:lstStyle/>
          <a:p>
            <a:r>
              <a:rPr lang="en-US" dirty="0">
                <a:solidFill>
                  <a:srgbClr val="002060"/>
                </a:solidFill>
              </a:rPr>
              <a:t>CMSY++</a:t>
            </a:r>
            <a:br>
              <a:rPr lang="en-US" dirty="0">
                <a:solidFill>
                  <a:srgbClr val="002060"/>
                </a:solidFill>
              </a:rPr>
            </a:br>
            <a:r>
              <a:rPr lang="en-US" sz="1800" b="0" i="0" u="none" strike="noStrike" baseline="0" dirty="0">
                <a:solidFill>
                  <a:srgbClr val="002060"/>
                </a:solidFill>
                <a:latin typeface="Calibri" panose="020F0502020204030204" pitchFamily="34" charset="0"/>
              </a:rPr>
              <a:t> </a:t>
            </a:r>
            <a:r>
              <a:rPr lang="en-US" sz="1800" b="0" i="1" u="none" strike="noStrike" baseline="0" dirty="0">
                <a:solidFill>
                  <a:srgbClr val="002060"/>
                </a:solidFill>
                <a:latin typeface="Calibri" panose="020F0502020204030204" pitchFamily="34" charset="0"/>
              </a:rPr>
              <a:t>advanced state-space Bayesian method for </a:t>
            </a:r>
            <a:r>
              <a:rPr lang="en-US" sz="1800" b="0" i="1" u="none" strike="noStrike" baseline="0">
                <a:solidFill>
                  <a:srgbClr val="002060"/>
                </a:solidFill>
                <a:latin typeface="Calibri" panose="020F0502020204030204" pitchFamily="34" charset="0"/>
              </a:rPr>
              <a:t>stock assessment</a:t>
            </a:r>
            <a:br>
              <a:rPr lang="en-US" sz="1800" b="0" i="1" u="none" strike="noStrike" baseline="0">
                <a:solidFill>
                  <a:srgbClr val="002060"/>
                </a:solidFill>
                <a:latin typeface="Calibri" panose="020F0502020204030204" pitchFamily="34" charset="0"/>
              </a:rPr>
            </a:br>
            <a:r>
              <a:rPr lang="en-US" sz="1800" b="0" i="1" u="none" strike="noStrike" baseline="0">
                <a:solidFill>
                  <a:srgbClr val="002060"/>
                </a:solidFill>
                <a:latin typeface="Calibri" panose="020F0502020204030204" pitchFamily="34" charset="0"/>
              </a:rPr>
              <a:t> </a:t>
            </a:r>
            <a:endParaRPr lang="en-US" i="1" dirty="0">
              <a:solidFill>
                <a:srgbClr val="002060"/>
              </a:solidFill>
            </a:endParaRPr>
          </a:p>
        </p:txBody>
      </p:sp>
      <p:sp>
        <p:nvSpPr>
          <p:cNvPr id="3" name="Subtitle 2">
            <a:extLst>
              <a:ext uri="{FF2B5EF4-FFF2-40B4-BE49-F238E27FC236}">
                <a16:creationId xmlns:a16="http://schemas.microsoft.com/office/drawing/2014/main" id="{069F7C70-1D7C-0332-3450-588263A6F304}"/>
              </a:ext>
            </a:extLst>
          </p:cNvPr>
          <p:cNvSpPr>
            <a:spLocks noGrp="1"/>
          </p:cNvSpPr>
          <p:nvPr>
            <p:ph type="subTitle" idx="1"/>
          </p:nvPr>
        </p:nvSpPr>
        <p:spPr/>
        <p:txBody>
          <a:bodyPr/>
          <a:lstStyle/>
          <a:p>
            <a:r>
              <a:rPr lang="en-US" dirty="0" err="1"/>
              <a:t>Pranaya</a:t>
            </a:r>
            <a:r>
              <a:rPr lang="en-US" dirty="0"/>
              <a:t> Kumar </a:t>
            </a:r>
            <a:r>
              <a:rPr lang="en-US" dirty="0" err="1"/>
              <a:t>Parida</a:t>
            </a:r>
            <a:endParaRPr lang="en-US" dirty="0"/>
          </a:p>
          <a:p>
            <a:r>
              <a:rPr lang="en-US" dirty="0"/>
              <a:t>Fisheries Scientist</a:t>
            </a:r>
          </a:p>
          <a:p>
            <a:r>
              <a:rPr lang="en-US" dirty="0"/>
              <a:t>CRFM</a:t>
            </a:r>
          </a:p>
        </p:txBody>
      </p:sp>
      <p:pic>
        <p:nvPicPr>
          <p:cNvPr id="4" name="Picture 3">
            <a:extLst>
              <a:ext uri="{FF2B5EF4-FFF2-40B4-BE49-F238E27FC236}">
                <a16:creationId xmlns:a16="http://schemas.microsoft.com/office/drawing/2014/main" id="{F68E3252-A9DD-8567-F206-588907202F42}"/>
              </a:ext>
            </a:extLst>
          </p:cNvPr>
          <p:cNvPicPr>
            <a:picLocks noChangeAspect="1"/>
          </p:cNvPicPr>
          <p:nvPr/>
        </p:nvPicPr>
        <p:blipFill>
          <a:blip r:embed="rId2"/>
          <a:stretch>
            <a:fillRect/>
          </a:stretch>
        </p:blipFill>
        <p:spPr>
          <a:xfrm>
            <a:off x="4397541" y="3278389"/>
            <a:ext cx="3293143" cy="1641257"/>
          </a:xfrm>
          <a:prstGeom prst="rect">
            <a:avLst/>
          </a:prstGeom>
        </p:spPr>
      </p:pic>
      <p:sp>
        <p:nvSpPr>
          <p:cNvPr id="6" name="TextBox 5">
            <a:extLst>
              <a:ext uri="{FF2B5EF4-FFF2-40B4-BE49-F238E27FC236}">
                <a16:creationId xmlns:a16="http://schemas.microsoft.com/office/drawing/2014/main" id="{8120E2C7-7448-2D2C-CCA3-EDF840F0CF25}"/>
              </a:ext>
            </a:extLst>
          </p:cNvPr>
          <p:cNvSpPr txBox="1"/>
          <p:nvPr/>
        </p:nvSpPr>
        <p:spPr>
          <a:xfrm>
            <a:off x="3045994" y="6424736"/>
            <a:ext cx="9561060" cy="246221"/>
          </a:xfrm>
          <a:prstGeom prst="rect">
            <a:avLst/>
          </a:prstGeom>
          <a:noFill/>
        </p:spPr>
        <p:txBody>
          <a:bodyPr wrap="square" rtlCol="0">
            <a:spAutoFit/>
          </a:bodyPr>
          <a:lstStyle/>
          <a:p>
            <a:r>
              <a:rPr lang="en-US" sz="1000" b="0" i="0" u="none" strike="noStrike" baseline="0" dirty="0">
                <a:solidFill>
                  <a:srgbClr val="7030A0"/>
                </a:solidFill>
                <a:latin typeface="Calibri" panose="020F0502020204030204" pitchFamily="34" charset="0"/>
              </a:rPr>
              <a:t> </a:t>
            </a:r>
            <a:r>
              <a:rPr lang="en-US" sz="1000" i="1" dirty="0">
                <a:solidFill>
                  <a:srgbClr val="7030A0"/>
                </a:solidFill>
              </a:rPr>
              <a:t>Reference:  </a:t>
            </a:r>
            <a:r>
              <a:rPr lang="en-US" sz="1000" b="0" i="1" u="none" strike="noStrike" baseline="0" dirty="0">
                <a:solidFill>
                  <a:srgbClr val="7030A0"/>
                </a:solidFill>
                <a:latin typeface="Calibri" panose="020F0502020204030204" pitchFamily="34" charset="0"/>
              </a:rPr>
              <a:t>Froese, R., </a:t>
            </a:r>
            <a:r>
              <a:rPr lang="en-US" sz="1000" b="0" i="1" u="none" strike="noStrike" baseline="0" dirty="0" err="1">
                <a:solidFill>
                  <a:srgbClr val="7030A0"/>
                </a:solidFill>
                <a:latin typeface="Calibri" panose="020F0502020204030204" pitchFamily="34" charset="0"/>
              </a:rPr>
              <a:t>Demirel</a:t>
            </a:r>
            <a:r>
              <a:rPr lang="en-US" sz="1000" b="0" i="1" u="none" strike="noStrike" baseline="0" dirty="0">
                <a:solidFill>
                  <a:srgbClr val="7030A0"/>
                </a:solidFill>
                <a:latin typeface="Calibri" panose="020F0502020204030204" pitchFamily="34" charset="0"/>
              </a:rPr>
              <a:t>, N., Coro, G. and Winker, H. 2021. User Guide for CMSY++. GEOMAR, Germany, 17 pp. </a:t>
            </a:r>
            <a:endParaRPr lang="en-US" sz="1000" i="1" dirty="0">
              <a:solidFill>
                <a:srgbClr val="7030A0"/>
              </a:solidFill>
            </a:endParaRPr>
          </a:p>
        </p:txBody>
      </p:sp>
    </p:spTree>
    <p:extLst>
      <p:ext uri="{BB962C8B-B14F-4D97-AF65-F5344CB8AC3E}">
        <p14:creationId xmlns:p14="http://schemas.microsoft.com/office/powerpoint/2010/main" val="30870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C350D-78AE-12A7-A54E-241ACDCF10C9}"/>
              </a:ext>
            </a:extLst>
          </p:cNvPr>
          <p:cNvSpPr>
            <a:spLocks noGrp="1"/>
          </p:cNvSpPr>
          <p:nvPr>
            <p:ph idx="1"/>
          </p:nvPr>
        </p:nvSpPr>
        <p:spPr>
          <a:xfrm>
            <a:off x="390939" y="248478"/>
            <a:ext cx="11410122" cy="6042992"/>
          </a:xfrm>
          <a:ln>
            <a:solidFill>
              <a:srgbClr val="00B050"/>
            </a:solidFill>
          </a:ln>
        </p:spPr>
        <p:txBody>
          <a:bodyPr>
            <a:noAutofit/>
          </a:bodyPr>
          <a:lstStyle/>
          <a:p>
            <a:pPr algn="just"/>
            <a:r>
              <a:rPr lang="en-US" sz="1900" b="1" i="0" u="none" strike="noStrike" baseline="0" dirty="0" err="1">
                <a:solidFill>
                  <a:srgbClr val="002060"/>
                </a:solidFill>
                <a:latin typeface="Calibri" panose="020F0502020204030204" pitchFamily="34" charset="0"/>
              </a:rPr>
              <a:t>endb.low</a:t>
            </a:r>
            <a:r>
              <a:rPr lang="en-US" sz="1900" b="1" i="0" u="none" strike="noStrike" baseline="0" dirty="0">
                <a:solidFill>
                  <a:srgbClr val="002060"/>
                </a:solidFill>
                <a:latin typeface="Calibri" panose="020F0502020204030204" pitchFamily="34" charset="0"/>
              </a:rPr>
              <a:t>/ </a:t>
            </a:r>
            <a:r>
              <a:rPr lang="en-US" sz="1900" b="1" i="0" u="none" strike="noStrike" baseline="0" dirty="0" err="1">
                <a:solidFill>
                  <a:srgbClr val="002060"/>
                </a:solidFill>
                <a:latin typeface="Calibri" panose="020F0502020204030204" pitchFamily="34" charset="0"/>
              </a:rPr>
              <a:t>endb.hi</a:t>
            </a:r>
            <a:r>
              <a:rPr lang="en-US" sz="1900" b="0" i="0" u="none" strike="noStrike" baseline="0" dirty="0">
                <a:solidFill>
                  <a:srgbClr val="002060"/>
                </a:solidFill>
                <a:latin typeface="Calibri" panose="020F0502020204030204" pitchFamily="34" charset="0"/>
              </a:rPr>
              <a:t>: the prior biomass range relative to the unexploited biomass (B/k) at the end of the catch time series (see next section). Set to NA to have the neural network make suggestions (note: these may not be appropriate for your stock). </a:t>
            </a:r>
          </a:p>
          <a:p>
            <a:pPr algn="just"/>
            <a:r>
              <a:rPr lang="en-US" sz="1900" b="1" i="0" u="none" strike="noStrike" baseline="0" dirty="0" err="1">
                <a:solidFill>
                  <a:srgbClr val="002060"/>
                </a:solidFill>
                <a:latin typeface="Calibri" panose="020F0502020204030204" pitchFamily="34" charset="0"/>
              </a:rPr>
              <a:t>e.creep</a:t>
            </a:r>
            <a:r>
              <a:rPr lang="en-US" sz="1900" b="0" i="0" u="none" strike="noStrike" baseline="0" dirty="0">
                <a:solidFill>
                  <a:srgbClr val="002060"/>
                </a:solidFill>
                <a:latin typeface="Calibri" panose="020F0502020204030204" pitchFamily="34" charset="0"/>
              </a:rPr>
              <a:t>: An indication of assumed increase of catchability q per year in percent for commercial CPUE data, typically in the range of 1 - 5%, with 2% being a good default assumption (</a:t>
            </a:r>
            <a:r>
              <a:rPr lang="en-US" sz="1900" b="0" i="0" u="none" strike="noStrike" baseline="0" dirty="0" err="1">
                <a:solidFill>
                  <a:srgbClr val="002060"/>
                </a:solidFill>
                <a:latin typeface="Calibri" panose="020F0502020204030204" pitchFamily="34" charset="0"/>
              </a:rPr>
              <a:t>Palomares</a:t>
            </a:r>
            <a:r>
              <a:rPr lang="en-US" sz="1900" b="0" i="0" u="none" strike="noStrike" baseline="0" dirty="0">
                <a:solidFill>
                  <a:srgbClr val="002060"/>
                </a:solidFill>
                <a:latin typeface="Calibri" panose="020F0502020204030204" pitchFamily="34" charset="0"/>
              </a:rPr>
              <a:t> and Pauly 2019). This will cause a decrease in the CPUE considered by BSM. The difference between the provided and the corrected CPUE can be made visible by setting ‘</a:t>
            </a:r>
            <a:r>
              <a:rPr lang="en-US" sz="1900" b="0" i="0" u="none" strike="noStrike" baseline="0" dirty="0" err="1">
                <a:solidFill>
                  <a:srgbClr val="002060"/>
                </a:solidFill>
                <a:latin typeface="Calibri" panose="020F0502020204030204" pitchFamily="34" charset="0"/>
              </a:rPr>
              <a:t>e.creep.line</a:t>
            </a:r>
            <a:r>
              <a:rPr lang="en-US" sz="1900" b="0" i="0" u="none" strike="noStrike" baseline="0" dirty="0">
                <a:solidFill>
                  <a:srgbClr val="002060"/>
                </a:solidFill>
                <a:latin typeface="Calibri" panose="020F0502020204030204" pitchFamily="34" charset="0"/>
              </a:rPr>
              <a:t>’ to TRUE in code line 79. This will cause the provided CPUE to be plotted in green in the biomass plot, while the used CPUE is plotted in red. No correction is needed for standardized CPUE data such as resulting from scientific surveys. </a:t>
            </a:r>
          </a:p>
          <a:p>
            <a:pPr algn="just"/>
            <a:r>
              <a:rPr lang="en-US" sz="1900" dirty="0" err="1">
                <a:solidFill>
                  <a:srgbClr val="002060"/>
                </a:solidFill>
              </a:rPr>
              <a:t>btype</a:t>
            </a:r>
            <a:r>
              <a:rPr lang="en-US" sz="1900" dirty="0">
                <a:solidFill>
                  <a:srgbClr val="002060"/>
                </a:solidFill>
              </a:rPr>
              <a:t>: the type of information in the </a:t>
            </a:r>
            <a:r>
              <a:rPr lang="en-US" sz="1900" dirty="0" err="1">
                <a:solidFill>
                  <a:srgbClr val="002060"/>
                </a:solidFill>
              </a:rPr>
              <a:t>bt</a:t>
            </a:r>
            <a:r>
              <a:rPr lang="en-US" sz="1900" dirty="0">
                <a:solidFill>
                  <a:srgbClr val="002060"/>
                </a:solidFill>
              </a:rPr>
              <a:t> column of the catch file. Allowed values are: “biomass” (when total biomass is reported, but note that this setting gives misleading results if the biomass does not represent the whole stock that is exploited, such as if reported biomass refers to spawning stock biomass (SSB) but juveniles are already fished; set </a:t>
            </a:r>
            <a:r>
              <a:rPr lang="en-US" sz="1900" dirty="0" err="1">
                <a:solidFill>
                  <a:srgbClr val="002060"/>
                </a:solidFill>
              </a:rPr>
              <a:t>btype</a:t>
            </a:r>
            <a:r>
              <a:rPr lang="en-US" sz="1900" dirty="0">
                <a:solidFill>
                  <a:srgbClr val="002060"/>
                </a:solidFill>
              </a:rPr>
              <a:t> to CPUE instead); “CPUE” (when CPUE or CPUE index or SSB are reported); or “None” (if no abundance data are available). Remember that entries are case-sensitive.</a:t>
            </a:r>
          </a:p>
          <a:p>
            <a:pPr algn="just"/>
            <a:r>
              <a:rPr lang="en-US" sz="1900" dirty="0" err="1">
                <a:solidFill>
                  <a:srgbClr val="002060"/>
                </a:solidFill>
              </a:rPr>
              <a:t>force.cmsy</a:t>
            </a:r>
            <a:r>
              <a:rPr lang="en-US" sz="1900" dirty="0">
                <a:solidFill>
                  <a:srgbClr val="002060"/>
                </a:solidFill>
              </a:rPr>
              <a:t>: set to TRUE if the management analysis should use the CMSY results rather than available BSM results. Useful when the abundance data are deemed unreliable. Default is FALSE or F.</a:t>
            </a:r>
          </a:p>
          <a:p>
            <a:pPr algn="just"/>
            <a:r>
              <a:rPr lang="en-US" sz="1900" dirty="0">
                <a:solidFill>
                  <a:srgbClr val="002060"/>
                </a:solidFill>
              </a:rPr>
              <a:t>Comment: a comment on the stock or the quality of the analysis or special settings. This comment is shown in the output.</a:t>
            </a:r>
          </a:p>
          <a:p>
            <a:pPr algn="just"/>
            <a:r>
              <a:rPr lang="en-US" sz="1900" dirty="0">
                <a:solidFill>
                  <a:srgbClr val="002060"/>
                </a:solidFill>
              </a:rPr>
              <a:t>Remember that the files must be saved in “csv” (comma delimited) format. Double-check that indeed a comma (and not a semi-colon) is used as delimiter, as this is a very common error.</a:t>
            </a:r>
          </a:p>
          <a:p>
            <a:pPr marL="0" indent="0" algn="just">
              <a:buNone/>
            </a:pPr>
            <a:endParaRPr lang="en-US" sz="2000" dirty="0"/>
          </a:p>
        </p:txBody>
      </p:sp>
      <p:sp>
        <p:nvSpPr>
          <p:cNvPr id="5" name="TextBox 4">
            <a:extLst>
              <a:ext uri="{FF2B5EF4-FFF2-40B4-BE49-F238E27FC236}">
                <a16:creationId xmlns:a16="http://schemas.microsoft.com/office/drawing/2014/main" id="{DA0B6D0D-1C93-040F-ABA4-513EE425D6E1}"/>
              </a:ext>
            </a:extLst>
          </p:cNvPr>
          <p:cNvSpPr txBox="1"/>
          <p:nvPr/>
        </p:nvSpPr>
        <p:spPr>
          <a:xfrm>
            <a:off x="1050235" y="6479962"/>
            <a:ext cx="11141765" cy="246221"/>
          </a:xfrm>
          <a:prstGeom prst="rect">
            <a:avLst/>
          </a:prstGeom>
          <a:noFill/>
        </p:spPr>
        <p:txBody>
          <a:bodyPr wrap="square">
            <a:spAutoFit/>
          </a:bodyPr>
          <a:lstStyle/>
          <a:p>
            <a:r>
              <a:rPr lang="en-US" sz="1000" b="0" i="0" u="none" strike="noStrike" baseline="0" dirty="0" err="1">
                <a:solidFill>
                  <a:srgbClr val="7030A0"/>
                </a:solidFill>
                <a:latin typeface="Calibri" panose="020F0502020204030204" pitchFamily="34" charset="0"/>
              </a:rPr>
              <a:t>Palomares</a:t>
            </a:r>
            <a:r>
              <a:rPr lang="en-US" sz="1000" b="0" i="0" u="none" strike="noStrike" baseline="0" dirty="0">
                <a:solidFill>
                  <a:srgbClr val="7030A0"/>
                </a:solidFill>
                <a:latin typeface="Calibri" panose="020F0502020204030204" pitchFamily="34" charset="0"/>
              </a:rPr>
              <a:t>, M.L.D., and D. Pauly. 2019. On the creeping increase of vessels’ fishing power. Ecology and Society, 24(3):31 </a:t>
            </a:r>
            <a:endParaRPr lang="en-US" sz="1000" dirty="0">
              <a:solidFill>
                <a:srgbClr val="7030A0"/>
              </a:solidFill>
            </a:endParaRPr>
          </a:p>
        </p:txBody>
      </p:sp>
    </p:spTree>
    <p:extLst>
      <p:ext uri="{BB962C8B-B14F-4D97-AF65-F5344CB8AC3E}">
        <p14:creationId xmlns:p14="http://schemas.microsoft.com/office/powerpoint/2010/main" val="25997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CEDB-F196-6BBB-70FA-F31635DFB11B}"/>
              </a:ext>
            </a:extLst>
          </p:cNvPr>
          <p:cNvSpPr>
            <a:spLocks noGrp="1"/>
          </p:cNvSpPr>
          <p:nvPr>
            <p:ph type="title"/>
          </p:nvPr>
        </p:nvSpPr>
        <p:spPr>
          <a:xfrm>
            <a:off x="725553" y="355194"/>
            <a:ext cx="11310733" cy="540155"/>
          </a:xfrm>
          <a:solidFill>
            <a:schemeClr val="accent1">
              <a:lumMod val="40000"/>
              <a:lumOff val="60000"/>
            </a:schemeClr>
          </a:solidFill>
        </p:spPr>
        <p:txBody>
          <a:bodyPr>
            <a:normAutofit/>
          </a:bodyPr>
          <a:lstStyle/>
          <a:p>
            <a:pPr algn="ctr"/>
            <a:r>
              <a:rPr lang="en-US" sz="2800" b="1" dirty="0">
                <a:solidFill>
                  <a:srgbClr val="C00000"/>
                </a:solidFill>
              </a:rPr>
              <a:t>Suggestion in parameter setting </a:t>
            </a:r>
          </a:p>
        </p:txBody>
      </p:sp>
      <p:sp>
        <p:nvSpPr>
          <p:cNvPr id="10" name="TextBox 9">
            <a:extLst>
              <a:ext uri="{FF2B5EF4-FFF2-40B4-BE49-F238E27FC236}">
                <a16:creationId xmlns:a16="http://schemas.microsoft.com/office/drawing/2014/main" id="{D997730F-E026-3065-40A7-A46C72F47B24}"/>
              </a:ext>
            </a:extLst>
          </p:cNvPr>
          <p:cNvSpPr txBox="1"/>
          <p:nvPr/>
        </p:nvSpPr>
        <p:spPr>
          <a:xfrm>
            <a:off x="725553" y="1220468"/>
            <a:ext cx="3359427" cy="5078313"/>
          </a:xfrm>
          <a:prstGeom prst="rect">
            <a:avLst/>
          </a:prstGeom>
          <a:noFill/>
          <a:ln>
            <a:solidFill>
              <a:srgbClr val="7030A0"/>
            </a:solidFill>
          </a:ln>
        </p:spPr>
        <p:txBody>
          <a:bodyPr wrap="square" rtlCol="0">
            <a:spAutoFit/>
          </a:bodyPr>
          <a:lstStyle/>
          <a:p>
            <a:pPr algn="just"/>
            <a:r>
              <a:rPr lang="en-US" sz="1800" b="0" i="0" u="none" strike="noStrike" baseline="0" dirty="0">
                <a:solidFill>
                  <a:srgbClr val="000000"/>
                </a:solidFill>
                <a:latin typeface="Calibri" panose="020F0502020204030204" pitchFamily="34" charset="0"/>
              </a:rPr>
              <a:t>A set of questions that can help to set the CMSY++ input parameters. Please note that priors are preferably derived with other stock assessment tools, such as length-frequency analysis with the LBB package (Froese et al. 2018). </a:t>
            </a:r>
          </a:p>
          <a:p>
            <a:endParaRPr lang="en-US"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Table</a:t>
            </a:r>
            <a:r>
              <a:rPr lang="en-US" sz="1800" b="0" i="0" u="none" strike="noStrike" baseline="0" dirty="0">
                <a:solidFill>
                  <a:srgbClr val="000000"/>
                </a:solidFill>
                <a:latin typeface="Calibri" panose="020F0502020204030204" pitchFamily="34" charset="0"/>
              </a:rPr>
              <a:t>. Example of questions to be addressed by experts to establish priors for CMSY++ analysis </a:t>
            </a:r>
          </a:p>
          <a:p>
            <a:endParaRPr lang="en-US"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endParaRPr lang="en-US" dirty="0"/>
          </a:p>
        </p:txBody>
      </p:sp>
      <p:sp>
        <p:nvSpPr>
          <p:cNvPr id="11" name="TextBox 10">
            <a:extLst>
              <a:ext uri="{FF2B5EF4-FFF2-40B4-BE49-F238E27FC236}">
                <a16:creationId xmlns:a16="http://schemas.microsoft.com/office/drawing/2014/main" id="{35DE9738-F89A-47F6-FDFC-8DFF0325CAC1}"/>
              </a:ext>
            </a:extLst>
          </p:cNvPr>
          <p:cNvSpPr txBox="1"/>
          <p:nvPr/>
        </p:nvSpPr>
        <p:spPr>
          <a:xfrm>
            <a:off x="725553" y="6398384"/>
            <a:ext cx="11310733" cy="400110"/>
          </a:xfrm>
          <a:prstGeom prst="rect">
            <a:avLst/>
          </a:prstGeom>
          <a:noFill/>
          <a:ln>
            <a:solidFill>
              <a:srgbClr val="00B0F0"/>
            </a:solidFill>
          </a:ln>
        </p:spPr>
        <p:txBody>
          <a:bodyPr wrap="square" rtlCol="0">
            <a:spAutoFit/>
          </a:bodyPr>
          <a:lstStyle/>
          <a:p>
            <a:r>
              <a:rPr lang="en-US" sz="1000" b="0" i="1" u="none" strike="noStrike" baseline="0" dirty="0">
                <a:solidFill>
                  <a:srgbClr val="7030A0"/>
                </a:solidFill>
                <a:latin typeface="Calibri" panose="020F0502020204030204" pitchFamily="34" charset="0"/>
              </a:rPr>
              <a:t>Froese R., Winker H., Coro G., </a:t>
            </a:r>
            <a:r>
              <a:rPr lang="en-US" sz="1000" b="0" i="1" u="none" strike="noStrike" baseline="0" dirty="0" err="1">
                <a:solidFill>
                  <a:srgbClr val="7030A0"/>
                </a:solidFill>
                <a:latin typeface="Calibri" panose="020F0502020204030204" pitchFamily="34" charset="0"/>
              </a:rPr>
              <a:t>Demirel</a:t>
            </a:r>
            <a:r>
              <a:rPr lang="en-US" sz="1000" b="0" i="1" u="none" strike="noStrike" baseline="0" dirty="0">
                <a:solidFill>
                  <a:srgbClr val="7030A0"/>
                </a:solidFill>
                <a:latin typeface="Calibri" panose="020F0502020204030204" pitchFamily="34" charset="0"/>
              </a:rPr>
              <a:t> N., </a:t>
            </a:r>
            <a:r>
              <a:rPr lang="en-US" sz="1000" b="0" i="1" u="none" strike="noStrike" baseline="0" dirty="0" err="1">
                <a:solidFill>
                  <a:srgbClr val="7030A0"/>
                </a:solidFill>
                <a:latin typeface="Calibri" panose="020F0502020204030204" pitchFamily="34" charset="0"/>
              </a:rPr>
              <a:t>Tsikliras</a:t>
            </a:r>
            <a:r>
              <a:rPr lang="en-US" sz="1000" b="0" i="1" u="none" strike="noStrike" baseline="0" dirty="0">
                <a:solidFill>
                  <a:srgbClr val="7030A0"/>
                </a:solidFill>
                <a:latin typeface="Calibri" panose="020F0502020204030204" pitchFamily="34" charset="0"/>
              </a:rPr>
              <a:t> A.C., </a:t>
            </a:r>
            <a:r>
              <a:rPr lang="en-US" sz="1000" b="0" i="1" u="none" strike="noStrike" baseline="0" dirty="0" err="1">
                <a:solidFill>
                  <a:srgbClr val="7030A0"/>
                </a:solidFill>
                <a:latin typeface="Calibri" panose="020F0502020204030204" pitchFamily="34" charset="0"/>
              </a:rPr>
              <a:t>Dimarchopoulou</a:t>
            </a:r>
            <a:r>
              <a:rPr lang="en-US" sz="1000" b="0" i="1" u="none" strike="noStrike" baseline="0" dirty="0">
                <a:solidFill>
                  <a:srgbClr val="7030A0"/>
                </a:solidFill>
                <a:latin typeface="Calibri" panose="020F0502020204030204" pitchFamily="34" charset="0"/>
              </a:rPr>
              <a:t> D., Scarcella G., Probst W.N., </a:t>
            </a:r>
            <a:r>
              <a:rPr lang="en-US" sz="1000" b="0" i="1" u="none" strike="noStrike" baseline="0" dirty="0" err="1">
                <a:solidFill>
                  <a:srgbClr val="7030A0"/>
                </a:solidFill>
                <a:latin typeface="Calibri" panose="020F0502020204030204" pitchFamily="34" charset="0"/>
              </a:rPr>
              <a:t>Dureuil</a:t>
            </a:r>
            <a:r>
              <a:rPr lang="en-US" sz="1000" b="0" i="1" u="none" strike="noStrike" baseline="0" dirty="0">
                <a:solidFill>
                  <a:srgbClr val="7030A0"/>
                </a:solidFill>
                <a:latin typeface="Calibri" panose="020F0502020204030204" pitchFamily="34" charset="0"/>
              </a:rPr>
              <a:t> M., and D. Pauly, 2018. A new approach for estimating stock status from length frequency data.</a:t>
            </a:r>
          </a:p>
          <a:p>
            <a:r>
              <a:rPr lang="en-US" sz="1000" b="0" i="1" u="none" strike="noStrike" baseline="0" dirty="0">
                <a:solidFill>
                  <a:srgbClr val="7030A0"/>
                </a:solidFill>
                <a:latin typeface="Calibri" panose="020F0502020204030204" pitchFamily="34" charset="0"/>
              </a:rPr>
              <a:t> ICES Journal of Marine Science, 75: 2004-2015 </a:t>
            </a:r>
            <a:endParaRPr lang="en-US" sz="1000" i="1" dirty="0">
              <a:solidFill>
                <a:srgbClr val="7030A0"/>
              </a:solidFill>
            </a:endParaRPr>
          </a:p>
        </p:txBody>
      </p:sp>
      <p:graphicFrame>
        <p:nvGraphicFramePr>
          <p:cNvPr id="18" name="Table 4">
            <a:extLst>
              <a:ext uri="{FF2B5EF4-FFF2-40B4-BE49-F238E27FC236}">
                <a16:creationId xmlns:a16="http://schemas.microsoft.com/office/drawing/2014/main" id="{D09ECE2B-7C32-9ACC-58B6-35EBD3DFB723}"/>
              </a:ext>
            </a:extLst>
          </p:cNvPr>
          <p:cNvGraphicFramePr>
            <a:graphicFrameLocks noGrp="1"/>
          </p:cNvGraphicFramePr>
          <p:nvPr>
            <p:ph idx="1"/>
            <p:extLst>
              <p:ext uri="{D42A27DB-BD31-4B8C-83A1-F6EECF244321}">
                <p14:modId xmlns:p14="http://schemas.microsoft.com/office/powerpoint/2010/main" val="1700698885"/>
              </p:ext>
            </p:extLst>
          </p:nvPr>
        </p:nvGraphicFramePr>
        <p:xfrm>
          <a:off x="4215852" y="1247452"/>
          <a:ext cx="7820435" cy="5034280"/>
        </p:xfrm>
        <a:graphic>
          <a:graphicData uri="http://schemas.openxmlformats.org/drawingml/2006/table">
            <a:tbl>
              <a:tblPr firstRow="1" bandRow="1">
                <a:tableStyleId>{5C22544A-7EE6-4342-B048-85BDC9FD1C3A}</a:tableStyleId>
              </a:tblPr>
              <a:tblGrid>
                <a:gridCol w="2197398">
                  <a:extLst>
                    <a:ext uri="{9D8B030D-6E8A-4147-A177-3AD203B41FA5}">
                      <a16:colId xmlns:a16="http://schemas.microsoft.com/office/drawing/2014/main" val="3888270261"/>
                    </a:ext>
                  </a:extLst>
                </a:gridCol>
                <a:gridCol w="5623037">
                  <a:extLst>
                    <a:ext uri="{9D8B030D-6E8A-4147-A177-3AD203B41FA5}">
                      <a16:colId xmlns:a16="http://schemas.microsoft.com/office/drawing/2014/main" val="3122461970"/>
                    </a:ext>
                  </a:extLst>
                </a:gridCol>
              </a:tblGrid>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1" i="0" u="none" strike="noStrike" kern="1200" baseline="0" dirty="0">
                          <a:solidFill>
                            <a:schemeClr val="lt1"/>
                          </a:solidFill>
                          <a:latin typeface="+mn-lt"/>
                          <a:ea typeface="+mn-ea"/>
                          <a:cs typeface="+mn-cs"/>
                        </a:rPr>
                        <a:t>Prior </a:t>
                      </a:r>
                      <a:r>
                        <a:rPr lang="en-US" sz="1500" b="0" i="0" u="none" strike="noStrike" kern="1200" baseline="0" dirty="0">
                          <a:solidFill>
                            <a:schemeClr val="lt1"/>
                          </a:solidFill>
                          <a:latin typeface="+mn-lt"/>
                          <a:ea typeface="+mn-ea"/>
                          <a:cs typeface="+mn-cs"/>
                        </a:rPr>
                        <a:t>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1" i="0" u="none" strike="noStrike" kern="1200" baseline="0" dirty="0">
                          <a:solidFill>
                            <a:schemeClr val="lt1"/>
                          </a:solidFill>
                          <a:latin typeface="+mn-lt"/>
                          <a:ea typeface="+mn-ea"/>
                          <a:cs typeface="+mn-cs"/>
                        </a:rPr>
                        <a:t>Question to experts </a:t>
                      </a:r>
                      <a:r>
                        <a:rPr lang="en-US" sz="15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30057830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a:solidFill>
                            <a:schemeClr val="dk1"/>
                          </a:solidFill>
                          <a:latin typeface="+mn-lt"/>
                          <a:ea typeface="+mn-ea"/>
                          <a:cs typeface="+mn-cs"/>
                        </a:rPr>
                        <a:t>Start year for catch time series 	</a:t>
                      </a:r>
                    </a:p>
                    <a:p>
                      <a:pPr algn="just"/>
                      <a:endParaRPr lang="en-US" sz="15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a:solidFill>
                            <a:schemeClr val="dk1"/>
                          </a:solidFill>
                          <a:latin typeface="+mn-lt"/>
                          <a:ea typeface="+mn-ea"/>
                          <a:cs typeface="+mn-cs"/>
                        </a:rPr>
                        <a:t>From what year onward are catch data deemed reliable and represent all catches? 	</a:t>
                      </a:r>
                    </a:p>
                  </a:txBody>
                  <a:tcPr/>
                </a:tc>
                <a:extLst>
                  <a:ext uri="{0D108BD9-81ED-4DB2-BD59-A6C34878D82A}">
                    <a16:rowId xmlns:a16="http://schemas.microsoft.com/office/drawing/2014/main" val="3205057507"/>
                  </a:ext>
                </a:extLst>
              </a:tr>
              <a:tr h="370840">
                <a:tc>
                  <a:txBody>
                    <a:bodyPr/>
                    <a:lstStyle/>
                    <a:p>
                      <a:pPr algn="just"/>
                      <a:r>
                        <a:rPr lang="en-US" sz="1500" b="0" i="0" u="none" strike="noStrike" kern="1200" baseline="0" dirty="0">
                          <a:solidFill>
                            <a:schemeClr val="dk1"/>
                          </a:solidFill>
                          <a:latin typeface="+mn-lt"/>
                          <a:ea typeface="+mn-ea"/>
                          <a:cs typeface="+mn-cs"/>
                        </a:rPr>
                        <a:t>Relative start and end biomass  (</a:t>
                      </a:r>
                      <a:r>
                        <a:rPr lang="en-US" sz="1500" b="0" i="1" u="none" strike="noStrike" kern="1200" baseline="0" dirty="0">
                          <a:solidFill>
                            <a:schemeClr val="dk1"/>
                          </a:solidFill>
                          <a:latin typeface="+mn-lt"/>
                          <a:ea typeface="+mn-ea"/>
                          <a:cs typeface="+mn-cs"/>
                        </a:rPr>
                        <a:t>B/k )</a:t>
                      </a:r>
                      <a:r>
                        <a:rPr lang="en-US" sz="1500" b="0" i="0" u="none" strike="noStrike" kern="1200" baseline="0" dirty="0">
                          <a:solidFill>
                            <a:schemeClr val="dk1"/>
                          </a:solidFill>
                          <a:latin typeface="+mn-lt"/>
                          <a:ea typeface="+mn-ea"/>
                          <a:cs typeface="+mn-cs"/>
                        </a:rPr>
                        <a:t>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a:solidFill>
                            <a:schemeClr val="dk1"/>
                          </a:solidFill>
                          <a:latin typeface="+mn-lt"/>
                          <a:ea typeface="+mn-ea"/>
                          <a:cs typeface="+mn-cs"/>
                        </a:rPr>
                        <a:t>What is the most likely stock status for the beginning and end of the time series: lightly fished, fully exploited, or overfished? 	</a:t>
                      </a:r>
                    </a:p>
                  </a:txBody>
                  <a:tcPr/>
                </a:tc>
                <a:extLst>
                  <a:ext uri="{0D108BD9-81ED-4DB2-BD59-A6C34878D82A}">
                    <a16:rowId xmlns:a16="http://schemas.microsoft.com/office/drawing/2014/main" val="3521899355"/>
                  </a:ext>
                </a:extLst>
              </a:tr>
              <a:tr h="370840">
                <a:tc>
                  <a:txBody>
                    <a:bodyPr/>
                    <a:lstStyle/>
                    <a:p>
                      <a:pPr algn="just"/>
                      <a:r>
                        <a:rPr lang="en-US" sz="1500" b="0" i="0" u="none" strike="noStrike" kern="1200" baseline="0" dirty="0">
                          <a:solidFill>
                            <a:schemeClr val="dk1"/>
                          </a:solidFill>
                          <a:latin typeface="+mn-lt"/>
                          <a:ea typeface="+mn-ea"/>
                          <a:cs typeface="+mn-cs"/>
                        </a:rPr>
                        <a:t>Relative intermediate biomass  (</a:t>
                      </a:r>
                      <a:r>
                        <a:rPr lang="en-US" sz="1500" b="0" i="1" u="none" strike="noStrike" kern="1200" baseline="0" dirty="0">
                          <a:solidFill>
                            <a:schemeClr val="dk1"/>
                          </a:solidFill>
                          <a:latin typeface="+mn-lt"/>
                          <a:ea typeface="+mn-ea"/>
                          <a:cs typeface="+mn-cs"/>
                        </a:rPr>
                        <a:t>B/k) </a:t>
                      </a:r>
                      <a:r>
                        <a:rPr lang="en-US" sz="1500" b="0" i="0" u="none" strike="noStrike" kern="1200" baseline="0" dirty="0">
                          <a:solidFill>
                            <a:schemeClr val="dk1"/>
                          </a:solidFill>
                          <a:latin typeface="+mn-lt"/>
                          <a:ea typeface="+mn-ea"/>
                          <a:cs typeface="+mn-cs"/>
                        </a:rPr>
                        <a:t>	</a:t>
                      </a:r>
                    </a:p>
                    <a:p>
                      <a:pPr algn="just"/>
                      <a:endParaRPr lang="en-US" sz="15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a:solidFill>
                            <a:schemeClr val="dk1"/>
                          </a:solidFill>
                          <a:latin typeface="+mn-lt"/>
                          <a:ea typeface="+mn-ea"/>
                          <a:cs typeface="+mn-cs"/>
                        </a:rPr>
                        <a:t>Is there an intermediate year where biomass is considered to have been particular low, e.g., exploitation changed from light to full, or recruitment failure affects the stock? 	</a:t>
                      </a:r>
                    </a:p>
                  </a:txBody>
                  <a:tcPr/>
                </a:tc>
                <a:extLst>
                  <a:ext uri="{0D108BD9-81ED-4DB2-BD59-A6C34878D82A}">
                    <a16:rowId xmlns:a16="http://schemas.microsoft.com/office/drawing/2014/main" val="3989866381"/>
                  </a:ext>
                </a:extLst>
              </a:tr>
              <a:tr h="370840">
                <a:tc>
                  <a:txBody>
                    <a:bodyPr/>
                    <a:lstStyle/>
                    <a:p>
                      <a:pPr algn="just"/>
                      <a:r>
                        <a:rPr lang="en-US" sz="1500" b="0" i="0" u="none" strike="noStrike" kern="1200" baseline="0" dirty="0">
                          <a:solidFill>
                            <a:schemeClr val="dk1"/>
                          </a:solidFill>
                          <a:latin typeface="+mn-lt"/>
                          <a:ea typeface="+mn-ea"/>
                          <a:cs typeface="+mn-cs"/>
                        </a:rPr>
                        <a:t>Resilience prior  (</a:t>
                      </a:r>
                      <a:r>
                        <a:rPr lang="en-US" sz="1500" b="0" i="1" u="none" strike="noStrike" kern="1200" baseline="0" dirty="0">
                          <a:solidFill>
                            <a:schemeClr val="dk1"/>
                          </a:solidFill>
                          <a:latin typeface="+mn-lt"/>
                          <a:ea typeface="+mn-ea"/>
                          <a:cs typeface="+mn-cs"/>
                        </a:rPr>
                        <a:t>r)</a:t>
                      </a:r>
                      <a:r>
                        <a:rPr lang="en-US" sz="1500" b="0" i="0" u="none" strike="noStrike" kern="1200" baseline="0" dirty="0">
                          <a:solidFill>
                            <a:schemeClr val="dk1"/>
                          </a:solidFill>
                          <a:latin typeface="+mn-lt"/>
                          <a:ea typeface="+mn-ea"/>
                          <a:cs typeface="+mn-cs"/>
                        </a:rPr>
                        <a:t>	</a:t>
                      </a:r>
                    </a:p>
                    <a:p>
                      <a:pPr algn="just"/>
                      <a:endParaRPr lang="en-US" sz="15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a:solidFill>
                            <a:schemeClr val="dk1"/>
                          </a:solidFill>
                          <a:latin typeface="+mn-lt"/>
                          <a:ea typeface="+mn-ea"/>
                          <a:cs typeface="+mn-cs"/>
                        </a:rPr>
                        <a:t>What is your best guess for the range of values including natural mortality of adults (</a:t>
                      </a:r>
                      <a:r>
                        <a:rPr lang="en-US" sz="1500" b="0" i="1" u="none" strike="noStrike" kern="1200" baseline="0" dirty="0">
                          <a:solidFill>
                            <a:schemeClr val="dk1"/>
                          </a:solidFill>
                          <a:latin typeface="+mn-lt"/>
                          <a:ea typeface="+mn-ea"/>
                          <a:cs typeface="+mn-cs"/>
                        </a:rPr>
                        <a:t>M</a:t>
                      </a:r>
                      <a:r>
                        <a:rPr lang="en-US" sz="1500" b="0" i="0" u="none" strike="noStrike" kern="1200" baseline="0" dirty="0">
                          <a:solidFill>
                            <a:schemeClr val="dk1"/>
                          </a:solidFill>
                          <a:latin typeface="+mn-lt"/>
                          <a:ea typeface="+mn-ea"/>
                          <a:cs typeface="+mn-cs"/>
                        </a:rPr>
                        <a:t>)? Consider the empirical relationship </a:t>
                      </a:r>
                      <a:r>
                        <a:rPr lang="en-US" sz="1500" b="0" i="1" u="none" strike="noStrike" kern="1200" baseline="0" dirty="0">
                          <a:solidFill>
                            <a:schemeClr val="dk1"/>
                          </a:solidFill>
                          <a:latin typeface="+mn-lt"/>
                          <a:ea typeface="+mn-ea"/>
                          <a:cs typeface="+mn-cs"/>
                        </a:rPr>
                        <a:t>r </a:t>
                      </a:r>
                      <a:r>
                        <a:rPr lang="en-US" sz="1500" b="0" i="0" u="none" strike="noStrike" kern="1200" baseline="0" dirty="0">
                          <a:solidFill>
                            <a:schemeClr val="dk1"/>
                          </a:solidFill>
                          <a:latin typeface="+mn-lt"/>
                          <a:ea typeface="+mn-ea"/>
                          <a:cs typeface="+mn-cs"/>
                        </a:rPr>
                        <a:t>≈ </a:t>
                      </a:r>
                      <a:r>
                        <a:rPr lang="en-US" sz="1500" b="0" i="1" u="none" strike="noStrike" kern="1200" baseline="0" dirty="0">
                          <a:solidFill>
                            <a:schemeClr val="dk1"/>
                          </a:solidFill>
                          <a:latin typeface="+mn-lt"/>
                          <a:ea typeface="+mn-ea"/>
                          <a:cs typeface="+mn-cs"/>
                        </a:rPr>
                        <a:t>2 M. </a:t>
                      </a:r>
                      <a:endParaRPr lang="en-US" sz="15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816816913"/>
                  </a:ext>
                </a:extLst>
              </a:tr>
              <a:tr h="370840">
                <a:tc>
                  <a:txBody>
                    <a:bodyPr/>
                    <a:lstStyle/>
                    <a:p>
                      <a:pPr algn="just"/>
                      <a:r>
                        <a:rPr lang="en-US" sz="1500" b="0" i="0" u="none" strike="noStrike" kern="1200" baseline="0" dirty="0">
                          <a:solidFill>
                            <a:schemeClr val="dk1"/>
                          </a:solidFill>
                          <a:latin typeface="+mn-lt"/>
                          <a:ea typeface="+mn-ea"/>
                          <a:cs typeface="+mn-cs"/>
                        </a:rPr>
                        <a:t>Resilience prior </a:t>
                      </a:r>
                    </a:p>
                    <a:p>
                      <a:pPr algn="just"/>
                      <a:r>
                        <a:rPr lang="en-US" sz="1500" b="0" i="1" u="none" strike="noStrike" kern="1200" baseline="0" dirty="0">
                          <a:solidFill>
                            <a:schemeClr val="dk1"/>
                          </a:solidFill>
                          <a:latin typeface="+mn-lt"/>
                          <a:ea typeface="+mn-ea"/>
                          <a:cs typeface="+mn-cs"/>
                        </a:rPr>
                        <a:t>(r)</a:t>
                      </a:r>
                      <a:r>
                        <a:rPr lang="en-US" sz="1500" b="0" i="0" u="none" strike="noStrike" kern="1200" baseline="0" dirty="0">
                          <a:solidFill>
                            <a:schemeClr val="dk1"/>
                          </a:solidFill>
                          <a:latin typeface="+mn-lt"/>
                          <a:ea typeface="+mn-ea"/>
                          <a:cs typeface="+mn-cs"/>
                        </a:rPr>
                        <a:t>	</a:t>
                      </a:r>
                    </a:p>
                    <a:p>
                      <a:pPr algn="just"/>
                      <a:endParaRPr lang="en-US" sz="1500" dirty="0"/>
                    </a:p>
                  </a:txBody>
                  <a:tcPr/>
                </a:tc>
                <a:tc>
                  <a:txBody>
                    <a:bodyPr/>
                    <a:lstStyle/>
                    <a:p>
                      <a:pPr algn="just"/>
                      <a:r>
                        <a:rPr lang="en-US" sz="1500" b="0" i="0" u="none" strike="noStrike" kern="1200" baseline="0" dirty="0">
                          <a:solidFill>
                            <a:schemeClr val="dk1"/>
                          </a:solidFill>
                          <a:latin typeface="+mn-lt"/>
                          <a:ea typeface="+mn-ea"/>
                          <a:cs typeface="+mn-cs"/>
                        </a:rPr>
                        <a:t>What is your best guess for the range of values including maximum sustainable fishing mortality (</a:t>
                      </a:r>
                      <a:r>
                        <a:rPr lang="en-US" sz="1500" b="0" i="1" u="none" strike="noStrike" kern="1200" baseline="0" dirty="0" err="1">
                          <a:solidFill>
                            <a:schemeClr val="dk1"/>
                          </a:solidFill>
                          <a:latin typeface="+mn-lt"/>
                          <a:ea typeface="+mn-ea"/>
                          <a:cs typeface="+mn-cs"/>
                        </a:rPr>
                        <a:t>Fmsy</a:t>
                      </a:r>
                      <a:r>
                        <a:rPr lang="en-US" sz="1500" b="0" i="0" u="none" strike="noStrike" kern="1200" baseline="0" dirty="0">
                          <a:solidFill>
                            <a:schemeClr val="dk1"/>
                          </a:solidFill>
                          <a:latin typeface="+mn-lt"/>
                          <a:ea typeface="+mn-ea"/>
                          <a:cs typeface="+mn-cs"/>
                        </a:rPr>
                        <a:t>)? Considering the relationship </a:t>
                      </a:r>
                      <a:r>
                        <a:rPr lang="en-US" sz="1500" b="0" i="1" u="none" strike="noStrike" kern="1200" baseline="0" dirty="0">
                          <a:solidFill>
                            <a:schemeClr val="dk1"/>
                          </a:solidFill>
                          <a:latin typeface="+mn-lt"/>
                          <a:ea typeface="+mn-ea"/>
                          <a:cs typeface="+mn-cs"/>
                        </a:rPr>
                        <a:t>r </a:t>
                      </a:r>
                      <a:r>
                        <a:rPr lang="en-US" sz="1500" b="0" i="0" u="none" strike="noStrike" kern="1200" baseline="0" dirty="0">
                          <a:solidFill>
                            <a:schemeClr val="dk1"/>
                          </a:solidFill>
                          <a:latin typeface="+mn-lt"/>
                          <a:ea typeface="+mn-ea"/>
                          <a:cs typeface="+mn-cs"/>
                        </a:rPr>
                        <a:t>≈ 2 </a:t>
                      </a:r>
                      <a:r>
                        <a:rPr lang="en-US" sz="1500" b="0" i="1" u="none" strike="noStrike" kern="1200" baseline="0" dirty="0" err="1">
                          <a:solidFill>
                            <a:schemeClr val="dk1"/>
                          </a:solidFill>
                          <a:latin typeface="+mn-lt"/>
                          <a:ea typeface="+mn-ea"/>
                          <a:cs typeface="+mn-cs"/>
                        </a:rPr>
                        <a:t>Fmsy</a:t>
                      </a:r>
                      <a:r>
                        <a:rPr lang="en-US" sz="1500" b="0" i="1" u="none" strike="noStrike" kern="1200" baseline="0" dirty="0">
                          <a:solidFill>
                            <a:schemeClr val="dk1"/>
                          </a:solidFill>
                          <a:latin typeface="+mn-lt"/>
                          <a:ea typeface="+mn-ea"/>
                          <a:cs typeface="+mn-cs"/>
                        </a:rPr>
                        <a:t> </a:t>
                      </a:r>
                      <a:endParaRPr lang="en-US" sz="1500" b="0" i="0" u="none" strike="noStrike" kern="1200" baseline="0" dirty="0">
                        <a:solidFill>
                          <a:schemeClr val="dk1"/>
                        </a:solidFill>
                        <a:latin typeface="+mn-lt"/>
                        <a:ea typeface="+mn-ea"/>
                        <a:cs typeface="+mn-cs"/>
                      </a:endParaRPr>
                    </a:p>
                    <a:p>
                      <a:pPr algn="just"/>
                      <a:r>
                        <a:rPr lang="en-US" sz="1500" b="0" i="1" u="none" strike="noStrike" kern="1200" baseline="0" dirty="0">
                          <a:solidFill>
                            <a:schemeClr val="dk1"/>
                          </a:solidFill>
                          <a:latin typeface="+mn-lt"/>
                          <a:ea typeface="+mn-ea"/>
                          <a:cs typeface="+mn-cs"/>
                        </a:rPr>
                        <a:t>Use this question to reinforce or change the answer to previous question </a:t>
                      </a:r>
                      <a:r>
                        <a:rPr lang="en-US" sz="15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2642066767"/>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a:solidFill>
                            <a:schemeClr val="dk1"/>
                          </a:solidFill>
                          <a:latin typeface="+mn-lt"/>
                          <a:ea typeface="+mn-ea"/>
                          <a:cs typeface="+mn-cs"/>
                        </a:rPr>
                        <a:t>Resilience prior 	</a:t>
                      </a:r>
                    </a:p>
                    <a:p>
                      <a:pPr algn="just"/>
                      <a:r>
                        <a:rPr lang="en-US" sz="1500" dirty="0"/>
                        <a:t>(</a:t>
                      </a:r>
                      <a:r>
                        <a:rPr lang="en-US" sz="1500" b="0" i="1" u="none" strike="noStrike" kern="1200" baseline="0" dirty="0">
                          <a:solidFill>
                            <a:schemeClr val="dk1"/>
                          </a:solidFill>
                          <a:latin typeface="+mn-lt"/>
                          <a:ea typeface="+mn-ea"/>
                          <a:cs typeface="+mn-cs"/>
                        </a:rPr>
                        <a:t>r )</a:t>
                      </a:r>
                      <a:endParaRPr lang="en-US" sz="15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a:solidFill>
                            <a:schemeClr val="dk1"/>
                          </a:solidFill>
                          <a:latin typeface="+mn-lt"/>
                          <a:ea typeface="+mn-ea"/>
                          <a:cs typeface="+mn-cs"/>
                        </a:rPr>
                        <a:t>Alternatively and better, get the prior range of </a:t>
                      </a:r>
                      <a:r>
                        <a:rPr lang="en-US" sz="1500" b="0" i="1" u="none" strike="noStrike" kern="1200" baseline="0" dirty="0">
                          <a:solidFill>
                            <a:schemeClr val="dk1"/>
                          </a:solidFill>
                          <a:latin typeface="+mn-lt"/>
                          <a:ea typeface="+mn-ea"/>
                          <a:cs typeface="+mn-cs"/>
                        </a:rPr>
                        <a:t>r </a:t>
                      </a:r>
                      <a:r>
                        <a:rPr lang="en-US" sz="1500" b="0" i="0" u="none" strike="noStrike" kern="1200" baseline="0" dirty="0">
                          <a:solidFill>
                            <a:schemeClr val="dk1"/>
                          </a:solidFill>
                          <a:latin typeface="+mn-lt"/>
                          <a:ea typeface="+mn-ea"/>
                          <a:cs typeface="+mn-cs"/>
                        </a:rPr>
                        <a:t>from the section “Estimates based on models” in the species summary page of </a:t>
                      </a:r>
                      <a:r>
                        <a:rPr lang="en-US" sz="1500" b="0" i="0" u="none" strike="noStrike" kern="1200" baseline="0" dirty="0" err="1">
                          <a:solidFill>
                            <a:schemeClr val="dk1"/>
                          </a:solidFill>
                          <a:latin typeface="+mn-lt"/>
                          <a:ea typeface="+mn-ea"/>
                          <a:cs typeface="+mn-cs"/>
                        </a:rPr>
                        <a:t>FishBase</a:t>
                      </a:r>
                      <a:r>
                        <a:rPr lang="en-US" sz="1500" b="0" i="0" u="none" strike="noStrike" kern="1200" baseline="0" dirty="0">
                          <a:solidFill>
                            <a:schemeClr val="dk1"/>
                          </a:solidFill>
                          <a:latin typeface="+mn-lt"/>
                          <a:ea typeface="+mn-ea"/>
                          <a:cs typeface="+mn-cs"/>
                        </a:rPr>
                        <a:t> (www.fishbase.org) or </a:t>
                      </a:r>
                      <a:r>
                        <a:rPr lang="en-US" sz="1500" b="0" i="0" u="none" strike="noStrike" kern="1200" baseline="0" dirty="0" err="1">
                          <a:solidFill>
                            <a:schemeClr val="dk1"/>
                          </a:solidFill>
                          <a:latin typeface="+mn-lt"/>
                          <a:ea typeface="+mn-ea"/>
                          <a:cs typeface="+mn-cs"/>
                        </a:rPr>
                        <a:t>SeaLifeBase</a:t>
                      </a:r>
                      <a:r>
                        <a:rPr lang="en-US" sz="1500" b="0" i="0" u="none" strike="noStrike" kern="1200" baseline="0" dirty="0">
                          <a:solidFill>
                            <a:schemeClr val="dk1"/>
                          </a:solidFill>
                          <a:latin typeface="+mn-lt"/>
                          <a:ea typeface="+mn-ea"/>
                          <a:cs typeface="+mn-cs"/>
                        </a:rPr>
                        <a:t> (www.sealifebase.org).</a:t>
                      </a:r>
                    </a:p>
                  </a:txBody>
                  <a:tcPr/>
                </a:tc>
                <a:extLst>
                  <a:ext uri="{0D108BD9-81ED-4DB2-BD59-A6C34878D82A}">
                    <a16:rowId xmlns:a16="http://schemas.microsoft.com/office/drawing/2014/main" val="3667049600"/>
                  </a:ext>
                </a:extLst>
              </a:tr>
            </a:tbl>
          </a:graphicData>
        </a:graphic>
      </p:graphicFrame>
    </p:spTree>
    <p:extLst>
      <p:ext uri="{BB962C8B-B14F-4D97-AF65-F5344CB8AC3E}">
        <p14:creationId xmlns:p14="http://schemas.microsoft.com/office/powerpoint/2010/main" val="1576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10736-B8FF-F3B7-1828-106E94975F9D}"/>
              </a:ext>
            </a:extLst>
          </p:cNvPr>
          <p:cNvSpPr>
            <a:spLocks noGrp="1"/>
          </p:cNvSpPr>
          <p:nvPr>
            <p:ph idx="1"/>
          </p:nvPr>
        </p:nvSpPr>
        <p:spPr>
          <a:xfrm>
            <a:off x="1541529" y="263566"/>
            <a:ext cx="4022035" cy="1982677"/>
          </a:xfrm>
          <a:ln>
            <a:solidFill>
              <a:srgbClr val="FF0000"/>
            </a:solidFill>
          </a:ln>
        </p:spPr>
        <p:txBody>
          <a:bodyPr>
            <a:normAutofit/>
          </a:bodyPr>
          <a:lstStyle/>
          <a:p>
            <a:r>
              <a:rPr lang="en-US" sz="1800" b="0" i="1" u="none" strike="noStrike" baseline="0" dirty="0">
                <a:solidFill>
                  <a:srgbClr val="000000"/>
                </a:solidFill>
                <a:latin typeface="Calibri" panose="020F0502020204030204" pitchFamily="34" charset="0"/>
              </a:rPr>
              <a:t>r </a:t>
            </a:r>
            <a:r>
              <a:rPr lang="en-US" sz="1800" b="0" i="0" u="none" strike="noStrike" baseline="0" dirty="0">
                <a:solidFill>
                  <a:srgbClr val="000000"/>
                </a:solidFill>
                <a:latin typeface="Calibri" panose="020F0502020204030204" pitchFamily="34" charset="0"/>
              </a:rPr>
              <a:t>ranges automatically assigned by CMSY++ based on resilience categories, which can be found in </a:t>
            </a:r>
            <a:r>
              <a:rPr lang="en-US" sz="1800" b="0" i="0" u="none" strike="noStrike" baseline="0" dirty="0">
                <a:solidFill>
                  <a:srgbClr val="0000FF"/>
                </a:solidFill>
                <a:latin typeface="Calibri" panose="020F0502020204030204" pitchFamily="34" charset="0"/>
              </a:rPr>
              <a:t>www.FishBase.org </a:t>
            </a:r>
            <a:r>
              <a:rPr lang="en-US" sz="1800" b="0" i="0" u="none" strike="noStrike" baseline="0" dirty="0">
                <a:solidFill>
                  <a:srgbClr val="000000"/>
                </a:solidFill>
                <a:latin typeface="Calibri" panose="020F0502020204030204" pitchFamily="34" charset="0"/>
              </a:rPr>
              <a:t>and </a:t>
            </a:r>
            <a:r>
              <a:rPr lang="en-US" sz="1800" b="0" i="0" u="none" strike="noStrike" baseline="0" dirty="0">
                <a:solidFill>
                  <a:srgbClr val="0000FF"/>
                </a:solidFill>
                <a:latin typeface="Calibri" panose="020F0502020204030204" pitchFamily="34" charset="0"/>
                <a:hlinkClick r:id="rId2"/>
              </a:rPr>
              <a:t>www.SealifeBase.org</a:t>
            </a:r>
            <a:r>
              <a:rPr lang="en-US" sz="1800" b="0" i="0" u="none" strike="noStrike" baseline="0" dirty="0">
                <a:solidFill>
                  <a:srgbClr val="000000"/>
                </a:solidFill>
                <a:latin typeface="Calibri" panose="020F0502020204030204" pitchFamily="34" charset="0"/>
              </a:rPr>
              <a:t>.</a:t>
            </a:r>
          </a:p>
          <a:p>
            <a:r>
              <a:rPr lang="en-US" sz="1800" b="0" i="0" u="none" strike="noStrike" baseline="0" dirty="0">
                <a:solidFill>
                  <a:srgbClr val="000000"/>
                </a:solidFill>
                <a:latin typeface="Calibri" panose="020F0502020204030204" pitchFamily="34" charset="0"/>
              </a:rPr>
              <a:t> Prior ranges for parameter </a:t>
            </a:r>
            <a:r>
              <a:rPr lang="en-US" sz="1800" b="0" i="1" u="none" strike="noStrike" baseline="0" dirty="0">
                <a:solidFill>
                  <a:srgbClr val="000000"/>
                </a:solidFill>
                <a:latin typeface="Calibri" panose="020F0502020204030204" pitchFamily="34" charset="0"/>
              </a:rPr>
              <a:t>r</a:t>
            </a:r>
            <a:r>
              <a:rPr lang="en-US" sz="1800" b="0" i="0" u="none" strike="noStrike" baseline="0" dirty="0">
                <a:solidFill>
                  <a:srgbClr val="000000"/>
                </a:solidFill>
                <a:latin typeface="Calibri" panose="020F0502020204030204" pitchFamily="34" charset="0"/>
              </a:rPr>
              <a:t>, based on classification of resilience. </a:t>
            </a:r>
          </a:p>
          <a:p>
            <a:endParaRPr lang="en-US" dirty="0"/>
          </a:p>
        </p:txBody>
      </p:sp>
      <p:graphicFrame>
        <p:nvGraphicFramePr>
          <p:cNvPr id="4" name="Table 4">
            <a:extLst>
              <a:ext uri="{FF2B5EF4-FFF2-40B4-BE49-F238E27FC236}">
                <a16:creationId xmlns:a16="http://schemas.microsoft.com/office/drawing/2014/main" id="{E31C897E-2B9C-8F83-8A3C-AE6E4388FD54}"/>
              </a:ext>
            </a:extLst>
          </p:cNvPr>
          <p:cNvGraphicFramePr>
            <a:graphicFrameLocks noGrp="1"/>
          </p:cNvGraphicFramePr>
          <p:nvPr>
            <p:extLst>
              <p:ext uri="{D42A27DB-BD31-4B8C-83A1-F6EECF244321}">
                <p14:modId xmlns:p14="http://schemas.microsoft.com/office/powerpoint/2010/main" val="2706806728"/>
              </p:ext>
            </p:extLst>
          </p:nvPr>
        </p:nvGraphicFramePr>
        <p:xfrm>
          <a:off x="5618195" y="264695"/>
          <a:ext cx="3964958" cy="1981546"/>
        </p:xfrm>
        <a:graphic>
          <a:graphicData uri="http://schemas.openxmlformats.org/drawingml/2006/table">
            <a:tbl>
              <a:tblPr firstRow="1" bandRow="1">
                <a:tableStyleId>{5C22544A-7EE6-4342-B048-85BDC9FD1C3A}</a:tableStyleId>
              </a:tblPr>
              <a:tblGrid>
                <a:gridCol w="2098758">
                  <a:extLst>
                    <a:ext uri="{9D8B030D-6E8A-4147-A177-3AD203B41FA5}">
                      <a16:colId xmlns:a16="http://schemas.microsoft.com/office/drawing/2014/main" val="2419402500"/>
                    </a:ext>
                  </a:extLst>
                </a:gridCol>
                <a:gridCol w="1866200">
                  <a:extLst>
                    <a:ext uri="{9D8B030D-6E8A-4147-A177-3AD203B41FA5}">
                      <a16:colId xmlns:a16="http://schemas.microsoft.com/office/drawing/2014/main" val="1476282741"/>
                    </a:ext>
                  </a:extLst>
                </a:gridCol>
              </a:tblGrid>
              <a:tr h="391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lt1"/>
                          </a:solidFill>
                          <a:latin typeface="+mn-lt"/>
                          <a:ea typeface="+mn-ea"/>
                          <a:cs typeface="+mn-cs"/>
                        </a:rPr>
                        <a:t>Resilience</a:t>
                      </a:r>
                      <a:r>
                        <a:rPr lang="en-US" sz="1800" b="0" i="0" u="none" strike="noStrike" kern="1200" baseline="0" dirty="0">
                          <a:solidFill>
                            <a:schemeClr val="lt1"/>
                          </a:solidFill>
                          <a:latin typeface="+mn-lt"/>
                          <a:ea typeface="+mn-ea"/>
                          <a:cs typeface="+mn-cs"/>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lt1"/>
                          </a:solidFill>
                          <a:latin typeface="+mn-lt"/>
                          <a:ea typeface="+mn-ea"/>
                          <a:cs typeface="+mn-cs"/>
                        </a:rPr>
                        <a:t>prior </a:t>
                      </a:r>
                      <a:r>
                        <a:rPr lang="en-US" sz="1800" b="1" i="1" u="none" strike="noStrike" kern="1200" baseline="0" dirty="0">
                          <a:solidFill>
                            <a:schemeClr val="lt1"/>
                          </a:solidFill>
                          <a:latin typeface="+mn-lt"/>
                          <a:ea typeface="+mn-ea"/>
                          <a:cs typeface="+mn-cs"/>
                        </a:rPr>
                        <a:t>r </a:t>
                      </a:r>
                      <a:r>
                        <a:rPr lang="en-US" sz="1800" b="1" i="0" u="none" strike="noStrike" kern="1200" baseline="0" dirty="0">
                          <a:solidFill>
                            <a:schemeClr val="lt1"/>
                          </a:solidFill>
                          <a:latin typeface="+mn-lt"/>
                          <a:ea typeface="+mn-ea"/>
                          <a:cs typeface="+mn-cs"/>
                        </a:rPr>
                        <a:t>range</a:t>
                      </a:r>
                      <a:endParaRPr lang="en-US" sz="1800" b="0" i="0" u="none" strike="noStrike" kern="1200" baseline="0" dirty="0">
                        <a:solidFill>
                          <a:schemeClr val="lt1"/>
                        </a:solidFill>
                        <a:latin typeface="+mn-lt"/>
                        <a:ea typeface="+mn-ea"/>
                        <a:cs typeface="+mn-cs"/>
                      </a:endParaRPr>
                    </a:p>
                  </a:txBody>
                  <a:tcPr/>
                </a:tc>
                <a:extLst>
                  <a:ext uri="{0D108BD9-81ED-4DB2-BD59-A6C34878D82A}">
                    <a16:rowId xmlns:a16="http://schemas.microsoft.com/office/drawing/2014/main" val="1348857434"/>
                  </a:ext>
                </a:extLst>
              </a:tr>
              <a:tr h="397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High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0.6 – 1.5 	</a:t>
                      </a:r>
                    </a:p>
                  </a:txBody>
                  <a:tcPr/>
                </a:tc>
                <a:extLst>
                  <a:ext uri="{0D108BD9-81ED-4DB2-BD59-A6C34878D82A}">
                    <a16:rowId xmlns:a16="http://schemas.microsoft.com/office/drawing/2014/main" val="3120467392"/>
                  </a:ext>
                </a:extLst>
              </a:tr>
              <a:tr h="397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Medium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0.2 – 0.8 	</a:t>
                      </a:r>
                    </a:p>
                  </a:txBody>
                  <a:tcPr/>
                </a:tc>
                <a:extLst>
                  <a:ext uri="{0D108BD9-81ED-4DB2-BD59-A6C34878D82A}">
                    <a16:rowId xmlns:a16="http://schemas.microsoft.com/office/drawing/2014/main" val="1950065990"/>
                  </a:ext>
                </a:extLst>
              </a:tr>
              <a:tr h="397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Low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0.05 – 0.5 </a:t>
                      </a:r>
                    </a:p>
                  </a:txBody>
                  <a:tcPr/>
                </a:tc>
                <a:extLst>
                  <a:ext uri="{0D108BD9-81ED-4DB2-BD59-A6C34878D82A}">
                    <a16:rowId xmlns:a16="http://schemas.microsoft.com/office/drawing/2014/main" val="716788694"/>
                  </a:ext>
                </a:extLst>
              </a:tr>
              <a:tr h="397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Very low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0.015 – 0.1 </a:t>
                      </a:r>
                    </a:p>
                  </a:txBody>
                  <a:tcPr/>
                </a:tc>
                <a:extLst>
                  <a:ext uri="{0D108BD9-81ED-4DB2-BD59-A6C34878D82A}">
                    <a16:rowId xmlns:a16="http://schemas.microsoft.com/office/drawing/2014/main" val="2658372354"/>
                  </a:ext>
                </a:extLst>
              </a:tr>
            </a:tbl>
          </a:graphicData>
        </a:graphic>
      </p:graphicFrame>
      <p:sp>
        <p:nvSpPr>
          <p:cNvPr id="6" name="TextBox 5">
            <a:extLst>
              <a:ext uri="{FF2B5EF4-FFF2-40B4-BE49-F238E27FC236}">
                <a16:creationId xmlns:a16="http://schemas.microsoft.com/office/drawing/2014/main" id="{E13B29E5-EA9E-48CA-76AF-39DCBD4694C8}"/>
              </a:ext>
            </a:extLst>
          </p:cNvPr>
          <p:cNvSpPr txBox="1"/>
          <p:nvPr/>
        </p:nvSpPr>
        <p:spPr>
          <a:xfrm>
            <a:off x="271671" y="3095896"/>
            <a:ext cx="2729947" cy="2308324"/>
          </a:xfrm>
          <a:prstGeom prst="rect">
            <a:avLst/>
          </a:prstGeom>
          <a:noFill/>
          <a:ln>
            <a:solidFill>
              <a:srgbClr val="00B050"/>
            </a:solidFill>
          </a:ln>
        </p:spPr>
        <p:txBody>
          <a:bodyPr wrap="square">
            <a:spAutoFit/>
          </a:bodyPr>
          <a:lstStyle/>
          <a:p>
            <a:r>
              <a:rPr lang="en-US" sz="1800" b="0" i="0" u="none" strike="noStrike" baseline="0" dirty="0">
                <a:solidFill>
                  <a:srgbClr val="000000"/>
                </a:solidFill>
                <a:latin typeface="Calibri" panose="020F0502020204030204" pitchFamily="34" charset="0"/>
              </a:rPr>
              <a:t>Ranges for relative biomass to be used as input parameters, depending on the depletion status of the stock </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Prior relative biomass (</a:t>
            </a:r>
            <a:r>
              <a:rPr lang="en-US" sz="1800" b="0" i="1" u="none" strike="noStrike" baseline="0" dirty="0">
                <a:solidFill>
                  <a:srgbClr val="000000"/>
                </a:solidFill>
                <a:latin typeface="Calibri" panose="020F0502020204030204" pitchFamily="34" charset="0"/>
              </a:rPr>
              <a:t>B/k</a:t>
            </a:r>
            <a:r>
              <a:rPr lang="en-US" sz="1800" b="0" i="0" u="none" strike="noStrike" baseline="0" dirty="0">
                <a:solidFill>
                  <a:srgbClr val="000000"/>
                </a:solidFill>
                <a:latin typeface="Calibri" panose="020F0502020204030204" pitchFamily="34" charset="0"/>
              </a:rPr>
              <a:t>) ranges for CMSY++. </a:t>
            </a:r>
            <a:endParaRPr lang="en-US" dirty="0"/>
          </a:p>
        </p:txBody>
      </p:sp>
      <p:graphicFrame>
        <p:nvGraphicFramePr>
          <p:cNvPr id="7" name="Table 7">
            <a:extLst>
              <a:ext uri="{FF2B5EF4-FFF2-40B4-BE49-F238E27FC236}">
                <a16:creationId xmlns:a16="http://schemas.microsoft.com/office/drawing/2014/main" id="{835B8A9D-0F06-E75F-C205-894C862E47A7}"/>
              </a:ext>
            </a:extLst>
          </p:cNvPr>
          <p:cNvGraphicFramePr>
            <a:graphicFrameLocks noGrp="1"/>
          </p:cNvGraphicFramePr>
          <p:nvPr>
            <p:extLst>
              <p:ext uri="{D42A27DB-BD31-4B8C-83A1-F6EECF244321}">
                <p14:modId xmlns:p14="http://schemas.microsoft.com/office/powerpoint/2010/main" val="2079863657"/>
              </p:ext>
            </p:extLst>
          </p:nvPr>
        </p:nvGraphicFramePr>
        <p:xfrm>
          <a:off x="3458818" y="2477648"/>
          <a:ext cx="8559799" cy="4175760"/>
        </p:xfrm>
        <a:graphic>
          <a:graphicData uri="http://schemas.openxmlformats.org/drawingml/2006/table">
            <a:tbl>
              <a:tblPr firstRow="1" bandRow="1">
                <a:tableStyleId>{5C22544A-7EE6-4342-B048-85BDC9FD1C3A}</a:tableStyleId>
              </a:tblPr>
              <a:tblGrid>
                <a:gridCol w="1321904">
                  <a:extLst>
                    <a:ext uri="{9D8B030D-6E8A-4147-A177-3AD203B41FA5}">
                      <a16:colId xmlns:a16="http://schemas.microsoft.com/office/drawing/2014/main" val="284052444"/>
                    </a:ext>
                  </a:extLst>
                </a:gridCol>
                <a:gridCol w="914400">
                  <a:extLst>
                    <a:ext uri="{9D8B030D-6E8A-4147-A177-3AD203B41FA5}">
                      <a16:colId xmlns:a16="http://schemas.microsoft.com/office/drawing/2014/main" val="1109655577"/>
                    </a:ext>
                  </a:extLst>
                </a:gridCol>
                <a:gridCol w="6323495">
                  <a:extLst>
                    <a:ext uri="{9D8B030D-6E8A-4147-A177-3AD203B41FA5}">
                      <a16:colId xmlns:a16="http://schemas.microsoft.com/office/drawing/2014/main" val="346497629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lt1"/>
                          </a:solidFill>
                          <a:latin typeface="+mn-lt"/>
                          <a:ea typeface="+mn-ea"/>
                          <a:cs typeface="+mn-cs"/>
                        </a:rPr>
                        <a:t>Depletion level </a:t>
                      </a:r>
                      <a:r>
                        <a:rPr lang="en-US" sz="1400" b="0" i="0" u="none" strike="noStrike" kern="1200" baseline="0" dirty="0">
                          <a:solidFill>
                            <a:schemeClr val="lt1"/>
                          </a:solidFill>
                          <a:latin typeface="+mn-lt"/>
                          <a:ea typeface="+mn-ea"/>
                          <a:cs typeface="+mn-cs"/>
                        </a:rPr>
                        <a:t>	</a:t>
                      </a:r>
                      <a:r>
                        <a:rPr lang="en-US" sz="1400" b="1" i="1" u="none" strike="noStrike" kern="1200" baseline="0" dirty="0">
                          <a:solidFill>
                            <a:schemeClr val="lt1"/>
                          </a:solidFill>
                          <a:latin typeface="+mn-lt"/>
                          <a:ea typeface="+mn-ea"/>
                          <a:cs typeface="+mn-cs"/>
                        </a:rPr>
                        <a:t> </a:t>
                      </a:r>
                      <a:endParaRPr lang="en-US" sz="1400" b="0" i="0" u="none" strike="noStrike" kern="1200" baseline="0" dirty="0">
                        <a:solidFill>
                          <a:schemeClr val="lt1"/>
                        </a:solidFill>
                        <a:latin typeface="+mn-lt"/>
                        <a:ea typeface="+mn-ea"/>
                        <a:cs typeface="+mn-cs"/>
                      </a:endParaRPr>
                    </a:p>
                  </a:txBody>
                  <a:tcPr/>
                </a:tc>
                <a:tc>
                  <a:txBody>
                    <a:bodyPr/>
                    <a:lstStyle/>
                    <a:p>
                      <a:r>
                        <a:rPr lang="en-US" sz="1400" b="1" i="1" u="none" strike="noStrike" kern="1200" baseline="0" dirty="0">
                          <a:solidFill>
                            <a:schemeClr val="lt1"/>
                          </a:solidFill>
                          <a:latin typeface="+mn-lt"/>
                          <a:ea typeface="+mn-ea"/>
                          <a:cs typeface="+mn-cs"/>
                        </a:rPr>
                        <a:t>B/k range</a:t>
                      </a:r>
                      <a:endParaRPr lang="en-US" sz="1400" dirty="0"/>
                    </a:p>
                  </a:txBody>
                  <a:tcPr/>
                </a:tc>
                <a:tc>
                  <a:txBody>
                    <a:bodyPr/>
                    <a:lstStyle/>
                    <a:p>
                      <a:r>
                        <a:rPr lang="en-US" sz="1400" b="1" i="0" u="none" strike="noStrike" kern="1200" baseline="0" dirty="0">
                          <a:solidFill>
                            <a:schemeClr val="lt1"/>
                          </a:solidFill>
                          <a:latin typeface="+mn-lt"/>
                          <a:ea typeface="+mn-ea"/>
                          <a:cs typeface="+mn-cs"/>
                        </a:rPr>
                        <a:t>Alternative descriptions of stock status or fishery </a:t>
                      </a:r>
                      <a:endParaRPr lang="en-US" sz="1400" dirty="0"/>
                    </a:p>
                  </a:txBody>
                  <a:tcPr/>
                </a:tc>
                <a:extLst>
                  <a:ext uri="{0D108BD9-81ED-4DB2-BD59-A6C34878D82A}">
                    <a16:rowId xmlns:a16="http://schemas.microsoft.com/office/drawing/2014/main" val="14262174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Very strong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0.01-0.2 	</a:t>
                      </a:r>
                    </a:p>
                    <a:p>
                      <a:endParaRPr lang="en-US"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strongly overfished; severely depleted; collapsed; closed; abandoned; unprofitable; minimal catch; truncated size/age structure; strongly reduced recruitment; only sporadic recruitment; low abundance in much of previous area</a:t>
                      </a:r>
                    </a:p>
                  </a:txBody>
                  <a:tcPr/>
                </a:tc>
                <a:extLst>
                  <a:ext uri="{0D108BD9-81ED-4DB2-BD59-A6C34878D82A}">
                    <a16:rowId xmlns:a16="http://schemas.microsoft.com/office/drawing/2014/main" val="8796464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Strong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0.01-0.4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overfished; depleted; outside safe biological limits; reduced recruitment; reduced catch; increased cost of fishing; increased effort; reduced profits; reduction of mean size in the catch and in surveys; disappearance of fish from areas where they used to be </a:t>
                      </a:r>
                    </a:p>
                  </a:txBody>
                  <a:tcPr/>
                </a:tc>
                <a:extLst>
                  <a:ext uri="{0D108BD9-81ED-4DB2-BD59-A6C34878D82A}">
                    <a16:rowId xmlns:a16="http://schemas.microsoft.com/office/drawing/2014/main" val="5252881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Medium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0.2-0.6 	</a:t>
                      </a:r>
                    </a:p>
                    <a:p>
                      <a:endParaRPr lang="en-US"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fully exploited; maximally sustainably fished; high catch; high fishing effort; high cost of fishing but still reasonable profits; first signs of decline in average size and reduced abundance in some areas; occasional low recruitment 	</a:t>
                      </a:r>
                    </a:p>
                  </a:txBody>
                  <a:tcPr/>
                </a:tc>
                <a:extLst>
                  <a:ext uri="{0D108BD9-81ED-4DB2-BD59-A6C34878D82A}">
                    <a16:rowId xmlns:a16="http://schemas.microsoft.com/office/drawing/2014/main" val="28241086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Low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0.4-0.8	</a:t>
                      </a:r>
                    </a:p>
                    <a:p>
                      <a:endParaRPr lang="en-US"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pretty good catch; good catch per effort; high profits; many large fish; healthy size/age structure; high abundance throughout area; regular recruitment; healthy fishery 	</a:t>
                      </a:r>
                    </a:p>
                  </a:txBody>
                  <a:tcPr/>
                </a:tc>
                <a:extLst>
                  <a:ext uri="{0D108BD9-81ED-4DB2-BD59-A6C34878D82A}">
                    <a16:rowId xmlns:a16="http://schemas.microsoft.com/office/drawing/2014/main" val="5504484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Very low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0.75-1.0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underdeveloped fishery; underfished; low market demand; only occasional catches; only bycatch; not vulnerable to common gears </a:t>
                      </a:r>
                    </a:p>
                  </a:txBody>
                  <a:tcPr/>
                </a:tc>
                <a:extLst>
                  <a:ext uri="{0D108BD9-81ED-4DB2-BD59-A6C34878D82A}">
                    <a16:rowId xmlns:a16="http://schemas.microsoft.com/office/drawing/2014/main" val="2869708548"/>
                  </a:ext>
                </a:extLst>
              </a:tr>
            </a:tbl>
          </a:graphicData>
        </a:graphic>
      </p:graphicFrame>
    </p:spTree>
    <p:extLst>
      <p:ext uri="{BB962C8B-B14F-4D97-AF65-F5344CB8AC3E}">
        <p14:creationId xmlns:p14="http://schemas.microsoft.com/office/powerpoint/2010/main" val="318153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A64D0-2DE5-92C8-82B7-21AC6E42F2CF}"/>
              </a:ext>
            </a:extLst>
          </p:cNvPr>
          <p:cNvSpPr>
            <a:spLocks noGrp="1"/>
          </p:cNvSpPr>
          <p:nvPr>
            <p:ph idx="1"/>
          </p:nvPr>
        </p:nvSpPr>
        <p:spPr>
          <a:xfrm>
            <a:off x="838200" y="487017"/>
            <a:ext cx="10515600" cy="5689946"/>
          </a:xfrm>
          <a:ln>
            <a:solidFill>
              <a:srgbClr val="92D050"/>
            </a:solidFill>
          </a:ln>
        </p:spPr>
        <p:txBody>
          <a:bodyPr>
            <a:normAutofit lnSpcReduction="10000"/>
          </a:bodyPr>
          <a:lstStyle/>
          <a:p>
            <a:pPr algn="just"/>
            <a:r>
              <a:rPr lang="en-US" sz="1800" b="0" i="0" u="none" strike="noStrike" baseline="0" dirty="0">
                <a:solidFill>
                  <a:srgbClr val="002060"/>
                </a:solidFill>
                <a:latin typeface="Calibri" panose="020F0502020204030204" pitchFamily="34" charset="0"/>
              </a:rPr>
              <a:t>When choosing the B/k prior for the intermediate year, it often improves the CMSY analysis if the intermediate B/k prior is placed after a period of sustained very high catches that are suspected to have led to low biomass by specifying a respective relative range, e.g. as 0.01-0.3.</a:t>
            </a:r>
          </a:p>
          <a:p>
            <a:pPr algn="just"/>
            <a:endParaRPr lang="en-US" sz="1800" b="0" i="0" u="none" strike="noStrike" baseline="0" dirty="0">
              <a:solidFill>
                <a:srgbClr val="002060"/>
              </a:solidFill>
              <a:latin typeface="Calibri" panose="020F0502020204030204" pitchFamily="34" charset="0"/>
            </a:endParaRPr>
          </a:p>
          <a:p>
            <a:pPr algn="just"/>
            <a:r>
              <a:rPr lang="en-US" sz="1800" b="0" i="0" u="none" strike="noStrike" baseline="0" dirty="0">
                <a:solidFill>
                  <a:srgbClr val="002060"/>
                </a:solidFill>
                <a:latin typeface="Calibri" panose="020F0502020204030204" pitchFamily="34" charset="0"/>
              </a:rPr>
              <a:t> In general, the range of the B/k prior should not be less than 0.4, unless the stock is known to be very strongly depleted, in which case ranges of 0.01-0.3 or 0.01-0.2 are appropriate. </a:t>
            </a:r>
          </a:p>
          <a:p>
            <a:pPr algn="just"/>
            <a:endParaRPr lang="en-US" sz="1800" b="0" i="0" u="none" strike="noStrike" baseline="0" dirty="0">
              <a:solidFill>
                <a:srgbClr val="002060"/>
              </a:solidFill>
              <a:latin typeface="Calibri" panose="020F0502020204030204" pitchFamily="34" charset="0"/>
            </a:endParaRPr>
          </a:p>
          <a:p>
            <a:pPr algn="just"/>
            <a:r>
              <a:rPr lang="en-US" sz="1800" b="0" i="0" u="none" strike="noStrike" baseline="0" dirty="0">
                <a:solidFill>
                  <a:srgbClr val="002060"/>
                </a:solidFill>
                <a:latin typeface="Calibri" panose="020F0502020204030204" pitchFamily="34" charset="0"/>
              </a:rPr>
              <a:t>If the stock was nearly unexploited, 0.75-1.0 is appropriate for the relative start biomass. Setting a range of 0.01 to 1 is also possible, and would indicate that absolutely no information about stock status is available. However, this is unlikely. </a:t>
            </a:r>
          </a:p>
          <a:p>
            <a:pPr algn="just"/>
            <a:endParaRPr lang="en-US" sz="1800" b="0" i="0" u="none" strike="noStrike" baseline="0" dirty="0">
              <a:solidFill>
                <a:srgbClr val="002060"/>
              </a:solidFill>
              <a:latin typeface="Calibri" panose="020F0502020204030204" pitchFamily="34" charset="0"/>
            </a:endParaRPr>
          </a:p>
          <a:p>
            <a:pPr algn="just"/>
            <a:r>
              <a:rPr lang="en-US" sz="1800" b="0" i="0" u="none" strike="noStrike" baseline="0" dirty="0">
                <a:solidFill>
                  <a:srgbClr val="002060"/>
                </a:solidFill>
                <a:latin typeface="Calibri" panose="020F0502020204030204" pitchFamily="34" charset="0"/>
              </a:rPr>
              <a:t>If a stock is fished, it must be smaller than the unexploited level of 1.0. If it is delivering decent catches, there must be fish in the water and thus it must be larger than 0.01. See Tables for guidance on how to get priors from interviews with fishers or experts (or yourself). </a:t>
            </a:r>
          </a:p>
          <a:p>
            <a:pPr algn="just"/>
            <a:endParaRPr lang="en-US" sz="1800" dirty="0">
              <a:solidFill>
                <a:srgbClr val="002060"/>
              </a:solidFill>
              <a:latin typeface="Calibri" panose="020F0502020204030204" pitchFamily="34" charset="0"/>
            </a:endParaRPr>
          </a:p>
          <a:p>
            <a:pPr algn="just"/>
            <a:r>
              <a:rPr lang="en-US" sz="1800" b="0" i="0" u="none" strike="noStrike" baseline="0" dirty="0">
                <a:solidFill>
                  <a:srgbClr val="002060"/>
                </a:solidFill>
                <a:latin typeface="Calibri" panose="020F0502020204030204" pitchFamily="34" charset="0"/>
              </a:rPr>
              <a:t>if abundance information is provided, an additional surplus production analysis is performed with BSM. This analysis is then used as default for management advice, because it is based on more information. If instead you want to use the CMSY results because you do not trust the CPUE data, set “</a:t>
            </a:r>
            <a:r>
              <a:rPr lang="en-US" sz="1800" b="0" i="0" u="none" strike="noStrike" baseline="0" dirty="0" err="1">
                <a:solidFill>
                  <a:srgbClr val="002060"/>
                </a:solidFill>
                <a:latin typeface="Calibri" panose="020F0502020204030204" pitchFamily="34" charset="0"/>
              </a:rPr>
              <a:t>force.cmsy</a:t>
            </a:r>
            <a:r>
              <a:rPr lang="en-US" sz="1800" b="0" i="0" u="none" strike="noStrike" baseline="0" dirty="0">
                <a:solidFill>
                  <a:srgbClr val="002060"/>
                </a:solidFill>
                <a:latin typeface="Calibri" panose="020F0502020204030204" pitchFamily="34" charset="0"/>
              </a:rPr>
              <a:t>” to TRUE in the respective row in the stock ID input file.</a:t>
            </a:r>
            <a:endParaRPr lang="en-US" dirty="0">
              <a:solidFill>
                <a:srgbClr val="002060"/>
              </a:solidFill>
            </a:endParaRPr>
          </a:p>
        </p:txBody>
      </p:sp>
    </p:spTree>
    <p:extLst>
      <p:ext uri="{BB962C8B-B14F-4D97-AF65-F5344CB8AC3E}">
        <p14:creationId xmlns:p14="http://schemas.microsoft.com/office/powerpoint/2010/main" val="148965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44C1-B7B2-C3D7-5107-5A623A4B8798}"/>
              </a:ext>
            </a:extLst>
          </p:cNvPr>
          <p:cNvSpPr>
            <a:spLocks noGrp="1"/>
          </p:cNvSpPr>
          <p:nvPr>
            <p:ph type="title"/>
          </p:nvPr>
        </p:nvSpPr>
        <p:spPr>
          <a:xfrm>
            <a:off x="359178" y="143447"/>
            <a:ext cx="11473643" cy="718240"/>
          </a:xfrm>
          <a:solidFill>
            <a:schemeClr val="accent1">
              <a:lumMod val="40000"/>
              <a:lumOff val="60000"/>
            </a:schemeClr>
          </a:solidFill>
        </p:spPr>
        <p:txBody>
          <a:bodyPr>
            <a:normAutofit/>
          </a:bodyPr>
          <a:lstStyle/>
          <a:p>
            <a:pPr algn="ctr"/>
            <a:r>
              <a:rPr lang="en-US" sz="2800" b="1" i="0" u="none" strike="noStrike" baseline="0" dirty="0">
                <a:solidFill>
                  <a:srgbClr val="C00000"/>
                </a:solidFill>
                <a:latin typeface="Calibri" panose="020F0502020204030204" pitchFamily="34" charset="0"/>
              </a:rPr>
              <a:t>Results of CMSY analysis </a:t>
            </a:r>
            <a:endParaRPr lang="en-US" sz="2800" b="1" dirty="0">
              <a:solidFill>
                <a:srgbClr val="C00000"/>
              </a:solidFill>
            </a:endParaRPr>
          </a:p>
        </p:txBody>
      </p:sp>
      <p:pic>
        <p:nvPicPr>
          <p:cNvPr id="7" name="Picture 6">
            <a:extLst>
              <a:ext uri="{FF2B5EF4-FFF2-40B4-BE49-F238E27FC236}">
                <a16:creationId xmlns:a16="http://schemas.microsoft.com/office/drawing/2014/main" id="{6552A1FF-002C-ACC5-FE38-4D09D67A923F}"/>
              </a:ext>
            </a:extLst>
          </p:cNvPr>
          <p:cNvPicPr>
            <a:picLocks noChangeAspect="1"/>
          </p:cNvPicPr>
          <p:nvPr/>
        </p:nvPicPr>
        <p:blipFill rotWithShape="1">
          <a:blip r:embed="rId2"/>
          <a:srcRect r="3123" b="8696"/>
          <a:stretch/>
        </p:blipFill>
        <p:spPr>
          <a:xfrm>
            <a:off x="3295037" y="1040157"/>
            <a:ext cx="8537785" cy="5315276"/>
          </a:xfrm>
          <a:prstGeom prst="rect">
            <a:avLst/>
          </a:prstGeom>
          <a:ln>
            <a:solidFill>
              <a:srgbClr val="00B050"/>
            </a:solidFill>
          </a:ln>
        </p:spPr>
      </p:pic>
      <p:sp>
        <p:nvSpPr>
          <p:cNvPr id="8" name="TextBox 7">
            <a:extLst>
              <a:ext uri="{FF2B5EF4-FFF2-40B4-BE49-F238E27FC236}">
                <a16:creationId xmlns:a16="http://schemas.microsoft.com/office/drawing/2014/main" id="{2378E8E4-0E98-567F-0A88-012C81F610A9}"/>
              </a:ext>
            </a:extLst>
          </p:cNvPr>
          <p:cNvSpPr txBox="1"/>
          <p:nvPr/>
        </p:nvSpPr>
        <p:spPr>
          <a:xfrm>
            <a:off x="359178" y="1070233"/>
            <a:ext cx="2829611" cy="5324535"/>
          </a:xfrm>
          <a:prstGeom prst="rect">
            <a:avLst/>
          </a:prstGeom>
          <a:noFill/>
          <a:ln>
            <a:solidFill>
              <a:srgbClr val="C00000"/>
            </a:solidFill>
          </a:ln>
        </p:spPr>
        <p:txBody>
          <a:bodyPr wrap="square" rtlCol="0">
            <a:spAutoFit/>
          </a:bodyPr>
          <a:lstStyle/>
          <a:p>
            <a:r>
              <a:rPr lang="en-US" sz="1700" dirty="0"/>
              <a:t>CMSY with catch only</a:t>
            </a:r>
          </a:p>
          <a:p>
            <a:endParaRPr lang="en-US" sz="1700" dirty="0"/>
          </a:p>
          <a:p>
            <a:r>
              <a:rPr lang="en-US" sz="1700" b="0" i="0" u="none" strike="noStrike" baseline="0" dirty="0">
                <a:solidFill>
                  <a:srgbClr val="000000"/>
                </a:solidFill>
                <a:latin typeface="Calibri" panose="020F0502020204030204" pitchFamily="34" charset="0"/>
              </a:rPr>
              <a:t>The text screen output for European seabass (</a:t>
            </a:r>
            <a:r>
              <a:rPr lang="en-US" sz="1700" b="0" i="1" u="none" strike="noStrike" baseline="0" dirty="0" err="1">
                <a:solidFill>
                  <a:srgbClr val="000000"/>
                </a:solidFill>
                <a:latin typeface="Calibri" panose="020F0502020204030204" pitchFamily="34" charset="0"/>
              </a:rPr>
              <a:t>Dicentrarchus</a:t>
            </a:r>
            <a:r>
              <a:rPr lang="en-US" sz="1700" b="0" i="1" u="none" strike="noStrike" baseline="0" dirty="0">
                <a:solidFill>
                  <a:srgbClr val="000000"/>
                </a:solidFill>
                <a:latin typeface="Calibri" panose="020F0502020204030204" pitchFamily="34" charset="0"/>
              </a:rPr>
              <a:t> </a:t>
            </a:r>
            <a:r>
              <a:rPr lang="en-US" sz="1700" b="0" i="1" u="none" strike="noStrike" baseline="0" dirty="0" err="1">
                <a:solidFill>
                  <a:srgbClr val="000000"/>
                </a:solidFill>
                <a:latin typeface="Calibri" panose="020F0502020204030204" pitchFamily="34" charset="0"/>
              </a:rPr>
              <a:t>labrax</a:t>
            </a:r>
            <a:r>
              <a:rPr lang="en-US" sz="1700" b="0" i="0" u="none" strike="noStrike" baseline="0" dirty="0">
                <a:solidFill>
                  <a:srgbClr val="000000"/>
                </a:solidFill>
                <a:latin typeface="Calibri" panose="020F0502020204030204" pitchFamily="34" charset="0"/>
              </a:rPr>
              <a:t>) in the northern and central Bay of Biscay (bss.27.8ab) is shown below, first with only catch and priors as input (</a:t>
            </a:r>
            <a:r>
              <a:rPr lang="en-US" sz="1700" b="0" i="0" u="none" strike="noStrike" baseline="0" dirty="0" err="1">
                <a:solidFill>
                  <a:srgbClr val="000000"/>
                </a:solidFill>
                <a:latin typeface="Calibri" panose="020F0502020204030204" pitchFamily="34" charset="0"/>
              </a:rPr>
              <a:t>btype</a:t>
            </a:r>
            <a:r>
              <a:rPr lang="en-US" sz="1700" b="0" i="0" u="none" strike="noStrike" baseline="0" dirty="0">
                <a:solidFill>
                  <a:srgbClr val="000000"/>
                </a:solidFill>
                <a:latin typeface="Calibri" panose="020F0502020204030204" pitchFamily="34" charset="0"/>
              </a:rPr>
              <a:t>=None in the ID file).</a:t>
            </a:r>
          </a:p>
          <a:p>
            <a:endParaRPr lang="en-US" sz="1700" dirty="0">
              <a:solidFill>
                <a:srgbClr val="000000"/>
              </a:solidFill>
              <a:latin typeface="Calibri" panose="020F0502020204030204" pitchFamily="34" charset="0"/>
            </a:endParaRPr>
          </a:p>
          <a:p>
            <a:r>
              <a:rPr lang="en-US" sz="1700" b="0" i="0" u="none" strike="noStrike" baseline="0" dirty="0">
                <a:solidFill>
                  <a:srgbClr val="000000"/>
                </a:solidFill>
                <a:latin typeface="Calibri" panose="020F0502020204030204" pitchFamily="34" charset="0"/>
              </a:rPr>
              <a:t> </a:t>
            </a:r>
          </a:p>
          <a:p>
            <a:endParaRPr lang="en-US" sz="1700" dirty="0">
              <a:solidFill>
                <a:srgbClr val="000000"/>
              </a:solidFill>
              <a:latin typeface="Calibri" panose="020F0502020204030204" pitchFamily="34" charset="0"/>
            </a:endParaRPr>
          </a:p>
          <a:p>
            <a:r>
              <a:rPr lang="en-US" sz="1700" b="0" i="0" u="none" strike="noStrike" baseline="0" dirty="0">
                <a:solidFill>
                  <a:srgbClr val="000000"/>
                </a:solidFill>
                <a:latin typeface="Calibri" panose="020F0502020204030204" pitchFamily="34" charset="0"/>
              </a:rPr>
              <a:t>For comparison, the official assessment for this stock can be found here: </a:t>
            </a:r>
            <a:r>
              <a:rPr lang="en-US" sz="1700" b="0" i="0" u="none" strike="noStrike" baseline="0" dirty="0">
                <a:solidFill>
                  <a:srgbClr val="0000FF"/>
                </a:solidFill>
                <a:latin typeface="Calibri" panose="020F0502020204030204" pitchFamily="34" charset="0"/>
              </a:rPr>
              <a:t>https://www.ices.dk/sites/pub/Publication%20Reports/Advice/2020/2020/bss.27.8ab.pdf </a:t>
            </a:r>
            <a:r>
              <a:rPr lang="en-US" sz="1700" dirty="0"/>
              <a:t> </a:t>
            </a:r>
          </a:p>
        </p:txBody>
      </p:sp>
    </p:spTree>
    <p:extLst>
      <p:ext uri="{BB962C8B-B14F-4D97-AF65-F5344CB8AC3E}">
        <p14:creationId xmlns:p14="http://schemas.microsoft.com/office/powerpoint/2010/main" val="211501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FC7FDD-1EC8-26D3-F728-C388DD082E3F}"/>
              </a:ext>
            </a:extLst>
          </p:cNvPr>
          <p:cNvPicPr>
            <a:picLocks noChangeAspect="1"/>
          </p:cNvPicPr>
          <p:nvPr/>
        </p:nvPicPr>
        <p:blipFill rotWithShape="1">
          <a:blip r:embed="rId2"/>
          <a:srcRect r="4432" b="50677"/>
          <a:stretch/>
        </p:blipFill>
        <p:spPr>
          <a:xfrm>
            <a:off x="597835" y="440911"/>
            <a:ext cx="10676540" cy="3236567"/>
          </a:xfrm>
          <a:prstGeom prst="rect">
            <a:avLst/>
          </a:prstGeom>
        </p:spPr>
      </p:pic>
      <p:sp>
        <p:nvSpPr>
          <p:cNvPr id="6" name="TextBox 5">
            <a:extLst>
              <a:ext uri="{FF2B5EF4-FFF2-40B4-BE49-F238E27FC236}">
                <a16:creationId xmlns:a16="http://schemas.microsoft.com/office/drawing/2014/main" id="{CEF72775-EFDE-043D-DB32-9B9C4DCD2DAC}"/>
              </a:ext>
            </a:extLst>
          </p:cNvPr>
          <p:cNvSpPr txBox="1"/>
          <p:nvPr/>
        </p:nvSpPr>
        <p:spPr>
          <a:xfrm>
            <a:off x="539467" y="3735846"/>
            <a:ext cx="11211550" cy="2308324"/>
          </a:xfrm>
          <a:prstGeom prst="rect">
            <a:avLst/>
          </a:prstGeom>
          <a:noFill/>
        </p:spPr>
        <p:txBody>
          <a:bodyPr wrap="square" rtlCol="0">
            <a:spAutoFit/>
          </a:bodyPr>
          <a:lstStyle/>
          <a:p>
            <a:r>
              <a:rPr lang="en-US" sz="1800" b="1" i="0" u="none" strike="noStrike" baseline="0" dirty="0">
                <a:solidFill>
                  <a:srgbClr val="000000"/>
                </a:solidFill>
                <a:latin typeface="Calibri" panose="020F0502020204030204" pitchFamily="34" charset="0"/>
              </a:rPr>
              <a:t>Figure 1 </a:t>
            </a:r>
            <a:r>
              <a:rPr lang="en-US" sz="1800" b="0" i="0" u="none" strike="noStrike" baseline="0" dirty="0">
                <a:solidFill>
                  <a:srgbClr val="000000"/>
                </a:solidFill>
                <a:latin typeface="Calibri" panose="020F0502020204030204" pitchFamily="34" charset="0"/>
              </a:rPr>
              <a:t>shows the CMSY assessment for European seabass in the northern and central Bay of Biscay. The black curve in </a:t>
            </a:r>
            <a:r>
              <a:rPr lang="en-US" sz="1800" b="1" i="0" u="none" strike="noStrike" baseline="0" dirty="0">
                <a:solidFill>
                  <a:srgbClr val="000000"/>
                </a:solidFill>
                <a:latin typeface="Calibri" panose="020F0502020204030204" pitchFamily="34" charset="0"/>
              </a:rPr>
              <a:t>A </a:t>
            </a:r>
            <a:r>
              <a:rPr lang="en-US" sz="1800" b="0" i="0" u="none" strike="noStrike" baseline="0" dirty="0">
                <a:solidFill>
                  <a:srgbClr val="000000"/>
                </a:solidFill>
                <a:latin typeface="Calibri" panose="020F0502020204030204" pitchFamily="34" charset="0"/>
              </a:rPr>
              <a:t>shows the time series of catches and the blue curve shows the smoothed data with indication of highest and lowest catch in red, as used in the estimation of prior biomass by the default rules. The dashed purple line shows the prior estimate for MSY. Panel </a:t>
            </a:r>
            <a:r>
              <a:rPr lang="en-US" sz="1800" b="1" i="0" u="none" strike="noStrike" baseline="0" dirty="0">
                <a:solidFill>
                  <a:srgbClr val="000000"/>
                </a:solidFill>
                <a:latin typeface="Calibri" panose="020F0502020204030204" pitchFamily="34" charset="0"/>
              </a:rPr>
              <a:t>B </a:t>
            </a:r>
            <a:r>
              <a:rPr lang="en-US" sz="1800" b="0" i="0" u="none" strike="noStrike" baseline="0" dirty="0">
                <a:solidFill>
                  <a:srgbClr val="000000"/>
                </a:solidFill>
                <a:latin typeface="Calibri" panose="020F0502020204030204" pitchFamily="34" charset="0"/>
              </a:rPr>
              <a:t>shows the explored log </a:t>
            </a:r>
            <a:r>
              <a:rPr lang="en-US" sz="1800" b="0" i="1" u="none" strike="noStrike" baseline="0" dirty="0">
                <a:solidFill>
                  <a:srgbClr val="000000"/>
                </a:solidFill>
                <a:latin typeface="Calibri" panose="020F0502020204030204" pitchFamily="34" charset="0"/>
              </a:rPr>
              <a:t>r-k </a:t>
            </a:r>
            <a:r>
              <a:rPr lang="en-US" sz="1800" b="0" i="0" u="none" strike="noStrike" baseline="0" dirty="0">
                <a:solidFill>
                  <a:srgbClr val="000000"/>
                </a:solidFill>
                <a:latin typeface="Calibri" panose="020F0502020204030204" pitchFamily="34" charset="0"/>
              </a:rPr>
              <a:t>space, in light grey potential </a:t>
            </a:r>
            <a:r>
              <a:rPr lang="en-US" sz="1800" b="0" i="1" u="none" strike="noStrike" baseline="0" dirty="0">
                <a:solidFill>
                  <a:srgbClr val="000000"/>
                </a:solidFill>
                <a:latin typeface="Calibri" panose="020F0502020204030204" pitchFamily="34" charset="0"/>
              </a:rPr>
              <a:t>r-k </a:t>
            </a:r>
            <a:r>
              <a:rPr lang="en-US" sz="1800" b="0" i="0" u="none" strike="noStrike" baseline="0" dirty="0">
                <a:solidFill>
                  <a:srgbClr val="000000"/>
                </a:solidFill>
                <a:latin typeface="Calibri" panose="020F0502020204030204" pitchFamily="34" charset="0"/>
              </a:rPr>
              <a:t>pairs, and in dark grey the </a:t>
            </a:r>
            <a:r>
              <a:rPr lang="en-US" sz="1800" b="0" i="1" u="none" strike="noStrike" baseline="0" dirty="0">
                <a:solidFill>
                  <a:srgbClr val="000000"/>
                </a:solidFill>
                <a:latin typeface="Calibri" panose="020F0502020204030204" pitchFamily="34" charset="0"/>
              </a:rPr>
              <a:t>r-k </a:t>
            </a:r>
            <a:r>
              <a:rPr lang="en-US" sz="1800" b="0" i="0" u="none" strike="noStrike" baseline="0" dirty="0">
                <a:solidFill>
                  <a:srgbClr val="000000"/>
                </a:solidFill>
                <a:latin typeface="Calibri" panose="020F0502020204030204" pitchFamily="34" charset="0"/>
              </a:rPr>
              <a:t>pairs which were found by the model to be compatible with the catches and the prior information. The rectangle indicates the range of the </a:t>
            </a:r>
            <a:r>
              <a:rPr lang="en-US" sz="1800" b="0" i="1" u="none" strike="noStrike" baseline="0" dirty="0">
                <a:solidFill>
                  <a:srgbClr val="000000"/>
                </a:solidFill>
                <a:latin typeface="Calibri" panose="020F0502020204030204" pitchFamily="34" charset="0"/>
              </a:rPr>
              <a:t>r </a:t>
            </a:r>
            <a:r>
              <a:rPr lang="en-US" sz="1800" b="0" i="0" u="none" strike="noStrike" baseline="0" dirty="0">
                <a:solidFill>
                  <a:srgbClr val="000000"/>
                </a:solidFill>
                <a:latin typeface="Calibri" panose="020F0502020204030204" pitchFamily="34" charset="0"/>
              </a:rPr>
              <a:t>and </a:t>
            </a:r>
            <a:r>
              <a:rPr lang="en-US" sz="1800" b="0" i="1" u="none" strike="noStrike" baseline="0" dirty="0">
                <a:solidFill>
                  <a:srgbClr val="000000"/>
                </a:solidFill>
                <a:latin typeface="Calibri" panose="020F0502020204030204" pitchFamily="34" charset="0"/>
              </a:rPr>
              <a:t>k </a:t>
            </a:r>
            <a:r>
              <a:rPr lang="en-US" sz="1800" b="0" i="0" u="none" strike="noStrike" baseline="0" dirty="0">
                <a:solidFill>
                  <a:srgbClr val="000000"/>
                </a:solidFill>
                <a:latin typeface="Calibri" panose="020F0502020204030204" pitchFamily="34" charset="0"/>
              </a:rPr>
              <a:t>priors provided in the ID file. The point in the center of the blue cross is the most likely </a:t>
            </a:r>
            <a:r>
              <a:rPr lang="en-US" sz="1800" b="0" i="1" u="none" strike="noStrike" baseline="0" dirty="0">
                <a:solidFill>
                  <a:srgbClr val="000000"/>
                </a:solidFill>
                <a:latin typeface="Calibri" panose="020F0502020204030204" pitchFamily="34" charset="0"/>
              </a:rPr>
              <a:t>r-k </a:t>
            </a:r>
            <a:r>
              <a:rPr lang="en-US" sz="1800" b="0" i="0" u="none" strike="noStrike" baseline="0" dirty="0">
                <a:solidFill>
                  <a:srgbClr val="000000"/>
                </a:solidFill>
                <a:latin typeface="Calibri" panose="020F0502020204030204" pitchFamily="34" charset="0"/>
              </a:rPr>
              <a:t>pair, while horizontal and vertical error bars approximate 95% confidence limits, which are shown again in a closer view in Panel </a:t>
            </a:r>
            <a:r>
              <a:rPr lang="en-US" sz="1800" b="1" i="0" u="none" strike="noStrike" baseline="0" dirty="0">
                <a:solidFill>
                  <a:srgbClr val="000000"/>
                </a:solidFill>
                <a:latin typeface="Calibri" panose="020F0502020204030204" pitchFamily="34" charset="0"/>
              </a:rPr>
              <a:t>C</a:t>
            </a:r>
            <a:r>
              <a:rPr lang="en-US" sz="1800" b="0" i="0" u="none" strike="noStrike" baseline="0" dirty="0">
                <a:solidFill>
                  <a:srgbClr val="000000"/>
                </a:solidFill>
                <a:latin typeface="Calibri" panose="020F0502020204030204" pitchFamily="34" charset="0"/>
              </a:rPr>
              <a:t>. </a:t>
            </a:r>
            <a:endParaRPr lang="en-US" dirty="0"/>
          </a:p>
        </p:txBody>
      </p:sp>
    </p:spTree>
    <p:extLst>
      <p:ext uri="{BB962C8B-B14F-4D97-AF65-F5344CB8AC3E}">
        <p14:creationId xmlns:p14="http://schemas.microsoft.com/office/powerpoint/2010/main" val="2209928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766593-CF0D-A221-D932-B88D09D02379}"/>
              </a:ext>
            </a:extLst>
          </p:cNvPr>
          <p:cNvPicPr>
            <a:picLocks noChangeAspect="1"/>
          </p:cNvPicPr>
          <p:nvPr/>
        </p:nvPicPr>
        <p:blipFill rotWithShape="1">
          <a:blip r:embed="rId2"/>
          <a:srcRect t="49972" r="4432"/>
          <a:stretch/>
        </p:blipFill>
        <p:spPr>
          <a:xfrm>
            <a:off x="1248587" y="448044"/>
            <a:ext cx="9694826" cy="2980956"/>
          </a:xfrm>
          <a:prstGeom prst="rect">
            <a:avLst/>
          </a:prstGeom>
        </p:spPr>
      </p:pic>
      <p:sp>
        <p:nvSpPr>
          <p:cNvPr id="5" name="TextBox 4">
            <a:extLst>
              <a:ext uri="{FF2B5EF4-FFF2-40B4-BE49-F238E27FC236}">
                <a16:creationId xmlns:a16="http://schemas.microsoft.com/office/drawing/2014/main" id="{EDD008E8-985F-2DF0-CF9F-BD9DDEEBF21C}"/>
              </a:ext>
            </a:extLst>
          </p:cNvPr>
          <p:cNvSpPr txBox="1"/>
          <p:nvPr/>
        </p:nvSpPr>
        <p:spPr>
          <a:xfrm>
            <a:off x="1039887" y="3680217"/>
            <a:ext cx="10515600" cy="2308324"/>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blue curve in </a:t>
            </a:r>
            <a:r>
              <a:rPr lang="en-US" sz="1800" b="1" i="0" u="none" strike="noStrike" baseline="0" dirty="0">
                <a:solidFill>
                  <a:srgbClr val="000000"/>
                </a:solidFill>
                <a:latin typeface="Calibri" panose="020F0502020204030204" pitchFamily="34" charset="0"/>
              </a:rPr>
              <a:t>D </a:t>
            </a:r>
            <a:r>
              <a:rPr lang="en-US" sz="1800" b="0" i="0" u="none" strike="noStrike" baseline="0" dirty="0">
                <a:solidFill>
                  <a:srgbClr val="000000"/>
                </a:solidFill>
                <a:latin typeface="Calibri" panose="020F0502020204030204" pitchFamily="34" charset="0"/>
              </a:rPr>
              <a:t>shows the median of the biomass trajectories estimated by CMSY. Dotted lines indicate the 2.5th and 97.5th percentiles. Vertical purple lines indicate the prior biomass ranges, dotted if provided by the neural network (as is here the case) and solid if set by the user. The dashed horizontal line indicates </a:t>
            </a:r>
            <a:r>
              <a:rPr lang="en-US" sz="1800" b="0" i="0" u="none" strike="noStrike" baseline="0" dirty="0" err="1">
                <a:solidFill>
                  <a:srgbClr val="000000"/>
                </a:solidFill>
                <a:latin typeface="Calibri" panose="020F0502020204030204" pitchFamily="34" charset="0"/>
              </a:rPr>
              <a:t>Bmsy</a:t>
            </a:r>
            <a:r>
              <a:rPr lang="en-US" sz="1800" b="0" i="0" u="none" strike="noStrike" baseline="0" dirty="0">
                <a:solidFill>
                  <a:srgbClr val="000000"/>
                </a:solidFill>
                <a:latin typeface="Calibri" panose="020F0502020204030204" pitchFamily="34" charset="0"/>
              </a:rPr>
              <a:t> and the dotted line indicates half of </a:t>
            </a:r>
            <a:r>
              <a:rPr lang="en-US" sz="1800" b="0" i="1" u="none" strike="noStrike" baseline="0" dirty="0" err="1">
                <a:solidFill>
                  <a:srgbClr val="000000"/>
                </a:solidFill>
                <a:latin typeface="Calibri" panose="020F0502020204030204" pitchFamily="34" charset="0"/>
              </a:rPr>
              <a:t>Bmsy</a:t>
            </a:r>
            <a:r>
              <a:rPr lang="en-US" sz="1800" b="0" i="1"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as a proxy for the border to reduced recruitment. Panel </a:t>
            </a:r>
            <a:r>
              <a:rPr lang="en-US" sz="1800" b="1" i="0" u="none" strike="noStrike" baseline="0" dirty="0">
                <a:solidFill>
                  <a:srgbClr val="000000"/>
                </a:solidFill>
                <a:latin typeface="Calibri" panose="020F0502020204030204" pitchFamily="34" charset="0"/>
              </a:rPr>
              <a:t>E </a:t>
            </a:r>
            <a:r>
              <a:rPr lang="en-US" sz="1800" b="0" i="0" u="none" strike="noStrike" baseline="0" dirty="0">
                <a:solidFill>
                  <a:srgbClr val="000000"/>
                </a:solidFill>
                <a:latin typeface="Calibri" panose="020F0502020204030204" pitchFamily="34" charset="0"/>
              </a:rPr>
              <a:t>shows median exploitation (</a:t>
            </a:r>
            <a:r>
              <a:rPr lang="en-US" sz="1800" b="0" i="1" u="none" strike="noStrike" baseline="0" dirty="0">
                <a:solidFill>
                  <a:srgbClr val="000000"/>
                </a:solidFill>
                <a:latin typeface="Calibri" panose="020F0502020204030204" pitchFamily="34" charset="0"/>
              </a:rPr>
              <a:t>F</a:t>
            </a:r>
            <a:r>
              <a:rPr lang="en-US" sz="1800" b="0" i="0" u="none" strike="noStrike" baseline="0" dirty="0">
                <a:solidFill>
                  <a:srgbClr val="000000"/>
                </a:solidFill>
                <a:latin typeface="Calibri" panose="020F0502020204030204" pitchFamily="34" charset="0"/>
              </a:rPr>
              <a:t>/</a:t>
            </a:r>
            <a:r>
              <a:rPr lang="en-US" sz="1800" b="0" i="1" u="none" strike="noStrike" baseline="0" dirty="0" err="1">
                <a:solidFill>
                  <a:srgbClr val="000000"/>
                </a:solidFill>
                <a:latin typeface="Calibri" panose="020F0502020204030204" pitchFamily="34" charset="0"/>
              </a:rPr>
              <a:t>Fmsy</a:t>
            </a:r>
            <a:r>
              <a:rPr lang="en-US" sz="1800" b="0" i="0" u="none" strike="noStrike" baseline="0" dirty="0">
                <a:solidFill>
                  <a:srgbClr val="000000"/>
                </a:solidFill>
                <a:latin typeface="Calibri" panose="020F0502020204030204" pitchFamily="34" charset="0"/>
              </a:rPr>
              <a:t>) as a blue curve, with the dotted curves indicating the 2.5th and 97.5th percentiles. Panel </a:t>
            </a:r>
            <a:r>
              <a:rPr lang="en-US" sz="1800" b="1" i="0" u="none" strike="noStrike" baseline="0" dirty="0">
                <a:solidFill>
                  <a:srgbClr val="000000"/>
                </a:solidFill>
                <a:latin typeface="Calibri" panose="020F0502020204030204" pitchFamily="34" charset="0"/>
              </a:rPr>
              <a:t>F </a:t>
            </a:r>
            <a:r>
              <a:rPr lang="en-US" sz="1800" b="0" i="0" u="none" strike="noStrike" baseline="0" dirty="0">
                <a:solidFill>
                  <a:srgbClr val="000000"/>
                </a:solidFill>
                <a:latin typeface="Calibri" panose="020F0502020204030204" pitchFamily="34" charset="0"/>
              </a:rPr>
              <a:t>shows the Schaefer equilibrium curve of catch/MSY relative to </a:t>
            </a:r>
            <a:r>
              <a:rPr lang="en-US" sz="1800" b="0" i="1" u="none" strike="noStrike" baseline="0" dirty="0">
                <a:solidFill>
                  <a:srgbClr val="000000"/>
                </a:solidFill>
                <a:latin typeface="Calibri" panose="020F0502020204030204" pitchFamily="34" charset="0"/>
              </a:rPr>
              <a:t>B/k</a:t>
            </a:r>
            <a:r>
              <a:rPr lang="en-US" sz="1800" b="0" i="0" u="none" strike="noStrike" baseline="0" dirty="0">
                <a:solidFill>
                  <a:srgbClr val="000000"/>
                </a:solidFill>
                <a:latin typeface="Calibri" panose="020F0502020204030204" pitchFamily="34" charset="0"/>
              </a:rPr>
              <a:t>, indented at </a:t>
            </a:r>
            <a:r>
              <a:rPr lang="en-US" sz="1800" b="0" i="1" u="none" strike="noStrike" baseline="0" dirty="0">
                <a:solidFill>
                  <a:srgbClr val="000000"/>
                </a:solidFill>
                <a:latin typeface="Calibri" panose="020F0502020204030204" pitchFamily="34" charset="0"/>
              </a:rPr>
              <a:t>B/k </a:t>
            </a:r>
            <a:r>
              <a:rPr lang="en-US" sz="1800" b="0" i="0" u="none" strike="noStrike" baseline="0" dirty="0">
                <a:solidFill>
                  <a:srgbClr val="000000"/>
                </a:solidFill>
                <a:latin typeface="Calibri" panose="020F0502020204030204" pitchFamily="34" charset="0"/>
              </a:rPr>
              <a:t>&lt; 0.25 to account for reduced recruitment at low stock sizes. The blue curve shows the predictions by CMSY, from first year (square) to last years (triangle).</a:t>
            </a:r>
            <a:endParaRPr lang="en-US" dirty="0"/>
          </a:p>
        </p:txBody>
      </p:sp>
    </p:spTree>
    <p:extLst>
      <p:ext uri="{BB962C8B-B14F-4D97-AF65-F5344CB8AC3E}">
        <p14:creationId xmlns:p14="http://schemas.microsoft.com/office/powerpoint/2010/main" val="174344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82E421-24C6-55ED-7860-844143A4B8AD}"/>
              </a:ext>
            </a:extLst>
          </p:cNvPr>
          <p:cNvPicPr>
            <a:picLocks noChangeAspect="1"/>
          </p:cNvPicPr>
          <p:nvPr/>
        </p:nvPicPr>
        <p:blipFill rotWithShape="1">
          <a:blip r:embed="rId2"/>
          <a:srcRect l="6461" t="1844" r="32900" b="2270"/>
          <a:stretch/>
        </p:blipFill>
        <p:spPr>
          <a:xfrm>
            <a:off x="5666849" y="608287"/>
            <a:ext cx="5953327" cy="5344554"/>
          </a:xfrm>
          <a:prstGeom prst="rect">
            <a:avLst/>
          </a:prstGeom>
          <a:ln>
            <a:solidFill>
              <a:srgbClr val="FF0066"/>
            </a:solidFill>
          </a:ln>
        </p:spPr>
      </p:pic>
      <p:sp>
        <p:nvSpPr>
          <p:cNvPr id="10" name="TextBox 9">
            <a:extLst>
              <a:ext uri="{FF2B5EF4-FFF2-40B4-BE49-F238E27FC236}">
                <a16:creationId xmlns:a16="http://schemas.microsoft.com/office/drawing/2014/main" id="{29102304-75D2-8BD1-4159-E3103764DDB7}"/>
              </a:ext>
            </a:extLst>
          </p:cNvPr>
          <p:cNvSpPr txBox="1"/>
          <p:nvPr/>
        </p:nvSpPr>
        <p:spPr>
          <a:xfrm>
            <a:off x="571824" y="518727"/>
            <a:ext cx="4057326" cy="5632311"/>
          </a:xfrm>
          <a:prstGeom prst="rect">
            <a:avLst/>
          </a:prstGeom>
          <a:noFill/>
          <a:ln>
            <a:solidFill>
              <a:srgbClr val="00B050"/>
            </a:solidFill>
          </a:ln>
        </p:spPr>
        <p:txBody>
          <a:bodyPr wrap="square" rtlCol="0">
            <a:spAutoFit/>
          </a:bodyPr>
          <a:lstStyle/>
          <a:p>
            <a:pPr algn="just"/>
            <a:r>
              <a:rPr lang="en-US" dirty="0">
                <a:solidFill>
                  <a:srgbClr val="000000"/>
                </a:solidFill>
                <a:latin typeface="Calibri" panose="020F0502020204030204" pitchFamily="34" charset="0"/>
              </a:rPr>
              <a:t>T</a:t>
            </a:r>
            <a:r>
              <a:rPr lang="en-US" sz="1800" b="0" i="0" u="none" strike="noStrike" baseline="0" dirty="0">
                <a:solidFill>
                  <a:srgbClr val="000000"/>
                </a:solidFill>
                <a:latin typeface="Calibri" panose="020F0502020204030204" pitchFamily="34" charset="0"/>
              </a:rPr>
              <a:t>he graphs meant to inform management about the stock status. The upper left panel shows catches relative to </a:t>
            </a:r>
            <a:r>
              <a:rPr lang="en-US" sz="1800" b="0" i="1" u="none" strike="noStrike" baseline="0" dirty="0">
                <a:solidFill>
                  <a:srgbClr val="000000"/>
                </a:solidFill>
                <a:latin typeface="Calibri" panose="020F0502020204030204" pitchFamily="34" charset="0"/>
              </a:rPr>
              <a:t>MSY </a:t>
            </a:r>
            <a:r>
              <a:rPr lang="en-US" sz="1800" b="0" i="0" u="none" strike="noStrike" baseline="0" dirty="0">
                <a:solidFill>
                  <a:srgbClr val="000000"/>
                </a:solidFill>
                <a:latin typeface="Calibri" panose="020F0502020204030204" pitchFamily="34" charset="0"/>
              </a:rPr>
              <a:t>(dashed line) as estimated by CMSY, with indication of 95% confidence limits in light grey. The upper right panel shows the time series of predicted total biomass relative to </a:t>
            </a:r>
            <a:r>
              <a:rPr lang="en-US" sz="1800" b="0" i="1" u="none" strike="noStrike" baseline="0" dirty="0" err="1">
                <a:solidFill>
                  <a:srgbClr val="000000"/>
                </a:solidFill>
                <a:latin typeface="Calibri" panose="020F0502020204030204" pitchFamily="34" charset="0"/>
              </a:rPr>
              <a:t>Bmsy</a:t>
            </a:r>
            <a:r>
              <a:rPr lang="en-US" sz="1800" b="0" i="1"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(dashed line) and to the border of reduced recruitment (dotted line), with the light grey area indicating uncertainty. The lower left graph shows relative exploitation (</a:t>
            </a:r>
            <a:r>
              <a:rPr lang="en-US" sz="1800" b="0" i="1" u="none" strike="noStrike" baseline="0" dirty="0">
                <a:solidFill>
                  <a:srgbClr val="000000"/>
                </a:solidFill>
                <a:latin typeface="Calibri" panose="020F0502020204030204" pitchFamily="34" charset="0"/>
              </a:rPr>
              <a:t>F/</a:t>
            </a:r>
            <a:r>
              <a:rPr lang="en-US" sz="1800" b="0" i="1" u="none" strike="noStrike" baseline="0" dirty="0" err="1">
                <a:solidFill>
                  <a:srgbClr val="000000"/>
                </a:solidFill>
                <a:latin typeface="Calibri" panose="020F0502020204030204" pitchFamily="34" charset="0"/>
              </a:rPr>
              <a:t>Fmsy</a:t>
            </a:r>
            <a:r>
              <a:rPr lang="en-US" sz="1800" b="0" i="0" u="none" strike="noStrike" baseline="0" dirty="0">
                <a:solidFill>
                  <a:srgbClr val="000000"/>
                </a:solidFill>
                <a:latin typeface="Calibri" panose="020F0502020204030204" pitchFamily="34" charset="0"/>
              </a:rPr>
              <a:t>). The lower-right panel shows the trajectory of relative stock size (</a:t>
            </a:r>
            <a:r>
              <a:rPr lang="en-US" sz="1800" b="0" i="1" u="none" strike="noStrike" baseline="0" dirty="0">
                <a:solidFill>
                  <a:srgbClr val="000000"/>
                </a:solidFill>
                <a:latin typeface="Calibri" panose="020F0502020204030204" pitchFamily="34" charset="0"/>
              </a:rPr>
              <a:t>B/</a:t>
            </a:r>
            <a:r>
              <a:rPr lang="en-US" sz="1800" b="0" i="1" u="none" strike="noStrike" baseline="0" dirty="0" err="1">
                <a:solidFill>
                  <a:srgbClr val="000000"/>
                </a:solidFill>
                <a:latin typeface="Calibri" panose="020F0502020204030204" pitchFamily="34" charset="0"/>
              </a:rPr>
              <a:t>Bmsy</a:t>
            </a:r>
            <a:r>
              <a:rPr lang="en-US" sz="1800" b="0" i="0" u="none" strike="noStrike" baseline="0" dirty="0">
                <a:solidFill>
                  <a:srgbClr val="000000"/>
                </a:solidFill>
                <a:latin typeface="Calibri" panose="020F0502020204030204" pitchFamily="34" charset="0"/>
              </a:rPr>
              <a:t>) as a function of fishing pressure (</a:t>
            </a:r>
            <a:r>
              <a:rPr lang="en-US" sz="1800" b="0" i="1" u="none" strike="noStrike" baseline="0" dirty="0">
                <a:solidFill>
                  <a:srgbClr val="000000"/>
                </a:solidFill>
                <a:latin typeface="Calibri" panose="020F0502020204030204" pitchFamily="34" charset="0"/>
              </a:rPr>
              <a:t>F/</a:t>
            </a:r>
            <a:r>
              <a:rPr lang="en-US" sz="1800" b="0" i="1" u="none" strike="noStrike" baseline="0" dirty="0" err="1">
                <a:solidFill>
                  <a:srgbClr val="000000"/>
                </a:solidFill>
                <a:latin typeface="Calibri" panose="020F0502020204030204" pitchFamily="34" charset="0"/>
              </a:rPr>
              <a:t>Fmsy</a:t>
            </a:r>
            <a:r>
              <a:rPr lang="en-US" sz="1800" b="0" i="0" u="none" strike="noStrike" baseline="0" dirty="0">
                <a:solidFill>
                  <a:srgbClr val="000000"/>
                </a:solidFill>
                <a:latin typeface="Calibri" panose="020F0502020204030204" pitchFamily="34" charset="0"/>
              </a:rPr>
              <a:t>). The “banana” shape around the assessment of the final year triangle indicates uncertainty with yellow for 50%, grey for 80% and dark grey for 95% confidence levels.</a:t>
            </a:r>
            <a:endParaRPr lang="en-US" dirty="0"/>
          </a:p>
        </p:txBody>
      </p:sp>
    </p:spTree>
    <p:extLst>
      <p:ext uri="{BB962C8B-B14F-4D97-AF65-F5344CB8AC3E}">
        <p14:creationId xmlns:p14="http://schemas.microsoft.com/office/powerpoint/2010/main" val="1427062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818FE-DB3F-632D-34BE-377380C8D1AE}"/>
              </a:ext>
            </a:extLst>
          </p:cNvPr>
          <p:cNvSpPr txBox="1"/>
          <p:nvPr/>
        </p:nvSpPr>
        <p:spPr>
          <a:xfrm>
            <a:off x="248195" y="250999"/>
            <a:ext cx="5638800" cy="6463308"/>
          </a:xfrm>
          <a:prstGeom prst="rect">
            <a:avLst/>
          </a:prstGeom>
          <a:noFill/>
          <a:ln>
            <a:solidFill>
              <a:srgbClr val="FF0066"/>
            </a:solidFill>
          </a:ln>
        </p:spPr>
        <p:txBody>
          <a:bodyPr wrap="square" rtlCol="0">
            <a:spAutoFit/>
          </a:bodyPr>
          <a:lstStyle/>
          <a:p>
            <a:pPr algn="just"/>
            <a:r>
              <a:rPr lang="en-US" sz="1800" b="0" i="0" u="none" strike="noStrike" baseline="0" dirty="0">
                <a:solidFill>
                  <a:srgbClr val="000000"/>
                </a:solidFill>
                <a:latin typeface="Calibri" panose="020F0502020204030204" pitchFamily="34" charset="0"/>
              </a:rPr>
              <a:t>Kobe phase plot, representing the time series of pressure (</a:t>
            </a:r>
            <a:r>
              <a:rPr lang="en-US" sz="1800" b="0" i="1" u="none" strike="noStrike" baseline="0" dirty="0">
                <a:solidFill>
                  <a:srgbClr val="000000"/>
                </a:solidFill>
                <a:latin typeface="Calibri" panose="020F0502020204030204" pitchFamily="34" charset="0"/>
              </a:rPr>
              <a:t>F</a:t>
            </a:r>
            <a:r>
              <a:rPr lang="en-US" sz="1800" b="0" i="0" u="none" strike="noStrike" baseline="0" dirty="0">
                <a:solidFill>
                  <a:srgbClr val="000000"/>
                </a:solidFill>
                <a:latin typeface="Calibri" panose="020F0502020204030204" pitchFamily="34" charset="0"/>
              </a:rPr>
              <a:t>/</a:t>
            </a:r>
            <a:r>
              <a:rPr lang="en-US" sz="1800" b="0" i="1" u="none" strike="noStrike" baseline="0" dirty="0">
                <a:solidFill>
                  <a:srgbClr val="000000"/>
                </a:solidFill>
                <a:latin typeface="Calibri" panose="020F0502020204030204" pitchFamily="34" charset="0"/>
              </a:rPr>
              <a:t>FMSY</a:t>
            </a:r>
            <a:r>
              <a:rPr lang="en-US" sz="1800" b="0" i="0" u="none" strike="noStrike" baseline="0" dirty="0">
                <a:solidFill>
                  <a:srgbClr val="000000"/>
                </a:solidFill>
                <a:latin typeface="Calibri" panose="020F0502020204030204" pitchFamily="34" charset="0"/>
              </a:rPr>
              <a:t>) on the Y-axis and of state (</a:t>
            </a:r>
            <a:r>
              <a:rPr lang="en-US" sz="1800" b="0" i="1" u="none" strike="noStrike" baseline="0" dirty="0">
                <a:solidFill>
                  <a:srgbClr val="000000"/>
                </a:solidFill>
                <a:latin typeface="Calibri" panose="020F0502020204030204" pitchFamily="34" charset="0"/>
              </a:rPr>
              <a:t>B</a:t>
            </a:r>
            <a:r>
              <a:rPr lang="en-US" sz="1800" b="0" i="0" u="none" strike="noStrike" baseline="0" dirty="0">
                <a:solidFill>
                  <a:srgbClr val="000000"/>
                </a:solidFill>
                <a:latin typeface="Calibri" panose="020F0502020204030204" pitchFamily="34" charset="0"/>
              </a:rPr>
              <a:t>/</a:t>
            </a:r>
            <a:r>
              <a:rPr lang="en-US" sz="1800" b="0" i="1" u="none" strike="noStrike" baseline="0" dirty="0">
                <a:solidFill>
                  <a:srgbClr val="000000"/>
                </a:solidFill>
                <a:latin typeface="Calibri" panose="020F0502020204030204" pitchFamily="34" charset="0"/>
              </a:rPr>
              <a:t>BMSY</a:t>
            </a:r>
            <a:r>
              <a:rPr lang="en-US" sz="1800" b="0" i="0" u="none" strike="noStrike" baseline="0" dirty="0">
                <a:solidFill>
                  <a:srgbClr val="000000"/>
                </a:solidFill>
                <a:latin typeface="Calibri" panose="020F0502020204030204" pitchFamily="34" charset="0"/>
              </a:rPr>
              <a:t>) on the X-axis. The plot is divided into four quadrants, defined for the stock biomass and fishing mortality relative to </a:t>
            </a:r>
            <a:r>
              <a:rPr lang="en-US" sz="1800" b="0" i="1" u="none" strike="noStrike" baseline="0" dirty="0">
                <a:solidFill>
                  <a:srgbClr val="000000"/>
                </a:solidFill>
                <a:latin typeface="Calibri" panose="020F0502020204030204" pitchFamily="34" charset="0"/>
              </a:rPr>
              <a:t>BMSY </a:t>
            </a:r>
            <a:r>
              <a:rPr lang="en-US" sz="1800" b="0" i="0" u="none" strike="noStrike" baseline="0" dirty="0">
                <a:solidFill>
                  <a:srgbClr val="000000"/>
                </a:solidFill>
                <a:latin typeface="Calibri" panose="020F0502020204030204" pitchFamily="34" charset="0"/>
              </a:rPr>
              <a:t>and </a:t>
            </a:r>
            <a:r>
              <a:rPr lang="en-US" sz="1800" b="0" i="1" u="none" strike="noStrike" baseline="0" dirty="0">
                <a:solidFill>
                  <a:srgbClr val="000000"/>
                </a:solidFill>
                <a:latin typeface="Calibri" panose="020F0502020204030204" pitchFamily="34" charset="0"/>
              </a:rPr>
              <a:t>FMSY</a:t>
            </a:r>
            <a:r>
              <a:rPr lang="en-US" sz="1800" b="0" i="0" u="none" strike="noStrike" baseline="0" dirty="0">
                <a:solidFill>
                  <a:srgbClr val="000000"/>
                </a:solidFill>
                <a:latin typeface="Calibri" panose="020F0502020204030204" pitchFamily="34" charset="0"/>
              </a:rPr>
              <a:t>, respectively. The orange area indicates healthy stock sizes that are about to be depleted by overfishing. The red area indicates that the stock is overfished and is undergoing overfishing, with biomass levels being too low to produce maximum sustainable yields. The yellow area indicates reduced fishing pressure on stocks recovering from still too low biomass levels. The green area is the target area for management, indicating sustainable fishing pressure and healthy stock size capable of producing high yields close to MSY. The “banana” shape around the assessment of the final year triangle indicates uncertainty with yellow for 50%, grey for 80% and dark grey for 95% confidence levels. The legend in the upper right graph also indicates the probability of the last year falling into one of the colored areas, i.e., in this example there is a 40.1% probability that the stock is in the green area and a 34.6% probability that it is in the red area. Target would be, e.g., a higher than 75% probability that the stock is in the green area.</a:t>
            </a:r>
            <a:endParaRPr lang="en-US" dirty="0"/>
          </a:p>
        </p:txBody>
      </p:sp>
      <p:pic>
        <p:nvPicPr>
          <p:cNvPr id="6" name="Picture 5">
            <a:extLst>
              <a:ext uri="{FF2B5EF4-FFF2-40B4-BE49-F238E27FC236}">
                <a16:creationId xmlns:a16="http://schemas.microsoft.com/office/drawing/2014/main" id="{073DDB4B-E5F5-04D0-166A-EFFEEB75BBFF}"/>
              </a:ext>
            </a:extLst>
          </p:cNvPr>
          <p:cNvPicPr>
            <a:picLocks noChangeAspect="1"/>
          </p:cNvPicPr>
          <p:nvPr/>
        </p:nvPicPr>
        <p:blipFill>
          <a:blip r:embed="rId2"/>
          <a:stretch>
            <a:fillRect/>
          </a:stretch>
        </p:blipFill>
        <p:spPr>
          <a:xfrm>
            <a:off x="6095999" y="612742"/>
            <a:ext cx="5978754" cy="5653412"/>
          </a:xfrm>
          <a:prstGeom prst="rect">
            <a:avLst/>
          </a:prstGeom>
          <a:ln>
            <a:solidFill>
              <a:srgbClr val="92D050"/>
            </a:solidFill>
          </a:ln>
        </p:spPr>
      </p:pic>
    </p:spTree>
    <p:extLst>
      <p:ext uri="{BB962C8B-B14F-4D97-AF65-F5344CB8AC3E}">
        <p14:creationId xmlns:p14="http://schemas.microsoft.com/office/powerpoint/2010/main" val="33221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6FC004-C658-150E-CFF3-D7F3E0C4C8B2}"/>
              </a:ext>
            </a:extLst>
          </p:cNvPr>
          <p:cNvPicPr>
            <a:picLocks noChangeAspect="1"/>
          </p:cNvPicPr>
          <p:nvPr/>
        </p:nvPicPr>
        <p:blipFill>
          <a:blip r:embed="rId2"/>
          <a:stretch>
            <a:fillRect/>
          </a:stretch>
        </p:blipFill>
        <p:spPr>
          <a:xfrm>
            <a:off x="4034408" y="456507"/>
            <a:ext cx="7998281" cy="6186309"/>
          </a:xfrm>
          <a:prstGeom prst="rect">
            <a:avLst/>
          </a:prstGeom>
          <a:ln>
            <a:solidFill>
              <a:srgbClr val="92D050"/>
            </a:solidFill>
          </a:ln>
        </p:spPr>
      </p:pic>
      <p:sp>
        <p:nvSpPr>
          <p:cNvPr id="6" name="TextBox 5">
            <a:extLst>
              <a:ext uri="{FF2B5EF4-FFF2-40B4-BE49-F238E27FC236}">
                <a16:creationId xmlns:a16="http://schemas.microsoft.com/office/drawing/2014/main" id="{565028DB-CF8D-D1A1-2DD2-8E2C1515D6C3}"/>
              </a:ext>
            </a:extLst>
          </p:cNvPr>
          <p:cNvSpPr txBox="1"/>
          <p:nvPr/>
        </p:nvSpPr>
        <p:spPr>
          <a:xfrm>
            <a:off x="173837" y="456508"/>
            <a:ext cx="3755068" cy="6186309"/>
          </a:xfrm>
          <a:prstGeom prst="rect">
            <a:avLst/>
          </a:prstGeom>
          <a:noFill/>
          <a:ln>
            <a:solidFill>
              <a:srgbClr val="FF0066"/>
            </a:solidFill>
          </a:ln>
        </p:spPr>
        <p:txBody>
          <a:bodyPr wrap="square" rtlCol="0">
            <a:spAutoFit/>
          </a:bodyPr>
          <a:lstStyle/>
          <a:p>
            <a:pPr algn="just"/>
            <a:r>
              <a:rPr lang="en-US" b="0" i="0" u="none" strike="noStrike" baseline="0" dirty="0">
                <a:solidFill>
                  <a:srgbClr val="000000"/>
                </a:solidFill>
                <a:latin typeface="Calibri" panose="020F0502020204030204" pitchFamily="34" charset="0"/>
              </a:rPr>
              <a:t>A common misconception of Bayesian analyses is that the priors determine the results. It is true that if grossly wrong priors are provided as input to CMSY, the results will be wrong. But that is true for any model provided with wrong data. If instead reasonable priors are provided, as </a:t>
            </a:r>
            <a:r>
              <a:rPr lang="en-US" b="1" i="0" u="none" strike="noStrike" baseline="0" dirty="0">
                <a:solidFill>
                  <a:srgbClr val="000000"/>
                </a:solidFill>
                <a:latin typeface="Calibri" panose="020F0502020204030204" pitchFamily="34" charset="0"/>
              </a:rPr>
              <a:t>Figure 4 </a:t>
            </a:r>
            <a:r>
              <a:rPr lang="en-US" b="0" i="0" u="none" strike="noStrike" baseline="0" dirty="0">
                <a:solidFill>
                  <a:srgbClr val="000000"/>
                </a:solidFill>
                <a:latin typeface="Calibri" panose="020F0502020204030204" pitchFamily="34" charset="0"/>
              </a:rPr>
              <a:t>nicely shows, the priors (light grey) inform the results, with posterior understanding (dark grey) of the stock clearly improved compared to prior perceptions. The lower the prior-posterior variance ratio (PPVR), the more the posterior knowledge is improved relative to prior knowledge. If CPUE data are available, a similar graph is produced for BSM results. Display of these graphs is triggered by setting </a:t>
            </a:r>
            <a:r>
              <a:rPr lang="en-US" b="0" i="0" u="none" strike="noStrike" baseline="0" dirty="0" err="1">
                <a:solidFill>
                  <a:srgbClr val="000000"/>
                </a:solidFill>
                <a:latin typeface="Calibri" panose="020F0502020204030204" pitchFamily="34" charset="0"/>
              </a:rPr>
              <a:t>pp.plot</a:t>
            </a:r>
            <a:r>
              <a:rPr lang="en-US" b="0" i="0" u="none" strike="noStrike" baseline="0" dirty="0">
                <a:solidFill>
                  <a:srgbClr val="000000"/>
                </a:solidFill>
                <a:latin typeface="Calibri" panose="020F0502020204030204" pitchFamily="34" charset="0"/>
              </a:rPr>
              <a:t> &lt;- TRUE in the “General settings for the analysis” section in the R-code.</a:t>
            </a:r>
            <a:endParaRPr lang="en-US" dirty="0"/>
          </a:p>
        </p:txBody>
      </p:sp>
    </p:spTree>
    <p:extLst>
      <p:ext uri="{BB962C8B-B14F-4D97-AF65-F5344CB8AC3E}">
        <p14:creationId xmlns:p14="http://schemas.microsoft.com/office/powerpoint/2010/main" val="6830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BD3-A381-A30C-D2E3-72AFA6C66A08}"/>
              </a:ext>
            </a:extLst>
          </p:cNvPr>
          <p:cNvSpPr>
            <a:spLocks noGrp="1"/>
          </p:cNvSpPr>
          <p:nvPr>
            <p:ph type="title"/>
          </p:nvPr>
        </p:nvSpPr>
        <p:spPr>
          <a:xfrm>
            <a:off x="838200" y="365126"/>
            <a:ext cx="10515600" cy="735764"/>
          </a:xfrm>
          <a:solidFill>
            <a:schemeClr val="accent1">
              <a:lumMod val="40000"/>
              <a:lumOff val="60000"/>
            </a:schemeClr>
          </a:solidFill>
        </p:spPr>
        <p:txBody>
          <a:bodyPr>
            <a:normAutofit/>
          </a:bodyPr>
          <a:lstStyle/>
          <a:p>
            <a:pPr algn="ctr"/>
            <a:r>
              <a:rPr lang="en-US" sz="2800" b="1" dirty="0">
                <a:solidFill>
                  <a:srgbClr val="C00000"/>
                </a:solidFill>
              </a:rPr>
              <a:t>What is CMSY?</a:t>
            </a:r>
          </a:p>
        </p:txBody>
      </p:sp>
      <p:sp>
        <p:nvSpPr>
          <p:cNvPr id="3" name="Content Placeholder 2">
            <a:extLst>
              <a:ext uri="{FF2B5EF4-FFF2-40B4-BE49-F238E27FC236}">
                <a16:creationId xmlns:a16="http://schemas.microsoft.com/office/drawing/2014/main" id="{D6369683-6FAA-D630-5590-FBF37C8D3AE4}"/>
              </a:ext>
            </a:extLst>
          </p:cNvPr>
          <p:cNvSpPr>
            <a:spLocks noGrp="1"/>
          </p:cNvSpPr>
          <p:nvPr>
            <p:ph idx="1"/>
          </p:nvPr>
        </p:nvSpPr>
        <p:spPr>
          <a:xfrm>
            <a:off x="838200" y="1679712"/>
            <a:ext cx="10858500" cy="4892537"/>
          </a:xfrm>
          <a:ln>
            <a:solidFill>
              <a:srgbClr val="7030A0"/>
            </a:solidFill>
          </a:ln>
        </p:spPr>
        <p:txBody>
          <a:bodyPr>
            <a:normAutofit fontScale="92500"/>
          </a:bodyPr>
          <a:lstStyle/>
          <a:p>
            <a:pPr algn="just">
              <a:lnSpc>
                <a:spcPct val="150000"/>
              </a:lnSpc>
            </a:pPr>
            <a:r>
              <a:rPr lang="en-US" sz="1800" b="0" i="0" u="none" strike="noStrike" baseline="0" dirty="0">
                <a:solidFill>
                  <a:srgbClr val="002060"/>
                </a:solidFill>
                <a:latin typeface="Calibri" panose="020F0502020204030204" pitchFamily="34" charset="0"/>
              </a:rPr>
              <a:t> CMSY++ is an advanced state-space Bayesian method for stock assessment that estimates fisheries reference points (</a:t>
            </a:r>
            <a:r>
              <a:rPr lang="en-US" sz="1800" b="0" i="1" u="none" strike="noStrike" baseline="0" dirty="0">
                <a:solidFill>
                  <a:srgbClr val="002060"/>
                </a:solidFill>
                <a:latin typeface="Calibri" panose="020F0502020204030204" pitchFamily="34" charset="0"/>
              </a:rPr>
              <a:t>MSY</a:t>
            </a:r>
            <a:r>
              <a:rPr lang="en-US" sz="1800" b="0" i="0" u="none" strike="noStrike" baseline="0" dirty="0">
                <a:solidFill>
                  <a:srgbClr val="002060"/>
                </a:solidFill>
                <a:latin typeface="Calibri" panose="020F0502020204030204" pitchFamily="34" charset="0"/>
              </a:rPr>
              <a:t>, </a:t>
            </a:r>
            <a:r>
              <a:rPr lang="en-US" sz="1800" b="0" i="1" u="none" strike="noStrike" baseline="0" dirty="0" err="1">
                <a:solidFill>
                  <a:srgbClr val="002060"/>
                </a:solidFill>
                <a:latin typeface="Calibri" panose="020F0502020204030204" pitchFamily="34" charset="0"/>
              </a:rPr>
              <a:t>Fmsy</a:t>
            </a:r>
            <a:r>
              <a:rPr lang="en-US" sz="1800" b="0" i="0" u="none" strike="noStrike" baseline="0" dirty="0">
                <a:solidFill>
                  <a:srgbClr val="002060"/>
                </a:solidFill>
                <a:latin typeface="Calibri" panose="020F0502020204030204" pitchFamily="34" charset="0"/>
              </a:rPr>
              <a:t>, </a:t>
            </a:r>
            <a:r>
              <a:rPr lang="en-US" sz="1800" b="0" i="1" u="none" strike="noStrike" baseline="0" dirty="0" err="1">
                <a:solidFill>
                  <a:srgbClr val="002060"/>
                </a:solidFill>
                <a:latin typeface="Calibri" panose="020F0502020204030204" pitchFamily="34" charset="0"/>
              </a:rPr>
              <a:t>Bmsy</a:t>
            </a:r>
            <a:r>
              <a:rPr lang="en-US" sz="1800" b="0" i="0" u="none" strike="noStrike" baseline="0" dirty="0">
                <a:solidFill>
                  <a:srgbClr val="002060"/>
                </a:solidFill>
                <a:latin typeface="Calibri" panose="020F0502020204030204" pitchFamily="34" charset="0"/>
              </a:rPr>
              <a:t>) as well as status or relative stock size (</a:t>
            </a:r>
            <a:r>
              <a:rPr lang="en-US" sz="1800" b="0" i="1" u="none" strike="noStrike" baseline="0" dirty="0">
                <a:solidFill>
                  <a:srgbClr val="002060"/>
                </a:solidFill>
                <a:latin typeface="Calibri" panose="020F0502020204030204" pitchFamily="34" charset="0"/>
              </a:rPr>
              <a:t>B/</a:t>
            </a:r>
            <a:r>
              <a:rPr lang="en-US" sz="1800" b="0" i="1" u="none" strike="noStrike" baseline="0" dirty="0" err="1">
                <a:solidFill>
                  <a:srgbClr val="002060"/>
                </a:solidFill>
                <a:latin typeface="Calibri" panose="020F0502020204030204" pitchFamily="34" charset="0"/>
              </a:rPr>
              <a:t>Bmsy</a:t>
            </a:r>
            <a:r>
              <a:rPr lang="en-US" sz="1800" b="0" i="0" u="none" strike="noStrike" baseline="0" dirty="0">
                <a:solidFill>
                  <a:srgbClr val="002060"/>
                </a:solidFill>
                <a:latin typeface="Calibri" panose="020F0502020204030204" pitchFamily="34" charset="0"/>
              </a:rPr>
              <a:t>) and fishing pressure or exploitation (</a:t>
            </a:r>
            <a:r>
              <a:rPr lang="en-US" sz="1800" b="0" i="1" u="none" strike="noStrike" baseline="0" dirty="0">
                <a:solidFill>
                  <a:srgbClr val="002060"/>
                </a:solidFill>
                <a:latin typeface="Calibri" panose="020F0502020204030204" pitchFamily="34" charset="0"/>
              </a:rPr>
              <a:t>F/</a:t>
            </a:r>
            <a:r>
              <a:rPr lang="en-US" sz="1800" b="0" i="1" u="none" strike="noStrike" baseline="0" dirty="0" err="1">
                <a:solidFill>
                  <a:srgbClr val="002060"/>
                </a:solidFill>
                <a:latin typeface="Calibri" panose="020F0502020204030204" pitchFamily="34" charset="0"/>
              </a:rPr>
              <a:t>Fmsy</a:t>
            </a:r>
            <a:r>
              <a:rPr lang="en-US" sz="1800" b="0" i="0" u="none" strike="noStrike" baseline="0" dirty="0">
                <a:solidFill>
                  <a:srgbClr val="002060"/>
                </a:solidFill>
                <a:latin typeface="Calibri" panose="020F0502020204030204" pitchFamily="34" charset="0"/>
              </a:rPr>
              <a:t>) from catch and (optionally) abundance data, a prior for resilience or productivity (</a:t>
            </a:r>
            <a:r>
              <a:rPr lang="en-US" sz="1800" b="0" i="1" u="none" strike="noStrike" baseline="0" dirty="0">
                <a:solidFill>
                  <a:srgbClr val="002060"/>
                </a:solidFill>
                <a:latin typeface="Calibri" panose="020F0502020204030204" pitchFamily="34" charset="0"/>
              </a:rPr>
              <a:t>r</a:t>
            </a:r>
            <a:r>
              <a:rPr lang="en-US" sz="1800" b="0" i="0" u="none" strike="noStrike" baseline="0" dirty="0">
                <a:solidFill>
                  <a:srgbClr val="002060"/>
                </a:solidFill>
                <a:latin typeface="Calibri" panose="020F0502020204030204" pitchFamily="34" charset="0"/>
              </a:rPr>
              <a:t>), and broad priors for the ratio of biomass to unfished biomass (</a:t>
            </a:r>
            <a:r>
              <a:rPr lang="en-US" sz="1800" b="0" i="1" u="none" strike="noStrike" baseline="0" dirty="0">
                <a:solidFill>
                  <a:srgbClr val="002060"/>
                </a:solidFill>
                <a:latin typeface="Calibri" panose="020F0502020204030204" pitchFamily="34" charset="0"/>
              </a:rPr>
              <a:t>B/k</a:t>
            </a:r>
            <a:r>
              <a:rPr lang="en-US" sz="1800" b="0" i="0" u="none" strike="noStrike" baseline="0" dirty="0">
                <a:solidFill>
                  <a:srgbClr val="002060"/>
                </a:solidFill>
                <a:latin typeface="Calibri" panose="020F0502020204030204" pitchFamily="34" charset="0"/>
              </a:rPr>
              <a:t>) at the beginning, an intermediate year, and the end of the time series.</a:t>
            </a:r>
          </a:p>
          <a:p>
            <a:pPr algn="l"/>
            <a:endParaRPr lang="en-US" sz="1800" b="0" i="0" u="none" strike="noStrike" baseline="0" dirty="0">
              <a:solidFill>
                <a:srgbClr val="000000"/>
              </a:solidFill>
              <a:latin typeface="Calibri" panose="020F0502020204030204" pitchFamily="34" charset="0"/>
            </a:endParaRPr>
          </a:p>
          <a:p>
            <a:pPr algn="just">
              <a:lnSpc>
                <a:spcPct val="150000"/>
              </a:lnSpc>
            </a:pPr>
            <a:r>
              <a:rPr lang="en-US" sz="1800" b="0" i="0" u="none" strike="noStrike" baseline="0" dirty="0">
                <a:solidFill>
                  <a:srgbClr val="002060"/>
                </a:solidFill>
                <a:latin typeface="Calibri" panose="020F0502020204030204" pitchFamily="34" charset="0"/>
              </a:rPr>
              <a:t>The whole package is referred to as CMSY++ whereas the part of the method that deals with catch-only data is referred to as CMSY (catch MSY), and the part of the method that requires additional abundance data is referred to as BSM (Bayesian Schaefer Model). </a:t>
            </a:r>
          </a:p>
          <a:p>
            <a:pPr marL="0" indent="0" algn="just">
              <a:lnSpc>
                <a:spcPct val="150000"/>
              </a:lnSpc>
              <a:buNone/>
            </a:pPr>
            <a:endParaRPr lang="en-US" sz="200" b="0" i="0" u="none" strike="noStrike" baseline="0" dirty="0">
              <a:solidFill>
                <a:srgbClr val="002060"/>
              </a:solidFill>
              <a:latin typeface="Calibri" panose="020F0502020204030204" pitchFamily="34" charset="0"/>
            </a:endParaRPr>
          </a:p>
          <a:p>
            <a:pPr algn="just">
              <a:lnSpc>
                <a:spcPct val="150000"/>
              </a:lnSpc>
            </a:pPr>
            <a:r>
              <a:rPr lang="en-US" sz="1800" b="0" i="0" u="none" strike="noStrike" baseline="0" dirty="0">
                <a:solidFill>
                  <a:srgbClr val="000000"/>
                </a:solidFill>
                <a:latin typeface="Cambria" panose="02040503050406030204" pitchFamily="18" charset="0"/>
              </a:rPr>
              <a:t> </a:t>
            </a:r>
            <a:r>
              <a:rPr lang="en-US" sz="1800" b="0" i="0" u="none" strike="noStrike" baseline="0" dirty="0">
                <a:solidFill>
                  <a:srgbClr val="002060"/>
                </a:solidFill>
                <a:latin typeface="Cambria" panose="02040503050406030204" pitchFamily="18" charset="0"/>
              </a:rPr>
              <a:t>Developed by Dr. Froese and his group and </a:t>
            </a:r>
            <a:r>
              <a:rPr lang="en-US" sz="1800" dirty="0">
                <a:solidFill>
                  <a:srgbClr val="002060"/>
                </a:solidFill>
                <a:latin typeface="Cambria" panose="02040503050406030204" pitchFamily="18" charset="0"/>
              </a:rPr>
              <a:t>the citation is </a:t>
            </a:r>
          </a:p>
          <a:p>
            <a:pPr lvl="1" algn="just">
              <a:lnSpc>
                <a:spcPct val="150000"/>
              </a:lnSpc>
            </a:pPr>
            <a:r>
              <a:rPr lang="en-US" sz="1400" b="0" i="1" u="none" strike="noStrike" baseline="0" dirty="0">
                <a:solidFill>
                  <a:srgbClr val="7030A0"/>
                </a:solidFill>
                <a:latin typeface="Cambria" panose="02040503050406030204" pitchFamily="18" charset="0"/>
              </a:rPr>
              <a:t>Froese R, Winker H, Coro G, </a:t>
            </a:r>
            <a:r>
              <a:rPr lang="en-US" sz="1400" b="0" i="1" u="none" strike="noStrike" baseline="0" dirty="0" err="1">
                <a:solidFill>
                  <a:srgbClr val="7030A0"/>
                </a:solidFill>
                <a:latin typeface="Cambria" panose="02040503050406030204" pitchFamily="18" charset="0"/>
              </a:rPr>
              <a:t>Palomares</a:t>
            </a:r>
            <a:r>
              <a:rPr lang="en-US" sz="1400" b="0" i="1" u="none" strike="noStrike" baseline="0" dirty="0">
                <a:solidFill>
                  <a:srgbClr val="7030A0"/>
                </a:solidFill>
                <a:latin typeface="Cambria" panose="02040503050406030204" pitchFamily="18" charset="0"/>
              </a:rPr>
              <a:t> ML, </a:t>
            </a:r>
            <a:r>
              <a:rPr lang="en-US" sz="1400" b="0" i="1" u="none" strike="noStrike" baseline="0" dirty="0" err="1">
                <a:solidFill>
                  <a:srgbClr val="7030A0"/>
                </a:solidFill>
                <a:latin typeface="Cambria" panose="02040503050406030204" pitchFamily="18" charset="0"/>
              </a:rPr>
              <a:t>Tsikliras</a:t>
            </a:r>
            <a:r>
              <a:rPr lang="en-US" sz="1400" b="0" i="1" u="none" strike="noStrike" baseline="0" dirty="0">
                <a:solidFill>
                  <a:srgbClr val="7030A0"/>
                </a:solidFill>
                <a:latin typeface="Cambria" panose="02040503050406030204" pitchFamily="18" charset="0"/>
              </a:rPr>
              <a:t> AC, </a:t>
            </a:r>
            <a:r>
              <a:rPr lang="en-US" sz="1400" b="0" i="1" u="none" strike="noStrike" baseline="0" dirty="0" err="1">
                <a:solidFill>
                  <a:srgbClr val="7030A0"/>
                </a:solidFill>
                <a:latin typeface="Cambria" panose="02040503050406030204" pitchFamily="18" charset="0"/>
              </a:rPr>
              <a:t>Dimarchopoulou</a:t>
            </a:r>
            <a:r>
              <a:rPr lang="en-US" sz="1400" b="0" i="1" u="none" strike="noStrike" baseline="0" dirty="0">
                <a:solidFill>
                  <a:srgbClr val="7030A0"/>
                </a:solidFill>
                <a:latin typeface="Cambria" panose="02040503050406030204" pitchFamily="18" charset="0"/>
              </a:rPr>
              <a:t> D, </a:t>
            </a:r>
            <a:r>
              <a:rPr lang="en-US" sz="1400" b="0" i="1" u="none" strike="noStrike" baseline="0" dirty="0" err="1">
                <a:solidFill>
                  <a:srgbClr val="7030A0"/>
                </a:solidFill>
                <a:latin typeface="Cambria" panose="02040503050406030204" pitchFamily="18" charset="0"/>
              </a:rPr>
              <a:t>Touloumis</a:t>
            </a:r>
            <a:r>
              <a:rPr lang="en-US" sz="1400" b="0" i="1" u="none" strike="noStrike" baseline="0" dirty="0">
                <a:solidFill>
                  <a:srgbClr val="7030A0"/>
                </a:solidFill>
                <a:latin typeface="Cambria" panose="02040503050406030204" pitchFamily="18" charset="0"/>
              </a:rPr>
              <a:t> K, </a:t>
            </a:r>
            <a:r>
              <a:rPr lang="en-US" sz="1400" b="0" i="1" u="none" strike="noStrike" baseline="0" dirty="0" err="1">
                <a:solidFill>
                  <a:srgbClr val="7030A0"/>
                </a:solidFill>
                <a:latin typeface="Cambria" panose="02040503050406030204" pitchFamily="18" charset="0"/>
              </a:rPr>
              <a:t>Demirel</a:t>
            </a:r>
            <a:r>
              <a:rPr lang="en-US" sz="1400" b="0" i="1" u="none" strike="noStrike" baseline="0" dirty="0">
                <a:solidFill>
                  <a:srgbClr val="7030A0"/>
                </a:solidFill>
                <a:latin typeface="Cambria" panose="02040503050406030204" pitchFamily="18" charset="0"/>
              </a:rPr>
              <a:t> N, Vianna G, Scarcella G, </a:t>
            </a:r>
            <a:r>
              <a:rPr lang="en-US" sz="1400" b="0" i="1" u="none" strike="noStrike" baseline="0" dirty="0" err="1">
                <a:solidFill>
                  <a:srgbClr val="7030A0"/>
                </a:solidFill>
                <a:latin typeface="Cambria" panose="02040503050406030204" pitchFamily="18" charset="0"/>
              </a:rPr>
              <a:t>Schijns</a:t>
            </a:r>
            <a:r>
              <a:rPr lang="en-US" sz="1400" b="0" i="1" u="none" strike="noStrike" baseline="0" dirty="0">
                <a:solidFill>
                  <a:srgbClr val="7030A0"/>
                </a:solidFill>
                <a:latin typeface="Cambria" panose="02040503050406030204" pitchFamily="18" charset="0"/>
              </a:rPr>
              <a:t> R. Catch time series as the basis for fish stock assessments: the CMSY++ method. Frontiers in Marine Science. 2021.</a:t>
            </a:r>
            <a:endParaRPr lang="en-US" sz="1800" b="0" i="1" u="none" strike="noStrike" baseline="0" dirty="0">
              <a:solidFill>
                <a:srgbClr val="7030A0"/>
              </a:solidFill>
              <a:latin typeface="Calibri" panose="020F0502020204030204" pitchFamily="34" charset="0"/>
            </a:endParaRPr>
          </a:p>
        </p:txBody>
      </p:sp>
    </p:spTree>
    <p:extLst>
      <p:ext uri="{BB962C8B-B14F-4D97-AF65-F5344CB8AC3E}">
        <p14:creationId xmlns:p14="http://schemas.microsoft.com/office/powerpoint/2010/main" val="1866132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7495-DE03-080D-CAB8-6B6642934CC6}"/>
              </a:ext>
            </a:extLst>
          </p:cNvPr>
          <p:cNvSpPr>
            <a:spLocks noGrp="1"/>
          </p:cNvSpPr>
          <p:nvPr>
            <p:ph type="title"/>
          </p:nvPr>
        </p:nvSpPr>
        <p:spPr>
          <a:xfrm>
            <a:off x="838200" y="365126"/>
            <a:ext cx="10515600" cy="529178"/>
          </a:xfrm>
        </p:spPr>
        <p:txBody>
          <a:bodyPr>
            <a:normAutofit fontScale="90000"/>
          </a:bodyPr>
          <a:lstStyle/>
          <a:p>
            <a:r>
              <a:rPr lang="en-US" dirty="0"/>
              <a:t>Retrospective analysis</a:t>
            </a:r>
          </a:p>
        </p:txBody>
      </p:sp>
      <p:pic>
        <p:nvPicPr>
          <p:cNvPr id="5" name="Picture 4">
            <a:extLst>
              <a:ext uri="{FF2B5EF4-FFF2-40B4-BE49-F238E27FC236}">
                <a16:creationId xmlns:a16="http://schemas.microsoft.com/office/drawing/2014/main" id="{F16E7D26-92FB-29F3-7714-B4772E60B44A}"/>
              </a:ext>
            </a:extLst>
          </p:cNvPr>
          <p:cNvPicPr>
            <a:picLocks noChangeAspect="1"/>
          </p:cNvPicPr>
          <p:nvPr/>
        </p:nvPicPr>
        <p:blipFill rotWithShape="1">
          <a:blip r:embed="rId2"/>
          <a:srcRect l="5855" r="5048" b="4240"/>
          <a:stretch/>
        </p:blipFill>
        <p:spPr>
          <a:xfrm>
            <a:off x="5390102" y="1402295"/>
            <a:ext cx="6672104" cy="3812799"/>
          </a:xfrm>
          <a:prstGeom prst="rect">
            <a:avLst/>
          </a:prstGeom>
        </p:spPr>
      </p:pic>
      <p:sp>
        <p:nvSpPr>
          <p:cNvPr id="6" name="TextBox 5">
            <a:extLst>
              <a:ext uri="{FF2B5EF4-FFF2-40B4-BE49-F238E27FC236}">
                <a16:creationId xmlns:a16="http://schemas.microsoft.com/office/drawing/2014/main" id="{2A02C0DE-F65C-33E5-94B9-20DF9DB86E7F}"/>
              </a:ext>
            </a:extLst>
          </p:cNvPr>
          <p:cNvSpPr txBox="1"/>
          <p:nvPr/>
        </p:nvSpPr>
        <p:spPr>
          <a:xfrm>
            <a:off x="331596" y="1105319"/>
            <a:ext cx="4913643" cy="535531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CMSY++ also provides an option for a retrospective analysis, i.e., a comparison of results if the last one, two, or three years of data are omitted from the analysis. The retrospective results are displayed on screen for each set of years and a new graph (Figure 5) is produced for comparing predicted time series of exploitation (</a:t>
            </a:r>
            <a:r>
              <a:rPr lang="en-US" sz="1800" b="0" i="1" u="none" strike="noStrike" baseline="0" dirty="0">
                <a:solidFill>
                  <a:srgbClr val="000000"/>
                </a:solidFill>
                <a:latin typeface="Calibri" panose="020F0502020204030204" pitchFamily="34" charset="0"/>
              </a:rPr>
              <a:t>F</a:t>
            </a:r>
            <a:r>
              <a:rPr lang="en-US" sz="1800" b="0" i="0" u="none" strike="noStrike" baseline="0" dirty="0">
                <a:solidFill>
                  <a:srgbClr val="000000"/>
                </a:solidFill>
                <a:latin typeface="Calibri" panose="020F0502020204030204" pitchFamily="34" charset="0"/>
              </a:rPr>
              <a:t>/</a:t>
            </a:r>
            <a:r>
              <a:rPr lang="en-US" sz="1800" b="0" i="1" u="none" strike="noStrike" baseline="0" dirty="0" err="1">
                <a:solidFill>
                  <a:srgbClr val="000000"/>
                </a:solidFill>
                <a:latin typeface="Calibri" panose="020F0502020204030204" pitchFamily="34" charset="0"/>
              </a:rPr>
              <a:t>Fmsy</a:t>
            </a:r>
            <a:r>
              <a:rPr lang="en-US" sz="1800" b="0" i="0" u="none" strike="noStrike" baseline="0" dirty="0">
                <a:solidFill>
                  <a:srgbClr val="000000"/>
                </a:solidFill>
                <a:latin typeface="Calibri" panose="020F0502020204030204" pitchFamily="34" charset="0"/>
              </a:rPr>
              <a:t>) and relative stock size (</a:t>
            </a:r>
            <a:r>
              <a:rPr lang="en-US" sz="1800" b="0" i="1" u="none" strike="noStrike" baseline="0" dirty="0">
                <a:solidFill>
                  <a:srgbClr val="000000"/>
                </a:solidFill>
                <a:latin typeface="Calibri" panose="020F0502020204030204" pitchFamily="34" charset="0"/>
              </a:rPr>
              <a:t>B</a:t>
            </a:r>
            <a:r>
              <a:rPr lang="en-US" sz="1800" b="0" i="0" u="none" strike="noStrike" baseline="0" dirty="0">
                <a:solidFill>
                  <a:srgbClr val="000000"/>
                </a:solidFill>
                <a:latin typeface="Calibri" panose="020F0502020204030204" pitchFamily="34" charset="0"/>
              </a:rPr>
              <a:t>/</a:t>
            </a:r>
            <a:r>
              <a:rPr lang="en-US" sz="1800" b="0" i="1" u="none" strike="noStrike" baseline="0" dirty="0" err="1">
                <a:solidFill>
                  <a:srgbClr val="000000"/>
                </a:solidFill>
                <a:latin typeface="Calibri" panose="020F0502020204030204" pitchFamily="34" charset="0"/>
              </a:rPr>
              <a:t>Bmsy</a:t>
            </a:r>
            <a:r>
              <a:rPr lang="en-US" sz="1800" b="0" i="0" u="none" strike="noStrike" baseline="0" dirty="0">
                <a:solidFill>
                  <a:srgbClr val="000000"/>
                </a:solidFill>
                <a:latin typeface="Calibri" panose="020F0502020204030204" pitchFamily="34" charset="0"/>
              </a:rPr>
              <a:t>). In the example for European seabass in the northern and central Bay of Biscay, the results are not changed much by omitting years. If, however, the predictions for all years differ substantially from those without the last year, i.e. in the presence of a strong retrospective discrepancy, then it might be prudent to, e.g. not increase allowed catch until the data for the last year are confirmed. To activate the retrospective analysis, set retros &lt;- TRUE in line 82 of the code, in section General Settings for Analysis. The default setting is FALSE. </a:t>
            </a:r>
            <a:endParaRPr lang="en-US" dirty="0"/>
          </a:p>
        </p:txBody>
      </p:sp>
    </p:spTree>
    <p:extLst>
      <p:ext uri="{BB962C8B-B14F-4D97-AF65-F5344CB8AC3E}">
        <p14:creationId xmlns:p14="http://schemas.microsoft.com/office/powerpoint/2010/main" val="973065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82ABE4-29AF-BD42-1705-24E82C779E5B}"/>
              </a:ext>
            </a:extLst>
          </p:cNvPr>
          <p:cNvPicPr>
            <a:picLocks noChangeAspect="1"/>
          </p:cNvPicPr>
          <p:nvPr/>
        </p:nvPicPr>
        <p:blipFill>
          <a:blip r:embed="rId2"/>
          <a:stretch>
            <a:fillRect/>
          </a:stretch>
        </p:blipFill>
        <p:spPr>
          <a:xfrm>
            <a:off x="3848444" y="287321"/>
            <a:ext cx="7505356" cy="6133283"/>
          </a:xfrm>
          <a:prstGeom prst="rect">
            <a:avLst/>
          </a:prstGeom>
          <a:ln>
            <a:solidFill>
              <a:srgbClr val="FF0066"/>
            </a:solidFill>
          </a:ln>
        </p:spPr>
      </p:pic>
      <p:sp>
        <p:nvSpPr>
          <p:cNvPr id="6" name="TextBox 5">
            <a:extLst>
              <a:ext uri="{FF2B5EF4-FFF2-40B4-BE49-F238E27FC236}">
                <a16:creationId xmlns:a16="http://schemas.microsoft.com/office/drawing/2014/main" id="{F7F9CFEF-D1EE-AA26-4BEC-FAACF8609BEC}"/>
              </a:ext>
            </a:extLst>
          </p:cNvPr>
          <p:cNvSpPr txBox="1"/>
          <p:nvPr/>
        </p:nvSpPr>
        <p:spPr>
          <a:xfrm>
            <a:off x="381837" y="287321"/>
            <a:ext cx="3215473" cy="6093976"/>
          </a:xfrm>
          <a:prstGeom prst="rect">
            <a:avLst/>
          </a:prstGeom>
          <a:noFill/>
          <a:ln>
            <a:solidFill>
              <a:srgbClr val="00B050"/>
            </a:solidFill>
          </a:ln>
        </p:spPr>
        <p:txBody>
          <a:bodyPr wrap="square" rtlCol="0">
            <a:spAutoFit/>
          </a:bodyPr>
          <a:lstStyle/>
          <a:p>
            <a:r>
              <a:rPr lang="en-US" dirty="0"/>
              <a:t>CMSY++ : with CPUE</a:t>
            </a:r>
          </a:p>
          <a:p>
            <a:endParaRPr lang="en-US" dirty="0"/>
          </a:p>
          <a:p>
            <a:r>
              <a:rPr lang="en-US" sz="1800" b="0" i="0" u="none" strike="noStrike" baseline="0" dirty="0">
                <a:solidFill>
                  <a:srgbClr val="000000"/>
                </a:solidFill>
                <a:latin typeface="Calibri" panose="020F0502020204030204" pitchFamily="34" charset="0"/>
              </a:rPr>
              <a:t>If CPUE data are available in addition to the catch data, a Bayesian state-space implementation of a full Schaefer model (BSM) is performed automatically by the CMSY++ package.</a:t>
            </a:r>
          </a:p>
          <a:p>
            <a:r>
              <a:rPr lang="en-US" sz="1800" b="0" i="0" u="none" strike="noStrike" baseline="0" dirty="0">
                <a:solidFill>
                  <a:srgbClr val="000000"/>
                </a:solidFill>
                <a:latin typeface="Calibri" panose="020F0502020204030204" pitchFamily="34" charset="0"/>
              </a:rPr>
              <a:t> </a:t>
            </a:r>
            <a:r>
              <a:rPr lang="en-US" dirty="0"/>
              <a:t> </a:t>
            </a:r>
          </a:p>
          <a:p>
            <a:endParaRPr lang="en-US" dirty="0"/>
          </a:p>
          <a:p>
            <a:r>
              <a:rPr lang="en-US" sz="1600" b="0" i="0" u="none" strike="noStrike" baseline="0" dirty="0">
                <a:solidFill>
                  <a:srgbClr val="000000"/>
                </a:solidFill>
                <a:latin typeface="Calibri" panose="020F0502020204030204" pitchFamily="34" charset="0"/>
              </a:rPr>
              <a:t>The screen output then changes as indicated on the next page. If a BSM analysis is available, it is used automatically for management advice unless </a:t>
            </a:r>
            <a:r>
              <a:rPr lang="en-US" sz="1600" b="0" i="0" u="none" strike="noStrike" baseline="0" dirty="0" err="1">
                <a:solidFill>
                  <a:srgbClr val="000000"/>
                </a:solidFill>
                <a:latin typeface="Calibri" panose="020F0502020204030204" pitchFamily="34" charset="0"/>
              </a:rPr>
              <a:t>force.cmsy</a:t>
            </a:r>
            <a:r>
              <a:rPr lang="en-US" sz="1600" b="0" i="0" u="none" strike="noStrike" baseline="0" dirty="0">
                <a:solidFill>
                  <a:srgbClr val="000000"/>
                </a:solidFill>
                <a:latin typeface="Calibri" panose="020F0502020204030204" pitchFamily="34" charset="0"/>
              </a:rPr>
              <a:t> is set to TRUE in the ID file. Note that in this example, for demonstration purposes an increase of efficiency of fishers to find and catch the species of 1% per year was assumed by setting </a:t>
            </a:r>
            <a:r>
              <a:rPr lang="en-US" sz="1600" b="0" i="0" u="none" strike="noStrike" baseline="0" dirty="0" err="1">
                <a:solidFill>
                  <a:srgbClr val="000000"/>
                </a:solidFill>
                <a:latin typeface="Calibri" panose="020F0502020204030204" pitchFamily="34" charset="0"/>
              </a:rPr>
              <a:t>e.creep</a:t>
            </a:r>
            <a:r>
              <a:rPr lang="en-US" sz="1600" b="0" i="0" u="none" strike="noStrike" baseline="0" dirty="0">
                <a:solidFill>
                  <a:srgbClr val="000000"/>
                </a:solidFill>
                <a:latin typeface="Calibri" panose="020F0502020204030204" pitchFamily="34" charset="0"/>
              </a:rPr>
              <a:t> to 1 in the ID file (</a:t>
            </a:r>
            <a:r>
              <a:rPr lang="en-US" sz="1600" b="0" i="0" u="none" strike="noStrike" baseline="0" dirty="0" err="1">
                <a:solidFill>
                  <a:srgbClr val="000000"/>
                </a:solidFill>
                <a:latin typeface="Calibri" panose="020F0502020204030204" pitchFamily="34" charset="0"/>
              </a:rPr>
              <a:t>Palomares</a:t>
            </a:r>
            <a:r>
              <a:rPr lang="en-US" sz="1600" b="0" i="0" u="none" strike="noStrike" baseline="0" dirty="0">
                <a:solidFill>
                  <a:srgbClr val="000000"/>
                </a:solidFill>
                <a:latin typeface="Calibri" panose="020F0502020204030204" pitchFamily="34" charset="0"/>
              </a:rPr>
              <a:t> and Pauly 2019). </a:t>
            </a:r>
            <a:endParaRPr lang="en-US" sz="1600" dirty="0"/>
          </a:p>
        </p:txBody>
      </p:sp>
      <p:sp>
        <p:nvSpPr>
          <p:cNvPr id="7" name="TextBox 6">
            <a:extLst>
              <a:ext uri="{FF2B5EF4-FFF2-40B4-BE49-F238E27FC236}">
                <a16:creationId xmlns:a16="http://schemas.microsoft.com/office/drawing/2014/main" id="{1251C8C7-E1EC-9238-55D9-30E7FD14A412}"/>
              </a:ext>
            </a:extLst>
          </p:cNvPr>
          <p:cNvSpPr txBox="1"/>
          <p:nvPr/>
        </p:nvSpPr>
        <p:spPr>
          <a:xfrm>
            <a:off x="381837" y="6488668"/>
            <a:ext cx="7608108" cy="276999"/>
          </a:xfrm>
          <a:prstGeom prst="rect">
            <a:avLst/>
          </a:prstGeom>
          <a:noFill/>
        </p:spPr>
        <p:txBody>
          <a:bodyPr wrap="none" rtlCol="0">
            <a:spAutoFit/>
          </a:bodyPr>
          <a:lstStyle/>
          <a:p>
            <a:r>
              <a:rPr lang="en-US" sz="1200" b="0" i="1" u="none" strike="noStrike" baseline="0" dirty="0" err="1">
                <a:solidFill>
                  <a:srgbClr val="7030A0"/>
                </a:solidFill>
                <a:latin typeface="Calibri" panose="020F0502020204030204" pitchFamily="34" charset="0"/>
              </a:rPr>
              <a:t>Palomares</a:t>
            </a:r>
            <a:r>
              <a:rPr lang="en-US" sz="1200" b="0" i="1" u="none" strike="noStrike" baseline="0" dirty="0">
                <a:solidFill>
                  <a:srgbClr val="7030A0"/>
                </a:solidFill>
                <a:latin typeface="Calibri" panose="020F0502020204030204" pitchFamily="34" charset="0"/>
              </a:rPr>
              <a:t>, M.L.D., and D. Pauly. 2019. On the creeping increase of vessels’ fishing power. Ecology and Society, 24(3):31 </a:t>
            </a:r>
            <a:endParaRPr lang="en-US" sz="1200" i="1" dirty="0">
              <a:solidFill>
                <a:srgbClr val="7030A0"/>
              </a:solidFill>
            </a:endParaRPr>
          </a:p>
        </p:txBody>
      </p:sp>
    </p:spTree>
    <p:extLst>
      <p:ext uri="{BB962C8B-B14F-4D97-AF65-F5344CB8AC3E}">
        <p14:creationId xmlns:p14="http://schemas.microsoft.com/office/powerpoint/2010/main" val="9903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C5A702-AAF8-4900-12E3-3BA45B2E4122}"/>
              </a:ext>
            </a:extLst>
          </p:cNvPr>
          <p:cNvPicPr>
            <a:picLocks noChangeAspect="1"/>
          </p:cNvPicPr>
          <p:nvPr/>
        </p:nvPicPr>
        <p:blipFill rotWithShape="1">
          <a:blip r:embed="rId2"/>
          <a:srcRect b="50000"/>
          <a:stretch/>
        </p:blipFill>
        <p:spPr>
          <a:xfrm>
            <a:off x="794158" y="153099"/>
            <a:ext cx="10603684" cy="3275901"/>
          </a:xfrm>
          <a:prstGeom prst="rect">
            <a:avLst/>
          </a:prstGeom>
        </p:spPr>
      </p:pic>
      <p:sp>
        <p:nvSpPr>
          <p:cNvPr id="6" name="TextBox 5">
            <a:extLst>
              <a:ext uri="{FF2B5EF4-FFF2-40B4-BE49-F238E27FC236}">
                <a16:creationId xmlns:a16="http://schemas.microsoft.com/office/drawing/2014/main" id="{33B04474-8392-91FB-DFB8-9BAAA8F0C7F7}"/>
              </a:ext>
            </a:extLst>
          </p:cNvPr>
          <p:cNvSpPr txBox="1"/>
          <p:nvPr/>
        </p:nvSpPr>
        <p:spPr>
          <a:xfrm>
            <a:off x="703384" y="3848519"/>
            <a:ext cx="10282476" cy="923330"/>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If CPUE data are present and a BSM analysis is performed, the graphical output changes as shown below in </a:t>
            </a:r>
            <a:r>
              <a:rPr lang="en-US" sz="1800" b="1" i="0" u="none" strike="noStrike" baseline="0" dirty="0">
                <a:solidFill>
                  <a:srgbClr val="000000"/>
                </a:solidFill>
                <a:latin typeface="Calibri" panose="020F0502020204030204" pitchFamily="34" charset="0"/>
              </a:rPr>
              <a:t>Figure 6</a:t>
            </a:r>
            <a:r>
              <a:rPr lang="en-US" sz="1800" b="0" i="0" u="none" strike="noStrike" baseline="0" dirty="0">
                <a:solidFill>
                  <a:srgbClr val="000000"/>
                </a:solidFill>
                <a:latin typeface="Calibri" panose="020F0502020204030204" pitchFamily="34" charset="0"/>
              </a:rPr>
              <a:t>. The red cross in panel </a:t>
            </a:r>
            <a:r>
              <a:rPr lang="en-US" sz="1800" b="1" i="0" u="none" strike="noStrike" baseline="0" dirty="0">
                <a:solidFill>
                  <a:srgbClr val="000000"/>
                </a:solidFill>
                <a:latin typeface="Calibri" panose="020F0502020204030204" pitchFamily="34" charset="0"/>
              </a:rPr>
              <a:t>B </a:t>
            </a:r>
            <a:r>
              <a:rPr lang="en-US" sz="1800" b="0" i="0" u="none" strike="noStrike" baseline="0" dirty="0">
                <a:solidFill>
                  <a:srgbClr val="000000"/>
                </a:solidFill>
                <a:latin typeface="Calibri" panose="020F0502020204030204" pitchFamily="34" charset="0"/>
              </a:rPr>
              <a:t>now indicates the best </a:t>
            </a:r>
            <a:r>
              <a:rPr lang="en-US" sz="1800" b="0" i="1" u="none" strike="noStrike" baseline="0" dirty="0">
                <a:solidFill>
                  <a:srgbClr val="000000"/>
                </a:solidFill>
                <a:latin typeface="Calibri" panose="020F0502020204030204" pitchFamily="34" charset="0"/>
              </a:rPr>
              <a:t>r-k </a:t>
            </a:r>
            <a:r>
              <a:rPr lang="en-US" sz="1800" b="0" i="0" u="none" strike="noStrike" baseline="0" dirty="0">
                <a:solidFill>
                  <a:srgbClr val="000000"/>
                </a:solidFill>
                <a:latin typeface="Calibri" panose="020F0502020204030204" pitchFamily="34" charset="0"/>
              </a:rPr>
              <a:t>estimate of BSM. In panel </a:t>
            </a:r>
            <a:r>
              <a:rPr lang="en-US" sz="1800" b="1" i="0" u="none" strike="noStrike" baseline="0" dirty="0">
                <a:solidFill>
                  <a:srgbClr val="000000"/>
                </a:solidFill>
                <a:latin typeface="Calibri" panose="020F0502020204030204" pitchFamily="34" charset="0"/>
              </a:rPr>
              <a:t>C</a:t>
            </a:r>
            <a:r>
              <a:rPr lang="en-US" sz="1800" b="0" i="0" u="none" strike="noStrike" baseline="0" dirty="0">
                <a:solidFill>
                  <a:srgbClr val="000000"/>
                </a:solidFill>
                <a:latin typeface="Calibri" panose="020F0502020204030204" pitchFamily="34" charset="0"/>
              </a:rPr>
              <a:t>, the black dots are the viable </a:t>
            </a:r>
            <a:r>
              <a:rPr lang="en-US" sz="1800" b="0" i="1" u="none" strike="noStrike" baseline="0" dirty="0">
                <a:solidFill>
                  <a:srgbClr val="000000"/>
                </a:solidFill>
                <a:latin typeface="Calibri" panose="020F0502020204030204" pitchFamily="34" charset="0"/>
              </a:rPr>
              <a:t>r-k </a:t>
            </a:r>
            <a:r>
              <a:rPr lang="en-US" sz="1800" b="0" i="0" u="none" strike="noStrike" baseline="0" dirty="0">
                <a:solidFill>
                  <a:srgbClr val="000000"/>
                </a:solidFill>
                <a:latin typeface="Calibri" panose="020F0502020204030204" pitchFamily="34" charset="0"/>
              </a:rPr>
              <a:t>pairs found by BSM, with indication of a red cross for best estimate with 95% confidence limits.</a:t>
            </a:r>
            <a:endParaRPr lang="en-US" dirty="0"/>
          </a:p>
        </p:txBody>
      </p:sp>
    </p:spTree>
    <p:extLst>
      <p:ext uri="{BB962C8B-B14F-4D97-AF65-F5344CB8AC3E}">
        <p14:creationId xmlns:p14="http://schemas.microsoft.com/office/powerpoint/2010/main" val="2600132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7265-4417-F11F-29EC-9A1EDF79120C}"/>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B1FFD9BC-E1A9-E7E3-0C4D-8006E9E03839}"/>
              </a:ext>
            </a:extLst>
          </p:cNvPr>
          <p:cNvPicPr>
            <a:picLocks noChangeAspect="1"/>
          </p:cNvPicPr>
          <p:nvPr/>
        </p:nvPicPr>
        <p:blipFill rotWithShape="1">
          <a:blip r:embed="rId2"/>
          <a:srcRect t="52109"/>
          <a:stretch/>
        </p:blipFill>
        <p:spPr>
          <a:xfrm>
            <a:off x="794158" y="365125"/>
            <a:ext cx="10603684" cy="3137736"/>
          </a:xfrm>
          <a:prstGeom prst="rect">
            <a:avLst/>
          </a:prstGeom>
          <a:ln>
            <a:solidFill>
              <a:srgbClr val="FF0066"/>
            </a:solidFill>
          </a:ln>
        </p:spPr>
      </p:pic>
      <p:sp>
        <p:nvSpPr>
          <p:cNvPr id="7" name="TextBox 6">
            <a:extLst>
              <a:ext uri="{FF2B5EF4-FFF2-40B4-BE49-F238E27FC236}">
                <a16:creationId xmlns:a16="http://schemas.microsoft.com/office/drawing/2014/main" id="{6553B625-7F5B-48EE-35ED-7FAAF8337A69}"/>
              </a:ext>
            </a:extLst>
          </p:cNvPr>
          <p:cNvSpPr txBox="1"/>
          <p:nvPr/>
        </p:nvSpPr>
        <p:spPr>
          <a:xfrm>
            <a:off x="794159" y="3928907"/>
            <a:ext cx="10751398" cy="2031325"/>
          </a:xfrm>
          <a:prstGeom prst="rect">
            <a:avLst/>
          </a:prstGeom>
          <a:noFill/>
          <a:ln>
            <a:solidFill>
              <a:srgbClr val="92D050"/>
            </a:solidFill>
          </a:ln>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red curves in panel </a:t>
            </a:r>
            <a:r>
              <a:rPr lang="en-US" sz="1800" b="1" i="0" u="none" strike="noStrike" baseline="0" dirty="0">
                <a:solidFill>
                  <a:srgbClr val="000000"/>
                </a:solidFill>
                <a:latin typeface="Calibri" panose="020F0502020204030204" pitchFamily="34" charset="0"/>
              </a:rPr>
              <a:t>D </a:t>
            </a:r>
            <a:r>
              <a:rPr lang="en-US" sz="1800" b="0" i="0" u="none" strike="noStrike" baseline="0" dirty="0">
                <a:solidFill>
                  <a:srgbClr val="000000"/>
                </a:solidFill>
                <a:latin typeface="Calibri" panose="020F0502020204030204" pitchFamily="34" charset="0"/>
              </a:rPr>
              <a:t>show the BSM predictions for relative biomass, the dots indicate the CPUE data scaled by BSM and corrected for effort creep, and the green line indicates the uncorrected CPUE. The red curves in panel </a:t>
            </a:r>
            <a:r>
              <a:rPr lang="en-US" sz="1800" b="1" i="0" u="none" strike="noStrike" baseline="0" dirty="0">
                <a:solidFill>
                  <a:srgbClr val="000000"/>
                </a:solidFill>
                <a:latin typeface="Calibri" panose="020F0502020204030204" pitchFamily="34" charset="0"/>
              </a:rPr>
              <a:t>E </a:t>
            </a:r>
            <a:r>
              <a:rPr lang="en-US" sz="1800" b="0" i="0" u="none" strike="noStrike" baseline="0" dirty="0">
                <a:solidFill>
                  <a:srgbClr val="000000"/>
                </a:solidFill>
                <a:latin typeface="Calibri" panose="020F0502020204030204" pitchFamily="34" charset="0"/>
              </a:rPr>
              <a:t>show the BSM predictions for exploitation, with the dots showing catch per CPUE as scaled by BSM. The red curve in panel </a:t>
            </a:r>
            <a:r>
              <a:rPr lang="en-US" sz="1800" b="1" i="0" u="none" strike="noStrike" baseline="0" dirty="0">
                <a:solidFill>
                  <a:srgbClr val="000000"/>
                </a:solidFill>
                <a:latin typeface="Calibri" panose="020F0502020204030204" pitchFamily="34" charset="0"/>
              </a:rPr>
              <a:t>F </a:t>
            </a:r>
            <a:r>
              <a:rPr lang="en-US" sz="1800" b="0" i="0" u="none" strike="noStrike" baseline="0" dirty="0">
                <a:solidFill>
                  <a:srgbClr val="000000"/>
                </a:solidFill>
                <a:latin typeface="Calibri" panose="020F0502020204030204" pitchFamily="34" charset="0"/>
              </a:rPr>
              <a:t>shows the BSM predictions for exploitation and relative stock size, with the dots showing predicted catch per predicted biomass as scaled by BSM. The management graph, the Kobe plot and the prior-posterior graphs will look similar as shown above for CMSY, but will be based on BSM results (not shown here). </a:t>
            </a:r>
          </a:p>
          <a:p>
            <a:pPr algn="just"/>
            <a:r>
              <a:rPr lang="en-US" sz="1800" b="0" i="1" u="none" strike="noStrike" baseline="0" dirty="0">
                <a:solidFill>
                  <a:srgbClr val="44536A"/>
                </a:solidFill>
                <a:latin typeface="Calibri" panose="020F0502020204030204" pitchFamily="34" charset="0"/>
              </a:rPr>
              <a:t>Figure 6. </a:t>
            </a:r>
            <a:endParaRPr lang="en-US" dirty="0"/>
          </a:p>
        </p:txBody>
      </p:sp>
    </p:spTree>
    <p:extLst>
      <p:ext uri="{BB962C8B-B14F-4D97-AF65-F5344CB8AC3E}">
        <p14:creationId xmlns:p14="http://schemas.microsoft.com/office/powerpoint/2010/main" val="2548258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1A79-BB0F-2AAA-A207-31B24AF226F0}"/>
              </a:ext>
            </a:extLst>
          </p:cNvPr>
          <p:cNvSpPr>
            <a:spLocks noGrp="1"/>
          </p:cNvSpPr>
          <p:nvPr>
            <p:ph type="title"/>
          </p:nvPr>
        </p:nvSpPr>
        <p:spPr>
          <a:xfrm>
            <a:off x="348316" y="653143"/>
            <a:ext cx="3483742" cy="5164854"/>
          </a:xfrm>
          <a:ln>
            <a:solidFill>
              <a:schemeClr val="accent2">
                <a:lumMod val="75000"/>
              </a:schemeClr>
            </a:solidFill>
          </a:ln>
        </p:spPr>
        <p:txBody>
          <a:bodyPr>
            <a:noAutofit/>
          </a:bodyPr>
          <a:lstStyle/>
          <a:p>
            <a:pPr algn="just">
              <a:lnSpc>
                <a:spcPct val="100000"/>
              </a:lnSpc>
            </a:pPr>
            <a:r>
              <a:rPr lang="en-US" sz="1400" dirty="0"/>
              <a:t>If CPUE data are available and </a:t>
            </a:r>
            <a:r>
              <a:rPr lang="en-US" sz="1400" dirty="0" err="1"/>
              <a:t>BSMfits.plot</a:t>
            </a:r>
            <a:r>
              <a:rPr lang="en-US" sz="1400" dirty="0"/>
              <a:t> &lt;- TRUE in the “General settings for the analysis” section in the R-code, the analytical graph shown below is produced (Figure 7). The upper left panel shows the fit represented by the median of predicted catch posterior, with 95% confidence limits (grey shaded area), compared  to the observed catch (points). The upper right panel shows a similar graph for predicted versus  observed CPUE. The lower left panel shows the deviation between deterministic expectation (surplus production minus catch) and the stochastic realization (after adding process error), where a strong deviation of the bold curve from the dashed line would indicate that changes in biomass diverge from the Schaefer model expectations due to, e.g., (1) strong environmental variation, (2) CPUE not  properly describing the abundance or (3) the priors being mis-specified. The lower right graph shows an analysis of the log-CPUE residuals, which should preferably be randomly distributed.</a:t>
            </a:r>
          </a:p>
        </p:txBody>
      </p:sp>
      <p:pic>
        <p:nvPicPr>
          <p:cNvPr id="6" name="Picture 5">
            <a:extLst>
              <a:ext uri="{FF2B5EF4-FFF2-40B4-BE49-F238E27FC236}">
                <a16:creationId xmlns:a16="http://schemas.microsoft.com/office/drawing/2014/main" id="{80F0CDED-4E8B-FCE6-B9F5-E7AE4CC9AD2F}"/>
              </a:ext>
            </a:extLst>
          </p:cNvPr>
          <p:cNvPicPr>
            <a:picLocks noChangeAspect="1"/>
          </p:cNvPicPr>
          <p:nvPr/>
        </p:nvPicPr>
        <p:blipFill>
          <a:blip r:embed="rId2"/>
          <a:stretch>
            <a:fillRect/>
          </a:stretch>
        </p:blipFill>
        <p:spPr>
          <a:xfrm>
            <a:off x="4040126" y="653142"/>
            <a:ext cx="7803558" cy="5164854"/>
          </a:xfrm>
          <a:prstGeom prst="rect">
            <a:avLst/>
          </a:prstGeom>
          <a:ln>
            <a:solidFill>
              <a:srgbClr val="92D050"/>
            </a:solidFill>
          </a:ln>
        </p:spPr>
      </p:pic>
    </p:spTree>
    <p:extLst>
      <p:ext uri="{BB962C8B-B14F-4D97-AF65-F5344CB8AC3E}">
        <p14:creationId xmlns:p14="http://schemas.microsoft.com/office/powerpoint/2010/main" val="221407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D5409-0276-AFF5-6120-B5B661E2A55B}"/>
              </a:ext>
            </a:extLst>
          </p:cNvPr>
          <p:cNvSpPr>
            <a:spLocks noGrp="1"/>
          </p:cNvSpPr>
          <p:nvPr>
            <p:ph idx="1"/>
          </p:nvPr>
        </p:nvSpPr>
        <p:spPr>
          <a:xfrm>
            <a:off x="343526" y="656392"/>
            <a:ext cx="3883700" cy="5399634"/>
          </a:xfrm>
          <a:ln>
            <a:solidFill>
              <a:srgbClr val="FF0066"/>
            </a:solidFill>
          </a:ln>
        </p:spPr>
        <p:txBody>
          <a:bodyPr>
            <a:normAutofit fontScale="92500" lnSpcReduction="20000"/>
          </a:bodyPr>
          <a:lstStyle/>
          <a:p>
            <a:pPr marL="0" indent="0" algn="just">
              <a:lnSpc>
                <a:spcPct val="140000"/>
              </a:lnSpc>
              <a:buNone/>
            </a:pPr>
            <a:r>
              <a:rPr lang="en-US" sz="1800" b="0" i="0" u="none" strike="noStrike" baseline="0" dirty="0">
                <a:solidFill>
                  <a:srgbClr val="000000"/>
                </a:solidFill>
                <a:latin typeface="Calibri" panose="020F0502020204030204" pitchFamily="34" charset="0"/>
              </a:rPr>
              <a:t>In the logistic model of population growth, r and k are inversely correlated with k = 4 MSY / r and a slope of -1 in log-space. A random distribution of r-k pairs generated from that consideration is shown with blue dots in </a:t>
            </a:r>
            <a:r>
              <a:rPr lang="en-US" sz="1800" b="1" i="0" u="none" strike="noStrike" baseline="0" dirty="0">
                <a:solidFill>
                  <a:srgbClr val="000000"/>
                </a:solidFill>
                <a:latin typeface="Calibri" panose="020F0502020204030204" pitchFamily="34" charset="0"/>
              </a:rPr>
              <a:t>Figure 8</a:t>
            </a:r>
            <a:r>
              <a:rPr lang="en-US" sz="1800" b="0" i="0" u="none" strike="noStrike" baseline="0" dirty="0">
                <a:solidFill>
                  <a:srgbClr val="000000"/>
                </a:solidFill>
                <a:latin typeface="Calibri" panose="020F0502020204030204" pitchFamily="34" charset="0"/>
              </a:rPr>
              <a:t>. Analyzing observed r-k correlations of 240 stocks gave an empirical slope of -0.76, with randomly generated dots shown in purple. Orange dots show a distribution of r-k points derived from JAGS modelling based on the priors for r and k. Green dots show the posterior distribution of r-k points as a result of the Bayesian modelling for European seabass in the northern and central Bay of Biscay </a:t>
            </a:r>
            <a:endParaRPr lang="en-US" dirty="0"/>
          </a:p>
        </p:txBody>
      </p:sp>
      <p:pic>
        <p:nvPicPr>
          <p:cNvPr id="5" name="Picture 4">
            <a:extLst>
              <a:ext uri="{FF2B5EF4-FFF2-40B4-BE49-F238E27FC236}">
                <a16:creationId xmlns:a16="http://schemas.microsoft.com/office/drawing/2014/main" id="{94E9EDB6-719A-C255-779D-5F33F06E662A}"/>
              </a:ext>
            </a:extLst>
          </p:cNvPr>
          <p:cNvPicPr>
            <a:picLocks noChangeAspect="1"/>
          </p:cNvPicPr>
          <p:nvPr/>
        </p:nvPicPr>
        <p:blipFill>
          <a:blip r:embed="rId2"/>
          <a:stretch>
            <a:fillRect/>
          </a:stretch>
        </p:blipFill>
        <p:spPr>
          <a:xfrm>
            <a:off x="5221705" y="574835"/>
            <a:ext cx="5481191" cy="5481191"/>
          </a:xfrm>
          <a:prstGeom prst="rect">
            <a:avLst/>
          </a:prstGeom>
          <a:ln>
            <a:solidFill>
              <a:srgbClr val="92D050"/>
            </a:solidFill>
          </a:ln>
        </p:spPr>
      </p:pic>
    </p:spTree>
    <p:extLst>
      <p:ext uri="{BB962C8B-B14F-4D97-AF65-F5344CB8AC3E}">
        <p14:creationId xmlns:p14="http://schemas.microsoft.com/office/powerpoint/2010/main" val="155919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E84AE1-5CB7-9303-3E4B-EDF369D303A9}"/>
              </a:ext>
            </a:extLst>
          </p:cNvPr>
          <p:cNvSpPr txBox="1"/>
          <p:nvPr/>
        </p:nvSpPr>
        <p:spPr>
          <a:xfrm>
            <a:off x="4314825" y="1080836"/>
            <a:ext cx="2977816" cy="707886"/>
          </a:xfrm>
          <a:prstGeom prst="rect">
            <a:avLst/>
          </a:prstGeom>
          <a:noFill/>
        </p:spPr>
        <p:txBody>
          <a:bodyPr wrap="square" rtlCol="0">
            <a:spAutoFit/>
          </a:bodyPr>
          <a:lstStyle/>
          <a:p>
            <a:r>
              <a:rPr lang="en-US" sz="4000" dirty="0">
                <a:solidFill>
                  <a:srgbClr val="7030A0"/>
                </a:solidFill>
              </a:rPr>
              <a:t>Thank you</a:t>
            </a:r>
          </a:p>
        </p:txBody>
      </p:sp>
      <p:pic>
        <p:nvPicPr>
          <p:cNvPr id="6" name="Picture 5">
            <a:extLst>
              <a:ext uri="{FF2B5EF4-FFF2-40B4-BE49-F238E27FC236}">
                <a16:creationId xmlns:a16="http://schemas.microsoft.com/office/drawing/2014/main" id="{392307BB-4C1E-6C6A-3E22-70082EB92CCF}"/>
              </a:ext>
            </a:extLst>
          </p:cNvPr>
          <p:cNvPicPr>
            <a:picLocks noChangeAspect="1"/>
          </p:cNvPicPr>
          <p:nvPr/>
        </p:nvPicPr>
        <p:blipFill>
          <a:blip r:embed="rId2"/>
          <a:stretch>
            <a:fillRect/>
          </a:stretch>
        </p:blipFill>
        <p:spPr>
          <a:xfrm>
            <a:off x="740082" y="5623875"/>
            <a:ext cx="2743200" cy="828675"/>
          </a:xfrm>
          <a:prstGeom prst="rect">
            <a:avLst/>
          </a:prstGeom>
        </p:spPr>
      </p:pic>
      <p:pic>
        <p:nvPicPr>
          <p:cNvPr id="9" name="Picture 8">
            <a:extLst>
              <a:ext uri="{FF2B5EF4-FFF2-40B4-BE49-F238E27FC236}">
                <a16:creationId xmlns:a16="http://schemas.microsoft.com/office/drawing/2014/main" id="{3989066D-C608-09A1-5BB3-C100B37E28C3}"/>
              </a:ext>
            </a:extLst>
          </p:cNvPr>
          <p:cNvPicPr>
            <a:picLocks noChangeAspect="1"/>
          </p:cNvPicPr>
          <p:nvPr/>
        </p:nvPicPr>
        <p:blipFill>
          <a:blip r:embed="rId3"/>
          <a:stretch>
            <a:fillRect/>
          </a:stretch>
        </p:blipFill>
        <p:spPr>
          <a:xfrm>
            <a:off x="10320336" y="5428613"/>
            <a:ext cx="1309688" cy="1309688"/>
          </a:xfrm>
          <a:prstGeom prst="rect">
            <a:avLst/>
          </a:prstGeom>
        </p:spPr>
      </p:pic>
      <p:pic>
        <p:nvPicPr>
          <p:cNvPr id="10" name="Picture 9">
            <a:extLst>
              <a:ext uri="{FF2B5EF4-FFF2-40B4-BE49-F238E27FC236}">
                <a16:creationId xmlns:a16="http://schemas.microsoft.com/office/drawing/2014/main" id="{541DAA98-5886-9402-EB14-A5981605F03E}"/>
              </a:ext>
            </a:extLst>
          </p:cNvPr>
          <p:cNvPicPr>
            <a:picLocks noChangeAspect="1"/>
          </p:cNvPicPr>
          <p:nvPr/>
        </p:nvPicPr>
        <p:blipFill>
          <a:blip r:embed="rId4"/>
          <a:stretch>
            <a:fillRect/>
          </a:stretch>
        </p:blipFill>
        <p:spPr>
          <a:xfrm>
            <a:off x="8877302" y="5428613"/>
            <a:ext cx="1203016" cy="1219200"/>
          </a:xfrm>
          <a:prstGeom prst="rect">
            <a:avLst/>
          </a:prstGeom>
        </p:spPr>
      </p:pic>
      <p:pic>
        <p:nvPicPr>
          <p:cNvPr id="11" name="Picture 10">
            <a:extLst>
              <a:ext uri="{FF2B5EF4-FFF2-40B4-BE49-F238E27FC236}">
                <a16:creationId xmlns:a16="http://schemas.microsoft.com/office/drawing/2014/main" id="{DA1C816B-1A8C-E2C1-5221-AB8BF9759FBA}"/>
              </a:ext>
            </a:extLst>
          </p:cNvPr>
          <p:cNvPicPr>
            <a:picLocks noChangeAspect="1"/>
          </p:cNvPicPr>
          <p:nvPr/>
        </p:nvPicPr>
        <p:blipFill>
          <a:blip r:embed="rId5"/>
          <a:stretch>
            <a:fillRect/>
          </a:stretch>
        </p:blipFill>
        <p:spPr>
          <a:xfrm>
            <a:off x="3898337" y="5369618"/>
            <a:ext cx="4274113" cy="1328706"/>
          </a:xfrm>
          <a:prstGeom prst="rect">
            <a:avLst/>
          </a:prstGeom>
        </p:spPr>
      </p:pic>
      <p:sp>
        <p:nvSpPr>
          <p:cNvPr id="5" name="TextBox 4">
            <a:extLst>
              <a:ext uri="{FF2B5EF4-FFF2-40B4-BE49-F238E27FC236}">
                <a16:creationId xmlns:a16="http://schemas.microsoft.com/office/drawing/2014/main" id="{9C795224-5D9F-92B0-28DA-B4BBD4B67955}"/>
              </a:ext>
            </a:extLst>
          </p:cNvPr>
          <p:cNvSpPr txBox="1"/>
          <p:nvPr/>
        </p:nvSpPr>
        <p:spPr>
          <a:xfrm>
            <a:off x="2111682" y="2479776"/>
            <a:ext cx="9413241"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for only user guide with code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6"/>
              </a:rPr>
              <a:t>https://oceanrep.geomar.de/id/eprint/52147/</a:t>
            </a: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1155CC"/>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1155CC"/>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1155CC"/>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1155CC"/>
                </a:solidFill>
                <a:latin typeface="Arial" panose="020B0604020202020204" pitchFamily="34" charset="0"/>
                <a:cs typeface="Arial" panose="020B0604020202020204" pitchFamily="34" charset="0"/>
              </a:rPr>
              <a:t>For more data</a:t>
            </a:r>
          </a:p>
          <a:p>
            <a:pPr eaLnBrk="0" fontAlgn="base" hangingPunct="0">
              <a:spcBef>
                <a:spcPct val="0"/>
              </a:spcBef>
              <a:spcAft>
                <a:spcPct val="0"/>
              </a:spcAf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https://oceanrep.geomar.de/id/eprint/53324/</a:t>
            </a:r>
            <a:endParaRPr lang="en-US" dirty="0">
              <a:solidFill>
                <a:srgbClr val="1155CC"/>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dirty="0"/>
          </a:p>
        </p:txBody>
      </p:sp>
    </p:spTree>
    <p:extLst>
      <p:ext uri="{BB962C8B-B14F-4D97-AF65-F5344CB8AC3E}">
        <p14:creationId xmlns:p14="http://schemas.microsoft.com/office/powerpoint/2010/main" val="12773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7965-C8D1-E4F3-4870-43D484A1BDB4}"/>
              </a:ext>
            </a:extLst>
          </p:cNvPr>
          <p:cNvSpPr>
            <a:spLocks noGrp="1"/>
          </p:cNvSpPr>
          <p:nvPr>
            <p:ph type="title"/>
          </p:nvPr>
        </p:nvSpPr>
        <p:spPr>
          <a:xfrm>
            <a:off x="838201" y="365126"/>
            <a:ext cx="10515600" cy="693654"/>
          </a:xfrm>
          <a:solidFill>
            <a:schemeClr val="accent1">
              <a:lumMod val="40000"/>
              <a:lumOff val="60000"/>
            </a:schemeClr>
          </a:solidFill>
        </p:spPr>
        <p:txBody>
          <a:bodyPr>
            <a:normAutofit/>
          </a:bodyPr>
          <a:lstStyle/>
          <a:p>
            <a:pPr algn="ctr"/>
            <a:r>
              <a:rPr lang="en-US" sz="2800" b="1" dirty="0">
                <a:solidFill>
                  <a:srgbClr val="C00000"/>
                </a:solidFill>
              </a:rPr>
              <a:t>Advantage of CMSY++</a:t>
            </a:r>
          </a:p>
        </p:txBody>
      </p:sp>
      <p:sp>
        <p:nvSpPr>
          <p:cNvPr id="3" name="Content Placeholder 2">
            <a:extLst>
              <a:ext uri="{FF2B5EF4-FFF2-40B4-BE49-F238E27FC236}">
                <a16:creationId xmlns:a16="http://schemas.microsoft.com/office/drawing/2014/main" id="{CB2617C0-4594-BD1F-DCBD-A085F88AC623}"/>
              </a:ext>
            </a:extLst>
          </p:cNvPr>
          <p:cNvSpPr>
            <a:spLocks noGrp="1"/>
          </p:cNvSpPr>
          <p:nvPr>
            <p:ph idx="1"/>
          </p:nvPr>
        </p:nvSpPr>
        <p:spPr>
          <a:xfrm>
            <a:off x="838200" y="1253330"/>
            <a:ext cx="10515600" cy="4918869"/>
          </a:xfrm>
          <a:ln>
            <a:solidFill>
              <a:srgbClr val="00B050"/>
            </a:solidFill>
          </a:ln>
        </p:spPr>
        <p:txBody>
          <a:bodyPr>
            <a:noAutofit/>
          </a:bodyPr>
          <a:lstStyle/>
          <a:p>
            <a:pPr algn="just">
              <a:lnSpc>
                <a:spcPct val="150000"/>
              </a:lnSpc>
            </a:pPr>
            <a:r>
              <a:rPr lang="en-US" sz="1800" b="0" i="0" u="none" strike="noStrike" baseline="0" dirty="0">
                <a:solidFill>
                  <a:srgbClr val="002060"/>
                </a:solidFill>
                <a:cs typeface="Arial" panose="020B0604020202020204" pitchFamily="34" charset="0"/>
              </a:rPr>
              <a:t>The main advantage of BSM, compared to other implementations of surplus production models, is the focus on informative priors and the acceptance of short and incomplete (i.e., fragmented, with missing years) abundance data</a:t>
            </a:r>
          </a:p>
          <a:p>
            <a:pPr algn="just">
              <a:lnSpc>
                <a:spcPct val="150000"/>
              </a:lnSpc>
            </a:pPr>
            <a:r>
              <a:rPr lang="en-US" sz="1800" dirty="0">
                <a:solidFill>
                  <a:srgbClr val="002060"/>
                </a:solidFill>
                <a:cs typeface="Arial" panose="020B0604020202020204" pitchFamily="34" charset="0"/>
              </a:rPr>
              <a:t>The CMSY++ version is a further development of the CMSY method presented in Froese et al. (2017</a:t>
            </a:r>
            <a:r>
              <a:rPr lang="en-US" sz="1800" baseline="30000" dirty="0">
                <a:solidFill>
                  <a:srgbClr val="002060"/>
                </a:solidFill>
                <a:cs typeface="Arial" panose="020B0604020202020204" pitchFamily="34" charset="0"/>
              </a:rPr>
              <a:t>1</a:t>
            </a:r>
            <a:r>
              <a:rPr lang="en-US" sz="1800" dirty="0">
                <a:solidFill>
                  <a:srgbClr val="002060"/>
                </a:solidFill>
                <a:cs typeface="Arial" panose="020B0604020202020204" pitchFamily="34" charset="0"/>
              </a:rPr>
              <a:t>). The main differences are (</a:t>
            </a:r>
            <a:r>
              <a:rPr lang="en-US" sz="1800" dirty="0" err="1">
                <a:solidFill>
                  <a:srgbClr val="002060"/>
                </a:solidFill>
                <a:cs typeface="Arial" panose="020B0604020202020204" pitchFamily="34" charset="0"/>
              </a:rPr>
              <a:t>i</a:t>
            </a:r>
            <a:r>
              <a:rPr lang="en-US" sz="1800" dirty="0">
                <a:solidFill>
                  <a:srgbClr val="002060"/>
                </a:solidFill>
                <a:cs typeface="Arial" panose="020B0604020202020204" pitchFamily="34" charset="0"/>
              </a:rPr>
              <a:t>) the use of a full Bayesian approach with MCMC (Markov chain Monte Carlo) modelling also for the catch-only (i.e. CMSY) analysis, (ii) faster execution, (iii) the use of an AI (Artificial Intelligence) neural network to predict default biomass priors from catch, and (iv) more emphasis on graphical outputs including various analytical plots. A major improvement for both CMSY and BSM is the introduction of multivariate normal priors for r and k in log space, replacing the previous uniform prior distributions. This allowed also for a simplified determination of the ‘best’ r-k pair in CMSY and faster run times.</a:t>
            </a:r>
          </a:p>
        </p:txBody>
      </p:sp>
      <p:sp>
        <p:nvSpPr>
          <p:cNvPr id="5" name="TextBox 4">
            <a:extLst>
              <a:ext uri="{FF2B5EF4-FFF2-40B4-BE49-F238E27FC236}">
                <a16:creationId xmlns:a16="http://schemas.microsoft.com/office/drawing/2014/main" id="{D293B682-57E7-EB2F-C1D5-F8DFC4D1916C}"/>
              </a:ext>
            </a:extLst>
          </p:cNvPr>
          <p:cNvSpPr txBox="1"/>
          <p:nvPr/>
        </p:nvSpPr>
        <p:spPr>
          <a:xfrm>
            <a:off x="784058" y="6107884"/>
            <a:ext cx="10569742" cy="338554"/>
          </a:xfrm>
          <a:prstGeom prst="rect">
            <a:avLst/>
          </a:prstGeom>
          <a:noFill/>
        </p:spPr>
        <p:txBody>
          <a:bodyPr wrap="square">
            <a:spAutoFit/>
          </a:bodyPr>
          <a:lstStyle/>
          <a:p>
            <a:pPr algn="l"/>
            <a:endParaRPr lang="en-US" sz="800" b="0" i="0" u="none" strike="noStrike" baseline="0" dirty="0">
              <a:solidFill>
                <a:srgbClr val="000000"/>
              </a:solidFill>
              <a:latin typeface="Calibri" panose="020F0502020204030204" pitchFamily="34" charset="0"/>
            </a:endParaRPr>
          </a:p>
          <a:p>
            <a:r>
              <a:rPr lang="en-US" sz="800" b="0" i="0" u="none" strike="noStrike" baseline="30000" dirty="0">
                <a:solidFill>
                  <a:srgbClr val="000000"/>
                </a:solidFill>
                <a:latin typeface="Calibri" panose="020F0502020204030204" pitchFamily="34" charset="0"/>
              </a:rPr>
              <a:t> 1 </a:t>
            </a:r>
            <a:r>
              <a:rPr lang="en-US" sz="800" b="0" i="0" u="none" strike="noStrike" baseline="0" dirty="0">
                <a:solidFill>
                  <a:srgbClr val="7030A0"/>
                </a:solidFill>
                <a:latin typeface="Calibri" panose="020F0502020204030204" pitchFamily="34" charset="0"/>
              </a:rPr>
              <a:t>Froese R., </a:t>
            </a:r>
            <a:r>
              <a:rPr lang="en-US" sz="800" b="0" i="0" u="none" strike="noStrike" baseline="0" dirty="0" err="1">
                <a:solidFill>
                  <a:srgbClr val="7030A0"/>
                </a:solidFill>
                <a:latin typeface="Calibri" panose="020F0502020204030204" pitchFamily="34" charset="0"/>
              </a:rPr>
              <a:t>Demirel</a:t>
            </a:r>
            <a:r>
              <a:rPr lang="en-US" sz="800" b="0" i="0" u="none" strike="noStrike" baseline="0" dirty="0">
                <a:solidFill>
                  <a:srgbClr val="7030A0"/>
                </a:solidFill>
                <a:latin typeface="Calibri" panose="020F0502020204030204" pitchFamily="34" charset="0"/>
              </a:rPr>
              <a:t> N., Coro G., </a:t>
            </a:r>
            <a:r>
              <a:rPr lang="en-US" sz="800" b="0" i="0" u="none" strike="noStrike" baseline="0" dirty="0" err="1">
                <a:solidFill>
                  <a:srgbClr val="7030A0"/>
                </a:solidFill>
                <a:latin typeface="Calibri" panose="020F0502020204030204" pitchFamily="34" charset="0"/>
              </a:rPr>
              <a:t>Kleisner</a:t>
            </a:r>
            <a:r>
              <a:rPr lang="en-US" sz="800" b="0" i="0" u="none" strike="noStrike" baseline="0" dirty="0">
                <a:solidFill>
                  <a:srgbClr val="7030A0"/>
                </a:solidFill>
                <a:latin typeface="Calibri" panose="020F0502020204030204" pitchFamily="34" charset="0"/>
              </a:rPr>
              <a:t> K. and H. Winker, 2017. Estimating fisheries reference points from catch and resilience. Fish and Fisheries, 18: 506-526 </a:t>
            </a:r>
            <a:endParaRPr lang="en-US" sz="800" dirty="0">
              <a:solidFill>
                <a:srgbClr val="7030A0"/>
              </a:solidFill>
            </a:endParaRPr>
          </a:p>
        </p:txBody>
      </p:sp>
    </p:spTree>
    <p:extLst>
      <p:ext uri="{BB962C8B-B14F-4D97-AF65-F5344CB8AC3E}">
        <p14:creationId xmlns:p14="http://schemas.microsoft.com/office/powerpoint/2010/main" val="89684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6BE7-47BD-8CB0-5A42-DAF9C5E7E5CB}"/>
              </a:ext>
            </a:extLst>
          </p:cNvPr>
          <p:cNvSpPr>
            <a:spLocks noGrp="1"/>
          </p:cNvSpPr>
          <p:nvPr>
            <p:ph type="title"/>
          </p:nvPr>
        </p:nvSpPr>
        <p:spPr>
          <a:xfrm>
            <a:off x="838200" y="365125"/>
            <a:ext cx="10515600" cy="374817"/>
          </a:xfrm>
          <a:solidFill>
            <a:schemeClr val="accent1">
              <a:lumMod val="40000"/>
              <a:lumOff val="60000"/>
            </a:schemeClr>
          </a:solidFill>
        </p:spPr>
        <p:txBody>
          <a:bodyPr>
            <a:noAutofit/>
          </a:bodyPr>
          <a:lstStyle/>
          <a:p>
            <a:pPr algn="ctr"/>
            <a:r>
              <a:rPr lang="en-US" sz="2800" b="1" i="0" u="none" strike="noStrike" baseline="0" dirty="0">
                <a:solidFill>
                  <a:srgbClr val="C00000"/>
                </a:solidFill>
              </a:rPr>
              <a:t>Installation instructions </a:t>
            </a:r>
            <a:endParaRPr lang="en-US" sz="2800" b="1" dirty="0">
              <a:solidFill>
                <a:srgbClr val="C00000"/>
              </a:solidFill>
            </a:endParaRPr>
          </a:p>
        </p:txBody>
      </p:sp>
      <p:sp>
        <p:nvSpPr>
          <p:cNvPr id="3" name="Content Placeholder 2">
            <a:extLst>
              <a:ext uri="{FF2B5EF4-FFF2-40B4-BE49-F238E27FC236}">
                <a16:creationId xmlns:a16="http://schemas.microsoft.com/office/drawing/2014/main" id="{1C6C4779-1A9C-05A4-CF12-839DC57381A5}"/>
              </a:ext>
            </a:extLst>
          </p:cNvPr>
          <p:cNvSpPr>
            <a:spLocks noGrp="1"/>
          </p:cNvSpPr>
          <p:nvPr>
            <p:ph idx="1"/>
          </p:nvPr>
        </p:nvSpPr>
        <p:spPr>
          <a:xfrm>
            <a:off x="838200" y="1118937"/>
            <a:ext cx="10515600" cy="5058026"/>
          </a:xfrm>
          <a:ln>
            <a:solidFill>
              <a:srgbClr val="00B050"/>
            </a:solidFill>
          </a:ln>
        </p:spPr>
        <p:txBody>
          <a:bodyPr/>
          <a:lstStyle/>
          <a:p>
            <a:r>
              <a:rPr lang="en-US" sz="1800" b="0" i="0" u="none" strike="noStrike" baseline="0" dirty="0">
                <a:solidFill>
                  <a:srgbClr val="000000"/>
                </a:solidFill>
                <a:latin typeface="Calibri" panose="020F0502020204030204" pitchFamily="34" charset="0"/>
              </a:rPr>
              <a:t>Install a recent version of R on your computer. CMSY++ was tested under different R versions up to 4.0.4, available from </a:t>
            </a:r>
            <a:r>
              <a:rPr lang="en-US" sz="1800" b="0" i="0" u="none" strike="noStrike" baseline="0" dirty="0">
                <a:solidFill>
                  <a:srgbClr val="0000FF"/>
                </a:solidFill>
                <a:latin typeface="Calibri" panose="020F0502020204030204" pitchFamily="34" charset="0"/>
              </a:rPr>
              <a:t>http://www.r-project.org/</a:t>
            </a:r>
            <a:r>
              <a:rPr lang="en-US" sz="1800" b="0" i="0" u="none" strike="noStrike" baseline="0" dirty="0">
                <a:solidFill>
                  <a:srgbClr val="000000"/>
                </a:solidFill>
                <a:latin typeface="Calibri" panose="020F0502020204030204" pitchFamily="34" charset="0"/>
              </a:rPr>
              <a:t>, but newer versions should also work.</a:t>
            </a:r>
          </a:p>
          <a:p>
            <a:pPr marL="0" indent="0">
              <a:buNone/>
            </a:pP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We suggest using RStudio as an R development environment. RStudio is a free software that is available for several operating systems (Windows, OS, Linux) and can be downloaded from </a:t>
            </a:r>
            <a:r>
              <a:rPr lang="en-US" sz="1800" b="0" i="0" u="none" strike="noStrike" baseline="0" dirty="0">
                <a:solidFill>
                  <a:srgbClr val="0000FF"/>
                </a:solidFill>
                <a:latin typeface="Calibri" panose="020F0502020204030204" pitchFamily="34" charset="0"/>
              </a:rPr>
              <a:t>http://www.rstudio.com/products/rstudio/download/ </a:t>
            </a:r>
            <a:r>
              <a:rPr lang="en-US" sz="1800" b="0" i="0" u="none" strike="noStrike" baseline="0" dirty="0">
                <a:solidFill>
                  <a:srgbClr val="000000"/>
                </a:solidFill>
                <a:latin typeface="Calibri" panose="020F0502020204030204" pitchFamily="34" charset="0"/>
              </a:rPr>
              <a:t>. </a:t>
            </a:r>
          </a:p>
          <a:p>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Install the Gibbs sampler JAGS for your Operating System from the following web site: </a:t>
            </a:r>
            <a:r>
              <a:rPr lang="en-US" sz="1800" b="0" i="0" u="none" strike="noStrike" baseline="0" dirty="0">
                <a:solidFill>
                  <a:srgbClr val="0000FF"/>
                </a:solidFill>
                <a:latin typeface="Calibri" panose="020F0502020204030204" pitchFamily="34" charset="0"/>
              </a:rPr>
              <a:t>http://sourceforge.net/projects/mcmc-jags/files/JAGS/3.x/ </a:t>
            </a:r>
          </a:p>
          <a:p>
            <a:pPr marL="0" indent="0">
              <a:buNone/>
            </a:pPr>
            <a:endParaRPr lang="en-US" sz="1800" b="0" i="0" u="none" strike="noStrike" baseline="0" dirty="0">
              <a:solidFill>
                <a:srgbClr val="0000FF"/>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The (</a:t>
            </a:r>
            <a:r>
              <a:rPr lang="en-US" sz="1800" b="0" i="0" u="none" strike="noStrike" baseline="0" dirty="0" err="1">
                <a:solidFill>
                  <a:srgbClr val="000000"/>
                </a:solidFill>
                <a:latin typeface="Calibri" panose="020F0502020204030204" pitchFamily="34" charset="0"/>
              </a:rPr>
              <a:t>i</a:t>
            </a:r>
            <a:r>
              <a:rPr lang="en-US" sz="1800" b="0" i="0" u="none" strike="noStrike" baseline="0" dirty="0">
                <a:solidFill>
                  <a:srgbClr val="000000"/>
                </a:solidFill>
                <a:latin typeface="Calibri" panose="020F0502020204030204" pitchFamily="34" charset="0"/>
              </a:rPr>
              <a:t>) R-code (CMSY++16.R), (ii) a file with the trained neural network data (</a:t>
            </a:r>
            <a:r>
              <a:rPr lang="en-US" sz="1800" b="0" i="0" u="none" strike="noStrike" baseline="0" dirty="0" err="1">
                <a:solidFill>
                  <a:srgbClr val="000000"/>
                </a:solidFill>
                <a:latin typeface="Calibri" panose="020F0502020204030204" pitchFamily="34" charset="0"/>
              </a:rPr>
              <a:t>ffnn.bin</a:t>
            </a:r>
            <a:r>
              <a:rPr lang="en-US" sz="1800" b="0" i="0" u="none" strike="noStrike" baseline="0" dirty="0">
                <a:solidFill>
                  <a:srgbClr val="000000"/>
                </a:solidFill>
                <a:latin typeface="Calibri" panose="020F0502020204030204" pitchFamily="34" charset="0"/>
              </a:rPr>
              <a:t>), and some example input files {((iii) Train_Catch_9e.csv, (iv)Train_ID_9e.csv)} can be downloaded from </a:t>
            </a:r>
            <a:r>
              <a:rPr lang="en-US" sz="1800" b="0" i="0" u="none" strike="noStrike" baseline="0" dirty="0">
                <a:solidFill>
                  <a:srgbClr val="0000FF"/>
                </a:solidFill>
                <a:latin typeface="Calibri" panose="020F0502020204030204" pitchFamily="34" charset="0"/>
              </a:rPr>
              <a:t>http://oeanrep.geomar.de/52147/ </a:t>
            </a:r>
            <a:endParaRPr lang="en-US" dirty="0"/>
          </a:p>
        </p:txBody>
      </p:sp>
    </p:spTree>
    <p:extLst>
      <p:ext uri="{BB962C8B-B14F-4D97-AF65-F5344CB8AC3E}">
        <p14:creationId xmlns:p14="http://schemas.microsoft.com/office/powerpoint/2010/main" val="247482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E7F3-3A80-EE54-5664-7605D9F0CAF3}"/>
              </a:ext>
            </a:extLst>
          </p:cNvPr>
          <p:cNvSpPr>
            <a:spLocks noGrp="1"/>
          </p:cNvSpPr>
          <p:nvPr>
            <p:ph type="title"/>
          </p:nvPr>
        </p:nvSpPr>
        <p:spPr>
          <a:xfrm>
            <a:off x="838200" y="138102"/>
            <a:ext cx="10515600" cy="655722"/>
          </a:xfrm>
          <a:solidFill>
            <a:schemeClr val="accent1">
              <a:lumMod val="40000"/>
              <a:lumOff val="60000"/>
            </a:schemeClr>
          </a:solidFill>
        </p:spPr>
        <p:txBody>
          <a:bodyPr>
            <a:normAutofit/>
          </a:bodyPr>
          <a:lstStyle/>
          <a:p>
            <a:pPr algn="ctr"/>
            <a:r>
              <a:rPr lang="en-US" sz="2800" b="1" dirty="0">
                <a:solidFill>
                  <a:srgbClr val="C00000"/>
                </a:solidFill>
              </a:rPr>
              <a:t>How to run CMSY++</a:t>
            </a:r>
          </a:p>
        </p:txBody>
      </p:sp>
      <p:sp>
        <p:nvSpPr>
          <p:cNvPr id="3" name="Content Placeholder 2">
            <a:extLst>
              <a:ext uri="{FF2B5EF4-FFF2-40B4-BE49-F238E27FC236}">
                <a16:creationId xmlns:a16="http://schemas.microsoft.com/office/drawing/2014/main" id="{CCC8A128-64DC-DAF2-4DA6-CE606A8CD4C1}"/>
              </a:ext>
            </a:extLst>
          </p:cNvPr>
          <p:cNvSpPr>
            <a:spLocks noGrp="1"/>
          </p:cNvSpPr>
          <p:nvPr>
            <p:ph idx="1"/>
          </p:nvPr>
        </p:nvSpPr>
        <p:spPr>
          <a:xfrm>
            <a:off x="838200" y="1209174"/>
            <a:ext cx="10515600" cy="5283701"/>
          </a:xfrm>
          <a:ln>
            <a:solidFill>
              <a:srgbClr val="00B050"/>
            </a:solidFill>
          </a:ln>
        </p:spPr>
        <p:txBody>
          <a:bodyPr>
            <a:normAutofit/>
          </a:bodyPr>
          <a:lstStyle/>
          <a:p>
            <a:pPr marL="342900" indent="-342900" algn="just">
              <a:buFont typeface="+mj-lt"/>
              <a:buAutoNum type="arabicPeriod"/>
            </a:pPr>
            <a:r>
              <a:rPr lang="en-US" sz="1800" b="0" i="0" u="none" strike="noStrike" baseline="0" dirty="0">
                <a:solidFill>
                  <a:srgbClr val="002060"/>
                </a:solidFill>
                <a:latin typeface="Calibri" panose="020F0502020204030204" pitchFamily="34" charset="0"/>
              </a:rPr>
              <a:t>In order to run the R-code (</a:t>
            </a:r>
            <a:r>
              <a:rPr lang="en-US" sz="1800" b="0" i="0" u="none" strike="noStrike" baseline="0" dirty="0">
                <a:solidFill>
                  <a:srgbClr val="C00000"/>
                </a:solidFill>
                <a:latin typeface="Calibri" panose="020F0502020204030204" pitchFamily="34" charset="0"/>
              </a:rPr>
              <a:t>already installed</a:t>
            </a:r>
            <a:r>
              <a:rPr lang="en-US" sz="1800" b="0" i="0" u="none" strike="noStrike" baseline="0" dirty="0">
                <a:solidFill>
                  <a:srgbClr val="002060"/>
                </a:solidFill>
                <a:latin typeface="Calibri" panose="020F0502020204030204" pitchFamily="34" charset="0"/>
              </a:rPr>
              <a:t>), several R-packages are required. These are downloaded and installed automatically when you run the code for the first time and are connected to the Internet. If R still alerts you of a missing package, install it through the Tools option in RStudio. </a:t>
            </a:r>
          </a:p>
          <a:p>
            <a:pPr algn="just">
              <a:buFont typeface="+mj-lt"/>
              <a:buAutoNum type="arabicPeriod"/>
            </a:pPr>
            <a:endParaRPr lang="en-US" sz="900" b="0" i="0" u="none" strike="noStrike" baseline="0" dirty="0">
              <a:solidFill>
                <a:srgbClr val="002060"/>
              </a:solidFill>
              <a:latin typeface="Calibri" panose="020F0502020204030204" pitchFamily="34" charset="0"/>
            </a:endParaRPr>
          </a:p>
          <a:p>
            <a:pPr marL="342900" indent="-342900" algn="just">
              <a:buFont typeface="+mj-lt"/>
              <a:buAutoNum type="arabicPeriod"/>
            </a:pPr>
            <a:r>
              <a:rPr lang="en-US" sz="1800" b="0" i="0" u="none" strike="noStrike" baseline="0" dirty="0">
                <a:solidFill>
                  <a:srgbClr val="002060"/>
                </a:solidFill>
                <a:latin typeface="Calibri" panose="020F0502020204030204" pitchFamily="34" charset="0"/>
              </a:rPr>
              <a:t>A file with the trained neural network data </a:t>
            </a:r>
            <a:r>
              <a:rPr lang="en-US" sz="1800" b="0" i="0" u="none" strike="noStrike" baseline="0" dirty="0">
                <a:solidFill>
                  <a:srgbClr val="C00000"/>
                </a:solidFill>
                <a:latin typeface="Calibri" panose="020F0502020204030204" pitchFamily="34" charset="0"/>
              </a:rPr>
              <a:t>(</a:t>
            </a:r>
            <a:r>
              <a:rPr lang="en-US" sz="1800" b="0" i="0" u="none" strike="noStrike" baseline="0" dirty="0" err="1">
                <a:solidFill>
                  <a:srgbClr val="C00000"/>
                </a:solidFill>
                <a:latin typeface="Calibri" panose="020F0502020204030204" pitchFamily="34" charset="0"/>
              </a:rPr>
              <a:t>ffnn.bin</a:t>
            </a:r>
            <a:r>
              <a:rPr lang="en-US" sz="1800" b="0" i="0" u="none" strike="noStrike" baseline="0" dirty="0">
                <a:solidFill>
                  <a:srgbClr val="C00000"/>
                </a:solidFill>
                <a:latin typeface="Calibri" panose="020F0502020204030204" pitchFamily="34" charset="0"/>
              </a:rPr>
              <a:t>)</a:t>
            </a:r>
            <a:r>
              <a:rPr lang="en-US" sz="1800" b="0" i="0" u="none" strike="noStrike" baseline="0" dirty="0">
                <a:solidFill>
                  <a:srgbClr val="002060"/>
                </a:solidFill>
                <a:latin typeface="Calibri" panose="020F0502020204030204" pitchFamily="34" charset="0"/>
              </a:rPr>
              <a:t> and two data files are required by CMSY++, all of which should be placed in the same directory as the R-script. Examples are provided and their structure is explained in the next section below. The names of these files are specified in the code section “Required settings, File names”. You can replace the names of the data files with your own file names (see 4). </a:t>
            </a:r>
          </a:p>
          <a:p>
            <a:pPr algn="just">
              <a:buFont typeface="+mj-lt"/>
              <a:buAutoNum type="arabicPeriod"/>
            </a:pPr>
            <a:endParaRPr lang="en-US" sz="800" b="0" i="0" u="none" strike="noStrike" baseline="0" dirty="0">
              <a:solidFill>
                <a:srgbClr val="002060"/>
              </a:solidFill>
              <a:latin typeface="Calibri" panose="020F0502020204030204" pitchFamily="34" charset="0"/>
            </a:endParaRPr>
          </a:p>
          <a:p>
            <a:pPr marL="342900" indent="-342900" algn="just">
              <a:buFont typeface="+mj-lt"/>
              <a:buAutoNum type="arabicPeriod"/>
            </a:pPr>
            <a:r>
              <a:rPr lang="en-US" sz="1800" b="0" i="0" u="none" strike="noStrike" baseline="0" dirty="0">
                <a:solidFill>
                  <a:srgbClr val="002060"/>
                </a:solidFill>
                <a:latin typeface="Calibri" panose="020F0502020204030204" pitchFamily="34" charset="0"/>
              </a:rPr>
              <a:t>The code should set its own directory automatically as the working directory. Otherwise, use the tab “Session” in RStudio and select “</a:t>
            </a:r>
            <a:r>
              <a:rPr lang="en-US" sz="1800" b="0" i="0" u="none" strike="noStrike" baseline="0" dirty="0">
                <a:solidFill>
                  <a:srgbClr val="C00000"/>
                </a:solidFill>
                <a:latin typeface="Calibri" panose="020F0502020204030204" pitchFamily="34" charset="0"/>
              </a:rPr>
              <a:t>Set Working Directory” -&gt; “To Source File Location</a:t>
            </a:r>
            <a:r>
              <a:rPr lang="en-US" sz="1800" b="0" i="0" u="none" strike="noStrike" baseline="0" dirty="0">
                <a:solidFill>
                  <a:srgbClr val="002060"/>
                </a:solidFill>
                <a:latin typeface="Calibri" panose="020F0502020204030204" pitchFamily="34" charset="0"/>
              </a:rPr>
              <a:t>”, so that the code will find the data files. </a:t>
            </a:r>
          </a:p>
          <a:p>
            <a:pPr algn="just">
              <a:buFont typeface="+mj-lt"/>
              <a:buAutoNum type="arabicPeriod"/>
            </a:pPr>
            <a:endParaRPr lang="en-US" sz="600" b="0" i="0" u="none" strike="noStrike" baseline="0" dirty="0">
              <a:solidFill>
                <a:srgbClr val="002060"/>
              </a:solidFill>
              <a:latin typeface="Calibri" panose="020F0502020204030204" pitchFamily="34" charset="0"/>
            </a:endParaRPr>
          </a:p>
          <a:p>
            <a:pPr marL="342900" indent="-342900" algn="just">
              <a:buFont typeface="+mj-lt"/>
              <a:buAutoNum type="arabicPeriod"/>
            </a:pPr>
            <a:r>
              <a:rPr lang="en-US" sz="1800" b="0" i="0" u="none" strike="noStrike" baseline="0" dirty="0">
                <a:solidFill>
                  <a:srgbClr val="002060"/>
                </a:solidFill>
                <a:latin typeface="Calibri" panose="020F0502020204030204" pitchFamily="34" charset="0"/>
              </a:rPr>
              <a:t>If you want to use your own input files, just change the file names for the </a:t>
            </a:r>
            <a:r>
              <a:rPr lang="en-US" sz="1800" b="0" i="1" u="none" strike="noStrike" baseline="0" dirty="0" err="1">
                <a:solidFill>
                  <a:srgbClr val="C00000"/>
                </a:solidFill>
                <a:latin typeface="Calibri" panose="020F0502020204030204" pitchFamily="34" charset="0"/>
              </a:rPr>
              <a:t>catch_file</a:t>
            </a:r>
            <a:r>
              <a:rPr lang="en-US" sz="1800" b="0" i="1" u="none" strike="noStrike" baseline="0" dirty="0">
                <a:solidFill>
                  <a:srgbClr val="C00000"/>
                </a:solidFill>
                <a:latin typeface="Calibri" panose="020F0502020204030204" pitchFamily="34" charset="0"/>
              </a:rPr>
              <a:t> </a:t>
            </a:r>
            <a:r>
              <a:rPr lang="en-US" sz="1800" b="0" i="0" u="none" strike="noStrike" baseline="0" dirty="0">
                <a:solidFill>
                  <a:srgbClr val="002060"/>
                </a:solidFill>
                <a:latin typeface="Calibri" panose="020F0502020204030204" pitchFamily="34" charset="0"/>
              </a:rPr>
              <a:t>and </a:t>
            </a:r>
            <a:r>
              <a:rPr lang="en-US" sz="1800" b="0" i="1" u="none" strike="noStrike" baseline="0" dirty="0" err="1">
                <a:solidFill>
                  <a:srgbClr val="C00000"/>
                </a:solidFill>
                <a:latin typeface="Calibri" panose="020F0502020204030204" pitchFamily="34" charset="0"/>
              </a:rPr>
              <a:t>id_file</a:t>
            </a:r>
            <a:r>
              <a:rPr lang="en-US" sz="1800" b="0" i="1" u="none" strike="noStrike" baseline="0" dirty="0">
                <a:solidFill>
                  <a:srgbClr val="C00000"/>
                </a:solidFill>
                <a:latin typeface="Calibri" panose="020F0502020204030204" pitchFamily="34" charset="0"/>
              </a:rPr>
              <a:t> </a:t>
            </a:r>
            <a:r>
              <a:rPr lang="en-US" sz="1800" b="0" i="0" u="none" strike="noStrike" baseline="0" dirty="0">
                <a:solidFill>
                  <a:srgbClr val="002060"/>
                </a:solidFill>
                <a:latin typeface="Calibri" panose="020F0502020204030204" pitchFamily="34" charset="0"/>
              </a:rPr>
              <a:t>variables in the “Required settings, File names” section of the code (</a:t>
            </a:r>
            <a:r>
              <a:rPr lang="en-US" sz="1800" b="0" i="0" u="none" strike="noStrike" baseline="0" dirty="0">
                <a:solidFill>
                  <a:srgbClr val="C00000"/>
                </a:solidFill>
                <a:latin typeface="Calibri" panose="020F0502020204030204" pitchFamily="34" charset="0"/>
              </a:rPr>
              <a:t>Lines 48-49</a:t>
            </a:r>
            <a:r>
              <a:rPr lang="en-US" sz="1800" b="0" i="0" u="none" strike="noStrike" baseline="0" dirty="0">
                <a:solidFill>
                  <a:srgbClr val="002060"/>
                </a:solidFill>
                <a:latin typeface="Calibri" panose="020F0502020204030204" pitchFamily="34" charset="0"/>
              </a:rPr>
              <a:t>). If you create your own input files, make sure you use the same headers (case sensitive) as in the provided example files. Make sure you are using </a:t>
            </a:r>
            <a:r>
              <a:rPr lang="en-US" sz="1800" b="0" i="0" u="none" strike="noStrike" baseline="0" dirty="0">
                <a:solidFill>
                  <a:srgbClr val="C00000"/>
                </a:solidFill>
                <a:latin typeface="Calibri" panose="020F0502020204030204" pitchFamily="34" charset="0"/>
              </a:rPr>
              <a:t>comma-delimited (.csv) files </a:t>
            </a:r>
            <a:r>
              <a:rPr lang="en-US" sz="1800" b="0" i="0" u="none" strike="noStrike" baseline="0" dirty="0">
                <a:solidFill>
                  <a:srgbClr val="002060"/>
                </a:solidFill>
                <a:latin typeface="Calibri" panose="020F0502020204030204" pitchFamily="34" charset="0"/>
              </a:rPr>
              <a:t>(look at the data in a simple text editor, such as Notepad, to check for consistent use of commas; semi-colons are not accepted and will result in cryptic error messages). </a:t>
            </a:r>
            <a:endParaRPr lang="en-US" dirty="0">
              <a:solidFill>
                <a:srgbClr val="002060"/>
              </a:solidFill>
            </a:endParaRPr>
          </a:p>
        </p:txBody>
      </p:sp>
    </p:spTree>
    <p:extLst>
      <p:ext uri="{BB962C8B-B14F-4D97-AF65-F5344CB8AC3E}">
        <p14:creationId xmlns:p14="http://schemas.microsoft.com/office/powerpoint/2010/main" val="145367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DDD0-F145-1F37-344D-C1A31084CD8A}"/>
              </a:ext>
            </a:extLst>
          </p:cNvPr>
          <p:cNvSpPr>
            <a:spLocks noGrp="1"/>
          </p:cNvSpPr>
          <p:nvPr>
            <p:ph type="title"/>
          </p:nvPr>
        </p:nvSpPr>
        <p:spPr>
          <a:xfrm>
            <a:off x="838200" y="365125"/>
            <a:ext cx="10515600" cy="21840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A01A868-5C28-06E5-E1EC-35BFE020921B}"/>
              </a:ext>
            </a:extLst>
          </p:cNvPr>
          <p:cNvSpPr>
            <a:spLocks noGrp="1"/>
          </p:cNvSpPr>
          <p:nvPr>
            <p:ph idx="1"/>
          </p:nvPr>
        </p:nvSpPr>
        <p:spPr>
          <a:xfrm>
            <a:off x="838200" y="1046746"/>
            <a:ext cx="10515600" cy="5299911"/>
          </a:xfrm>
          <a:ln>
            <a:solidFill>
              <a:srgbClr val="00B050"/>
            </a:solidFill>
          </a:ln>
        </p:spPr>
        <p:txBody>
          <a:bodyPr>
            <a:normAutofit fontScale="92500" lnSpcReduction="10000"/>
          </a:bodyPr>
          <a:lstStyle/>
          <a:p>
            <a:pPr algn="just"/>
            <a:r>
              <a:rPr lang="en-US" sz="2000" b="0" i="0" u="none" strike="noStrike" baseline="0" dirty="0">
                <a:solidFill>
                  <a:srgbClr val="002060"/>
                </a:solidFill>
                <a:latin typeface="Calibri" panose="020F0502020204030204" pitchFamily="34" charset="0"/>
              </a:rPr>
              <a:t>The R-code can either analyze all stocks in the data files or a single stock as specified in the “Select stock to be analyzed” section of the code. To specify the stock to analyze just enter the unique stock name (e.g. stocks &lt;- “ple.27.7d”). To make the code run on all of the stocks included in the files, comment out this line (insert # at the beginning of line 59). You can analyze the stocks in alphabetic order or in the sequence they appear in the ID file or by Region or subregion, according to settings in the “Analyze stocks” section, lines 403 and below. Uncomment (remove #) the row of code you want to use. </a:t>
            </a:r>
          </a:p>
          <a:p>
            <a:pPr algn="just"/>
            <a:r>
              <a:rPr lang="en-US" sz="2000" b="0" i="0" u="none" strike="noStrike" baseline="0" dirty="0">
                <a:solidFill>
                  <a:srgbClr val="002060"/>
                </a:solidFill>
                <a:latin typeface="Calibri" panose="020F0502020204030204" pitchFamily="34" charset="0"/>
              </a:rPr>
              <a:t>In RStudio, click on “Source” (or press </a:t>
            </a:r>
            <a:r>
              <a:rPr lang="en-US" sz="2000" b="0" i="0" u="none" strike="noStrike" baseline="0" dirty="0" err="1">
                <a:solidFill>
                  <a:srgbClr val="002060"/>
                </a:solidFill>
                <a:latin typeface="Calibri" panose="020F0502020204030204" pitchFamily="34" charset="0"/>
              </a:rPr>
              <a:t>Ctrl+A</a:t>
            </a:r>
            <a:r>
              <a:rPr lang="en-US" sz="2000" b="0" i="0" u="none" strike="noStrike" baseline="0" dirty="0">
                <a:solidFill>
                  <a:srgbClr val="002060"/>
                </a:solidFill>
                <a:latin typeface="Calibri" panose="020F0502020204030204" pitchFamily="34" charset="0"/>
              </a:rPr>
              <a:t> followed by </a:t>
            </a:r>
            <a:r>
              <a:rPr lang="en-US" sz="2000" b="0" i="0" u="none" strike="noStrike" baseline="0" dirty="0" err="1">
                <a:solidFill>
                  <a:srgbClr val="002060"/>
                </a:solidFill>
                <a:latin typeface="Calibri" panose="020F0502020204030204" pitchFamily="34" charset="0"/>
              </a:rPr>
              <a:t>Ctrl+R</a:t>
            </a:r>
            <a:r>
              <a:rPr lang="en-US" sz="2000" b="0" i="0" u="none" strike="noStrike" baseline="0" dirty="0">
                <a:solidFill>
                  <a:srgbClr val="002060"/>
                </a:solidFill>
                <a:latin typeface="Calibri" panose="020F0502020204030204" pitchFamily="34" charset="0"/>
              </a:rPr>
              <a:t> or Ctrl + Shift + S) to execute the code. </a:t>
            </a:r>
          </a:p>
          <a:p>
            <a:pPr algn="just"/>
            <a:r>
              <a:rPr lang="en-US" sz="2000" b="0" i="0" u="none" strike="noStrike" baseline="0" dirty="0">
                <a:solidFill>
                  <a:srgbClr val="002060"/>
                </a:solidFill>
                <a:latin typeface="Calibri" panose="020F0502020204030204" pitchFamily="34" charset="0"/>
              </a:rPr>
              <a:t>When the analysis is complete, results can be found in the console as well as in the graph windows, which can be saved manually in different formats. If </a:t>
            </a:r>
            <a:r>
              <a:rPr lang="en-US" sz="2000" b="0" i="0" u="none" strike="noStrike" baseline="0" dirty="0" err="1">
                <a:solidFill>
                  <a:srgbClr val="C00000"/>
                </a:solidFill>
                <a:latin typeface="Calibri" panose="020F0502020204030204" pitchFamily="34" charset="0"/>
              </a:rPr>
              <a:t>write.output</a:t>
            </a:r>
            <a:r>
              <a:rPr lang="en-US" sz="2000" b="0" i="0" u="none" strike="noStrike" baseline="0" dirty="0">
                <a:solidFill>
                  <a:srgbClr val="C00000"/>
                </a:solidFill>
                <a:latin typeface="Calibri" panose="020F0502020204030204" pitchFamily="34" charset="0"/>
              </a:rPr>
              <a:t> </a:t>
            </a:r>
            <a:r>
              <a:rPr lang="en-US" sz="2000" b="0" i="0" u="none" strike="noStrike" baseline="0" dirty="0">
                <a:solidFill>
                  <a:srgbClr val="002060"/>
                </a:solidFill>
                <a:latin typeface="Calibri" panose="020F0502020204030204" pitchFamily="34" charset="0"/>
              </a:rPr>
              <a:t>is set to </a:t>
            </a:r>
            <a:r>
              <a:rPr lang="en-US" sz="2000" b="0" i="0" u="none" strike="noStrike" baseline="0" dirty="0">
                <a:solidFill>
                  <a:srgbClr val="C00000"/>
                </a:solidFill>
                <a:latin typeface="Calibri" panose="020F0502020204030204" pitchFamily="34" charset="0"/>
              </a:rPr>
              <a:t>TRUE</a:t>
            </a:r>
            <a:r>
              <a:rPr lang="en-US" sz="2000" b="0" i="0" u="none" strike="noStrike" baseline="0" dirty="0">
                <a:solidFill>
                  <a:srgbClr val="002060"/>
                </a:solidFill>
                <a:latin typeface="Calibri" panose="020F0502020204030204" pitchFamily="34" charset="0"/>
              </a:rPr>
              <a:t> in the “General settings for the analysis” section (Lines 61 and below), another output file in .csv format is produced that contains the results in Table format, which can then be opened in, e.g., Excel for documentation or further analysis</a:t>
            </a:r>
          </a:p>
          <a:p>
            <a:pPr algn="just"/>
            <a:endParaRPr lang="en-US" sz="2000" b="0" i="0" u="none" strike="noStrike" baseline="0" dirty="0">
              <a:solidFill>
                <a:srgbClr val="002060"/>
              </a:solidFill>
              <a:latin typeface="Calibri" panose="020F0502020204030204" pitchFamily="34" charset="0"/>
            </a:endParaRPr>
          </a:p>
          <a:p>
            <a:pPr algn="just"/>
            <a:r>
              <a:rPr lang="en-US" sz="1800" b="1" i="1" u="none" strike="noStrike" baseline="0" dirty="0">
                <a:solidFill>
                  <a:srgbClr val="000000"/>
                </a:solidFill>
                <a:latin typeface="Calibri" panose="020F0502020204030204" pitchFamily="34" charset="0"/>
              </a:rPr>
              <a:t>For Mac users</a:t>
            </a:r>
            <a:r>
              <a:rPr lang="en-US" sz="1800" b="1" i="0" u="none" strike="noStrike" baseline="0" dirty="0">
                <a:solidFill>
                  <a:srgbClr val="000000"/>
                </a:solidFill>
                <a:latin typeface="Calibri" panose="020F0502020204030204" pitchFamily="34" charset="0"/>
              </a:rPr>
              <a:t>: </a:t>
            </a:r>
            <a:r>
              <a:rPr lang="en-US" sz="1800" b="0" i="0" u="none" strike="noStrike" baseline="0" dirty="0">
                <a:solidFill>
                  <a:srgbClr val="002060"/>
                </a:solidFill>
                <a:latin typeface="Calibri" panose="020F0502020204030204" pitchFamily="34" charset="0"/>
              </a:rPr>
              <a:t>Some commands are only available in Windows. For getting the plots right, Mac users should change all the </a:t>
            </a:r>
            <a:r>
              <a:rPr lang="en-US" sz="1800" b="0" i="1" u="none" strike="noStrike" baseline="0" dirty="0">
                <a:solidFill>
                  <a:srgbClr val="002060"/>
                </a:solidFill>
                <a:latin typeface="Calibri" panose="020F0502020204030204" pitchFamily="34" charset="0"/>
              </a:rPr>
              <a:t>windows() </a:t>
            </a:r>
            <a:r>
              <a:rPr lang="en-US" sz="1800" b="0" i="0" u="none" strike="noStrike" baseline="0" dirty="0">
                <a:solidFill>
                  <a:srgbClr val="002060"/>
                </a:solidFill>
                <a:latin typeface="Calibri" panose="020F0502020204030204" pitchFamily="34" charset="0"/>
              </a:rPr>
              <a:t>commands to </a:t>
            </a:r>
            <a:r>
              <a:rPr lang="en-US" sz="1800" b="0" i="1" u="none" strike="noStrike" baseline="0" dirty="0">
                <a:solidFill>
                  <a:srgbClr val="002060"/>
                </a:solidFill>
                <a:latin typeface="Calibri" panose="020F0502020204030204" pitchFamily="34" charset="0"/>
              </a:rPr>
              <a:t>quartz() </a:t>
            </a:r>
            <a:r>
              <a:rPr lang="en-US" sz="1800" b="0" i="0" u="none" strike="noStrike" baseline="0" dirty="0">
                <a:solidFill>
                  <a:srgbClr val="002060"/>
                </a:solidFill>
                <a:latin typeface="Calibri" panose="020F0502020204030204" pitchFamily="34" charset="0"/>
              </a:rPr>
              <a:t>which starts a graphics device driver for the macOS system and supports plotting both on screen and to various graphics file formats. The </a:t>
            </a:r>
            <a:r>
              <a:rPr lang="en-US" sz="1800" b="0" i="1" u="none" strike="noStrike" baseline="0" dirty="0" err="1">
                <a:solidFill>
                  <a:srgbClr val="002060"/>
                </a:solidFill>
                <a:latin typeface="Calibri" panose="020F0502020204030204" pitchFamily="34" charset="0"/>
              </a:rPr>
              <a:t>savePlot</a:t>
            </a:r>
            <a:r>
              <a:rPr lang="en-US" sz="1800" b="0" i="1" u="none" strike="noStrike" baseline="0" dirty="0">
                <a:solidFill>
                  <a:srgbClr val="002060"/>
                </a:solidFill>
                <a:latin typeface="Calibri" panose="020F0502020204030204" pitchFamily="34" charset="0"/>
              </a:rPr>
              <a:t>() </a:t>
            </a:r>
            <a:r>
              <a:rPr lang="en-US" sz="1800" b="0" i="0" u="none" strike="noStrike" baseline="0" dirty="0">
                <a:solidFill>
                  <a:srgbClr val="002060"/>
                </a:solidFill>
                <a:latin typeface="Calibri" panose="020F0502020204030204" pitchFamily="34" charset="0"/>
              </a:rPr>
              <a:t>command works fine. In some cases, Mac users might get an error with the </a:t>
            </a:r>
            <a:r>
              <a:rPr lang="en-US" sz="1800" b="0" i="1" u="none" strike="noStrike" baseline="0" dirty="0" err="1">
                <a:solidFill>
                  <a:srgbClr val="002060"/>
                </a:solidFill>
                <a:latin typeface="Calibri" panose="020F0502020204030204" pitchFamily="34" charset="0"/>
              </a:rPr>
              <a:t>antialias</a:t>
            </a:r>
            <a:r>
              <a:rPr lang="en-US" sz="1800" b="0" i="1" u="none" strike="noStrike" baseline="0" dirty="0">
                <a:solidFill>
                  <a:srgbClr val="002060"/>
                </a:solidFill>
                <a:latin typeface="Calibri" panose="020F0502020204030204" pitchFamily="34" charset="0"/>
              </a:rPr>
              <a:t> </a:t>
            </a:r>
            <a:r>
              <a:rPr lang="en-US" sz="1800" b="0" i="0" u="none" strike="noStrike" baseline="0" dirty="0">
                <a:solidFill>
                  <a:srgbClr val="002060"/>
                </a:solidFill>
                <a:latin typeface="Calibri" panose="020F0502020204030204" pitchFamily="34" charset="0"/>
              </a:rPr>
              <a:t>argument. In that case, use </a:t>
            </a:r>
            <a:r>
              <a:rPr lang="en-US" sz="1800" b="0" i="1" u="none" strike="noStrike" baseline="0" dirty="0" err="1">
                <a:solidFill>
                  <a:srgbClr val="002060"/>
                </a:solidFill>
                <a:latin typeface="Calibri" panose="020F0502020204030204" pitchFamily="34" charset="0"/>
              </a:rPr>
              <a:t>antialias</a:t>
            </a:r>
            <a:r>
              <a:rPr lang="en-US" sz="1800" b="0" i="1" u="none" strike="noStrike" baseline="0" dirty="0">
                <a:solidFill>
                  <a:srgbClr val="002060"/>
                </a:solidFill>
                <a:latin typeface="Calibri" panose="020F0502020204030204" pitchFamily="34" charset="0"/>
              </a:rPr>
              <a:t>="default" </a:t>
            </a:r>
            <a:r>
              <a:rPr lang="en-US" sz="1800" b="0" i="0" u="none" strike="noStrike" baseline="0" dirty="0">
                <a:solidFill>
                  <a:srgbClr val="002060"/>
                </a:solidFill>
                <a:latin typeface="Calibri" panose="020F0502020204030204" pitchFamily="34" charset="0"/>
              </a:rPr>
              <a:t>instead of </a:t>
            </a:r>
            <a:r>
              <a:rPr lang="en-US" sz="1800" b="0" i="1" u="none" strike="noStrike" baseline="0" dirty="0" err="1">
                <a:solidFill>
                  <a:srgbClr val="002060"/>
                </a:solidFill>
                <a:latin typeface="Calibri" panose="020F0502020204030204" pitchFamily="34" charset="0"/>
              </a:rPr>
              <a:t>antialias</a:t>
            </a:r>
            <a:r>
              <a:rPr lang="en-US" sz="1800" b="0" i="1" u="none" strike="noStrike" baseline="0" dirty="0">
                <a:solidFill>
                  <a:srgbClr val="002060"/>
                </a:solidFill>
                <a:latin typeface="Calibri" panose="020F0502020204030204" pitchFamily="34" charset="0"/>
              </a:rPr>
              <a:t>="</a:t>
            </a:r>
            <a:r>
              <a:rPr lang="en-US" sz="1800" b="0" i="1" u="none" strike="noStrike" baseline="0" dirty="0" err="1">
                <a:solidFill>
                  <a:srgbClr val="002060"/>
                </a:solidFill>
                <a:latin typeface="Calibri" panose="020F0502020204030204" pitchFamily="34" charset="0"/>
              </a:rPr>
              <a:t>cleartype</a:t>
            </a:r>
            <a:r>
              <a:rPr lang="en-US" sz="1800" b="0" i="1" u="none" strike="noStrike" baseline="0" dirty="0">
                <a:solidFill>
                  <a:srgbClr val="002060"/>
                </a:solidFill>
                <a:latin typeface="Calibri" panose="020F0502020204030204" pitchFamily="34" charset="0"/>
              </a:rPr>
              <a:t>"</a:t>
            </a:r>
            <a:r>
              <a:rPr lang="en-US" sz="1800" b="0" i="0" u="none" strike="noStrike" baseline="0" dirty="0">
                <a:solidFill>
                  <a:srgbClr val="002060"/>
                </a:solidFill>
                <a:latin typeface="Calibri" panose="020F0502020204030204" pitchFamily="34" charset="0"/>
              </a:rPr>
              <a:t>. </a:t>
            </a:r>
            <a:r>
              <a:rPr lang="en-US" sz="2000" b="0" i="0" u="none" strike="noStrike" baseline="0" dirty="0">
                <a:solidFill>
                  <a:srgbClr val="002060"/>
                </a:solidFill>
                <a:latin typeface="Calibri" panose="020F0502020204030204" pitchFamily="34" charset="0"/>
              </a:rPr>
              <a:t> </a:t>
            </a:r>
            <a:endParaRPr lang="en-US" sz="2000" dirty="0">
              <a:solidFill>
                <a:srgbClr val="002060"/>
              </a:solidFill>
            </a:endParaRPr>
          </a:p>
        </p:txBody>
      </p:sp>
    </p:spTree>
    <p:extLst>
      <p:ext uri="{BB962C8B-B14F-4D97-AF65-F5344CB8AC3E}">
        <p14:creationId xmlns:p14="http://schemas.microsoft.com/office/powerpoint/2010/main" val="236763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67D5-8564-F9EE-987C-9EEF3E238C94}"/>
              </a:ext>
            </a:extLst>
          </p:cNvPr>
          <p:cNvSpPr>
            <a:spLocks noGrp="1"/>
          </p:cNvSpPr>
          <p:nvPr>
            <p:ph type="title"/>
          </p:nvPr>
        </p:nvSpPr>
        <p:spPr>
          <a:xfrm>
            <a:off x="838200" y="270711"/>
            <a:ext cx="10515600" cy="517357"/>
          </a:xfrm>
          <a:solidFill>
            <a:schemeClr val="accent1">
              <a:lumMod val="40000"/>
              <a:lumOff val="60000"/>
            </a:schemeClr>
          </a:solidFill>
        </p:spPr>
        <p:txBody>
          <a:bodyPr>
            <a:normAutofit/>
          </a:bodyPr>
          <a:lstStyle/>
          <a:p>
            <a:pPr algn="ctr"/>
            <a:r>
              <a:rPr lang="en-US" sz="2800" b="1" dirty="0">
                <a:solidFill>
                  <a:srgbClr val="C00000"/>
                </a:solidFill>
              </a:rPr>
              <a:t>Structure of the input file </a:t>
            </a:r>
          </a:p>
        </p:txBody>
      </p:sp>
      <p:sp>
        <p:nvSpPr>
          <p:cNvPr id="3" name="Content Placeholder 2">
            <a:extLst>
              <a:ext uri="{FF2B5EF4-FFF2-40B4-BE49-F238E27FC236}">
                <a16:creationId xmlns:a16="http://schemas.microsoft.com/office/drawing/2014/main" id="{275BFA56-2269-68F2-C994-A82ED3861B24}"/>
              </a:ext>
            </a:extLst>
          </p:cNvPr>
          <p:cNvSpPr>
            <a:spLocks noGrp="1"/>
          </p:cNvSpPr>
          <p:nvPr>
            <p:ph idx="1"/>
          </p:nvPr>
        </p:nvSpPr>
        <p:spPr>
          <a:xfrm>
            <a:off x="838200" y="950495"/>
            <a:ext cx="10515600" cy="5226468"/>
          </a:xfrm>
          <a:ln>
            <a:solidFill>
              <a:srgbClr val="00B050"/>
            </a:solidFill>
          </a:ln>
        </p:spPr>
        <p:txBody>
          <a:bodyPr>
            <a:normAutofit fontScale="85000" lnSpcReduction="20000"/>
          </a:bodyPr>
          <a:lstStyle/>
          <a:p>
            <a:pPr marL="0" indent="0">
              <a:buNone/>
            </a:pPr>
            <a:r>
              <a:rPr lang="en-US" sz="2400" b="1" i="0" u="none" strike="noStrike" baseline="0" dirty="0">
                <a:solidFill>
                  <a:srgbClr val="002060"/>
                </a:solidFill>
                <a:latin typeface="Calibri" panose="020F0502020204030204" pitchFamily="34" charset="0"/>
              </a:rPr>
              <a:t>Structure of the catch file (.csv) </a:t>
            </a:r>
            <a:endParaRPr lang="en-US" sz="2400" b="0" i="0" u="none" strike="noStrike" baseline="0" dirty="0">
              <a:solidFill>
                <a:srgbClr val="002060"/>
              </a:solidFill>
              <a:latin typeface="Calibri" panose="020F0502020204030204" pitchFamily="34" charset="0"/>
            </a:endParaRPr>
          </a:p>
          <a:p>
            <a:pPr marL="0" indent="0">
              <a:buNone/>
            </a:pPr>
            <a:r>
              <a:rPr lang="en-US" sz="2400" b="0" i="0" u="none" strike="noStrike" baseline="0" dirty="0">
                <a:solidFill>
                  <a:srgbClr val="002060"/>
                </a:solidFill>
                <a:latin typeface="Calibri" panose="020F0502020204030204" pitchFamily="34" charset="0"/>
              </a:rPr>
              <a:t>For each stock, the following information must be specified in the corresponding columns: </a:t>
            </a:r>
          </a:p>
          <a:p>
            <a:pPr marL="0" indent="0">
              <a:buNone/>
            </a:pPr>
            <a:endParaRPr lang="en-US" sz="2400" b="0" i="0" u="none" strike="noStrike" baseline="0" dirty="0">
              <a:solidFill>
                <a:srgbClr val="002060"/>
              </a:solidFill>
              <a:latin typeface="Calibri" panose="020F0502020204030204" pitchFamily="34" charset="0"/>
            </a:endParaRPr>
          </a:p>
          <a:p>
            <a:pPr algn="just"/>
            <a:r>
              <a:rPr lang="en-US" sz="2400" b="1" i="0" u="none" strike="noStrike" baseline="0" dirty="0">
                <a:solidFill>
                  <a:srgbClr val="002060"/>
                </a:solidFill>
                <a:latin typeface="Calibri" panose="020F0502020204030204" pitchFamily="34" charset="0"/>
              </a:rPr>
              <a:t>Stock</a:t>
            </a:r>
            <a:r>
              <a:rPr lang="en-US" sz="2400" b="0" i="0" u="none" strike="noStrike" baseline="0" dirty="0">
                <a:solidFill>
                  <a:srgbClr val="002060"/>
                </a:solidFill>
                <a:latin typeface="Calibri" panose="020F0502020204030204" pitchFamily="34" charset="0"/>
              </a:rPr>
              <a:t>: a unique fish stock name or identifier (e.g. “cod.27.7e-k”), repeated for each year. Avoid special characters in the stock ID such as / or : or ñ or Ǻ, as these may cause errors. </a:t>
            </a:r>
          </a:p>
          <a:p>
            <a:pPr algn="just"/>
            <a:endParaRPr lang="en-US" sz="2400" b="0" i="0" u="none" strike="noStrike" baseline="0" dirty="0">
              <a:solidFill>
                <a:srgbClr val="002060"/>
              </a:solidFill>
              <a:latin typeface="Calibri" panose="020F0502020204030204" pitchFamily="34" charset="0"/>
            </a:endParaRPr>
          </a:p>
          <a:p>
            <a:pPr algn="just"/>
            <a:r>
              <a:rPr lang="en-US" sz="2400" b="1" i="0" u="none" strike="noStrike" baseline="0" dirty="0" err="1">
                <a:solidFill>
                  <a:srgbClr val="002060"/>
                </a:solidFill>
                <a:latin typeface="Calibri" panose="020F0502020204030204" pitchFamily="34" charset="0"/>
              </a:rPr>
              <a:t>yr</a:t>
            </a:r>
            <a:r>
              <a:rPr lang="en-US" sz="2400" b="0" i="0" u="none" strike="noStrike" baseline="0" dirty="0">
                <a:solidFill>
                  <a:srgbClr val="002060"/>
                </a:solidFill>
                <a:latin typeface="Calibri" panose="020F0502020204030204" pitchFamily="34" charset="0"/>
              </a:rPr>
              <a:t>: the reporting year of the catch (e.g., 2004). One row for each year. Years have to be consecutive from the first to the last year without any missing years. If years are missing, add them and interpolate the catch. Missing years will cause an error. </a:t>
            </a:r>
          </a:p>
          <a:p>
            <a:pPr algn="just"/>
            <a:endParaRPr lang="en-US" sz="2400" b="0" i="0" u="none" strike="noStrike" baseline="0" dirty="0">
              <a:solidFill>
                <a:srgbClr val="002060"/>
              </a:solidFill>
              <a:latin typeface="Calibri" panose="020F0502020204030204" pitchFamily="34" charset="0"/>
            </a:endParaRPr>
          </a:p>
          <a:p>
            <a:pPr algn="just"/>
            <a:r>
              <a:rPr lang="en-US" sz="2400" b="1" i="0" u="none" strike="noStrike" baseline="0" dirty="0" err="1">
                <a:solidFill>
                  <a:srgbClr val="002060"/>
                </a:solidFill>
                <a:latin typeface="Calibri" panose="020F0502020204030204" pitchFamily="34" charset="0"/>
              </a:rPr>
              <a:t>ct</a:t>
            </a:r>
            <a:r>
              <a:rPr lang="en-US" sz="2400" b="0" i="0" u="none" strike="noStrike" baseline="0" dirty="0">
                <a:solidFill>
                  <a:srgbClr val="002060"/>
                </a:solidFill>
                <a:latin typeface="Calibri" panose="020F0502020204030204" pitchFamily="34" charset="0"/>
              </a:rPr>
              <a:t>: catch in </a:t>
            </a:r>
            <a:r>
              <a:rPr lang="en-US" sz="2400" b="0" i="0" u="none" strike="noStrike" baseline="0" dirty="0" err="1">
                <a:solidFill>
                  <a:srgbClr val="002060"/>
                </a:solidFill>
                <a:latin typeface="Calibri" panose="020F0502020204030204" pitchFamily="34" charset="0"/>
              </a:rPr>
              <a:t>tonnes</a:t>
            </a:r>
            <a:r>
              <a:rPr lang="en-US" sz="2400" b="0" i="0" u="none" strike="noStrike" baseline="0" dirty="0">
                <a:solidFill>
                  <a:srgbClr val="002060"/>
                </a:solidFill>
                <a:latin typeface="Calibri" panose="020F0502020204030204" pitchFamily="34" charset="0"/>
              </a:rPr>
              <a:t> (e.g. 12345.6). Do NOT use comma as indicator of thousands (12,345.6 is WRONG). Use one row for each year. Gaps with no entries are not accepted and must be filled by interpolating missing or incorrect values, e.g., do not accept zero or NA as entry if data are missing, instead use mean of adjacent values to fill any gaps </a:t>
            </a:r>
          </a:p>
          <a:p>
            <a:pPr algn="just"/>
            <a:endParaRPr lang="en-US" sz="2400" b="0" i="0" u="none" strike="noStrike" baseline="0" dirty="0">
              <a:solidFill>
                <a:srgbClr val="002060"/>
              </a:solidFill>
              <a:latin typeface="Calibri" panose="020F0502020204030204" pitchFamily="34" charset="0"/>
            </a:endParaRPr>
          </a:p>
          <a:p>
            <a:pPr algn="just"/>
            <a:r>
              <a:rPr lang="en-US" sz="2400" b="1" i="0" u="none" strike="noStrike" baseline="0" dirty="0" err="1">
                <a:solidFill>
                  <a:srgbClr val="002060"/>
                </a:solidFill>
                <a:latin typeface="Calibri" panose="020F0502020204030204" pitchFamily="34" charset="0"/>
              </a:rPr>
              <a:t>bt</a:t>
            </a:r>
            <a:r>
              <a:rPr lang="en-US" sz="2400" b="0" i="0" u="none" strike="noStrike" baseline="0" dirty="0">
                <a:solidFill>
                  <a:srgbClr val="002060"/>
                </a:solidFill>
                <a:latin typeface="Calibri" panose="020F0502020204030204" pitchFamily="34" charset="0"/>
              </a:rPr>
              <a:t>: the value of the biomass (in </a:t>
            </a:r>
            <a:r>
              <a:rPr lang="en-US" sz="2400" b="0" i="0" u="none" strike="noStrike" baseline="0" dirty="0" err="1">
                <a:solidFill>
                  <a:srgbClr val="002060"/>
                </a:solidFill>
                <a:latin typeface="Calibri" panose="020F0502020204030204" pitchFamily="34" charset="0"/>
              </a:rPr>
              <a:t>tonnes</a:t>
            </a:r>
            <a:r>
              <a:rPr lang="en-US" sz="2400" b="0" i="0" u="none" strike="noStrike" baseline="0" dirty="0">
                <a:solidFill>
                  <a:srgbClr val="002060"/>
                </a:solidFill>
                <a:latin typeface="Calibri" panose="020F0502020204030204" pitchFamily="34" charset="0"/>
              </a:rPr>
              <a:t>, e.g. 345.67), or the value of the CPUE or stock size index (e.g. 0.123), or NA if there is no information. Gaps filled with NA are acceptable for </a:t>
            </a:r>
            <a:r>
              <a:rPr lang="en-US" sz="2400" b="0" i="0" u="none" strike="noStrike" baseline="0" dirty="0" err="1">
                <a:solidFill>
                  <a:srgbClr val="002060"/>
                </a:solidFill>
                <a:latin typeface="Calibri" panose="020F0502020204030204" pitchFamily="34" charset="0"/>
              </a:rPr>
              <a:t>bt</a:t>
            </a:r>
            <a:r>
              <a:rPr lang="en-US" sz="2400" b="0" i="0" u="none" strike="noStrike" baseline="0" dirty="0">
                <a:solidFill>
                  <a:srgbClr val="002060"/>
                </a:solidFill>
                <a:latin typeface="Calibri" panose="020F0502020204030204" pitchFamily="34" charset="0"/>
              </a:rPr>
              <a:t>, i.e., abundance data can be fewer than catch data</a:t>
            </a:r>
            <a:r>
              <a:rPr lang="en-US" sz="1800" b="0" i="0" u="none" strike="noStrike" baseline="0" dirty="0">
                <a:solidFill>
                  <a:srgbClr val="002060"/>
                </a:solidFill>
                <a:latin typeface="Calibri" panose="020F0502020204030204" pitchFamily="34" charset="0"/>
              </a:rPr>
              <a:t>. </a:t>
            </a:r>
            <a:endParaRPr lang="en-US" dirty="0">
              <a:solidFill>
                <a:srgbClr val="002060"/>
              </a:solidFill>
            </a:endParaRPr>
          </a:p>
        </p:txBody>
      </p:sp>
    </p:spTree>
    <p:extLst>
      <p:ext uri="{BB962C8B-B14F-4D97-AF65-F5344CB8AC3E}">
        <p14:creationId xmlns:p14="http://schemas.microsoft.com/office/powerpoint/2010/main" val="50567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19BC-24BB-4A8F-0A6E-81B0096B02C4}"/>
              </a:ext>
            </a:extLst>
          </p:cNvPr>
          <p:cNvSpPr>
            <a:spLocks noGrp="1"/>
          </p:cNvSpPr>
          <p:nvPr>
            <p:ph type="title"/>
          </p:nvPr>
        </p:nvSpPr>
        <p:spPr>
          <a:xfrm>
            <a:off x="838200" y="365126"/>
            <a:ext cx="10515600" cy="315912"/>
          </a:xfrm>
          <a:solidFill>
            <a:schemeClr val="accent1">
              <a:lumMod val="40000"/>
              <a:lumOff val="60000"/>
            </a:schemeClr>
          </a:solidFill>
        </p:spPr>
        <p:txBody>
          <a:bodyPr>
            <a:noAutofit/>
          </a:bodyPr>
          <a:lstStyle/>
          <a:p>
            <a:pPr algn="ctr"/>
            <a:r>
              <a:rPr lang="en-US" sz="2800" b="1" i="0" u="none" strike="noStrike" baseline="0" dirty="0">
                <a:solidFill>
                  <a:srgbClr val="C00000"/>
                </a:solidFill>
                <a:latin typeface="Calibri" panose="020F0502020204030204" pitchFamily="34" charset="0"/>
              </a:rPr>
              <a:t>Structure of ID file (.csv) </a:t>
            </a:r>
            <a:endParaRPr lang="en-US" sz="2800" dirty="0">
              <a:solidFill>
                <a:srgbClr val="C00000"/>
              </a:solidFill>
            </a:endParaRPr>
          </a:p>
        </p:txBody>
      </p:sp>
      <p:sp>
        <p:nvSpPr>
          <p:cNvPr id="3" name="Content Placeholder 2">
            <a:extLst>
              <a:ext uri="{FF2B5EF4-FFF2-40B4-BE49-F238E27FC236}">
                <a16:creationId xmlns:a16="http://schemas.microsoft.com/office/drawing/2014/main" id="{0A0C7F38-E95A-715A-4E13-54E43DA8E823}"/>
              </a:ext>
            </a:extLst>
          </p:cNvPr>
          <p:cNvSpPr>
            <a:spLocks noGrp="1"/>
          </p:cNvSpPr>
          <p:nvPr>
            <p:ph idx="1"/>
          </p:nvPr>
        </p:nvSpPr>
        <p:spPr>
          <a:xfrm>
            <a:off x="838200" y="824162"/>
            <a:ext cx="10760242" cy="5901491"/>
          </a:xfrm>
          <a:ln>
            <a:solidFill>
              <a:srgbClr val="00B050"/>
            </a:solidFill>
          </a:ln>
        </p:spPr>
        <p:txBody>
          <a:bodyPr>
            <a:noAutofit/>
          </a:bodyPr>
          <a:lstStyle/>
          <a:p>
            <a:pPr marL="0" indent="0">
              <a:buNone/>
            </a:pPr>
            <a:r>
              <a:rPr lang="en-US" sz="2000" b="0" i="0" u="none" strike="noStrike" baseline="0" dirty="0">
                <a:solidFill>
                  <a:srgbClr val="002060"/>
                </a:solidFill>
                <a:latin typeface="Calibri" panose="020F0502020204030204" pitchFamily="34" charset="0"/>
              </a:rPr>
              <a:t>In all text variables below, avoid special characters such as / or : or ñ or Ǻ, as these may cause errors.  For each stock, the following information must be specified (in the corresponding columns): </a:t>
            </a:r>
          </a:p>
          <a:p>
            <a:r>
              <a:rPr lang="en-US" sz="2000" b="1" i="0" u="none" strike="noStrike" baseline="0" dirty="0">
                <a:solidFill>
                  <a:srgbClr val="002060"/>
                </a:solidFill>
                <a:latin typeface="Calibri" panose="020F0502020204030204" pitchFamily="34" charset="0"/>
              </a:rPr>
              <a:t>Continent: </a:t>
            </a:r>
            <a:r>
              <a:rPr lang="en-US" sz="2000" b="0" i="0" u="none" strike="noStrike" baseline="0" dirty="0">
                <a:solidFill>
                  <a:srgbClr val="002060"/>
                </a:solidFill>
                <a:latin typeface="Calibri" panose="020F0502020204030204" pitchFamily="34" charset="0"/>
              </a:rPr>
              <a:t>a string specifying the continental shelf, such as “Europe” or “North America” or “Asia” </a:t>
            </a:r>
          </a:p>
          <a:p>
            <a:r>
              <a:rPr lang="en-US" sz="2000" b="1" i="0" u="none" strike="noStrike" baseline="0" dirty="0">
                <a:solidFill>
                  <a:srgbClr val="002060"/>
                </a:solidFill>
                <a:latin typeface="Calibri" panose="020F0502020204030204" pitchFamily="34" charset="0"/>
              </a:rPr>
              <a:t>Region</a:t>
            </a:r>
            <a:r>
              <a:rPr lang="en-US" sz="2000" b="0" i="0" u="none" strike="noStrike" baseline="0" dirty="0">
                <a:solidFill>
                  <a:srgbClr val="002060"/>
                </a:solidFill>
                <a:latin typeface="Calibri" panose="020F0502020204030204" pitchFamily="34" charset="0"/>
              </a:rPr>
              <a:t>: a string indicating the catch area, e.g., “Northeast Atlantic”. </a:t>
            </a:r>
          </a:p>
          <a:p>
            <a:r>
              <a:rPr lang="en-US" sz="2000" b="1" i="0" u="none" strike="noStrike" baseline="0" dirty="0">
                <a:solidFill>
                  <a:srgbClr val="002060"/>
                </a:solidFill>
                <a:latin typeface="Calibri" panose="020F0502020204030204" pitchFamily="34" charset="0"/>
              </a:rPr>
              <a:t>Subregion</a:t>
            </a:r>
            <a:r>
              <a:rPr lang="en-US" sz="2000" b="0" i="0" u="none" strike="noStrike" baseline="0" dirty="0">
                <a:solidFill>
                  <a:srgbClr val="002060"/>
                </a:solidFill>
                <a:latin typeface="Calibri" panose="020F0502020204030204" pitchFamily="34" charset="0"/>
              </a:rPr>
              <a:t>: a string indicating the subarea, e.g., “Baltic Sea”. </a:t>
            </a:r>
          </a:p>
          <a:p>
            <a:r>
              <a:rPr lang="en-US" sz="2000" b="1" i="0" u="none" strike="noStrike" baseline="0" dirty="0">
                <a:solidFill>
                  <a:srgbClr val="002060"/>
                </a:solidFill>
                <a:latin typeface="Calibri" panose="020F0502020204030204" pitchFamily="34" charset="0"/>
              </a:rPr>
              <a:t>Stock</a:t>
            </a:r>
            <a:r>
              <a:rPr lang="en-US" sz="2000" b="0" i="0" u="none" strike="noStrike" baseline="0" dirty="0">
                <a:solidFill>
                  <a:srgbClr val="002060"/>
                </a:solidFill>
                <a:latin typeface="Calibri" panose="020F0502020204030204" pitchFamily="34" charset="0"/>
              </a:rPr>
              <a:t>: a unique fish stock name or identifier (corresponding to the one in the ‘Stock’ column in the catch file). </a:t>
            </a:r>
          </a:p>
          <a:p>
            <a:r>
              <a:rPr lang="en-US" sz="2000" b="1" i="0" u="none" strike="noStrike" baseline="0" dirty="0">
                <a:solidFill>
                  <a:srgbClr val="002060"/>
                </a:solidFill>
                <a:latin typeface="Calibri" panose="020F0502020204030204" pitchFamily="34" charset="0"/>
              </a:rPr>
              <a:t>Group</a:t>
            </a:r>
            <a:r>
              <a:rPr lang="en-US" sz="2000" b="0" i="0" u="none" strike="noStrike" baseline="0" dirty="0">
                <a:solidFill>
                  <a:srgbClr val="002060"/>
                </a:solidFill>
                <a:latin typeface="Calibri" panose="020F0502020204030204" pitchFamily="34" charset="0"/>
              </a:rPr>
              <a:t>: optional; the functional group that a species belongs to, e.g., “Large predators” or “Pelagic plankton feeders” or “Benthic organisms”. </a:t>
            </a:r>
          </a:p>
          <a:p>
            <a:r>
              <a:rPr lang="en-US" sz="2000" b="1" i="0" u="none" strike="noStrike" baseline="0" dirty="0">
                <a:solidFill>
                  <a:srgbClr val="002060"/>
                </a:solidFill>
                <a:latin typeface="Calibri" panose="020F0502020204030204" pitchFamily="34" charset="0"/>
              </a:rPr>
              <a:t>Name</a:t>
            </a:r>
            <a:r>
              <a:rPr lang="en-US" sz="2000" b="0" i="0" u="none" strike="noStrike" baseline="0" dirty="0">
                <a:solidFill>
                  <a:srgbClr val="002060"/>
                </a:solidFill>
                <a:latin typeface="Calibri" panose="020F0502020204030204" pitchFamily="34" charset="0"/>
              </a:rPr>
              <a:t>: optional; a common name of the species, e.g., “Makala”. </a:t>
            </a:r>
          </a:p>
          <a:p>
            <a:r>
              <a:rPr lang="en-US" sz="2000" b="1" i="0" u="none" strike="noStrike" baseline="0" dirty="0" err="1">
                <a:solidFill>
                  <a:srgbClr val="002060"/>
                </a:solidFill>
                <a:latin typeface="Calibri" panose="020F0502020204030204" pitchFamily="34" charset="0"/>
              </a:rPr>
              <a:t>ScientificName</a:t>
            </a:r>
            <a:r>
              <a:rPr lang="en-US" sz="2000" b="0" i="0" u="none" strike="noStrike" baseline="0" dirty="0">
                <a:solidFill>
                  <a:srgbClr val="002060"/>
                </a:solidFill>
                <a:latin typeface="Calibri" panose="020F0502020204030204" pitchFamily="34" charset="0"/>
              </a:rPr>
              <a:t>: optional; the scientific name of the species, e.g., “</a:t>
            </a:r>
            <a:r>
              <a:rPr lang="en-US" sz="2000" b="0" i="0" u="none" strike="noStrike" baseline="0" dirty="0" err="1">
                <a:solidFill>
                  <a:srgbClr val="002060"/>
                </a:solidFill>
                <a:latin typeface="Calibri" panose="020F0502020204030204" pitchFamily="34" charset="0"/>
              </a:rPr>
              <a:t>Phycis</a:t>
            </a:r>
            <a:r>
              <a:rPr lang="en-US" sz="2000" b="0" i="0" u="none" strike="noStrike" baseline="0" dirty="0">
                <a:solidFill>
                  <a:srgbClr val="002060"/>
                </a:solidFill>
                <a:latin typeface="Calibri" panose="020F0502020204030204" pitchFamily="34" charset="0"/>
              </a:rPr>
              <a:t> </a:t>
            </a:r>
            <a:r>
              <a:rPr lang="en-US" sz="2000" b="0" i="0" u="none" strike="noStrike" baseline="0" dirty="0" err="1">
                <a:solidFill>
                  <a:srgbClr val="002060"/>
                </a:solidFill>
                <a:latin typeface="Calibri" panose="020F0502020204030204" pitchFamily="34" charset="0"/>
              </a:rPr>
              <a:t>blennoides</a:t>
            </a:r>
            <a:r>
              <a:rPr lang="en-US" sz="2000" b="0" i="0" u="none" strike="noStrike" baseline="0" dirty="0">
                <a:solidFill>
                  <a:srgbClr val="002060"/>
                </a:solidFill>
                <a:latin typeface="Calibri" panose="020F0502020204030204" pitchFamily="34" charset="0"/>
              </a:rPr>
              <a:t>”. </a:t>
            </a:r>
          </a:p>
          <a:p>
            <a:r>
              <a:rPr lang="en-US" sz="2000" b="1" i="0" u="none" strike="noStrike" baseline="0" dirty="0" err="1">
                <a:solidFill>
                  <a:srgbClr val="002060"/>
                </a:solidFill>
                <a:latin typeface="Calibri" panose="020F0502020204030204" pitchFamily="34" charset="0"/>
              </a:rPr>
              <a:t>SpecCode</a:t>
            </a:r>
            <a:r>
              <a:rPr lang="en-US" sz="2000" b="0" i="0" u="none" strike="noStrike" baseline="0" dirty="0">
                <a:solidFill>
                  <a:srgbClr val="002060"/>
                </a:solidFill>
                <a:latin typeface="Calibri" panose="020F0502020204030204" pitchFamily="34" charset="0"/>
              </a:rPr>
              <a:t>: optional; the code number used in </a:t>
            </a:r>
            <a:r>
              <a:rPr lang="en-US" sz="2000" b="0" i="0" u="none" strike="noStrike" baseline="0" dirty="0" err="1">
                <a:solidFill>
                  <a:srgbClr val="002060"/>
                </a:solidFill>
                <a:latin typeface="Calibri" panose="020F0502020204030204" pitchFamily="34" charset="0"/>
              </a:rPr>
              <a:t>FishBase</a:t>
            </a:r>
            <a:r>
              <a:rPr lang="en-US" sz="2000" b="0" i="0" u="none" strike="noStrike" baseline="0" dirty="0">
                <a:solidFill>
                  <a:srgbClr val="002060"/>
                </a:solidFill>
                <a:latin typeface="Calibri" panose="020F0502020204030204" pitchFamily="34" charset="0"/>
              </a:rPr>
              <a:t> for fish or </a:t>
            </a:r>
            <a:r>
              <a:rPr lang="en-US" sz="2000" b="0" i="0" u="none" strike="noStrike" baseline="0" dirty="0" err="1">
                <a:solidFill>
                  <a:srgbClr val="002060"/>
                </a:solidFill>
                <a:latin typeface="Calibri" panose="020F0502020204030204" pitchFamily="34" charset="0"/>
              </a:rPr>
              <a:t>SealifeBase</a:t>
            </a:r>
            <a:r>
              <a:rPr lang="en-US" sz="2000" b="0" i="0" u="none" strike="noStrike" baseline="0" dirty="0">
                <a:solidFill>
                  <a:srgbClr val="002060"/>
                </a:solidFill>
                <a:latin typeface="Calibri" panose="020F0502020204030204" pitchFamily="34" charset="0"/>
              </a:rPr>
              <a:t> for non-fish. If present, </a:t>
            </a:r>
            <a:r>
              <a:rPr lang="en-US" sz="2000" b="0" i="0" u="none" strike="noStrike" baseline="0" dirty="0" err="1">
                <a:solidFill>
                  <a:srgbClr val="002060"/>
                </a:solidFill>
                <a:latin typeface="Calibri" panose="020F0502020204030204" pitchFamily="34" charset="0"/>
              </a:rPr>
              <a:t>SpecCode</a:t>
            </a:r>
            <a:r>
              <a:rPr lang="en-US" sz="2000" b="0" i="0" u="none" strike="noStrike" baseline="0" dirty="0">
                <a:solidFill>
                  <a:srgbClr val="002060"/>
                </a:solidFill>
                <a:latin typeface="Calibri" panose="020F0502020204030204" pitchFamily="34" charset="0"/>
              </a:rPr>
              <a:t> can be used to lookup Resilience and </a:t>
            </a:r>
            <a:r>
              <a:rPr lang="en-US" sz="2000" b="0" i="0" u="none" strike="noStrike" baseline="0" dirty="0" err="1">
                <a:solidFill>
                  <a:srgbClr val="002060"/>
                </a:solidFill>
                <a:latin typeface="Calibri" panose="020F0502020204030204" pitchFamily="34" charset="0"/>
              </a:rPr>
              <a:t>r.low</a:t>
            </a:r>
            <a:r>
              <a:rPr lang="en-US" sz="2000" b="0" i="0" u="none" strike="noStrike" baseline="0" dirty="0">
                <a:solidFill>
                  <a:srgbClr val="002060"/>
                </a:solidFill>
                <a:latin typeface="Calibri" panose="020F0502020204030204" pitchFamily="34" charset="0"/>
              </a:rPr>
              <a:t>, </a:t>
            </a:r>
            <a:r>
              <a:rPr lang="en-US" sz="2000" b="0" i="0" u="none" strike="noStrike" baseline="0" dirty="0" err="1">
                <a:solidFill>
                  <a:srgbClr val="002060"/>
                </a:solidFill>
                <a:latin typeface="Calibri" panose="020F0502020204030204" pitchFamily="34" charset="0"/>
              </a:rPr>
              <a:t>r.hi</a:t>
            </a:r>
            <a:r>
              <a:rPr lang="en-US" sz="2000" b="0" i="0" u="none" strike="noStrike" baseline="0" dirty="0">
                <a:solidFill>
                  <a:srgbClr val="002060"/>
                </a:solidFill>
                <a:latin typeface="Calibri" panose="020F0502020204030204" pitchFamily="34" charset="0"/>
              </a:rPr>
              <a:t> priors, e.g., from the ‘Estimates based on models’ section of </a:t>
            </a:r>
            <a:r>
              <a:rPr lang="en-US" sz="2000" b="0" i="0" u="none" strike="noStrike" baseline="0" dirty="0">
                <a:solidFill>
                  <a:srgbClr val="0000FF"/>
                </a:solidFill>
                <a:latin typeface="Calibri" panose="020F0502020204030204" pitchFamily="34" charset="0"/>
              </a:rPr>
              <a:t>https://www.fishbase.org/summary/69 </a:t>
            </a:r>
            <a:r>
              <a:rPr lang="en-US" sz="2000" b="0" i="0" u="none" strike="noStrike" baseline="0" dirty="0">
                <a:solidFill>
                  <a:srgbClr val="000000"/>
                </a:solidFill>
                <a:latin typeface="Calibri" panose="020F0502020204030204" pitchFamily="34" charset="0"/>
              </a:rPr>
              <a:t>, where </a:t>
            </a:r>
            <a:r>
              <a:rPr lang="en-US" sz="2000" b="0" i="0" u="none" strike="noStrike" baseline="0" dirty="0">
                <a:solidFill>
                  <a:srgbClr val="000000"/>
                </a:solidFill>
                <a:highlight>
                  <a:srgbClr val="FFFF00"/>
                </a:highlight>
                <a:latin typeface="Calibri" panose="020F0502020204030204" pitchFamily="34" charset="0"/>
              </a:rPr>
              <a:t>69</a:t>
            </a:r>
            <a:r>
              <a:rPr lang="en-US" sz="2000" b="0" i="0" u="none" strike="noStrike" baseline="0" dirty="0">
                <a:solidFill>
                  <a:srgbClr val="000000"/>
                </a:solidFill>
                <a:latin typeface="Calibri" panose="020F0502020204030204" pitchFamily="34" charset="0"/>
              </a:rPr>
              <a:t> is the </a:t>
            </a:r>
            <a:r>
              <a:rPr lang="en-US" sz="2000" b="0" i="0" u="none" strike="noStrike" baseline="0" dirty="0" err="1">
                <a:solidFill>
                  <a:srgbClr val="000000"/>
                </a:solidFill>
                <a:latin typeface="Calibri" panose="020F0502020204030204" pitchFamily="34" charset="0"/>
              </a:rPr>
              <a:t>SpecCode</a:t>
            </a:r>
            <a:r>
              <a:rPr lang="en-US" sz="2000" b="0" i="0" u="none" strike="noStrike" baseline="0" dirty="0">
                <a:solidFill>
                  <a:srgbClr val="000000"/>
                </a:solidFill>
                <a:latin typeface="Calibri" panose="020F0502020204030204" pitchFamily="34" charset="0"/>
              </a:rPr>
              <a:t> of Atlantic cod. </a:t>
            </a:r>
          </a:p>
          <a:p>
            <a:r>
              <a:rPr lang="en-US" sz="2000" b="1" i="0" u="none" strike="noStrike" baseline="0" dirty="0">
                <a:solidFill>
                  <a:srgbClr val="000000"/>
                </a:solidFill>
                <a:latin typeface="Calibri" panose="020F0502020204030204" pitchFamily="34" charset="0"/>
              </a:rPr>
              <a:t>Source</a:t>
            </a:r>
            <a:r>
              <a:rPr lang="en-US" sz="2000" b="0" i="0" u="none" strike="noStrike" baseline="0" dirty="0">
                <a:solidFill>
                  <a:srgbClr val="000000"/>
                </a:solidFill>
                <a:latin typeface="Calibri" panose="020F0502020204030204" pitchFamily="34" charset="0"/>
              </a:rPr>
              <a:t>: optional; the source where the data were taken from, e.g., </a:t>
            </a:r>
            <a:r>
              <a:rPr lang="en-US" sz="2000" b="0" i="0" u="none" strike="noStrike" baseline="0" dirty="0">
                <a:solidFill>
                  <a:srgbClr val="0000FF"/>
                </a:solidFill>
                <a:latin typeface="Calibri" panose="020F0502020204030204" pitchFamily="34" charset="0"/>
              </a:rPr>
              <a:t>http://www.ices.dk/sites/pub/Publication%20Reports/Advice/2014/2014/gfb-comb.pdf </a:t>
            </a:r>
          </a:p>
          <a:p>
            <a:pPr marL="0" indent="0">
              <a:buNone/>
            </a:pPr>
            <a:endParaRPr lang="en-US" sz="2000" b="0" i="0" u="none" strike="noStrike" baseline="0"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1408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A50CC-53AD-EFBE-A8C5-CEDDF17FB136}"/>
              </a:ext>
            </a:extLst>
          </p:cNvPr>
          <p:cNvSpPr>
            <a:spLocks noGrp="1"/>
          </p:cNvSpPr>
          <p:nvPr>
            <p:ph idx="1"/>
          </p:nvPr>
        </p:nvSpPr>
        <p:spPr>
          <a:xfrm>
            <a:off x="651709" y="111126"/>
            <a:ext cx="10814385" cy="6572416"/>
          </a:xfrm>
          <a:ln>
            <a:solidFill>
              <a:srgbClr val="00B050"/>
            </a:solidFill>
          </a:ln>
        </p:spPr>
        <p:txBody>
          <a:bodyPr>
            <a:noAutofit/>
          </a:bodyPr>
          <a:lstStyle/>
          <a:p>
            <a:r>
              <a:rPr lang="en-US" sz="1900" b="1" i="0" u="none" strike="noStrike" baseline="0" dirty="0" err="1">
                <a:solidFill>
                  <a:srgbClr val="002060"/>
                </a:solidFill>
                <a:latin typeface="Calibri" panose="020F0502020204030204" pitchFamily="34" charset="0"/>
              </a:rPr>
              <a:t>MinOfYear</a:t>
            </a:r>
            <a:r>
              <a:rPr lang="en-US" sz="1900" b="0" i="0" u="none" strike="noStrike" baseline="0" dirty="0">
                <a:solidFill>
                  <a:srgbClr val="002060"/>
                </a:solidFill>
                <a:latin typeface="Calibri" panose="020F0502020204030204" pitchFamily="34" charset="0"/>
              </a:rPr>
              <a:t>: the first year with catch data. </a:t>
            </a:r>
          </a:p>
          <a:p>
            <a:r>
              <a:rPr lang="en-US" sz="1900" b="1" i="0" u="none" strike="noStrike" baseline="0" dirty="0" err="1">
                <a:solidFill>
                  <a:srgbClr val="002060"/>
                </a:solidFill>
                <a:latin typeface="Calibri" panose="020F0502020204030204" pitchFamily="34" charset="0"/>
              </a:rPr>
              <a:t>MaxOfYear</a:t>
            </a:r>
            <a:r>
              <a:rPr lang="en-US" sz="1900" b="0" i="0" u="none" strike="noStrike" baseline="0" dirty="0">
                <a:solidFill>
                  <a:srgbClr val="002060"/>
                </a:solidFill>
                <a:latin typeface="Calibri" panose="020F0502020204030204" pitchFamily="34" charset="0"/>
              </a:rPr>
              <a:t>: the last year with catch data. </a:t>
            </a:r>
          </a:p>
          <a:p>
            <a:r>
              <a:rPr lang="en-US" sz="1900" b="1" i="0" u="none" strike="noStrike" baseline="0" dirty="0" err="1">
                <a:solidFill>
                  <a:srgbClr val="002060"/>
                </a:solidFill>
                <a:latin typeface="Calibri" panose="020F0502020204030204" pitchFamily="34" charset="0"/>
              </a:rPr>
              <a:t>StartYear</a:t>
            </a:r>
            <a:r>
              <a:rPr lang="en-US" sz="1900" b="0" i="0" u="none" strike="noStrike" baseline="0" dirty="0">
                <a:solidFill>
                  <a:srgbClr val="002060"/>
                </a:solidFill>
                <a:latin typeface="Calibri" panose="020F0502020204030204" pitchFamily="34" charset="0"/>
              </a:rPr>
              <a:t>: the first year of the catch time series to be used for the analysis (from when on the data are thought to be reliable). </a:t>
            </a:r>
          </a:p>
          <a:p>
            <a:r>
              <a:rPr lang="en-US" sz="1900" b="1" i="0" u="none" strike="noStrike" baseline="0" dirty="0" err="1">
                <a:solidFill>
                  <a:srgbClr val="002060"/>
                </a:solidFill>
                <a:latin typeface="Calibri" panose="020F0502020204030204" pitchFamily="34" charset="0"/>
              </a:rPr>
              <a:t>EndYear</a:t>
            </a:r>
            <a:r>
              <a:rPr lang="en-US" sz="1900" b="0" i="0" u="none" strike="noStrike" baseline="0" dirty="0">
                <a:solidFill>
                  <a:srgbClr val="002060"/>
                </a:solidFill>
                <a:latin typeface="Calibri" panose="020F0502020204030204" pitchFamily="34" charset="0"/>
              </a:rPr>
              <a:t>: the last year of the catch time series to be used. </a:t>
            </a:r>
          </a:p>
          <a:p>
            <a:pPr algn="just"/>
            <a:r>
              <a:rPr lang="en-US" sz="1900" b="1" i="0" u="none" strike="noStrike" baseline="0" dirty="0" err="1">
                <a:solidFill>
                  <a:srgbClr val="000000"/>
                </a:solidFill>
                <a:latin typeface="Calibri" panose="020F0502020204030204" pitchFamily="34" charset="0"/>
              </a:rPr>
              <a:t>Flim</a:t>
            </a:r>
            <a:r>
              <a:rPr lang="en-US" sz="1900" b="1" i="0" u="none" strike="noStrike" baseline="0" dirty="0">
                <a:solidFill>
                  <a:srgbClr val="000000"/>
                </a:solidFill>
                <a:latin typeface="Calibri" panose="020F0502020204030204" pitchFamily="34" charset="0"/>
              </a:rPr>
              <a:t>, </a:t>
            </a:r>
            <a:r>
              <a:rPr lang="en-US" sz="1900" b="1" i="0" u="none" strike="noStrike" baseline="0" dirty="0" err="1">
                <a:solidFill>
                  <a:srgbClr val="000000"/>
                </a:solidFill>
                <a:latin typeface="Calibri" panose="020F0502020204030204" pitchFamily="34" charset="0"/>
              </a:rPr>
              <a:t>Fpa</a:t>
            </a:r>
            <a:r>
              <a:rPr lang="en-US" sz="1900" b="1" i="0" u="none" strike="noStrike" baseline="0" dirty="0">
                <a:solidFill>
                  <a:srgbClr val="000000"/>
                </a:solidFill>
                <a:latin typeface="Calibri" panose="020F0502020204030204" pitchFamily="34" charset="0"/>
              </a:rPr>
              <a:t>, </a:t>
            </a:r>
            <a:r>
              <a:rPr lang="en-US" sz="1900" b="1" i="0" u="none" strike="noStrike" baseline="0" dirty="0" err="1">
                <a:solidFill>
                  <a:srgbClr val="000000"/>
                </a:solidFill>
                <a:latin typeface="Calibri" panose="020F0502020204030204" pitchFamily="34" charset="0"/>
              </a:rPr>
              <a:t>Blim</a:t>
            </a:r>
            <a:r>
              <a:rPr lang="en-US" sz="1900" b="1" i="0" u="none" strike="noStrike" baseline="0" dirty="0">
                <a:solidFill>
                  <a:srgbClr val="000000"/>
                </a:solidFill>
                <a:latin typeface="Calibri" panose="020F0502020204030204" pitchFamily="34" charset="0"/>
              </a:rPr>
              <a:t>, </a:t>
            </a:r>
            <a:r>
              <a:rPr lang="en-US" sz="1900" b="1" i="0" u="none" strike="noStrike" baseline="0" dirty="0" err="1">
                <a:solidFill>
                  <a:srgbClr val="000000"/>
                </a:solidFill>
                <a:latin typeface="Calibri" panose="020F0502020204030204" pitchFamily="34" charset="0"/>
              </a:rPr>
              <a:t>Bpa</a:t>
            </a:r>
            <a:r>
              <a:rPr lang="en-US" sz="1900" b="1" i="0" u="none" strike="noStrike" baseline="0" dirty="0">
                <a:solidFill>
                  <a:srgbClr val="000000"/>
                </a:solidFill>
                <a:latin typeface="Calibri" panose="020F0502020204030204" pitchFamily="34" charset="0"/>
              </a:rPr>
              <a:t>, </a:t>
            </a:r>
            <a:r>
              <a:rPr lang="en-US" sz="1900" b="1" i="0" u="none" strike="noStrike" baseline="0" dirty="0" err="1">
                <a:solidFill>
                  <a:srgbClr val="000000"/>
                </a:solidFill>
                <a:latin typeface="Calibri" panose="020F0502020204030204" pitchFamily="34" charset="0"/>
              </a:rPr>
              <a:t>Bmsy</a:t>
            </a:r>
            <a:r>
              <a:rPr lang="en-US" sz="1900" b="1" i="0" u="none" strike="noStrike" baseline="0" dirty="0">
                <a:solidFill>
                  <a:srgbClr val="000000"/>
                </a:solidFill>
                <a:latin typeface="Calibri" panose="020F0502020204030204" pitchFamily="34" charset="0"/>
              </a:rPr>
              <a:t>, </a:t>
            </a:r>
            <a:r>
              <a:rPr lang="en-US" sz="1900" b="1" i="0" u="none" strike="noStrike" baseline="0" dirty="0" err="1">
                <a:solidFill>
                  <a:srgbClr val="000000"/>
                </a:solidFill>
                <a:latin typeface="Calibri" panose="020F0502020204030204" pitchFamily="34" charset="0"/>
              </a:rPr>
              <a:t>MSYBtrigger</a:t>
            </a:r>
            <a:r>
              <a:rPr lang="en-US" sz="1900" b="1" i="0" u="none" strike="noStrike" baseline="0" dirty="0">
                <a:solidFill>
                  <a:srgbClr val="000000"/>
                </a:solidFill>
                <a:latin typeface="Calibri" panose="020F0502020204030204" pitchFamily="34" charset="0"/>
              </a:rPr>
              <a:t>, </a:t>
            </a:r>
            <a:r>
              <a:rPr lang="en-US" sz="1900" b="1" i="0" u="none" strike="noStrike" baseline="0" dirty="0" err="1">
                <a:solidFill>
                  <a:srgbClr val="000000"/>
                </a:solidFill>
                <a:latin typeface="Calibri" panose="020F0502020204030204" pitchFamily="34" charset="0"/>
              </a:rPr>
              <a:t>Fmsy</a:t>
            </a:r>
            <a:r>
              <a:rPr lang="en-US" sz="1900" b="1" i="0" u="none" strike="noStrike" baseline="0" dirty="0">
                <a:solidFill>
                  <a:srgbClr val="000000"/>
                </a:solidFill>
                <a:latin typeface="Calibri" panose="020F0502020204030204" pitchFamily="34" charset="0"/>
              </a:rPr>
              <a:t>, </a:t>
            </a:r>
            <a:r>
              <a:rPr lang="en-US" sz="1900" b="1" i="0" u="none" strike="noStrike" baseline="0" dirty="0" err="1">
                <a:solidFill>
                  <a:srgbClr val="000000"/>
                </a:solidFill>
                <a:latin typeface="Calibri" panose="020F0502020204030204" pitchFamily="34" charset="0"/>
              </a:rPr>
              <a:t>last_F</a:t>
            </a:r>
            <a:r>
              <a:rPr lang="en-US" sz="1900" b="0" i="0" u="none" strike="noStrike" baseline="0" dirty="0">
                <a:solidFill>
                  <a:srgbClr val="000000"/>
                </a:solidFill>
                <a:latin typeface="Calibri" panose="020F0502020204030204" pitchFamily="34" charset="0"/>
              </a:rPr>
              <a:t>: optional; fisheries reference points from assessments, for comparison, not used in the analysis. </a:t>
            </a:r>
          </a:p>
          <a:p>
            <a:pPr algn="just"/>
            <a:r>
              <a:rPr lang="en-US" sz="1900" b="1" i="0" u="none" strike="noStrike" baseline="0" dirty="0">
                <a:solidFill>
                  <a:srgbClr val="000000"/>
                </a:solidFill>
                <a:latin typeface="Calibri" panose="020F0502020204030204" pitchFamily="34" charset="0"/>
              </a:rPr>
              <a:t>Resilience</a:t>
            </a:r>
            <a:r>
              <a:rPr lang="en-US" sz="1900" b="0" i="0" u="none" strike="noStrike" baseline="0" dirty="0">
                <a:solidFill>
                  <a:srgbClr val="000000"/>
                </a:solidFill>
                <a:latin typeface="Calibri" panose="020F0502020204030204" pitchFamily="34" charset="0"/>
              </a:rPr>
              <a:t>: prior estimate of resilience or productivity, corresponding to intrinsic growth rate ranges (see next section). Allowed values are “High”, “Medium”, “Low”, “Very Low”. Get default values from </a:t>
            </a:r>
            <a:r>
              <a:rPr lang="en-US" sz="1900" b="0" i="0" u="none" strike="noStrike" baseline="0" dirty="0">
                <a:solidFill>
                  <a:srgbClr val="0000FF"/>
                </a:solidFill>
                <a:latin typeface="Calibri" panose="020F0502020204030204" pitchFamily="34" charset="0"/>
              </a:rPr>
              <a:t>www.FishBase.org </a:t>
            </a:r>
            <a:r>
              <a:rPr lang="en-US" sz="1900" b="0" i="0" u="none" strike="noStrike" baseline="0" dirty="0">
                <a:solidFill>
                  <a:srgbClr val="000000"/>
                </a:solidFill>
                <a:latin typeface="Calibri" panose="020F0502020204030204" pitchFamily="34" charset="0"/>
              </a:rPr>
              <a:t>for fish and from </a:t>
            </a:r>
            <a:r>
              <a:rPr lang="en-US" sz="1900" b="0" i="0" u="none" strike="noStrike" baseline="0" dirty="0">
                <a:solidFill>
                  <a:srgbClr val="0000FF"/>
                </a:solidFill>
                <a:latin typeface="Calibri" panose="020F0502020204030204" pitchFamily="34" charset="0"/>
              </a:rPr>
              <a:t>www.SeaLifeBase.org </a:t>
            </a:r>
            <a:r>
              <a:rPr lang="en-US" sz="1900" b="0" i="0" u="none" strike="noStrike" baseline="0" dirty="0">
                <a:solidFill>
                  <a:srgbClr val="000000"/>
                </a:solidFill>
                <a:latin typeface="Calibri" panose="020F0502020204030204" pitchFamily="34" charset="0"/>
              </a:rPr>
              <a:t>for invertebrates. </a:t>
            </a:r>
          </a:p>
          <a:p>
            <a:pPr algn="just"/>
            <a:r>
              <a:rPr lang="en-US" sz="1900" b="1" i="0" u="none" strike="noStrike" baseline="0" dirty="0" err="1">
                <a:solidFill>
                  <a:srgbClr val="000000"/>
                </a:solidFill>
                <a:latin typeface="Calibri" panose="020F0502020204030204" pitchFamily="34" charset="0"/>
              </a:rPr>
              <a:t>r.low</a:t>
            </a:r>
            <a:r>
              <a:rPr lang="en-US" sz="1900" b="1" i="0" u="none" strike="noStrike" baseline="0" dirty="0">
                <a:solidFill>
                  <a:srgbClr val="000000"/>
                </a:solidFill>
                <a:latin typeface="Calibri" panose="020F0502020204030204" pitchFamily="34" charset="0"/>
              </a:rPr>
              <a:t> / </a:t>
            </a:r>
            <a:r>
              <a:rPr lang="en-US" sz="1900" b="1" i="0" u="none" strike="noStrike" baseline="0" dirty="0" err="1">
                <a:solidFill>
                  <a:srgbClr val="000000"/>
                </a:solidFill>
                <a:latin typeface="Calibri" panose="020F0502020204030204" pitchFamily="34" charset="0"/>
              </a:rPr>
              <a:t>r.hi</a:t>
            </a:r>
            <a:r>
              <a:rPr lang="en-US" sz="1900" b="0" i="0" u="none" strike="noStrike" baseline="0" dirty="0">
                <a:solidFill>
                  <a:srgbClr val="000000"/>
                </a:solidFill>
                <a:latin typeface="Calibri" panose="020F0502020204030204" pitchFamily="34" charset="0"/>
              </a:rPr>
              <a:t>: an optional pair of parameters to specify the range of intrinsic growth rate for the species. Set these to NA to use the default ranges of the Resilience categories (see Table 2). Check </a:t>
            </a:r>
            <a:r>
              <a:rPr lang="en-US" sz="1900" b="0" i="0" u="none" strike="noStrike" baseline="0" dirty="0">
                <a:solidFill>
                  <a:srgbClr val="0000FF"/>
                </a:solidFill>
                <a:latin typeface="Calibri" panose="020F0502020204030204" pitchFamily="34" charset="0"/>
              </a:rPr>
              <a:t>www.FishBase.org </a:t>
            </a:r>
            <a:r>
              <a:rPr lang="en-US" sz="1900" b="0" i="0" u="none" strike="noStrike" baseline="0" dirty="0">
                <a:solidFill>
                  <a:srgbClr val="000000"/>
                </a:solidFill>
                <a:latin typeface="Calibri" panose="020F0502020204030204" pitchFamily="34" charset="0"/>
              </a:rPr>
              <a:t>and </a:t>
            </a:r>
            <a:r>
              <a:rPr lang="en-US" sz="1900" b="0" i="0" u="none" strike="noStrike" baseline="0" dirty="0">
                <a:solidFill>
                  <a:srgbClr val="0000FF"/>
                </a:solidFill>
                <a:latin typeface="Calibri" panose="020F0502020204030204" pitchFamily="34" charset="0"/>
              </a:rPr>
              <a:t>www.SeaLifeBase.se </a:t>
            </a:r>
            <a:r>
              <a:rPr lang="en-US" sz="1900" b="0" i="0" u="none" strike="noStrike" baseline="0" dirty="0">
                <a:solidFill>
                  <a:srgbClr val="000000"/>
                </a:solidFill>
                <a:latin typeface="Calibri" panose="020F0502020204030204" pitchFamily="34" charset="0"/>
              </a:rPr>
              <a:t>for prior estimates. </a:t>
            </a:r>
          </a:p>
          <a:p>
            <a:pPr algn="just"/>
            <a:r>
              <a:rPr lang="en-US" sz="1900" b="1" i="0" u="none" strike="noStrike" baseline="0" dirty="0" err="1">
                <a:solidFill>
                  <a:srgbClr val="002060"/>
                </a:solidFill>
                <a:latin typeface="Calibri" panose="020F0502020204030204" pitchFamily="34" charset="0"/>
              </a:rPr>
              <a:t>stb.low</a:t>
            </a:r>
            <a:r>
              <a:rPr lang="en-US" sz="1900" b="1" i="0" u="none" strike="noStrike" baseline="0" dirty="0">
                <a:solidFill>
                  <a:srgbClr val="002060"/>
                </a:solidFill>
                <a:latin typeface="Calibri" panose="020F0502020204030204" pitchFamily="34" charset="0"/>
              </a:rPr>
              <a:t> / </a:t>
            </a:r>
            <a:r>
              <a:rPr lang="en-US" sz="1900" b="1" i="0" u="none" strike="noStrike" baseline="0" dirty="0" err="1">
                <a:solidFill>
                  <a:srgbClr val="002060"/>
                </a:solidFill>
                <a:latin typeface="Calibri" panose="020F0502020204030204" pitchFamily="34" charset="0"/>
              </a:rPr>
              <a:t>stb.hi</a:t>
            </a:r>
            <a:r>
              <a:rPr lang="en-US" sz="1900" b="0" i="0" u="none" strike="noStrike" baseline="0" dirty="0">
                <a:solidFill>
                  <a:srgbClr val="002060"/>
                </a:solidFill>
                <a:latin typeface="Calibri" panose="020F0502020204030204" pitchFamily="34" charset="0"/>
              </a:rPr>
              <a:t>: the prior biomass range relative to the unexploited biomass (B/k) at the beginning of the catch time series (see next section). Set to NA to have the neural network make prior suggestions (note: these may not be appropriate for your stock). </a:t>
            </a:r>
          </a:p>
          <a:p>
            <a:pPr algn="just"/>
            <a:r>
              <a:rPr lang="en-US" sz="1900" b="1" i="0" u="none" strike="noStrike" baseline="0" dirty="0" err="1">
                <a:solidFill>
                  <a:srgbClr val="002060"/>
                </a:solidFill>
                <a:latin typeface="Calibri" panose="020F0502020204030204" pitchFamily="34" charset="0"/>
              </a:rPr>
              <a:t>int.yr</a:t>
            </a:r>
            <a:r>
              <a:rPr lang="en-US" sz="1900" b="0" i="0" u="none" strike="noStrike" baseline="0" dirty="0">
                <a:solidFill>
                  <a:srgbClr val="002060"/>
                </a:solidFill>
                <a:latin typeface="Calibri" panose="020F0502020204030204" pitchFamily="34" charset="0"/>
              </a:rPr>
              <a:t>: a year in the time series for an intermediate biomass level. Set it to NA to have it estimated by default rules. </a:t>
            </a:r>
          </a:p>
          <a:p>
            <a:pPr algn="just"/>
            <a:r>
              <a:rPr lang="en-US" sz="1900" b="1" i="0" u="none" strike="noStrike" baseline="0" dirty="0" err="1">
                <a:solidFill>
                  <a:srgbClr val="002060"/>
                </a:solidFill>
                <a:latin typeface="Calibri" panose="020F0502020204030204" pitchFamily="34" charset="0"/>
              </a:rPr>
              <a:t>intb.low</a:t>
            </a:r>
            <a:r>
              <a:rPr lang="en-US" sz="1900" b="1" i="0" u="none" strike="noStrike" baseline="0" dirty="0">
                <a:solidFill>
                  <a:srgbClr val="002060"/>
                </a:solidFill>
                <a:latin typeface="Calibri" panose="020F0502020204030204" pitchFamily="34" charset="0"/>
              </a:rPr>
              <a:t> / </a:t>
            </a:r>
            <a:r>
              <a:rPr lang="en-US" sz="1900" b="1" i="0" u="none" strike="noStrike" baseline="0" dirty="0" err="1">
                <a:solidFill>
                  <a:srgbClr val="002060"/>
                </a:solidFill>
                <a:latin typeface="Calibri" panose="020F0502020204030204" pitchFamily="34" charset="0"/>
              </a:rPr>
              <a:t>intb.hi</a:t>
            </a:r>
            <a:r>
              <a:rPr lang="en-US" sz="1900" b="0" i="0" u="none" strike="noStrike" baseline="0" dirty="0">
                <a:solidFill>
                  <a:srgbClr val="002060"/>
                </a:solidFill>
                <a:latin typeface="Calibri" panose="020F0502020204030204" pitchFamily="34" charset="0"/>
              </a:rPr>
              <a:t>: the prior biomass range relative to the unexploited biomass (B/k) at </a:t>
            </a:r>
            <a:r>
              <a:rPr lang="en-US" sz="1900" b="0" i="0" u="none" strike="noStrike" baseline="0" dirty="0" err="1">
                <a:solidFill>
                  <a:srgbClr val="002060"/>
                </a:solidFill>
                <a:latin typeface="Calibri" panose="020F0502020204030204" pitchFamily="34" charset="0"/>
              </a:rPr>
              <a:t>int.yr</a:t>
            </a:r>
            <a:r>
              <a:rPr lang="en-US" sz="1900" b="0" i="0" u="none" strike="noStrike" baseline="0" dirty="0">
                <a:solidFill>
                  <a:srgbClr val="002060"/>
                </a:solidFill>
                <a:latin typeface="Calibri" panose="020F0502020204030204" pitchFamily="34" charset="0"/>
              </a:rPr>
              <a:t>. Set to NA to have the neural network make prior suggestions (note: these may not be appropriate for your stock). </a:t>
            </a:r>
          </a:p>
          <a:p>
            <a:pPr algn="just"/>
            <a:endParaRPr lang="en-US" sz="1900" b="0" i="0" u="none" strike="noStrike" baseline="0" dirty="0">
              <a:solidFill>
                <a:srgbClr val="000000"/>
              </a:solidFill>
              <a:latin typeface="Calibri" panose="020F0502020204030204" pitchFamily="34" charset="0"/>
            </a:endParaRPr>
          </a:p>
          <a:p>
            <a:endParaRPr lang="en-US" sz="1900" b="0" i="0" u="none" strike="noStrike" baseline="0" dirty="0">
              <a:solidFill>
                <a:srgbClr val="002060"/>
              </a:solidFill>
              <a:latin typeface="Calibri" panose="020F0502020204030204" pitchFamily="34" charset="0"/>
            </a:endParaRPr>
          </a:p>
          <a:p>
            <a:endParaRPr lang="en-US" sz="1900" dirty="0"/>
          </a:p>
        </p:txBody>
      </p:sp>
    </p:spTree>
    <p:extLst>
      <p:ext uri="{BB962C8B-B14F-4D97-AF65-F5344CB8AC3E}">
        <p14:creationId xmlns:p14="http://schemas.microsoft.com/office/powerpoint/2010/main" val="408938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5518</Words>
  <Application>Microsoft Office PowerPoint</Application>
  <PresentationFormat>Widescreen</PresentationFormat>
  <Paragraphs>182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vt:lpstr>
      <vt:lpstr>Office Theme</vt:lpstr>
      <vt:lpstr>CMSY++  advanced state-space Bayesian method for stock assessment  </vt:lpstr>
      <vt:lpstr>What is CMSY?</vt:lpstr>
      <vt:lpstr>Advantage of CMSY++</vt:lpstr>
      <vt:lpstr>Installation instructions </vt:lpstr>
      <vt:lpstr>How to run CMSY++</vt:lpstr>
      <vt:lpstr>PowerPoint Presentation</vt:lpstr>
      <vt:lpstr>Structure of the input file </vt:lpstr>
      <vt:lpstr>Structure of ID file (.csv) </vt:lpstr>
      <vt:lpstr>PowerPoint Presentation</vt:lpstr>
      <vt:lpstr>PowerPoint Presentation</vt:lpstr>
      <vt:lpstr>Suggestion in parameter setting </vt:lpstr>
      <vt:lpstr>PowerPoint Presentation</vt:lpstr>
      <vt:lpstr>PowerPoint Presentation</vt:lpstr>
      <vt:lpstr>Results of CMSY analysis </vt:lpstr>
      <vt:lpstr>PowerPoint Presentation</vt:lpstr>
      <vt:lpstr>PowerPoint Presentation</vt:lpstr>
      <vt:lpstr>PowerPoint Presentation</vt:lpstr>
      <vt:lpstr>PowerPoint Presentation</vt:lpstr>
      <vt:lpstr>PowerPoint Presentation</vt:lpstr>
      <vt:lpstr>Retrospective analysis</vt:lpstr>
      <vt:lpstr>PowerPoint Presentation</vt:lpstr>
      <vt:lpstr>PowerPoint Presentation</vt:lpstr>
      <vt:lpstr>PowerPoint Presentation</vt:lpstr>
      <vt:lpstr>If CPUE data are available and BSMfits.plot &lt;- TRUE in the “General settings for the analysis” section in the R-code, the analytical graph shown below is produced (Figure 7). The upper left panel shows the fit represented by the median of predicted catch posterior, with 95% confidence limits (grey shaded area), compared  to the observed catch (points). The upper right panel shows a similar graph for predicted versus  observed CPUE. The lower left panel shows the deviation between deterministic expectation (surplus production minus catch) and the stochastic realization (after adding process error), where a strong deviation of the bold curve from the dashed line would indicate that changes in biomass diverge from the Schaefer model expectations due to, e.g., (1) strong environmental variation, (2) CPUE not  properly describing the abundance or (3) the priors being mis-specified. The lower right graph shows an analysis of the log-CPUE residuals, which should preferably be randomly distributed.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CMSY++  advanced state-space Bayesian method for stock assessment </dc:title>
  <dc:creator>Admin</dc:creator>
  <cp:lastModifiedBy>PK Parida</cp:lastModifiedBy>
  <cp:revision>5</cp:revision>
  <dcterms:created xsi:type="dcterms:W3CDTF">2023-05-25T14:59:47Z</dcterms:created>
  <dcterms:modified xsi:type="dcterms:W3CDTF">2023-06-23T17:48:56Z</dcterms:modified>
</cp:coreProperties>
</file>