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68" r:id="rId5"/>
    <p:sldId id="267" r:id="rId6"/>
    <p:sldId id="269" r:id="rId7"/>
    <p:sldId id="263" r:id="rId8"/>
    <p:sldId id="262" r:id="rId9"/>
    <p:sldId id="261" r:id="rId10"/>
    <p:sldId id="265" r:id="rId11"/>
    <p:sldId id="264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609FE-3EC9-C1E3-3273-D27CFC40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CCE3D-96A3-D25A-D130-C0BB450479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F841F-34E1-A168-5931-585A6C80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4F13-5604-B9DF-66F4-CA2C87295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7C47B-0210-2F2C-D5F0-10EADCAB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42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34A50-C192-7652-FC43-E699F7E3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C9A68-C9AA-DB76-EE1A-DBA49041A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CF4AA-C20E-5898-1919-913EAFAAD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83A5D-07D8-95F8-AF52-23339D788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2A8FC-F6FB-7A67-9D5B-58AEECD32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48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704467-9A33-4E44-D8BF-4E656A18E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A164E9-468F-CB63-F2BD-CAAE7001C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859CC-B6C6-0402-9502-59E160139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0D0928-5023-2F9F-D13A-0948E56C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59FA6-1833-2882-5DFF-252F1A88B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9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CE681-7BA4-6B7A-9A00-7E3AACE9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A3B59-4B78-7964-601D-C2D6A61C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91BD31-3F51-C758-E7E4-141097028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BB3CEA-899A-E7F0-2866-B44DA20C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E0CCE-910F-19E2-6040-0E0C260B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0AD8-5799-8EE8-1A75-127A7330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F7D9-8920-4311-404F-880D6A8C70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5090D-740F-F9B6-9491-4AA9E30A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DE644-CBBE-B29A-BE3B-2CB8F0C46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45BD0-1FE7-AF67-1592-0EBF10EE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EFF72-E230-EEFA-1518-44156BB9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96B89-44B9-8FAD-9435-204F96C1C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5A985-2123-9AE9-C81E-0C566FB83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FF179-AA82-A779-913C-D153A61A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11A65-32BF-DB77-8438-1B1EB3C6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A3D6B-4448-DF82-FA42-538C2A1EA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0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DB41-B534-E252-1B5E-81A40F50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1036E-4951-5075-C101-B5F1BD256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8F212-1DFA-6FD5-6498-0289B6A6E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39F9E-1729-AB2E-1F8E-8ED5B234CE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49231-99FC-B19F-1D4D-111EB29B69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A2CA6-1CD3-894B-6ED1-006F46E24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4A5543-B711-3D4C-DE78-79DEB454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E64649-C4A9-B063-4659-3426CBE37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095E-302A-9437-C4C2-6A9BE0D9F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696E89-2F04-68E4-33FE-0AC5D9839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31F31E-ED3C-AFB1-0E1F-41889C42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44205-028B-CA0A-98B3-6CA547971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4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BCC27-849E-8A22-2855-6483E5B6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7F67B3-81F0-1717-1EDC-EF53F8D7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FA3C2-FA3D-938C-2429-E548EC730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16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FEE7-8CF8-40BF-0FE8-B600389A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157FB-E2AE-A49D-20B7-6882C67D2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4BABA9-26FD-8C22-96A6-85A9EA0BB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F5ED5-FB48-74E6-E5B1-E18A69735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172F4-9B35-245E-C7A4-E0094A903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BC4B8F-A423-C4C9-E6F5-CFFAE99F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5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974A-F95B-16AD-BB9F-DDFBBECB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DC3D42-D35E-A3C4-3A51-025F6E344A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C1E3E-C54F-2AE9-BACB-E957F64BC7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5887C-52F2-9B5F-E02F-11B235B80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0A9005-CEAD-B69F-8CC9-BFF3C2F0F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D12F8-0A8C-FB90-914E-EEF410FD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894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9000"/>
            <a:lum/>
          </a:blip>
          <a:srcRect/>
          <a:stretch>
            <a:fillRect l="-19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63A68-EAFF-CDB1-45F6-4FA033C8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30C13-4DB1-ABB8-8FF0-FC1B2A446B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876C3-158E-39EF-74FE-6CD77F305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192BF-4479-4898-9B1A-44CCE0F8B4F5}" type="datetimeFigureOut">
              <a:rPr lang="en-US" smtClean="0"/>
              <a:t>21-06-2025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6845-C9C4-605D-18B4-503F497BD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851E7-B7CC-17F4-FEAF-50C69EE987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2EEC9-9BBE-411B-B80B-0F3B4FDA6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3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D6CB5-0A7A-9297-D217-895898B2C8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793" y="536410"/>
            <a:ext cx="9564414" cy="2387600"/>
          </a:xfrm>
        </p:spPr>
        <p:txBody>
          <a:bodyPr>
            <a:noAutofit/>
          </a:bodyPr>
          <a:lstStyle/>
          <a:p>
            <a:r>
              <a:rPr lang="en-US" sz="8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BANK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C65073-414C-B690-3C2F-278E523A3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4010"/>
            <a:ext cx="9144000" cy="1655762"/>
          </a:xfrm>
        </p:spPr>
        <p:txBody>
          <a:bodyPr/>
          <a:lstStyle/>
          <a:p>
            <a:r>
              <a:rPr lang="en-US" dirty="0"/>
              <a:t>ANALYZING THE BANK LOAN TRENDS USING EXCEL, POWER BI, TABLEAU AND MY SQL</a:t>
            </a:r>
          </a:p>
        </p:txBody>
      </p:sp>
    </p:spTree>
    <p:extLst>
      <p:ext uri="{BB962C8B-B14F-4D97-AF65-F5344CB8AC3E}">
        <p14:creationId xmlns:p14="http://schemas.microsoft.com/office/powerpoint/2010/main" val="173319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8BB48-3271-7577-40CC-85E7D766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44374-22C0-B4B1-9A95-ED6A35D98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clients are in the 36–45 age range</a:t>
            </a:r>
          </a:p>
          <a:p>
            <a:r>
              <a:rPr lang="en-US" dirty="0"/>
              <a:t>Some states and branches show higher default rates.</a:t>
            </a:r>
          </a:p>
          <a:p>
            <a:r>
              <a:rPr lang="en-US" dirty="0"/>
              <a:t>Credit grades are strong indicators of risk.</a:t>
            </a:r>
          </a:p>
          <a:p>
            <a:r>
              <a:rPr lang="en-US" dirty="0"/>
              <a:t>Delinquency clusters around certain age groups.</a:t>
            </a:r>
          </a:p>
          <a:p>
            <a:r>
              <a:rPr lang="en-US" dirty="0"/>
              <a:t>Loan disbursement trends show seasonal peaks.</a:t>
            </a:r>
          </a:p>
          <a:p>
            <a:r>
              <a:rPr lang="en-US" dirty="0"/>
              <a:t>High recovery from 36-month term loans</a:t>
            </a:r>
          </a:p>
          <a:p>
            <a:r>
              <a:rPr lang="en-US" dirty="0"/>
              <a:t>Certain branches outperform others in collections</a:t>
            </a:r>
          </a:p>
          <a:p>
            <a:r>
              <a:rPr lang="en-US" dirty="0"/>
              <a:t>Verified loans show significantly lower risk.</a:t>
            </a:r>
          </a:p>
          <a:p>
            <a:r>
              <a:rPr lang="en-US" dirty="0"/>
              <a:t>Recovery fees and late fees remain underutilized</a:t>
            </a:r>
          </a:p>
        </p:txBody>
      </p:sp>
    </p:spTree>
    <p:extLst>
      <p:ext uri="{BB962C8B-B14F-4D97-AF65-F5344CB8AC3E}">
        <p14:creationId xmlns:p14="http://schemas.microsoft.com/office/powerpoint/2010/main" val="227893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5007-3848-EF31-8672-61CF5AE8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1AE5C-F325-A918-E11D-CD08DFE7F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analysis reveals strong loan distribution across branches, with noticeable variations in repayment performance.</a:t>
            </a:r>
          </a:p>
          <a:p>
            <a:r>
              <a:rPr lang="en-US" dirty="0"/>
              <a:t>Certain borrower segments and regions show higher risks of default and delinquency, while others demonstrate consistent repayment behavior.</a:t>
            </a:r>
          </a:p>
          <a:p>
            <a:r>
              <a:rPr lang="en-US" dirty="0"/>
              <a:t>Interest rates are relatively high, possibly deterring some segments</a:t>
            </a:r>
          </a:p>
          <a:p>
            <a:r>
              <a:rPr lang="en-US" dirty="0"/>
              <a:t>Demographic and product segmentation reveal clear patterns.</a:t>
            </a:r>
          </a:p>
          <a:p>
            <a:r>
              <a:rPr lang="en-US" dirty="0"/>
              <a:t>Verification and monitoring practices influence outcomes.</a:t>
            </a:r>
          </a:p>
          <a:p>
            <a:r>
              <a:rPr lang="en-US" dirty="0"/>
              <a:t>Age and branch segmentation provide targeting opportunities</a:t>
            </a:r>
          </a:p>
          <a:p>
            <a:r>
              <a:rPr lang="en-US" dirty="0"/>
              <a:t>Credit grades, loan verification, and product types significantly influence </a:t>
            </a:r>
            <a:r>
              <a:rPr lang="en-US" dirty="0" err="1"/>
              <a:t>performance.Understanding</a:t>
            </a:r>
            <a:r>
              <a:rPr lang="en-US" dirty="0"/>
              <a:t> these patterns enables the bank to better target lending, mitigate risk, and improve overall portfolio quality.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4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DD5F4-1C04-57C2-A67A-7ED9FF36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3C04D-7A88-015E-9084-CBAE9DCAB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loan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high-risk branches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Expand lending to strong-performing sectors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Strengthen recovery strategies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outreach on 26–45 age range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 recovery practices across branches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Re-evaluate rates for high-risk segments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 automation for recovery fee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38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FFDF5-478A-7FA2-D886-5CE51702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52728"/>
            <a:ext cx="10515600" cy="1325563"/>
          </a:xfrm>
        </p:spPr>
        <p:txBody>
          <a:bodyPr>
            <a:no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pPr algn="ctr"/>
            <a:r>
              <a:rPr lang="en-US" sz="9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20282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98C9-C7FA-2FC0-BA41-3DE26955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GROUP 2 -TEAM MEMBERS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8521D-124F-5233-E2CD-476BC964A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Vaishnavi Santosh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Bairagi</a:t>
            </a:r>
            <a:endParaRPr lang="en-US" b="0" i="0" dirty="0">
              <a:solidFill>
                <a:srgbClr val="222222"/>
              </a:solidFill>
              <a:effectLst/>
              <a:latin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Pranay Chandra Mohanty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Udit Rana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</a:rPr>
              <a:t>Ramji Shukla</a:t>
            </a:r>
            <a:endParaRPr lang="en-US" dirty="0">
              <a:solidFill>
                <a:srgbClr val="222222"/>
              </a:solidFill>
              <a:latin typeface="Calibri" panose="020F050202020403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Calibri" panose="020F0502020204030204" pitchFamily="34" charset="0"/>
              </a:rPr>
              <a:t>Kripa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645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C742-033F-A383-213B-3D1388900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OBJECTIVE OF THE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6D29D-2825-2E5F-0718-07C899CA4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client and loan data across branches</a:t>
            </a:r>
          </a:p>
          <a:p>
            <a:r>
              <a:rPr lang="en-US" dirty="0"/>
              <a:t>Understand loan disbursement and repayment patterns.</a:t>
            </a:r>
          </a:p>
          <a:p>
            <a:r>
              <a:rPr lang="en-US" dirty="0"/>
              <a:t>Recognize demographic trends in banking behavior</a:t>
            </a:r>
          </a:p>
          <a:p>
            <a:r>
              <a:rPr lang="en-US" dirty="0"/>
              <a:t>Evaluate loan performance and revenue indicators</a:t>
            </a:r>
          </a:p>
          <a:p>
            <a:r>
              <a:rPr lang="en-US" dirty="0"/>
              <a:t>Identify risk areas such as default and delinquency.</a:t>
            </a:r>
          </a:p>
          <a:p>
            <a:r>
              <a:rPr lang="en-US" dirty="0"/>
              <a:t>Derive insights for improving lending strategy and portfolio health.</a:t>
            </a:r>
          </a:p>
          <a:p>
            <a:r>
              <a:rPr lang="en-US" dirty="0"/>
              <a:t>Classify actionable insights for improving recovery and profitability</a:t>
            </a:r>
          </a:p>
        </p:txBody>
      </p:sp>
    </p:spTree>
    <p:extLst>
      <p:ext uri="{BB962C8B-B14F-4D97-AF65-F5344CB8AC3E}">
        <p14:creationId xmlns:p14="http://schemas.microsoft.com/office/powerpoint/2010/main" val="3188578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6493-0039-164F-6D4E-21A9FDFE8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C95CF-03C2-AAE7-B030-949EE957C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This presentation provides a comprehensive analysis of a bank’s loan portfolio using internal lending data.</a:t>
            </a:r>
          </a:p>
          <a:p>
            <a:r>
              <a:rPr lang="en-US" dirty="0"/>
              <a:t>It explores how loans are disbursed, collected, and managed across various dimensions such as branch, state, product type, borrower demographics, and risk grade.</a:t>
            </a:r>
          </a:p>
          <a:p>
            <a:r>
              <a:rPr lang="en-US" dirty="0"/>
              <a:t>It highlights key metrics such as disbursements, collections, defaults, and demographic patterns</a:t>
            </a:r>
          </a:p>
          <a:p>
            <a:r>
              <a:rPr lang="en-US" dirty="0"/>
              <a:t>The goal is to assess portfolio performance, identify risk exposure (such as defaults and delinquencies), and offer strategic insights for improving lending decisions and portfolio health.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3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A46C-1549-B07D-2210-E9B3A88C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C656E-0ED0-F745-C0A1-5F2362327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dataset is from the bank’s records, and it's been cleaned to remove errors or missing values.</a:t>
            </a:r>
          </a:p>
          <a:p>
            <a:r>
              <a:rPr lang="en-US" dirty="0"/>
              <a:t>Working with a large dataset, which ensures a solid basis for insights.</a:t>
            </a:r>
          </a:p>
          <a:p>
            <a:r>
              <a:rPr lang="en-US" dirty="0"/>
              <a:t>Key Fields: Loan Amount, Status, Branch, State, </a:t>
            </a:r>
            <a:r>
              <a:rPr lang="en-US" dirty="0" err="1"/>
              <a:t>Religion,Product</a:t>
            </a:r>
            <a:r>
              <a:rPr lang="en-US" dirty="0"/>
              <a:t> Group, Client Age, Grade, Disbursement Date,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203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8DD0A-DF40-2526-3B3E-5DE93CAC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EXECUTIVE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67F33-38BA-6BD6-7783-39C084FF6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/>
              <a:t>Total Loans</a:t>
            </a:r>
            <a:r>
              <a:rPr lang="en-US" dirty="0"/>
              <a:t>: Around </a:t>
            </a:r>
            <a:r>
              <a:rPr lang="en-US" b="1" dirty="0"/>
              <a:t>65,500 loans </a:t>
            </a:r>
            <a:r>
              <a:rPr lang="en-US" dirty="0"/>
              <a:t>have been issued — showing significant outreach and lending activity.</a:t>
            </a:r>
          </a:p>
          <a:p>
            <a:r>
              <a:rPr lang="en-US" b="1" dirty="0"/>
              <a:t>Amount Funded:</a:t>
            </a:r>
            <a:r>
              <a:rPr lang="en-US" dirty="0"/>
              <a:t> The bank has disbursed nearly </a:t>
            </a:r>
            <a:r>
              <a:rPr lang="en-US" b="1" dirty="0"/>
              <a:t>₹778 million</a:t>
            </a:r>
            <a:r>
              <a:rPr lang="en-US" dirty="0"/>
              <a:t>, reflecting the total capital invested in loans.</a:t>
            </a:r>
          </a:p>
          <a:p>
            <a:r>
              <a:rPr lang="en-US" b="1" dirty="0"/>
              <a:t>Total Collection: </a:t>
            </a:r>
            <a:r>
              <a:rPr lang="en-US" dirty="0"/>
              <a:t>Collections have reached about </a:t>
            </a:r>
            <a:r>
              <a:rPr lang="en-US" b="1" dirty="0"/>
              <a:t>₹957.7 million</a:t>
            </a:r>
            <a:r>
              <a:rPr lang="en-US" dirty="0"/>
              <a:t>, which includes both principal and interest repayments.</a:t>
            </a:r>
          </a:p>
          <a:p>
            <a:r>
              <a:rPr lang="en-US" b="1" dirty="0"/>
              <a:t>Default Loan Rate </a:t>
            </a:r>
            <a:r>
              <a:rPr lang="en-US" dirty="0"/>
              <a:t>(</a:t>
            </a:r>
            <a:r>
              <a:rPr lang="en-US" b="1" dirty="0"/>
              <a:t>0.01%</a:t>
            </a:r>
            <a:r>
              <a:rPr lang="en-US" dirty="0"/>
              <a:t>): Extremely low — this means almost no loans have defaulted, which is a strong positive sign.</a:t>
            </a:r>
          </a:p>
          <a:p>
            <a:r>
              <a:rPr lang="en-US" b="1" dirty="0"/>
              <a:t>Delinquent Loan Rate </a:t>
            </a:r>
            <a:r>
              <a:rPr lang="en-US" dirty="0"/>
              <a:t>(</a:t>
            </a:r>
            <a:r>
              <a:rPr lang="en-US" b="1" dirty="0"/>
              <a:t>11%</a:t>
            </a:r>
            <a:r>
              <a:rPr lang="en-US" dirty="0"/>
              <a:t>): However, 11% of loans are overdue, indicating some repayment issues that need monitoring.</a:t>
            </a:r>
          </a:p>
          <a:p>
            <a:r>
              <a:rPr lang="en-US" b="1" dirty="0"/>
              <a:t>Average Loan Amount</a:t>
            </a:r>
            <a:r>
              <a:rPr lang="en-US" dirty="0"/>
              <a:t>: On average, each loan is about </a:t>
            </a:r>
            <a:r>
              <a:rPr lang="en-US" b="1" dirty="0"/>
              <a:t>₹9,615</a:t>
            </a:r>
            <a:r>
              <a:rPr lang="en-US" dirty="0"/>
              <a:t>, pointing toward relatively small ticket sizes (possibly retail-focused).</a:t>
            </a:r>
          </a:p>
          <a:p>
            <a:r>
              <a:rPr lang="en-US" b="1" dirty="0"/>
              <a:t>Total Interest Earned: </a:t>
            </a:r>
            <a:r>
              <a:rPr lang="en-US" dirty="0"/>
              <a:t>The bank has earned </a:t>
            </a:r>
            <a:r>
              <a:rPr lang="en-US" b="1" dirty="0"/>
              <a:t>₹179.5 million </a:t>
            </a:r>
            <a:r>
              <a:rPr lang="en-US" dirty="0"/>
              <a:t>from interest — a major revenue driver.</a:t>
            </a:r>
          </a:p>
          <a:p>
            <a:r>
              <a:rPr lang="en-US" b="1" dirty="0"/>
              <a:t>Average Interest Rate:</a:t>
            </a:r>
            <a:r>
              <a:rPr lang="en-US" dirty="0"/>
              <a:t> At </a:t>
            </a:r>
            <a:r>
              <a:rPr lang="en-US" b="1" dirty="0"/>
              <a:t>12.02%</a:t>
            </a:r>
            <a:r>
              <a:rPr lang="en-US" dirty="0"/>
              <a:t>, this is a healthy return on lending for the bank.</a:t>
            </a:r>
          </a:p>
        </p:txBody>
      </p:sp>
    </p:spTree>
    <p:extLst>
      <p:ext uri="{BB962C8B-B14F-4D97-AF65-F5344CB8AC3E}">
        <p14:creationId xmlns:p14="http://schemas.microsoft.com/office/powerpoint/2010/main" val="1853266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53BD-467C-C315-E149-005D5F358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EXCEL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D8B5CF-E5FC-A6EF-1B3F-E48120E9F7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909" y="1690688"/>
            <a:ext cx="10856181" cy="4147560"/>
          </a:xfrm>
        </p:spPr>
      </p:pic>
    </p:spTree>
    <p:extLst>
      <p:ext uri="{BB962C8B-B14F-4D97-AF65-F5344CB8AC3E}">
        <p14:creationId xmlns:p14="http://schemas.microsoft.com/office/powerpoint/2010/main" val="59822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16709-0A45-B049-3871-97C264F71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198"/>
            <a:ext cx="10515600" cy="1314965"/>
          </a:xfrm>
        </p:spPr>
        <p:txBody>
          <a:bodyPr/>
          <a:lstStyle/>
          <a:p>
            <a:pPr algn="ctr"/>
            <a:r>
              <a:rPr lang="en-US" b="1" dirty="0"/>
              <a:t>POWER BI DASHBOARD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9B4A7-CBC8-DE0F-9FAD-788CE8973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4955" y="1446163"/>
            <a:ext cx="9362090" cy="5280639"/>
          </a:xfrm>
        </p:spPr>
      </p:pic>
    </p:spTree>
    <p:extLst>
      <p:ext uri="{BB962C8B-B14F-4D97-AF65-F5344CB8AC3E}">
        <p14:creationId xmlns:p14="http://schemas.microsoft.com/office/powerpoint/2010/main" val="189047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E2D3-B741-B045-8626-D5B06BD6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61"/>
            <a:ext cx="10515600" cy="930490"/>
          </a:xfrm>
        </p:spPr>
        <p:txBody>
          <a:bodyPr/>
          <a:lstStyle/>
          <a:p>
            <a:pPr algn="ctr"/>
            <a:r>
              <a:rPr lang="en-US" b="1" dirty="0"/>
              <a:t>TABLEAU DASHBOARD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75127D-0209-A4C8-75F4-CA1DDDD86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56934-6C75-06B8-BA5C-A822F03ED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1074351"/>
            <a:ext cx="10964805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14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629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BANK DATA ANALYSIS</vt:lpstr>
      <vt:lpstr>GROUP 2 -TEAM MEMBERS </vt:lpstr>
      <vt:lpstr>OBJECTIVE OF THE ANALYSIS</vt:lpstr>
      <vt:lpstr>INTRODUCTION</vt:lpstr>
      <vt:lpstr>DATASET OVERVIEW</vt:lpstr>
      <vt:lpstr>EXECUTIVE SUMMARY</vt:lpstr>
      <vt:lpstr>EXCEL DASHBOARD </vt:lpstr>
      <vt:lpstr>POWER BI DASHBOARD </vt:lpstr>
      <vt:lpstr>TABLEAU DASHBOARD </vt:lpstr>
      <vt:lpstr>KEY INSIGHTS</vt:lpstr>
      <vt:lpstr>CONCLUSION</vt:lpstr>
      <vt:lpstr>RECOMMENDATIONS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Pranay Chandra</dc:creator>
  <cp:lastModifiedBy>PranayBrajendra</cp:lastModifiedBy>
  <cp:revision>12</cp:revision>
  <dcterms:created xsi:type="dcterms:W3CDTF">2025-04-28T07:04:44Z</dcterms:created>
  <dcterms:modified xsi:type="dcterms:W3CDTF">2025-06-21T18:23:27Z</dcterms:modified>
</cp:coreProperties>
</file>