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5" r:id="rId8"/>
    <p:sldId id="271" r:id="rId9"/>
    <p:sldId id="272" r:id="rId10"/>
    <p:sldId id="274" r:id="rId11"/>
    <p:sldId id="275" r:id="rId12"/>
    <p:sldId id="276" r:id="rId13"/>
    <p:sldId id="277"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y Gadhave" userId="38390fccbd0cc089" providerId="LiveId" clId="{60E3A351-0ED0-40CC-AB0A-BFF1B31896ED}"/>
    <pc:docChg chg="custSel addSld delSld modSld">
      <pc:chgData name="Pranay Gadhave" userId="38390fccbd0cc089" providerId="LiveId" clId="{60E3A351-0ED0-40CC-AB0A-BFF1B31896ED}" dt="2023-05-02T09:29:17.902" v="83" actId="2696"/>
      <pc:docMkLst>
        <pc:docMk/>
      </pc:docMkLst>
      <pc:sldChg chg="modSp mod">
        <pc:chgData name="Pranay Gadhave" userId="38390fccbd0cc089" providerId="LiveId" clId="{60E3A351-0ED0-40CC-AB0A-BFF1B31896ED}" dt="2023-05-02T09:29:02.574" v="81" actId="20577"/>
        <pc:sldMkLst>
          <pc:docMk/>
          <pc:sldMk cId="155810246" sldId="256"/>
        </pc:sldMkLst>
        <pc:spChg chg="mod">
          <ac:chgData name="Pranay Gadhave" userId="38390fccbd0cc089" providerId="LiveId" clId="{60E3A351-0ED0-40CC-AB0A-BFF1B31896ED}" dt="2023-05-02T09:29:02.574" v="81" actId="20577"/>
          <ac:spMkLst>
            <pc:docMk/>
            <pc:sldMk cId="155810246" sldId="256"/>
            <ac:spMk id="9" creationId="{4E67A2AC-00F6-985A-C661-784C2AA22DB5}"/>
          </ac:spMkLst>
        </pc:spChg>
      </pc:sldChg>
      <pc:sldChg chg="modSp mod">
        <pc:chgData name="Pranay Gadhave" userId="38390fccbd0cc089" providerId="LiveId" clId="{60E3A351-0ED0-40CC-AB0A-BFF1B31896ED}" dt="2023-05-02T07:33:46.945" v="75" actId="20577"/>
        <pc:sldMkLst>
          <pc:docMk/>
          <pc:sldMk cId="2907023693" sldId="257"/>
        </pc:sldMkLst>
        <pc:spChg chg="mod">
          <ac:chgData name="Pranay Gadhave" userId="38390fccbd0cc089" providerId="LiveId" clId="{60E3A351-0ED0-40CC-AB0A-BFF1B31896ED}" dt="2023-05-02T07:33:46.945" v="75" actId="20577"/>
          <ac:spMkLst>
            <pc:docMk/>
            <pc:sldMk cId="2907023693" sldId="257"/>
            <ac:spMk id="3" creationId="{C7DDF28F-771F-D180-B602-4C9BA1896597}"/>
          </ac:spMkLst>
        </pc:spChg>
      </pc:sldChg>
      <pc:sldChg chg="addSp delSp modSp mod">
        <pc:chgData name="Pranay Gadhave" userId="38390fccbd0cc089" providerId="LiveId" clId="{60E3A351-0ED0-40CC-AB0A-BFF1B31896ED}" dt="2023-05-02T07:32:40.826" v="45" actId="1076"/>
        <pc:sldMkLst>
          <pc:docMk/>
          <pc:sldMk cId="503207019" sldId="261"/>
        </pc:sldMkLst>
        <pc:spChg chg="mod">
          <ac:chgData name="Pranay Gadhave" userId="38390fccbd0cc089" providerId="LiveId" clId="{60E3A351-0ED0-40CC-AB0A-BFF1B31896ED}" dt="2023-05-02T07:31:41.482" v="19" actId="20577"/>
          <ac:spMkLst>
            <pc:docMk/>
            <pc:sldMk cId="503207019" sldId="261"/>
            <ac:spMk id="8" creationId="{83A5D50A-7BF5-47B2-27E6-96AA33171B2B}"/>
          </ac:spMkLst>
        </pc:spChg>
        <pc:spChg chg="mod">
          <ac:chgData name="Pranay Gadhave" userId="38390fccbd0cc089" providerId="LiveId" clId="{60E3A351-0ED0-40CC-AB0A-BFF1B31896ED}" dt="2023-05-02T07:32:02.977" v="37" actId="20577"/>
          <ac:spMkLst>
            <pc:docMk/>
            <pc:sldMk cId="503207019" sldId="261"/>
            <ac:spMk id="10" creationId="{F71EEDC0-3CC6-66B5-D744-43E72A9CA66B}"/>
          </ac:spMkLst>
        </pc:spChg>
        <pc:picChg chg="del">
          <ac:chgData name="Pranay Gadhave" userId="38390fccbd0cc089" providerId="LiveId" clId="{60E3A351-0ED0-40CC-AB0A-BFF1B31896ED}" dt="2023-05-02T07:32:07.026" v="38" actId="478"/>
          <ac:picMkLst>
            <pc:docMk/>
            <pc:sldMk cId="503207019" sldId="261"/>
            <ac:picMk id="3" creationId="{C6354C26-C8A7-4566-80E6-64FAAC10C343}"/>
          </ac:picMkLst>
        </pc:picChg>
        <pc:picChg chg="add mod">
          <ac:chgData name="Pranay Gadhave" userId="38390fccbd0cc089" providerId="LiveId" clId="{60E3A351-0ED0-40CC-AB0A-BFF1B31896ED}" dt="2023-05-02T07:32:40.826" v="45" actId="1076"/>
          <ac:picMkLst>
            <pc:docMk/>
            <pc:sldMk cId="503207019" sldId="261"/>
            <ac:picMk id="7" creationId="{04129A75-C171-4D20-93B2-0AD9781D3583}"/>
          </ac:picMkLst>
        </pc:picChg>
      </pc:sldChg>
      <pc:sldChg chg="del">
        <pc:chgData name="Pranay Gadhave" userId="38390fccbd0cc089" providerId="LiveId" clId="{60E3A351-0ED0-40CC-AB0A-BFF1B31896ED}" dt="2023-05-02T09:29:17.902" v="83" actId="2696"/>
        <pc:sldMkLst>
          <pc:docMk/>
          <pc:sldMk cId="2669273918" sldId="278"/>
        </pc:sldMkLst>
      </pc:sldChg>
      <pc:sldChg chg="add del">
        <pc:chgData name="Pranay Gadhave" userId="38390fccbd0cc089" providerId="LiveId" clId="{60E3A351-0ED0-40CC-AB0A-BFF1B31896ED}" dt="2023-05-02T09:29:14.736" v="82" actId="2696"/>
        <pc:sldMkLst>
          <pc:docMk/>
          <pc:sldMk cId="824726357" sldId="27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02-05-2023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02-05-2023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02-05-2023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02-05-2023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02-05-2023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02-05-2023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02-05-2023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02-05-2023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02-05-2023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02-05-2023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02-05-2023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02-05-2023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learning.postman.com/docs/getting-started/introduction/" TargetMode="External"/><Relationship Id="rId3" Type="http://schemas.openxmlformats.org/officeDocument/2006/relationships/image" Target="../media/image3.png"/><Relationship Id="rId7" Type="http://schemas.openxmlformats.org/officeDocument/2006/relationships/hyperlink" Target="https://www.openssl.org/doc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git-scm.com/doc" TargetMode="External"/><Relationship Id="rId5" Type="http://schemas.openxmlformats.org/officeDocument/2006/relationships/hyperlink" Target="https://dev.mysql.com/doc/" TargetMode="External"/><Relationship Id="rId10" Type="http://schemas.openxmlformats.org/officeDocument/2006/relationships/hyperlink" Target="https://docs.docker.com/" TargetMode="External"/><Relationship Id="rId4" Type="http://schemas.openxmlformats.org/officeDocument/2006/relationships/hyperlink" Target="https://spring.io/projects/spring-boot" TargetMode="External"/><Relationship Id="rId9" Type="http://schemas.openxmlformats.org/officeDocument/2006/relationships/hyperlink" Target="https://www.jenkins.io/doc/"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dirty="0">
                <a:effectLst/>
                <a:latin typeface="Times New Roman" panose="02020603050405020304" pitchFamily="18" charset="0"/>
                <a:ea typeface="Arial" panose="020B0604020202020204" pitchFamily="34" charset="0"/>
              </a:rPr>
              <a:t>“</a:t>
            </a:r>
            <a:r>
              <a:rPr lang="en-US" sz="2800" b="1" dirty="0">
                <a:effectLst/>
                <a:latin typeface="Times New Roman" panose="02020603050405020304" pitchFamily="18" charset="0"/>
                <a:ea typeface="Arial" panose="020B0604020202020204" pitchFamily="34" charset="0"/>
              </a:rPr>
              <a:t>Employee</a:t>
            </a:r>
            <a:r>
              <a:rPr lang="en-IN" sz="2800" b="1" dirty="0">
                <a:effectLst/>
                <a:latin typeface="Times New Roman" panose="02020603050405020304" pitchFamily="18" charset="0"/>
                <a:ea typeface="Arial" panose="020B0604020202020204" pitchFamily="34" charset="0"/>
              </a:rPr>
              <a:t> Management S</a:t>
            </a:r>
            <a:r>
              <a:rPr lang="en-IN" sz="2800" b="1" dirty="0">
                <a:latin typeface="Times New Roman" panose="02020603050405020304" pitchFamily="18" charset="0"/>
                <a:ea typeface="Arial" panose="020B0604020202020204" pitchFamily="34" charset="0"/>
              </a:rPr>
              <a:t>ystem</a:t>
            </a:r>
            <a:r>
              <a:rPr lang="en-IN" sz="2800" dirty="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1977786"/>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Pranay </a:t>
            </a:r>
            <a:r>
              <a:rPr lang="en-IN" sz="1800" b="1" dirty="0" err="1">
                <a:effectLst/>
                <a:latin typeface="Times New Roman" panose="02020603050405020304" pitchFamily="18" charset="0"/>
                <a:ea typeface="Arial" panose="020B0604020202020204" pitchFamily="34" charset="0"/>
              </a:rPr>
              <a:t>Gadhave</a:t>
            </a:r>
            <a:endParaRPr lang="en-IN" sz="105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Individual</a:t>
            </a:r>
          </a:p>
          <a:p>
            <a:pPr>
              <a:lnSpc>
                <a:spcPct val="115000"/>
              </a:lnSpc>
            </a:pPr>
            <a:r>
              <a:rPr lang="en-IN" sz="1800" b="1" dirty="0">
                <a:effectLst/>
                <a:latin typeface="Times New Roman" panose="02020603050405020304" pitchFamily="18" charset="0"/>
                <a:ea typeface="Arial" panose="020B0604020202020204" pitchFamily="34" charset="0"/>
              </a:rPr>
              <a:t>Name: Pranay </a:t>
            </a:r>
            <a:r>
              <a:rPr lang="en-IN" sz="1800" b="1" dirty="0" err="1">
                <a:effectLst/>
                <a:latin typeface="Times New Roman" panose="02020603050405020304" pitchFamily="18" charset="0"/>
                <a:ea typeface="Arial" panose="020B0604020202020204" pitchFamily="34" charset="0"/>
              </a:rPr>
              <a:t>Gadhave</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a:t>
            </a:r>
            <a:r>
              <a:rPr lang="en-IN" b="1" dirty="0">
                <a:effectLst/>
                <a:latin typeface="Times New Roman" panose="02020603050405020304" pitchFamily="18" charset="0"/>
                <a:ea typeface="Arial" panose="020B0604020202020204" pitchFamily="34" charset="0"/>
                <a:cs typeface="Times New Roman" panose="02020603050405020304" pitchFamily="18" charset="0"/>
              </a:rPr>
              <a:t>HDFC API Developer Batch</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:HDFC API </a:t>
            </a:r>
            <a:r>
              <a:rPr lang="en-IN" b="1" dirty="0">
                <a:latin typeface="Times New Roman" panose="02020603050405020304" pitchFamily="18" charset="0"/>
                <a:ea typeface="Arial" panose="020B0604020202020204" pitchFamily="34" charset="0"/>
              </a:rPr>
              <a:t>D</a:t>
            </a:r>
            <a:r>
              <a:rPr lang="en-IN" sz="1800" b="1" dirty="0">
                <a:effectLst/>
                <a:latin typeface="Times New Roman" panose="02020603050405020304" pitchFamily="18" charset="0"/>
                <a:ea typeface="Arial" panose="020B0604020202020204" pitchFamily="34" charset="0"/>
              </a:rPr>
              <a:t>eveloper </a:t>
            </a:r>
            <a:r>
              <a:rPr lang="en-IN" b="1" dirty="0">
                <a:latin typeface="Times New Roman" panose="02020603050405020304" pitchFamily="18" charset="0"/>
                <a:ea typeface="Arial" panose="020B0604020202020204" pitchFamily="34" charset="0"/>
              </a:rPr>
              <a:t>P</a:t>
            </a:r>
            <a:r>
              <a:rPr lang="en-IN" sz="1800" b="1" dirty="0">
                <a:effectLst/>
                <a:latin typeface="Times New Roman" panose="02020603050405020304" pitchFamily="18" charset="0"/>
                <a:ea typeface="Arial" panose="020B0604020202020204" pitchFamily="34" charset="0"/>
              </a:rPr>
              <a:t>rogram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02/05/2023</a:t>
            </a:r>
            <a:endParaRPr lang="en-IN" sz="10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8277262" cy="4743286"/>
          </a:xfrm>
          <a:prstGeom prst="rect">
            <a:avLst/>
          </a:prstGeom>
          <a:noFill/>
        </p:spPr>
        <p:txBody>
          <a:bodyPr wrap="square">
            <a:spAutoFit/>
          </a:bodyPr>
          <a:lstStyle/>
          <a:p>
            <a:pPr algn="just">
              <a:lnSpc>
                <a:spcPct val="115000"/>
              </a:lnSpc>
            </a:pPr>
            <a:r>
              <a:rPr lang="en-IN" b="1" dirty="0">
                <a:effectLst/>
                <a:latin typeface="Times New Roman" panose="02020603050405020304" pitchFamily="18" charset="0"/>
                <a:ea typeface="Arial" panose="020B0604020202020204" pitchFamily="34" charset="0"/>
                <a:cs typeface="Times New Roman" panose="02020603050405020304" pitchFamily="18" charset="0"/>
              </a:rPr>
              <a:t>Deploying Project on Jenkins</a:t>
            </a: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39A2CBEF-EEDE-47E9-A279-E2A81440B9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20" y="2055231"/>
            <a:ext cx="9003404" cy="4410076"/>
          </a:xfrm>
          <a:prstGeom prst="rect">
            <a:avLst/>
          </a:prstGeom>
        </p:spPr>
      </p:pic>
    </p:spTree>
    <p:extLst>
      <p:ext uri="{BB962C8B-B14F-4D97-AF65-F5344CB8AC3E}">
        <p14:creationId xmlns:p14="http://schemas.microsoft.com/office/powerpoint/2010/main" val="236744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8277262" cy="4743286"/>
          </a:xfrm>
          <a:prstGeom prst="rect">
            <a:avLst/>
          </a:prstGeom>
          <a:noFill/>
        </p:spPr>
        <p:txBody>
          <a:bodyPr wrap="square">
            <a:spAutoFit/>
          </a:bodyPr>
          <a:lstStyle/>
          <a:p>
            <a:pPr algn="just">
              <a:lnSpc>
                <a:spcPct val="115000"/>
              </a:lnSpc>
            </a:pPr>
            <a:r>
              <a:rPr lang="en-IN" b="1" dirty="0">
                <a:effectLst/>
                <a:latin typeface="Times New Roman" panose="02020603050405020304" pitchFamily="18" charset="0"/>
                <a:ea typeface="Arial" panose="020B0604020202020204" pitchFamily="34" charset="0"/>
                <a:cs typeface="Times New Roman" panose="02020603050405020304" pitchFamily="18" charset="0"/>
              </a:rPr>
              <a:t>Docker Images</a:t>
            </a: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C249DE3C-33DF-42DF-8F19-496150F3C7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20" y="1981909"/>
            <a:ext cx="10028667" cy="3740727"/>
          </a:xfrm>
          <a:prstGeom prst="rect">
            <a:avLst/>
          </a:prstGeom>
        </p:spPr>
      </p:pic>
    </p:spTree>
    <p:extLst>
      <p:ext uri="{BB962C8B-B14F-4D97-AF65-F5344CB8AC3E}">
        <p14:creationId xmlns:p14="http://schemas.microsoft.com/office/powerpoint/2010/main" val="3809318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8277262" cy="4743286"/>
          </a:xfrm>
          <a:prstGeom prst="rect">
            <a:avLst/>
          </a:prstGeom>
          <a:noFill/>
        </p:spPr>
        <p:txBody>
          <a:bodyPr wrap="square">
            <a:spAutoFit/>
          </a:bodyPr>
          <a:lstStyle/>
          <a:p>
            <a:pPr algn="just">
              <a:lnSpc>
                <a:spcPct val="115000"/>
              </a:lnSpc>
            </a:pPr>
            <a:r>
              <a:rPr lang="en-IN" b="1" dirty="0">
                <a:effectLst/>
                <a:latin typeface="Times New Roman" panose="02020603050405020304" pitchFamily="18" charset="0"/>
                <a:ea typeface="Arial" panose="020B0604020202020204" pitchFamily="34" charset="0"/>
                <a:cs typeface="Times New Roman" panose="02020603050405020304" pitchFamily="18" charset="0"/>
              </a:rPr>
              <a:t>Deploying Docker Image on Docker Hub</a:t>
            </a: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B9CFB2C0-4BEC-4089-8B74-E5CD751375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621" y="1873622"/>
            <a:ext cx="10650967" cy="4154469"/>
          </a:xfrm>
          <a:prstGeom prst="rect">
            <a:avLst/>
          </a:prstGeom>
        </p:spPr>
      </p:pic>
    </p:spTree>
    <p:extLst>
      <p:ext uri="{BB962C8B-B14F-4D97-AF65-F5344CB8AC3E}">
        <p14:creationId xmlns:p14="http://schemas.microsoft.com/office/powerpoint/2010/main" val="3404027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8277262" cy="4743286"/>
          </a:xfrm>
          <a:prstGeom prst="rect">
            <a:avLst/>
          </a:prstGeom>
          <a:noFill/>
        </p:spPr>
        <p:txBody>
          <a:bodyPr wrap="square">
            <a:spAutoFit/>
          </a:bodyPr>
          <a:lstStyle/>
          <a:p>
            <a:pPr algn="just">
              <a:lnSpc>
                <a:spcPct val="115000"/>
              </a:lnSpc>
            </a:pPr>
            <a:r>
              <a:rPr lang="en-IN" b="1" dirty="0">
                <a:effectLst/>
                <a:latin typeface="Times New Roman" panose="02020603050405020304" pitchFamily="18" charset="0"/>
                <a:ea typeface="Arial" panose="020B0604020202020204" pitchFamily="34" charset="0"/>
                <a:cs typeface="Times New Roman" panose="02020603050405020304" pitchFamily="18" charset="0"/>
              </a:rPr>
              <a:t>Images on Docker Desktop</a:t>
            </a: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9CF561B3-03F6-4B96-9920-CD0279554067}"/>
              </a:ext>
            </a:extLst>
          </p:cNvPr>
          <p:cNvPicPr>
            <a:picLocks noChangeAspect="1"/>
          </p:cNvPicPr>
          <p:nvPr/>
        </p:nvPicPr>
        <p:blipFill>
          <a:blip r:embed="rId4"/>
          <a:stretch>
            <a:fillRect/>
          </a:stretch>
        </p:blipFill>
        <p:spPr>
          <a:xfrm>
            <a:off x="490220" y="1935303"/>
            <a:ext cx="10572227" cy="4431391"/>
          </a:xfrm>
          <a:prstGeom prst="rect">
            <a:avLst/>
          </a:prstGeom>
        </p:spPr>
      </p:pic>
    </p:spTree>
    <p:extLst>
      <p:ext uri="{BB962C8B-B14F-4D97-AF65-F5344CB8AC3E}">
        <p14:creationId xmlns:p14="http://schemas.microsoft.com/office/powerpoint/2010/main" val="1909765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10828013" cy="4858894"/>
          </a:xfrm>
          <a:prstGeom prst="rect">
            <a:avLst/>
          </a:prstGeom>
          <a:noFill/>
        </p:spPr>
        <p:txBody>
          <a:bodyPr wrap="square">
            <a:spAutoFit/>
          </a:bodyPr>
          <a:lstStyle/>
          <a:p>
            <a:pPr algn="just">
              <a:lnSpc>
                <a:spcPct val="115000"/>
              </a:lnSpc>
            </a:pPr>
            <a:endParaRPr lang="en-IN" dirty="0">
              <a:latin typeface="Times New Roman" panose="02020603050405020304" pitchFamily="18" charset="0"/>
              <a:ea typeface="Arial" panose="020B0604020202020204" pitchFamily="34" charset="0"/>
            </a:endParaRPr>
          </a:p>
          <a:p>
            <a:pPr marL="285750" indent="-285750" algn="just">
              <a:lnSpc>
                <a:spcPct val="150000"/>
              </a:lnSpc>
              <a:buFont typeface="Wingdings" panose="05000000000000000000" pitchFamily="2" charset="2"/>
              <a:buChar char="q"/>
            </a:pPr>
            <a:r>
              <a:rPr lang="en-US" dirty="0">
                <a:latin typeface="Times New Roman" panose="02020603050405020304" pitchFamily="18" charset="0"/>
              </a:rPr>
              <a:t>Every business needs EMS because of its capacity to lower stress and pressure while fostering relationships between managers and employees. It produces a setting that might promote dialogue. This makes sure that management and staff cooperate to achieve the company's objectives.</a:t>
            </a:r>
          </a:p>
          <a:p>
            <a:pPr marL="285750" indent="-285750" algn="just">
              <a:lnSpc>
                <a:spcPct val="150000"/>
              </a:lnSpc>
              <a:buFont typeface="Wingdings" panose="05000000000000000000" pitchFamily="2" charset="2"/>
              <a:buChar char="q"/>
            </a:pPr>
            <a:endParaRPr lang="en-US" dirty="0">
              <a:latin typeface="Times New Roman" panose="02020603050405020304" pitchFamily="18" charset="0"/>
            </a:endParaRPr>
          </a:p>
          <a:p>
            <a:pPr marL="285750" indent="-285750" algn="just">
              <a:lnSpc>
                <a:spcPct val="150000"/>
              </a:lnSpc>
              <a:buFont typeface="Wingdings" panose="05000000000000000000" pitchFamily="2" charset="2"/>
              <a:buChar char="q"/>
            </a:pPr>
            <a:r>
              <a:rPr lang="en-US" dirty="0">
                <a:latin typeface="Times New Roman" panose="02020603050405020304" pitchFamily="18" charset="0"/>
              </a:rPr>
              <a:t>This can help in reducing the paperwork. Using an EMS, the HR department can streamline processes and contribute to society.</a:t>
            </a:r>
          </a:p>
          <a:p>
            <a:pPr marL="285750" indent="-285750" algn="just">
              <a:lnSpc>
                <a:spcPct val="150000"/>
              </a:lnSpc>
              <a:buFont typeface="Wingdings" panose="05000000000000000000" pitchFamily="2" charset="2"/>
              <a:buChar char="q"/>
            </a:pPr>
            <a:endParaRPr lang="en-US" dirty="0">
              <a:latin typeface="Times New Roman" panose="02020603050405020304" pitchFamily="18" charset="0"/>
            </a:endParaRPr>
          </a:p>
          <a:p>
            <a:pPr marL="285750" indent="-285750" algn="just">
              <a:lnSpc>
                <a:spcPct val="150000"/>
              </a:lnSpc>
              <a:buFont typeface="Wingdings" panose="05000000000000000000" pitchFamily="2" charset="2"/>
              <a:buChar char="q"/>
            </a:pPr>
            <a:r>
              <a:rPr lang="en-US" dirty="0">
                <a:latin typeface="Times New Roman" panose="02020603050405020304" pitchFamily="18" charset="0"/>
              </a:rPr>
              <a:t>This project can help in improving your data security methods. As an organization saves employee information like bank details, addresses, telephone numbers and personal identification details, providing better data security is essential. EMS offers security and data encryption measures that guarantee data security.</a:t>
            </a:r>
          </a:p>
          <a:p>
            <a:pPr algn="just">
              <a:lnSpc>
                <a:spcPct val="115000"/>
              </a:lnSpc>
            </a:pPr>
            <a:endParaRPr lang="en-IN" dirty="0">
              <a:latin typeface="Times New Roman" panose="02020603050405020304" pitchFamily="18" charset="0"/>
            </a:endParaRPr>
          </a:p>
        </p:txBody>
      </p:sp>
    </p:spTree>
    <p:extLst>
      <p:ext uri="{BB962C8B-B14F-4D97-AF65-F5344CB8AC3E}">
        <p14:creationId xmlns:p14="http://schemas.microsoft.com/office/powerpoint/2010/main" val="984102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490219" y="1349647"/>
            <a:ext cx="10751522" cy="4100610"/>
          </a:xfrm>
          <a:prstGeom prst="rect">
            <a:avLst/>
          </a:prstGeom>
          <a:noFill/>
        </p:spPr>
        <p:txBody>
          <a:bodyPr wrap="square">
            <a:spAutoFit/>
          </a:bodyPr>
          <a:lstStyle/>
          <a:p>
            <a:pPr algn="just">
              <a:lnSpc>
                <a:spcPct val="115000"/>
              </a:lnSpc>
            </a:pPr>
            <a:endParaRPr lang="en-IN" dirty="0">
              <a:latin typeface="Times New Roman" panose="02020603050405020304" pitchFamily="18" charset="0"/>
              <a:ea typeface="Arial" panose="020B0604020202020204" pitchFamily="34" charset="0"/>
            </a:endParaRPr>
          </a:p>
          <a:p>
            <a:pPr marL="285750" indent="-285750" algn="just">
              <a:lnSpc>
                <a:spcPct val="150000"/>
              </a:lnSpc>
              <a:buFont typeface="Wingdings" panose="05000000000000000000" pitchFamily="2" charset="2"/>
              <a:buChar char="q"/>
            </a:pPr>
            <a:r>
              <a:rPr lang="en-IN" sz="1800" dirty="0">
                <a:effectLst/>
                <a:latin typeface="Times New Roman" panose="02020603050405020304" pitchFamily="18" charset="0"/>
                <a:ea typeface="Arial" panose="020B0604020202020204" pitchFamily="34" charset="0"/>
              </a:rPr>
              <a:t>We can involve additional features of managing the data related to the Payroll of the employee, the application can generate the Payroll of the Employee.</a:t>
            </a:r>
          </a:p>
          <a:p>
            <a:pPr marL="285750" indent="-285750" algn="just">
              <a:lnSpc>
                <a:spcPct val="150000"/>
              </a:lnSpc>
              <a:buFont typeface="Wingdings" panose="05000000000000000000" pitchFamily="2" charset="2"/>
              <a:buChar char="q"/>
            </a:pPr>
            <a:endParaRPr lang="en-IN" dirty="0">
              <a:latin typeface="Times New Roman" panose="02020603050405020304" pitchFamily="18" charset="0"/>
              <a:ea typeface="Arial" panose="020B0604020202020204" pitchFamily="34" charset="0"/>
            </a:endParaRPr>
          </a:p>
          <a:p>
            <a:pPr marL="285750" indent="-285750" algn="just">
              <a:lnSpc>
                <a:spcPct val="150000"/>
              </a:lnSpc>
              <a:buFont typeface="Wingdings" panose="05000000000000000000" pitchFamily="2" charset="2"/>
              <a:buChar char="q"/>
            </a:pPr>
            <a:r>
              <a:rPr lang="en-IN" sz="1800" dirty="0">
                <a:effectLst/>
                <a:latin typeface="Times New Roman" panose="02020603050405020304" pitchFamily="18" charset="0"/>
                <a:ea typeface="Arial" panose="020B0604020202020204" pitchFamily="34" charset="0"/>
              </a:rPr>
              <a:t>In future, we can also make the application to maintain the daily task details of the Employees so that it will become easier to maintain the daily tasks performed by the Employees which will eventually help in analysing the Performance of Employees.</a:t>
            </a:r>
          </a:p>
          <a:p>
            <a:pPr algn="just">
              <a:lnSpc>
                <a:spcPct val="150000"/>
              </a:lnSpc>
            </a:pPr>
            <a:endParaRPr lang="en-IN" dirty="0">
              <a:latin typeface="Times New Roman" panose="02020603050405020304" pitchFamily="18" charset="0"/>
              <a:ea typeface="Arial" panose="020B0604020202020204" pitchFamily="34" charset="0"/>
            </a:endParaRPr>
          </a:p>
          <a:p>
            <a:pPr marL="285750" indent="-285750" algn="just">
              <a:lnSpc>
                <a:spcPct val="150000"/>
              </a:lnSpc>
              <a:buFont typeface="Wingdings" panose="05000000000000000000" pitchFamily="2" charset="2"/>
              <a:buChar char="q"/>
            </a:pPr>
            <a:r>
              <a:rPr lang="en-IN" sz="1800" dirty="0">
                <a:effectLst/>
                <a:latin typeface="Times New Roman" panose="02020603050405020304" pitchFamily="18" charset="0"/>
                <a:ea typeface="Arial" panose="020B0604020202020204" pitchFamily="34" charset="0"/>
              </a:rPr>
              <a:t> By adding other modules like Payroll management, Employee Onboarding, Attendance tracker and Daily tasks tracker, this project can be enhanced and will ensure the business productivity.</a:t>
            </a:r>
          </a:p>
        </p:txBody>
      </p:sp>
    </p:spTree>
    <p:extLst>
      <p:ext uri="{BB962C8B-B14F-4D97-AF65-F5344CB8AC3E}">
        <p14:creationId xmlns:p14="http://schemas.microsoft.com/office/powerpoint/2010/main" val="2343796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499184" y="1860313"/>
            <a:ext cx="10016411" cy="2308324"/>
          </a:xfrm>
          <a:prstGeom prst="rect">
            <a:avLst/>
          </a:prstGeom>
          <a:noFill/>
        </p:spPr>
        <p:txBody>
          <a:bodyPr wrap="square">
            <a:spAutoFit/>
          </a:bodyPr>
          <a:lstStyle/>
          <a:p>
            <a:pPr marL="342900" indent="-342900">
              <a:buFont typeface="+mj-lt"/>
              <a:buAutoNum type="arabicPeriod"/>
            </a:pPr>
            <a:r>
              <a:rPr lang="en-IN" dirty="0"/>
              <a:t>Spring Boot Documentation: </a:t>
            </a:r>
            <a:r>
              <a:rPr lang="en-IN" dirty="0">
                <a:hlinkClick r:id="rId4"/>
              </a:rPr>
              <a:t>https://spring.io/projects/spring-boot</a:t>
            </a:r>
            <a:endParaRPr lang="en-IN" dirty="0"/>
          </a:p>
          <a:p>
            <a:pPr marL="342900" indent="-342900">
              <a:buFont typeface="+mj-lt"/>
              <a:buAutoNum type="arabicPeriod"/>
            </a:pPr>
            <a:r>
              <a:rPr lang="fr-FR" dirty="0"/>
              <a:t>MySQL Documentation: </a:t>
            </a:r>
            <a:r>
              <a:rPr lang="fr-FR" b="0" i="0" u="sng" dirty="0">
                <a:solidFill>
                  <a:srgbClr val="D1D5DB"/>
                </a:solidFill>
                <a:effectLst/>
                <a:hlinkClick r:id="rId5"/>
              </a:rPr>
              <a:t>https://dev.mysql.com/doc/</a:t>
            </a:r>
            <a:endParaRPr lang="fr-FR" b="0" i="0" dirty="0">
              <a:solidFill>
                <a:srgbClr val="D1D5DB"/>
              </a:solidFill>
              <a:effectLst/>
            </a:endParaRPr>
          </a:p>
          <a:p>
            <a:pPr marL="342900" indent="-342900">
              <a:buFont typeface="+mj-lt"/>
              <a:buAutoNum type="arabicPeriod"/>
            </a:pPr>
            <a:r>
              <a:rPr lang="en-IN" dirty="0"/>
              <a:t>Git Documentation: </a:t>
            </a:r>
            <a:r>
              <a:rPr lang="en-IN" dirty="0">
                <a:hlinkClick r:id="rId6"/>
              </a:rPr>
              <a:t>https://git-scm.com/doc</a:t>
            </a:r>
            <a:endParaRPr lang="en-IN" dirty="0"/>
          </a:p>
          <a:p>
            <a:pPr marL="342900" indent="-342900">
              <a:buFont typeface="+mj-lt"/>
              <a:buAutoNum type="arabicPeriod"/>
            </a:pPr>
            <a:r>
              <a:rPr lang="en-IN" dirty="0"/>
              <a:t>OpenSSL Documentation: </a:t>
            </a:r>
            <a:r>
              <a:rPr lang="en-IN" dirty="0">
                <a:hlinkClick r:id="rId7"/>
              </a:rPr>
              <a:t>https://www.openssl.org/docs/</a:t>
            </a:r>
            <a:endParaRPr lang="en-IN" dirty="0"/>
          </a:p>
          <a:p>
            <a:pPr marL="342900" indent="-342900">
              <a:buFont typeface="+mj-lt"/>
              <a:buAutoNum type="arabicPeriod"/>
            </a:pPr>
            <a:r>
              <a:rPr lang="en-IN" dirty="0"/>
              <a:t>Postman Documentation: </a:t>
            </a:r>
            <a:r>
              <a:rPr lang="en-IN" dirty="0">
                <a:hlinkClick r:id="rId8"/>
              </a:rPr>
              <a:t>https://learning.postman.com/docs/getting-started/introduction/</a:t>
            </a:r>
            <a:endParaRPr lang="en-IN" dirty="0"/>
          </a:p>
          <a:p>
            <a:pPr marL="342900" indent="-342900">
              <a:buFont typeface="+mj-lt"/>
              <a:buAutoNum type="arabicPeriod"/>
            </a:pPr>
            <a:r>
              <a:rPr lang="en-IN" dirty="0"/>
              <a:t>Jenkins Documentation: </a:t>
            </a:r>
            <a:r>
              <a:rPr lang="en-IN" dirty="0">
                <a:hlinkClick r:id="rId9"/>
              </a:rPr>
              <a:t>https://www.jenkins.io/doc/</a:t>
            </a:r>
            <a:endParaRPr lang="en-IN" dirty="0"/>
          </a:p>
          <a:p>
            <a:pPr marL="342900" indent="-342900">
              <a:buFont typeface="+mj-lt"/>
              <a:buAutoNum type="arabicPeriod"/>
            </a:pPr>
            <a:r>
              <a:rPr lang="en-IN" dirty="0"/>
              <a:t>Docker Documentation: </a:t>
            </a:r>
            <a:r>
              <a:rPr lang="en-IN" dirty="0">
                <a:hlinkClick r:id="rId10"/>
              </a:rPr>
              <a:t>https://docs.docker.com/</a:t>
            </a:r>
            <a:endParaRPr lang="en-IN" dirty="0"/>
          </a:p>
          <a:p>
            <a:endParaRPr lang="en-IN" dirty="0"/>
          </a:p>
        </p:txBody>
      </p:sp>
    </p:spTree>
    <p:extLst>
      <p:ext uri="{BB962C8B-B14F-4D97-AF65-F5344CB8AC3E}">
        <p14:creationId xmlns:p14="http://schemas.microsoft.com/office/powerpoint/2010/main" val="1694362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endParaRPr lang="en-IN" sz="2400" b="1" dirty="0">
              <a:solidFill>
                <a:schemeClr val="bg1"/>
              </a:solidFill>
              <a:latin typeface="Times New Roman" panose="02020603050405020304" pitchFamily="18" charset="0"/>
            </a:endParaRPr>
          </a:p>
        </p:txBody>
      </p:sp>
      <p:sp>
        <p:nvSpPr>
          <p:cNvPr id="7" name="TextBox 6">
            <a:extLst>
              <a:ext uri="{FF2B5EF4-FFF2-40B4-BE49-F238E27FC236}">
                <a16:creationId xmlns:a16="http://schemas.microsoft.com/office/drawing/2014/main" id="{1A521886-A1DC-C1EC-6392-5263384F6C69}"/>
              </a:ext>
            </a:extLst>
          </p:cNvPr>
          <p:cNvSpPr txBox="1"/>
          <p:nvPr/>
        </p:nvSpPr>
        <p:spPr>
          <a:xfrm>
            <a:off x="3045161" y="2819859"/>
            <a:ext cx="5026660" cy="743473"/>
          </a:xfrm>
          <a:prstGeom prst="rect">
            <a:avLst/>
          </a:prstGeom>
          <a:noFill/>
        </p:spPr>
        <p:txBody>
          <a:bodyPr wrap="square">
            <a:spAutoFit/>
          </a:bodyPr>
          <a:lstStyle/>
          <a:p>
            <a:pPr algn="ctr">
              <a:lnSpc>
                <a:spcPct val="115000"/>
              </a:lnSpc>
            </a:pPr>
            <a:r>
              <a:rPr lang="en-IN" sz="4000" b="1" dirty="0">
                <a:latin typeface="Times New Roman" panose="02020603050405020304" pitchFamily="18" charset="0"/>
                <a:ea typeface="Arial" panose="020B0604020202020204" pitchFamily="34" charset="0"/>
                <a:cs typeface="Times New Roman" panose="02020603050405020304" pitchFamily="18" charset="0"/>
              </a:rPr>
              <a:t>THANK YOU</a:t>
            </a:r>
            <a:endParaRPr lang="en-IN" sz="4000" b="1"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1414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434786"/>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indent="-342900">
              <a:buSzPts val="1400"/>
              <a:buFont typeface="+mj-lt"/>
              <a:buAutoNum type="arabicPeriod"/>
            </a:pPr>
            <a:r>
              <a:rPr lang="en-IN" sz="1800" b="1" dirty="0">
                <a:latin typeface="Times New Roman" panose="02020603050405020304" pitchFamily="18" charset="0"/>
              </a:rPr>
              <a:t>Architecture Design</a:t>
            </a:r>
            <a:endParaRPr lang="en-IN" b="1" dirty="0">
              <a:latin typeface="Times New Roman" panose="02020603050405020304" pitchFamily="18" charset="0"/>
            </a:endParaRPr>
          </a:p>
          <a:p>
            <a:pPr marL="342900" lvl="0" indent="-342900">
              <a:buSzPts val="1400"/>
              <a:buFont typeface="+mj-lt"/>
              <a:buAutoNum type="arabicPeriod"/>
            </a:pPr>
            <a:r>
              <a:rPr lang="en-IN" b="1" dirty="0">
                <a:latin typeface="Times New Roman" panose="02020603050405020304" pitchFamily="18" charset="0"/>
              </a:rPr>
              <a:t>User Interface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535042" y="1545227"/>
            <a:ext cx="11011498" cy="4197559"/>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An employee management system, sometimes known as an EMS, is a project that helps a business increase employee productivity and happiness in order to further its overall objectives. </a:t>
            </a:r>
          </a:p>
          <a:p>
            <a:pPr algn="just">
              <a:lnSpc>
                <a:spcPct val="150000"/>
              </a:lnSpc>
            </a:pPr>
            <a:endParaRPr lang="en-US" sz="1800" dirty="0">
              <a:effectLst/>
              <a:latin typeface="Times New Roman" panose="02020603050405020304" pitchFamily="18" charset="0"/>
              <a:ea typeface="Arial" panose="020B0604020202020204" pitchFamily="34" charset="0"/>
            </a:endParaRPr>
          </a:p>
          <a:p>
            <a:pPr marL="285750" indent="-285750" algn="just">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The personal and professional information of employees is safely stored and managed by an EMS.  An EMS offers security and data encryption measures that guarantee data security.</a:t>
            </a:r>
          </a:p>
          <a:p>
            <a:pPr algn="just">
              <a:lnSpc>
                <a:spcPct val="150000"/>
              </a:lnSpc>
            </a:pPr>
            <a:endParaRPr lang="en-US" sz="1800" dirty="0">
              <a:effectLst/>
              <a:latin typeface="Times New Roman" panose="02020603050405020304" pitchFamily="18" charset="0"/>
              <a:ea typeface="Arial" panose="020B0604020202020204" pitchFamily="34" charset="0"/>
            </a:endParaRPr>
          </a:p>
          <a:p>
            <a:pPr marL="285750" indent="-285750" algn="just">
              <a:lnSpc>
                <a:spcPct val="150000"/>
              </a:lnSpc>
              <a:buFont typeface="Wingdings" panose="05000000000000000000" pitchFamily="2" charset="2"/>
              <a:buChar char="q"/>
            </a:pPr>
            <a:r>
              <a:rPr lang="en-US" dirty="0">
                <a:latin typeface="Times New Roman" panose="02020603050405020304" pitchFamily="18" charset="0"/>
                <a:ea typeface="Arial" panose="020B0604020202020204" pitchFamily="34" charset="0"/>
              </a:rPr>
              <a:t>This project majorly aims to simplify the tasks of  maintaining records of the employee records and other details.</a:t>
            </a:r>
          </a:p>
          <a:p>
            <a:pPr marL="285750" indent="-285750" algn="just">
              <a:lnSpc>
                <a:spcPct val="150000"/>
              </a:lnSpc>
              <a:buFont typeface="Wingdings" panose="05000000000000000000" pitchFamily="2" charset="2"/>
              <a:buChar char="q"/>
            </a:pPr>
            <a:endParaRPr lang="en-US" sz="1800" dirty="0">
              <a:effectLst/>
              <a:latin typeface="Times New Roman" panose="02020603050405020304" pitchFamily="18" charset="0"/>
              <a:ea typeface="Arial" panose="020B0604020202020204" pitchFamily="34" charset="0"/>
            </a:endParaRPr>
          </a:p>
          <a:p>
            <a:pPr marL="285750" indent="-285750" algn="just">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It is designed using JAVA spring boot which is an opinionated framework that helps developers build stand alone and production grade spring based applications quickly and easily.</a:t>
            </a: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27466" y="1349647"/>
            <a:ext cx="10828015" cy="4612738"/>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Database has a Employee table which consists of three columns named EmployeeID, name and Date of Birth with EmployeeID as the primary key.</a:t>
            </a:r>
          </a:p>
          <a:p>
            <a:pPr marL="285750" indent="-285750">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If the user provides incorrect EmployeeID, an exception for Invalid EmployeeID is called. </a:t>
            </a:r>
          </a:p>
          <a:p>
            <a:pPr marL="285750" indent="-285750">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Code is being pushed to the GIT repository. Jenkins is used to deploy the changes to the application server.</a:t>
            </a:r>
          </a:p>
          <a:p>
            <a:pPr marL="285750" indent="-285750">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The response contains all three fields of that employee, i.e., EmployeeID, EmployeeName, and DateOfBirth. While the request only takes a single EmployeeID.</a:t>
            </a:r>
          </a:p>
          <a:p>
            <a:pPr marL="285750" indent="-285750">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The code is exposed to the HTTP web service, where a logfile is generated every time it is called. </a:t>
            </a:r>
          </a:p>
          <a:p>
            <a:pPr marL="285750" indent="-285750">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Also, log rotation is configured for the logfile when the size of the log file exceeds 1MB.</a:t>
            </a:r>
          </a:p>
          <a:p>
            <a:pPr marL="285750" indent="-285750">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The web service has been tested with PostMan, and is exposed to HTTPS to maintain the security.</a:t>
            </a:r>
          </a:p>
          <a:p>
            <a:pPr marL="285750" indent="-285750">
              <a:lnSpc>
                <a:spcPct val="150000"/>
              </a:lnSpc>
              <a:buFont typeface="Wingdings" panose="05000000000000000000" pitchFamily="2" charset="2"/>
              <a:buChar char="q"/>
            </a:pPr>
            <a:r>
              <a:rPr lang="en-US" dirty="0">
                <a:latin typeface="Times New Roman" panose="02020603050405020304" pitchFamily="18" charset="0"/>
                <a:ea typeface="Arial" panose="020B0604020202020204" pitchFamily="34" charset="0"/>
              </a:rPr>
              <a:t>S</a:t>
            </a:r>
            <a:r>
              <a:rPr lang="en-US" sz="1800" dirty="0">
                <a:effectLst/>
                <a:latin typeface="Times New Roman" panose="02020603050405020304" pitchFamily="18" charset="0"/>
                <a:ea typeface="Arial" panose="020B0604020202020204" pitchFamily="34" charset="0"/>
              </a:rPr>
              <a:t>ince the DateOfBirth is a personal information, In order to maintain the privacy of Employee's data AES256 algorithm is used at client program for encryption and decryption. </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7802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lvl="0">
              <a:buSzPts val="1400"/>
            </a:pPr>
            <a:r>
              <a:rPr lang="en-IN" sz="2400" b="1" dirty="0">
                <a:solidFill>
                  <a:schemeClr val="bg1"/>
                </a:solidFill>
                <a:latin typeface="Times New Roman" panose="02020603050405020304" pitchFamily="18" charset="0"/>
              </a:rPr>
              <a:t>Architecture Design</a:t>
            </a:r>
          </a:p>
        </p:txBody>
      </p:sp>
      <p:sp>
        <p:nvSpPr>
          <p:cNvPr id="10" name="TextBox 9">
            <a:extLst>
              <a:ext uri="{FF2B5EF4-FFF2-40B4-BE49-F238E27FC236}">
                <a16:creationId xmlns:a16="http://schemas.microsoft.com/office/drawing/2014/main" id="{F71EEDC0-3CC6-66B5-D744-43E72A9CA66B}"/>
              </a:ext>
            </a:extLst>
          </p:cNvPr>
          <p:cNvSpPr txBox="1"/>
          <p:nvPr/>
        </p:nvSpPr>
        <p:spPr>
          <a:xfrm>
            <a:off x="911561" y="1394471"/>
            <a:ext cx="5026660" cy="1831976"/>
          </a:xfrm>
          <a:prstGeom prst="rect">
            <a:avLst/>
          </a:prstGeom>
          <a:noFill/>
        </p:spPr>
        <p:txBody>
          <a:bodyPr wrap="square">
            <a:spAutoFit/>
          </a:bodyPr>
          <a:lstStyle/>
          <a:p>
            <a:pPr algn="just">
              <a:lnSpc>
                <a:spcPct val="115000"/>
              </a:lnSpc>
            </a:pPr>
            <a:r>
              <a:rPr lang="en-IN" sz="2000" b="1" dirty="0">
                <a:effectLst/>
                <a:latin typeface="Times New Roman" panose="02020603050405020304" pitchFamily="18" charset="0"/>
                <a:ea typeface="Arial" panose="020B0604020202020204" pitchFamily="34" charset="0"/>
              </a:rPr>
              <a:t>Sequence Diagram</a:t>
            </a:r>
          </a:p>
          <a:p>
            <a:pPr algn="just">
              <a:lnSpc>
                <a:spcPct val="115000"/>
              </a:lnSpc>
            </a:pPr>
            <a:endParaRPr lang="en-IN" sz="2000" b="1" dirty="0">
              <a:latin typeface="Times New Roman" panose="02020603050405020304" pitchFamily="18" charset="0"/>
              <a:ea typeface="Arial" panose="020B0604020202020204" pitchFamily="34" charset="0"/>
            </a:endParaRPr>
          </a:p>
          <a:p>
            <a:pPr algn="just">
              <a:lnSpc>
                <a:spcPct val="115000"/>
              </a:lnSpc>
            </a:pPr>
            <a:endParaRPr lang="en-IN" sz="2000" b="1" dirty="0">
              <a:effectLst/>
              <a:latin typeface="Times New Roman" panose="02020603050405020304" pitchFamily="18" charset="0"/>
              <a:ea typeface="Arial" panose="020B0604020202020204" pitchFamily="34" charset="0"/>
            </a:endParaRPr>
          </a:p>
          <a:p>
            <a:pPr algn="just">
              <a:lnSpc>
                <a:spcPct val="115000"/>
              </a:lnSpc>
            </a:pPr>
            <a:endParaRPr lang="en-IN" sz="2000" b="1" dirty="0">
              <a:latin typeface="Times New Roman" panose="02020603050405020304" pitchFamily="18" charset="0"/>
              <a:ea typeface="Arial" panose="020B0604020202020204" pitchFamily="34" charset="0"/>
            </a:endParaRPr>
          </a:p>
          <a:p>
            <a:pPr algn="just">
              <a:lnSpc>
                <a:spcPct val="115000"/>
              </a:lnSpc>
            </a:pPr>
            <a:endParaRPr lang="en-IN" sz="2000" b="1" dirty="0">
              <a:effectLst/>
              <a:latin typeface="Arial" panose="020B0604020202020204" pitchFamily="34" charset="0"/>
              <a:ea typeface="Arial" panose="020B0604020202020204" pitchFamily="34" charset="0"/>
            </a:endParaRPr>
          </a:p>
        </p:txBody>
      </p:sp>
      <p:pic>
        <p:nvPicPr>
          <p:cNvPr id="7" name="Picture 6">
            <a:extLst>
              <a:ext uri="{FF2B5EF4-FFF2-40B4-BE49-F238E27FC236}">
                <a16:creationId xmlns:a16="http://schemas.microsoft.com/office/drawing/2014/main" id="{04129A75-C171-4D20-93B2-0AD9781D35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9237" y="2310459"/>
            <a:ext cx="6949440" cy="3488463"/>
          </a:xfrm>
          <a:prstGeom prst="rect">
            <a:avLst/>
          </a:prstGeom>
        </p:spPr>
      </p:pic>
    </p:spTree>
    <p:extLst>
      <p:ext uri="{BB962C8B-B14F-4D97-AF65-F5344CB8AC3E}">
        <p14:creationId xmlns:p14="http://schemas.microsoft.com/office/powerpoint/2010/main" val="50320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490219" y="1349647"/>
            <a:ext cx="10975613" cy="4880119"/>
          </a:xfrm>
          <a:prstGeom prst="rect">
            <a:avLst/>
          </a:prstGeom>
          <a:noFill/>
        </p:spPr>
        <p:txBody>
          <a:bodyPr wrap="square">
            <a:spAutoFit/>
          </a:bodyPr>
          <a:lstStyle/>
          <a:p>
            <a:pPr marL="285750" indent="-285750" algn="just">
              <a:lnSpc>
                <a:spcPct val="115000"/>
              </a:lnSpc>
              <a:buFont typeface="Wingdings" panose="05000000000000000000" pitchFamily="2" charset="2"/>
              <a:buChar char="q"/>
            </a:pPr>
            <a:endParaRPr lang="en-US" b="1" dirty="0">
              <a:latin typeface="Times New Roman" panose="02020603050405020304" pitchFamily="18" charset="0"/>
              <a:cs typeface="Times New Roman" panose="02020603050405020304" pitchFamily="18" charset="0"/>
            </a:endParaRPr>
          </a:p>
          <a:p>
            <a:pPr marL="285750" indent="-285750" algn="just">
              <a:lnSpc>
                <a:spcPct val="115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Create the database schema</a:t>
            </a:r>
            <a:endParaRPr lang="en-US" sz="2000" dirty="0">
              <a:latin typeface="Times New Roman" panose="02020603050405020304" pitchFamily="18" charset="0"/>
              <a:cs typeface="Times New Roman" panose="02020603050405020304" pitchFamily="18" charset="0"/>
            </a:endParaRPr>
          </a:p>
          <a:p>
            <a:pPr marL="285750" indent="-285750" algn="just">
              <a:lnSpc>
                <a:spcPct val="115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Create the Spring Boot project</a:t>
            </a:r>
          </a:p>
          <a:p>
            <a:pPr marL="285750" indent="-285750" algn="just">
              <a:lnSpc>
                <a:spcPct val="115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Implement the Code</a:t>
            </a:r>
          </a:p>
          <a:p>
            <a:pPr marL="285750" indent="-285750" algn="just">
              <a:lnSpc>
                <a:spcPct val="11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Employee entity</a:t>
            </a:r>
          </a:p>
          <a:p>
            <a:pPr marL="285750" indent="-285750" algn="just">
              <a:lnSpc>
                <a:spcPct val="11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DAO layer</a:t>
            </a:r>
          </a:p>
          <a:p>
            <a:pPr marL="285750" indent="-285750" algn="just">
              <a:lnSpc>
                <a:spcPct val="11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Controller layer</a:t>
            </a:r>
          </a:p>
          <a:p>
            <a:pPr marL="285750" indent="-285750" algn="just">
              <a:lnSpc>
                <a:spcPct val="115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Add encryption and decryption functionality</a:t>
            </a:r>
          </a:p>
          <a:p>
            <a:pPr marL="285750" indent="-285750" algn="just">
              <a:lnSpc>
                <a:spcPct val="115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Add logging functionality</a:t>
            </a:r>
          </a:p>
          <a:p>
            <a:pPr marL="285750" indent="-285750" algn="just">
              <a:lnSpc>
                <a:spcPct val="115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Secure the web service</a:t>
            </a:r>
          </a:p>
          <a:p>
            <a:pPr marL="285750" indent="-285750" algn="just">
              <a:lnSpc>
                <a:spcPct val="115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Run the web service</a:t>
            </a:r>
            <a:endParaRPr lang="en-US" sz="2000" dirty="0">
              <a:latin typeface="Times New Roman" panose="02020603050405020304" pitchFamily="18" charset="0"/>
              <a:cs typeface="Times New Roman" panose="02020603050405020304" pitchFamily="18" charset="0"/>
            </a:endParaRPr>
          </a:p>
          <a:p>
            <a:pPr algn="just">
              <a:lnSpc>
                <a:spcPct val="115000"/>
              </a:lnSpc>
            </a:pPr>
            <a:endParaRPr lang="en-US" dirty="0">
              <a:latin typeface="Times New Roman" panose="02020603050405020304" pitchFamily="18" charset="0"/>
              <a:cs typeface="Times New Roman" panose="02020603050405020304" pitchFamily="18" charset="0"/>
            </a:endParaRPr>
          </a:p>
          <a:p>
            <a:pPr algn="just">
              <a:lnSpc>
                <a:spcPct val="115000"/>
              </a:lnSpc>
            </a:pPr>
            <a:endParaRPr lang="en-US" dirty="0">
              <a:latin typeface="Times New Roman" panose="02020603050405020304" pitchFamily="18" charset="0"/>
              <a:cs typeface="Times New Roman" panose="02020603050405020304" pitchFamily="18" charset="0"/>
            </a:endParaRPr>
          </a:p>
          <a:p>
            <a:pPr algn="just">
              <a:lnSpc>
                <a:spcPct val="115000"/>
              </a:lnSpc>
            </a:pPr>
            <a:r>
              <a:rPr lang="en-IN" sz="1800" dirty="0">
                <a:effectLst/>
                <a:latin typeface="Times New Roman" panose="02020603050405020304" pitchFamily="18" charset="0"/>
                <a:ea typeface="Arial" panose="020B0604020202020204" pitchFamily="34" charset="0"/>
              </a:rPr>
              <a:t>.</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92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19" y="1349647"/>
            <a:ext cx="8617921" cy="2513445"/>
          </a:xfrm>
          <a:prstGeom prst="rect">
            <a:avLst/>
          </a:prstGeom>
          <a:noFill/>
        </p:spPr>
        <p:txBody>
          <a:bodyPr wrap="square">
            <a:spAutoFit/>
          </a:bodyPr>
          <a:lstStyle/>
          <a:p>
            <a:pPr algn="just">
              <a:lnSpc>
                <a:spcPct val="115000"/>
              </a:lnSpc>
            </a:pPr>
            <a:r>
              <a:rPr lang="en-IN" b="1" dirty="0">
                <a:effectLst/>
                <a:latin typeface="Times New Roman" panose="02020603050405020304" pitchFamily="18" charset="0"/>
                <a:ea typeface="Arial" panose="020B0604020202020204" pitchFamily="34" charset="0"/>
                <a:cs typeface="Times New Roman" panose="02020603050405020304" pitchFamily="18" charset="0"/>
              </a:rPr>
              <a:t>Testing for Employee-Management using Https using Encryption</a:t>
            </a: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44F959C5-39D4-4C84-A0EF-EE022A1877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497" y="2050966"/>
            <a:ext cx="8924738" cy="4548692"/>
          </a:xfrm>
          <a:prstGeom prst="rect">
            <a:avLst/>
          </a:prstGeom>
        </p:spPr>
      </p:pic>
    </p:spTree>
    <p:extLst>
      <p:ext uri="{BB962C8B-B14F-4D97-AF65-F5344CB8AC3E}">
        <p14:creationId xmlns:p14="http://schemas.microsoft.com/office/powerpoint/2010/main" val="3984528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8277262" cy="2194896"/>
          </a:xfrm>
          <a:prstGeom prst="rect">
            <a:avLst/>
          </a:prstGeom>
          <a:noFill/>
        </p:spPr>
        <p:txBody>
          <a:bodyPr wrap="square">
            <a:spAutoFit/>
          </a:bodyPr>
          <a:lstStyle/>
          <a:p>
            <a:pPr algn="just">
              <a:lnSpc>
                <a:spcPct val="115000"/>
              </a:lnSpc>
            </a:pPr>
            <a:r>
              <a:rPr lang="en-IN" b="1" dirty="0">
                <a:effectLst/>
                <a:latin typeface="Times New Roman" panose="02020603050405020304" pitchFamily="18" charset="0"/>
                <a:ea typeface="Arial" panose="020B0604020202020204" pitchFamily="34" charset="0"/>
                <a:cs typeface="Times New Roman" panose="02020603050405020304" pitchFamily="18" charset="0"/>
              </a:rPr>
              <a:t>Testing for Client Employee-Management using Http using Decryption</a:t>
            </a: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3D1FE4A1-69FD-4069-A48C-8B744D4517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387" y="1866750"/>
            <a:ext cx="9431296" cy="4849906"/>
          </a:xfrm>
          <a:prstGeom prst="rect">
            <a:avLst/>
          </a:prstGeom>
        </p:spPr>
      </p:pic>
    </p:spTree>
    <p:extLst>
      <p:ext uri="{BB962C8B-B14F-4D97-AF65-F5344CB8AC3E}">
        <p14:creationId xmlns:p14="http://schemas.microsoft.com/office/powerpoint/2010/main" val="132625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8277262" cy="5061835"/>
          </a:xfrm>
          <a:prstGeom prst="rect">
            <a:avLst/>
          </a:prstGeom>
          <a:noFill/>
        </p:spPr>
        <p:txBody>
          <a:bodyPr wrap="square">
            <a:spAutoFit/>
          </a:bodyPr>
          <a:lstStyle/>
          <a:p>
            <a:pPr algn="just">
              <a:lnSpc>
                <a:spcPct val="115000"/>
              </a:lnSpc>
            </a:pPr>
            <a:r>
              <a:rPr lang="en-IN" b="1" dirty="0">
                <a:effectLst/>
                <a:latin typeface="Times New Roman" panose="02020603050405020304" pitchFamily="18" charset="0"/>
                <a:ea typeface="Arial" panose="020B0604020202020204" pitchFamily="34" charset="0"/>
                <a:cs typeface="Times New Roman" panose="02020603050405020304" pitchFamily="18" charset="0"/>
              </a:rPr>
              <a:t>Executing using CURL Command</a:t>
            </a: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CE20E4EE-1E37-4965-826C-755526EB0A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20" y="1977520"/>
            <a:ext cx="8818878" cy="4163304"/>
          </a:xfrm>
          <a:prstGeom prst="rect">
            <a:avLst/>
          </a:prstGeom>
        </p:spPr>
      </p:pic>
    </p:spTree>
    <p:extLst>
      <p:ext uri="{BB962C8B-B14F-4D97-AF65-F5344CB8AC3E}">
        <p14:creationId xmlns:p14="http://schemas.microsoft.com/office/powerpoint/2010/main" val="1638702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docProps/app.xml><?xml version="1.0" encoding="utf-8"?>
<Properties xmlns="http://schemas.openxmlformats.org/officeDocument/2006/extended-properties" xmlns:vt="http://schemas.openxmlformats.org/officeDocument/2006/docPropsVTypes">
  <Template/>
  <TotalTime>233</TotalTime>
  <Words>747</Words>
  <Application>Microsoft Office PowerPoint</Application>
  <PresentationFormat>Widescreen</PresentationFormat>
  <Paragraphs>168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Pranay Gadhave</cp:lastModifiedBy>
  <cp:revision>11</cp:revision>
  <dcterms:created xsi:type="dcterms:W3CDTF">2023-04-15T11:22:40Z</dcterms:created>
  <dcterms:modified xsi:type="dcterms:W3CDTF">2023-05-02T09:29:24Z</dcterms:modified>
</cp:coreProperties>
</file>