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258" r:id="rId3"/>
    <p:sldId id="259" r:id="rId4"/>
    <p:sldId id="262" r:id="rId5"/>
    <p:sldId id="289" r:id="rId6"/>
    <p:sldId id="290" r:id="rId7"/>
    <p:sldId id="264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66" r:id="rId16"/>
    <p:sldId id="291" r:id="rId17"/>
    <p:sldId id="299" r:id="rId18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Anaheim" panose="020B0604020202020204" charset="0"/>
      <p:regular r:id="rId24"/>
    </p:embeddedFont>
    <p:embeddedFont>
      <p:font typeface="Bebas Neue" panose="020B0604020202020204" charset="0"/>
      <p:regular r:id="rId25"/>
    </p:embeddedFont>
    <p:embeddedFont>
      <p:font typeface="Epilogue SemiBold" panose="020B0604020202020204" charset="0"/>
      <p:regular r:id="rId26"/>
      <p:bold r:id="rId27"/>
      <p:italic r:id="rId28"/>
      <p:boldItalic r:id="rId29"/>
    </p:embeddedFont>
    <p:embeddedFont>
      <p:font typeface="Montserrat" panose="02000505000000020004" pitchFamily="2" charset="0"/>
      <p:regular r:id="rId30"/>
      <p:bold r:id="rId31"/>
      <p:italic r:id="rId32"/>
      <p:boldItalic r:id="rId33"/>
    </p:embeddedFont>
    <p:embeddedFont>
      <p:font typeface="Manrope" panose="020B0604020202020204" charset="0"/>
      <p:regular r:id="rId34"/>
      <p:bold r:id="rId35"/>
    </p:embeddedFont>
    <p:embeddedFont>
      <p:font typeface="Epilogue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43344B-78F8-4313-A458-39F260DFDC1D}">
  <a:tblStyle styleId="{3343344B-78F8-4313-A458-39F260DFD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4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12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815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09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53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62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92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09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42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41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4150" y="246900"/>
            <a:ext cx="8675700" cy="4649700"/>
            <a:chOff x="234150" y="246900"/>
            <a:chExt cx="8675700" cy="4649700"/>
          </a:xfrm>
        </p:grpSpPr>
        <p:sp>
          <p:nvSpPr>
            <p:cNvPr id="10" name="Google Shape;10;p2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8261" y="920217"/>
            <a:ext cx="4807800" cy="19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8250" y="3235450"/>
            <a:ext cx="28878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4646744" y="1279700"/>
            <a:ext cx="35244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2"/>
          </p:nvPr>
        </p:nvSpPr>
        <p:spPr>
          <a:xfrm>
            <a:off x="720000" y="1279700"/>
            <a:ext cx="35244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2760227" y="820875"/>
            <a:ext cx="6158648" cy="4064975"/>
            <a:chOff x="2760227" y="820875"/>
            <a:chExt cx="6158648" cy="4064975"/>
          </a:xfrm>
        </p:grpSpPr>
        <p:pic>
          <p:nvPicPr>
            <p:cNvPr id="106" name="Google Shape;106;p17"/>
            <p:cNvPicPr preferRelativeResize="0"/>
            <p:nvPr/>
          </p:nvPicPr>
          <p:blipFill rotWithShape="1">
            <a:blip r:embed="rId2">
              <a:alphaModFix/>
            </a:blip>
            <a:srcRect l="11872" t="47552" r="11872" b="10616"/>
            <a:stretch/>
          </p:blipFill>
          <p:spPr>
            <a:xfrm rot="5400000">
              <a:off x="8468701" y="955850"/>
              <a:ext cx="585149" cy="3151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07" name="Google Shape;107;p17"/>
            <p:cNvPicPr preferRelativeResize="0"/>
            <p:nvPr/>
          </p:nvPicPr>
          <p:blipFill rotWithShape="1">
            <a:blip r:embed="rId3">
              <a:alphaModFix/>
            </a:blip>
            <a:srcRect l="17201" t="67951" r="8652" b="7861"/>
            <a:stretch/>
          </p:blipFill>
          <p:spPr>
            <a:xfrm rot="10800000">
              <a:off x="2760227" y="4395352"/>
              <a:ext cx="1531223" cy="4904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2747427" y="820875"/>
            <a:ext cx="6151583" cy="4064975"/>
            <a:chOff x="2760227" y="820875"/>
            <a:chExt cx="6151583" cy="4064975"/>
          </a:xfrm>
        </p:grpSpPr>
        <p:pic>
          <p:nvPicPr>
            <p:cNvPr id="118" name="Google Shape;118;p19"/>
            <p:cNvPicPr preferRelativeResize="0"/>
            <p:nvPr/>
          </p:nvPicPr>
          <p:blipFill rotWithShape="1">
            <a:blip r:embed="rId2">
              <a:alphaModFix/>
            </a:blip>
            <a:srcRect l="11872" t="47552" r="11872" b="10616"/>
            <a:stretch/>
          </p:blipFill>
          <p:spPr>
            <a:xfrm rot="5400000">
              <a:off x="8461635" y="955850"/>
              <a:ext cx="585149" cy="3151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19" name="Google Shape;119;p19"/>
            <p:cNvPicPr preferRelativeResize="0"/>
            <p:nvPr/>
          </p:nvPicPr>
          <p:blipFill rotWithShape="1">
            <a:blip r:embed="rId3">
              <a:alphaModFix/>
            </a:blip>
            <a:srcRect l="17201" t="67951" r="8652" b="7861"/>
            <a:stretch/>
          </p:blipFill>
          <p:spPr>
            <a:xfrm rot="10800000">
              <a:off x="2760227" y="4395352"/>
              <a:ext cx="1531223" cy="4904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0"/>
          <p:cNvGrpSpPr/>
          <p:nvPr/>
        </p:nvGrpSpPr>
        <p:grpSpPr>
          <a:xfrm>
            <a:off x="234150" y="246900"/>
            <a:ext cx="8675700" cy="4649700"/>
            <a:chOff x="234150" y="246900"/>
            <a:chExt cx="8675700" cy="4649700"/>
          </a:xfrm>
        </p:grpSpPr>
        <p:sp>
          <p:nvSpPr>
            <p:cNvPr id="122" name="Google Shape;122;p20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250789" y="456400"/>
            <a:ext cx="8645248" cy="4438699"/>
            <a:chOff x="259775" y="456400"/>
            <a:chExt cx="8645248" cy="4438699"/>
          </a:xfrm>
        </p:grpSpPr>
        <p:grpSp>
          <p:nvGrpSpPr>
            <p:cNvPr id="125" name="Google Shape;125;p20"/>
            <p:cNvGrpSpPr/>
            <p:nvPr/>
          </p:nvGrpSpPr>
          <p:grpSpPr>
            <a:xfrm flipH="1">
              <a:off x="259775" y="754375"/>
              <a:ext cx="5732994" cy="3392600"/>
              <a:chOff x="3185867" y="754375"/>
              <a:chExt cx="5732994" cy="3392600"/>
            </a:xfrm>
          </p:grpSpPr>
          <p:pic>
            <p:nvPicPr>
              <p:cNvPr id="126" name="Google Shape;126;p20"/>
              <p:cNvPicPr preferRelativeResize="0"/>
              <p:nvPr/>
            </p:nvPicPr>
            <p:blipFill rotWithShape="1">
              <a:blip r:embed="rId2">
                <a:alphaModFix/>
              </a:blip>
              <a:srcRect l="15037" t="6377" r="51672" b="6377"/>
              <a:stretch/>
            </p:blipFill>
            <p:spPr>
              <a:xfrm>
                <a:off x="8664285" y="754375"/>
                <a:ext cx="254577" cy="6550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127" name="Google Shape;127;p20"/>
              <p:cNvPicPr preferRelativeResize="0"/>
              <p:nvPr/>
            </p:nvPicPr>
            <p:blipFill rotWithShape="1">
              <a:blip r:embed="rId3">
                <a:alphaModFix/>
              </a:blip>
              <a:srcRect l="14158" t="7700" r="30341" b="8138"/>
              <a:stretch/>
            </p:blipFill>
            <p:spPr>
              <a:xfrm rot="10800000">
                <a:off x="3185867" y="2388873"/>
                <a:ext cx="1180749" cy="17581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grpSp>
          <p:nvGrpSpPr>
            <p:cNvPr id="128" name="Google Shape;128;p20"/>
            <p:cNvGrpSpPr/>
            <p:nvPr/>
          </p:nvGrpSpPr>
          <p:grpSpPr>
            <a:xfrm>
              <a:off x="6505350" y="456400"/>
              <a:ext cx="2399673" cy="4438699"/>
              <a:chOff x="6509175" y="544500"/>
              <a:chExt cx="2399673" cy="4438699"/>
            </a:xfrm>
          </p:grpSpPr>
          <p:pic>
            <p:nvPicPr>
              <p:cNvPr id="129" name="Google Shape;129;p20"/>
              <p:cNvPicPr preferRelativeResize="0"/>
              <p:nvPr/>
            </p:nvPicPr>
            <p:blipFill rotWithShape="1">
              <a:blip r:embed="rId4">
                <a:alphaModFix/>
              </a:blip>
              <a:srcRect l="13771" t="8547" r="8552" b="8547"/>
              <a:stretch/>
            </p:blipFill>
            <p:spPr>
              <a:xfrm>
                <a:off x="7128200" y="544500"/>
                <a:ext cx="1604127" cy="16811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0" name="Google Shape;130;p20"/>
              <p:cNvPicPr preferRelativeResize="0"/>
              <p:nvPr/>
            </p:nvPicPr>
            <p:blipFill rotWithShape="1">
              <a:blip r:embed="rId5">
                <a:alphaModFix/>
              </a:blip>
              <a:srcRect l="20591" t="4180" r="18915" b="16492"/>
              <a:stretch/>
            </p:blipFill>
            <p:spPr>
              <a:xfrm>
                <a:off x="6509175" y="3374550"/>
                <a:ext cx="1249300" cy="1608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1" name="Google Shape;131;p20"/>
              <p:cNvPicPr preferRelativeResize="0"/>
              <p:nvPr/>
            </p:nvPicPr>
            <p:blipFill rotWithShape="1">
              <a:blip r:embed="rId6">
                <a:alphaModFix/>
              </a:blip>
              <a:srcRect l="15452" t="14694" r="42785" b="14694"/>
              <a:stretch/>
            </p:blipFill>
            <p:spPr>
              <a:xfrm>
                <a:off x="8193850" y="747650"/>
                <a:ext cx="714998" cy="11871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2" name="Google Shape;132;p20"/>
              <p:cNvPicPr preferRelativeResize="0"/>
              <p:nvPr/>
            </p:nvPicPr>
            <p:blipFill rotWithShape="1">
              <a:blip r:embed="rId6">
                <a:alphaModFix/>
              </a:blip>
              <a:srcRect l="10536" t="8047" r="11472" b="8038"/>
              <a:stretch/>
            </p:blipFill>
            <p:spPr>
              <a:xfrm>
                <a:off x="7272575" y="3122000"/>
                <a:ext cx="598451" cy="6322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234150" y="246900"/>
            <a:ext cx="8675700" cy="4649700"/>
            <a:chOff x="234150" y="246900"/>
            <a:chExt cx="8675700" cy="4649700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234150" y="246955"/>
              <a:ext cx="5750400" cy="4649590"/>
              <a:chOff x="246950" y="246950"/>
              <a:chExt cx="5750400" cy="464959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246950" y="246950"/>
                <a:ext cx="5750400" cy="3255000"/>
              </a:xfrm>
              <a:prstGeom prst="roundRect">
                <a:avLst>
                  <a:gd name="adj" fmla="val 10838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75" dist="76200" dir="546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246950" y="3683940"/>
                <a:ext cx="5750400" cy="1212600"/>
              </a:xfrm>
              <a:prstGeom prst="roundRect">
                <a:avLst>
                  <a:gd name="adj" fmla="val 28752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75" dist="85725" dir="564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9" name="Google Shape;19;p3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3225" y="2092275"/>
            <a:ext cx="5273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68750"/>
            <a:ext cx="1706700" cy="112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713225" y="4078750"/>
            <a:ext cx="46029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5270401" y="2160925"/>
            <a:ext cx="3153600" cy="17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720000" y="2160925"/>
            <a:ext cx="3153600" cy="17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5270401" y="1789525"/>
            <a:ext cx="3153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720000" y="1789525"/>
            <a:ext cx="3153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>
            <a:off x="246975" y="263650"/>
            <a:ext cx="8659074" cy="3883325"/>
            <a:chOff x="259775" y="263650"/>
            <a:chExt cx="8659074" cy="3883325"/>
          </a:xfrm>
        </p:grpSpPr>
        <p:grpSp>
          <p:nvGrpSpPr>
            <p:cNvPr id="49" name="Google Shape;49;p8"/>
            <p:cNvGrpSpPr/>
            <p:nvPr/>
          </p:nvGrpSpPr>
          <p:grpSpPr>
            <a:xfrm flipH="1">
              <a:off x="259775" y="754375"/>
              <a:ext cx="8659074" cy="3392600"/>
              <a:chOff x="259787" y="754375"/>
              <a:chExt cx="8659074" cy="3392600"/>
            </a:xfrm>
          </p:grpSpPr>
          <p:pic>
            <p:nvPicPr>
              <p:cNvPr id="50" name="Google Shape;50;p8"/>
              <p:cNvPicPr preferRelativeResize="0"/>
              <p:nvPr/>
            </p:nvPicPr>
            <p:blipFill rotWithShape="1">
              <a:blip r:embed="rId2">
                <a:alphaModFix/>
              </a:blip>
              <a:srcRect l="15037" t="6377" r="51672" b="6377"/>
              <a:stretch/>
            </p:blipFill>
            <p:spPr>
              <a:xfrm>
                <a:off x="8664285" y="754375"/>
                <a:ext cx="254577" cy="6550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51" name="Google Shape;51;p8"/>
              <p:cNvPicPr preferRelativeResize="0"/>
              <p:nvPr/>
            </p:nvPicPr>
            <p:blipFill rotWithShape="1">
              <a:blip r:embed="rId3">
                <a:alphaModFix/>
              </a:blip>
              <a:srcRect l="14158" t="7700" r="30341" b="8138"/>
              <a:stretch/>
            </p:blipFill>
            <p:spPr>
              <a:xfrm rot="10800000">
                <a:off x="259787" y="2388873"/>
                <a:ext cx="1180749" cy="17581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pic>
          <p:nvPicPr>
            <p:cNvPr id="52" name="Google Shape;52;p8"/>
            <p:cNvPicPr preferRelativeResize="0"/>
            <p:nvPr/>
          </p:nvPicPr>
          <p:blipFill rotWithShape="1">
            <a:blip r:embed="rId4">
              <a:alphaModFix/>
            </a:blip>
            <a:srcRect l="58185" t="26644" r="18738" b="33156"/>
            <a:stretch/>
          </p:blipFill>
          <p:spPr>
            <a:xfrm rot="5400000">
              <a:off x="4300226" y="9649"/>
              <a:ext cx="714998" cy="12230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700425" y="811525"/>
            <a:ext cx="8207324" cy="4085076"/>
            <a:chOff x="713225" y="811525"/>
            <a:chExt cx="8207324" cy="4085076"/>
          </a:xfrm>
        </p:grpSpPr>
        <p:pic>
          <p:nvPicPr>
            <p:cNvPr id="58" name="Google Shape;58;p9"/>
            <p:cNvPicPr preferRelativeResize="0"/>
            <p:nvPr/>
          </p:nvPicPr>
          <p:blipFill rotWithShape="1">
            <a:blip r:embed="rId2">
              <a:alphaModFix/>
            </a:blip>
            <a:srcRect l="20802" t="605" r="19641" b="16489"/>
            <a:stretch/>
          </p:blipFill>
          <p:spPr>
            <a:xfrm>
              <a:off x="713225" y="3215425"/>
              <a:ext cx="1229875" cy="16811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59" name="Google Shape;59;p9"/>
            <p:cNvPicPr preferRelativeResize="0"/>
            <p:nvPr/>
          </p:nvPicPr>
          <p:blipFill rotWithShape="1">
            <a:blip r:embed="rId3">
              <a:alphaModFix/>
            </a:blip>
            <a:srcRect l="16857" t="16179" r="42783" b="16179"/>
            <a:stretch/>
          </p:blipFill>
          <p:spPr>
            <a:xfrm>
              <a:off x="8229600" y="811525"/>
              <a:ext cx="690949" cy="11371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60" name="Google Shape;60;p9"/>
            <p:cNvPicPr preferRelativeResize="0"/>
            <p:nvPr/>
          </p:nvPicPr>
          <p:blipFill rotWithShape="1">
            <a:blip r:embed="rId3">
              <a:alphaModFix/>
            </a:blip>
            <a:srcRect l="15350" t="8704" r="17616" b="8704"/>
            <a:stretch/>
          </p:blipFill>
          <p:spPr>
            <a:xfrm>
              <a:off x="1531625" y="3040375"/>
              <a:ext cx="514350" cy="62234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11625"/>
            <a:ext cx="6576000" cy="10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284000" y="28347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2">
            <a:alphaModFix/>
          </a:blip>
          <a:srcRect l="58185" t="26747" r="18738" b="31551"/>
          <a:stretch/>
        </p:blipFill>
        <p:spPr>
          <a:xfrm>
            <a:off x="243387" y="845825"/>
            <a:ext cx="714998" cy="1268725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720151" y="21558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20150" y="2607300"/>
            <a:ext cx="2175300" cy="16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3266870" y="21558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3266872" y="2607300"/>
            <a:ext cx="2175300" cy="16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/>
          </p:nvPr>
        </p:nvSpPr>
        <p:spPr>
          <a:xfrm>
            <a:off x="5813596" y="215580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5813600" y="2607300"/>
            <a:ext cx="2175300" cy="16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1" y="1708200"/>
            <a:ext cx="2175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3266625" y="1708200"/>
            <a:ext cx="2175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5813601" y="1708200"/>
            <a:ext cx="2175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234150" y="246900"/>
            <a:ext cx="8675700" cy="46497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241350" y="1770400"/>
            <a:ext cx="8657652" cy="2536975"/>
            <a:chOff x="254150" y="1770400"/>
            <a:chExt cx="8657652" cy="2536975"/>
          </a:xfrm>
        </p:grpSpPr>
        <p:pic>
          <p:nvPicPr>
            <p:cNvPr id="86" name="Google Shape;86;p14"/>
            <p:cNvPicPr preferRelativeResize="0"/>
            <p:nvPr/>
          </p:nvPicPr>
          <p:blipFill rotWithShape="1">
            <a:blip r:embed="rId2">
              <a:alphaModFix/>
            </a:blip>
            <a:srcRect l="43986" t="12001" r="6822" b="11993"/>
            <a:stretch/>
          </p:blipFill>
          <p:spPr>
            <a:xfrm>
              <a:off x="254150" y="1770400"/>
              <a:ext cx="377477" cy="5726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87" name="Google Shape;87;p14"/>
            <p:cNvPicPr preferRelativeResize="0"/>
            <p:nvPr/>
          </p:nvPicPr>
          <p:blipFill rotWithShape="1">
            <a:blip r:embed="rId3">
              <a:alphaModFix/>
            </a:blip>
            <a:srcRect l="22946" t="3330" r="22946" b="74299"/>
            <a:stretch/>
          </p:blipFill>
          <p:spPr>
            <a:xfrm rot="-5400000">
              <a:off x="8126314" y="3521888"/>
              <a:ext cx="1117373" cy="453601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5" r:id="rId11"/>
    <p:sldLayoutId id="214748366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forpranayjain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instagram.com/pranayjain._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4"/>
          <p:cNvGrpSpPr/>
          <p:nvPr/>
        </p:nvGrpSpPr>
        <p:grpSpPr>
          <a:xfrm>
            <a:off x="6237444" y="456400"/>
            <a:ext cx="2660525" cy="4438699"/>
            <a:chOff x="6248325" y="544500"/>
            <a:chExt cx="2660525" cy="4438699"/>
          </a:xfrm>
        </p:grpSpPr>
        <p:pic>
          <p:nvPicPr>
            <p:cNvPr id="147" name="Google Shape;147;p24"/>
            <p:cNvPicPr preferRelativeResize="0"/>
            <p:nvPr/>
          </p:nvPicPr>
          <p:blipFill rotWithShape="1">
            <a:blip r:embed="rId3">
              <a:alphaModFix/>
            </a:blip>
            <a:srcRect l="13771" t="8547" r="8552" b="8547"/>
            <a:stretch/>
          </p:blipFill>
          <p:spPr>
            <a:xfrm>
              <a:off x="7128200" y="544500"/>
              <a:ext cx="1604127" cy="16811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48" name="Google Shape;148;p24"/>
            <p:cNvPicPr preferRelativeResize="0"/>
            <p:nvPr/>
          </p:nvPicPr>
          <p:blipFill rotWithShape="1">
            <a:blip r:embed="rId4">
              <a:alphaModFix/>
            </a:blip>
            <a:srcRect l="13474" t="42539" r="63004" b="23861"/>
            <a:stretch/>
          </p:blipFill>
          <p:spPr>
            <a:xfrm>
              <a:off x="7900399" y="2659849"/>
              <a:ext cx="1008451" cy="14145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49" name="Google Shape;149;p24"/>
            <p:cNvPicPr preferRelativeResize="0"/>
            <p:nvPr/>
          </p:nvPicPr>
          <p:blipFill rotWithShape="1">
            <a:blip r:embed="rId5">
              <a:alphaModFix/>
            </a:blip>
            <a:srcRect l="58185" t="25553" r="18738" b="31258"/>
            <a:stretch/>
          </p:blipFill>
          <p:spPr>
            <a:xfrm>
              <a:off x="6248325" y="1528725"/>
              <a:ext cx="714998" cy="131392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50" name="Google Shape;150;p24"/>
            <p:cNvPicPr preferRelativeResize="0"/>
            <p:nvPr/>
          </p:nvPicPr>
          <p:blipFill rotWithShape="1">
            <a:blip r:embed="rId6">
              <a:alphaModFix/>
            </a:blip>
            <a:srcRect l="20591" t="4180" r="18915" b="16492"/>
            <a:stretch/>
          </p:blipFill>
          <p:spPr>
            <a:xfrm>
              <a:off x="6509175" y="3374550"/>
              <a:ext cx="1249300" cy="160864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51" name="Google Shape;151;p24"/>
            <p:cNvPicPr preferRelativeResize="0"/>
            <p:nvPr/>
          </p:nvPicPr>
          <p:blipFill rotWithShape="1">
            <a:blip r:embed="rId7">
              <a:alphaModFix/>
            </a:blip>
            <a:srcRect l="15452" t="14694" r="42785" b="14694"/>
            <a:stretch/>
          </p:blipFill>
          <p:spPr>
            <a:xfrm>
              <a:off x="8193850" y="747650"/>
              <a:ext cx="714998" cy="1187123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52" name="Google Shape;152;p24"/>
            <p:cNvPicPr preferRelativeResize="0"/>
            <p:nvPr/>
          </p:nvPicPr>
          <p:blipFill rotWithShape="1">
            <a:blip r:embed="rId7">
              <a:alphaModFix/>
            </a:blip>
            <a:srcRect l="10536" t="8047" r="11472" b="8038"/>
            <a:stretch/>
          </p:blipFill>
          <p:spPr>
            <a:xfrm>
              <a:off x="7272575" y="3122000"/>
              <a:ext cx="598451" cy="6322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143" name="Google Shape;143;p24"/>
          <p:cNvSpPr txBox="1">
            <a:spLocks noGrp="1"/>
          </p:cNvSpPr>
          <p:nvPr>
            <p:ph type="ctrTitle"/>
          </p:nvPr>
        </p:nvSpPr>
        <p:spPr>
          <a:xfrm>
            <a:off x="718261" y="920217"/>
            <a:ext cx="4807800" cy="19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Epilogue SemiBold" panose="020B0604020202020204" charset="0"/>
                <a:cs typeface="Poppins" panose="00000500000000000000" pitchFamily="2" charset="0"/>
                <a:sym typeface="Epilogue SemiBold"/>
              </a:rPr>
              <a:t>Techno </a:t>
            </a:r>
            <a:r>
              <a:rPr lang="en-US" dirty="0" err="1" smtClean="0">
                <a:latin typeface="Epilogue SemiBold" panose="020B0604020202020204" charset="0"/>
                <a:cs typeface="Poppins" panose="00000500000000000000" pitchFamily="2" charset="0"/>
                <a:sym typeface="Epilogue SemiBold"/>
              </a:rPr>
              <a:t>Ruhez</a:t>
            </a:r>
            <a:r>
              <a:rPr lang="en-US" dirty="0">
                <a:latin typeface="Epilogue SemiBold" panose="020B0604020202020204" charset="0"/>
                <a:cs typeface="Poppins" panose="00000500000000000000" pitchFamily="2" charset="0"/>
              </a:rPr>
              <a:t> </a:t>
            </a:r>
            <a:r>
              <a:rPr lang="en-US" dirty="0" smtClean="0">
                <a:latin typeface="Epilogue SemiBold" panose="020B0604020202020204" charset="0"/>
                <a:cs typeface="Poppins" panose="00000500000000000000" pitchFamily="2" charset="0"/>
              </a:rPr>
              <a:t>Report 2023</a:t>
            </a:r>
            <a:endParaRPr dirty="0" smtClean="0">
              <a:latin typeface="Epilogue SemiBold" panose="020B0604020202020204" charset="0"/>
              <a:cs typeface="Poppins" panose="00000500000000000000" pitchFamily="2" charset="0"/>
              <a:sym typeface="Epilogue SemiBol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Epilogue" panose="020B0604020202020204" charset="0"/>
                <a:ea typeface="Epilogue"/>
                <a:cs typeface="Poppins" panose="00000500000000000000" pitchFamily="2" charset="0"/>
                <a:sym typeface="Epilogue"/>
              </a:rPr>
              <a:t>YouTube Channel Report</a:t>
            </a:r>
            <a:endParaRPr sz="2400" dirty="0">
              <a:latin typeface="Epilogue" panose="020B0604020202020204" charset="0"/>
              <a:ea typeface="Epilogue"/>
              <a:cs typeface="Poppins" panose="00000500000000000000" pitchFamily="2" charset="0"/>
              <a:sym typeface="Epilogue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8250" y="3235450"/>
            <a:ext cx="28878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anrope" panose="020B0604020202020204" charset="0"/>
              </a:rPr>
              <a:t>By Pranay </a:t>
            </a:r>
            <a:r>
              <a:rPr lang="en" dirty="0" smtClean="0">
                <a:latin typeface="Manrope" panose="020B0604020202020204" charset="0"/>
              </a:rPr>
              <a:t>Jain</a:t>
            </a:r>
            <a:endParaRPr dirty="0">
              <a:latin typeface="Manrope" panose="020B0604020202020204" charset="0"/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>
            <a:off x="800092" y="3033900"/>
            <a:ext cx="474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115" y="445407"/>
            <a:ext cx="859084" cy="851581"/>
          </a:xfrm>
          <a:prstGeom prst="rect">
            <a:avLst/>
          </a:prstGeom>
        </p:spPr>
      </p:pic>
      <p:sp>
        <p:nvSpPr>
          <p:cNvPr id="16" name="Google Shape;144;p24"/>
          <p:cNvSpPr txBox="1">
            <a:spLocks/>
          </p:cNvSpPr>
          <p:nvPr/>
        </p:nvSpPr>
        <p:spPr>
          <a:xfrm>
            <a:off x="629644" y="4349467"/>
            <a:ext cx="3325667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n-IN" sz="1200" b="1" dirty="0" smtClean="0">
                <a:latin typeface="Manrope" panose="020B0604020202020204" charset="0"/>
              </a:rPr>
              <a:t>From November, 2022 to October 2023</a:t>
            </a:r>
            <a:endParaRPr lang="en-IN" sz="1200" b="1" dirty="0">
              <a:latin typeface="Manrope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0"/>
          <p:cNvGrpSpPr/>
          <p:nvPr/>
        </p:nvGrpSpPr>
        <p:grpSpPr>
          <a:xfrm>
            <a:off x="7509159" y="3997795"/>
            <a:ext cx="1361851" cy="1029123"/>
            <a:chOff x="6509175" y="3122000"/>
            <a:chExt cx="1361851" cy="1029123"/>
          </a:xfrm>
        </p:grpSpPr>
        <p:pic>
          <p:nvPicPr>
            <p:cNvPr id="228" name="Google Shape;228;p30"/>
            <p:cNvPicPr preferRelativeResize="0"/>
            <p:nvPr/>
          </p:nvPicPr>
          <p:blipFill rotWithShape="1">
            <a:blip r:embed="rId3">
              <a:alphaModFix/>
            </a:blip>
            <a:srcRect l="20591" t="4181" r="18915" b="57523"/>
            <a:stretch/>
          </p:blipFill>
          <p:spPr>
            <a:xfrm>
              <a:off x="6509175" y="3374550"/>
              <a:ext cx="1249300" cy="776573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29" name="Google Shape;229;p30"/>
            <p:cNvPicPr preferRelativeResize="0"/>
            <p:nvPr/>
          </p:nvPicPr>
          <p:blipFill rotWithShape="1">
            <a:blip r:embed="rId4">
              <a:alphaModFix/>
            </a:blip>
            <a:srcRect l="10536" t="8047" r="11472" b="8038"/>
            <a:stretch/>
          </p:blipFill>
          <p:spPr>
            <a:xfrm>
              <a:off x="7272575" y="3122000"/>
              <a:ext cx="598451" cy="6322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Views </a:t>
            </a:r>
            <a:r>
              <a:rPr lang="en" dirty="0" smtClean="0"/>
              <a:t>Based on Duration</a:t>
            </a:r>
            <a:endParaRPr dirty="0"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6563280" y="1017725"/>
            <a:ext cx="2115350" cy="1653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Videos of duration 0 to 2 minutes performed 20% less than the average.</a:t>
            </a:r>
            <a:endParaRPr lang="en-US" dirty="0" smtClean="0">
              <a:latin typeface="Montserrat" panose="02000505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50000"/>
            </a:pPr>
            <a:endParaRPr lang="en-US" dirty="0" smtClean="0">
              <a:latin typeface="Montserrat" panose="02000505000000020004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While, videos of duration 2 to 4 minutes performed 82% more than the average.</a:t>
            </a:r>
            <a:endParaRPr lang="en-US" dirty="0" smtClean="0">
              <a:latin typeface="Montserrat" panose="02000505000000020004" pitchFamily="2" charset="0"/>
            </a:endParaRPr>
          </a:p>
        </p:txBody>
      </p:sp>
      <p:pic>
        <p:nvPicPr>
          <p:cNvPr id="8" name="slide5" descr="Duration">
            <a:extLst>
              <a:ext uri="{FF2B5EF4-FFF2-40B4-BE49-F238E27FC236}">
                <a16:creationId xmlns:a16="http://schemas.microsoft.com/office/drawing/2014/main" id="{D22319F3-26FE-452F-B955-428D08FFC4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81" b="4983"/>
          <a:stretch/>
        </p:blipFill>
        <p:spPr>
          <a:xfrm>
            <a:off x="720000" y="1143226"/>
            <a:ext cx="5450818" cy="3414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000" y="4600353"/>
            <a:ext cx="48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Epilogue" panose="020B0604020202020204" charset="0"/>
              </a:rPr>
              <a:t>Note: This graph shows Duration vs Average Views</a:t>
            </a:r>
            <a:endParaRPr lang="en-IN" sz="1000" b="1" dirty="0">
              <a:latin typeface="Epilogu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918" y="2850374"/>
            <a:ext cx="2438073" cy="11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6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Views </a:t>
            </a:r>
            <a:r>
              <a:rPr lang="en" dirty="0" smtClean="0"/>
              <a:t>Based on Day</a:t>
            </a:r>
            <a:endParaRPr dirty="0"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6451484" y="731375"/>
            <a:ext cx="2115350" cy="1653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Videos uploaded on Saturday and Tuesday got 40% more views than the average.</a:t>
            </a:r>
            <a:endParaRPr lang="en-US" dirty="0" smtClean="0">
              <a:latin typeface="Montserrat" panose="02000505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50000"/>
            </a:pPr>
            <a:endParaRPr lang="en-US" dirty="0" smtClean="0">
              <a:latin typeface="Montserrat" panose="02000505000000020004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While, videos uploaded on Monday, Friday and Sunday got 20% less views than the average.</a:t>
            </a:r>
            <a:endParaRPr lang="en-US" dirty="0" smtClean="0">
              <a:latin typeface="Montserrat" panose="02000505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00" y="4600353"/>
            <a:ext cx="48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Epilogue" panose="020B0604020202020204" charset="0"/>
              </a:rPr>
              <a:t>Note: This graph shows Day vs Average Views</a:t>
            </a:r>
            <a:endParaRPr lang="en-IN" sz="1000" b="1" dirty="0">
              <a:latin typeface="Epilogue" panose="020B0604020202020204" charset="0"/>
            </a:endParaRPr>
          </a:p>
        </p:txBody>
      </p:sp>
      <p:pic>
        <p:nvPicPr>
          <p:cNvPr id="10" name="slide6" descr="Day of Upload">
            <a:extLst>
              <a:ext uri="{FF2B5EF4-FFF2-40B4-BE49-F238E27FC236}">
                <a16:creationId xmlns:a16="http://schemas.microsoft.com/office/drawing/2014/main" id="{BB482D79-CFF4-43AF-AF72-4B80B4FEE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59" b="5025"/>
          <a:stretch/>
        </p:blipFill>
        <p:spPr>
          <a:xfrm>
            <a:off x="679021" y="1075581"/>
            <a:ext cx="5602515" cy="3466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939" y="2430647"/>
            <a:ext cx="2045764" cy="22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Views </a:t>
            </a:r>
            <a:r>
              <a:rPr lang="en" dirty="0" smtClean="0"/>
              <a:t>Based on Month</a:t>
            </a:r>
            <a:endParaRPr dirty="0"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6378912" y="1587718"/>
            <a:ext cx="2115350" cy="727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Videos uploaded </a:t>
            </a:r>
            <a:r>
              <a:rPr lang="en-US" dirty="0">
                <a:latin typeface="Montserrat" panose="02000505000000020004" pitchFamily="2" charset="0"/>
              </a:rPr>
              <a:t>i</a:t>
            </a:r>
            <a:r>
              <a:rPr lang="en-US" dirty="0" smtClean="0">
                <a:latin typeface="Montserrat" panose="02000505000000020004" pitchFamily="2" charset="0"/>
              </a:rPr>
              <a:t>n May got 36% more views than the average.</a:t>
            </a:r>
            <a:endParaRPr lang="en-US" dirty="0" smtClean="0">
              <a:latin typeface="Montserrat" panose="02000505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00" y="4600353"/>
            <a:ext cx="48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Epilogue" panose="020B0604020202020204" charset="0"/>
              </a:rPr>
              <a:t>Note: This graph shows Month vs Average Views</a:t>
            </a:r>
            <a:endParaRPr lang="en-IN" sz="1000" b="1" dirty="0">
              <a:latin typeface="Epilogue" panose="020B0604020202020204" charset="0"/>
            </a:endParaRPr>
          </a:p>
        </p:txBody>
      </p:sp>
      <p:pic>
        <p:nvPicPr>
          <p:cNvPr id="7" name="slide7" descr="Month of Upload">
            <a:extLst>
              <a:ext uri="{FF2B5EF4-FFF2-40B4-BE49-F238E27FC236}">
                <a16:creationId xmlns:a16="http://schemas.microsoft.com/office/drawing/2014/main" id="{38ED743F-0E02-4F8C-A359-1FBEBE30FE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4" b="4629"/>
          <a:stretch/>
        </p:blipFill>
        <p:spPr>
          <a:xfrm>
            <a:off x="720000" y="1071216"/>
            <a:ext cx="5588000" cy="34756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00" y="2650554"/>
            <a:ext cx="2504762" cy="6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vs Last Year</a:t>
            </a:r>
            <a:endParaRPr dirty="0"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6457505" y="1375067"/>
            <a:ext cx="2115350" cy="727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Average Views dropped by about 6% from last year (it has been decreasing from last 3 years).</a:t>
            </a:r>
            <a:endParaRPr lang="en-US" dirty="0" smtClean="0">
              <a:latin typeface="Montserrat" panose="02000505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00" y="4600353"/>
            <a:ext cx="48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Epilogue" panose="020B0604020202020204" charset="0"/>
              </a:rPr>
              <a:t>Note: This graph shows YoY Growth for each Month.</a:t>
            </a:r>
            <a:endParaRPr lang="en-IN" sz="1000" b="1" dirty="0">
              <a:latin typeface="Epilogu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3869" b="8196"/>
          <a:stretch/>
        </p:blipFill>
        <p:spPr>
          <a:xfrm>
            <a:off x="672773" y="1128323"/>
            <a:ext cx="5706139" cy="34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713225" y="2092275"/>
            <a:ext cx="5273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Recommendations</a:t>
            </a:r>
            <a:endParaRPr sz="3600" dirty="0"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713225" y="968750"/>
            <a:ext cx="17067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1"/>
          </p:nvPr>
        </p:nvSpPr>
        <p:spPr>
          <a:xfrm>
            <a:off x="552894" y="4078750"/>
            <a:ext cx="5018566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to Focus on</a:t>
            </a:r>
            <a:endParaRPr dirty="0"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6246224" y="658575"/>
            <a:ext cx="2655598" cy="4225151"/>
            <a:chOff x="6245275" y="658575"/>
            <a:chExt cx="2655598" cy="4225151"/>
          </a:xfrm>
        </p:grpSpPr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l="15239" t="7698" r="36702" b="8528"/>
            <a:stretch/>
          </p:blipFill>
          <p:spPr>
            <a:xfrm>
              <a:off x="7878450" y="658575"/>
              <a:ext cx="1022423" cy="174997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88" name="Google Shape;188;p27"/>
            <p:cNvPicPr preferRelativeResize="0"/>
            <p:nvPr/>
          </p:nvPicPr>
          <p:blipFill rotWithShape="1">
            <a:blip r:embed="rId4">
              <a:alphaModFix/>
            </a:blip>
            <a:srcRect l="62656" t="25313" r="19378" b="32134"/>
            <a:stretch/>
          </p:blipFill>
          <p:spPr>
            <a:xfrm>
              <a:off x="6245275" y="900400"/>
              <a:ext cx="556652" cy="12945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5">
              <a:alphaModFix/>
            </a:blip>
            <a:srcRect l="13604" t="13604" r="13604" b="13604"/>
            <a:stretch/>
          </p:blipFill>
          <p:spPr>
            <a:xfrm>
              <a:off x="7596925" y="1212508"/>
              <a:ext cx="556652" cy="54660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6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92" name="Google Shape;192;p27"/>
          <p:cNvGrpSpPr/>
          <p:nvPr/>
        </p:nvGrpSpPr>
        <p:grpSpPr>
          <a:xfrm>
            <a:off x="3527899" y="256875"/>
            <a:ext cx="1706701" cy="1183750"/>
            <a:chOff x="3527899" y="242936"/>
            <a:chExt cx="1706701" cy="1183750"/>
          </a:xfrm>
        </p:grpSpPr>
        <p:pic>
          <p:nvPicPr>
            <p:cNvPr id="193" name="Google Shape;193;p27"/>
            <p:cNvPicPr preferRelativeResize="0"/>
            <p:nvPr/>
          </p:nvPicPr>
          <p:blipFill rotWithShape="1">
            <a:blip r:embed="rId7">
              <a:alphaModFix/>
            </a:blip>
            <a:srcRect l="11809" t="47822" r="5545" b="10664"/>
            <a:stretch/>
          </p:blipFill>
          <p:spPr>
            <a:xfrm>
              <a:off x="3527899" y="242936"/>
              <a:ext cx="1706701" cy="8418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8">
              <a:alphaModFix/>
            </a:blip>
            <a:srcRect l="11968" t="10393" r="14696" b="10385"/>
            <a:stretch/>
          </p:blipFill>
          <p:spPr>
            <a:xfrm>
              <a:off x="4479450" y="829761"/>
              <a:ext cx="562749" cy="5969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5266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Recommendations</a:t>
            </a:r>
            <a:endParaRPr dirty="0"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2"/>
          </p:nvPr>
        </p:nvSpPr>
        <p:spPr>
          <a:xfrm>
            <a:off x="720000" y="1279700"/>
            <a:ext cx="35244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Reducing the frequency of Tech News was a wise decision made as videos like </a:t>
            </a:r>
            <a:r>
              <a:rPr lang="en-US" sz="1200" b="1" dirty="0" smtClean="0"/>
              <a:t>Unboxing, Best Smartphones to Buy, Full Reviews </a:t>
            </a:r>
            <a:r>
              <a:rPr lang="en-US" sz="1200" dirty="0" smtClean="0"/>
              <a:t>performed more than Tech News and Shorts in terms of Views.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Tricks and Tips in Shorts isn’t worth the effort, hence, try not to put much efforts there, instead, focusing on </a:t>
            </a:r>
            <a:r>
              <a:rPr lang="en-US" sz="1200" b="1" dirty="0" smtClean="0"/>
              <a:t>exclusive unboxings and reviews </a:t>
            </a:r>
            <a:r>
              <a:rPr lang="en-US" sz="1200" dirty="0" smtClean="0"/>
              <a:t>would give better results.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Videos of </a:t>
            </a:r>
            <a:r>
              <a:rPr lang="en-US" sz="1200" b="1" dirty="0" err="1" smtClean="0"/>
              <a:t>MWC</a:t>
            </a:r>
            <a:r>
              <a:rPr lang="en-US" sz="1200" b="1" dirty="0" smtClean="0"/>
              <a:t> (2 to 4 minutes)</a:t>
            </a:r>
            <a:r>
              <a:rPr lang="en-US" sz="1200" dirty="0" smtClean="0"/>
              <a:t> gave good results in terms of Views. Therefore, going to more such </a:t>
            </a:r>
            <a:r>
              <a:rPr lang="en-US" sz="1200" b="1" dirty="0" smtClean="0"/>
              <a:t>exhibitions</a:t>
            </a:r>
            <a:r>
              <a:rPr lang="en-US" sz="1200" dirty="0" smtClean="0"/>
              <a:t> and showcasing </a:t>
            </a:r>
            <a:r>
              <a:rPr lang="en-US" sz="1200" b="1" dirty="0" smtClean="0"/>
              <a:t>peculiar crazy tech </a:t>
            </a:r>
            <a:r>
              <a:rPr lang="en-US" sz="1200" dirty="0" smtClean="0"/>
              <a:t>would improve the number of views.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6" name="Google Shape;299;p34"/>
          <p:cNvSpPr txBox="1">
            <a:spLocks noGrp="1"/>
          </p:cNvSpPr>
          <p:nvPr>
            <p:ph type="subTitle" idx="2"/>
          </p:nvPr>
        </p:nvSpPr>
        <p:spPr>
          <a:xfrm>
            <a:off x="4721386" y="1279700"/>
            <a:ext cx="35244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Videos uploaded on </a:t>
            </a:r>
            <a:r>
              <a:rPr lang="en-US" sz="1200" b="1" dirty="0" smtClean="0"/>
              <a:t>Saturday and Tuesday </a:t>
            </a:r>
            <a:r>
              <a:rPr lang="en-US" sz="1200" dirty="0" smtClean="0"/>
              <a:t>where of </a:t>
            </a:r>
            <a:r>
              <a:rPr lang="en-US" sz="1200" b="1" dirty="0" smtClean="0"/>
              <a:t>different kinds </a:t>
            </a:r>
            <a:r>
              <a:rPr lang="en-US" sz="1200" dirty="0" smtClean="0"/>
              <a:t>than the Tech News, and these videos performed better than those uploaded on Monday, Friday which consisted of Tech News. Hence, trying out </a:t>
            </a:r>
            <a:r>
              <a:rPr lang="en-US" sz="1200" b="1" dirty="0" smtClean="0"/>
              <a:t>different videos </a:t>
            </a:r>
            <a:r>
              <a:rPr lang="en-US" sz="1200" dirty="0" smtClean="0"/>
              <a:t>is really helping the channel a lot.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There were </a:t>
            </a:r>
            <a:r>
              <a:rPr lang="en-US" sz="1200" b="1" dirty="0" smtClean="0"/>
              <a:t>great unboxings and videos </a:t>
            </a:r>
            <a:r>
              <a:rPr lang="en-US" sz="1200" dirty="0" smtClean="0"/>
              <a:t>uploaded in May month. The ‘Don’t Buy </a:t>
            </a:r>
            <a:r>
              <a:rPr lang="en-US" sz="1200" dirty="0" err="1" smtClean="0"/>
              <a:t>POCO</a:t>
            </a:r>
            <a:r>
              <a:rPr lang="en-US" sz="1200" dirty="0" smtClean="0"/>
              <a:t> Phone’ really performed better. Continue making such </a:t>
            </a:r>
            <a:r>
              <a:rPr lang="en-US" sz="1200" b="1" dirty="0" smtClean="0"/>
              <a:t>real content and exposing the brand </a:t>
            </a:r>
            <a:r>
              <a:rPr lang="en-US" sz="1200" dirty="0" smtClean="0"/>
              <a:t>with honest content would definitely take the channel forward.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Factory tour videos in 2019 was booming on your channel. Try making such </a:t>
            </a:r>
            <a:r>
              <a:rPr lang="en-US" sz="1200" b="1" dirty="0" smtClean="0"/>
              <a:t>ground-level content</a:t>
            </a:r>
            <a:r>
              <a:rPr lang="en-US" sz="1200" dirty="0" smtClean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Summary</a:t>
            </a:r>
            <a:endParaRPr dirty="0"/>
          </a:p>
        </p:txBody>
      </p:sp>
      <p:sp>
        <p:nvSpPr>
          <p:cNvPr id="248" name="Google Shape;248;p32"/>
          <p:cNvSpPr txBox="1"/>
          <p:nvPr/>
        </p:nvSpPr>
        <p:spPr>
          <a:xfrm>
            <a:off x="716613" y="1583983"/>
            <a:ext cx="1711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1</a:t>
            </a:r>
            <a:endParaRPr sz="2000" dirty="0">
              <a:solidFill>
                <a:schemeClr val="dk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716612" y="2180907"/>
            <a:ext cx="1711200" cy="57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Underperformance of Tech News and Shorts.</a:t>
            </a:r>
            <a:endParaRPr sz="11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2716471" y="1583983"/>
            <a:ext cx="1711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2</a:t>
            </a:r>
            <a:endParaRPr sz="2000" dirty="0">
              <a:solidFill>
                <a:schemeClr val="dk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2608522" y="2035475"/>
            <a:ext cx="199892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Techno Ruhez should stand for Reality and Ground-work based content.</a:t>
            </a:r>
            <a:endParaRPr sz="11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716329" y="1583983"/>
            <a:ext cx="1711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3</a:t>
            </a:r>
            <a:endParaRPr sz="2000" dirty="0">
              <a:solidFill>
                <a:schemeClr val="dk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4716329" y="2035475"/>
            <a:ext cx="17112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Unboxing and 2 to 4 minute videos on crazy tech would work.</a:t>
            </a:r>
            <a:endParaRPr sz="11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6716188" y="1583983"/>
            <a:ext cx="1711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4</a:t>
            </a:r>
            <a:endParaRPr sz="2000" dirty="0">
              <a:solidFill>
                <a:schemeClr val="dk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6716187" y="2035475"/>
            <a:ext cx="17112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Try out different content and see what works.</a:t>
            </a:r>
            <a:endParaRPr sz="11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1207412" y="3653625"/>
            <a:ext cx="729600" cy="720900"/>
          </a:xfrm>
          <a:prstGeom prst="roundRect">
            <a:avLst>
              <a:gd name="adj" fmla="val 2018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3207271" y="3653625"/>
            <a:ext cx="729600" cy="720900"/>
          </a:xfrm>
          <a:prstGeom prst="roundRect">
            <a:avLst>
              <a:gd name="adj" fmla="val 2018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5207129" y="3653625"/>
            <a:ext cx="729600" cy="720900"/>
          </a:xfrm>
          <a:prstGeom prst="roundRect">
            <a:avLst>
              <a:gd name="adj" fmla="val 2018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7206987" y="3653625"/>
            <a:ext cx="729600" cy="720900"/>
          </a:xfrm>
          <a:prstGeom prst="roundRect">
            <a:avLst>
              <a:gd name="adj" fmla="val 2018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60" name="Google Shape;260;p32"/>
          <p:cNvCxnSpPr>
            <a:stCxn id="256" idx="3"/>
            <a:endCxn id="257" idx="1"/>
          </p:cNvCxnSpPr>
          <p:nvPr/>
        </p:nvCxnSpPr>
        <p:spPr>
          <a:xfrm>
            <a:off x="1937012" y="4014075"/>
            <a:ext cx="127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32"/>
          <p:cNvCxnSpPr>
            <a:stCxn id="257" idx="3"/>
            <a:endCxn id="258" idx="1"/>
          </p:cNvCxnSpPr>
          <p:nvPr/>
        </p:nvCxnSpPr>
        <p:spPr>
          <a:xfrm>
            <a:off x="3936871" y="4014075"/>
            <a:ext cx="127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32"/>
          <p:cNvCxnSpPr>
            <a:stCxn id="258" idx="3"/>
            <a:endCxn id="259" idx="1"/>
          </p:cNvCxnSpPr>
          <p:nvPr/>
        </p:nvCxnSpPr>
        <p:spPr>
          <a:xfrm>
            <a:off x="5936729" y="4014075"/>
            <a:ext cx="1270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32"/>
          <p:cNvCxnSpPr>
            <a:stCxn id="249" idx="2"/>
            <a:endCxn id="256" idx="0"/>
          </p:cNvCxnSpPr>
          <p:nvPr/>
        </p:nvCxnSpPr>
        <p:spPr>
          <a:xfrm>
            <a:off x="1572212" y="2756375"/>
            <a:ext cx="0" cy="89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2"/>
          <p:cNvCxnSpPr>
            <a:stCxn id="251" idx="2"/>
            <a:endCxn id="257" idx="0"/>
          </p:cNvCxnSpPr>
          <p:nvPr/>
        </p:nvCxnSpPr>
        <p:spPr>
          <a:xfrm>
            <a:off x="3572071" y="2756375"/>
            <a:ext cx="0" cy="89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2"/>
          <p:cNvCxnSpPr>
            <a:stCxn id="253" idx="2"/>
            <a:endCxn id="258" idx="0"/>
          </p:cNvCxnSpPr>
          <p:nvPr/>
        </p:nvCxnSpPr>
        <p:spPr>
          <a:xfrm>
            <a:off x="5571929" y="2756375"/>
            <a:ext cx="0" cy="89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2"/>
          <p:cNvCxnSpPr>
            <a:stCxn id="255" idx="2"/>
            <a:endCxn id="259" idx="0"/>
          </p:cNvCxnSpPr>
          <p:nvPr/>
        </p:nvCxnSpPr>
        <p:spPr>
          <a:xfrm>
            <a:off x="7571787" y="2756375"/>
            <a:ext cx="0" cy="89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32"/>
          <p:cNvGrpSpPr/>
          <p:nvPr/>
        </p:nvGrpSpPr>
        <p:grpSpPr>
          <a:xfrm>
            <a:off x="5383192" y="3846201"/>
            <a:ext cx="377474" cy="335748"/>
            <a:chOff x="854261" y="2908813"/>
            <a:chExt cx="377474" cy="335748"/>
          </a:xfrm>
        </p:grpSpPr>
        <p:sp>
          <p:nvSpPr>
            <p:cNvPr id="268" name="Google Shape;268;p32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32"/>
          <p:cNvGrpSpPr/>
          <p:nvPr/>
        </p:nvGrpSpPr>
        <p:grpSpPr>
          <a:xfrm>
            <a:off x="7394238" y="3836334"/>
            <a:ext cx="355099" cy="355481"/>
            <a:chOff x="3539102" y="2427549"/>
            <a:chExt cx="355099" cy="355481"/>
          </a:xfrm>
        </p:grpSpPr>
        <p:sp>
          <p:nvSpPr>
            <p:cNvPr id="274" name="Google Shape;274;p32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2"/>
          <p:cNvGrpSpPr/>
          <p:nvPr/>
        </p:nvGrpSpPr>
        <p:grpSpPr>
          <a:xfrm>
            <a:off x="1398084" y="3840981"/>
            <a:ext cx="348257" cy="346188"/>
            <a:chOff x="3541011" y="3367320"/>
            <a:chExt cx="348257" cy="346188"/>
          </a:xfrm>
        </p:grpSpPr>
        <p:sp>
          <p:nvSpPr>
            <p:cNvPr id="277" name="Google Shape;277;p32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32"/>
          <p:cNvGrpSpPr/>
          <p:nvPr/>
        </p:nvGrpSpPr>
        <p:grpSpPr>
          <a:xfrm>
            <a:off x="3387312" y="3826245"/>
            <a:ext cx="369517" cy="375660"/>
            <a:chOff x="850092" y="3352934"/>
            <a:chExt cx="369517" cy="375660"/>
          </a:xfrm>
        </p:grpSpPr>
        <p:sp>
          <p:nvSpPr>
            <p:cNvPr id="282" name="Google Shape;282;p32"/>
            <p:cNvSpPr/>
            <p:nvPr/>
          </p:nvSpPr>
          <p:spPr>
            <a:xfrm>
              <a:off x="969859" y="3475692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108" y="346"/>
                    <a:pt x="1322" y="560"/>
                    <a:pt x="1322" y="834"/>
                  </a:cubicBezTo>
                  <a:cubicBezTo>
                    <a:pt x="1322" y="1096"/>
                    <a:pt x="1108" y="1322"/>
                    <a:pt x="834" y="1322"/>
                  </a:cubicBezTo>
                  <a:cubicBezTo>
                    <a:pt x="548" y="1322"/>
                    <a:pt x="346" y="1096"/>
                    <a:pt x="346" y="834"/>
                  </a:cubicBezTo>
                  <a:cubicBezTo>
                    <a:pt x="346" y="560"/>
                    <a:pt x="572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98" y="1668"/>
                    <a:pt x="1667" y="1299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1046786" y="3552237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46"/>
                  </a:moveTo>
                  <a:cubicBezTo>
                    <a:pt x="1096" y="346"/>
                    <a:pt x="1322" y="572"/>
                    <a:pt x="1322" y="834"/>
                  </a:cubicBezTo>
                  <a:cubicBezTo>
                    <a:pt x="1322" y="1108"/>
                    <a:pt x="1096" y="1334"/>
                    <a:pt x="834" y="1334"/>
                  </a:cubicBezTo>
                  <a:cubicBezTo>
                    <a:pt x="560" y="1334"/>
                    <a:pt x="334" y="1108"/>
                    <a:pt x="334" y="834"/>
                  </a:cubicBezTo>
                  <a:cubicBezTo>
                    <a:pt x="334" y="572"/>
                    <a:pt x="560" y="346"/>
                    <a:pt x="834" y="346"/>
                  </a:cubicBezTo>
                  <a:close/>
                  <a:moveTo>
                    <a:pt x="834" y="1"/>
                  </a:moveTo>
                  <a:cubicBezTo>
                    <a:pt x="369" y="1"/>
                    <a:pt x="0" y="382"/>
                    <a:pt x="0" y="834"/>
                  </a:cubicBezTo>
                  <a:cubicBezTo>
                    <a:pt x="0" y="1299"/>
                    <a:pt x="369" y="1668"/>
                    <a:pt x="834" y="1668"/>
                  </a:cubicBezTo>
                  <a:cubicBezTo>
                    <a:pt x="1286" y="1668"/>
                    <a:pt x="1667" y="1299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984245" y="3485272"/>
              <a:ext cx="106527" cy="104999"/>
            </a:xfrm>
            <a:custGeom>
              <a:avLst/>
              <a:gdLst/>
              <a:ahLst/>
              <a:cxnLst/>
              <a:rect l="l" t="t" r="r" b="b"/>
              <a:pathLst>
                <a:path w="3347" h="3299" extrusionOk="0">
                  <a:moveTo>
                    <a:pt x="3160" y="0"/>
                  </a:moveTo>
                  <a:cubicBezTo>
                    <a:pt x="3117" y="0"/>
                    <a:pt x="3073" y="15"/>
                    <a:pt x="3037" y="45"/>
                  </a:cubicBezTo>
                  <a:lnTo>
                    <a:pt x="72" y="2998"/>
                  </a:lnTo>
                  <a:cubicBezTo>
                    <a:pt x="1" y="3081"/>
                    <a:pt x="1" y="3176"/>
                    <a:pt x="72" y="3236"/>
                  </a:cubicBezTo>
                  <a:cubicBezTo>
                    <a:pt x="108" y="3278"/>
                    <a:pt x="152" y="3298"/>
                    <a:pt x="196" y="3298"/>
                  </a:cubicBezTo>
                  <a:cubicBezTo>
                    <a:pt x="239" y="3298"/>
                    <a:pt x="280" y="3278"/>
                    <a:pt x="310" y="3236"/>
                  </a:cubicBezTo>
                  <a:lnTo>
                    <a:pt x="3275" y="283"/>
                  </a:lnTo>
                  <a:cubicBezTo>
                    <a:pt x="3346" y="200"/>
                    <a:pt x="3346" y="105"/>
                    <a:pt x="3275" y="45"/>
                  </a:cubicBezTo>
                  <a:cubicBezTo>
                    <a:pt x="3245" y="15"/>
                    <a:pt x="3203" y="0"/>
                    <a:pt x="3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922850" y="3428715"/>
              <a:ext cx="223620" cy="223620"/>
            </a:xfrm>
            <a:custGeom>
              <a:avLst/>
              <a:gdLst/>
              <a:ahLst/>
              <a:cxnLst/>
              <a:rect l="l" t="t" r="r" b="b"/>
              <a:pathLst>
                <a:path w="7026" h="7026" extrusionOk="0">
                  <a:moveTo>
                    <a:pt x="3513" y="0"/>
                  </a:moveTo>
                  <a:cubicBezTo>
                    <a:pt x="1584" y="0"/>
                    <a:pt x="1" y="1584"/>
                    <a:pt x="1" y="3513"/>
                  </a:cubicBezTo>
                  <a:cubicBezTo>
                    <a:pt x="1" y="5453"/>
                    <a:pt x="1584" y="7025"/>
                    <a:pt x="3513" y="7025"/>
                  </a:cubicBezTo>
                  <a:cubicBezTo>
                    <a:pt x="5454" y="7025"/>
                    <a:pt x="7026" y="5453"/>
                    <a:pt x="7026" y="3513"/>
                  </a:cubicBezTo>
                  <a:cubicBezTo>
                    <a:pt x="7026" y="1834"/>
                    <a:pt x="5835" y="393"/>
                    <a:pt x="4204" y="60"/>
                  </a:cubicBezTo>
                  <a:cubicBezTo>
                    <a:pt x="4196" y="59"/>
                    <a:pt x="4188" y="58"/>
                    <a:pt x="4180" y="58"/>
                  </a:cubicBezTo>
                  <a:cubicBezTo>
                    <a:pt x="4095" y="58"/>
                    <a:pt x="4022" y="115"/>
                    <a:pt x="3989" y="191"/>
                  </a:cubicBezTo>
                  <a:cubicBezTo>
                    <a:pt x="3978" y="286"/>
                    <a:pt x="4037" y="369"/>
                    <a:pt x="4132" y="405"/>
                  </a:cubicBezTo>
                  <a:cubicBezTo>
                    <a:pt x="5597" y="703"/>
                    <a:pt x="6692" y="2001"/>
                    <a:pt x="6692" y="3513"/>
                  </a:cubicBezTo>
                  <a:cubicBezTo>
                    <a:pt x="6692" y="5251"/>
                    <a:pt x="5263" y="6680"/>
                    <a:pt x="3513" y="6680"/>
                  </a:cubicBezTo>
                  <a:cubicBezTo>
                    <a:pt x="1775" y="6680"/>
                    <a:pt x="346" y="5251"/>
                    <a:pt x="346" y="3513"/>
                  </a:cubicBezTo>
                  <a:cubicBezTo>
                    <a:pt x="346" y="1774"/>
                    <a:pt x="1775" y="346"/>
                    <a:pt x="3513" y="346"/>
                  </a:cubicBezTo>
                  <a:cubicBezTo>
                    <a:pt x="3608" y="346"/>
                    <a:pt x="3692" y="274"/>
                    <a:pt x="3692" y="167"/>
                  </a:cubicBezTo>
                  <a:cubicBezTo>
                    <a:pt x="3680" y="72"/>
                    <a:pt x="3608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850092" y="3352934"/>
              <a:ext cx="369517" cy="375660"/>
            </a:xfrm>
            <a:custGeom>
              <a:avLst/>
              <a:gdLst/>
              <a:ahLst/>
              <a:cxnLst/>
              <a:rect l="l" t="t" r="r" b="b"/>
              <a:pathLst>
                <a:path w="11610" h="11803" extrusionOk="0">
                  <a:moveTo>
                    <a:pt x="5804" y="0"/>
                  </a:moveTo>
                  <a:cubicBezTo>
                    <a:pt x="5801" y="0"/>
                    <a:pt x="5799" y="0"/>
                    <a:pt x="5799" y="0"/>
                  </a:cubicBezTo>
                  <a:cubicBezTo>
                    <a:pt x="5585" y="0"/>
                    <a:pt x="5371" y="119"/>
                    <a:pt x="5252" y="310"/>
                  </a:cubicBezTo>
                  <a:lnTo>
                    <a:pt x="4573" y="1453"/>
                  </a:lnTo>
                  <a:cubicBezTo>
                    <a:pt x="4515" y="1551"/>
                    <a:pt x="4424" y="1605"/>
                    <a:pt x="4326" y="1605"/>
                  </a:cubicBezTo>
                  <a:cubicBezTo>
                    <a:pt x="4281" y="1605"/>
                    <a:pt x="4236" y="1594"/>
                    <a:pt x="4192" y="1572"/>
                  </a:cubicBezTo>
                  <a:lnTo>
                    <a:pt x="2977" y="1060"/>
                  </a:lnTo>
                  <a:cubicBezTo>
                    <a:pt x="2889" y="1020"/>
                    <a:pt x="2800" y="1002"/>
                    <a:pt x="2713" y="1002"/>
                  </a:cubicBezTo>
                  <a:cubicBezTo>
                    <a:pt x="2355" y="1002"/>
                    <a:pt x="2046" y="1312"/>
                    <a:pt x="2084" y="1715"/>
                  </a:cubicBezTo>
                  <a:lnTo>
                    <a:pt x="2204" y="3036"/>
                  </a:lnTo>
                  <a:cubicBezTo>
                    <a:pt x="2215" y="3179"/>
                    <a:pt x="2108" y="3322"/>
                    <a:pt x="1965" y="3346"/>
                  </a:cubicBezTo>
                  <a:lnTo>
                    <a:pt x="668" y="3643"/>
                  </a:lnTo>
                  <a:cubicBezTo>
                    <a:pt x="191" y="3751"/>
                    <a:pt x="1" y="4334"/>
                    <a:pt x="322" y="4703"/>
                  </a:cubicBezTo>
                  <a:lnTo>
                    <a:pt x="1203" y="5703"/>
                  </a:lnTo>
                  <a:cubicBezTo>
                    <a:pt x="1311" y="5822"/>
                    <a:pt x="1311" y="5989"/>
                    <a:pt x="1203" y="6084"/>
                  </a:cubicBezTo>
                  <a:lnTo>
                    <a:pt x="322" y="7084"/>
                  </a:lnTo>
                  <a:cubicBezTo>
                    <a:pt x="179" y="7263"/>
                    <a:pt x="132" y="7489"/>
                    <a:pt x="191" y="7715"/>
                  </a:cubicBezTo>
                  <a:cubicBezTo>
                    <a:pt x="263" y="7930"/>
                    <a:pt x="441" y="8084"/>
                    <a:pt x="668" y="8144"/>
                  </a:cubicBezTo>
                  <a:lnTo>
                    <a:pt x="1025" y="8215"/>
                  </a:lnTo>
                  <a:cubicBezTo>
                    <a:pt x="1033" y="8216"/>
                    <a:pt x="1041" y="8217"/>
                    <a:pt x="1049" y="8217"/>
                  </a:cubicBezTo>
                  <a:cubicBezTo>
                    <a:pt x="1136" y="8217"/>
                    <a:pt x="1217" y="8161"/>
                    <a:pt x="1239" y="8084"/>
                  </a:cubicBezTo>
                  <a:cubicBezTo>
                    <a:pt x="1251" y="7989"/>
                    <a:pt x="1192" y="7894"/>
                    <a:pt x="1096" y="7870"/>
                  </a:cubicBezTo>
                  <a:lnTo>
                    <a:pt x="739" y="7799"/>
                  </a:lnTo>
                  <a:cubicBezTo>
                    <a:pt x="644" y="7775"/>
                    <a:pt x="560" y="7692"/>
                    <a:pt x="525" y="7608"/>
                  </a:cubicBezTo>
                  <a:cubicBezTo>
                    <a:pt x="489" y="7501"/>
                    <a:pt x="501" y="7394"/>
                    <a:pt x="584" y="7322"/>
                  </a:cubicBezTo>
                  <a:lnTo>
                    <a:pt x="1453" y="6322"/>
                  </a:lnTo>
                  <a:cubicBezTo>
                    <a:pt x="1668" y="6084"/>
                    <a:pt x="1668" y="5715"/>
                    <a:pt x="1453" y="5477"/>
                  </a:cubicBezTo>
                  <a:lnTo>
                    <a:pt x="584" y="4477"/>
                  </a:lnTo>
                  <a:cubicBezTo>
                    <a:pt x="430" y="4322"/>
                    <a:pt x="525" y="4048"/>
                    <a:pt x="739" y="3989"/>
                  </a:cubicBezTo>
                  <a:lnTo>
                    <a:pt x="2037" y="3691"/>
                  </a:lnTo>
                  <a:cubicBezTo>
                    <a:pt x="2346" y="3620"/>
                    <a:pt x="2573" y="3322"/>
                    <a:pt x="2549" y="3012"/>
                  </a:cubicBezTo>
                  <a:lnTo>
                    <a:pt x="2430" y="1679"/>
                  </a:lnTo>
                  <a:cubicBezTo>
                    <a:pt x="2410" y="1503"/>
                    <a:pt x="2559" y="1359"/>
                    <a:pt x="2731" y="1359"/>
                  </a:cubicBezTo>
                  <a:cubicBezTo>
                    <a:pt x="2769" y="1359"/>
                    <a:pt x="2808" y="1366"/>
                    <a:pt x="2846" y="1381"/>
                  </a:cubicBezTo>
                  <a:lnTo>
                    <a:pt x="4061" y="1905"/>
                  </a:lnTo>
                  <a:cubicBezTo>
                    <a:pt x="4143" y="1941"/>
                    <a:pt x="4229" y="1958"/>
                    <a:pt x="4314" y="1958"/>
                  </a:cubicBezTo>
                  <a:cubicBezTo>
                    <a:pt x="4536" y="1958"/>
                    <a:pt x="4750" y="1841"/>
                    <a:pt x="4871" y="1643"/>
                  </a:cubicBezTo>
                  <a:lnTo>
                    <a:pt x="5549" y="488"/>
                  </a:lnTo>
                  <a:cubicBezTo>
                    <a:pt x="5609" y="393"/>
                    <a:pt x="5710" y="345"/>
                    <a:pt x="5810" y="345"/>
                  </a:cubicBezTo>
                  <a:cubicBezTo>
                    <a:pt x="5909" y="345"/>
                    <a:pt x="6008" y="393"/>
                    <a:pt x="6061" y="488"/>
                  </a:cubicBezTo>
                  <a:lnTo>
                    <a:pt x="6740" y="1643"/>
                  </a:lnTo>
                  <a:cubicBezTo>
                    <a:pt x="6861" y="1842"/>
                    <a:pt x="7077" y="1953"/>
                    <a:pt x="7300" y="1953"/>
                  </a:cubicBezTo>
                  <a:cubicBezTo>
                    <a:pt x="7383" y="1953"/>
                    <a:pt x="7468" y="1938"/>
                    <a:pt x="7549" y="1905"/>
                  </a:cubicBezTo>
                  <a:lnTo>
                    <a:pt x="8764" y="1381"/>
                  </a:lnTo>
                  <a:cubicBezTo>
                    <a:pt x="8802" y="1366"/>
                    <a:pt x="8841" y="1359"/>
                    <a:pt x="8878" y="1359"/>
                  </a:cubicBezTo>
                  <a:cubicBezTo>
                    <a:pt x="9048" y="1359"/>
                    <a:pt x="9190" y="1503"/>
                    <a:pt x="9181" y="1679"/>
                  </a:cubicBezTo>
                  <a:lnTo>
                    <a:pt x="9062" y="3012"/>
                  </a:lnTo>
                  <a:cubicBezTo>
                    <a:pt x="9038" y="3334"/>
                    <a:pt x="9240" y="3620"/>
                    <a:pt x="9574" y="3691"/>
                  </a:cubicBezTo>
                  <a:lnTo>
                    <a:pt x="10859" y="3989"/>
                  </a:lnTo>
                  <a:cubicBezTo>
                    <a:pt x="11086" y="4036"/>
                    <a:pt x="11181" y="4298"/>
                    <a:pt x="11026" y="4477"/>
                  </a:cubicBezTo>
                  <a:lnTo>
                    <a:pt x="10145" y="5477"/>
                  </a:lnTo>
                  <a:cubicBezTo>
                    <a:pt x="9943" y="5715"/>
                    <a:pt x="9943" y="6084"/>
                    <a:pt x="10145" y="6322"/>
                  </a:cubicBezTo>
                  <a:lnTo>
                    <a:pt x="11026" y="7322"/>
                  </a:lnTo>
                  <a:cubicBezTo>
                    <a:pt x="11181" y="7489"/>
                    <a:pt x="11086" y="7751"/>
                    <a:pt x="10859" y="7811"/>
                  </a:cubicBezTo>
                  <a:lnTo>
                    <a:pt x="9574" y="8108"/>
                  </a:lnTo>
                  <a:cubicBezTo>
                    <a:pt x="9252" y="8192"/>
                    <a:pt x="9038" y="8489"/>
                    <a:pt x="9062" y="8799"/>
                  </a:cubicBezTo>
                  <a:lnTo>
                    <a:pt x="9181" y="10120"/>
                  </a:lnTo>
                  <a:cubicBezTo>
                    <a:pt x="9190" y="10302"/>
                    <a:pt x="9054" y="10445"/>
                    <a:pt x="8889" y="10445"/>
                  </a:cubicBezTo>
                  <a:cubicBezTo>
                    <a:pt x="8848" y="10445"/>
                    <a:pt x="8806" y="10437"/>
                    <a:pt x="8764" y="10418"/>
                  </a:cubicBezTo>
                  <a:lnTo>
                    <a:pt x="7549" y="9894"/>
                  </a:lnTo>
                  <a:cubicBezTo>
                    <a:pt x="7468" y="9858"/>
                    <a:pt x="7382" y="9841"/>
                    <a:pt x="7298" y="9841"/>
                  </a:cubicBezTo>
                  <a:cubicBezTo>
                    <a:pt x="7076" y="9841"/>
                    <a:pt x="6861" y="9961"/>
                    <a:pt x="6740" y="10168"/>
                  </a:cubicBezTo>
                  <a:lnTo>
                    <a:pt x="6061" y="11311"/>
                  </a:lnTo>
                  <a:cubicBezTo>
                    <a:pt x="6002" y="11406"/>
                    <a:pt x="5900" y="11454"/>
                    <a:pt x="5801" y="11454"/>
                  </a:cubicBezTo>
                  <a:cubicBezTo>
                    <a:pt x="5701" y="11454"/>
                    <a:pt x="5603" y="11406"/>
                    <a:pt x="5549" y="11311"/>
                  </a:cubicBezTo>
                  <a:lnTo>
                    <a:pt x="4871" y="10168"/>
                  </a:lnTo>
                  <a:cubicBezTo>
                    <a:pt x="4749" y="9960"/>
                    <a:pt x="4533" y="9846"/>
                    <a:pt x="4309" y="9846"/>
                  </a:cubicBezTo>
                  <a:cubicBezTo>
                    <a:pt x="4226" y="9846"/>
                    <a:pt x="4142" y="9862"/>
                    <a:pt x="4061" y="9894"/>
                  </a:cubicBezTo>
                  <a:lnTo>
                    <a:pt x="2846" y="10418"/>
                  </a:lnTo>
                  <a:cubicBezTo>
                    <a:pt x="2804" y="10437"/>
                    <a:pt x="2762" y="10445"/>
                    <a:pt x="2721" y="10445"/>
                  </a:cubicBezTo>
                  <a:cubicBezTo>
                    <a:pt x="2553" y="10445"/>
                    <a:pt x="2411" y="10302"/>
                    <a:pt x="2430" y="10120"/>
                  </a:cubicBezTo>
                  <a:lnTo>
                    <a:pt x="2549" y="8799"/>
                  </a:lnTo>
                  <a:cubicBezTo>
                    <a:pt x="2573" y="8465"/>
                    <a:pt x="2370" y="8192"/>
                    <a:pt x="2037" y="8108"/>
                  </a:cubicBezTo>
                  <a:lnTo>
                    <a:pt x="1727" y="8037"/>
                  </a:lnTo>
                  <a:cubicBezTo>
                    <a:pt x="1719" y="8036"/>
                    <a:pt x="1711" y="8035"/>
                    <a:pt x="1703" y="8035"/>
                  </a:cubicBezTo>
                  <a:cubicBezTo>
                    <a:pt x="1616" y="8035"/>
                    <a:pt x="1535" y="8092"/>
                    <a:pt x="1513" y="8168"/>
                  </a:cubicBezTo>
                  <a:cubicBezTo>
                    <a:pt x="1501" y="8263"/>
                    <a:pt x="1561" y="8370"/>
                    <a:pt x="1656" y="8382"/>
                  </a:cubicBezTo>
                  <a:lnTo>
                    <a:pt x="1965" y="8454"/>
                  </a:lnTo>
                  <a:cubicBezTo>
                    <a:pt x="2108" y="8489"/>
                    <a:pt x="2204" y="8620"/>
                    <a:pt x="2204" y="8763"/>
                  </a:cubicBezTo>
                  <a:lnTo>
                    <a:pt x="2084" y="10097"/>
                  </a:lnTo>
                  <a:cubicBezTo>
                    <a:pt x="2046" y="10493"/>
                    <a:pt x="2361" y="10804"/>
                    <a:pt x="2723" y="10804"/>
                  </a:cubicBezTo>
                  <a:cubicBezTo>
                    <a:pt x="2807" y="10804"/>
                    <a:pt x="2893" y="10787"/>
                    <a:pt x="2977" y="10751"/>
                  </a:cubicBezTo>
                  <a:lnTo>
                    <a:pt x="4192" y="10228"/>
                  </a:lnTo>
                  <a:cubicBezTo>
                    <a:pt x="4230" y="10212"/>
                    <a:pt x="4269" y="10204"/>
                    <a:pt x="4308" y="10204"/>
                  </a:cubicBezTo>
                  <a:cubicBezTo>
                    <a:pt x="4413" y="10204"/>
                    <a:pt x="4512" y="10259"/>
                    <a:pt x="4573" y="10347"/>
                  </a:cubicBezTo>
                  <a:lnTo>
                    <a:pt x="5252" y="11490"/>
                  </a:lnTo>
                  <a:cubicBezTo>
                    <a:pt x="5377" y="11698"/>
                    <a:pt x="5594" y="11802"/>
                    <a:pt x="5810" y="11802"/>
                  </a:cubicBezTo>
                  <a:cubicBezTo>
                    <a:pt x="6025" y="11802"/>
                    <a:pt x="6240" y="11698"/>
                    <a:pt x="6359" y="11490"/>
                  </a:cubicBezTo>
                  <a:lnTo>
                    <a:pt x="7037" y="10347"/>
                  </a:lnTo>
                  <a:cubicBezTo>
                    <a:pt x="7088" y="10253"/>
                    <a:pt x="7188" y="10202"/>
                    <a:pt x="7288" y="10202"/>
                  </a:cubicBezTo>
                  <a:cubicBezTo>
                    <a:pt x="7328" y="10202"/>
                    <a:pt x="7369" y="10211"/>
                    <a:pt x="7407" y="10228"/>
                  </a:cubicBezTo>
                  <a:lnTo>
                    <a:pt x="8633" y="10751"/>
                  </a:lnTo>
                  <a:cubicBezTo>
                    <a:pt x="8715" y="10787"/>
                    <a:pt x="8800" y="10804"/>
                    <a:pt x="8883" y="10804"/>
                  </a:cubicBezTo>
                  <a:cubicBezTo>
                    <a:pt x="9242" y="10804"/>
                    <a:pt x="9565" y="10493"/>
                    <a:pt x="9526" y="10097"/>
                  </a:cubicBezTo>
                  <a:lnTo>
                    <a:pt x="9407" y="8763"/>
                  </a:lnTo>
                  <a:cubicBezTo>
                    <a:pt x="9395" y="8620"/>
                    <a:pt x="9490" y="8489"/>
                    <a:pt x="9645" y="8454"/>
                  </a:cubicBezTo>
                  <a:lnTo>
                    <a:pt x="10943" y="8156"/>
                  </a:lnTo>
                  <a:cubicBezTo>
                    <a:pt x="11419" y="8049"/>
                    <a:pt x="11609" y="7477"/>
                    <a:pt x="11276" y="7096"/>
                  </a:cubicBezTo>
                  <a:lnTo>
                    <a:pt x="10407" y="6084"/>
                  </a:lnTo>
                  <a:cubicBezTo>
                    <a:pt x="10300" y="5965"/>
                    <a:pt x="10300" y="5810"/>
                    <a:pt x="10407" y="5703"/>
                  </a:cubicBezTo>
                  <a:lnTo>
                    <a:pt x="11276" y="4703"/>
                  </a:lnTo>
                  <a:cubicBezTo>
                    <a:pt x="11609" y="4334"/>
                    <a:pt x="11419" y="3751"/>
                    <a:pt x="10943" y="3643"/>
                  </a:cubicBezTo>
                  <a:lnTo>
                    <a:pt x="9645" y="3346"/>
                  </a:lnTo>
                  <a:cubicBezTo>
                    <a:pt x="9490" y="3322"/>
                    <a:pt x="9407" y="3179"/>
                    <a:pt x="9407" y="3036"/>
                  </a:cubicBezTo>
                  <a:lnTo>
                    <a:pt x="9526" y="1715"/>
                  </a:lnTo>
                  <a:cubicBezTo>
                    <a:pt x="9564" y="1312"/>
                    <a:pt x="9248" y="1002"/>
                    <a:pt x="8893" y="1002"/>
                  </a:cubicBezTo>
                  <a:cubicBezTo>
                    <a:pt x="8807" y="1002"/>
                    <a:pt x="8719" y="1020"/>
                    <a:pt x="8633" y="1060"/>
                  </a:cubicBezTo>
                  <a:lnTo>
                    <a:pt x="7407" y="1572"/>
                  </a:lnTo>
                  <a:cubicBezTo>
                    <a:pt x="7371" y="1588"/>
                    <a:pt x="7334" y="1595"/>
                    <a:pt x="7296" y="1595"/>
                  </a:cubicBezTo>
                  <a:cubicBezTo>
                    <a:pt x="7193" y="1595"/>
                    <a:pt x="7090" y="1540"/>
                    <a:pt x="7037" y="1453"/>
                  </a:cubicBezTo>
                  <a:lnTo>
                    <a:pt x="6359" y="310"/>
                  </a:lnTo>
                  <a:cubicBezTo>
                    <a:pt x="6170" y="10"/>
                    <a:pt x="5848" y="0"/>
                    <a:pt x="5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345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title"/>
          </p:nvPr>
        </p:nvSpPr>
        <p:spPr>
          <a:xfrm>
            <a:off x="682235" y="2068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sp>
        <p:nvSpPr>
          <p:cNvPr id="7" name="Google Shape;313;p36"/>
          <p:cNvSpPr txBox="1">
            <a:spLocks noGrp="1"/>
          </p:cNvSpPr>
          <p:nvPr>
            <p:ph type="subTitle" idx="1"/>
          </p:nvPr>
        </p:nvSpPr>
        <p:spPr>
          <a:xfrm>
            <a:off x="448219" y="3806424"/>
            <a:ext cx="2358777" cy="8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 dirty="0" smtClean="0">
                <a:hlinkClick r:id="rId3"/>
              </a:rPr>
              <a:t>forpranayjain@gmail.com</a:t>
            </a:r>
            <a:endParaRPr lang="en" u="sng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+91 9150924356</a:t>
            </a:r>
            <a:endParaRPr lang="en" u="sng" dirty="0"/>
          </a:p>
        </p:txBody>
      </p:sp>
      <p:sp>
        <p:nvSpPr>
          <p:cNvPr id="9" name="Google Shape;316;p36"/>
          <p:cNvSpPr/>
          <p:nvPr/>
        </p:nvSpPr>
        <p:spPr>
          <a:xfrm>
            <a:off x="8001091" y="3339905"/>
            <a:ext cx="593700" cy="586800"/>
          </a:xfrm>
          <a:prstGeom prst="roundRect">
            <a:avLst>
              <a:gd name="adj" fmla="val 2018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" name="Google Shape;317;p36"/>
          <p:cNvSpPr/>
          <p:nvPr/>
        </p:nvSpPr>
        <p:spPr>
          <a:xfrm>
            <a:off x="8038242" y="4079433"/>
            <a:ext cx="593700" cy="586800"/>
          </a:xfrm>
          <a:prstGeom prst="roundRect">
            <a:avLst>
              <a:gd name="adj" fmla="val 2018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2" name="Google Shape;319;p36"/>
          <p:cNvGrpSpPr/>
          <p:nvPr/>
        </p:nvGrpSpPr>
        <p:grpSpPr>
          <a:xfrm>
            <a:off x="8157113" y="3492633"/>
            <a:ext cx="281655" cy="281344"/>
            <a:chOff x="3303268" y="3817349"/>
            <a:chExt cx="346056" cy="345674"/>
          </a:xfrm>
        </p:grpSpPr>
        <p:sp>
          <p:nvSpPr>
            <p:cNvPr id="13" name="Google Shape;320;p3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1;p3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2;p3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3;p3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24;p36"/>
          <p:cNvGrpSpPr/>
          <p:nvPr/>
        </p:nvGrpSpPr>
        <p:grpSpPr>
          <a:xfrm>
            <a:off x="8194264" y="4232161"/>
            <a:ext cx="281655" cy="281344"/>
            <a:chOff x="3752358" y="3817349"/>
            <a:chExt cx="346056" cy="345674"/>
          </a:xfrm>
        </p:grpSpPr>
        <p:sp>
          <p:nvSpPr>
            <p:cNvPr id="18" name="Google Shape;325;p3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7;p3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8;p3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313;p36"/>
          <p:cNvSpPr txBox="1">
            <a:spLocks noGrp="1"/>
          </p:cNvSpPr>
          <p:nvPr>
            <p:ph type="subTitle" idx="1"/>
          </p:nvPr>
        </p:nvSpPr>
        <p:spPr>
          <a:xfrm>
            <a:off x="4027138" y="3339905"/>
            <a:ext cx="3920275" cy="1347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50000"/>
              </a:lnSpc>
              <a:spcBef>
                <a:spcPts val="1000"/>
              </a:spcBef>
            </a:pPr>
            <a:r>
              <a:rPr lang="en-IN" u="sng" dirty="0">
                <a:hlinkClick r:id="rId4"/>
              </a:rPr>
              <a:t>https://</a:t>
            </a:r>
            <a:r>
              <a:rPr lang="en-IN" u="sng" dirty="0" err="1">
                <a:hlinkClick r:id="rId4"/>
              </a:rPr>
              <a:t>www.instagram.com</a:t>
            </a:r>
            <a:r>
              <a:rPr lang="en-IN" u="sng" dirty="0">
                <a:hlinkClick r:id="rId4"/>
              </a:rPr>
              <a:t>/</a:t>
            </a:r>
            <a:r>
              <a:rPr lang="en-IN" u="sng" dirty="0" err="1">
                <a:hlinkClick r:id="rId4"/>
              </a:rPr>
              <a:t>pranayjain</a:t>
            </a:r>
            <a:r>
              <a:rPr lang="en-IN" u="sng" dirty="0" smtClean="0">
                <a:hlinkClick r:id="rId4"/>
              </a:rPr>
              <a:t>._/</a:t>
            </a:r>
            <a:endParaRPr lang="en-IN" u="sng" dirty="0" smtClean="0"/>
          </a:p>
          <a:p>
            <a:pPr marL="0" lvl="0" indent="0" algn="r">
              <a:lnSpc>
                <a:spcPct val="150000"/>
              </a:lnSpc>
              <a:spcBef>
                <a:spcPts val="1000"/>
              </a:spcBef>
            </a:pPr>
            <a:endParaRPr lang="en-IN" u="sng" dirty="0" smtClean="0"/>
          </a:p>
          <a:p>
            <a:pPr marL="0" lvl="0" indent="0" algn="r">
              <a:lnSpc>
                <a:spcPct val="150000"/>
              </a:lnSpc>
              <a:spcBef>
                <a:spcPts val="1000"/>
              </a:spcBef>
            </a:pPr>
            <a:r>
              <a:rPr lang="en-IN" u="sng" dirty="0"/>
              <a:t>https://</a:t>
            </a:r>
            <a:r>
              <a:rPr lang="en-IN" u="sng" dirty="0" err="1"/>
              <a:t>www.linkedin.com</a:t>
            </a:r>
            <a:r>
              <a:rPr lang="en-IN" u="sng" dirty="0"/>
              <a:t>/in/</a:t>
            </a:r>
            <a:r>
              <a:rPr lang="en-IN" u="sng" dirty="0" err="1"/>
              <a:t>pranay-jain-650ab0147</a:t>
            </a:r>
            <a:r>
              <a:rPr lang="en-IN" u="sng" dirty="0"/>
              <a:t>/</a:t>
            </a:r>
            <a:endParaRPr lang="en" u="sng" dirty="0"/>
          </a:p>
        </p:txBody>
      </p:sp>
    </p:spTree>
    <p:extLst>
      <p:ext uri="{BB962C8B-B14F-4D97-AF65-F5344CB8AC3E}">
        <p14:creationId xmlns:p14="http://schemas.microsoft.com/office/powerpoint/2010/main" val="206968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type="title" idx="2"/>
          </p:nvPr>
        </p:nvSpPr>
        <p:spPr>
          <a:xfrm>
            <a:off x="720151" y="277931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Descriptive Statistics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 idx="3"/>
          </p:nvPr>
        </p:nvSpPr>
        <p:spPr>
          <a:xfrm>
            <a:off x="3259537" y="2804194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Inferential Statistics</a:t>
            </a:r>
            <a:endParaRPr dirty="0"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 idx="5"/>
          </p:nvPr>
        </p:nvSpPr>
        <p:spPr>
          <a:xfrm>
            <a:off x="5798923" y="2616544"/>
            <a:ext cx="261039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Recommendations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 idx="7"/>
          </p:nvPr>
        </p:nvSpPr>
        <p:spPr>
          <a:xfrm>
            <a:off x="720001" y="2168944"/>
            <a:ext cx="217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 idx="8"/>
          </p:nvPr>
        </p:nvSpPr>
        <p:spPr>
          <a:xfrm>
            <a:off x="3266625" y="2168944"/>
            <a:ext cx="2175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idx="9"/>
          </p:nvPr>
        </p:nvSpPr>
        <p:spPr>
          <a:xfrm>
            <a:off x="5813601" y="2168944"/>
            <a:ext cx="217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l="12403" t="49354" r="3731" b="7491"/>
          <a:stretch/>
        </p:blipFill>
        <p:spPr>
          <a:xfrm>
            <a:off x="6674175" y="257800"/>
            <a:ext cx="1784274" cy="901451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chemeClr val="dk1">
                <a:alpha val="20000"/>
              </a:schemeClr>
            </a:outerShdw>
          </a:effectLst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 l="62655" t="16677" r="14268" b="27562"/>
          <a:stretch/>
        </p:blipFill>
        <p:spPr>
          <a:xfrm rot="-5400000">
            <a:off x="767979" y="3683769"/>
            <a:ext cx="714998" cy="1696424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rgbClr val="000000">
                <a:alpha val="20000"/>
              </a:srgbClr>
            </a:outerShdw>
          </a:effectLst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5">
            <a:alphaModFix/>
          </a:blip>
          <a:srcRect l="14864" t="14862" r="14856" b="14862"/>
          <a:stretch/>
        </p:blipFill>
        <p:spPr>
          <a:xfrm>
            <a:off x="7921029" y="742775"/>
            <a:ext cx="537416" cy="527701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chemeClr val="dk1"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713225" y="2092275"/>
            <a:ext cx="5273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Descriptive Statistics</a:t>
            </a:r>
            <a:endParaRPr sz="3600" dirty="0"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713225" y="968750"/>
            <a:ext cx="17067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1"/>
          </p:nvPr>
        </p:nvSpPr>
        <p:spPr>
          <a:xfrm>
            <a:off x="713225" y="4078750"/>
            <a:ext cx="4602900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Mean, Standard Deviation, Views Distribution</a:t>
            </a:r>
            <a:endParaRPr dirty="0"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6246224" y="658575"/>
            <a:ext cx="2655598" cy="4225151"/>
            <a:chOff x="6245275" y="658575"/>
            <a:chExt cx="2655598" cy="4225151"/>
          </a:xfrm>
        </p:grpSpPr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l="15239" t="7698" r="36702" b="8528"/>
            <a:stretch/>
          </p:blipFill>
          <p:spPr>
            <a:xfrm>
              <a:off x="7878450" y="658575"/>
              <a:ext cx="1022423" cy="174997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88" name="Google Shape;188;p27"/>
            <p:cNvPicPr preferRelativeResize="0"/>
            <p:nvPr/>
          </p:nvPicPr>
          <p:blipFill rotWithShape="1">
            <a:blip r:embed="rId4">
              <a:alphaModFix/>
            </a:blip>
            <a:srcRect l="62656" t="25313" r="19378" b="32134"/>
            <a:stretch/>
          </p:blipFill>
          <p:spPr>
            <a:xfrm>
              <a:off x="6245275" y="900400"/>
              <a:ext cx="556652" cy="12945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5">
              <a:alphaModFix/>
            </a:blip>
            <a:srcRect l="13604" t="13604" r="13604" b="13604"/>
            <a:stretch/>
          </p:blipFill>
          <p:spPr>
            <a:xfrm>
              <a:off x="7596925" y="1212508"/>
              <a:ext cx="556652" cy="54660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6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92" name="Google Shape;192;p27"/>
          <p:cNvGrpSpPr/>
          <p:nvPr/>
        </p:nvGrpSpPr>
        <p:grpSpPr>
          <a:xfrm>
            <a:off x="3527899" y="256875"/>
            <a:ext cx="1706701" cy="1183750"/>
            <a:chOff x="3527899" y="242936"/>
            <a:chExt cx="1706701" cy="1183750"/>
          </a:xfrm>
        </p:grpSpPr>
        <p:pic>
          <p:nvPicPr>
            <p:cNvPr id="193" name="Google Shape;193;p27"/>
            <p:cNvPicPr preferRelativeResize="0"/>
            <p:nvPr/>
          </p:nvPicPr>
          <p:blipFill rotWithShape="1">
            <a:blip r:embed="rId7">
              <a:alphaModFix/>
            </a:blip>
            <a:srcRect l="11809" t="47822" r="5545" b="10664"/>
            <a:stretch/>
          </p:blipFill>
          <p:spPr>
            <a:xfrm>
              <a:off x="3527899" y="242936"/>
              <a:ext cx="1706701" cy="8418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8">
              <a:alphaModFix/>
            </a:blip>
            <a:srcRect l="11968" t="10393" r="14696" b="10385"/>
            <a:stretch/>
          </p:blipFill>
          <p:spPr>
            <a:xfrm>
              <a:off x="4479450" y="829761"/>
              <a:ext cx="562749" cy="5969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0"/>
          <p:cNvGrpSpPr/>
          <p:nvPr/>
        </p:nvGrpSpPr>
        <p:grpSpPr>
          <a:xfrm>
            <a:off x="7509159" y="3997795"/>
            <a:ext cx="1361851" cy="1029123"/>
            <a:chOff x="6509175" y="3122000"/>
            <a:chExt cx="1361851" cy="1029123"/>
          </a:xfrm>
        </p:grpSpPr>
        <p:pic>
          <p:nvPicPr>
            <p:cNvPr id="228" name="Google Shape;228;p30"/>
            <p:cNvPicPr preferRelativeResize="0"/>
            <p:nvPr/>
          </p:nvPicPr>
          <p:blipFill rotWithShape="1">
            <a:blip r:embed="rId3">
              <a:alphaModFix/>
            </a:blip>
            <a:srcRect l="20591" t="4181" r="18915" b="57523"/>
            <a:stretch/>
          </p:blipFill>
          <p:spPr>
            <a:xfrm>
              <a:off x="6509175" y="3374550"/>
              <a:ext cx="1249300" cy="776573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229" name="Google Shape;229;p30"/>
            <p:cNvPicPr preferRelativeResize="0"/>
            <p:nvPr/>
          </p:nvPicPr>
          <p:blipFill rotWithShape="1">
            <a:blip r:embed="rId4">
              <a:alphaModFix/>
            </a:blip>
            <a:srcRect l="10536" t="8047" r="11472" b="8038"/>
            <a:stretch/>
          </p:blipFill>
          <p:spPr>
            <a:xfrm>
              <a:off x="7272575" y="3122000"/>
              <a:ext cx="598451" cy="6322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Views Distribution</a:t>
            </a:r>
            <a:endParaRPr dirty="0"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6643109" y="1379673"/>
            <a:ext cx="2115350" cy="2398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The average views was around 192k.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50000"/>
            </a:pPr>
            <a:endParaRPr lang="en-US" dirty="0" smtClean="0">
              <a:latin typeface="Montserrat" panose="02000505000000020004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Positive Skewness – a good sign.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50000"/>
            </a:pPr>
            <a:endParaRPr lang="en-US" dirty="0" smtClean="0">
              <a:latin typeface="Montserrat" panose="02000505000000020004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2000505000000020004" pitchFamily="2" charset="0"/>
              </a:rPr>
              <a:t>Around 70% Probability of views falling into this range (70k,340k).</a:t>
            </a:r>
            <a:endParaRPr dirty="0">
              <a:latin typeface="Montserrat" panose="02000505000000020004" pitchFamily="2" charset="0"/>
            </a:endParaRPr>
          </a:p>
        </p:txBody>
      </p:sp>
      <p:pic>
        <p:nvPicPr>
          <p:cNvPr id="13" name="slide2" descr="Views Distribution">
            <a:extLst>
              <a:ext uri="{FF2B5EF4-FFF2-40B4-BE49-F238E27FC236}">
                <a16:creationId xmlns:a16="http://schemas.microsoft.com/office/drawing/2014/main" id="{A9893475-EDCB-403C-9DE6-F02FD022DE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5"/>
          <a:stretch/>
        </p:blipFill>
        <p:spPr>
          <a:xfrm>
            <a:off x="720000" y="1244161"/>
            <a:ext cx="5850541" cy="3098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0000" y="4393797"/>
            <a:ext cx="48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Epilogue" panose="020B0604020202020204" charset="0"/>
              </a:rPr>
              <a:t>Note: This graph shows View Bins vs Frequency.</a:t>
            </a:r>
            <a:endParaRPr lang="en-IN" sz="1000" b="1" dirty="0">
              <a:latin typeface="Epilogue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713225" y="2092275"/>
            <a:ext cx="5273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Inferential Statistics</a:t>
            </a:r>
            <a:endParaRPr sz="3600" dirty="0"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713225" y="968750"/>
            <a:ext cx="17067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1"/>
          </p:nvPr>
        </p:nvSpPr>
        <p:spPr>
          <a:xfrm>
            <a:off x="552894" y="4078750"/>
            <a:ext cx="5018566" cy="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Views Based on Content, Duration, Day and Month</a:t>
            </a:r>
            <a:endParaRPr dirty="0"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6246224" y="658575"/>
            <a:ext cx="2655598" cy="4225151"/>
            <a:chOff x="6245275" y="658575"/>
            <a:chExt cx="2655598" cy="4225151"/>
          </a:xfrm>
        </p:grpSpPr>
        <p:pic>
          <p:nvPicPr>
            <p:cNvPr id="187" name="Google Shape;187;p27"/>
            <p:cNvPicPr preferRelativeResize="0"/>
            <p:nvPr/>
          </p:nvPicPr>
          <p:blipFill rotWithShape="1">
            <a:blip r:embed="rId3">
              <a:alphaModFix/>
            </a:blip>
            <a:srcRect l="15239" t="7698" r="36702" b="8528"/>
            <a:stretch/>
          </p:blipFill>
          <p:spPr>
            <a:xfrm>
              <a:off x="7878450" y="658575"/>
              <a:ext cx="1022423" cy="1749977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88" name="Google Shape;188;p27"/>
            <p:cNvPicPr preferRelativeResize="0"/>
            <p:nvPr/>
          </p:nvPicPr>
          <p:blipFill rotWithShape="1">
            <a:blip r:embed="rId4">
              <a:alphaModFix/>
            </a:blip>
            <a:srcRect l="62656" t="25313" r="19378" b="32134"/>
            <a:stretch/>
          </p:blipFill>
          <p:spPr>
            <a:xfrm>
              <a:off x="6245275" y="900400"/>
              <a:ext cx="556652" cy="12945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89" name="Google Shape;189;p27"/>
            <p:cNvPicPr preferRelativeResize="0"/>
            <p:nvPr/>
          </p:nvPicPr>
          <p:blipFill rotWithShape="1">
            <a:blip r:embed="rId5">
              <a:alphaModFix/>
            </a:blip>
            <a:srcRect l="13604" t="13604" r="13604" b="13604"/>
            <a:stretch/>
          </p:blipFill>
          <p:spPr>
            <a:xfrm>
              <a:off x="7596925" y="1212508"/>
              <a:ext cx="556652" cy="54660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6">
              <a:alphaModFix/>
            </a:blip>
            <a:srcRect l="15098" t="38847" r="25459" b="24717"/>
            <a:stretch/>
          </p:blipFill>
          <p:spPr>
            <a:xfrm rot="5400000">
              <a:off x="7047623" y="3306900"/>
              <a:ext cx="1968701" cy="118495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4">
              <a:alphaModFix/>
            </a:blip>
            <a:srcRect l="11589" t="25687" r="33585" b="30647"/>
            <a:stretch/>
          </p:blipFill>
          <p:spPr>
            <a:xfrm rot="-5400000" flipH="1">
              <a:off x="6646676" y="3370224"/>
              <a:ext cx="1698575" cy="132842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192" name="Google Shape;192;p27"/>
          <p:cNvGrpSpPr/>
          <p:nvPr/>
        </p:nvGrpSpPr>
        <p:grpSpPr>
          <a:xfrm>
            <a:off x="3527899" y="256875"/>
            <a:ext cx="1706701" cy="1183750"/>
            <a:chOff x="3527899" y="242936"/>
            <a:chExt cx="1706701" cy="1183750"/>
          </a:xfrm>
        </p:grpSpPr>
        <p:pic>
          <p:nvPicPr>
            <p:cNvPr id="193" name="Google Shape;193;p27"/>
            <p:cNvPicPr preferRelativeResize="0"/>
            <p:nvPr/>
          </p:nvPicPr>
          <p:blipFill rotWithShape="1">
            <a:blip r:embed="rId7">
              <a:alphaModFix/>
            </a:blip>
            <a:srcRect l="11809" t="47822" r="5545" b="10664"/>
            <a:stretch/>
          </p:blipFill>
          <p:spPr>
            <a:xfrm>
              <a:off x="3527899" y="242936"/>
              <a:ext cx="1706701" cy="8418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8">
              <a:alphaModFix/>
            </a:blip>
            <a:srcRect l="11968" t="10393" r="14696" b="10385"/>
            <a:stretch/>
          </p:blipFill>
          <p:spPr>
            <a:xfrm>
              <a:off x="4479450" y="829761"/>
              <a:ext cx="562749" cy="5969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8047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Views Based on Content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60" y="1063445"/>
            <a:ext cx="4397148" cy="2365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443" y="2659380"/>
            <a:ext cx="3896934" cy="20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7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3885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 smtClean="0"/>
              <a:t>As can be seen, videos such as Unboxing, Best 5G Smartphone under __ , 120Hz Display, Dimensity, ___ MP Camera, etc get about 200% more views than Shorts and Tech News Combined (480k vs 140k).</a:t>
            </a:r>
            <a:br>
              <a:rPr lang="en" sz="1400" dirty="0" smtClean="0"/>
            </a:br>
            <a:r>
              <a:rPr lang="en" sz="1400" dirty="0"/>
              <a:t/>
            </a:r>
            <a:br>
              <a:rPr lang="en" sz="1400" dirty="0"/>
            </a:br>
            <a:endParaRPr sz="1400" dirty="0"/>
          </a:p>
        </p:txBody>
      </p:sp>
      <p:pic>
        <p:nvPicPr>
          <p:cNvPr id="42" name="slide4" descr="Views Based on Words">
            <a:extLst>
              <a:ext uri="{FF2B5EF4-FFF2-40B4-BE49-F238E27FC236}">
                <a16:creationId xmlns:a16="http://schemas.microsoft.com/office/drawing/2014/main" id="{0A1C0554-79C8-4112-936F-7A73714064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75"/>
          <a:stretch/>
        </p:blipFill>
        <p:spPr>
          <a:xfrm>
            <a:off x="1901708" y="1584803"/>
            <a:ext cx="5766923" cy="30722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1708" y="4657061"/>
            <a:ext cx="48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Epilogue" panose="020B0604020202020204" charset="0"/>
              </a:rPr>
              <a:t>Note: This graph shows Date vs Moving Average</a:t>
            </a:r>
            <a:endParaRPr lang="en-IN" sz="1000" b="1" dirty="0">
              <a:latin typeface="Epilogue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3885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 smtClean="0"/>
              <a:t>When words such as ‘Unboxing’,’Smartphone’,’5G’,’Best’ is included, the average goes up by 30% Vs When not included.</a:t>
            </a:r>
            <a:br>
              <a:rPr lang="en" sz="1400" dirty="0" smtClean="0"/>
            </a:br>
            <a:r>
              <a:rPr lang="en" sz="1400" dirty="0"/>
              <a:t/>
            </a:r>
            <a:br>
              <a:rPr lang="en" sz="1400" dirty="0"/>
            </a:br>
            <a:endParaRPr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89" y="1853642"/>
            <a:ext cx="4518221" cy="21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9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3885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400" dirty="0" smtClean="0"/>
              <a:t>When words such as </a:t>
            </a:r>
            <a:r>
              <a:rPr lang="en-IN" sz="1400" dirty="0" smtClean="0"/>
              <a:t>'Ask’, ‘</a:t>
            </a:r>
            <a:r>
              <a:rPr lang="en-IN" sz="1400" dirty="0" err="1" smtClean="0"/>
              <a:t>Ruhez</a:t>
            </a:r>
            <a:r>
              <a:rPr lang="en-IN" sz="1400" dirty="0" smtClean="0"/>
              <a:t>', 'Shorts', 'Bad', 'News', 'Display', 'Nothing', 'Trick', 'Scam', 'Challenge</a:t>
            </a:r>
            <a:r>
              <a:rPr lang="en-IN" sz="1400" dirty="0"/>
              <a:t>'</a:t>
            </a:r>
            <a:r>
              <a:rPr lang="en" sz="1400" dirty="0" smtClean="0"/>
              <a:t> is included, the average goes down by 27% Vs When not included.</a:t>
            </a:r>
            <a:br>
              <a:rPr lang="en" sz="1400" dirty="0" smtClean="0"/>
            </a:br>
            <a:r>
              <a:rPr lang="en" sz="1400" dirty="0"/>
              <a:t/>
            </a:r>
            <a:br>
              <a:rPr lang="en" sz="1400" dirty="0"/>
            </a:br>
            <a:endParaRPr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91" y="1459023"/>
            <a:ext cx="5896558" cy="3141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0000" y="4600353"/>
            <a:ext cx="48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Epilogue" panose="020B0604020202020204" charset="0"/>
              </a:rPr>
              <a:t>Note: This graph shows Date vs Moving Average</a:t>
            </a:r>
            <a:endParaRPr lang="en-IN" sz="1000" b="1" dirty="0">
              <a:latin typeface="Epilogue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909" y="2043964"/>
            <a:ext cx="2427171" cy="11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25646"/>
      </p:ext>
    </p:extLst>
  </p:cSld>
  <p:clrMapOvr>
    <a:masterClrMapping/>
  </p:clrMapOvr>
</p:sld>
</file>

<file path=ppt/theme/theme1.xml><?xml version="1.0" encoding="utf-8"?>
<a:theme xmlns:a="http://schemas.openxmlformats.org/drawingml/2006/main" name="Clear Rounded-Edge Structures - Business Basic Template by Slidesgo">
  <a:themeElements>
    <a:clrScheme name="Simple Light">
      <a:dk1>
        <a:srgbClr val="191919"/>
      </a:dk1>
      <a:lt1>
        <a:srgbClr val="FFFFFF"/>
      </a:lt1>
      <a:dk2>
        <a:srgbClr val="9E9E9E"/>
      </a:dk2>
      <a:lt2>
        <a:srgbClr val="FAB479"/>
      </a:lt2>
      <a:accent1>
        <a:srgbClr val="FF6363"/>
      </a:accent1>
      <a:accent2>
        <a:srgbClr val="05CAFF"/>
      </a:accent2>
      <a:accent3>
        <a:srgbClr val="1104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663</Words>
  <Application>Microsoft Office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Poppins</vt:lpstr>
      <vt:lpstr>Anaheim</vt:lpstr>
      <vt:lpstr>Bebas Neue</vt:lpstr>
      <vt:lpstr>Epilogue SemiBold</vt:lpstr>
      <vt:lpstr>Montserrat</vt:lpstr>
      <vt:lpstr>Manrope</vt:lpstr>
      <vt:lpstr>Arial</vt:lpstr>
      <vt:lpstr>Epilogue</vt:lpstr>
      <vt:lpstr>Clear Rounded-Edge Structures - Business Basic Template by Slidesgo</vt:lpstr>
      <vt:lpstr>Techno Ruhez Report 2023 YouTube Channel Report</vt:lpstr>
      <vt:lpstr>Table of contents</vt:lpstr>
      <vt:lpstr>Descriptive Statistics</vt:lpstr>
      <vt:lpstr>Views Distribution</vt:lpstr>
      <vt:lpstr>Inferential Statistics</vt:lpstr>
      <vt:lpstr>Views Based on Content</vt:lpstr>
      <vt:lpstr>As can be seen, videos such as Unboxing, Best 5G Smartphone under __ , 120Hz Display, Dimensity, ___ MP Camera, etc get about 200% more views than Shorts and Tech News Combined (480k vs 140k).  </vt:lpstr>
      <vt:lpstr>When words such as ‘Unboxing’,’Smartphone’,’5G’,’Best’ is included, the average goes up by 30% Vs When not included.  </vt:lpstr>
      <vt:lpstr>When words such as 'Ask’, ‘Ruhez', 'Shorts', 'Bad', 'News', 'Display', 'Nothing', 'Trick', 'Scam', 'Challenge' is included, the average goes down by 27% Vs When not included.  </vt:lpstr>
      <vt:lpstr>Views Based on Duration</vt:lpstr>
      <vt:lpstr>Views Based on Day</vt:lpstr>
      <vt:lpstr>Views Based on Month</vt:lpstr>
      <vt:lpstr>Performance vs Last Year</vt:lpstr>
      <vt:lpstr>Recommendations</vt:lpstr>
      <vt:lpstr>Recommendations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 Ruhez Report 2023 YouTube Channel Report</dc:title>
  <dc:creator>Pranay Jain</dc:creator>
  <cp:lastModifiedBy>Pranay Jain</cp:lastModifiedBy>
  <cp:revision>49</cp:revision>
  <dcterms:modified xsi:type="dcterms:W3CDTF">2023-11-12T07:25:24Z</dcterms:modified>
</cp:coreProperties>
</file>