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charset="0"/>
      <p:regular r:id="rId16"/>
      <p:bold r:id="rId17"/>
      <p:italic r:id="rId18"/>
    </p:embeddedFont>
    <p:embeddedFont>
      <p:font typeface="Nuni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100" d="100"/>
          <a:sy n="100" d="100"/>
        </p:scale>
        <p:origin x="-802" y="-23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68a435e8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68a435e8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68a435e8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68a435e8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68a435e8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68a435e8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68a435e8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68a435e8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68a435e8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68a435e8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68a435e8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68a435e8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68a435e8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68a435e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68a435e8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68a435e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
        <p:cNvGrpSpPr/>
        <p:nvPr/>
      </p:nvGrpSpPr>
      <p:grpSpPr>
        <a:xfrm>
          <a:off x="0" y="0"/>
          <a:ext cx="0" cy="0"/>
          <a:chOff x="0" y="0"/>
          <a:chExt cx="0" cy="0"/>
        </a:xfrm>
      </p:grpSpPr>
      <p:sp>
        <p:nvSpPr>
          <p:cNvPr id="16" name="Google Shape;16;p3"/>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 name="Google Shape;17;p3"/>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18" name="Google Shape;18;p3"/>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19" name="Google Shape;19;p3"/>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0"/>
              </a:spcBef>
              <a:spcAft>
                <a:spcPts val="0"/>
              </a:spcAft>
              <a:buClr>
                <a:schemeClr val="accent1"/>
              </a:buClr>
              <a:buSzPts val="1400"/>
              <a:buChar char="○"/>
              <a:defRPr>
                <a:solidFill>
                  <a:schemeClr val="accent1"/>
                </a:solidFill>
              </a:defRPr>
            </a:lvl2pPr>
            <a:lvl3pPr marL="1371600" lvl="2" indent="-317500" algn="l">
              <a:lnSpc>
                <a:spcPct val="115000"/>
              </a:lnSpc>
              <a:spcBef>
                <a:spcPts val="0"/>
              </a:spcBef>
              <a:spcAft>
                <a:spcPts val="0"/>
              </a:spcAft>
              <a:buClr>
                <a:schemeClr val="accent1"/>
              </a:buClr>
              <a:buSzPts val="1400"/>
              <a:buChar char="■"/>
              <a:defRPr>
                <a:solidFill>
                  <a:schemeClr val="accent1"/>
                </a:solidFill>
              </a:defRPr>
            </a:lvl3pPr>
            <a:lvl4pPr marL="1828800" lvl="3" indent="-317500" algn="l">
              <a:lnSpc>
                <a:spcPct val="115000"/>
              </a:lnSpc>
              <a:spcBef>
                <a:spcPts val="0"/>
              </a:spcBef>
              <a:spcAft>
                <a:spcPts val="0"/>
              </a:spcAft>
              <a:buClr>
                <a:schemeClr val="accent1"/>
              </a:buClr>
              <a:buSzPts val="1400"/>
              <a:buChar char="●"/>
              <a:defRPr>
                <a:solidFill>
                  <a:schemeClr val="accent1"/>
                </a:solidFill>
              </a:defRPr>
            </a:lvl4pPr>
            <a:lvl5pPr marL="2286000" lvl="4" indent="-317500" algn="l">
              <a:lnSpc>
                <a:spcPct val="115000"/>
              </a:lnSpc>
              <a:spcBef>
                <a:spcPts val="0"/>
              </a:spcBef>
              <a:spcAft>
                <a:spcPts val="0"/>
              </a:spcAft>
              <a:buClr>
                <a:schemeClr val="accent1"/>
              </a:buClr>
              <a:buSzPts val="1400"/>
              <a:buChar char="○"/>
              <a:defRPr>
                <a:solidFill>
                  <a:schemeClr val="accent1"/>
                </a:solidFill>
              </a:defRPr>
            </a:lvl5pPr>
            <a:lvl6pPr marL="2743200" lvl="5" indent="-317500" algn="l">
              <a:lnSpc>
                <a:spcPct val="115000"/>
              </a:lnSpc>
              <a:spcBef>
                <a:spcPts val="0"/>
              </a:spcBef>
              <a:spcAft>
                <a:spcPts val="0"/>
              </a:spcAft>
              <a:buClr>
                <a:schemeClr val="accent1"/>
              </a:buClr>
              <a:buSzPts val="1400"/>
              <a:buChar char="■"/>
              <a:defRPr>
                <a:solidFill>
                  <a:schemeClr val="accent1"/>
                </a:solidFill>
              </a:defRPr>
            </a:lvl6pPr>
            <a:lvl7pPr marL="3200400" lvl="6" indent="-317500" algn="l">
              <a:lnSpc>
                <a:spcPct val="115000"/>
              </a:lnSpc>
              <a:spcBef>
                <a:spcPts val="0"/>
              </a:spcBef>
              <a:spcAft>
                <a:spcPts val="0"/>
              </a:spcAft>
              <a:buClr>
                <a:schemeClr val="accent1"/>
              </a:buClr>
              <a:buSzPts val="1400"/>
              <a:buChar char="●"/>
              <a:defRPr>
                <a:solidFill>
                  <a:schemeClr val="accent1"/>
                </a:solidFill>
              </a:defRPr>
            </a:lvl7pPr>
            <a:lvl8pPr marL="3657600" lvl="7" indent="-317500" algn="l">
              <a:lnSpc>
                <a:spcPct val="115000"/>
              </a:lnSpc>
              <a:spcBef>
                <a:spcPts val="0"/>
              </a:spcBef>
              <a:spcAft>
                <a:spcPts val="0"/>
              </a:spcAft>
              <a:buClr>
                <a:schemeClr val="accent1"/>
              </a:buClr>
              <a:buSzPts val="1400"/>
              <a:buChar char="○"/>
              <a:defRPr>
                <a:solidFill>
                  <a:schemeClr val="accent1"/>
                </a:solidFill>
              </a:defRPr>
            </a:lvl8pPr>
            <a:lvl9pPr marL="4114800" lvl="8" indent="-317500" algn="l">
              <a:lnSpc>
                <a:spcPct val="115000"/>
              </a:lnSpc>
              <a:spcBef>
                <a:spcPts val="0"/>
              </a:spcBef>
              <a:spcAft>
                <a:spcPts val="0"/>
              </a:spcAft>
              <a:buClr>
                <a:schemeClr val="accent1"/>
              </a:buClr>
              <a:buSzPts val="1400"/>
              <a:buChar char="■"/>
              <a:defRPr>
                <a:solidFill>
                  <a:schemeClr val="accent1"/>
                </a:solidFill>
              </a:defRPr>
            </a:lvl9pPr>
          </a:lstStyle>
          <a:p>
            <a:endParaRPr/>
          </a:p>
        </p:txBody>
      </p:sp>
      <p:sp>
        <p:nvSpPr>
          <p:cNvPr id="21" name="Google Shape;21;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4" name="Google Shape;24;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8"/>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8"/>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05450" y="641175"/>
            <a:ext cx="8933100" cy="853800"/>
          </a:xfrm>
          <a:prstGeom prst="rect">
            <a:avLst/>
          </a:prstGeom>
          <a:solidFill>
            <a:schemeClr val="lt2"/>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SzPts val="1100"/>
              <a:buNone/>
            </a:pPr>
            <a:r>
              <a:rPr lang="en" sz="3600" b="1">
                <a:solidFill>
                  <a:schemeClr val="lt1"/>
                </a:solidFill>
                <a:latin typeface="Arial"/>
                <a:ea typeface="Arial"/>
                <a:cs typeface="Arial"/>
                <a:sym typeface="Arial"/>
              </a:rPr>
              <a:t>Breast Cancer Prediction using Principle Component Analysis(PCA)</a:t>
            </a:r>
            <a:endParaRPr sz="2000" b="1">
              <a:solidFill>
                <a:schemeClr val="lt1"/>
              </a:solidFill>
              <a:latin typeface="Arial"/>
              <a:ea typeface="Arial"/>
              <a:cs typeface="Arial"/>
              <a:sym typeface="Arial"/>
            </a:endParaRPr>
          </a:p>
        </p:txBody>
      </p:sp>
      <p:sp>
        <p:nvSpPr>
          <p:cNvPr id="60" name="Google Shape;60;p13"/>
          <p:cNvSpPr txBox="1">
            <a:spLocks noGrp="1"/>
          </p:cNvSpPr>
          <p:nvPr>
            <p:ph type="subTitle" idx="1"/>
          </p:nvPr>
        </p:nvSpPr>
        <p:spPr>
          <a:xfrm>
            <a:off x="1277600" y="2769525"/>
            <a:ext cx="4738200" cy="19590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 sz="2500"/>
              <a:t>Pavan Gandhi : 202118009</a:t>
            </a:r>
            <a:endParaRPr sz="2500"/>
          </a:p>
          <a:p>
            <a:pPr marL="0" lvl="0" indent="0" algn="l" rtl="0">
              <a:lnSpc>
                <a:spcPct val="80000"/>
              </a:lnSpc>
              <a:spcBef>
                <a:spcPts val="0"/>
              </a:spcBef>
              <a:spcAft>
                <a:spcPts val="0"/>
              </a:spcAft>
              <a:buSzPts val="605"/>
              <a:buNone/>
            </a:pPr>
            <a:endParaRPr sz="2500"/>
          </a:p>
          <a:p>
            <a:pPr marL="0" lvl="0" indent="0" algn="l" rtl="0">
              <a:lnSpc>
                <a:spcPct val="80000"/>
              </a:lnSpc>
              <a:spcBef>
                <a:spcPts val="0"/>
              </a:spcBef>
              <a:spcAft>
                <a:spcPts val="0"/>
              </a:spcAft>
              <a:buSzPts val="605"/>
              <a:buNone/>
            </a:pPr>
            <a:r>
              <a:rPr lang="en" sz="2500"/>
              <a:t>Pranay Kothari :  202118010</a:t>
            </a:r>
            <a:endParaRPr sz="2500"/>
          </a:p>
          <a:p>
            <a:pPr marL="0" lvl="0" indent="0" algn="l" rtl="0">
              <a:lnSpc>
                <a:spcPct val="80000"/>
              </a:lnSpc>
              <a:spcBef>
                <a:spcPts val="0"/>
              </a:spcBef>
              <a:spcAft>
                <a:spcPts val="0"/>
              </a:spcAft>
              <a:buSzPts val="605"/>
              <a:buNone/>
            </a:pPr>
            <a:endParaRPr sz="2500"/>
          </a:p>
          <a:p>
            <a:pPr marL="0" lvl="0" indent="0" algn="l" rtl="0">
              <a:lnSpc>
                <a:spcPct val="80000"/>
              </a:lnSpc>
              <a:spcBef>
                <a:spcPts val="0"/>
              </a:spcBef>
              <a:spcAft>
                <a:spcPts val="0"/>
              </a:spcAft>
              <a:buSzPts val="605"/>
              <a:buNone/>
            </a:pPr>
            <a:r>
              <a:rPr lang="en" sz="2500"/>
              <a:t>Nidhi Sadhvani : 202118043</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102575" y="957625"/>
            <a:ext cx="9097500" cy="1807200"/>
          </a:xfrm>
          <a:prstGeom prst="rect">
            <a:avLst/>
          </a:prstGeom>
          <a:noFill/>
          <a:ln>
            <a:noFill/>
          </a:ln>
        </p:spPr>
        <p:txBody>
          <a:bodyPr spcFirstLastPara="1" wrap="square" lIns="91425" tIns="91425" rIns="91425" bIns="91425" anchor="t" anchorCtr="0">
            <a:spAutoFit/>
          </a:bodyPr>
          <a:lstStyle/>
          <a:p>
            <a:pPr marL="457200" lvl="0" indent="-393700" algn="just" rtl="0">
              <a:lnSpc>
                <a:spcPct val="107000"/>
              </a:lnSpc>
              <a:spcBef>
                <a:spcPts val="0"/>
              </a:spcBef>
              <a:spcAft>
                <a:spcPts val="0"/>
              </a:spcAft>
              <a:buClr>
                <a:srgbClr val="F8F9FA"/>
              </a:buClr>
              <a:buSzPts val="2600"/>
              <a:buChar char="●"/>
            </a:pPr>
            <a:r>
              <a:rPr lang="en" sz="2600">
                <a:solidFill>
                  <a:srgbClr val="F8F9FA"/>
                </a:solidFill>
              </a:rPr>
              <a:t>Knn Classifier</a:t>
            </a:r>
            <a:endParaRPr sz="2600">
              <a:solidFill>
                <a:srgbClr val="F8F9FA"/>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800"/>
              </a:spcAft>
              <a:buNone/>
            </a:pPr>
            <a:endParaRPr sz="1800">
              <a:solidFill>
                <a:schemeClr val="lt1"/>
              </a:solidFill>
            </a:endParaRPr>
          </a:p>
        </p:txBody>
      </p:sp>
      <p:sp>
        <p:nvSpPr>
          <p:cNvPr id="120" name="Google Shape;120;p22"/>
          <p:cNvSpPr txBox="1"/>
          <p:nvPr/>
        </p:nvSpPr>
        <p:spPr>
          <a:xfrm>
            <a:off x="532475" y="2231875"/>
            <a:ext cx="824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8F9FA"/>
                </a:solidFill>
                <a:latin typeface="Old Standard TT"/>
                <a:ea typeface="Old Standard TT"/>
                <a:cs typeface="Old Standard TT"/>
                <a:sym typeface="Old Standard TT"/>
              </a:rPr>
              <a:t>Without PCA                                                                              With PCA</a:t>
            </a:r>
            <a:endParaRPr>
              <a:solidFill>
                <a:srgbClr val="F8F9FA"/>
              </a:solidFill>
              <a:latin typeface="Old Standard TT"/>
              <a:ea typeface="Old Standard TT"/>
              <a:cs typeface="Old Standard TT"/>
              <a:sym typeface="Old Standard TT"/>
            </a:endParaRPr>
          </a:p>
        </p:txBody>
      </p:sp>
      <p:pic>
        <p:nvPicPr>
          <p:cNvPr id="121" name="Google Shape;121;p22"/>
          <p:cNvPicPr preferRelativeResize="0"/>
          <p:nvPr/>
        </p:nvPicPr>
        <p:blipFill>
          <a:blip r:embed="rId3">
            <a:alphaModFix/>
          </a:blip>
          <a:stretch>
            <a:fillRect/>
          </a:stretch>
        </p:blipFill>
        <p:spPr>
          <a:xfrm>
            <a:off x="4797425" y="2917225"/>
            <a:ext cx="3982650" cy="1607850"/>
          </a:xfrm>
          <a:prstGeom prst="rect">
            <a:avLst/>
          </a:prstGeom>
          <a:noFill/>
          <a:ln>
            <a:noFill/>
          </a:ln>
        </p:spPr>
      </p:pic>
      <p:pic>
        <p:nvPicPr>
          <p:cNvPr id="122" name="Google Shape;122;p22"/>
          <p:cNvPicPr preferRelativeResize="0"/>
          <p:nvPr/>
        </p:nvPicPr>
        <p:blipFill>
          <a:blip r:embed="rId4">
            <a:alphaModFix/>
          </a:blip>
          <a:stretch>
            <a:fillRect/>
          </a:stretch>
        </p:blipFill>
        <p:spPr>
          <a:xfrm>
            <a:off x="381000" y="2917225"/>
            <a:ext cx="3982650" cy="160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p:nvPr/>
        </p:nvSpPr>
        <p:spPr>
          <a:xfrm>
            <a:off x="102575" y="957625"/>
            <a:ext cx="9097500" cy="1807200"/>
          </a:xfrm>
          <a:prstGeom prst="rect">
            <a:avLst/>
          </a:prstGeom>
          <a:noFill/>
          <a:ln>
            <a:noFill/>
          </a:ln>
        </p:spPr>
        <p:txBody>
          <a:bodyPr spcFirstLastPara="1" wrap="square" lIns="91425" tIns="91425" rIns="91425" bIns="91425" anchor="t" anchorCtr="0">
            <a:spAutoFit/>
          </a:bodyPr>
          <a:lstStyle/>
          <a:p>
            <a:pPr marL="457200" lvl="0" indent="-393700" algn="just" rtl="0">
              <a:lnSpc>
                <a:spcPct val="107000"/>
              </a:lnSpc>
              <a:spcBef>
                <a:spcPts val="0"/>
              </a:spcBef>
              <a:spcAft>
                <a:spcPts val="0"/>
              </a:spcAft>
              <a:buClr>
                <a:srgbClr val="F8F9FA"/>
              </a:buClr>
              <a:buSzPts val="2600"/>
              <a:buChar char="●"/>
            </a:pPr>
            <a:r>
              <a:rPr lang="en" sz="2600">
                <a:solidFill>
                  <a:srgbClr val="F8F9FA"/>
                </a:solidFill>
              </a:rPr>
              <a:t>SVM Classifier</a:t>
            </a:r>
            <a:endParaRPr sz="2600">
              <a:solidFill>
                <a:srgbClr val="F8F9FA"/>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800"/>
              </a:spcAft>
              <a:buNone/>
            </a:pPr>
            <a:endParaRPr sz="1800">
              <a:solidFill>
                <a:schemeClr val="lt1"/>
              </a:solidFill>
            </a:endParaRPr>
          </a:p>
        </p:txBody>
      </p:sp>
      <p:sp>
        <p:nvSpPr>
          <p:cNvPr id="128" name="Google Shape;128;p23"/>
          <p:cNvSpPr txBox="1"/>
          <p:nvPr/>
        </p:nvSpPr>
        <p:spPr>
          <a:xfrm>
            <a:off x="532475" y="2231875"/>
            <a:ext cx="824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8F9FA"/>
                </a:solidFill>
                <a:latin typeface="Old Standard TT"/>
                <a:ea typeface="Old Standard TT"/>
                <a:cs typeface="Old Standard TT"/>
                <a:sym typeface="Old Standard TT"/>
              </a:rPr>
              <a:t>Without PCA                                                                              With PCA</a:t>
            </a:r>
            <a:endParaRPr>
              <a:solidFill>
                <a:srgbClr val="F8F9FA"/>
              </a:solidFill>
              <a:latin typeface="Old Standard TT"/>
              <a:ea typeface="Old Standard TT"/>
              <a:cs typeface="Old Standard TT"/>
              <a:sym typeface="Old Standard TT"/>
            </a:endParaRPr>
          </a:p>
        </p:txBody>
      </p:sp>
      <p:pic>
        <p:nvPicPr>
          <p:cNvPr id="129" name="Google Shape;129;p23"/>
          <p:cNvPicPr preferRelativeResize="0"/>
          <p:nvPr/>
        </p:nvPicPr>
        <p:blipFill>
          <a:blip r:embed="rId3">
            <a:alphaModFix/>
          </a:blip>
          <a:stretch>
            <a:fillRect/>
          </a:stretch>
        </p:blipFill>
        <p:spPr>
          <a:xfrm>
            <a:off x="304800" y="2917225"/>
            <a:ext cx="4028101" cy="1577850"/>
          </a:xfrm>
          <a:prstGeom prst="rect">
            <a:avLst/>
          </a:prstGeom>
          <a:noFill/>
          <a:ln>
            <a:noFill/>
          </a:ln>
        </p:spPr>
      </p:pic>
      <p:pic>
        <p:nvPicPr>
          <p:cNvPr id="130" name="Google Shape;130;p23"/>
          <p:cNvPicPr preferRelativeResize="0"/>
          <p:nvPr/>
        </p:nvPicPr>
        <p:blipFill>
          <a:blip r:embed="rId4">
            <a:alphaModFix/>
          </a:blip>
          <a:stretch>
            <a:fillRect/>
          </a:stretch>
        </p:blipFill>
        <p:spPr>
          <a:xfrm>
            <a:off x="4754875" y="2917225"/>
            <a:ext cx="4028100" cy="157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623100" y="1465600"/>
            <a:ext cx="6146675" cy="1410958"/>
          </a:xfrm>
          <a:prstGeom prst="rect">
            <a:avLst/>
          </a:prstGeom>
          <a:noFill/>
          <a:ln>
            <a:noFill/>
          </a:ln>
        </p:spPr>
      </p:pic>
      <p:pic>
        <p:nvPicPr>
          <p:cNvPr id="136" name="Google Shape;136;p24"/>
          <p:cNvPicPr preferRelativeResize="0"/>
          <p:nvPr/>
        </p:nvPicPr>
        <p:blipFill>
          <a:blip r:embed="rId4">
            <a:alphaModFix/>
          </a:blip>
          <a:stretch>
            <a:fillRect/>
          </a:stretch>
        </p:blipFill>
        <p:spPr>
          <a:xfrm>
            <a:off x="600075" y="3481025"/>
            <a:ext cx="6171963" cy="1410950"/>
          </a:xfrm>
          <a:prstGeom prst="rect">
            <a:avLst/>
          </a:prstGeom>
          <a:noFill/>
          <a:ln>
            <a:noFill/>
          </a:ln>
        </p:spPr>
      </p:pic>
      <p:sp>
        <p:nvSpPr>
          <p:cNvPr id="137" name="Google Shape;137;p24"/>
          <p:cNvSpPr txBox="1"/>
          <p:nvPr/>
        </p:nvSpPr>
        <p:spPr>
          <a:xfrm>
            <a:off x="623100" y="999925"/>
            <a:ext cx="256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Old Standard TT"/>
                <a:ea typeface="Old Standard TT"/>
                <a:cs typeface="Old Standard TT"/>
                <a:sym typeface="Old Standard TT"/>
              </a:rPr>
              <a:t>WITHOUT PCA</a:t>
            </a:r>
            <a:endParaRPr b="1">
              <a:solidFill>
                <a:schemeClr val="lt1"/>
              </a:solidFill>
              <a:latin typeface="Old Standard TT"/>
              <a:ea typeface="Old Standard TT"/>
              <a:cs typeface="Old Standard TT"/>
              <a:sym typeface="Old Standard TT"/>
            </a:endParaRPr>
          </a:p>
        </p:txBody>
      </p:sp>
      <p:sp>
        <p:nvSpPr>
          <p:cNvPr id="138" name="Google Shape;138;p24"/>
          <p:cNvSpPr txBox="1"/>
          <p:nvPr/>
        </p:nvSpPr>
        <p:spPr>
          <a:xfrm>
            <a:off x="623100" y="2928425"/>
            <a:ext cx="256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Old Standard TT"/>
                <a:ea typeface="Old Standard TT"/>
                <a:cs typeface="Old Standard TT"/>
                <a:sym typeface="Old Standard TT"/>
              </a:rPr>
              <a:t>WITH PCA</a:t>
            </a:r>
            <a:endParaRPr b="1">
              <a:solidFill>
                <a:schemeClr val="lt1"/>
              </a:solidFill>
              <a:latin typeface="Old Standard TT"/>
              <a:ea typeface="Old Standard TT"/>
              <a:cs typeface="Old Standard TT"/>
              <a:sym typeface="Old Standard TT"/>
            </a:endParaRPr>
          </a:p>
        </p:txBody>
      </p:sp>
      <p:sp>
        <p:nvSpPr>
          <p:cNvPr id="139" name="Google Shape;139;p24"/>
          <p:cNvSpPr txBox="1">
            <a:spLocks noGrp="1"/>
          </p:cNvSpPr>
          <p:nvPr>
            <p:ph type="title"/>
          </p:nvPr>
        </p:nvSpPr>
        <p:spPr>
          <a:xfrm>
            <a:off x="388100" y="-565175"/>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5000">
                <a:solidFill>
                  <a:schemeClr val="lt2"/>
                </a:solidFill>
                <a:latin typeface="Arial"/>
                <a:ea typeface="Arial"/>
                <a:cs typeface="Arial"/>
                <a:sym typeface="Arial"/>
              </a:rPr>
              <a:t>CONCLUSION</a:t>
            </a:r>
            <a:endParaRPr sz="5000">
              <a:solidFill>
                <a:schemeClr val="l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9" name="Google Shape;139;p24"/>
          <p:cNvSpPr txBox="1">
            <a:spLocks noGrp="1"/>
          </p:cNvSpPr>
          <p:nvPr>
            <p:ph type="title"/>
          </p:nvPr>
        </p:nvSpPr>
        <p:spPr>
          <a:xfrm>
            <a:off x="365240" y="380999"/>
            <a:ext cx="8118600" cy="98048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5000" dirty="0" smtClean="0">
                <a:solidFill>
                  <a:schemeClr val="lt2"/>
                </a:solidFill>
                <a:latin typeface="Arial"/>
                <a:ea typeface="Arial"/>
                <a:cs typeface="Arial"/>
                <a:sym typeface="Arial"/>
              </a:rPr>
              <a:t>Thank You!!!</a:t>
            </a:r>
            <a:endParaRPr sz="5000" dirty="0">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05675" y="1905150"/>
            <a:ext cx="4045200" cy="1333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4000"/>
              <a:t>TABLE OF CONTENTS</a:t>
            </a:r>
            <a:endParaRPr sz="4000"/>
          </a:p>
        </p:txBody>
      </p:sp>
      <p:sp>
        <p:nvSpPr>
          <p:cNvPr id="66" name="Google Shape;66;p14"/>
          <p:cNvSpPr txBox="1">
            <a:spLocks noGrp="1"/>
          </p:cNvSpPr>
          <p:nvPr>
            <p:ph type="subTitle" idx="1"/>
          </p:nvPr>
        </p:nvSpPr>
        <p:spPr>
          <a:xfrm>
            <a:off x="667350" y="5143501"/>
            <a:ext cx="4045200" cy="507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100"/>
              <a:buNone/>
            </a:pPr>
            <a:endParaRPr/>
          </a:p>
        </p:txBody>
      </p:sp>
      <p:sp>
        <p:nvSpPr>
          <p:cNvPr id="67" name="Google Shape;67;p14"/>
          <p:cNvSpPr txBox="1">
            <a:spLocks noGrp="1"/>
          </p:cNvSpPr>
          <p:nvPr>
            <p:ph type="body" idx="2"/>
          </p:nvPr>
        </p:nvSpPr>
        <p:spPr>
          <a:xfrm>
            <a:off x="4644600" y="715413"/>
            <a:ext cx="4499400" cy="4123800"/>
          </a:xfrm>
          <a:prstGeom prst="rect">
            <a:avLst/>
          </a:prstGeom>
          <a:noFill/>
          <a:ln>
            <a:noFill/>
          </a:ln>
        </p:spPr>
        <p:txBody>
          <a:bodyPr spcFirstLastPara="1" wrap="square" lIns="91425" tIns="91425" rIns="91425" bIns="91425" anchor="ctr" anchorCtr="0">
            <a:normAutofit fontScale="32500" lnSpcReduction="10000"/>
          </a:bodyPr>
          <a:lstStyle/>
          <a:p>
            <a:pPr marL="457200" lvl="0" indent="-330231" algn="l" rtl="0">
              <a:lnSpc>
                <a:spcPct val="200000"/>
              </a:lnSpc>
              <a:spcBef>
                <a:spcPts val="0"/>
              </a:spcBef>
              <a:spcAft>
                <a:spcPts val="0"/>
              </a:spcAft>
              <a:buSzPct val="100000"/>
              <a:buChar char="●"/>
            </a:pPr>
            <a:r>
              <a:rPr lang="en" sz="6400"/>
              <a:t>PROJECT AIM</a:t>
            </a:r>
            <a:endParaRPr sz="6400"/>
          </a:p>
          <a:p>
            <a:pPr marL="457200" lvl="0" indent="-330231" algn="l" rtl="0">
              <a:lnSpc>
                <a:spcPct val="200000"/>
              </a:lnSpc>
              <a:spcBef>
                <a:spcPts val="0"/>
              </a:spcBef>
              <a:spcAft>
                <a:spcPts val="0"/>
              </a:spcAft>
              <a:buSzPct val="100000"/>
              <a:buChar char="●"/>
            </a:pPr>
            <a:r>
              <a:rPr lang="en" sz="6400"/>
              <a:t>DATASET</a:t>
            </a:r>
            <a:endParaRPr sz="6400"/>
          </a:p>
          <a:p>
            <a:pPr marL="457200" lvl="0" indent="-330231" algn="l" rtl="0">
              <a:lnSpc>
                <a:spcPct val="200000"/>
              </a:lnSpc>
              <a:spcBef>
                <a:spcPts val="0"/>
              </a:spcBef>
              <a:spcAft>
                <a:spcPts val="0"/>
              </a:spcAft>
              <a:buSzPct val="100000"/>
              <a:buChar char="●"/>
            </a:pPr>
            <a:r>
              <a:rPr lang="en" sz="6400"/>
              <a:t>DATA VISUALISATION</a:t>
            </a:r>
            <a:endParaRPr sz="6400"/>
          </a:p>
          <a:p>
            <a:pPr marL="457200" lvl="0" indent="-330231" algn="l" rtl="0">
              <a:lnSpc>
                <a:spcPct val="200000"/>
              </a:lnSpc>
              <a:spcBef>
                <a:spcPts val="0"/>
              </a:spcBef>
              <a:spcAft>
                <a:spcPts val="0"/>
              </a:spcAft>
              <a:buSzPct val="100000"/>
              <a:buChar char="●"/>
            </a:pPr>
            <a:r>
              <a:rPr lang="en" sz="6400"/>
              <a:t>METHODOLOGY</a:t>
            </a:r>
            <a:endParaRPr sz="6400"/>
          </a:p>
          <a:p>
            <a:pPr marL="457200" lvl="0" indent="-330231" algn="l" rtl="0">
              <a:lnSpc>
                <a:spcPct val="200000"/>
              </a:lnSpc>
              <a:spcBef>
                <a:spcPts val="0"/>
              </a:spcBef>
              <a:spcAft>
                <a:spcPts val="0"/>
              </a:spcAft>
              <a:buSzPct val="100000"/>
              <a:buChar char="●"/>
            </a:pPr>
            <a:r>
              <a:rPr lang="en" sz="6400"/>
              <a:t>PRINCIPLE COMPONENT ANALYSIS</a:t>
            </a:r>
            <a:endParaRPr sz="6400"/>
          </a:p>
          <a:p>
            <a:pPr marL="457200" lvl="0" indent="-330231" algn="l" rtl="0">
              <a:lnSpc>
                <a:spcPct val="200000"/>
              </a:lnSpc>
              <a:spcBef>
                <a:spcPts val="0"/>
              </a:spcBef>
              <a:spcAft>
                <a:spcPts val="0"/>
              </a:spcAft>
              <a:buSzPct val="100000"/>
              <a:buChar char="●"/>
            </a:pPr>
            <a:r>
              <a:rPr lang="en" sz="6400"/>
              <a:t>MODELS</a:t>
            </a:r>
            <a:endParaRPr sz="6400"/>
          </a:p>
          <a:p>
            <a:pPr marL="457200" lvl="0" indent="-330231" algn="l" rtl="0">
              <a:lnSpc>
                <a:spcPct val="200000"/>
              </a:lnSpc>
              <a:spcBef>
                <a:spcPts val="0"/>
              </a:spcBef>
              <a:spcAft>
                <a:spcPts val="0"/>
              </a:spcAft>
              <a:buSzPct val="100000"/>
              <a:buChar char="●"/>
            </a:pPr>
            <a:r>
              <a:rPr lang="en" sz="6400"/>
              <a:t>CONCLUSION</a:t>
            </a:r>
            <a:endParaRPr sz="6400"/>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4294967295"/>
          </p:nvPr>
        </p:nvSpPr>
        <p:spPr>
          <a:xfrm>
            <a:off x="1005750" y="362025"/>
            <a:ext cx="7132500" cy="1145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 sz="5000">
                <a:solidFill>
                  <a:schemeClr val="lt2"/>
                </a:solidFill>
                <a:latin typeface="Arial"/>
                <a:ea typeface="Arial"/>
                <a:cs typeface="Arial"/>
                <a:sym typeface="Arial"/>
              </a:rPr>
              <a:t>PROJECT AIM</a:t>
            </a:r>
            <a:endParaRPr sz="5000">
              <a:solidFill>
                <a:schemeClr val="lt2"/>
              </a:solidFill>
              <a:latin typeface="Arial"/>
              <a:ea typeface="Arial"/>
              <a:cs typeface="Arial"/>
              <a:sym typeface="Arial"/>
            </a:endParaRPr>
          </a:p>
          <a:p>
            <a:pPr marL="0" lvl="0" indent="0" algn="l" rtl="0">
              <a:lnSpc>
                <a:spcPct val="115000"/>
              </a:lnSpc>
              <a:spcBef>
                <a:spcPts val="0"/>
              </a:spcBef>
              <a:spcAft>
                <a:spcPts val="1200"/>
              </a:spcAft>
              <a:buSzPts val="1800"/>
              <a:buNone/>
            </a:pPr>
            <a:endParaRPr/>
          </a:p>
        </p:txBody>
      </p:sp>
      <p:sp>
        <p:nvSpPr>
          <p:cNvPr id="73" name="Google Shape;73;p15"/>
          <p:cNvSpPr txBox="1">
            <a:spLocks noGrp="1"/>
          </p:cNvSpPr>
          <p:nvPr>
            <p:ph type="subTitle" idx="4294967295"/>
          </p:nvPr>
        </p:nvSpPr>
        <p:spPr>
          <a:xfrm>
            <a:off x="0" y="2356500"/>
            <a:ext cx="9144000" cy="2787000"/>
          </a:xfrm>
          <a:prstGeom prst="rect">
            <a:avLst/>
          </a:prstGeom>
          <a:noFill/>
          <a:ln>
            <a:noFill/>
          </a:ln>
        </p:spPr>
        <p:txBody>
          <a:bodyPr spcFirstLastPara="1" wrap="square" lIns="91425" tIns="91425" rIns="91425" bIns="91425" anchor="ctr" anchorCtr="0">
            <a:normAutofit fontScale="25000" lnSpcReduction="20000"/>
          </a:bodyPr>
          <a:lstStyle/>
          <a:p>
            <a:pPr marL="0" marR="0" lvl="0" indent="0" algn="l" rtl="0">
              <a:lnSpc>
                <a:spcPct val="115000"/>
              </a:lnSpc>
              <a:spcBef>
                <a:spcPts val="0"/>
              </a:spcBef>
              <a:spcAft>
                <a:spcPts val="0"/>
              </a:spcAft>
              <a:buClr>
                <a:schemeClr val="dk1"/>
              </a:buClr>
              <a:buSzPct val="72874"/>
              <a:buFont typeface="Old Standard TT"/>
              <a:buNone/>
            </a:pPr>
            <a:r>
              <a:rPr lang="en" sz="7600" i="1">
                <a:solidFill>
                  <a:schemeClr val="lt1"/>
                </a:solidFill>
                <a:latin typeface="Arial"/>
                <a:ea typeface="Arial"/>
                <a:cs typeface="Arial"/>
                <a:sym typeface="Arial"/>
              </a:rPr>
              <a:t>According to studies over 9.5 million people died due to cancer, among different type of cancer Breast Cancer and Lung Cancer were the most common cancers in the world comprising 12.5% and 12.2% of the total cases which were registered in 2020 and causes has steadily increased over the last decade, which is a bad news for world population. </a:t>
            </a:r>
            <a:endParaRPr sz="7600" i="1">
              <a:solidFill>
                <a:schemeClr val="lt1"/>
              </a:solidFill>
              <a:latin typeface="Arial"/>
              <a:ea typeface="Arial"/>
              <a:cs typeface="Arial"/>
              <a:sym typeface="Arial"/>
            </a:endParaRPr>
          </a:p>
          <a:p>
            <a:pPr marL="0" marR="0" lvl="0" indent="0" algn="l" rtl="0">
              <a:lnSpc>
                <a:spcPct val="115000"/>
              </a:lnSpc>
              <a:spcBef>
                <a:spcPts val="1200"/>
              </a:spcBef>
              <a:spcAft>
                <a:spcPts val="0"/>
              </a:spcAft>
              <a:buClr>
                <a:schemeClr val="dk1"/>
              </a:buClr>
              <a:buSzPct val="72874"/>
              <a:buFont typeface="Old Standard TT"/>
              <a:buNone/>
            </a:pPr>
            <a:r>
              <a:rPr lang="en" sz="7600" b="0" i="1" u="none" strike="noStrike" cap="none">
                <a:solidFill>
                  <a:schemeClr val="lt1"/>
                </a:solidFill>
                <a:latin typeface="Arial"/>
                <a:ea typeface="Arial"/>
                <a:cs typeface="Arial"/>
                <a:sym typeface="Arial"/>
              </a:rPr>
              <a:t>Nowadays many of the real world problems are being solved using artificial intelligence(AI) and data science techniques. </a:t>
            </a:r>
            <a:endParaRPr sz="7600" b="0" i="1"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chemeClr val="dk1"/>
              </a:buClr>
              <a:buSzPct val="72874"/>
              <a:buFont typeface="Old Standard TT"/>
              <a:buNone/>
            </a:pPr>
            <a:r>
              <a:rPr lang="en" sz="7600" b="0" i="1" u="none" strike="noStrike" cap="none">
                <a:solidFill>
                  <a:schemeClr val="lt1"/>
                </a:solidFill>
                <a:latin typeface="Arial"/>
                <a:ea typeface="Arial"/>
                <a:cs typeface="Arial"/>
                <a:sym typeface="Arial"/>
              </a:rPr>
              <a:t>So in this project,</a:t>
            </a:r>
            <a:r>
              <a:rPr lang="en" sz="7600" i="1">
                <a:solidFill>
                  <a:schemeClr val="lt1"/>
                </a:solidFill>
                <a:latin typeface="Arial"/>
                <a:ea typeface="Arial"/>
                <a:cs typeface="Arial"/>
                <a:sym typeface="Arial"/>
              </a:rPr>
              <a:t> taking one of the most common cancer into consideration </a:t>
            </a:r>
            <a:r>
              <a:rPr lang="en" sz="7600" b="0" i="1" u="none" strike="noStrike" cap="none">
                <a:solidFill>
                  <a:schemeClr val="lt1"/>
                </a:solidFill>
                <a:latin typeface="Arial"/>
                <a:ea typeface="Arial"/>
                <a:cs typeface="Arial"/>
                <a:sym typeface="Arial"/>
              </a:rPr>
              <a:t>we are using machine learning algorithm </a:t>
            </a:r>
            <a:r>
              <a:rPr lang="en" sz="7600" i="1">
                <a:solidFill>
                  <a:schemeClr val="lt1"/>
                </a:solidFill>
                <a:latin typeface="Arial"/>
                <a:ea typeface="Arial"/>
                <a:cs typeface="Arial"/>
                <a:sym typeface="Arial"/>
              </a:rPr>
              <a:t>to </a:t>
            </a:r>
            <a:r>
              <a:rPr lang="en" sz="7600" b="0" i="1" u="none" strike="noStrike" cap="none">
                <a:solidFill>
                  <a:schemeClr val="lt1"/>
                </a:solidFill>
                <a:latin typeface="Arial"/>
                <a:ea typeface="Arial"/>
                <a:cs typeface="Arial"/>
                <a:sym typeface="Arial"/>
              </a:rPr>
              <a:t>diagnose </a:t>
            </a:r>
            <a:r>
              <a:rPr lang="en" sz="7600" i="1">
                <a:solidFill>
                  <a:schemeClr val="lt1"/>
                </a:solidFill>
                <a:latin typeface="Arial"/>
                <a:ea typeface="Arial"/>
                <a:cs typeface="Arial"/>
                <a:sym typeface="Arial"/>
              </a:rPr>
              <a:t>breast cancer</a:t>
            </a:r>
            <a:r>
              <a:rPr lang="en" sz="7600" b="0" i="1" u="none" strike="noStrike" cap="none">
                <a:solidFill>
                  <a:schemeClr val="lt1"/>
                </a:solidFill>
                <a:latin typeface="Arial"/>
                <a:ea typeface="Arial"/>
                <a:cs typeface="Arial"/>
                <a:sym typeface="Arial"/>
              </a:rPr>
              <a:t> </a:t>
            </a:r>
            <a:r>
              <a:rPr lang="en" sz="7600" i="1">
                <a:solidFill>
                  <a:schemeClr val="lt1"/>
                </a:solidFill>
                <a:latin typeface="Arial"/>
                <a:ea typeface="Arial"/>
                <a:cs typeface="Arial"/>
                <a:sym typeface="Arial"/>
              </a:rPr>
              <a:t>on the</a:t>
            </a:r>
            <a:r>
              <a:rPr lang="en" sz="7600" b="0" i="1" u="none" strike="noStrike" cap="none">
                <a:solidFill>
                  <a:schemeClr val="lt1"/>
                </a:solidFill>
                <a:latin typeface="Arial"/>
                <a:ea typeface="Arial"/>
                <a:cs typeface="Arial"/>
                <a:sym typeface="Arial"/>
              </a:rPr>
              <a:t> basis o</a:t>
            </a:r>
            <a:r>
              <a:rPr lang="en" sz="7600" i="1">
                <a:solidFill>
                  <a:schemeClr val="lt1"/>
                </a:solidFill>
                <a:latin typeface="Arial"/>
                <a:ea typeface="Arial"/>
                <a:cs typeface="Arial"/>
                <a:sym typeface="Arial"/>
              </a:rPr>
              <a:t>f</a:t>
            </a:r>
            <a:r>
              <a:rPr lang="en" sz="7600" b="0" i="1" u="none" strike="noStrike" cap="none">
                <a:solidFill>
                  <a:schemeClr val="lt1"/>
                </a:solidFill>
                <a:latin typeface="Arial"/>
                <a:ea typeface="Arial"/>
                <a:cs typeface="Arial"/>
                <a:sym typeface="Arial"/>
              </a:rPr>
              <a:t> their symptoms.</a:t>
            </a:r>
            <a:endParaRPr sz="7600" b="0" i="1"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chemeClr val="dk1"/>
              </a:buClr>
              <a:buSzPct val="72874"/>
              <a:buFont typeface="Old Standard TT"/>
              <a:buNone/>
            </a:pPr>
            <a:endParaRPr sz="7600" b="0" i="0" u="none" strike="noStrike" cap="none">
              <a:solidFill>
                <a:schemeClr val="dk1"/>
              </a:solidFill>
              <a:latin typeface="Old Standard TT"/>
              <a:ea typeface="Old Standard TT"/>
              <a:cs typeface="Old Standard TT"/>
              <a:sym typeface="Old Standard TT"/>
            </a:endParaRPr>
          </a:p>
          <a:p>
            <a:pPr marL="0" marR="0" lvl="0" indent="0" algn="l" rtl="0">
              <a:lnSpc>
                <a:spcPct val="115000"/>
              </a:lnSpc>
              <a:spcBef>
                <a:spcPts val="1200"/>
              </a:spcBef>
              <a:spcAft>
                <a:spcPts val="0"/>
              </a:spcAft>
              <a:buClr>
                <a:schemeClr val="dk1"/>
              </a:buClr>
              <a:buSzPct val="61110"/>
              <a:buFont typeface="Arial"/>
              <a:buNone/>
            </a:pPr>
            <a:endParaRPr sz="1800" b="0" i="0" u="none" strike="noStrike" cap="none">
              <a:solidFill>
                <a:schemeClr val="dk1"/>
              </a:solidFill>
              <a:latin typeface="Old Standard TT"/>
              <a:ea typeface="Old Standard TT"/>
              <a:cs typeface="Old Standard TT"/>
              <a:sym typeface="Old Standard TT"/>
            </a:endParaRPr>
          </a:p>
          <a:p>
            <a:pPr marL="0" marR="0" lvl="0" indent="0" algn="l" rtl="0">
              <a:lnSpc>
                <a:spcPct val="115000"/>
              </a:lnSpc>
              <a:spcBef>
                <a:spcPts val="1200"/>
              </a:spcBef>
              <a:spcAft>
                <a:spcPts val="1200"/>
              </a:spcAft>
              <a:buClr>
                <a:schemeClr val="dk1"/>
              </a:buClr>
              <a:buSzPct val="307692"/>
              <a:buFont typeface="Old Standard TT"/>
              <a:buNone/>
            </a:pPr>
            <a:endParaRPr sz="1800" b="0" i="0" u="none" strike="noStrike" cap="none">
              <a:solidFill>
                <a:schemeClr val="dk1"/>
              </a:solidFill>
              <a:latin typeface="Old Standard TT"/>
              <a:ea typeface="Old Standard TT"/>
              <a:cs typeface="Old Standard TT"/>
              <a:sym typeface="Old Standard TT"/>
            </a:endParaRPr>
          </a:p>
        </p:txBody>
      </p:sp>
      <p:sp>
        <p:nvSpPr>
          <p:cNvPr id="74" name="Google Shape;74;p15"/>
          <p:cNvSpPr txBox="1"/>
          <p:nvPr/>
        </p:nvSpPr>
        <p:spPr>
          <a:xfrm>
            <a:off x="5223875" y="848850"/>
            <a:ext cx="30000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512700" y="0"/>
            <a:ext cx="8118600" cy="1522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990"/>
              <a:buNone/>
            </a:pPr>
            <a:r>
              <a:rPr lang="en" sz="1720" b="1" dirty="0">
                <a:solidFill>
                  <a:schemeClr val="lt2"/>
                </a:solidFill>
                <a:latin typeface="Arial"/>
                <a:ea typeface="Arial"/>
                <a:cs typeface="Arial"/>
                <a:sym typeface="Arial"/>
              </a:rPr>
              <a:t>                  </a:t>
            </a:r>
            <a:r>
              <a:rPr lang="en" sz="2020" b="1" dirty="0">
                <a:solidFill>
                  <a:schemeClr val="lt2"/>
                </a:solidFill>
                <a:latin typeface="Arial"/>
                <a:ea typeface="Arial"/>
                <a:cs typeface="Arial"/>
                <a:sym typeface="Arial"/>
              </a:rPr>
              <a:t>                                  </a:t>
            </a:r>
            <a:r>
              <a:rPr lang="en" sz="2520" b="1" dirty="0">
                <a:solidFill>
                  <a:schemeClr val="lt2"/>
                </a:solidFill>
                <a:latin typeface="Nunito"/>
                <a:ea typeface="Nunito"/>
                <a:cs typeface="Nunito"/>
                <a:sym typeface="Nunito"/>
              </a:rPr>
              <a:t>DATASET</a:t>
            </a:r>
            <a:endParaRPr sz="2520" b="1" dirty="0">
              <a:solidFill>
                <a:schemeClr val="lt2"/>
              </a:solidFill>
              <a:latin typeface="Nunito"/>
              <a:ea typeface="Nunito"/>
              <a:cs typeface="Nunito"/>
              <a:sym typeface="Nunito"/>
            </a:endParaRPr>
          </a:p>
          <a:p>
            <a:pPr marL="0" lvl="0" indent="0" algn="l" rtl="0">
              <a:lnSpc>
                <a:spcPct val="115000"/>
              </a:lnSpc>
              <a:spcBef>
                <a:spcPts val="1200"/>
              </a:spcBef>
              <a:spcAft>
                <a:spcPts val="0"/>
              </a:spcAft>
              <a:buSzPts val="990"/>
              <a:buNone/>
            </a:pPr>
            <a:r>
              <a:rPr lang="en" sz="1400" dirty="0">
                <a:latin typeface="Arial"/>
                <a:ea typeface="Arial"/>
                <a:cs typeface="Arial"/>
                <a:sym typeface="Arial"/>
              </a:rPr>
              <a:t>•The breast cancer data includes 569 examples of cancer biopsies, each with 31 columns. Our target variable is cancer diagnosis and 30 are numeric-valued laboratory measurements. The diagnosis is coded as "</a:t>
            </a:r>
            <a:r>
              <a:rPr lang="en" sz="1400" b="1" dirty="0">
                <a:solidFill>
                  <a:srgbClr val="FFF2CC"/>
                </a:solidFill>
                <a:latin typeface="Courier New"/>
                <a:ea typeface="Courier New"/>
                <a:cs typeface="Courier New"/>
                <a:sym typeface="Courier New"/>
              </a:rPr>
              <a:t>Malignant</a:t>
            </a:r>
            <a:r>
              <a:rPr lang="en" sz="1400" dirty="0">
                <a:latin typeface="Arial"/>
                <a:ea typeface="Arial"/>
                <a:cs typeface="Arial"/>
                <a:sym typeface="Arial"/>
              </a:rPr>
              <a:t>" to indicate malignant or "</a:t>
            </a:r>
            <a:r>
              <a:rPr lang="en" sz="1400" b="1" dirty="0">
                <a:solidFill>
                  <a:srgbClr val="FCE5CD"/>
                </a:solidFill>
                <a:latin typeface="Courier New"/>
                <a:ea typeface="Courier New"/>
                <a:cs typeface="Courier New"/>
                <a:sym typeface="Courier New"/>
              </a:rPr>
              <a:t>Benign</a:t>
            </a:r>
            <a:r>
              <a:rPr lang="en" sz="1400" dirty="0">
                <a:latin typeface="Arial"/>
                <a:ea typeface="Arial"/>
                <a:cs typeface="Arial"/>
                <a:sym typeface="Arial"/>
              </a:rPr>
              <a:t>" to indicate benign.</a:t>
            </a:r>
            <a:endParaRPr sz="1400" dirty="0">
              <a:latin typeface="Arial"/>
              <a:ea typeface="Arial"/>
              <a:cs typeface="Arial"/>
              <a:sym typeface="Arial"/>
            </a:endParaRPr>
          </a:p>
          <a:p>
            <a:pPr marL="0" lvl="0" indent="0" algn="l" rtl="0">
              <a:lnSpc>
                <a:spcPct val="115000"/>
              </a:lnSpc>
              <a:spcBef>
                <a:spcPts val="1200"/>
              </a:spcBef>
              <a:spcAft>
                <a:spcPts val="0"/>
              </a:spcAft>
              <a:buSzPts val="990"/>
              <a:buNone/>
            </a:pP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•The other 30 numeric measurements comprise the mean, standard error and worst (i.e. largest) value for 10 different characteristics of the digitized cell nuclei, which are as follows:</a:t>
            </a:r>
            <a:endParaRPr sz="1400" dirty="0">
              <a:latin typeface="Arial"/>
              <a:ea typeface="Arial"/>
              <a:cs typeface="Arial"/>
              <a:sym typeface="Arial"/>
            </a:endParaRPr>
          </a:p>
          <a:p>
            <a:pPr marL="0" lvl="0" indent="0" algn="just" rtl="0">
              <a:lnSpc>
                <a:spcPct val="115000"/>
              </a:lnSpc>
              <a:spcBef>
                <a:spcPts val="800"/>
              </a:spcBef>
              <a:spcAft>
                <a:spcPts val="0"/>
              </a:spcAft>
              <a:buClr>
                <a:schemeClr val="dk1"/>
              </a:buClr>
              <a:buSzPts val="1100"/>
              <a:buFont typeface="Arial"/>
              <a:buNone/>
            </a:pPr>
            <a:r>
              <a:rPr lang="en" sz="1400" dirty="0">
                <a:latin typeface="Arial"/>
                <a:ea typeface="Arial"/>
                <a:cs typeface="Arial"/>
                <a:sym typeface="Arial"/>
              </a:rPr>
              <a:t>-radius (mean of distances from center to points on the perimeter)</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-texture (standard deviation of gray-scale values)</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-perimeter</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-area</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-smoothness (local variation in radius lengths)</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-compactness (perimeter^2 / area - 1.0)</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-concavity (severity of concave portions of the contour)</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-concave points (number of concave portions of the contour)</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-symmetry</a:t>
            </a:r>
            <a:endParaRPr sz="14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 sz="1400" dirty="0">
                <a:latin typeface="Arial"/>
                <a:ea typeface="Arial"/>
                <a:cs typeface="Arial"/>
                <a:sym typeface="Arial"/>
              </a:rPr>
              <a:t>-fractal dimension ("coastline approximation" - 1)</a:t>
            </a:r>
            <a:endParaRPr sz="1400" dirty="0">
              <a:latin typeface="Arial"/>
              <a:ea typeface="Arial"/>
              <a:cs typeface="Arial"/>
              <a:sym typeface="Arial"/>
            </a:endParaRPr>
          </a:p>
          <a:p>
            <a:pPr marL="0" lvl="0" indent="0" algn="l" rtl="0">
              <a:lnSpc>
                <a:spcPct val="100000"/>
              </a:lnSpc>
              <a:spcBef>
                <a:spcPts val="1200"/>
              </a:spcBef>
              <a:spcAft>
                <a:spcPts val="0"/>
              </a:spcAft>
              <a:buClr>
                <a:schemeClr val="dk1"/>
              </a:buClr>
              <a:buSzPts val="990"/>
              <a:buFont typeface="Arial"/>
              <a:buNone/>
            </a:pPr>
            <a:endParaRPr sz="1400" dirty="0"/>
          </a:p>
          <a:p>
            <a:pPr marL="0" lvl="0" indent="0" algn="l" rtl="0">
              <a:lnSpc>
                <a:spcPct val="100000"/>
              </a:lnSpc>
              <a:spcBef>
                <a:spcPts val="1200"/>
              </a:spcBef>
              <a:spcAft>
                <a:spcPts val="0"/>
              </a:spcAft>
              <a:buClr>
                <a:schemeClr val="dk1"/>
              </a:buClr>
              <a:buSzPts val="990"/>
              <a:buFont typeface="Arial"/>
              <a:buNone/>
            </a:pPr>
            <a:r>
              <a:rPr lang="en" sz="1820" dirty="0"/>
              <a:t> </a:t>
            </a:r>
            <a:endParaRPr sz="1820" dirty="0"/>
          </a:p>
          <a:p>
            <a:pPr marL="0" lvl="0" indent="0" algn="l" rtl="0">
              <a:lnSpc>
                <a:spcPct val="100000"/>
              </a:lnSpc>
              <a:spcBef>
                <a:spcPts val="1200"/>
              </a:spcBef>
              <a:spcAft>
                <a:spcPts val="0"/>
              </a:spcAft>
              <a:buSzPts val="990"/>
              <a:buNone/>
            </a:pP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296675" y="-234700"/>
            <a:ext cx="6742800" cy="1297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3500">
                <a:solidFill>
                  <a:schemeClr val="lt2"/>
                </a:solidFill>
              </a:rPr>
              <a:t>       </a:t>
            </a:r>
            <a:r>
              <a:rPr lang="en" sz="3500">
                <a:solidFill>
                  <a:schemeClr val="lt2"/>
                </a:solidFill>
                <a:latin typeface="Arial"/>
                <a:ea typeface="Arial"/>
                <a:cs typeface="Arial"/>
                <a:sym typeface="Arial"/>
              </a:rPr>
              <a:t>DATA VISUALISATION</a:t>
            </a:r>
            <a:endParaRPr sz="3500">
              <a:solidFill>
                <a:srgbClr val="F8F9FA"/>
              </a:solidFill>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2124075" y="1237550"/>
            <a:ext cx="4895850"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681175" y="-124600"/>
            <a:ext cx="5940300" cy="1206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solidFill>
                  <a:schemeClr val="lt2"/>
                </a:solidFill>
                <a:latin typeface="Arial"/>
                <a:ea typeface="Arial"/>
                <a:cs typeface="Arial"/>
                <a:sym typeface="Arial"/>
              </a:rPr>
              <a:t>METHODOLOGY</a:t>
            </a:r>
            <a:endParaRPr>
              <a:solidFill>
                <a:schemeClr val="lt2"/>
              </a:solidFill>
              <a:latin typeface="Arial"/>
              <a:ea typeface="Arial"/>
              <a:cs typeface="Arial"/>
              <a:sym typeface="Arial"/>
            </a:endParaRPr>
          </a:p>
        </p:txBody>
      </p:sp>
      <p:pic>
        <p:nvPicPr>
          <p:cNvPr id="91" name="Google Shape;91;p18"/>
          <p:cNvPicPr preferRelativeResize="0"/>
          <p:nvPr/>
        </p:nvPicPr>
        <p:blipFill rotWithShape="1">
          <a:blip r:embed="rId3">
            <a:alphaModFix/>
          </a:blip>
          <a:srcRect l="2634" r="2254"/>
          <a:stretch/>
        </p:blipFill>
        <p:spPr>
          <a:xfrm>
            <a:off x="448163" y="1325350"/>
            <a:ext cx="8406324" cy="330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88100" y="-1"/>
            <a:ext cx="8118600" cy="95762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dirty="0">
                <a:solidFill>
                  <a:schemeClr val="lt2"/>
                </a:solidFill>
                <a:latin typeface="Arial"/>
                <a:ea typeface="Arial"/>
                <a:cs typeface="Arial"/>
                <a:sym typeface="Arial"/>
              </a:rPr>
              <a:t>PCA</a:t>
            </a:r>
            <a:endParaRPr sz="5000" dirty="0">
              <a:solidFill>
                <a:schemeClr val="lt2"/>
              </a:solidFill>
              <a:latin typeface="Arial"/>
              <a:ea typeface="Arial"/>
              <a:cs typeface="Arial"/>
              <a:sym typeface="Arial"/>
            </a:endParaRPr>
          </a:p>
        </p:txBody>
      </p:sp>
      <p:sp>
        <p:nvSpPr>
          <p:cNvPr id="97" name="Google Shape;97;p19"/>
          <p:cNvSpPr txBox="1"/>
          <p:nvPr/>
        </p:nvSpPr>
        <p:spPr>
          <a:xfrm>
            <a:off x="23250" y="844325"/>
            <a:ext cx="9097500" cy="5625600"/>
          </a:xfrm>
          <a:prstGeom prst="rect">
            <a:avLst/>
          </a:prstGeom>
          <a:solidFill>
            <a:schemeClr val="tx1"/>
          </a:solidFill>
          <a:ln>
            <a:noFill/>
          </a:ln>
        </p:spPr>
        <p:txBody>
          <a:bodyPr spcFirstLastPara="1" wrap="square" lIns="91425" tIns="91425" rIns="91425" bIns="91425" anchor="t" anchorCtr="0">
            <a:spAutoFit/>
          </a:bodyPr>
          <a:lstStyle/>
          <a:p>
            <a:pPr marL="0" lvl="0" indent="0" algn="just" rtl="0">
              <a:lnSpc>
                <a:spcPct val="107000"/>
              </a:lnSpc>
              <a:spcBef>
                <a:spcPts val="0"/>
              </a:spcBef>
              <a:spcAft>
                <a:spcPts val="0"/>
              </a:spcAft>
              <a:buNone/>
            </a:pPr>
            <a:r>
              <a:rPr lang="en" sz="1600" dirty="0">
                <a:solidFill>
                  <a:schemeClr val="lt1"/>
                </a:solidFill>
              </a:rPr>
              <a:t>PCA is a linear dimensionality reduction approach (algorithm) that converts a collection of correlated variables (p) into a smaller k number of uncorrelated variables called principal components while preserving as much variance as feasible in the original data. It is an unsupervised machine learning approach that finds relevant variables that may be used for subsequent regression, grouping, and classification tasks apropos of Machine Learning.</a:t>
            </a:r>
            <a:endParaRPr sz="1800" dirty="0">
              <a:solidFill>
                <a:schemeClr val="lt1"/>
              </a:solidFill>
            </a:endParaRPr>
          </a:p>
          <a:p>
            <a:pPr marL="0" lvl="0" indent="0" algn="just" rtl="0">
              <a:lnSpc>
                <a:spcPct val="107000"/>
              </a:lnSpc>
              <a:spcBef>
                <a:spcPts val="800"/>
              </a:spcBef>
              <a:spcAft>
                <a:spcPts val="0"/>
              </a:spcAft>
              <a:buNone/>
            </a:pP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STEPS: </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1. Standardize the dataset.</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2. Calculate the covariance matrix for the features in the dataset</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3. Calculate the eigenvalues and eigenvectors for the covariance matrix.</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4. Sort eigenvalues and their corresponding eigenvectors.</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5. Pick k eigenvalues( &gt;1 ) and form a matrix of eigenvectors.</a:t>
            </a:r>
            <a:endParaRPr sz="1600" dirty="0">
              <a:solidFill>
                <a:schemeClr val="lt1"/>
              </a:solidFill>
            </a:endParaRPr>
          </a:p>
          <a:p>
            <a:pPr marL="0" lvl="0" indent="0" algn="just" rtl="0">
              <a:lnSpc>
                <a:spcPct val="107000"/>
              </a:lnSpc>
              <a:spcBef>
                <a:spcPts val="800"/>
              </a:spcBef>
              <a:spcAft>
                <a:spcPts val="0"/>
              </a:spcAft>
              <a:buNone/>
            </a:pPr>
            <a:r>
              <a:rPr lang="en" sz="1600" dirty="0">
                <a:solidFill>
                  <a:schemeClr val="lt1"/>
                </a:solidFill>
              </a:rPr>
              <a:t>6. Transform the original matrix.</a:t>
            </a:r>
            <a:endParaRPr sz="1600" dirty="0">
              <a:solidFill>
                <a:schemeClr val="lt1"/>
              </a:solidFill>
            </a:endParaRPr>
          </a:p>
          <a:p>
            <a:pPr marL="0" lvl="0" indent="0" algn="just" rtl="0">
              <a:lnSpc>
                <a:spcPct val="107000"/>
              </a:lnSpc>
              <a:spcBef>
                <a:spcPts val="800"/>
              </a:spcBef>
              <a:spcAft>
                <a:spcPts val="0"/>
              </a:spcAft>
              <a:buNone/>
            </a:pPr>
            <a:endParaRPr sz="1850" dirty="0">
              <a:solidFill>
                <a:schemeClr val="lt1"/>
              </a:solidFill>
            </a:endParaRPr>
          </a:p>
          <a:p>
            <a:pPr marL="0" lvl="0" indent="0" algn="just" rtl="0">
              <a:lnSpc>
                <a:spcPct val="107000"/>
              </a:lnSpc>
              <a:spcBef>
                <a:spcPts val="800"/>
              </a:spcBef>
              <a:spcAft>
                <a:spcPts val="0"/>
              </a:spcAft>
              <a:buNone/>
            </a:pPr>
            <a:endParaRPr sz="1850" dirty="0">
              <a:solidFill>
                <a:schemeClr val="lt1"/>
              </a:solidFill>
            </a:endParaRPr>
          </a:p>
          <a:p>
            <a:pPr marL="0" lvl="0" indent="0" algn="just" rtl="0">
              <a:lnSpc>
                <a:spcPct val="107000"/>
              </a:lnSpc>
              <a:spcBef>
                <a:spcPts val="800"/>
              </a:spcBef>
              <a:spcAft>
                <a:spcPts val="800"/>
              </a:spcAft>
              <a:buNone/>
            </a:pPr>
            <a:endParaRPr sz="1800"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88100" y="-565175"/>
            <a:ext cx="8118600" cy="152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a:solidFill>
                  <a:schemeClr val="lt2"/>
                </a:solidFill>
                <a:latin typeface="Arial"/>
                <a:ea typeface="Arial"/>
                <a:cs typeface="Arial"/>
                <a:sym typeface="Arial"/>
              </a:rPr>
              <a:t>Classification Models</a:t>
            </a:r>
            <a:endParaRPr sz="5000">
              <a:solidFill>
                <a:schemeClr val="lt2"/>
              </a:solidFill>
              <a:latin typeface="Arial"/>
              <a:ea typeface="Arial"/>
              <a:cs typeface="Arial"/>
              <a:sym typeface="Arial"/>
            </a:endParaRPr>
          </a:p>
        </p:txBody>
      </p:sp>
      <p:sp>
        <p:nvSpPr>
          <p:cNvPr id="103" name="Google Shape;103;p20"/>
          <p:cNvSpPr txBox="1"/>
          <p:nvPr/>
        </p:nvSpPr>
        <p:spPr>
          <a:xfrm>
            <a:off x="102575" y="957625"/>
            <a:ext cx="9097500" cy="1807200"/>
          </a:xfrm>
          <a:prstGeom prst="rect">
            <a:avLst/>
          </a:prstGeom>
          <a:noFill/>
          <a:ln>
            <a:noFill/>
          </a:ln>
        </p:spPr>
        <p:txBody>
          <a:bodyPr spcFirstLastPara="1" wrap="square" lIns="91425" tIns="91425" rIns="91425" bIns="91425" anchor="t" anchorCtr="0">
            <a:spAutoFit/>
          </a:bodyPr>
          <a:lstStyle/>
          <a:p>
            <a:pPr marL="457200" lvl="0" indent="-393700" algn="just" rtl="0">
              <a:lnSpc>
                <a:spcPct val="107000"/>
              </a:lnSpc>
              <a:spcBef>
                <a:spcPts val="0"/>
              </a:spcBef>
              <a:spcAft>
                <a:spcPts val="0"/>
              </a:spcAft>
              <a:buClr>
                <a:srgbClr val="F8F9FA"/>
              </a:buClr>
              <a:buSzPts val="2600"/>
              <a:buChar char="●"/>
            </a:pPr>
            <a:r>
              <a:rPr lang="en" sz="2600">
                <a:solidFill>
                  <a:srgbClr val="F8F9FA"/>
                </a:solidFill>
              </a:rPr>
              <a:t>Logistic regression</a:t>
            </a:r>
            <a:endParaRPr sz="2600">
              <a:solidFill>
                <a:srgbClr val="F8F9FA"/>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800"/>
              </a:spcAft>
              <a:buNone/>
            </a:pPr>
            <a:endParaRPr sz="1800">
              <a:solidFill>
                <a:schemeClr val="lt1"/>
              </a:solidFill>
            </a:endParaRPr>
          </a:p>
        </p:txBody>
      </p:sp>
      <p:pic>
        <p:nvPicPr>
          <p:cNvPr id="104" name="Google Shape;104;p20"/>
          <p:cNvPicPr preferRelativeResize="0"/>
          <p:nvPr/>
        </p:nvPicPr>
        <p:blipFill>
          <a:blip r:embed="rId3">
            <a:alphaModFix/>
          </a:blip>
          <a:stretch>
            <a:fillRect/>
          </a:stretch>
        </p:blipFill>
        <p:spPr>
          <a:xfrm>
            <a:off x="265700" y="2917225"/>
            <a:ext cx="3801524" cy="1393900"/>
          </a:xfrm>
          <a:prstGeom prst="rect">
            <a:avLst/>
          </a:prstGeom>
          <a:noFill/>
          <a:ln>
            <a:noFill/>
          </a:ln>
        </p:spPr>
      </p:pic>
      <p:pic>
        <p:nvPicPr>
          <p:cNvPr id="105" name="Google Shape;105;p20"/>
          <p:cNvPicPr preferRelativeResize="0"/>
          <p:nvPr/>
        </p:nvPicPr>
        <p:blipFill>
          <a:blip r:embed="rId4">
            <a:alphaModFix/>
          </a:blip>
          <a:stretch>
            <a:fillRect/>
          </a:stretch>
        </p:blipFill>
        <p:spPr>
          <a:xfrm>
            <a:off x="4671625" y="2917225"/>
            <a:ext cx="4229974" cy="1393900"/>
          </a:xfrm>
          <a:prstGeom prst="rect">
            <a:avLst/>
          </a:prstGeom>
          <a:noFill/>
          <a:ln>
            <a:noFill/>
          </a:ln>
        </p:spPr>
      </p:pic>
      <p:sp>
        <p:nvSpPr>
          <p:cNvPr id="106" name="Google Shape;106;p20"/>
          <p:cNvSpPr txBox="1"/>
          <p:nvPr/>
        </p:nvSpPr>
        <p:spPr>
          <a:xfrm>
            <a:off x="532475" y="2231875"/>
            <a:ext cx="824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8F9FA"/>
                </a:solidFill>
                <a:latin typeface="Old Standard TT"/>
                <a:ea typeface="Old Standard TT"/>
                <a:cs typeface="Old Standard TT"/>
                <a:sym typeface="Old Standard TT"/>
              </a:rPr>
              <a:t>Without PCA                                                                              With PCA</a:t>
            </a:r>
            <a:endParaRPr>
              <a:solidFill>
                <a:srgbClr val="F8F9FA"/>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02575" y="957625"/>
            <a:ext cx="9097500" cy="1807200"/>
          </a:xfrm>
          <a:prstGeom prst="rect">
            <a:avLst/>
          </a:prstGeom>
          <a:noFill/>
          <a:ln>
            <a:noFill/>
          </a:ln>
        </p:spPr>
        <p:txBody>
          <a:bodyPr spcFirstLastPara="1" wrap="square" lIns="91425" tIns="91425" rIns="91425" bIns="91425" anchor="t" anchorCtr="0">
            <a:spAutoFit/>
          </a:bodyPr>
          <a:lstStyle/>
          <a:p>
            <a:pPr marL="457200" lvl="0" indent="-393700" algn="just" rtl="0">
              <a:lnSpc>
                <a:spcPct val="107000"/>
              </a:lnSpc>
              <a:spcBef>
                <a:spcPts val="0"/>
              </a:spcBef>
              <a:spcAft>
                <a:spcPts val="0"/>
              </a:spcAft>
              <a:buClr>
                <a:srgbClr val="F8F9FA"/>
              </a:buClr>
              <a:buSzPts val="2600"/>
              <a:buChar char="●"/>
            </a:pPr>
            <a:r>
              <a:rPr lang="en" sz="2600">
                <a:solidFill>
                  <a:srgbClr val="F8F9FA"/>
                </a:solidFill>
              </a:rPr>
              <a:t>Random Forest Classifier</a:t>
            </a:r>
            <a:endParaRPr sz="2600">
              <a:solidFill>
                <a:srgbClr val="F8F9FA"/>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0"/>
              </a:spcAft>
              <a:buNone/>
            </a:pPr>
            <a:endParaRPr sz="1850">
              <a:solidFill>
                <a:schemeClr val="lt1"/>
              </a:solidFill>
            </a:endParaRPr>
          </a:p>
          <a:p>
            <a:pPr marL="0" lvl="0" indent="0" algn="just" rtl="0">
              <a:lnSpc>
                <a:spcPct val="107000"/>
              </a:lnSpc>
              <a:spcBef>
                <a:spcPts val="800"/>
              </a:spcBef>
              <a:spcAft>
                <a:spcPts val="800"/>
              </a:spcAft>
              <a:buNone/>
            </a:pPr>
            <a:endParaRPr sz="1800">
              <a:solidFill>
                <a:schemeClr val="lt1"/>
              </a:solidFill>
            </a:endParaRPr>
          </a:p>
        </p:txBody>
      </p:sp>
      <p:sp>
        <p:nvSpPr>
          <p:cNvPr id="112" name="Google Shape;112;p21"/>
          <p:cNvSpPr txBox="1"/>
          <p:nvPr/>
        </p:nvSpPr>
        <p:spPr>
          <a:xfrm>
            <a:off x="532475" y="2231875"/>
            <a:ext cx="82476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rgbClr val="F8F9FA"/>
                </a:solidFill>
                <a:latin typeface="Old Standard TT"/>
                <a:ea typeface="Old Standard TT"/>
                <a:cs typeface="Old Standard TT"/>
                <a:sym typeface="Old Standard TT"/>
              </a:rPr>
              <a:t>Without PCA                                                                              With PCA</a:t>
            </a:r>
            <a:endParaRPr sz="1700">
              <a:solidFill>
                <a:srgbClr val="F8F9FA"/>
              </a:solidFill>
              <a:latin typeface="Old Standard TT"/>
              <a:ea typeface="Old Standard TT"/>
              <a:cs typeface="Old Standard TT"/>
              <a:sym typeface="Old Standard TT"/>
            </a:endParaRPr>
          </a:p>
        </p:txBody>
      </p:sp>
      <p:pic>
        <p:nvPicPr>
          <p:cNvPr id="113" name="Google Shape;113;p21"/>
          <p:cNvPicPr preferRelativeResize="0"/>
          <p:nvPr/>
        </p:nvPicPr>
        <p:blipFill>
          <a:blip r:embed="rId3">
            <a:alphaModFix/>
          </a:blip>
          <a:stretch>
            <a:fillRect/>
          </a:stretch>
        </p:blipFill>
        <p:spPr>
          <a:xfrm>
            <a:off x="4904975" y="2917225"/>
            <a:ext cx="4141401" cy="1613500"/>
          </a:xfrm>
          <a:prstGeom prst="rect">
            <a:avLst/>
          </a:prstGeom>
          <a:noFill/>
          <a:ln>
            <a:noFill/>
          </a:ln>
        </p:spPr>
      </p:pic>
      <p:pic>
        <p:nvPicPr>
          <p:cNvPr id="114" name="Google Shape;114;p21"/>
          <p:cNvPicPr preferRelativeResize="0"/>
          <p:nvPr/>
        </p:nvPicPr>
        <p:blipFill>
          <a:blip r:embed="rId4">
            <a:alphaModFix/>
          </a:blip>
          <a:stretch>
            <a:fillRect/>
          </a:stretch>
        </p:blipFill>
        <p:spPr>
          <a:xfrm>
            <a:off x="152400" y="2917225"/>
            <a:ext cx="4141401" cy="16135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493</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Old Standard TT</vt:lpstr>
      <vt:lpstr>Nunito</vt:lpstr>
      <vt:lpstr>Courier New</vt:lpstr>
      <vt:lpstr>Paperback</vt:lpstr>
      <vt:lpstr>Breast Cancer Prediction using Principle Component Analysis(PCA)</vt:lpstr>
      <vt:lpstr>TABLE OF CONTENTS</vt:lpstr>
      <vt:lpstr>Slide 3</vt:lpstr>
      <vt:lpstr>                                                    DATASET •The breast cancer data includes 569 examples of cancer biopsies, each with 31 columns. Our target variable is cancer diagnosis and 30 are numeric-valued laboratory measurements. The diagnosis is coded as "Malignant" to indicate malignant or "Benign" to indicate benign.  •The other 30 numeric measurements comprise the mean, standard error and worst (i.e. largest) value for 10 different characteristics of the digitized cell nuclei, which are as follows: -radius (mean of distances from center to points on the perimeter) -texture (standard deviation of gray-scale values) -perimeter -area -smoothness (local variation in radius lengths) -compactness (perimeter^2 / area - 1.0) -concavity (severity of concave portions of the contour) -concave points (number of concave portions of the contour) -symmetry -fractal dimension ("coastline approximation" - 1)    </vt:lpstr>
      <vt:lpstr>       DATA VISUALISATION</vt:lpstr>
      <vt:lpstr>METHODOLOGY</vt:lpstr>
      <vt:lpstr>PCA</vt:lpstr>
      <vt:lpstr>Classification Models</vt:lpstr>
      <vt:lpstr>Slide 9</vt:lpstr>
      <vt:lpstr>Slide 10</vt:lpstr>
      <vt:lpstr>Slide 11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using Principle Component Analysis(PCA)</dc:title>
  <cp:lastModifiedBy>pranay kothari</cp:lastModifiedBy>
  <cp:revision>3</cp:revision>
  <dcterms:modified xsi:type="dcterms:W3CDTF">2022-04-30T05:57:55Z</dcterms:modified>
</cp:coreProperties>
</file>