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79" r:id="rId6"/>
    <p:sldId id="280" r:id="rId7"/>
    <p:sldId id="281" r:id="rId8"/>
    <p:sldId id="296" r:id="rId9"/>
    <p:sldId id="300" r:id="rId10"/>
    <p:sldId id="282" r:id="rId11"/>
    <p:sldId id="283" r:id="rId12"/>
    <p:sldId id="284" r:id="rId13"/>
    <p:sldId id="295" r:id="rId14"/>
    <p:sldId id="285" r:id="rId15"/>
    <p:sldId id="286" r:id="rId16"/>
    <p:sldId id="298" r:id="rId17"/>
    <p:sldId id="293" r:id="rId18"/>
    <p:sldId id="287" r:id="rId19"/>
    <p:sldId id="297" r:id="rId20"/>
    <p:sldId id="294" r:id="rId21"/>
    <p:sldId id="288" r:id="rId22"/>
    <p:sldId id="299"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19" autoAdjust="0"/>
  </p:normalViewPr>
  <p:slideViewPr>
    <p:cSldViewPr snapToGrid="0">
      <p:cViewPr varScale="1">
        <p:scale>
          <a:sx n="114" d="100"/>
          <a:sy n="114" d="100"/>
        </p:scale>
        <p:origin x="4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01989" y="1558834"/>
            <a:ext cx="3849187" cy="1750423"/>
          </a:xfrm>
        </p:spPr>
        <p:txBody>
          <a:bodyPr>
            <a:normAutofit/>
          </a:bodyPr>
          <a:lstStyle/>
          <a:p>
            <a:pPr algn="l"/>
            <a:r>
              <a:rPr lang="en-US" sz="4000" dirty="0"/>
              <a:t>CREDIT CARD FRAUD DETECTION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548744"/>
            <a:ext cx="3485072" cy="1635733"/>
          </a:xfrm>
        </p:spPr>
        <p:txBody>
          <a:bodyPr>
            <a:normAutofit lnSpcReduction="10000"/>
          </a:bodyPr>
          <a:lstStyle/>
          <a:p>
            <a:pPr algn="l"/>
            <a:r>
              <a:rPr lang="en-US" sz="1800" dirty="0"/>
              <a:t>202118002 KESHAV ATRI</a:t>
            </a:r>
          </a:p>
          <a:p>
            <a:pPr algn="l"/>
            <a:r>
              <a:rPr lang="en-US" sz="1800" dirty="0"/>
              <a:t>202118010 PRANAY KOTHARI</a:t>
            </a:r>
          </a:p>
          <a:p>
            <a:pPr algn="l"/>
            <a:r>
              <a:rPr lang="en-US" sz="1800" dirty="0"/>
              <a:t>202118014 JAINAM SHAH</a:t>
            </a:r>
          </a:p>
          <a:p>
            <a:pPr algn="l"/>
            <a:r>
              <a:rPr lang="en-US" sz="1800" dirty="0"/>
              <a:t>202118021 PRACHI</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EVALUATION STRATEGY</a:t>
            </a:r>
          </a:p>
        </p:txBody>
      </p:sp>
      <p:sp>
        <p:nvSpPr>
          <p:cNvPr id="3" name="Content Placeholder 2"/>
          <p:cNvSpPr>
            <a:spLocks noGrp="1"/>
          </p:cNvSpPr>
          <p:nvPr>
            <p:ph idx="1"/>
          </p:nvPr>
        </p:nvSpPr>
        <p:spPr/>
        <p:txBody>
          <a:bodyPr/>
          <a:lstStyle/>
          <a:p>
            <a:r>
              <a:rPr lang="en-IN" dirty="0"/>
              <a:t>We have used Accuracy, Precision, Recall, F1 score and ROC curve as our parameters to evaluate our model. </a:t>
            </a:r>
          </a:p>
          <a:p>
            <a:pPr marL="36900" indent="0">
              <a:buNone/>
            </a:pPr>
            <a:endParaRPr lang="en-IN" dirty="0"/>
          </a:p>
        </p:txBody>
      </p:sp>
      <p:pic>
        <p:nvPicPr>
          <p:cNvPr id="11" name="Picture 10" descr="A picture containing text&#10;&#10;Description automatically generated">
            <a:extLst>
              <a:ext uri="{FF2B5EF4-FFF2-40B4-BE49-F238E27FC236}">
                <a16:creationId xmlns:a16="http://schemas.microsoft.com/office/drawing/2014/main" id="{A4C0429A-C980-47D8-BDE4-81C651F7A9AA}"/>
              </a:ext>
            </a:extLst>
          </p:cNvPr>
          <p:cNvPicPr>
            <a:picLocks noChangeAspect="1"/>
          </p:cNvPicPr>
          <p:nvPr/>
        </p:nvPicPr>
        <p:blipFill>
          <a:blip r:embed="rId2"/>
          <a:stretch>
            <a:fillRect/>
          </a:stretch>
        </p:blipFill>
        <p:spPr>
          <a:xfrm>
            <a:off x="1274522" y="5179493"/>
            <a:ext cx="3731091" cy="661206"/>
          </a:xfrm>
          <a:prstGeom prst="rect">
            <a:avLst/>
          </a:prstGeom>
        </p:spPr>
      </p:pic>
      <p:pic>
        <p:nvPicPr>
          <p:cNvPr id="13" name="Picture 12" descr="Text, letter&#10;&#10;Description automatically generated">
            <a:extLst>
              <a:ext uri="{FF2B5EF4-FFF2-40B4-BE49-F238E27FC236}">
                <a16:creationId xmlns:a16="http://schemas.microsoft.com/office/drawing/2014/main" id="{8A400F68-3AAA-408D-BBB6-82B40A996179}"/>
              </a:ext>
            </a:extLst>
          </p:cNvPr>
          <p:cNvPicPr>
            <a:picLocks noChangeAspect="1"/>
          </p:cNvPicPr>
          <p:nvPr/>
        </p:nvPicPr>
        <p:blipFill>
          <a:blip r:embed="rId3"/>
          <a:stretch>
            <a:fillRect/>
          </a:stretch>
        </p:blipFill>
        <p:spPr>
          <a:xfrm>
            <a:off x="6994825" y="3363985"/>
            <a:ext cx="2977818" cy="621517"/>
          </a:xfrm>
          <a:prstGeom prst="rect">
            <a:avLst/>
          </a:prstGeom>
        </p:spPr>
      </p:pic>
      <p:pic>
        <p:nvPicPr>
          <p:cNvPr id="15" name="Picture 14" descr="Table&#10;&#10;Description automatically generated">
            <a:extLst>
              <a:ext uri="{FF2B5EF4-FFF2-40B4-BE49-F238E27FC236}">
                <a16:creationId xmlns:a16="http://schemas.microsoft.com/office/drawing/2014/main" id="{A08773BA-FC09-4EBE-8BE0-9A2F6DEF4F41}"/>
              </a:ext>
            </a:extLst>
          </p:cNvPr>
          <p:cNvPicPr>
            <a:picLocks noChangeAspect="1"/>
          </p:cNvPicPr>
          <p:nvPr/>
        </p:nvPicPr>
        <p:blipFill>
          <a:blip r:embed="rId4"/>
          <a:stretch>
            <a:fillRect/>
          </a:stretch>
        </p:blipFill>
        <p:spPr>
          <a:xfrm>
            <a:off x="7086433" y="5132663"/>
            <a:ext cx="2794601" cy="763311"/>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9EE09ECA-E871-4A54-B897-ACF7BD01FD40}"/>
              </a:ext>
            </a:extLst>
          </p:cNvPr>
          <p:cNvPicPr>
            <a:picLocks noChangeAspect="1"/>
          </p:cNvPicPr>
          <p:nvPr/>
        </p:nvPicPr>
        <p:blipFill>
          <a:blip r:embed="rId5"/>
          <a:stretch>
            <a:fillRect/>
          </a:stretch>
        </p:blipFill>
        <p:spPr>
          <a:xfrm>
            <a:off x="1199020" y="3406494"/>
            <a:ext cx="3731091" cy="536497"/>
          </a:xfrm>
          <a:prstGeom prst="rect">
            <a:avLst/>
          </a:prstGeom>
        </p:spPr>
      </p:pic>
    </p:spTree>
    <p:extLst>
      <p:ext uri="{BB962C8B-B14F-4D97-AF65-F5344CB8AC3E}">
        <p14:creationId xmlns:p14="http://schemas.microsoft.com/office/powerpoint/2010/main" val="323941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2844-D1A8-4D30-9E9A-D24AE22D0A61}"/>
              </a:ext>
            </a:extLst>
          </p:cNvPr>
          <p:cNvSpPr>
            <a:spLocks noGrp="1"/>
          </p:cNvSpPr>
          <p:nvPr>
            <p:ph type="title"/>
          </p:nvPr>
        </p:nvSpPr>
        <p:spPr/>
        <p:txBody>
          <a:bodyPr/>
          <a:lstStyle/>
          <a:p>
            <a:r>
              <a:rPr lang="en-US" dirty="0"/>
              <a:t>CLASSIFCATION MODELS</a:t>
            </a:r>
            <a:endParaRPr lang="en-IN" dirty="0"/>
          </a:p>
        </p:txBody>
      </p:sp>
      <p:sp>
        <p:nvSpPr>
          <p:cNvPr id="3" name="Content Placeholder 2">
            <a:extLst>
              <a:ext uri="{FF2B5EF4-FFF2-40B4-BE49-F238E27FC236}">
                <a16:creationId xmlns:a16="http://schemas.microsoft.com/office/drawing/2014/main" id="{C11111BE-6CD7-4A4A-85A1-228B92DCF4DA}"/>
              </a:ext>
            </a:extLst>
          </p:cNvPr>
          <p:cNvSpPr>
            <a:spLocks noGrp="1"/>
          </p:cNvSpPr>
          <p:nvPr>
            <p:ph idx="1"/>
          </p:nvPr>
        </p:nvSpPr>
        <p:spPr>
          <a:xfrm>
            <a:off x="913795" y="1866900"/>
            <a:ext cx="10353762" cy="4550678"/>
          </a:xfrm>
        </p:spPr>
        <p:txBody>
          <a:bodyPr/>
          <a:lstStyle/>
          <a:p>
            <a:r>
              <a:rPr lang="en-US" dirty="0"/>
              <a:t>LOGISTIC REGRESSION</a:t>
            </a:r>
          </a:p>
          <a:p>
            <a:pPr marL="36900" indent="0">
              <a:buNone/>
            </a:pPr>
            <a:endParaRPr lang="en-US" dirty="0"/>
          </a:p>
        </p:txBody>
      </p:sp>
      <p:pic>
        <p:nvPicPr>
          <p:cNvPr id="5" name="Picture 4" descr="Chart, diagram, line chart&#10;&#10;Description automatically generated with medium confidence">
            <a:extLst>
              <a:ext uri="{FF2B5EF4-FFF2-40B4-BE49-F238E27FC236}">
                <a16:creationId xmlns:a16="http://schemas.microsoft.com/office/drawing/2014/main" id="{BB100CEA-2B4D-4452-B67B-CD4102ACA808}"/>
              </a:ext>
            </a:extLst>
          </p:cNvPr>
          <p:cNvPicPr>
            <a:picLocks noChangeAspect="1"/>
          </p:cNvPicPr>
          <p:nvPr/>
        </p:nvPicPr>
        <p:blipFill>
          <a:blip r:embed="rId2"/>
          <a:stretch>
            <a:fillRect/>
          </a:stretch>
        </p:blipFill>
        <p:spPr>
          <a:xfrm>
            <a:off x="4269998" y="3429000"/>
            <a:ext cx="3238368" cy="2627110"/>
          </a:xfrm>
          <a:prstGeom prst="rect">
            <a:avLst/>
          </a:prstGeom>
        </p:spPr>
      </p:pic>
    </p:spTree>
    <p:extLst>
      <p:ext uri="{BB962C8B-B14F-4D97-AF65-F5344CB8AC3E}">
        <p14:creationId xmlns:p14="http://schemas.microsoft.com/office/powerpoint/2010/main" val="422914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F5CC-CAAD-4C5D-BCB8-3890C365B249}"/>
              </a:ext>
            </a:extLst>
          </p:cNvPr>
          <p:cNvSpPr>
            <a:spLocks noGrp="1"/>
          </p:cNvSpPr>
          <p:nvPr>
            <p:ph type="title"/>
          </p:nvPr>
        </p:nvSpPr>
        <p:spPr/>
        <p:txBody>
          <a:bodyPr>
            <a:normAutofit/>
          </a:bodyPr>
          <a:lstStyle/>
          <a:p>
            <a:r>
              <a:rPr lang="en-US" dirty="0"/>
              <a:t>LOGISTIC REGRESSION</a:t>
            </a:r>
            <a:br>
              <a:rPr lang="en-US" dirty="0"/>
            </a:br>
            <a:r>
              <a:rPr lang="en-US" sz="1800" dirty="0"/>
              <a:t>(UNDER SAMPLING)</a:t>
            </a:r>
            <a:endParaRPr lang="en-IN" dirty="0"/>
          </a:p>
        </p:txBody>
      </p:sp>
      <p:sp>
        <p:nvSpPr>
          <p:cNvPr id="3" name="Content Placeholder 2">
            <a:extLst>
              <a:ext uri="{FF2B5EF4-FFF2-40B4-BE49-F238E27FC236}">
                <a16:creationId xmlns:a16="http://schemas.microsoft.com/office/drawing/2014/main" id="{B090C941-2E30-47A2-8DCB-3EDB325C2EA1}"/>
              </a:ext>
            </a:extLst>
          </p:cNvPr>
          <p:cNvSpPr>
            <a:spLocks noGrp="1"/>
          </p:cNvSpPr>
          <p:nvPr>
            <p:ph idx="1"/>
          </p:nvPr>
        </p:nvSpPr>
        <p:spPr>
          <a:xfrm>
            <a:off x="913795" y="1644242"/>
            <a:ext cx="10353762" cy="4983061"/>
          </a:xfrm>
        </p:spPr>
        <p:txBody>
          <a:bodyPr/>
          <a:lstStyle/>
          <a:p>
            <a:pPr marL="36900" indent="0">
              <a:buNone/>
            </a:pPr>
            <a:endParaRPr lang="en-US" dirty="0"/>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p:txBody>
      </p:sp>
      <p:pic>
        <p:nvPicPr>
          <p:cNvPr id="7" name="Picture 6" descr="A picture containing chart&#10;&#10;Description automatically generated">
            <a:extLst>
              <a:ext uri="{FF2B5EF4-FFF2-40B4-BE49-F238E27FC236}">
                <a16:creationId xmlns:a16="http://schemas.microsoft.com/office/drawing/2014/main" id="{7256357E-6F11-45B9-A194-8774F11E3D10}"/>
              </a:ext>
            </a:extLst>
          </p:cNvPr>
          <p:cNvPicPr>
            <a:picLocks noChangeAspect="1"/>
          </p:cNvPicPr>
          <p:nvPr/>
        </p:nvPicPr>
        <p:blipFill>
          <a:blip r:embed="rId2"/>
          <a:stretch>
            <a:fillRect/>
          </a:stretch>
        </p:blipFill>
        <p:spPr>
          <a:xfrm>
            <a:off x="6468181" y="2043069"/>
            <a:ext cx="3838575" cy="2638425"/>
          </a:xfrm>
          <a:prstGeom prst="rect">
            <a:avLst/>
          </a:prstGeom>
        </p:spPr>
      </p:pic>
      <p:pic>
        <p:nvPicPr>
          <p:cNvPr id="9" name="Picture 8" descr="Chart, waterfall chart&#10;&#10;Description automatically generated">
            <a:extLst>
              <a:ext uri="{FF2B5EF4-FFF2-40B4-BE49-F238E27FC236}">
                <a16:creationId xmlns:a16="http://schemas.microsoft.com/office/drawing/2014/main" id="{D38C54DF-B698-4861-A8CF-BAA7991F0247}"/>
              </a:ext>
            </a:extLst>
          </p:cNvPr>
          <p:cNvPicPr>
            <a:picLocks noChangeAspect="1"/>
          </p:cNvPicPr>
          <p:nvPr/>
        </p:nvPicPr>
        <p:blipFill>
          <a:blip r:embed="rId3"/>
          <a:stretch>
            <a:fillRect/>
          </a:stretch>
        </p:blipFill>
        <p:spPr>
          <a:xfrm>
            <a:off x="1719742" y="2085272"/>
            <a:ext cx="3083835" cy="2687455"/>
          </a:xfrm>
          <a:prstGeom prst="rect">
            <a:avLst/>
          </a:prstGeom>
        </p:spPr>
      </p:pic>
      <p:pic>
        <p:nvPicPr>
          <p:cNvPr id="15" name="Picture 14" descr="Graphical user interface&#10;&#10;Description automatically generated with medium confidence">
            <a:extLst>
              <a:ext uri="{FF2B5EF4-FFF2-40B4-BE49-F238E27FC236}">
                <a16:creationId xmlns:a16="http://schemas.microsoft.com/office/drawing/2014/main" id="{183D9D7F-D545-46B5-997D-08C089ADB542}"/>
              </a:ext>
            </a:extLst>
          </p:cNvPr>
          <p:cNvPicPr>
            <a:picLocks noChangeAspect="1"/>
          </p:cNvPicPr>
          <p:nvPr/>
        </p:nvPicPr>
        <p:blipFill>
          <a:blip r:embed="rId4"/>
          <a:stretch>
            <a:fillRect/>
          </a:stretch>
        </p:blipFill>
        <p:spPr>
          <a:xfrm>
            <a:off x="3377318" y="5397794"/>
            <a:ext cx="5010150" cy="819150"/>
          </a:xfrm>
          <a:prstGeom prst="rect">
            <a:avLst/>
          </a:prstGeom>
        </p:spPr>
      </p:pic>
    </p:spTree>
    <p:extLst>
      <p:ext uri="{BB962C8B-B14F-4D97-AF65-F5344CB8AC3E}">
        <p14:creationId xmlns:p14="http://schemas.microsoft.com/office/powerpoint/2010/main" val="275010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B48C-C15C-4CB8-BF24-8964F6DE7805}"/>
              </a:ext>
            </a:extLst>
          </p:cNvPr>
          <p:cNvSpPr>
            <a:spLocks noGrp="1"/>
          </p:cNvSpPr>
          <p:nvPr>
            <p:ph type="title"/>
          </p:nvPr>
        </p:nvSpPr>
        <p:spPr/>
        <p:txBody>
          <a:bodyPr>
            <a:normAutofit/>
          </a:bodyPr>
          <a:lstStyle/>
          <a:p>
            <a:r>
              <a:rPr lang="en-US" dirty="0"/>
              <a:t>LOGISTIC REGRESSION</a:t>
            </a:r>
            <a:br>
              <a:rPr lang="en-US" dirty="0"/>
            </a:br>
            <a:r>
              <a:rPr lang="en-US" sz="1800" dirty="0"/>
              <a:t>(OVER SAMPLING)</a:t>
            </a:r>
            <a:endParaRPr lang="en-IN" dirty="0"/>
          </a:p>
        </p:txBody>
      </p:sp>
      <p:pic>
        <p:nvPicPr>
          <p:cNvPr id="5" name="Content Placeholder 4" descr="Graphical user interface&#10;&#10;Description automatically generated">
            <a:extLst>
              <a:ext uri="{FF2B5EF4-FFF2-40B4-BE49-F238E27FC236}">
                <a16:creationId xmlns:a16="http://schemas.microsoft.com/office/drawing/2014/main" id="{F2BD5044-0BA9-413B-B924-81D2E2A92F7A}"/>
              </a:ext>
            </a:extLst>
          </p:cNvPr>
          <p:cNvPicPr>
            <a:picLocks noGrp="1" noChangeAspect="1"/>
          </p:cNvPicPr>
          <p:nvPr>
            <p:ph idx="1"/>
          </p:nvPr>
        </p:nvPicPr>
        <p:blipFill>
          <a:blip r:embed="rId2"/>
          <a:stretch>
            <a:fillRect/>
          </a:stretch>
        </p:blipFill>
        <p:spPr>
          <a:xfrm>
            <a:off x="3605212" y="5543550"/>
            <a:ext cx="4981575" cy="704850"/>
          </a:xfrm>
        </p:spPr>
      </p:pic>
      <p:pic>
        <p:nvPicPr>
          <p:cNvPr id="7" name="Picture 6" descr="A picture containing chart&#10;&#10;Description automatically generated">
            <a:extLst>
              <a:ext uri="{FF2B5EF4-FFF2-40B4-BE49-F238E27FC236}">
                <a16:creationId xmlns:a16="http://schemas.microsoft.com/office/drawing/2014/main" id="{DFB29F8B-CB06-4BFE-9586-72EB01D872A2}"/>
              </a:ext>
            </a:extLst>
          </p:cNvPr>
          <p:cNvPicPr>
            <a:picLocks noChangeAspect="1"/>
          </p:cNvPicPr>
          <p:nvPr/>
        </p:nvPicPr>
        <p:blipFill>
          <a:blip r:embed="rId3"/>
          <a:stretch>
            <a:fillRect/>
          </a:stretch>
        </p:blipFill>
        <p:spPr>
          <a:xfrm>
            <a:off x="7073404" y="2200363"/>
            <a:ext cx="3867150" cy="2628900"/>
          </a:xfrm>
          <a:prstGeom prst="rect">
            <a:avLst/>
          </a:prstGeom>
        </p:spPr>
      </p:pic>
      <p:pic>
        <p:nvPicPr>
          <p:cNvPr id="9" name="Picture 8" descr="Chart, waterfall chart&#10;&#10;Description automatically generated">
            <a:extLst>
              <a:ext uri="{FF2B5EF4-FFF2-40B4-BE49-F238E27FC236}">
                <a16:creationId xmlns:a16="http://schemas.microsoft.com/office/drawing/2014/main" id="{10BB46FD-4C2D-4F3C-BAF5-B122E23935DA}"/>
              </a:ext>
            </a:extLst>
          </p:cNvPr>
          <p:cNvPicPr>
            <a:picLocks noChangeAspect="1"/>
          </p:cNvPicPr>
          <p:nvPr/>
        </p:nvPicPr>
        <p:blipFill>
          <a:blip r:embed="rId4"/>
          <a:stretch>
            <a:fillRect/>
          </a:stretch>
        </p:blipFill>
        <p:spPr>
          <a:xfrm>
            <a:off x="1365745" y="2202255"/>
            <a:ext cx="3491481" cy="3034481"/>
          </a:xfrm>
          <a:prstGeom prst="rect">
            <a:avLst/>
          </a:prstGeom>
        </p:spPr>
      </p:pic>
    </p:spTree>
    <p:extLst>
      <p:ext uri="{BB962C8B-B14F-4D97-AF65-F5344CB8AC3E}">
        <p14:creationId xmlns:p14="http://schemas.microsoft.com/office/powerpoint/2010/main" val="43863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3795" y="1199626"/>
            <a:ext cx="10353762" cy="4591573"/>
          </a:xfrm>
        </p:spPr>
        <p:txBody>
          <a:bodyPr/>
          <a:lstStyle/>
          <a:p>
            <a:r>
              <a:rPr lang="en-IN" dirty="0"/>
              <a:t>Random Forest Classifier</a:t>
            </a:r>
          </a:p>
        </p:txBody>
      </p:sp>
      <p:pic>
        <p:nvPicPr>
          <p:cNvPr id="5" name="Picture 4" descr="Chart, radar chart&#10;&#10;Description automatically generated">
            <a:extLst>
              <a:ext uri="{FF2B5EF4-FFF2-40B4-BE49-F238E27FC236}">
                <a16:creationId xmlns:a16="http://schemas.microsoft.com/office/drawing/2014/main" id="{F80C0496-E47F-47BA-86C7-24653342C23B}"/>
              </a:ext>
            </a:extLst>
          </p:cNvPr>
          <p:cNvPicPr>
            <a:picLocks noChangeAspect="1"/>
          </p:cNvPicPr>
          <p:nvPr/>
        </p:nvPicPr>
        <p:blipFill>
          <a:blip r:embed="rId2"/>
          <a:stretch>
            <a:fillRect/>
          </a:stretch>
        </p:blipFill>
        <p:spPr>
          <a:xfrm>
            <a:off x="3667110" y="2369889"/>
            <a:ext cx="4847132" cy="3635349"/>
          </a:xfrm>
          <a:prstGeom prst="rect">
            <a:avLst/>
          </a:prstGeom>
        </p:spPr>
      </p:pic>
    </p:spTree>
    <p:extLst>
      <p:ext uri="{BB962C8B-B14F-4D97-AF65-F5344CB8AC3E}">
        <p14:creationId xmlns:p14="http://schemas.microsoft.com/office/powerpoint/2010/main" val="344902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40CF-5A32-4CC1-AB95-3D549E139C99}"/>
              </a:ext>
            </a:extLst>
          </p:cNvPr>
          <p:cNvSpPr>
            <a:spLocks noGrp="1"/>
          </p:cNvSpPr>
          <p:nvPr>
            <p:ph type="title"/>
          </p:nvPr>
        </p:nvSpPr>
        <p:spPr/>
        <p:txBody>
          <a:bodyPr>
            <a:normAutofit/>
          </a:bodyPr>
          <a:lstStyle/>
          <a:p>
            <a:r>
              <a:rPr lang="en-US" dirty="0"/>
              <a:t>RANDOM FOREST CLASSIFIER</a:t>
            </a:r>
            <a:br>
              <a:rPr lang="en-US" dirty="0"/>
            </a:br>
            <a:r>
              <a:rPr lang="en-US" sz="1800" dirty="0"/>
              <a:t>(UNDER SAMPLING)</a:t>
            </a:r>
            <a:endParaRPr lang="en-IN" dirty="0"/>
          </a:p>
        </p:txBody>
      </p:sp>
      <p:sp>
        <p:nvSpPr>
          <p:cNvPr id="3" name="Content Placeholder 2">
            <a:extLst>
              <a:ext uri="{FF2B5EF4-FFF2-40B4-BE49-F238E27FC236}">
                <a16:creationId xmlns:a16="http://schemas.microsoft.com/office/drawing/2014/main" id="{19883F85-23C6-4B62-8B9A-E109BE543890}"/>
              </a:ext>
            </a:extLst>
          </p:cNvPr>
          <p:cNvSpPr>
            <a:spLocks noGrp="1"/>
          </p:cNvSpPr>
          <p:nvPr>
            <p:ph idx="1"/>
          </p:nvPr>
        </p:nvSpPr>
        <p:spPr/>
        <p:txBody>
          <a:bodyPr/>
          <a:lstStyle/>
          <a:p>
            <a:pPr marL="36900" indent="0">
              <a:buNone/>
            </a:pPr>
            <a:r>
              <a:rPr lang="en-US" dirty="0"/>
              <a:t>UNDERSAMPLING:</a:t>
            </a:r>
          </a:p>
          <a:p>
            <a:pPr marL="36900" indent="0">
              <a:buNone/>
            </a:pPr>
            <a:endParaRPr lang="en-IN" dirty="0"/>
          </a:p>
        </p:txBody>
      </p:sp>
      <p:pic>
        <p:nvPicPr>
          <p:cNvPr id="22" name="Picture 21" descr="Chart, waterfall chart&#10;&#10;Description automatically generated">
            <a:extLst>
              <a:ext uri="{FF2B5EF4-FFF2-40B4-BE49-F238E27FC236}">
                <a16:creationId xmlns:a16="http://schemas.microsoft.com/office/drawing/2014/main" id="{858B3C4D-B4EF-4354-8E69-C62D1909D102}"/>
              </a:ext>
            </a:extLst>
          </p:cNvPr>
          <p:cNvPicPr>
            <a:picLocks noChangeAspect="1"/>
          </p:cNvPicPr>
          <p:nvPr/>
        </p:nvPicPr>
        <p:blipFill>
          <a:blip r:embed="rId2"/>
          <a:stretch>
            <a:fillRect/>
          </a:stretch>
        </p:blipFill>
        <p:spPr>
          <a:xfrm>
            <a:off x="1722009" y="2776756"/>
            <a:ext cx="3135216" cy="279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descr="Graphical user interface&#10;&#10;Description automatically generated with medium confidence">
            <a:extLst>
              <a:ext uri="{FF2B5EF4-FFF2-40B4-BE49-F238E27FC236}">
                <a16:creationId xmlns:a16="http://schemas.microsoft.com/office/drawing/2014/main" id="{CFB57DA2-8048-4811-84F1-358D108B3FC2}"/>
              </a:ext>
            </a:extLst>
          </p:cNvPr>
          <p:cNvPicPr>
            <a:picLocks noChangeAspect="1"/>
          </p:cNvPicPr>
          <p:nvPr/>
        </p:nvPicPr>
        <p:blipFill>
          <a:blip r:embed="rId3"/>
          <a:stretch>
            <a:fillRect/>
          </a:stretch>
        </p:blipFill>
        <p:spPr>
          <a:xfrm>
            <a:off x="6819509" y="2776756"/>
            <a:ext cx="3790950" cy="2600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6" name="Group 5">
            <a:extLst>
              <a:ext uri="{FF2B5EF4-FFF2-40B4-BE49-F238E27FC236}">
                <a16:creationId xmlns:a16="http://schemas.microsoft.com/office/drawing/2014/main" id="{F2BFE84B-D0D2-48CD-91A2-2C8C54F50483}"/>
              </a:ext>
            </a:extLst>
          </p:cNvPr>
          <p:cNvGrpSpPr/>
          <p:nvPr/>
        </p:nvGrpSpPr>
        <p:grpSpPr>
          <a:xfrm>
            <a:off x="3493839" y="5793820"/>
            <a:ext cx="5372100" cy="772436"/>
            <a:chOff x="3485450" y="5609313"/>
            <a:chExt cx="5372100" cy="772436"/>
          </a:xfrm>
        </p:grpSpPr>
        <p:pic>
          <p:nvPicPr>
            <p:cNvPr id="26" name="Picture 25">
              <a:extLst>
                <a:ext uri="{FF2B5EF4-FFF2-40B4-BE49-F238E27FC236}">
                  <a16:creationId xmlns:a16="http://schemas.microsoft.com/office/drawing/2014/main" id="{FBAA7569-8937-460E-9624-4E9A187A0692}"/>
                </a:ext>
              </a:extLst>
            </p:cNvPr>
            <p:cNvPicPr>
              <a:picLocks noChangeAspect="1"/>
            </p:cNvPicPr>
            <p:nvPr/>
          </p:nvPicPr>
          <p:blipFill>
            <a:blip r:embed="rId4"/>
            <a:stretch>
              <a:fillRect/>
            </a:stretch>
          </p:blipFill>
          <p:spPr>
            <a:xfrm>
              <a:off x="3485450" y="6000749"/>
              <a:ext cx="5372100" cy="381000"/>
            </a:xfrm>
            <a:prstGeom prst="rect">
              <a:avLst/>
            </a:prstGeom>
          </p:spPr>
        </p:pic>
        <p:pic>
          <p:nvPicPr>
            <p:cNvPr id="5" name="Picture 4">
              <a:extLst>
                <a:ext uri="{FF2B5EF4-FFF2-40B4-BE49-F238E27FC236}">
                  <a16:creationId xmlns:a16="http://schemas.microsoft.com/office/drawing/2014/main" id="{F76AC9C2-CE94-46DC-9B44-72A5B98D2919}"/>
                </a:ext>
              </a:extLst>
            </p:cNvPr>
            <p:cNvPicPr>
              <a:picLocks noChangeAspect="1"/>
            </p:cNvPicPr>
            <p:nvPr/>
          </p:nvPicPr>
          <p:blipFill>
            <a:blip r:embed="rId5"/>
            <a:stretch>
              <a:fillRect/>
            </a:stretch>
          </p:blipFill>
          <p:spPr>
            <a:xfrm>
              <a:off x="3485450" y="5609313"/>
              <a:ext cx="5372100" cy="400050"/>
            </a:xfrm>
            <a:prstGeom prst="rect">
              <a:avLst/>
            </a:prstGeom>
          </p:spPr>
        </p:pic>
      </p:grpSp>
    </p:spTree>
    <p:extLst>
      <p:ext uri="{BB962C8B-B14F-4D97-AF65-F5344CB8AC3E}">
        <p14:creationId xmlns:p14="http://schemas.microsoft.com/office/powerpoint/2010/main" val="353985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A746-D65D-4E33-AE4E-14D1DF4E1FE7}"/>
              </a:ext>
            </a:extLst>
          </p:cNvPr>
          <p:cNvSpPr>
            <a:spLocks noGrp="1"/>
          </p:cNvSpPr>
          <p:nvPr>
            <p:ph type="title"/>
          </p:nvPr>
        </p:nvSpPr>
        <p:spPr/>
        <p:txBody>
          <a:bodyPr>
            <a:normAutofit/>
          </a:bodyPr>
          <a:lstStyle/>
          <a:p>
            <a:r>
              <a:rPr lang="en-US" dirty="0"/>
              <a:t>RANDOM FOREST CLASSIFIER</a:t>
            </a:r>
            <a:br>
              <a:rPr lang="en-US" dirty="0"/>
            </a:br>
            <a:r>
              <a:rPr lang="en-US" sz="1800" dirty="0"/>
              <a:t>(OVER SAMPLING)</a:t>
            </a:r>
            <a:endParaRPr lang="en-IN" dirty="0"/>
          </a:p>
        </p:txBody>
      </p:sp>
      <p:sp>
        <p:nvSpPr>
          <p:cNvPr id="3" name="Content Placeholder 2">
            <a:extLst>
              <a:ext uri="{FF2B5EF4-FFF2-40B4-BE49-F238E27FC236}">
                <a16:creationId xmlns:a16="http://schemas.microsoft.com/office/drawing/2014/main" id="{C3618FBB-B671-4BEF-8291-0DEE6E22EB2C}"/>
              </a:ext>
            </a:extLst>
          </p:cNvPr>
          <p:cNvSpPr>
            <a:spLocks noGrp="1"/>
          </p:cNvSpPr>
          <p:nvPr>
            <p:ph idx="1"/>
          </p:nvPr>
        </p:nvSpPr>
        <p:spPr/>
        <p:txBody>
          <a:bodyPr/>
          <a:lstStyle/>
          <a:p>
            <a:r>
              <a:rPr lang="en-US" dirty="0"/>
              <a:t>OVER SAMPLING:</a:t>
            </a:r>
            <a:endParaRPr lang="en-IN" dirty="0"/>
          </a:p>
        </p:txBody>
      </p:sp>
      <p:pic>
        <p:nvPicPr>
          <p:cNvPr id="14" name="Picture 13" descr="Chart, waterfall chart&#10;&#10;Description automatically generated">
            <a:extLst>
              <a:ext uri="{FF2B5EF4-FFF2-40B4-BE49-F238E27FC236}">
                <a16:creationId xmlns:a16="http://schemas.microsoft.com/office/drawing/2014/main" id="{76E91CA2-0B4C-4F26-B4E1-3ADC50D09186}"/>
              </a:ext>
            </a:extLst>
          </p:cNvPr>
          <p:cNvPicPr>
            <a:picLocks noChangeAspect="1"/>
          </p:cNvPicPr>
          <p:nvPr/>
        </p:nvPicPr>
        <p:blipFill>
          <a:blip r:embed="rId2"/>
          <a:stretch>
            <a:fillRect/>
          </a:stretch>
        </p:blipFill>
        <p:spPr>
          <a:xfrm>
            <a:off x="1585519" y="2711066"/>
            <a:ext cx="2815642" cy="2728150"/>
          </a:xfrm>
          <a:prstGeom prst="rect">
            <a:avLst/>
          </a:prstGeom>
        </p:spPr>
      </p:pic>
      <p:pic>
        <p:nvPicPr>
          <p:cNvPr id="16" name="Picture 15" descr="Chart&#10;&#10;Description automatically generated with medium confidence">
            <a:extLst>
              <a:ext uri="{FF2B5EF4-FFF2-40B4-BE49-F238E27FC236}">
                <a16:creationId xmlns:a16="http://schemas.microsoft.com/office/drawing/2014/main" id="{8B5D66E3-A923-4AF6-9DBF-172B47766D20}"/>
              </a:ext>
            </a:extLst>
          </p:cNvPr>
          <p:cNvPicPr>
            <a:picLocks noChangeAspect="1"/>
          </p:cNvPicPr>
          <p:nvPr/>
        </p:nvPicPr>
        <p:blipFill>
          <a:blip r:embed="rId3"/>
          <a:stretch>
            <a:fillRect/>
          </a:stretch>
        </p:blipFill>
        <p:spPr>
          <a:xfrm>
            <a:off x="6853935" y="2736878"/>
            <a:ext cx="3819525" cy="2676525"/>
          </a:xfrm>
          <a:prstGeom prst="rect">
            <a:avLst/>
          </a:prstGeom>
        </p:spPr>
      </p:pic>
      <p:grpSp>
        <p:nvGrpSpPr>
          <p:cNvPr id="6" name="Group 5">
            <a:extLst>
              <a:ext uri="{FF2B5EF4-FFF2-40B4-BE49-F238E27FC236}">
                <a16:creationId xmlns:a16="http://schemas.microsoft.com/office/drawing/2014/main" id="{E3A054D0-5794-4294-ABD3-83918651CEFD}"/>
              </a:ext>
            </a:extLst>
          </p:cNvPr>
          <p:cNvGrpSpPr/>
          <p:nvPr/>
        </p:nvGrpSpPr>
        <p:grpSpPr>
          <a:xfrm>
            <a:off x="3272318" y="5900737"/>
            <a:ext cx="5429250" cy="695325"/>
            <a:chOff x="3247151" y="5553075"/>
            <a:chExt cx="5429250" cy="695325"/>
          </a:xfrm>
        </p:grpSpPr>
        <p:pic>
          <p:nvPicPr>
            <p:cNvPr id="18" name="Picture 17">
              <a:extLst>
                <a:ext uri="{FF2B5EF4-FFF2-40B4-BE49-F238E27FC236}">
                  <a16:creationId xmlns:a16="http://schemas.microsoft.com/office/drawing/2014/main" id="{2FAB24E8-B342-47FF-AB8F-8D99EE4DEF7C}"/>
                </a:ext>
              </a:extLst>
            </p:cNvPr>
            <p:cNvPicPr>
              <a:picLocks noChangeAspect="1"/>
            </p:cNvPicPr>
            <p:nvPr/>
          </p:nvPicPr>
          <p:blipFill>
            <a:blip r:embed="rId4"/>
            <a:stretch>
              <a:fillRect/>
            </a:stretch>
          </p:blipFill>
          <p:spPr>
            <a:xfrm>
              <a:off x="3247151" y="5953125"/>
              <a:ext cx="5429250" cy="295275"/>
            </a:xfrm>
            <a:prstGeom prst="rect">
              <a:avLst/>
            </a:prstGeom>
          </p:spPr>
        </p:pic>
        <p:pic>
          <p:nvPicPr>
            <p:cNvPr id="5" name="Picture 4">
              <a:extLst>
                <a:ext uri="{FF2B5EF4-FFF2-40B4-BE49-F238E27FC236}">
                  <a16:creationId xmlns:a16="http://schemas.microsoft.com/office/drawing/2014/main" id="{0AF9670E-A573-4D64-9FBA-4B83759082B9}"/>
                </a:ext>
              </a:extLst>
            </p:cNvPr>
            <p:cNvPicPr>
              <a:picLocks noChangeAspect="1"/>
            </p:cNvPicPr>
            <p:nvPr/>
          </p:nvPicPr>
          <p:blipFill>
            <a:blip r:embed="rId5"/>
            <a:stretch>
              <a:fillRect/>
            </a:stretch>
          </p:blipFill>
          <p:spPr>
            <a:xfrm>
              <a:off x="3247151" y="5553075"/>
              <a:ext cx="5429250" cy="400050"/>
            </a:xfrm>
            <a:prstGeom prst="rect">
              <a:avLst/>
            </a:prstGeom>
          </p:spPr>
        </p:pic>
      </p:grpSp>
    </p:spTree>
    <p:extLst>
      <p:ext uri="{BB962C8B-B14F-4D97-AF65-F5344CB8AC3E}">
        <p14:creationId xmlns:p14="http://schemas.microsoft.com/office/powerpoint/2010/main" val="212769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13795" y="1333850"/>
            <a:ext cx="10353762" cy="4457349"/>
          </a:xfrm>
        </p:spPr>
        <p:txBody>
          <a:bodyPr/>
          <a:lstStyle/>
          <a:p>
            <a:r>
              <a:rPr lang="en-IN" dirty="0"/>
              <a:t>KNN Classifier:</a:t>
            </a:r>
          </a:p>
        </p:txBody>
      </p:sp>
      <p:pic>
        <p:nvPicPr>
          <p:cNvPr id="7" name="Picture 6" descr="Chart&#10;&#10;Description automatically generated">
            <a:extLst>
              <a:ext uri="{FF2B5EF4-FFF2-40B4-BE49-F238E27FC236}">
                <a16:creationId xmlns:a16="http://schemas.microsoft.com/office/drawing/2014/main" id="{261C9859-B675-4F77-8EA5-BC806AB6A046}"/>
              </a:ext>
            </a:extLst>
          </p:cNvPr>
          <p:cNvPicPr>
            <a:picLocks noChangeAspect="1"/>
          </p:cNvPicPr>
          <p:nvPr/>
        </p:nvPicPr>
        <p:blipFill>
          <a:blip r:embed="rId2"/>
          <a:stretch>
            <a:fillRect/>
          </a:stretch>
        </p:blipFill>
        <p:spPr>
          <a:xfrm>
            <a:off x="2432807" y="2650917"/>
            <a:ext cx="7036488" cy="2873233"/>
          </a:xfrm>
          <a:prstGeom prst="rect">
            <a:avLst/>
          </a:prstGeom>
        </p:spPr>
      </p:pic>
    </p:spTree>
    <p:extLst>
      <p:ext uri="{BB962C8B-B14F-4D97-AF65-F5344CB8AC3E}">
        <p14:creationId xmlns:p14="http://schemas.microsoft.com/office/powerpoint/2010/main" val="217677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D9B2-2D1C-48F3-B3DD-E9FCB39A747A}"/>
              </a:ext>
            </a:extLst>
          </p:cNvPr>
          <p:cNvSpPr>
            <a:spLocks noGrp="1"/>
          </p:cNvSpPr>
          <p:nvPr>
            <p:ph type="title"/>
          </p:nvPr>
        </p:nvSpPr>
        <p:spPr/>
        <p:txBody>
          <a:bodyPr>
            <a:normAutofit/>
          </a:bodyPr>
          <a:lstStyle/>
          <a:p>
            <a:r>
              <a:rPr lang="en-US" dirty="0"/>
              <a:t>KNN CLASSIFIER</a:t>
            </a:r>
            <a:br>
              <a:rPr lang="en-US" dirty="0"/>
            </a:br>
            <a:r>
              <a:rPr lang="en-US" sz="1800" dirty="0"/>
              <a:t>(UNDER SAMPLING)</a:t>
            </a:r>
            <a:endParaRPr lang="en-IN" dirty="0"/>
          </a:p>
        </p:txBody>
      </p:sp>
      <p:pic>
        <p:nvPicPr>
          <p:cNvPr id="18" name="Content Placeholder 17" descr="Chart, waterfall chart&#10;&#10;Description automatically generated">
            <a:extLst>
              <a:ext uri="{FF2B5EF4-FFF2-40B4-BE49-F238E27FC236}">
                <a16:creationId xmlns:a16="http://schemas.microsoft.com/office/drawing/2014/main" id="{9763588B-73CD-45F0-A4B3-CAD7FE8F0780}"/>
              </a:ext>
            </a:extLst>
          </p:cNvPr>
          <p:cNvPicPr>
            <a:picLocks noGrp="1" noChangeAspect="1"/>
          </p:cNvPicPr>
          <p:nvPr>
            <p:ph idx="1"/>
          </p:nvPr>
        </p:nvPicPr>
        <p:blipFill>
          <a:blip r:embed="rId2"/>
          <a:stretch>
            <a:fillRect/>
          </a:stretch>
        </p:blipFill>
        <p:spPr>
          <a:xfrm>
            <a:off x="1895912" y="2541168"/>
            <a:ext cx="2829275" cy="2530671"/>
          </a:xfrm>
        </p:spPr>
      </p:pic>
      <p:pic>
        <p:nvPicPr>
          <p:cNvPr id="20" name="Picture 19" descr="A picture containing graphical user interface&#10;&#10;Description automatically generated">
            <a:extLst>
              <a:ext uri="{FF2B5EF4-FFF2-40B4-BE49-F238E27FC236}">
                <a16:creationId xmlns:a16="http://schemas.microsoft.com/office/drawing/2014/main" id="{3A667DF2-580E-45EF-8A3D-BF5828D35AA1}"/>
              </a:ext>
            </a:extLst>
          </p:cNvPr>
          <p:cNvPicPr>
            <a:picLocks noChangeAspect="1"/>
          </p:cNvPicPr>
          <p:nvPr/>
        </p:nvPicPr>
        <p:blipFill>
          <a:blip r:embed="rId3"/>
          <a:stretch>
            <a:fillRect/>
          </a:stretch>
        </p:blipFill>
        <p:spPr>
          <a:xfrm>
            <a:off x="6467038" y="2541168"/>
            <a:ext cx="3829050" cy="2590800"/>
          </a:xfrm>
          <a:prstGeom prst="rect">
            <a:avLst/>
          </a:prstGeom>
        </p:spPr>
      </p:pic>
      <p:grpSp>
        <p:nvGrpSpPr>
          <p:cNvPr id="5" name="Group 4">
            <a:extLst>
              <a:ext uri="{FF2B5EF4-FFF2-40B4-BE49-F238E27FC236}">
                <a16:creationId xmlns:a16="http://schemas.microsoft.com/office/drawing/2014/main" id="{634D6E40-D79E-43C5-96B5-0734922BFB13}"/>
              </a:ext>
            </a:extLst>
          </p:cNvPr>
          <p:cNvGrpSpPr/>
          <p:nvPr/>
        </p:nvGrpSpPr>
        <p:grpSpPr>
          <a:xfrm>
            <a:off x="3381331" y="5560058"/>
            <a:ext cx="5419726" cy="688342"/>
            <a:chOff x="3381331" y="5560058"/>
            <a:chExt cx="5419726" cy="688342"/>
          </a:xfrm>
        </p:grpSpPr>
        <p:pic>
          <p:nvPicPr>
            <p:cNvPr id="22" name="Picture 21">
              <a:extLst>
                <a:ext uri="{FF2B5EF4-FFF2-40B4-BE49-F238E27FC236}">
                  <a16:creationId xmlns:a16="http://schemas.microsoft.com/office/drawing/2014/main" id="{4E441738-8E44-4687-ABFA-9BD935EE8C03}"/>
                </a:ext>
              </a:extLst>
            </p:cNvPr>
            <p:cNvPicPr>
              <a:picLocks noChangeAspect="1"/>
            </p:cNvPicPr>
            <p:nvPr/>
          </p:nvPicPr>
          <p:blipFill>
            <a:blip r:embed="rId4"/>
            <a:stretch>
              <a:fillRect/>
            </a:stretch>
          </p:blipFill>
          <p:spPr>
            <a:xfrm>
              <a:off x="3381332" y="5953125"/>
              <a:ext cx="5419725" cy="295275"/>
            </a:xfrm>
            <a:prstGeom prst="rect">
              <a:avLst/>
            </a:prstGeom>
          </p:spPr>
        </p:pic>
        <p:pic>
          <p:nvPicPr>
            <p:cNvPr id="4" name="Picture 3">
              <a:extLst>
                <a:ext uri="{FF2B5EF4-FFF2-40B4-BE49-F238E27FC236}">
                  <a16:creationId xmlns:a16="http://schemas.microsoft.com/office/drawing/2014/main" id="{B9CCEFC1-DBE4-491A-9FFC-121CDC3E682B}"/>
                </a:ext>
              </a:extLst>
            </p:cNvPr>
            <p:cNvPicPr>
              <a:picLocks noChangeAspect="1"/>
            </p:cNvPicPr>
            <p:nvPr/>
          </p:nvPicPr>
          <p:blipFill>
            <a:blip r:embed="rId5"/>
            <a:stretch>
              <a:fillRect/>
            </a:stretch>
          </p:blipFill>
          <p:spPr>
            <a:xfrm>
              <a:off x="3381331" y="5560058"/>
              <a:ext cx="5419725" cy="400050"/>
            </a:xfrm>
            <a:prstGeom prst="rect">
              <a:avLst/>
            </a:prstGeom>
          </p:spPr>
        </p:pic>
      </p:grpSp>
    </p:spTree>
    <p:extLst>
      <p:ext uri="{BB962C8B-B14F-4D97-AF65-F5344CB8AC3E}">
        <p14:creationId xmlns:p14="http://schemas.microsoft.com/office/powerpoint/2010/main" val="103684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FAF6-3DE6-4D49-8454-A25A0B948910}"/>
              </a:ext>
            </a:extLst>
          </p:cNvPr>
          <p:cNvSpPr>
            <a:spLocks noGrp="1"/>
          </p:cNvSpPr>
          <p:nvPr>
            <p:ph type="title"/>
          </p:nvPr>
        </p:nvSpPr>
        <p:spPr/>
        <p:txBody>
          <a:bodyPr>
            <a:normAutofit/>
          </a:bodyPr>
          <a:lstStyle/>
          <a:p>
            <a:r>
              <a:rPr lang="en-US" dirty="0"/>
              <a:t>KNN CLASSIFIER</a:t>
            </a:r>
            <a:br>
              <a:rPr lang="en-US" dirty="0"/>
            </a:br>
            <a:r>
              <a:rPr lang="en-US" sz="1800" dirty="0"/>
              <a:t>(OVER SAMPLING)</a:t>
            </a:r>
            <a:endParaRPr lang="en-IN" dirty="0"/>
          </a:p>
        </p:txBody>
      </p:sp>
      <p:pic>
        <p:nvPicPr>
          <p:cNvPr id="5" name="Content Placeholder 4" descr="Graphical user interface&#10;&#10;Description automatically generated with medium confidence">
            <a:extLst>
              <a:ext uri="{FF2B5EF4-FFF2-40B4-BE49-F238E27FC236}">
                <a16:creationId xmlns:a16="http://schemas.microsoft.com/office/drawing/2014/main" id="{35852D2F-394F-481D-A4B4-384E00417419}"/>
              </a:ext>
            </a:extLst>
          </p:cNvPr>
          <p:cNvPicPr>
            <a:picLocks noGrp="1" noChangeAspect="1"/>
          </p:cNvPicPr>
          <p:nvPr>
            <p:ph idx="1"/>
          </p:nvPr>
        </p:nvPicPr>
        <p:blipFill>
          <a:blip r:embed="rId2"/>
          <a:stretch>
            <a:fillRect/>
          </a:stretch>
        </p:blipFill>
        <p:spPr>
          <a:xfrm>
            <a:off x="6814228" y="2063692"/>
            <a:ext cx="3773420" cy="2608320"/>
          </a:xfrm>
        </p:spPr>
      </p:pic>
      <p:pic>
        <p:nvPicPr>
          <p:cNvPr id="7" name="Picture 6" descr="Chart, waterfall chart&#10;&#10;Description automatically generated">
            <a:extLst>
              <a:ext uri="{FF2B5EF4-FFF2-40B4-BE49-F238E27FC236}">
                <a16:creationId xmlns:a16="http://schemas.microsoft.com/office/drawing/2014/main" id="{B35BB3E5-37EC-4D7A-9D1C-074BFCDB09DD}"/>
              </a:ext>
            </a:extLst>
          </p:cNvPr>
          <p:cNvPicPr>
            <a:picLocks noChangeAspect="1"/>
          </p:cNvPicPr>
          <p:nvPr/>
        </p:nvPicPr>
        <p:blipFill>
          <a:blip r:embed="rId3"/>
          <a:stretch>
            <a:fillRect/>
          </a:stretch>
        </p:blipFill>
        <p:spPr>
          <a:xfrm>
            <a:off x="1686187" y="2063692"/>
            <a:ext cx="3557849" cy="3285366"/>
          </a:xfrm>
          <a:prstGeom prst="rect">
            <a:avLst/>
          </a:prstGeom>
        </p:spPr>
      </p:pic>
      <p:grpSp>
        <p:nvGrpSpPr>
          <p:cNvPr id="6" name="Group 5">
            <a:extLst>
              <a:ext uri="{FF2B5EF4-FFF2-40B4-BE49-F238E27FC236}">
                <a16:creationId xmlns:a16="http://schemas.microsoft.com/office/drawing/2014/main" id="{EDF12F30-5987-4274-8E75-C0F66A72854E}"/>
              </a:ext>
            </a:extLst>
          </p:cNvPr>
          <p:cNvGrpSpPr/>
          <p:nvPr/>
        </p:nvGrpSpPr>
        <p:grpSpPr>
          <a:xfrm>
            <a:off x="3758269" y="5935946"/>
            <a:ext cx="5353050" cy="624907"/>
            <a:chOff x="3452164" y="5515906"/>
            <a:chExt cx="5835323" cy="732494"/>
          </a:xfrm>
        </p:grpSpPr>
        <p:pic>
          <p:nvPicPr>
            <p:cNvPr id="9" name="Picture 8">
              <a:extLst>
                <a:ext uri="{FF2B5EF4-FFF2-40B4-BE49-F238E27FC236}">
                  <a16:creationId xmlns:a16="http://schemas.microsoft.com/office/drawing/2014/main" id="{8B90A65F-4ED5-428C-AA53-2E803BF71FAA}"/>
                </a:ext>
              </a:extLst>
            </p:cNvPr>
            <p:cNvPicPr>
              <a:picLocks noChangeAspect="1"/>
            </p:cNvPicPr>
            <p:nvPr/>
          </p:nvPicPr>
          <p:blipFill>
            <a:blip r:embed="rId4"/>
            <a:stretch>
              <a:fillRect/>
            </a:stretch>
          </p:blipFill>
          <p:spPr>
            <a:xfrm>
              <a:off x="3458187" y="5915025"/>
              <a:ext cx="5829300" cy="333375"/>
            </a:xfrm>
            <a:prstGeom prst="rect">
              <a:avLst/>
            </a:prstGeom>
          </p:spPr>
        </p:pic>
        <p:pic>
          <p:nvPicPr>
            <p:cNvPr id="4" name="Picture 3">
              <a:extLst>
                <a:ext uri="{FF2B5EF4-FFF2-40B4-BE49-F238E27FC236}">
                  <a16:creationId xmlns:a16="http://schemas.microsoft.com/office/drawing/2014/main" id="{4D43215C-F439-4C4F-8812-3B650AD57DB0}"/>
                </a:ext>
              </a:extLst>
            </p:cNvPr>
            <p:cNvPicPr>
              <a:picLocks noChangeAspect="1"/>
            </p:cNvPicPr>
            <p:nvPr/>
          </p:nvPicPr>
          <p:blipFill>
            <a:blip r:embed="rId5"/>
            <a:stretch>
              <a:fillRect/>
            </a:stretch>
          </p:blipFill>
          <p:spPr>
            <a:xfrm>
              <a:off x="3452164" y="5515906"/>
              <a:ext cx="5829300" cy="400050"/>
            </a:xfrm>
            <a:prstGeom prst="rect">
              <a:avLst/>
            </a:prstGeom>
          </p:spPr>
        </p:pic>
      </p:grpSp>
    </p:spTree>
    <p:extLst>
      <p:ext uri="{BB962C8B-B14F-4D97-AF65-F5344CB8AC3E}">
        <p14:creationId xmlns:p14="http://schemas.microsoft.com/office/powerpoint/2010/main" val="40184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304800"/>
            <a:ext cx="4538124" cy="1036320"/>
          </a:xfrm>
        </p:spPr>
        <p:txBody>
          <a:bodyPr anchor="b">
            <a:normAutofit/>
          </a:bodyPr>
          <a:lstStyle/>
          <a:p>
            <a:pPr algn="l"/>
            <a:r>
              <a:rPr lang="en-US" sz="4000" dirty="0"/>
              <a:t>INDEX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458626"/>
          </a:xfrm>
        </p:spPr>
        <p:txBody>
          <a:bodyPr anchor="t">
            <a:normAutofit fontScale="77500" lnSpcReduction="20000"/>
          </a:bodyPr>
          <a:lstStyle/>
          <a:p>
            <a:r>
              <a:rPr lang="en-US" sz="2400" dirty="0"/>
              <a:t>INTRODUCTION</a:t>
            </a:r>
          </a:p>
          <a:p>
            <a:r>
              <a:rPr lang="en-US" sz="2400" dirty="0"/>
              <a:t>DATA SET</a:t>
            </a:r>
          </a:p>
          <a:p>
            <a:r>
              <a:rPr lang="en-US" sz="2400" dirty="0"/>
              <a:t>RELATED WORK</a:t>
            </a:r>
          </a:p>
          <a:p>
            <a:r>
              <a:rPr lang="en-US" sz="2400" dirty="0"/>
              <a:t>DATA PRE-PROCESSING</a:t>
            </a:r>
          </a:p>
          <a:p>
            <a:r>
              <a:rPr lang="en-US" sz="2400" dirty="0"/>
              <a:t>IMBALANCED DATA</a:t>
            </a:r>
          </a:p>
          <a:p>
            <a:r>
              <a:rPr lang="en-US" sz="2400" dirty="0"/>
              <a:t>EVALUATION STRATEGY</a:t>
            </a:r>
          </a:p>
          <a:p>
            <a:r>
              <a:rPr lang="en-US" sz="2400" dirty="0"/>
              <a:t>CLASSIFICATION MODELS</a:t>
            </a:r>
          </a:p>
          <a:p>
            <a:pPr marL="494100" indent="-457200">
              <a:buFont typeface="+mj-lt"/>
              <a:buAutoNum type="arabicPeriod"/>
            </a:pPr>
            <a:r>
              <a:rPr lang="en-US" sz="2400" dirty="0"/>
              <a:t>LOGISTIC REGRESSION</a:t>
            </a:r>
          </a:p>
          <a:p>
            <a:pPr marL="494100" indent="-457200">
              <a:buFont typeface="+mj-lt"/>
              <a:buAutoNum type="arabicPeriod"/>
            </a:pPr>
            <a:r>
              <a:rPr lang="en-US" sz="2400" dirty="0"/>
              <a:t>RANDOM FOREST CLASSIFIER</a:t>
            </a:r>
          </a:p>
          <a:p>
            <a:pPr marL="494100" indent="-457200">
              <a:buFont typeface="+mj-lt"/>
              <a:buAutoNum type="arabicPeriod"/>
            </a:pPr>
            <a:r>
              <a:rPr lang="en-US" sz="2400" dirty="0"/>
              <a:t>KNN CLASSIFIER</a:t>
            </a:r>
          </a:p>
          <a:p>
            <a:r>
              <a:rPr lang="en-US" sz="2400" dirty="0"/>
              <a:t>CONCLUSION</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59E1-0E5A-45C8-A12F-F3B63B5D11B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CFE3224-0492-458C-9BDA-6C9722B8DBA8}"/>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we have two types of data preprocessing, namely Under sampling and Over sampling. We have applied three models for both Under sampling and Over sampling. In the case of Under sampling ,Logistic Regression has the highest accuracy of 94.21% with precision </a:t>
            </a:r>
            <a:r>
              <a:rPr lang="en-IN" sz="1800" dirty="0">
                <a:effectLst>
                  <a:outerShdw blurRad="38100" dist="38100" dir="2700000" algn="tl">
                    <a:srgbClr val="000000">
                      <a:alpha val="43137"/>
                    </a:srgbClr>
                  </a:outerShdw>
                </a:effectLst>
                <a:latin typeface="Roboto" panose="02000000000000000000" pitchFamily="2" charset="0"/>
                <a:ea typeface="Calibri" panose="020F0502020204030204" pitchFamily="34" charset="0"/>
                <a:cs typeface="Times New Roman" panose="02020603050405020304" pitchFamily="18" charset="0"/>
              </a:rPr>
              <a:t>95.65%</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case of Over sampling, there is an improvement in the accuracy of Random Forest Classifier with the highest accuracy of 99.98%</a:t>
            </a:r>
            <a:r>
              <a:rPr lang="en-IN" sz="1800" dirty="0">
                <a:effectLst>
                  <a:outerShdw blurRad="38100" dist="38100" dir="2700000" algn="tl">
                    <a:srgbClr val="000000">
                      <a:alpha val="43137"/>
                    </a:srgbClr>
                  </a:outerShdw>
                </a:effectLst>
                <a:latin typeface="Roboto" panose="02000000000000000000" pitchFamily="2" charset="0"/>
                <a:ea typeface="Calibri" panose="020F0502020204030204" pitchFamily="34" charset="0"/>
                <a:cs typeface="Times New Roman" panose="02020603050405020304" pitchFamily="18" charset="0"/>
              </a:rPr>
              <a:t> with precision 99.96%</a:t>
            </a:r>
            <a:r>
              <a:rPr lang="en-US" sz="1800" dirty="0">
                <a:effectLst/>
                <a:latin typeface="Calibri" panose="020F0502020204030204" pitchFamily="34" charset="0"/>
                <a:ea typeface="Calibri" panose="020F0502020204030204" pitchFamily="34" charset="0"/>
                <a:cs typeface="Times New Roman" panose="02020603050405020304" pitchFamily="18" charset="0"/>
              </a:rPr>
              <a:t>.In the case of precision also, we see that Over sampling is better than under sampling.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Under sampling, we cut down the values to the minimum requirement which effects our results. In the case of over sampling we have large data to process with and it gives us better results.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also out performed all the accuracies that were referred before. This project’s highest accuracy is 99.98% and average accuracy of our project is 96.6%.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588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DCA4-39F2-4C72-B035-A3A51405FCD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DD4F73A-EE63-4005-88A4-47F3FABD8A4C}"/>
              </a:ext>
            </a:extLst>
          </p:cNvPr>
          <p:cNvSpPr>
            <a:spLocks noGrp="1"/>
          </p:cNvSpPr>
          <p:nvPr>
            <p:ph idx="1"/>
          </p:nvPr>
        </p:nvSpPr>
        <p:spPr/>
        <p:txBody>
          <a:bodyPr>
            <a:normAutofit lnSpcReduction="10000"/>
          </a:bodyPr>
          <a:lstStyle/>
          <a:p>
            <a:pPr marL="369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see frauds occurring around us here and there in any transaction, but debit or credit card transaction is a very common example. It is important for companies to identify fraudulent credit card transactions so that they don’t charge customers who did not  purchase that item or goods. Since the day payment systems have emerged, group of people have been trying to illegally access other people’s money.  According to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Nilson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Report, by 2025 United States will suffer a loss of 1.2 billion dollars because of Credit Card fraud.</a:t>
            </a:r>
          </a:p>
          <a:p>
            <a:pPr marL="369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we used various Machine Learning algorithms to detect Credit card fraud and find the best possible model that can detect fraud in best possible way. In this project we have used Logistic Regression, Random Forest Classifier and KNN Classifier as well. We drew the confusion matrix, classification report and ROC curve for all. The results of these models help us give a clear idea whether our transaction is normal or fraudulent transactions.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58276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CB3E-AA93-430D-9E3D-F57172D7D13D}"/>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9AFEF4D2-CFA8-4FBB-913A-B9519C382A6F}"/>
              </a:ext>
            </a:extLst>
          </p:cNvPr>
          <p:cNvSpPr>
            <a:spLocks noGrp="1"/>
          </p:cNvSpPr>
          <p:nvPr>
            <p:ph idx="1"/>
          </p:nvPr>
        </p:nvSpPr>
        <p:spPr/>
        <p:txBody>
          <a:bodyPr/>
          <a:lstStyle/>
          <a:p>
            <a:pPr marL="369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used in this project is from Kaggle(creditcard.csv), which consists data of two day’s transactions in European Union by the cardholders on 09/2013. Total of 284,807 transactions were made out of which 492 were fraudulent. So, our dataset is highly imbalanced, with frauds less than 0.17% in total.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sz="1800" dirty="0">
              <a:effectLst/>
              <a:latin typeface="Calibri" panose="020F0502020204030204" pitchFamily="34" charset="0"/>
              <a:ea typeface="Calibri" panose="020F0502020204030204" pitchFamily="34" charset="0"/>
            </a:endParaRPr>
          </a:p>
        </p:txBody>
      </p:sp>
      <p:pic>
        <p:nvPicPr>
          <p:cNvPr id="5" name="Picture 4" descr="Graphical user interface, application&#10;&#10;Description automatically generated with medium confidence">
            <a:extLst>
              <a:ext uri="{FF2B5EF4-FFF2-40B4-BE49-F238E27FC236}">
                <a16:creationId xmlns:a16="http://schemas.microsoft.com/office/drawing/2014/main" id="{DEC688E5-D2C6-465D-8921-272761C6DA57}"/>
              </a:ext>
            </a:extLst>
          </p:cNvPr>
          <p:cNvPicPr>
            <a:picLocks noChangeAspect="1"/>
          </p:cNvPicPr>
          <p:nvPr/>
        </p:nvPicPr>
        <p:blipFill>
          <a:blip r:embed="rId2"/>
          <a:stretch>
            <a:fillRect/>
          </a:stretch>
        </p:blipFill>
        <p:spPr>
          <a:xfrm>
            <a:off x="1166070" y="3786230"/>
            <a:ext cx="9348132" cy="1336311"/>
          </a:xfrm>
          <a:prstGeom prst="rect">
            <a:avLst/>
          </a:prstGeom>
        </p:spPr>
      </p:pic>
    </p:spTree>
    <p:extLst>
      <p:ext uri="{BB962C8B-B14F-4D97-AF65-F5344CB8AC3E}">
        <p14:creationId xmlns:p14="http://schemas.microsoft.com/office/powerpoint/2010/main" val="306881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108C-7AE4-4096-8A06-5009575C9BD4}"/>
              </a:ext>
            </a:extLst>
          </p:cNvPr>
          <p:cNvSpPr>
            <a:spLocks noGrp="1"/>
          </p:cNvSpPr>
          <p:nvPr>
            <p:ph type="title"/>
          </p:nvPr>
        </p:nvSpPr>
        <p:spPr>
          <a:xfrm>
            <a:off x="913795" y="609600"/>
            <a:ext cx="10353762" cy="966651"/>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B6745E63-6B01-4D34-9AF7-9882489763DC}"/>
              </a:ext>
            </a:extLst>
          </p:cNvPr>
          <p:cNvSpPr>
            <a:spLocks noGrp="1"/>
          </p:cNvSpPr>
          <p:nvPr>
            <p:ph idx="1"/>
          </p:nvPr>
        </p:nvSpPr>
        <p:spPr>
          <a:xfrm>
            <a:off x="913795" y="1463040"/>
            <a:ext cx="10353762" cy="4996484"/>
          </a:xfrm>
        </p:spPr>
        <p:txBody>
          <a:bodyPr/>
          <a:lstStyle/>
          <a:p>
            <a:pPr marL="36900" indent="0">
              <a:buNone/>
            </a:pPr>
            <a:r>
              <a:rPr lang="en-US" dirty="0"/>
              <a:t>The dataset consists of only numerical variables. As the details of the Credit card or cardholder cannot be disclosed, all the features in the dataset leaving Time, Amount and Class are converted by applying PCA. After applying PCA we get 28 features with labels V1,V2, ……,V28. These features include credit card history, early month’s bills, credit boundary, savings </a:t>
            </a:r>
            <a:r>
              <a:rPr lang="en-US" dirty="0" err="1"/>
              <a:t>account,etc</a:t>
            </a:r>
            <a:r>
              <a:rPr lang="en-US" dirty="0"/>
              <a:t>.</a:t>
            </a:r>
          </a:p>
          <a:p>
            <a:pPr marL="36900" indent="0">
              <a:buNone/>
            </a:pPr>
            <a:r>
              <a:rPr lang="en-US" dirty="0"/>
              <a:t>Features:</a:t>
            </a:r>
            <a:endParaRPr lang="en-IN" dirty="0"/>
          </a:p>
          <a:p>
            <a:pPr marL="494100" indent="-457200">
              <a:buFont typeface="+mj-lt"/>
              <a:buAutoNum type="arabicPeriod"/>
            </a:pPr>
            <a:r>
              <a:rPr lang="en-IN" dirty="0"/>
              <a:t>Time: Represents the elapsed time from the first transaction. </a:t>
            </a:r>
          </a:p>
          <a:p>
            <a:pPr marL="494100" indent="-457200">
              <a:buFont typeface="+mj-lt"/>
              <a:buAutoNum type="arabicPeriod"/>
            </a:pPr>
            <a:r>
              <a:rPr lang="en-IN" dirty="0"/>
              <a:t>V1,V2,…..V28: PCA converted features</a:t>
            </a:r>
          </a:p>
          <a:p>
            <a:pPr marL="494100" indent="-457200">
              <a:buFont typeface="+mj-lt"/>
              <a:buAutoNum type="arabicPeriod"/>
            </a:pPr>
            <a:r>
              <a:rPr lang="en-US" dirty="0"/>
              <a:t>Amount: Total amount of transaction</a:t>
            </a:r>
          </a:p>
          <a:p>
            <a:pPr marL="494100" indent="-457200">
              <a:buFont typeface="+mj-lt"/>
              <a:buAutoNum type="arabicPeriod"/>
            </a:pPr>
            <a:r>
              <a:rPr lang="en-US" dirty="0"/>
              <a:t>Class: 0 if Non-fraudulent transaction, 1 if fraudulent transaction</a:t>
            </a:r>
          </a:p>
        </p:txBody>
      </p:sp>
    </p:spTree>
    <p:extLst>
      <p:ext uri="{BB962C8B-B14F-4D97-AF65-F5344CB8AC3E}">
        <p14:creationId xmlns:p14="http://schemas.microsoft.com/office/powerpoint/2010/main" val="348429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E315-8CAD-4204-9C53-480271601196}"/>
              </a:ext>
            </a:extLst>
          </p:cNvPr>
          <p:cNvSpPr>
            <a:spLocks noGrp="1"/>
          </p:cNvSpPr>
          <p:nvPr>
            <p:ph type="title"/>
          </p:nvPr>
        </p:nvSpPr>
        <p:spPr>
          <a:xfrm>
            <a:off x="913795" y="226503"/>
            <a:ext cx="10353762" cy="1166069"/>
          </a:xfrm>
        </p:spPr>
        <p:txBody>
          <a:bodyPr/>
          <a:lstStyle/>
          <a:p>
            <a:r>
              <a:rPr lang="en-IN" dirty="0"/>
              <a:t>RELATED WORK</a:t>
            </a:r>
          </a:p>
        </p:txBody>
      </p:sp>
      <p:sp>
        <p:nvSpPr>
          <p:cNvPr id="3" name="Content Placeholder 2">
            <a:extLst>
              <a:ext uri="{FF2B5EF4-FFF2-40B4-BE49-F238E27FC236}">
                <a16:creationId xmlns:a16="http://schemas.microsoft.com/office/drawing/2014/main" id="{C5B59435-9E07-4BCA-A387-EE85C060CA11}"/>
              </a:ext>
            </a:extLst>
          </p:cNvPr>
          <p:cNvSpPr>
            <a:spLocks noGrp="1"/>
          </p:cNvSpPr>
          <p:nvPr>
            <p:ph idx="1"/>
          </p:nvPr>
        </p:nvSpPr>
        <p:spPr>
          <a:xfrm>
            <a:off x="913795" y="1484850"/>
            <a:ext cx="10353762" cy="4723003"/>
          </a:xfrm>
        </p:spPr>
        <p:txBody>
          <a:bodyPr>
            <a:noAutofit/>
          </a:bodyPr>
          <a:lstStyle/>
          <a:p>
            <a:r>
              <a:rPr lang="en-IN" sz="1400" b="0" i="0" dirty="0">
                <a:effectLst/>
                <a:latin typeface="Arial" panose="020B0604020202020204" pitchFamily="34" charset="0"/>
              </a:rPr>
              <a:t>J. O. </a:t>
            </a:r>
            <a:r>
              <a:rPr lang="en-IN" sz="1400" b="0" i="0" dirty="0" err="1">
                <a:effectLst/>
                <a:latin typeface="Arial" panose="020B0604020202020204" pitchFamily="34" charset="0"/>
              </a:rPr>
              <a:t>Awoyemi</a:t>
            </a:r>
            <a:r>
              <a:rPr lang="en-IN" sz="1400" b="0" i="0" dirty="0">
                <a:effectLst/>
                <a:latin typeface="Arial" panose="020B0604020202020204" pitchFamily="34" charset="0"/>
              </a:rPr>
              <a:t>, A. O. </a:t>
            </a:r>
            <a:r>
              <a:rPr lang="en-IN" sz="1400" b="0" i="0" dirty="0" err="1">
                <a:effectLst/>
                <a:latin typeface="Arial" panose="020B0604020202020204" pitchFamily="34" charset="0"/>
              </a:rPr>
              <a:t>Adetunmbi</a:t>
            </a:r>
            <a:r>
              <a:rPr lang="en-IN" sz="1400" b="0" i="0" dirty="0">
                <a:effectLst/>
                <a:latin typeface="Arial" panose="020B0604020202020204" pitchFamily="34" charset="0"/>
              </a:rPr>
              <a:t> and S. A. </a:t>
            </a:r>
            <a:r>
              <a:rPr lang="en-IN" sz="1400" b="0" i="0" dirty="0" err="1">
                <a:effectLst/>
                <a:latin typeface="Arial" panose="020B0604020202020204" pitchFamily="34" charset="0"/>
              </a:rPr>
              <a:t>Oluwadare</a:t>
            </a:r>
            <a:r>
              <a:rPr lang="en-IN" sz="1400" b="0" i="0" dirty="0">
                <a:effectLst/>
                <a:latin typeface="Arial" panose="020B0604020202020204" pitchFamily="34" charset="0"/>
              </a:rPr>
              <a:t>, "Credit card fraud detection using machine learning techniques: A comparative analysis", </a:t>
            </a:r>
            <a:r>
              <a:rPr lang="en-IN" sz="1400" b="0" i="1" dirty="0">
                <a:effectLst/>
                <a:latin typeface="Arial" panose="020B0604020202020204" pitchFamily="34" charset="0"/>
              </a:rPr>
              <a:t>2017 International Conference on Computing Networking and Informatics (ICCNI)</a:t>
            </a:r>
            <a:r>
              <a:rPr lang="en-IN" sz="1400" b="0" i="0" dirty="0">
                <a:effectLst/>
                <a:latin typeface="Arial" panose="020B0604020202020204" pitchFamily="34" charset="0"/>
              </a:rPr>
              <a:t>, pp. 1-9, 2017.</a:t>
            </a:r>
          </a:p>
          <a:p>
            <a:pPr marL="36900" indent="0">
              <a:buNone/>
            </a:pPr>
            <a:r>
              <a:rPr lang="en-IN" sz="1400" b="0" i="0" dirty="0">
                <a:effectLst/>
                <a:latin typeface="Arial" panose="020B0604020202020204" pitchFamily="34" charset="0"/>
              </a:rPr>
              <a:t>J. O. </a:t>
            </a:r>
            <a:r>
              <a:rPr lang="en-IN" sz="1400" b="0" i="0" dirty="0" err="1">
                <a:effectLst/>
                <a:latin typeface="Arial" panose="020B0604020202020204" pitchFamily="34" charset="0"/>
              </a:rPr>
              <a:t>Awoyemi</a:t>
            </a:r>
            <a:r>
              <a:rPr lang="en-IN" sz="1400" b="0" i="0" dirty="0">
                <a:effectLst/>
                <a:latin typeface="Arial" panose="020B0604020202020204" pitchFamily="34" charset="0"/>
              </a:rPr>
              <a:t>, A. O. </a:t>
            </a:r>
            <a:r>
              <a:rPr lang="en-IN" sz="1400" b="0" i="0" dirty="0" err="1">
                <a:effectLst/>
                <a:latin typeface="Arial" panose="020B0604020202020204" pitchFamily="34" charset="0"/>
              </a:rPr>
              <a:t>Adetunmbi</a:t>
            </a:r>
            <a:r>
              <a:rPr lang="en-IN" sz="1400" b="0" i="0" dirty="0">
                <a:effectLst/>
                <a:latin typeface="Arial" panose="020B0604020202020204" pitchFamily="34" charset="0"/>
              </a:rPr>
              <a:t> and S. A. </a:t>
            </a:r>
            <a:r>
              <a:rPr lang="en-IN" sz="1400" b="0" i="0" dirty="0" err="1">
                <a:effectLst/>
                <a:latin typeface="Arial" panose="020B0604020202020204" pitchFamily="34" charset="0"/>
              </a:rPr>
              <a:t>Oluwadare</a:t>
            </a:r>
            <a:r>
              <a:rPr lang="en-IN" sz="1400" b="0" i="0" dirty="0">
                <a:effectLst/>
                <a:latin typeface="Arial" panose="020B0604020202020204" pitchFamily="34" charset="0"/>
              </a:rPr>
              <a:t> performed a study using logistic regression, </a:t>
            </a:r>
            <a:r>
              <a:rPr lang="en-IN" sz="1400" b="0" i="0" dirty="0">
                <a:effectLst/>
                <a:latin typeface="Georgia" panose="02040502050405020303" pitchFamily="18" charset="0"/>
              </a:rPr>
              <a:t>Naïve Bayes and KNN classifiers to classify fraudulent and non-fraudulent transactions with accuracies </a:t>
            </a:r>
            <a:r>
              <a:rPr lang="en-IN" sz="1400" b="0" i="0" dirty="0">
                <a:solidFill>
                  <a:srgbClr val="333333"/>
                </a:solidFill>
                <a:effectLst/>
                <a:latin typeface="Georgia" panose="02040502050405020303" pitchFamily="18" charset="0"/>
              </a:rPr>
              <a:t> </a:t>
            </a:r>
            <a:r>
              <a:rPr lang="en-IN" sz="1400" b="0" i="0" dirty="0">
                <a:effectLst/>
                <a:latin typeface="Georgia" panose="02040502050405020303" pitchFamily="18" charset="0"/>
              </a:rPr>
              <a:t>54.86%, 97.69%, and 97.92% respectively.</a:t>
            </a:r>
          </a:p>
          <a:p>
            <a:pPr marL="36900" indent="0">
              <a:buNone/>
            </a:pPr>
            <a:endParaRPr lang="en-IN" sz="1400" b="0" i="0" dirty="0">
              <a:effectLst/>
              <a:latin typeface="Georgia" panose="02040502050405020303" pitchFamily="18" charset="0"/>
            </a:endParaRPr>
          </a:p>
          <a:p>
            <a:r>
              <a:rPr lang="en-IN" sz="1400" b="0" i="0" dirty="0">
                <a:effectLst/>
                <a:latin typeface="Arial" panose="020B0604020202020204" pitchFamily="34" charset="0"/>
              </a:rPr>
              <a:t>W. Deng, Z. Huang, J. Zhang and J. Xu, "A Data Mining Based System for Transaction Fraud Detection", </a:t>
            </a:r>
            <a:r>
              <a:rPr lang="en-IN" sz="1400" b="0" i="1" dirty="0">
                <a:effectLst/>
                <a:latin typeface="Arial" panose="020B0604020202020204" pitchFamily="34" charset="0"/>
              </a:rPr>
              <a:t>2021 IEEE International Conference on Consumer Electronics and Computer Engineering ICCECE 2021</a:t>
            </a:r>
            <a:r>
              <a:rPr lang="en-IN" sz="1400" b="0" i="0" dirty="0">
                <a:effectLst/>
                <a:latin typeface="Arial" panose="020B0604020202020204" pitchFamily="34" charset="0"/>
              </a:rPr>
              <a:t>, pp. 542-545, Jan. 2021.</a:t>
            </a:r>
          </a:p>
          <a:p>
            <a:pPr marL="36900" indent="0">
              <a:buNone/>
            </a:pPr>
            <a:r>
              <a:rPr lang="en-IN" sz="1400" b="0" i="0" dirty="0">
                <a:effectLst/>
                <a:latin typeface="Georgia" panose="02040502050405020303" pitchFamily="18" charset="0"/>
              </a:rPr>
              <a:t>Deng. </a:t>
            </a:r>
            <a:r>
              <a:rPr lang="en-IN" sz="1400" b="0" i="0" dirty="0" err="1">
                <a:effectLst/>
                <a:latin typeface="Georgia" panose="02040502050405020303" pitchFamily="18" charset="0"/>
              </a:rPr>
              <a:t>Wenkai</a:t>
            </a:r>
            <a:r>
              <a:rPr lang="en-IN" sz="1400" b="0" i="0" dirty="0">
                <a:effectLst/>
                <a:latin typeface="Georgia" panose="02040502050405020303" pitchFamily="18" charset="0"/>
              </a:rPr>
              <a:t>, Huang. </a:t>
            </a:r>
            <a:r>
              <a:rPr lang="en-IN" sz="1400" b="0" i="0" dirty="0" err="1">
                <a:effectLst/>
                <a:latin typeface="Georgia" panose="02040502050405020303" pitchFamily="18" charset="0"/>
              </a:rPr>
              <a:t>Ziming</a:t>
            </a:r>
            <a:r>
              <a:rPr lang="en-IN" sz="1400" b="0" i="0" dirty="0">
                <a:effectLst/>
                <a:latin typeface="Georgia" panose="02040502050405020303" pitchFamily="18" charset="0"/>
              </a:rPr>
              <a:t> et al. performed a research using random forest and manual detection for detecting fraudulent transaction. In this  research their model outperforms logistic regression and support vector machines </a:t>
            </a:r>
            <a:r>
              <a:rPr lang="en-IN" sz="1400" dirty="0">
                <a:effectLst/>
                <a:latin typeface="Georgia" panose="02040502050405020303" pitchFamily="18" charset="0"/>
              </a:rPr>
              <a:t>with the benchmark accuracy of 96.8% and ROC AUC score of 92.50%.</a:t>
            </a:r>
          </a:p>
          <a:p>
            <a:pPr marL="36900" indent="0">
              <a:buNone/>
            </a:pPr>
            <a:endParaRPr lang="en-IN" sz="1400" b="0" i="0" dirty="0">
              <a:effectLst/>
              <a:latin typeface="Georgia" panose="02040502050405020303" pitchFamily="18" charset="0"/>
            </a:endParaRPr>
          </a:p>
          <a:p>
            <a:r>
              <a:rPr lang="en-IN" sz="1400" b="0" i="0" dirty="0">
                <a:effectLst/>
                <a:latin typeface="Arial" panose="020B0604020202020204" pitchFamily="34" charset="0"/>
              </a:rPr>
              <a:t>P. Tiwari, S. Mehta, N. </a:t>
            </a:r>
            <a:r>
              <a:rPr lang="en-IN" sz="1400" b="0" i="0" dirty="0" err="1">
                <a:effectLst/>
                <a:latin typeface="Arial" panose="020B0604020202020204" pitchFamily="34" charset="0"/>
              </a:rPr>
              <a:t>Sakhuja</a:t>
            </a:r>
            <a:r>
              <a:rPr lang="en-IN" sz="1400" b="0" i="0" dirty="0">
                <a:effectLst/>
                <a:latin typeface="Arial" panose="020B0604020202020204" pitchFamily="34" charset="0"/>
              </a:rPr>
              <a:t>, I. Gupta and A. K. Singh, "Hybrid method in identifying the fraud detection in the credit card" in Evolutionary Computing and Mobile Sustainable Networks, </a:t>
            </a:r>
            <a:r>
              <a:rPr lang="en-IN" sz="1400" b="0" i="0" dirty="0" err="1">
                <a:effectLst/>
                <a:latin typeface="Arial" panose="020B0604020202020204" pitchFamily="34" charset="0"/>
              </a:rPr>
              <a:t>Singapore:Springer</a:t>
            </a:r>
            <a:r>
              <a:rPr lang="en-IN" sz="1400" b="0" i="0" dirty="0">
                <a:effectLst/>
                <a:latin typeface="Arial" panose="020B0604020202020204" pitchFamily="34" charset="0"/>
              </a:rPr>
              <a:t> Singapore, pp. 27-35, 2021.</a:t>
            </a:r>
          </a:p>
          <a:p>
            <a:pPr marL="36900" indent="0">
              <a:buNone/>
            </a:pPr>
            <a:r>
              <a:rPr lang="en-IN" sz="1400" b="0" i="0" dirty="0">
                <a:effectLst/>
                <a:latin typeface="Arial" panose="020B0604020202020204" pitchFamily="34" charset="0"/>
              </a:rPr>
              <a:t>P. Tiwari, S. Mehta, N. </a:t>
            </a:r>
            <a:r>
              <a:rPr lang="en-IN" sz="1400" b="0" i="0" dirty="0" err="1">
                <a:effectLst/>
                <a:latin typeface="Arial" panose="020B0604020202020204" pitchFamily="34" charset="0"/>
              </a:rPr>
              <a:t>Sakhuja</a:t>
            </a:r>
            <a:r>
              <a:rPr lang="en-IN" sz="1400" b="0" i="0" dirty="0">
                <a:effectLst/>
                <a:latin typeface="Arial" panose="020B0604020202020204" pitchFamily="34" charset="0"/>
              </a:rPr>
              <a:t>, I. Gupta and A. K. Singh worked on models KNN, ANN and Decision Trees to detect fraudulent and non-fraudulent data with th</a:t>
            </a:r>
            <a:r>
              <a:rPr lang="en-IN" sz="1400" dirty="0">
                <a:effectLst/>
                <a:latin typeface="Arial" panose="020B0604020202020204" pitchFamily="34" charset="0"/>
              </a:rPr>
              <a:t>e average accuracy of 95.66%</a:t>
            </a:r>
            <a:endParaRPr lang="en-IN" sz="1400" dirty="0"/>
          </a:p>
        </p:txBody>
      </p:sp>
    </p:spTree>
    <p:extLst>
      <p:ext uri="{BB962C8B-B14F-4D97-AF65-F5344CB8AC3E}">
        <p14:creationId xmlns:p14="http://schemas.microsoft.com/office/powerpoint/2010/main" val="168275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78A0-31BA-40A8-97E8-5D4E5BA38A9E}"/>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9468CF80-2189-4A5B-B990-2D555E43F6BB}"/>
              </a:ext>
            </a:extLst>
          </p:cNvPr>
          <p:cNvSpPr>
            <a:spLocks noGrp="1"/>
          </p:cNvSpPr>
          <p:nvPr>
            <p:ph idx="1"/>
          </p:nvPr>
        </p:nvSpPr>
        <p:spPr>
          <a:xfrm>
            <a:off x="913795" y="2076450"/>
            <a:ext cx="10353762" cy="4416629"/>
          </a:xfrm>
        </p:spPr>
        <p:txBody>
          <a:bodyPr/>
          <a:lstStyle/>
          <a:p>
            <a:pPr marL="494100" indent="-457200">
              <a:buFont typeface="+mj-lt"/>
              <a:buAutoNum type="arabicPeriod"/>
            </a:pPr>
            <a:r>
              <a:rPr lang="en-US" dirty="0"/>
              <a:t>In our dataset, we see that the values in Amount feature are varying. So we have standardized the Amount feature.</a:t>
            </a:r>
          </a:p>
          <a:p>
            <a:pPr marL="494100" indent="-457200">
              <a:buFont typeface="+mj-lt"/>
              <a:buAutoNum type="arabicPeriod"/>
            </a:pPr>
            <a:r>
              <a:rPr lang="en-US" dirty="0"/>
              <a:t>The Time feature is an external deciding factor, so we dropped it from our dataset.</a:t>
            </a:r>
          </a:p>
          <a:p>
            <a:pPr marL="494100" indent="-457200">
              <a:buFont typeface="+mj-lt"/>
              <a:buAutoNum type="arabicPeriod"/>
            </a:pPr>
            <a:r>
              <a:rPr lang="en-US" dirty="0"/>
              <a:t>As there were duplicate transactions in our dataset, so we dropped 1,081 duplicated transactions from our dataset.</a:t>
            </a:r>
          </a:p>
          <a:p>
            <a:pPr marL="494100" indent="-457200">
              <a:buFont typeface="+mj-lt"/>
              <a:buAutoNum type="arabicPeriod"/>
            </a:pPr>
            <a:r>
              <a:rPr lang="en-US" dirty="0"/>
              <a:t>Our dataset is highly imbalanced, so have balanced it using Under Sampling and Over Sampling using SMOTE.</a:t>
            </a:r>
          </a:p>
          <a:p>
            <a:pPr marL="494100" indent="-457200">
              <a:buFont typeface="+mj-lt"/>
              <a:buAutoNum type="arabicPeriod"/>
            </a:pPr>
            <a:r>
              <a:rPr lang="en-US" dirty="0"/>
              <a:t>We split the dataset into training and testing sets where 80% of the dataset is training set and remaining 20% is testing set.</a:t>
            </a:r>
          </a:p>
        </p:txBody>
      </p:sp>
    </p:spTree>
    <p:extLst>
      <p:ext uri="{BB962C8B-B14F-4D97-AF65-F5344CB8AC3E}">
        <p14:creationId xmlns:p14="http://schemas.microsoft.com/office/powerpoint/2010/main" val="73737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E9FB-29B2-4C54-8AF7-81B55386AE3E}"/>
              </a:ext>
            </a:extLst>
          </p:cNvPr>
          <p:cNvSpPr>
            <a:spLocks noGrp="1"/>
          </p:cNvSpPr>
          <p:nvPr>
            <p:ph type="title"/>
          </p:nvPr>
        </p:nvSpPr>
        <p:spPr/>
        <p:txBody>
          <a:bodyPr/>
          <a:lstStyle/>
          <a:p>
            <a:r>
              <a:rPr lang="en-US" dirty="0"/>
              <a:t>IMBALANCED DATA</a:t>
            </a:r>
            <a:endParaRPr lang="en-IN" dirty="0"/>
          </a:p>
        </p:txBody>
      </p:sp>
      <p:sp>
        <p:nvSpPr>
          <p:cNvPr id="3" name="Content Placeholder 2">
            <a:extLst>
              <a:ext uri="{FF2B5EF4-FFF2-40B4-BE49-F238E27FC236}">
                <a16:creationId xmlns:a16="http://schemas.microsoft.com/office/drawing/2014/main" id="{19778F4F-4026-4800-9A03-F1F3A77CBA8B}"/>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UNDER SAMPLING:</a:t>
            </a:r>
          </a:p>
          <a:p>
            <a:pPr marL="36900" indent="0">
              <a:buNone/>
            </a:pPr>
            <a:r>
              <a:rPr lang="en-US" dirty="0">
                <a:latin typeface="Arial" panose="020B0604020202020204" pitchFamily="34" charset="0"/>
                <a:cs typeface="Arial" panose="020B0604020202020204" pitchFamily="34" charset="0"/>
              </a:rPr>
              <a:t>After standardizing the amount, dropping the time feature and deleting duplicate values, we have 473 fraudulent transactions and 283253 Non-fraudulent transactions. In Under sampling, we randomly select 473 Non-fraudulent transactions from 283253 transactions and then apply all the models on the new dataset.</a:t>
            </a:r>
          </a:p>
          <a:p>
            <a:pPr marL="36900" indent="0">
              <a:buNone/>
            </a:pPr>
            <a:endParaRPr lang="en-US" dirty="0">
              <a:latin typeface="Arial" panose="020B0604020202020204" pitchFamily="34" charset="0"/>
              <a:cs typeface="Arial" panose="020B060402020202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3E5850E3-0BB6-414F-89E2-9C66DF0D90C5}"/>
              </a:ext>
            </a:extLst>
          </p:cNvPr>
          <p:cNvPicPr>
            <a:picLocks noChangeAspect="1"/>
          </p:cNvPicPr>
          <p:nvPr/>
        </p:nvPicPr>
        <p:blipFill>
          <a:blip r:embed="rId2"/>
          <a:stretch>
            <a:fillRect/>
          </a:stretch>
        </p:blipFill>
        <p:spPr>
          <a:xfrm>
            <a:off x="4666828" y="4669714"/>
            <a:ext cx="2370025" cy="624894"/>
          </a:xfrm>
          <a:prstGeom prst="rect">
            <a:avLst/>
          </a:prstGeom>
        </p:spPr>
      </p:pic>
    </p:spTree>
    <p:extLst>
      <p:ext uri="{BB962C8B-B14F-4D97-AF65-F5344CB8AC3E}">
        <p14:creationId xmlns:p14="http://schemas.microsoft.com/office/powerpoint/2010/main" val="282906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26C5-8D06-4B1D-B8A1-F14D2CF7591B}"/>
              </a:ext>
            </a:extLst>
          </p:cNvPr>
          <p:cNvSpPr>
            <a:spLocks noGrp="1"/>
          </p:cNvSpPr>
          <p:nvPr>
            <p:ph type="title"/>
          </p:nvPr>
        </p:nvSpPr>
        <p:spPr/>
        <p:txBody>
          <a:bodyPr/>
          <a:lstStyle/>
          <a:p>
            <a:r>
              <a:rPr lang="en-US" dirty="0"/>
              <a:t>IMBALANCED DATA</a:t>
            </a:r>
            <a:endParaRPr lang="en-IN" dirty="0"/>
          </a:p>
        </p:txBody>
      </p:sp>
      <p:sp>
        <p:nvSpPr>
          <p:cNvPr id="3" name="Content Placeholder 2">
            <a:extLst>
              <a:ext uri="{FF2B5EF4-FFF2-40B4-BE49-F238E27FC236}">
                <a16:creationId xmlns:a16="http://schemas.microsoft.com/office/drawing/2014/main" id="{866F4018-5B89-4378-91D1-6F3DEB745A9C}"/>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OVERSAMPLING:</a:t>
            </a:r>
          </a:p>
          <a:p>
            <a:pPr marL="36900" indent="0">
              <a:buNone/>
            </a:pPr>
            <a:r>
              <a:rPr lang="en-US" dirty="0">
                <a:latin typeface="Arial" panose="020B0604020202020204" pitchFamily="34" charset="0"/>
                <a:cs typeface="Arial" panose="020B0604020202020204" pitchFamily="34" charset="0"/>
              </a:rPr>
              <a:t>After standardizing the amount, dropping the time feature and deleting duplicate values, we have 473 fraudulent transactions and 283253 Non-fraudulent transactions. In Over sampling, we generate copies of data in the minority class using SMOTE technique.</a:t>
            </a:r>
          </a:p>
          <a:p>
            <a:pPr marL="36900" indent="0">
              <a:buNone/>
            </a:pPr>
            <a:endParaRPr lang="en-IN" dirty="0"/>
          </a:p>
        </p:txBody>
      </p:sp>
      <p:pic>
        <p:nvPicPr>
          <p:cNvPr id="5" name="Picture 4" descr="Text&#10;&#10;Description automatically generated">
            <a:extLst>
              <a:ext uri="{FF2B5EF4-FFF2-40B4-BE49-F238E27FC236}">
                <a16:creationId xmlns:a16="http://schemas.microsoft.com/office/drawing/2014/main" id="{A91789A2-D330-40E8-BB07-1D2F884B5FF2}"/>
              </a:ext>
            </a:extLst>
          </p:cNvPr>
          <p:cNvPicPr>
            <a:picLocks noChangeAspect="1"/>
          </p:cNvPicPr>
          <p:nvPr/>
        </p:nvPicPr>
        <p:blipFill>
          <a:blip r:embed="rId2"/>
          <a:stretch>
            <a:fillRect/>
          </a:stretch>
        </p:blipFill>
        <p:spPr>
          <a:xfrm>
            <a:off x="4542592" y="4876207"/>
            <a:ext cx="2568163" cy="662997"/>
          </a:xfrm>
          <a:prstGeom prst="rect">
            <a:avLst/>
          </a:prstGeom>
        </p:spPr>
      </p:pic>
    </p:spTree>
    <p:extLst>
      <p:ext uri="{BB962C8B-B14F-4D97-AF65-F5344CB8AC3E}">
        <p14:creationId xmlns:p14="http://schemas.microsoft.com/office/powerpoint/2010/main" val="3705561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{957CC047-F4AA-4BC2-9534-A6A004B4E2A6}tf55705232_win32</Template>
  <TotalTime>665</TotalTime>
  <Words>1140</Words>
  <Application>Microsoft Office PowerPoint</Application>
  <PresentationFormat>Widescreen</PresentationFormat>
  <Paragraphs>73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Georgia</vt:lpstr>
      <vt:lpstr>Goudy Old Style</vt:lpstr>
      <vt:lpstr>Roboto</vt:lpstr>
      <vt:lpstr>Wingdings 2</vt:lpstr>
      <vt:lpstr>SlateVTI</vt:lpstr>
      <vt:lpstr>CREDIT CARD FRAUD DETECTION </vt:lpstr>
      <vt:lpstr>INDEX </vt:lpstr>
      <vt:lpstr>INTRODUCTION</vt:lpstr>
      <vt:lpstr>DATASET</vt:lpstr>
      <vt:lpstr>DATASET</vt:lpstr>
      <vt:lpstr>RELATED WORK</vt:lpstr>
      <vt:lpstr>DATA PREPROCESSING</vt:lpstr>
      <vt:lpstr>IMBALANCED DATA</vt:lpstr>
      <vt:lpstr>IMBALANCED DATA</vt:lpstr>
      <vt:lpstr> EVALUATION STRATEGY</vt:lpstr>
      <vt:lpstr>CLASSIFCATION MODELS</vt:lpstr>
      <vt:lpstr>LOGISTIC REGRESSION (UNDER SAMPLING)</vt:lpstr>
      <vt:lpstr>LOGISTIC REGRESSION (OVER SAMPLING)</vt:lpstr>
      <vt:lpstr>PowerPoint Presentation</vt:lpstr>
      <vt:lpstr>RANDOM FOREST CLASSIFIER (UNDER SAMPLING)</vt:lpstr>
      <vt:lpstr>RANDOM FOREST CLASSIFIER (OVER SAMPLING)</vt:lpstr>
      <vt:lpstr>PowerPoint Presentation</vt:lpstr>
      <vt:lpstr>KNN CLASSIFIER (UNDER SAMPLING)</vt:lpstr>
      <vt:lpstr>KNN CLASSIFIER (OVER SAMPLING)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dc:title>
  <dc:creator>Admin</dc:creator>
  <cp:lastModifiedBy>Admin</cp:lastModifiedBy>
  <cp:revision>27</cp:revision>
  <dcterms:created xsi:type="dcterms:W3CDTF">2022-04-20T11:03:38Z</dcterms:created>
  <dcterms:modified xsi:type="dcterms:W3CDTF">2022-04-21T18:41:29Z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