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67" r:id="rId4"/>
    <p:sldId id="258" r:id="rId5"/>
    <p:sldId id="259" r:id="rId6"/>
    <p:sldId id="260" r:id="rId7"/>
    <p:sldId id="262" r:id="rId8"/>
    <p:sldId id="263" r:id="rId9"/>
    <p:sldId id="264" r:id="rId10"/>
    <p:sldId id="268" r:id="rId11"/>
    <p:sldId id="265" r:id="rId12"/>
    <p:sldId id="269" r:id="rId13"/>
    <p:sldId id="270" r:id="rId14"/>
    <p:sldId id="271" r:id="rId15"/>
    <p:sldId id="285" r:id="rId16"/>
    <p:sldId id="276" r:id="rId17"/>
    <p:sldId id="281" r:id="rId18"/>
    <p:sldId id="274" r:id="rId19"/>
    <p:sldId id="278" r:id="rId20"/>
    <p:sldId id="277" r:id="rId21"/>
    <p:sldId id="273" r:id="rId22"/>
    <p:sldId id="279" r:id="rId23"/>
    <p:sldId id="280" r:id="rId24"/>
    <p:sldId id="283" r:id="rId25"/>
    <p:sldId id="282" r:id="rId26"/>
    <p:sldId id="275" r:id="rId27"/>
    <p:sldId id="272" r:id="rId28"/>
    <p:sldId id="284" r:id="rId29"/>
    <p:sldId id="286"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96A02-307C-4BA5-9E1B-33A33AFA2C35}" type="datetimeFigureOut">
              <a:rPr lang="en-IN" smtClean="0"/>
              <a:t>06-12-2021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62566-FCC8-4F6C-85EC-664E864F7081}" type="slidenum">
              <a:rPr lang="en-IN" smtClean="0"/>
              <a:t>‹#›</a:t>
            </a:fld>
            <a:endParaRPr lang="en-IN"/>
          </a:p>
        </p:txBody>
      </p:sp>
    </p:spTree>
    <p:extLst>
      <p:ext uri="{BB962C8B-B14F-4D97-AF65-F5344CB8AC3E}">
        <p14:creationId xmlns:p14="http://schemas.microsoft.com/office/powerpoint/2010/main" val="269721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AEAE263-CE96-45FE-A702-DD3F68E336E0}" type="datetime1">
              <a:rPr lang="en-IN" smtClean="0"/>
              <a:t>06-12-2021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31E8779-39A1-4BC4-9294-E40A56B5CBE9}" type="slidenum">
              <a:rPr lang="en-IN" smtClean="0"/>
              <a:t>‹#›</a:t>
            </a:fld>
            <a:endParaRPr lang="en-IN"/>
          </a:p>
        </p:txBody>
      </p:sp>
    </p:spTree>
    <p:extLst>
      <p:ext uri="{BB962C8B-B14F-4D97-AF65-F5344CB8AC3E}">
        <p14:creationId xmlns:p14="http://schemas.microsoft.com/office/powerpoint/2010/main" val="163138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BD4B5-571D-4096-BB09-C6706A5EB417}" type="datetime1">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400157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57B59A8-49D5-430C-9F03-9745A47FA18D}" type="datetime1">
              <a:rPr lang="en-IN" smtClean="0"/>
              <a:t>06-12-2021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31E8779-39A1-4BC4-9294-E40A56B5CBE9}" type="slidenum">
              <a:rPr lang="en-IN" smtClean="0"/>
              <a:t>‹#›</a:t>
            </a:fld>
            <a:endParaRPr lang="en-IN"/>
          </a:p>
        </p:txBody>
      </p:sp>
    </p:spTree>
    <p:extLst>
      <p:ext uri="{BB962C8B-B14F-4D97-AF65-F5344CB8AC3E}">
        <p14:creationId xmlns:p14="http://schemas.microsoft.com/office/powerpoint/2010/main" val="51536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549B-69F2-4917-84B3-2F3B6856121A}" type="datetime1">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58583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12C04E9-FC1F-4470-815F-D74B8DB8428F}" type="datetime1">
              <a:rPr lang="en-IN" smtClean="0"/>
              <a:t>06-12-2021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31E8779-39A1-4BC4-9294-E40A56B5CBE9}" type="slidenum">
              <a:rPr lang="en-IN" smtClean="0"/>
              <a:t>‹#›</a:t>
            </a:fld>
            <a:endParaRPr lang="en-IN"/>
          </a:p>
        </p:txBody>
      </p:sp>
    </p:spTree>
    <p:extLst>
      <p:ext uri="{BB962C8B-B14F-4D97-AF65-F5344CB8AC3E}">
        <p14:creationId xmlns:p14="http://schemas.microsoft.com/office/powerpoint/2010/main" val="93072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1851A-2345-4F17-855E-2C042A5E3479}" type="datetime1">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93069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3C9B0-6D17-4DAC-AF3C-277F86EB57BF}" type="datetime1">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62579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455AE6-B93C-4855-AD2D-5B0395A7B885}" type="datetime1">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1E8779-39A1-4BC4-9294-E40A56B5CBE9}"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75145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61DA-C737-413F-966A-3AA9767A6139}" type="datetime1">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282602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F76D190-0FC3-4863-B044-E761CC26D7AD}" type="datetime1">
              <a:rPr lang="en-IN" smtClean="0"/>
              <a:t>06-12-2021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31E8779-39A1-4BC4-9294-E40A56B5CBE9}" type="slidenum">
              <a:rPr lang="en-IN" smtClean="0"/>
              <a:t>‹#›</a:t>
            </a:fld>
            <a:endParaRPr lang="en-IN"/>
          </a:p>
        </p:txBody>
      </p:sp>
    </p:spTree>
    <p:extLst>
      <p:ext uri="{BB962C8B-B14F-4D97-AF65-F5344CB8AC3E}">
        <p14:creationId xmlns:p14="http://schemas.microsoft.com/office/powerpoint/2010/main" val="115772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65B32A-874A-49C1-8639-3E3FFD9BCE65}" type="datetime1">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1E8779-39A1-4BC4-9294-E40A56B5CBE9}" type="slidenum">
              <a:rPr lang="en-IN" smtClean="0"/>
              <a:t>‹#›</a:t>
            </a:fld>
            <a:endParaRPr lang="en-IN"/>
          </a:p>
        </p:txBody>
      </p:sp>
    </p:spTree>
    <p:extLst>
      <p:ext uri="{BB962C8B-B14F-4D97-AF65-F5344CB8AC3E}">
        <p14:creationId xmlns:p14="http://schemas.microsoft.com/office/powerpoint/2010/main" val="301875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F95A148-0195-4D11-A268-B22A8442A836}" type="datetime1">
              <a:rPr lang="en-IN" smtClean="0"/>
              <a:t>06-12-2021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31E8779-39A1-4BC4-9294-E40A56B5CBE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9070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New%20folder/Logistic_management_system%20(1).p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New%20folder/32_Relational_Schema.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New%20folder/Final/32_Functional_Dependencies.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New%20folder/Final/ddl_script.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CE0A-3604-4C8F-90CD-6216A4907F96}"/>
              </a:ext>
            </a:extLst>
          </p:cNvPr>
          <p:cNvSpPr>
            <a:spLocks noGrp="1"/>
          </p:cNvSpPr>
          <p:nvPr>
            <p:ph type="ctrTitle"/>
          </p:nvPr>
        </p:nvSpPr>
        <p:spPr/>
        <p:txBody>
          <a:bodyPr/>
          <a:lstStyle/>
          <a:p>
            <a:r>
              <a:rPr lang="en-IN" dirty="0"/>
              <a:t>LOGISTICS MANAGEMENT SYSTEM</a:t>
            </a:r>
          </a:p>
        </p:txBody>
      </p:sp>
      <p:sp>
        <p:nvSpPr>
          <p:cNvPr id="3" name="Subtitle 2">
            <a:extLst>
              <a:ext uri="{FF2B5EF4-FFF2-40B4-BE49-F238E27FC236}">
                <a16:creationId xmlns:a16="http://schemas.microsoft.com/office/drawing/2014/main" id="{7525A4CB-3C82-454B-8B99-7FF89CB59F10}"/>
              </a:ext>
            </a:extLst>
          </p:cNvPr>
          <p:cNvSpPr>
            <a:spLocks noGrp="1"/>
          </p:cNvSpPr>
          <p:nvPr>
            <p:ph type="subTitle" idx="1"/>
          </p:nvPr>
        </p:nvSpPr>
        <p:spPr/>
        <p:txBody>
          <a:bodyPr/>
          <a:lstStyle/>
          <a:p>
            <a:r>
              <a:rPr lang="en-IN" dirty="0"/>
              <a:t>Project presentation</a:t>
            </a:r>
          </a:p>
        </p:txBody>
      </p:sp>
      <p:sp>
        <p:nvSpPr>
          <p:cNvPr id="6" name="TextBox 5">
            <a:extLst>
              <a:ext uri="{FF2B5EF4-FFF2-40B4-BE49-F238E27FC236}">
                <a16:creationId xmlns:a16="http://schemas.microsoft.com/office/drawing/2014/main" id="{F0D004D4-7394-4DA5-BEFA-24CFFCC415A4}"/>
              </a:ext>
            </a:extLst>
          </p:cNvPr>
          <p:cNvSpPr txBox="1"/>
          <p:nvPr/>
        </p:nvSpPr>
        <p:spPr>
          <a:xfrm>
            <a:off x="581191" y="3930843"/>
            <a:ext cx="7144871" cy="2031325"/>
          </a:xfrm>
          <a:prstGeom prst="rect">
            <a:avLst/>
          </a:prstGeom>
          <a:noFill/>
        </p:spPr>
        <p:txBody>
          <a:bodyPr wrap="square" rtlCol="0">
            <a:spAutoFit/>
          </a:bodyPr>
          <a:lstStyle/>
          <a:p>
            <a:r>
              <a:rPr lang="en-IN" u="sng" dirty="0">
                <a:solidFill>
                  <a:schemeClr val="accent5">
                    <a:lumMod val="20000"/>
                    <a:lumOff val="80000"/>
                  </a:schemeClr>
                </a:solidFill>
              </a:rPr>
              <a:t>TEAM MEMBERS:</a:t>
            </a:r>
          </a:p>
          <a:p>
            <a:endParaRPr lang="en-IN" dirty="0">
              <a:solidFill>
                <a:schemeClr val="accent5">
                  <a:lumMod val="20000"/>
                  <a:lumOff val="80000"/>
                </a:schemeClr>
              </a:solidFill>
            </a:endParaRPr>
          </a:p>
          <a:p>
            <a:r>
              <a:rPr lang="en-IN" dirty="0">
                <a:solidFill>
                  <a:schemeClr val="accent5">
                    <a:lumMod val="20000"/>
                    <a:lumOff val="80000"/>
                  </a:schemeClr>
                </a:solidFill>
              </a:rPr>
              <a:t>PAVAN GANDHI (202118008)</a:t>
            </a:r>
          </a:p>
          <a:p>
            <a:r>
              <a:rPr lang="en-IN" dirty="0">
                <a:solidFill>
                  <a:schemeClr val="accent5">
                    <a:lumMod val="20000"/>
                    <a:lumOff val="80000"/>
                  </a:schemeClr>
                </a:solidFill>
              </a:rPr>
              <a:t>DHVANI GOLANI (202118020)</a:t>
            </a:r>
          </a:p>
          <a:p>
            <a:r>
              <a:rPr lang="en-IN" dirty="0">
                <a:solidFill>
                  <a:schemeClr val="accent5">
                    <a:lumMod val="20000"/>
                    <a:lumOff val="80000"/>
                  </a:schemeClr>
                </a:solidFill>
              </a:rPr>
              <a:t>PRANAY KOTHARI (202118010)</a:t>
            </a:r>
          </a:p>
          <a:p>
            <a:r>
              <a:rPr lang="en-IN" dirty="0">
                <a:solidFill>
                  <a:schemeClr val="accent5">
                    <a:lumMod val="20000"/>
                    <a:lumOff val="80000"/>
                  </a:schemeClr>
                </a:solidFill>
              </a:rPr>
              <a:t>DEVARSH ANTANI (202112044)</a:t>
            </a:r>
          </a:p>
          <a:p>
            <a:endParaRPr lang="en-IN" dirty="0"/>
          </a:p>
        </p:txBody>
      </p:sp>
      <p:sp>
        <p:nvSpPr>
          <p:cNvPr id="7" name="Slide Number Placeholder 6">
            <a:extLst>
              <a:ext uri="{FF2B5EF4-FFF2-40B4-BE49-F238E27FC236}">
                <a16:creationId xmlns:a16="http://schemas.microsoft.com/office/drawing/2014/main" id="{F7E49455-B62F-483C-BC42-7947555863AE}"/>
              </a:ext>
            </a:extLst>
          </p:cNvPr>
          <p:cNvSpPr>
            <a:spLocks noGrp="1"/>
          </p:cNvSpPr>
          <p:nvPr>
            <p:ph type="sldNum" sz="quarter" idx="12"/>
          </p:nvPr>
        </p:nvSpPr>
        <p:spPr/>
        <p:txBody>
          <a:bodyPr/>
          <a:lstStyle/>
          <a:p>
            <a:fld id="{B31E8779-39A1-4BC4-9294-E40A56B5CBE9}" type="slidenum">
              <a:rPr lang="en-IN" smtClean="0"/>
              <a:t>1</a:t>
            </a:fld>
            <a:endParaRPr lang="en-IN"/>
          </a:p>
        </p:txBody>
      </p:sp>
    </p:spTree>
    <p:extLst>
      <p:ext uri="{BB962C8B-B14F-4D97-AF65-F5344CB8AC3E}">
        <p14:creationId xmlns:p14="http://schemas.microsoft.com/office/powerpoint/2010/main" val="66026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3B98-1087-4939-93FA-F025291E94D0}"/>
              </a:ext>
            </a:extLst>
          </p:cNvPr>
          <p:cNvSpPr>
            <a:spLocks noGrp="1"/>
          </p:cNvSpPr>
          <p:nvPr>
            <p:ph type="title"/>
          </p:nvPr>
        </p:nvSpPr>
        <p:spPr/>
        <p:txBody>
          <a:bodyPr/>
          <a:lstStyle/>
          <a:p>
            <a:r>
              <a:rPr lang="en-US" dirty="0"/>
              <a:t>Query 1: List the Orders placed in a month</a:t>
            </a:r>
            <a:endParaRPr lang="en-IN" dirty="0"/>
          </a:p>
        </p:txBody>
      </p:sp>
      <p:pic>
        <p:nvPicPr>
          <p:cNvPr id="5" name="Content Placeholder 4">
            <a:extLst>
              <a:ext uri="{FF2B5EF4-FFF2-40B4-BE49-F238E27FC236}">
                <a16:creationId xmlns:a16="http://schemas.microsoft.com/office/drawing/2014/main" id="{9C303D22-5BCC-48CF-BB08-7C65B450FE60}"/>
              </a:ext>
            </a:extLst>
          </p:cNvPr>
          <p:cNvPicPr>
            <a:picLocks noGrp="1" noChangeAspect="1"/>
          </p:cNvPicPr>
          <p:nvPr>
            <p:ph idx="1"/>
          </p:nvPr>
        </p:nvPicPr>
        <p:blipFill>
          <a:blip r:embed="rId2"/>
          <a:stretch>
            <a:fillRect/>
          </a:stretch>
        </p:blipFill>
        <p:spPr>
          <a:xfrm>
            <a:off x="1183340" y="2246615"/>
            <a:ext cx="9825320" cy="4228776"/>
          </a:xfrm>
          <a:prstGeom prst="rect">
            <a:avLst/>
          </a:prstGeom>
        </p:spPr>
      </p:pic>
      <p:sp>
        <p:nvSpPr>
          <p:cNvPr id="6" name="Slide Number Placeholder 5">
            <a:extLst>
              <a:ext uri="{FF2B5EF4-FFF2-40B4-BE49-F238E27FC236}">
                <a16:creationId xmlns:a16="http://schemas.microsoft.com/office/drawing/2014/main" id="{C0126D06-C3BE-4A19-9255-4AB0EB7BF918}"/>
              </a:ext>
            </a:extLst>
          </p:cNvPr>
          <p:cNvSpPr>
            <a:spLocks noGrp="1"/>
          </p:cNvSpPr>
          <p:nvPr>
            <p:ph type="sldNum" sz="quarter" idx="12"/>
          </p:nvPr>
        </p:nvSpPr>
        <p:spPr/>
        <p:txBody>
          <a:bodyPr/>
          <a:lstStyle/>
          <a:p>
            <a:fld id="{B31E8779-39A1-4BC4-9294-E40A56B5CBE9}" type="slidenum">
              <a:rPr lang="en-IN" smtClean="0"/>
              <a:t>10</a:t>
            </a:fld>
            <a:endParaRPr lang="en-IN"/>
          </a:p>
        </p:txBody>
      </p:sp>
    </p:spTree>
    <p:extLst>
      <p:ext uri="{BB962C8B-B14F-4D97-AF65-F5344CB8AC3E}">
        <p14:creationId xmlns:p14="http://schemas.microsoft.com/office/powerpoint/2010/main" val="298343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3B98-1087-4939-93FA-F025291E94D0}"/>
              </a:ext>
            </a:extLst>
          </p:cNvPr>
          <p:cNvSpPr>
            <a:spLocks noGrp="1"/>
          </p:cNvSpPr>
          <p:nvPr>
            <p:ph type="title"/>
          </p:nvPr>
        </p:nvSpPr>
        <p:spPr/>
        <p:txBody>
          <a:bodyPr/>
          <a:lstStyle/>
          <a:p>
            <a:r>
              <a:rPr lang="en-US" dirty="0"/>
              <a:t>Query 2: Get client details where transaction amount is greater than 20000.</a:t>
            </a:r>
            <a:endParaRPr lang="en-IN" dirty="0"/>
          </a:p>
        </p:txBody>
      </p:sp>
      <p:pic>
        <p:nvPicPr>
          <p:cNvPr id="4" name="Content Placeholder 3">
            <a:extLst>
              <a:ext uri="{FF2B5EF4-FFF2-40B4-BE49-F238E27FC236}">
                <a16:creationId xmlns:a16="http://schemas.microsoft.com/office/drawing/2014/main" id="{1AD033C1-3E5E-4DC3-88F5-AAEB0186940C}"/>
              </a:ext>
            </a:extLst>
          </p:cNvPr>
          <p:cNvPicPr>
            <a:picLocks noGrp="1" noChangeAspect="1"/>
          </p:cNvPicPr>
          <p:nvPr>
            <p:ph idx="1"/>
          </p:nvPr>
        </p:nvPicPr>
        <p:blipFill>
          <a:blip r:embed="rId2"/>
          <a:stretch>
            <a:fillRect/>
          </a:stretch>
        </p:blipFill>
        <p:spPr>
          <a:xfrm>
            <a:off x="2142565" y="2061229"/>
            <a:ext cx="7906870" cy="4509900"/>
          </a:xfrm>
          <a:prstGeom prst="rect">
            <a:avLst/>
          </a:prstGeom>
        </p:spPr>
      </p:pic>
      <p:sp>
        <p:nvSpPr>
          <p:cNvPr id="5" name="Slide Number Placeholder 4">
            <a:extLst>
              <a:ext uri="{FF2B5EF4-FFF2-40B4-BE49-F238E27FC236}">
                <a16:creationId xmlns:a16="http://schemas.microsoft.com/office/drawing/2014/main" id="{7EF67740-7907-42DB-B634-2F1070D92E76}"/>
              </a:ext>
            </a:extLst>
          </p:cNvPr>
          <p:cNvSpPr>
            <a:spLocks noGrp="1"/>
          </p:cNvSpPr>
          <p:nvPr>
            <p:ph type="sldNum" sz="quarter" idx="12"/>
          </p:nvPr>
        </p:nvSpPr>
        <p:spPr/>
        <p:txBody>
          <a:bodyPr/>
          <a:lstStyle/>
          <a:p>
            <a:fld id="{B31E8779-39A1-4BC4-9294-E40A56B5CBE9}" type="slidenum">
              <a:rPr lang="en-IN" smtClean="0"/>
              <a:t>11</a:t>
            </a:fld>
            <a:endParaRPr lang="en-IN"/>
          </a:p>
        </p:txBody>
      </p:sp>
    </p:spTree>
    <p:extLst>
      <p:ext uri="{BB962C8B-B14F-4D97-AF65-F5344CB8AC3E}">
        <p14:creationId xmlns:p14="http://schemas.microsoft.com/office/powerpoint/2010/main" val="345202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530E-73CA-4554-BF8C-882372C4AAE9}"/>
              </a:ext>
            </a:extLst>
          </p:cNvPr>
          <p:cNvSpPr>
            <a:spLocks noGrp="1"/>
          </p:cNvSpPr>
          <p:nvPr>
            <p:ph type="title"/>
          </p:nvPr>
        </p:nvSpPr>
        <p:spPr/>
        <p:txBody>
          <a:bodyPr/>
          <a:lstStyle/>
          <a:p>
            <a:r>
              <a:rPr lang="en-US" dirty="0"/>
              <a:t>Query 3: Get order details of top three transaction amount.</a:t>
            </a:r>
            <a:endParaRPr lang="en-IN" dirty="0"/>
          </a:p>
        </p:txBody>
      </p:sp>
      <p:pic>
        <p:nvPicPr>
          <p:cNvPr id="4" name="Content Placeholder 3">
            <a:extLst>
              <a:ext uri="{FF2B5EF4-FFF2-40B4-BE49-F238E27FC236}">
                <a16:creationId xmlns:a16="http://schemas.microsoft.com/office/drawing/2014/main" id="{292AE1CA-26A1-4837-B2EA-9CBB765C2F12}"/>
              </a:ext>
            </a:extLst>
          </p:cNvPr>
          <p:cNvPicPr>
            <a:picLocks noGrp="1" noChangeAspect="1"/>
          </p:cNvPicPr>
          <p:nvPr>
            <p:ph idx="1"/>
          </p:nvPr>
        </p:nvPicPr>
        <p:blipFill>
          <a:blip r:embed="rId2"/>
          <a:stretch>
            <a:fillRect/>
          </a:stretch>
        </p:blipFill>
        <p:spPr>
          <a:xfrm>
            <a:off x="1231980" y="2249488"/>
            <a:ext cx="9728040" cy="3756866"/>
          </a:xfrm>
          <a:prstGeom prst="rect">
            <a:avLst/>
          </a:prstGeom>
        </p:spPr>
      </p:pic>
      <p:sp>
        <p:nvSpPr>
          <p:cNvPr id="5" name="Slide Number Placeholder 4">
            <a:extLst>
              <a:ext uri="{FF2B5EF4-FFF2-40B4-BE49-F238E27FC236}">
                <a16:creationId xmlns:a16="http://schemas.microsoft.com/office/drawing/2014/main" id="{4B0057D5-3EF0-472D-B03A-7AB5AB479FA0}"/>
              </a:ext>
            </a:extLst>
          </p:cNvPr>
          <p:cNvSpPr>
            <a:spLocks noGrp="1"/>
          </p:cNvSpPr>
          <p:nvPr>
            <p:ph type="sldNum" sz="quarter" idx="12"/>
          </p:nvPr>
        </p:nvSpPr>
        <p:spPr/>
        <p:txBody>
          <a:bodyPr/>
          <a:lstStyle/>
          <a:p>
            <a:fld id="{B31E8779-39A1-4BC4-9294-E40A56B5CBE9}" type="slidenum">
              <a:rPr lang="en-IN" smtClean="0"/>
              <a:t>12</a:t>
            </a:fld>
            <a:endParaRPr lang="en-IN"/>
          </a:p>
        </p:txBody>
      </p:sp>
    </p:spTree>
    <p:extLst>
      <p:ext uri="{BB962C8B-B14F-4D97-AF65-F5344CB8AC3E}">
        <p14:creationId xmlns:p14="http://schemas.microsoft.com/office/powerpoint/2010/main" val="101568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56A6-C3A9-4E10-903F-4FBC48F2C2C2}"/>
              </a:ext>
            </a:extLst>
          </p:cNvPr>
          <p:cNvSpPr>
            <a:spLocks noGrp="1"/>
          </p:cNvSpPr>
          <p:nvPr>
            <p:ph type="title"/>
          </p:nvPr>
        </p:nvSpPr>
        <p:spPr/>
        <p:txBody>
          <a:bodyPr/>
          <a:lstStyle/>
          <a:p>
            <a:r>
              <a:rPr lang="en-US" dirty="0"/>
              <a:t>Query 4: List of transporters that have delivered orders to Banglore.</a:t>
            </a:r>
            <a:endParaRPr lang="en-IN" dirty="0"/>
          </a:p>
        </p:txBody>
      </p:sp>
      <p:pic>
        <p:nvPicPr>
          <p:cNvPr id="4" name="Content Placeholder 3">
            <a:extLst>
              <a:ext uri="{FF2B5EF4-FFF2-40B4-BE49-F238E27FC236}">
                <a16:creationId xmlns:a16="http://schemas.microsoft.com/office/drawing/2014/main" id="{AAD746C9-446C-446D-8B06-A49AAE1B1683}"/>
              </a:ext>
            </a:extLst>
          </p:cNvPr>
          <p:cNvPicPr>
            <a:picLocks noGrp="1" noChangeAspect="1"/>
          </p:cNvPicPr>
          <p:nvPr>
            <p:ph idx="1"/>
          </p:nvPr>
        </p:nvPicPr>
        <p:blipFill>
          <a:blip r:embed="rId2"/>
          <a:stretch>
            <a:fillRect/>
          </a:stretch>
        </p:blipFill>
        <p:spPr>
          <a:xfrm>
            <a:off x="2037553" y="2159841"/>
            <a:ext cx="8116894" cy="4097524"/>
          </a:xfrm>
          <a:prstGeom prst="rect">
            <a:avLst/>
          </a:prstGeom>
        </p:spPr>
      </p:pic>
      <p:sp>
        <p:nvSpPr>
          <p:cNvPr id="5" name="Slide Number Placeholder 4">
            <a:extLst>
              <a:ext uri="{FF2B5EF4-FFF2-40B4-BE49-F238E27FC236}">
                <a16:creationId xmlns:a16="http://schemas.microsoft.com/office/drawing/2014/main" id="{077EF5BE-A081-452D-A2FE-250AF7762C97}"/>
              </a:ext>
            </a:extLst>
          </p:cNvPr>
          <p:cNvSpPr>
            <a:spLocks noGrp="1"/>
          </p:cNvSpPr>
          <p:nvPr>
            <p:ph type="sldNum" sz="quarter" idx="12"/>
          </p:nvPr>
        </p:nvSpPr>
        <p:spPr/>
        <p:txBody>
          <a:bodyPr/>
          <a:lstStyle/>
          <a:p>
            <a:fld id="{B31E8779-39A1-4BC4-9294-E40A56B5CBE9}" type="slidenum">
              <a:rPr lang="en-IN" smtClean="0"/>
              <a:t>13</a:t>
            </a:fld>
            <a:endParaRPr lang="en-IN"/>
          </a:p>
        </p:txBody>
      </p:sp>
    </p:spTree>
    <p:extLst>
      <p:ext uri="{BB962C8B-B14F-4D97-AF65-F5344CB8AC3E}">
        <p14:creationId xmlns:p14="http://schemas.microsoft.com/office/powerpoint/2010/main" val="41293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9B30-A244-4073-8BD5-60BF74668382}"/>
              </a:ext>
            </a:extLst>
          </p:cNvPr>
          <p:cNvSpPr>
            <a:spLocks noGrp="1"/>
          </p:cNvSpPr>
          <p:nvPr>
            <p:ph type="title"/>
          </p:nvPr>
        </p:nvSpPr>
        <p:spPr/>
        <p:txBody>
          <a:bodyPr/>
          <a:lstStyle/>
          <a:p>
            <a:r>
              <a:rPr lang="en-US" dirty="0"/>
              <a:t>Query 5: No. of orders completed by each transporter</a:t>
            </a:r>
            <a:endParaRPr lang="en-IN" dirty="0"/>
          </a:p>
        </p:txBody>
      </p:sp>
      <p:pic>
        <p:nvPicPr>
          <p:cNvPr id="4" name="Content Placeholder 3">
            <a:extLst>
              <a:ext uri="{FF2B5EF4-FFF2-40B4-BE49-F238E27FC236}">
                <a16:creationId xmlns:a16="http://schemas.microsoft.com/office/drawing/2014/main" id="{8BC536AD-A4B1-4F53-88AB-D5C1C20C82D0}"/>
              </a:ext>
            </a:extLst>
          </p:cNvPr>
          <p:cNvPicPr>
            <a:picLocks noGrp="1" noChangeAspect="1"/>
          </p:cNvPicPr>
          <p:nvPr>
            <p:ph idx="1"/>
          </p:nvPr>
        </p:nvPicPr>
        <p:blipFill>
          <a:blip r:embed="rId2"/>
          <a:stretch>
            <a:fillRect/>
          </a:stretch>
        </p:blipFill>
        <p:spPr>
          <a:xfrm>
            <a:off x="2474259" y="1989512"/>
            <a:ext cx="7243482" cy="4635406"/>
          </a:xfrm>
          <a:prstGeom prst="rect">
            <a:avLst/>
          </a:prstGeom>
        </p:spPr>
      </p:pic>
      <p:sp>
        <p:nvSpPr>
          <p:cNvPr id="5" name="Slide Number Placeholder 4">
            <a:extLst>
              <a:ext uri="{FF2B5EF4-FFF2-40B4-BE49-F238E27FC236}">
                <a16:creationId xmlns:a16="http://schemas.microsoft.com/office/drawing/2014/main" id="{C13D3764-EBB5-4E92-92A9-EE9E701B884F}"/>
              </a:ext>
            </a:extLst>
          </p:cNvPr>
          <p:cNvSpPr>
            <a:spLocks noGrp="1"/>
          </p:cNvSpPr>
          <p:nvPr>
            <p:ph type="sldNum" sz="quarter" idx="12"/>
          </p:nvPr>
        </p:nvSpPr>
        <p:spPr/>
        <p:txBody>
          <a:bodyPr/>
          <a:lstStyle/>
          <a:p>
            <a:fld id="{B31E8779-39A1-4BC4-9294-E40A56B5CBE9}" type="slidenum">
              <a:rPr lang="en-IN" smtClean="0"/>
              <a:t>14</a:t>
            </a:fld>
            <a:endParaRPr lang="en-IN"/>
          </a:p>
        </p:txBody>
      </p:sp>
    </p:spTree>
    <p:extLst>
      <p:ext uri="{BB962C8B-B14F-4D97-AF65-F5344CB8AC3E}">
        <p14:creationId xmlns:p14="http://schemas.microsoft.com/office/powerpoint/2010/main" val="70446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4968-F627-4022-A00A-9A4DA9FA30F1}"/>
              </a:ext>
            </a:extLst>
          </p:cNvPr>
          <p:cNvSpPr>
            <a:spLocks noGrp="1"/>
          </p:cNvSpPr>
          <p:nvPr>
            <p:ph type="title"/>
          </p:nvPr>
        </p:nvSpPr>
        <p:spPr/>
        <p:txBody>
          <a:bodyPr/>
          <a:lstStyle/>
          <a:p>
            <a:r>
              <a:rPr lang="en-US" dirty="0"/>
              <a:t>Query 6: Clients and orders details of all the failed transactions.</a:t>
            </a:r>
            <a:endParaRPr lang="en-IN" dirty="0"/>
          </a:p>
        </p:txBody>
      </p:sp>
      <p:pic>
        <p:nvPicPr>
          <p:cNvPr id="4" name="Content Placeholder 3">
            <a:extLst>
              <a:ext uri="{FF2B5EF4-FFF2-40B4-BE49-F238E27FC236}">
                <a16:creationId xmlns:a16="http://schemas.microsoft.com/office/drawing/2014/main" id="{96F48C55-2DA4-4EAA-919C-5534271051FA}"/>
              </a:ext>
            </a:extLst>
          </p:cNvPr>
          <p:cNvPicPr>
            <a:picLocks noGrp="1" noChangeAspect="1"/>
          </p:cNvPicPr>
          <p:nvPr>
            <p:ph idx="1"/>
          </p:nvPr>
        </p:nvPicPr>
        <p:blipFill>
          <a:blip r:embed="rId2"/>
          <a:stretch>
            <a:fillRect/>
          </a:stretch>
        </p:blipFill>
        <p:spPr>
          <a:xfrm>
            <a:off x="1271057" y="2554942"/>
            <a:ext cx="9649886" cy="3235604"/>
          </a:xfrm>
          <a:prstGeom prst="rect">
            <a:avLst/>
          </a:prstGeom>
        </p:spPr>
      </p:pic>
      <p:sp>
        <p:nvSpPr>
          <p:cNvPr id="5" name="Slide Number Placeholder 4">
            <a:extLst>
              <a:ext uri="{FF2B5EF4-FFF2-40B4-BE49-F238E27FC236}">
                <a16:creationId xmlns:a16="http://schemas.microsoft.com/office/drawing/2014/main" id="{01E0EE17-4081-4B80-8419-BCC5D9DB6E01}"/>
              </a:ext>
            </a:extLst>
          </p:cNvPr>
          <p:cNvSpPr>
            <a:spLocks noGrp="1"/>
          </p:cNvSpPr>
          <p:nvPr>
            <p:ph type="sldNum" sz="quarter" idx="12"/>
          </p:nvPr>
        </p:nvSpPr>
        <p:spPr/>
        <p:txBody>
          <a:bodyPr/>
          <a:lstStyle/>
          <a:p>
            <a:fld id="{B31E8779-39A1-4BC4-9294-E40A56B5CBE9}" type="slidenum">
              <a:rPr lang="en-IN" smtClean="0"/>
              <a:t>15</a:t>
            </a:fld>
            <a:endParaRPr lang="en-IN"/>
          </a:p>
        </p:txBody>
      </p:sp>
    </p:spTree>
    <p:extLst>
      <p:ext uri="{BB962C8B-B14F-4D97-AF65-F5344CB8AC3E}">
        <p14:creationId xmlns:p14="http://schemas.microsoft.com/office/powerpoint/2010/main" val="355863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7128-3484-4B5F-BA77-6B332D355CF8}"/>
              </a:ext>
            </a:extLst>
          </p:cNvPr>
          <p:cNvSpPr>
            <a:spLocks noGrp="1"/>
          </p:cNvSpPr>
          <p:nvPr>
            <p:ph type="title"/>
          </p:nvPr>
        </p:nvSpPr>
        <p:spPr/>
        <p:txBody>
          <a:bodyPr>
            <a:normAutofit fontScale="90000"/>
          </a:bodyPr>
          <a:lstStyle/>
          <a:p>
            <a:r>
              <a:rPr lang="en-US" dirty="0"/>
              <a:t>Query 7: Search people whose payment is pending for more than 20 days and add 10% penalty charges to their amount.</a:t>
            </a:r>
            <a:endParaRPr lang="en-IN" dirty="0"/>
          </a:p>
        </p:txBody>
      </p:sp>
      <p:pic>
        <p:nvPicPr>
          <p:cNvPr id="4" name="Content Placeholder 3">
            <a:extLst>
              <a:ext uri="{FF2B5EF4-FFF2-40B4-BE49-F238E27FC236}">
                <a16:creationId xmlns:a16="http://schemas.microsoft.com/office/drawing/2014/main" id="{7BA3502F-554D-4C28-86C5-AD0D8067399D}"/>
              </a:ext>
            </a:extLst>
          </p:cNvPr>
          <p:cNvPicPr>
            <a:picLocks noGrp="1" noChangeAspect="1"/>
          </p:cNvPicPr>
          <p:nvPr>
            <p:ph idx="1"/>
          </p:nvPr>
        </p:nvPicPr>
        <p:blipFill>
          <a:blip r:embed="rId2"/>
          <a:stretch>
            <a:fillRect/>
          </a:stretch>
        </p:blipFill>
        <p:spPr>
          <a:xfrm>
            <a:off x="744070" y="2382197"/>
            <a:ext cx="10703860" cy="3276294"/>
          </a:xfrm>
          <a:prstGeom prst="rect">
            <a:avLst/>
          </a:prstGeom>
        </p:spPr>
      </p:pic>
      <p:sp>
        <p:nvSpPr>
          <p:cNvPr id="5" name="Slide Number Placeholder 4">
            <a:extLst>
              <a:ext uri="{FF2B5EF4-FFF2-40B4-BE49-F238E27FC236}">
                <a16:creationId xmlns:a16="http://schemas.microsoft.com/office/drawing/2014/main" id="{3A1EDB55-35FA-40AF-86F4-A9568534BE85}"/>
              </a:ext>
            </a:extLst>
          </p:cNvPr>
          <p:cNvSpPr>
            <a:spLocks noGrp="1"/>
          </p:cNvSpPr>
          <p:nvPr>
            <p:ph type="sldNum" sz="quarter" idx="12"/>
          </p:nvPr>
        </p:nvSpPr>
        <p:spPr/>
        <p:txBody>
          <a:bodyPr/>
          <a:lstStyle/>
          <a:p>
            <a:fld id="{B31E8779-39A1-4BC4-9294-E40A56B5CBE9}" type="slidenum">
              <a:rPr lang="en-IN" smtClean="0"/>
              <a:t>16</a:t>
            </a:fld>
            <a:endParaRPr lang="en-IN"/>
          </a:p>
        </p:txBody>
      </p:sp>
    </p:spTree>
    <p:extLst>
      <p:ext uri="{BB962C8B-B14F-4D97-AF65-F5344CB8AC3E}">
        <p14:creationId xmlns:p14="http://schemas.microsoft.com/office/powerpoint/2010/main" val="41625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2E09-E065-4736-BD4C-DAC282C72F99}"/>
              </a:ext>
            </a:extLst>
          </p:cNvPr>
          <p:cNvSpPr>
            <a:spLocks noGrp="1"/>
          </p:cNvSpPr>
          <p:nvPr>
            <p:ph type="title"/>
          </p:nvPr>
        </p:nvSpPr>
        <p:spPr/>
        <p:txBody>
          <a:bodyPr/>
          <a:lstStyle/>
          <a:p>
            <a:r>
              <a:rPr lang="en-US" dirty="0"/>
              <a:t>Query 8: List of International Clients.</a:t>
            </a:r>
            <a:endParaRPr lang="en-IN" dirty="0"/>
          </a:p>
        </p:txBody>
      </p:sp>
      <p:pic>
        <p:nvPicPr>
          <p:cNvPr id="4" name="Content Placeholder 3">
            <a:extLst>
              <a:ext uri="{FF2B5EF4-FFF2-40B4-BE49-F238E27FC236}">
                <a16:creationId xmlns:a16="http://schemas.microsoft.com/office/drawing/2014/main" id="{AF751495-8FFC-44CC-B88B-317B777A138B}"/>
              </a:ext>
            </a:extLst>
          </p:cNvPr>
          <p:cNvPicPr>
            <a:picLocks noGrp="1" noChangeAspect="1"/>
          </p:cNvPicPr>
          <p:nvPr>
            <p:ph idx="1"/>
          </p:nvPr>
        </p:nvPicPr>
        <p:blipFill>
          <a:blip r:embed="rId2"/>
          <a:stretch>
            <a:fillRect/>
          </a:stretch>
        </p:blipFill>
        <p:spPr>
          <a:xfrm>
            <a:off x="1909482" y="2490772"/>
            <a:ext cx="8373036" cy="3059144"/>
          </a:xfrm>
          <a:prstGeom prst="rect">
            <a:avLst/>
          </a:prstGeom>
        </p:spPr>
      </p:pic>
      <p:sp>
        <p:nvSpPr>
          <p:cNvPr id="5" name="Slide Number Placeholder 4">
            <a:extLst>
              <a:ext uri="{FF2B5EF4-FFF2-40B4-BE49-F238E27FC236}">
                <a16:creationId xmlns:a16="http://schemas.microsoft.com/office/drawing/2014/main" id="{1F7DF89F-8D98-4519-A3E9-027AAE653CB4}"/>
              </a:ext>
            </a:extLst>
          </p:cNvPr>
          <p:cNvSpPr>
            <a:spLocks noGrp="1"/>
          </p:cNvSpPr>
          <p:nvPr>
            <p:ph type="sldNum" sz="quarter" idx="12"/>
          </p:nvPr>
        </p:nvSpPr>
        <p:spPr/>
        <p:txBody>
          <a:bodyPr/>
          <a:lstStyle/>
          <a:p>
            <a:fld id="{B31E8779-39A1-4BC4-9294-E40A56B5CBE9}" type="slidenum">
              <a:rPr lang="en-IN" smtClean="0"/>
              <a:t>17</a:t>
            </a:fld>
            <a:endParaRPr lang="en-IN"/>
          </a:p>
        </p:txBody>
      </p:sp>
    </p:spTree>
    <p:extLst>
      <p:ext uri="{BB962C8B-B14F-4D97-AF65-F5344CB8AC3E}">
        <p14:creationId xmlns:p14="http://schemas.microsoft.com/office/powerpoint/2010/main" val="349133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A311-CB8B-48F6-B89A-461A44F0D96B}"/>
              </a:ext>
            </a:extLst>
          </p:cNvPr>
          <p:cNvSpPr>
            <a:spLocks noGrp="1"/>
          </p:cNvSpPr>
          <p:nvPr>
            <p:ph type="title"/>
          </p:nvPr>
        </p:nvSpPr>
        <p:spPr/>
        <p:txBody>
          <a:bodyPr/>
          <a:lstStyle/>
          <a:p>
            <a:r>
              <a:rPr lang="en-IN" dirty="0"/>
              <a:t>Query 9:</a:t>
            </a:r>
            <a:r>
              <a:rPr lang="en-US" dirty="0"/>
              <a:t> Pilots and the orders delivered by them</a:t>
            </a:r>
            <a:endParaRPr lang="en-IN" dirty="0"/>
          </a:p>
        </p:txBody>
      </p:sp>
      <p:pic>
        <p:nvPicPr>
          <p:cNvPr id="4" name="Content Placeholder 3">
            <a:extLst>
              <a:ext uri="{FF2B5EF4-FFF2-40B4-BE49-F238E27FC236}">
                <a16:creationId xmlns:a16="http://schemas.microsoft.com/office/drawing/2014/main" id="{F2267B83-E093-4486-BD77-8FD93BE6F2E9}"/>
              </a:ext>
            </a:extLst>
          </p:cNvPr>
          <p:cNvPicPr>
            <a:picLocks noGrp="1" noChangeAspect="1"/>
          </p:cNvPicPr>
          <p:nvPr>
            <p:ph idx="1"/>
          </p:nvPr>
        </p:nvPicPr>
        <p:blipFill>
          <a:blip r:embed="rId2"/>
          <a:stretch>
            <a:fillRect/>
          </a:stretch>
        </p:blipFill>
        <p:spPr>
          <a:xfrm>
            <a:off x="3002469" y="2222595"/>
            <a:ext cx="6187062" cy="4007876"/>
          </a:xfrm>
          <a:prstGeom prst="rect">
            <a:avLst/>
          </a:prstGeom>
        </p:spPr>
      </p:pic>
      <p:sp>
        <p:nvSpPr>
          <p:cNvPr id="6" name="Slide Number Placeholder 5">
            <a:extLst>
              <a:ext uri="{FF2B5EF4-FFF2-40B4-BE49-F238E27FC236}">
                <a16:creationId xmlns:a16="http://schemas.microsoft.com/office/drawing/2014/main" id="{E12D4E7A-30B8-4253-977C-154F8093AFFA}"/>
              </a:ext>
            </a:extLst>
          </p:cNvPr>
          <p:cNvSpPr>
            <a:spLocks noGrp="1"/>
          </p:cNvSpPr>
          <p:nvPr>
            <p:ph type="sldNum" sz="quarter" idx="12"/>
          </p:nvPr>
        </p:nvSpPr>
        <p:spPr/>
        <p:txBody>
          <a:bodyPr/>
          <a:lstStyle/>
          <a:p>
            <a:fld id="{B31E8779-39A1-4BC4-9294-E40A56B5CBE9}" type="slidenum">
              <a:rPr lang="en-IN" smtClean="0"/>
              <a:t>18</a:t>
            </a:fld>
            <a:endParaRPr lang="en-IN"/>
          </a:p>
        </p:txBody>
      </p:sp>
    </p:spTree>
    <p:extLst>
      <p:ext uri="{BB962C8B-B14F-4D97-AF65-F5344CB8AC3E}">
        <p14:creationId xmlns:p14="http://schemas.microsoft.com/office/powerpoint/2010/main" val="165826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F935-1AC4-4A97-BAC4-15BC4A94DC24}"/>
              </a:ext>
            </a:extLst>
          </p:cNvPr>
          <p:cNvSpPr>
            <a:spLocks noGrp="1"/>
          </p:cNvSpPr>
          <p:nvPr>
            <p:ph type="title"/>
          </p:nvPr>
        </p:nvSpPr>
        <p:spPr/>
        <p:txBody>
          <a:bodyPr/>
          <a:lstStyle/>
          <a:p>
            <a:r>
              <a:rPr lang="en-US" dirty="0"/>
              <a:t>Query 10: Time taken for transportation of each order </a:t>
            </a:r>
            <a:endParaRPr lang="en-IN" dirty="0"/>
          </a:p>
        </p:txBody>
      </p:sp>
      <p:pic>
        <p:nvPicPr>
          <p:cNvPr id="4" name="Content Placeholder 3">
            <a:extLst>
              <a:ext uri="{FF2B5EF4-FFF2-40B4-BE49-F238E27FC236}">
                <a16:creationId xmlns:a16="http://schemas.microsoft.com/office/drawing/2014/main" id="{F65B4C24-6A84-42DE-A4B4-6E3F1FB55E2A}"/>
              </a:ext>
            </a:extLst>
          </p:cNvPr>
          <p:cNvPicPr>
            <a:picLocks noGrp="1" noChangeAspect="1"/>
          </p:cNvPicPr>
          <p:nvPr>
            <p:ph idx="1"/>
          </p:nvPr>
        </p:nvPicPr>
        <p:blipFill>
          <a:blip r:embed="rId2"/>
          <a:stretch>
            <a:fillRect/>
          </a:stretch>
        </p:blipFill>
        <p:spPr>
          <a:xfrm>
            <a:off x="2537012" y="1962617"/>
            <a:ext cx="7117976" cy="4545760"/>
          </a:xfrm>
          <a:prstGeom prst="rect">
            <a:avLst/>
          </a:prstGeom>
        </p:spPr>
      </p:pic>
      <p:sp>
        <p:nvSpPr>
          <p:cNvPr id="5" name="Slide Number Placeholder 4">
            <a:extLst>
              <a:ext uri="{FF2B5EF4-FFF2-40B4-BE49-F238E27FC236}">
                <a16:creationId xmlns:a16="http://schemas.microsoft.com/office/drawing/2014/main" id="{085482E5-A6B3-4188-ABC5-6BFD39E5DCDE}"/>
              </a:ext>
            </a:extLst>
          </p:cNvPr>
          <p:cNvSpPr>
            <a:spLocks noGrp="1"/>
          </p:cNvSpPr>
          <p:nvPr>
            <p:ph type="sldNum" sz="quarter" idx="12"/>
          </p:nvPr>
        </p:nvSpPr>
        <p:spPr/>
        <p:txBody>
          <a:bodyPr/>
          <a:lstStyle/>
          <a:p>
            <a:fld id="{B31E8779-39A1-4BC4-9294-E40A56B5CBE9}" type="slidenum">
              <a:rPr lang="en-IN" smtClean="0"/>
              <a:t>19</a:t>
            </a:fld>
            <a:endParaRPr lang="en-IN"/>
          </a:p>
        </p:txBody>
      </p:sp>
    </p:spTree>
    <p:extLst>
      <p:ext uri="{BB962C8B-B14F-4D97-AF65-F5344CB8AC3E}">
        <p14:creationId xmlns:p14="http://schemas.microsoft.com/office/powerpoint/2010/main" val="144509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F27-9742-427D-8320-4C7D0820E071}"/>
              </a:ext>
            </a:extLst>
          </p:cNvPr>
          <p:cNvSpPr>
            <a:spLocks noGrp="1"/>
          </p:cNvSpPr>
          <p:nvPr>
            <p:ph type="title"/>
          </p:nvPr>
        </p:nvSpPr>
        <p:spPr/>
        <p:txBody>
          <a:bodyPr/>
          <a:lstStyle/>
          <a:p>
            <a:r>
              <a:rPr lang="en-IN" dirty="0"/>
              <a:t>Project description </a:t>
            </a:r>
          </a:p>
        </p:txBody>
      </p:sp>
      <p:sp>
        <p:nvSpPr>
          <p:cNvPr id="3" name="Content Placeholder 2">
            <a:extLst>
              <a:ext uri="{FF2B5EF4-FFF2-40B4-BE49-F238E27FC236}">
                <a16:creationId xmlns:a16="http://schemas.microsoft.com/office/drawing/2014/main" id="{0064C4B5-A9FA-4129-B44A-57ED469CA25C}"/>
              </a:ext>
            </a:extLst>
          </p:cNvPr>
          <p:cNvSpPr>
            <a:spLocks noGrp="1"/>
          </p:cNvSpPr>
          <p:nvPr>
            <p:ph idx="1"/>
          </p:nvPr>
        </p:nvSpPr>
        <p:spPr>
          <a:xfrm>
            <a:off x="581192" y="2180496"/>
            <a:ext cx="11029615" cy="4139622"/>
          </a:xfrm>
        </p:spPr>
        <p:txBody>
          <a:bodyPr anchor="t">
            <a:normAutofit/>
          </a:bodyPr>
          <a:lstStyle/>
          <a:p>
            <a:pPr algn="just">
              <a:lnSpc>
                <a:spcPct val="150000"/>
              </a:lnSpc>
            </a:pPr>
            <a:r>
              <a:rPr lang="en-US" sz="2000" dirty="0"/>
              <a:t>Logistics management includes multiple processes that ensure seamless movement of goods, freight, parcels, raw materials, finished inventory and packages from its point of origin to end-customers.</a:t>
            </a:r>
          </a:p>
          <a:p>
            <a:pPr algn="just">
              <a:lnSpc>
                <a:spcPct val="150000"/>
              </a:lnSpc>
            </a:pPr>
            <a:r>
              <a:rPr lang="en-US" sz="2000" dirty="0"/>
              <a:t>Logistics is key to utilizing, planning, implementing and controlling the flow and storage of goods and services to meet customer requirements. </a:t>
            </a:r>
          </a:p>
          <a:p>
            <a:pPr algn="just">
              <a:lnSpc>
                <a:spcPct val="150000"/>
              </a:lnSpc>
            </a:pPr>
            <a:r>
              <a:rPr lang="en-US" sz="2000" dirty="0"/>
              <a:t>Efficient logistics management provides clear visibility of transportation activities involved in ensuring smooth supply chain operations. </a:t>
            </a:r>
          </a:p>
        </p:txBody>
      </p:sp>
      <p:sp>
        <p:nvSpPr>
          <p:cNvPr id="4" name="Slide Number Placeholder 3">
            <a:extLst>
              <a:ext uri="{FF2B5EF4-FFF2-40B4-BE49-F238E27FC236}">
                <a16:creationId xmlns:a16="http://schemas.microsoft.com/office/drawing/2014/main" id="{CF7A04B7-5F5D-4D3D-A9DC-9E8FCF2E6247}"/>
              </a:ext>
            </a:extLst>
          </p:cNvPr>
          <p:cNvSpPr>
            <a:spLocks noGrp="1"/>
          </p:cNvSpPr>
          <p:nvPr>
            <p:ph type="sldNum" sz="quarter" idx="12"/>
          </p:nvPr>
        </p:nvSpPr>
        <p:spPr/>
        <p:txBody>
          <a:bodyPr/>
          <a:lstStyle/>
          <a:p>
            <a:fld id="{B31E8779-39A1-4BC4-9294-E40A56B5CBE9}" type="slidenum">
              <a:rPr lang="en-IN" smtClean="0"/>
              <a:t>2</a:t>
            </a:fld>
            <a:endParaRPr lang="en-IN"/>
          </a:p>
        </p:txBody>
      </p:sp>
    </p:spTree>
    <p:extLst>
      <p:ext uri="{BB962C8B-B14F-4D97-AF65-F5344CB8AC3E}">
        <p14:creationId xmlns:p14="http://schemas.microsoft.com/office/powerpoint/2010/main" val="228835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70CA-AC5E-4FE9-8DC6-4AB790E3D38A}"/>
              </a:ext>
            </a:extLst>
          </p:cNvPr>
          <p:cNvSpPr>
            <a:spLocks noGrp="1"/>
          </p:cNvSpPr>
          <p:nvPr>
            <p:ph type="title"/>
          </p:nvPr>
        </p:nvSpPr>
        <p:spPr/>
        <p:txBody>
          <a:bodyPr/>
          <a:lstStyle/>
          <a:p>
            <a:r>
              <a:rPr lang="en-US" dirty="0"/>
              <a:t>Query 11: Client Order Details</a:t>
            </a:r>
            <a:endParaRPr lang="en-IN" dirty="0"/>
          </a:p>
        </p:txBody>
      </p:sp>
      <p:pic>
        <p:nvPicPr>
          <p:cNvPr id="5" name="Content Placeholder 4">
            <a:extLst>
              <a:ext uri="{FF2B5EF4-FFF2-40B4-BE49-F238E27FC236}">
                <a16:creationId xmlns:a16="http://schemas.microsoft.com/office/drawing/2014/main" id="{DAAF6902-565C-4D04-AB4B-C93B3F4498BD}"/>
              </a:ext>
            </a:extLst>
          </p:cNvPr>
          <p:cNvPicPr>
            <a:picLocks noGrp="1" noChangeAspect="1"/>
          </p:cNvPicPr>
          <p:nvPr>
            <p:ph idx="1"/>
          </p:nvPr>
        </p:nvPicPr>
        <p:blipFill>
          <a:blip r:embed="rId2"/>
          <a:stretch>
            <a:fillRect/>
          </a:stretch>
        </p:blipFill>
        <p:spPr>
          <a:xfrm>
            <a:off x="581192" y="2208577"/>
            <a:ext cx="7683986" cy="4353588"/>
          </a:xfrm>
        </p:spPr>
      </p:pic>
      <p:pic>
        <p:nvPicPr>
          <p:cNvPr id="6" name="Picture 5">
            <a:extLst>
              <a:ext uri="{FF2B5EF4-FFF2-40B4-BE49-F238E27FC236}">
                <a16:creationId xmlns:a16="http://schemas.microsoft.com/office/drawing/2014/main" id="{77D31868-D125-49D5-A306-E7FEA050BF29}"/>
              </a:ext>
            </a:extLst>
          </p:cNvPr>
          <p:cNvPicPr>
            <a:picLocks noChangeAspect="1"/>
          </p:cNvPicPr>
          <p:nvPr/>
        </p:nvPicPr>
        <p:blipFill>
          <a:blip r:embed="rId3"/>
          <a:stretch>
            <a:fillRect/>
          </a:stretch>
        </p:blipFill>
        <p:spPr>
          <a:xfrm>
            <a:off x="7393250" y="2208577"/>
            <a:ext cx="4217558" cy="2040396"/>
          </a:xfrm>
          <a:prstGeom prst="rect">
            <a:avLst/>
          </a:prstGeom>
        </p:spPr>
      </p:pic>
      <p:sp>
        <p:nvSpPr>
          <p:cNvPr id="7" name="Slide Number Placeholder 6">
            <a:extLst>
              <a:ext uri="{FF2B5EF4-FFF2-40B4-BE49-F238E27FC236}">
                <a16:creationId xmlns:a16="http://schemas.microsoft.com/office/drawing/2014/main" id="{C76966E3-DE8A-4CC6-AC47-AD3546EFC6B9}"/>
              </a:ext>
            </a:extLst>
          </p:cNvPr>
          <p:cNvSpPr>
            <a:spLocks noGrp="1"/>
          </p:cNvSpPr>
          <p:nvPr>
            <p:ph type="sldNum" sz="quarter" idx="12"/>
          </p:nvPr>
        </p:nvSpPr>
        <p:spPr/>
        <p:txBody>
          <a:bodyPr/>
          <a:lstStyle/>
          <a:p>
            <a:fld id="{B31E8779-39A1-4BC4-9294-E40A56B5CBE9}" type="slidenum">
              <a:rPr lang="en-IN" smtClean="0"/>
              <a:t>20</a:t>
            </a:fld>
            <a:endParaRPr lang="en-IN"/>
          </a:p>
        </p:txBody>
      </p:sp>
    </p:spTree>
    <p:extLst>
      <p:ext uri="{BB962C8B-B14F-4D97-AF65-F5344CB8AC3E}">
        <p14:creationId xmlns:p14="http://schemas.microsoft.com/office/powerpoint/2010/main" val="171104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A5A1-D7F8-465A-A6D2-F620D4F53079}"/>
              </a:ext>
            </a:extLst>
          </p:cNvPr>
          <p:cNvSpPr>
            <a:spLocks noGrp="1"/>
          </p:cNvSpPr>
          <p:nvPr>
            <p:ph type="title"/>
          </p:nvPr>
        </p:nvSpPr>
        <p:spPr/>
        <p:txBody>
          <a:bodyPr/>
          <a:lstStyle/>
          <a:p>
            <a:r>
              <a:rPr lang="en-US" dirty="0"/>
              <a:t>Query 12: Which mode of transportation is being used most?</a:t>
            </a:r>
            <a:endParaRPr lang="en-IN" dirty="0"/>
          </a:p>
        </p:txBody>
      </p:sp>
      <p:pic>
        <p:nvPicPr>
          <p:cNvPr id="5" name="Content Placeholder 4">
            <a:extLst>
              <a:ext uri="{FF2B5EF4-FFF2-40B4-BE49-F238E27FC236}">
                <a16:creationId xmlns:a16="http://schemas.microsoft.com/office/drawing/2014/main" id="{DE694D89-AE22-4967-A283-522751693250}"/>
              </a:ext>
            </a:extLst>
          </p:cNvPr>
          <p:cNvPicPr>
            <a:picLocks noGrp="1" noChangeAspect="1"/>
          </p:cNvPicPr>
          <p:nvPr>
            <p:ph idx="1"/>
          </p:nvPr>
        </p:nvPicPr>
        <p:blipFill>
          <a:blip r:embed="rId2"/>
          <a:stretch>
            <a:fillRect/>
          </a:stretch>
        </p:blipFill>
        <p:spPr>
          <a:xfrm>
            <a:off x="576985" y="2205318"/>
            <a:ext cx="5852046" cy="4222814"/>
          </a:xfrm>
        </p:spPr>
      </p:pic>
      <p:pic>
        <p:nvPicPr>
          <p:cNvPr id="7" name="Picture 6">
            <a:extLst>
              <a:ext uri="{FF2B5EF4-FFF2-40B4-BE49-F238E27FC236}">
                <a16:creationId xmlns:a16="http://schemas.microsoft.com/office/drawing/2014/main" id="{4C5BAB61-E9BA-4088-AC70-5661FF4F2038}"/>
              </a:ext>
            </a:extLst>
          </p:cNvPr>
          <p:cNvPicPr>
            <a:picLocks noChangeAspect="1"/>
          </p:cNvPicPr>
          <p:nvPr/>
        </p:nvPicPr>
        <p:blipFill rotWithShape="1">
          <a:blip r:embed="rId3"/>
          <a:srcRect l="764" t="-397" b="1"/>
          <a:stretch/>
        </p:blipFill>
        <p:spPr>
          <a:xfrm>
            <a:off x="6329082" y="2097741"/>
            <a:ext cx="5281726" cy="3206102"/>
          </a:xfrm>
          <a:prstGeom prst="rect">
            <a:avLst/>
          </a:prstGeom>
        </p:spPr>
      </p:pic>
      <p:pic>
        <p:nvPicPr>
          <p:cNvPr id="8" name="Picture 7">
            <a:extLst>
              <a:ext uri="{FF2B5EF4-FFF2-40B4-BE49-F238E27FC236}">
                <a16:creationId xmlns:a16="http://schemas.microsoft.com/office/drawing/2014/main" id="{B988A899-4CD5-4A4F-92A6-19D0AEAD4B92}"/>
              </a:ext>
            </a:extLst>
          </p:cNvPr>
          <p:cNvPicPr>
            <a:picLocks noChangeAspect="1"/>
          </p:cNvPicPr>
          <p:nvPr/>
        </p:nvPicPr>
        <p:blipFill>
          <a:blip r:embed="rId4"/>
          <a:stretch>
            <a:fillRect/>
          </a:stretch>
        </p:blipFill>
        <p:spPr>
          <a:xfrm>
            <a:off x="8188984" y="5178336"/>
            <a:ext cx="3421824" cy="1594166"/>
          </a:xfrm>
          <a:prstGeom prst="rect">
            <a:avLst/>
          </a:prstGeom>
        </p:spPr>
      </p:pic>
      <p:sp>
        <p:nvSpPr>
          <p:cNvPr id="9" name="Slide Number Placeholder 8">
            <a:extLst>
              <a:ext uri="{FF2B5EF4-FFF2-40B4-BE49-F238E27FC236}">
                <a16:creationId xmlns:a16="http://schemas.microsoft.com/office/drawing/2014/main" id="{BC9C13AC-0FA5-4F31-B59F-48B32DAFBB70}"/>
              </a:ext>
            </a:extLst>
          </p:cNvPr>
          <p:cNvSpPr>
            <a:spLocks noGrp="1"/>
          </p:cNvSpPr>
          <p:nvPr>
            <p:ph type="sldNum" sz="quarter" idx="12"/>
          </p:nvPr>
        </p:nvSpPr>
        <p:spPr/>
        <p:txBody>
          <a:bodyPr/>
          <a:lstStyle/>
          <a:p>
            <a:fld id="{B31E8779-39A1-4BC4-9294-E40A56B5CBE9}" type="slidenum">
              <a:rPr lang="en-IN" smtClean="0"/>
              <a:t>21</a:t>
            </a:fld>
            <a:endParaRPr lang="en-IN"/>
          </a:p>
        </p:txBody>
      </p:sp>
    </p:spTree>
    <p:extLst>
      <p:ext uri="{BB962C8B-B14F-4D97-AF65-F5344CB8AC3E}">
        <p14:creationId xmlns:p14="http://schemas.microsoft.com/office/powerpoint/2010/main" val="289521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AE3D-8A14-4A69-8AE0-28F3EA3816EC}"/>
              </a:ext>
            </a:extLst>
          </p:cNvPr>
          <p:cNvSpPr>
            <a:spLocks noGrp="1"/>
          </p:cNvSpPr>
          <p:nvPr>
            <p:ph type="title"/>
          </p:nvPr>
        </p:nvSpPr>
        <p:spPr/>
        <p:txBody>
          <a:bodyPr/>
          <a:lstStyle/>
          <a:p>
            <a:r>
              <a:rPr lang="en-US" dirty="0"/>
              <a:t>Query 13: Between the given date which region has maximum receivers</a:t>
            </a:r>
            <a:endParaRPr lang="en-IN" dirty="0"/>
          </a:p>
        </p:txBody>
      </p:sp>
      <p:pic>
        <p:nvPicPr>
          <p:cNvPr id="4" name="Content Placeholder 3">
            <a:extLst>
              <a:ext uri="{FF2B5EF4-FFF2-40B4-BE49-F238E27FC236}">
                <a16:creationId xmlns:a16="http://schemas.microsoft.com/office/drawing/2014/main" id="{CE65F37B-2577-444C-B1C0-63E628C4D88B}"/>
              </a:ext>
            </a:extLst>
          </p:cNvPr>
          <p:cNvPicPr>
            <a:picLocks noGrp="1" noChangeAspect="1"/>
          </p:cNvPicPr>
          <p:nvPr>
            <p:ph idx="1"/>
          </p:nvPr>
        </p:nvPicPr>
        <p:blipFill>
          <a:blip r:embed="rId2"/>
          <a:stretch>
            <a:fillRect/>
          </a:stretch>
        </p:blipFill>
        <p:spPr>
          <a:xfrm>
            <a:off x="1836096" y="2255544"/>
            <a:ext cx="8519808" cy="3900300"/>
          </a:xfrm>
          <a:prstGeom prst="rect">
            <a:avLst/>
          </a:prstGeom>
        </p:spPr>
      </p:pic>
      <p:sp>
        <p:nvSpPr>
          <p:cNvPr id="5" name="Slide Number Placeholder 4">
            <a:extLst>
              <a:ext uri="{FF2B5EF4-FFF2-40B4-BE49-F238E27FC236}">
                <a16:creationId xmlns:a16="http://schemas.microsoft.com/office/drawing/2014/main" id="{88E9EF8A-D4AC-455F-901F-2F6EF8D3F98F}"/>
              </a:ext>
            </a:extLst>
          </p:cNvPr>
          <p:cNvSpPr>
            <a:spLocks noGrp="1"/>
          </p:cNvSpPr>
          <p:nvPr>
            <p:ph type="sldNum" sz="quarter" idx="12"/>
          </p:nvPr>
        </p:nvSpPr>
        <p:spPr/>
        <p:txBody>
          <a:bodyPr/>
          <a:lstStyle/>
          <a:p>
            <a:fld id="{B31E8779-39A1-4BC4-9294-E40A56B5CBE9}" type="slidenum">
              <a:rPr lang="en-IN" smtClean="0"/>
              <a:t>22</a:t>
            </a:fld>
            <a:endParaRPr lang="en-IN"/>
          </a:p>
        </p:txBody>
      </p:sp>
    </p:spTree>
    <p:extLst>
      <p:ext uri="{BB962C8B-B14F-4D97-AF65-F5344CB8AC3E}">
        <p14:creationId xmlns:p14="http://schemas.microsoft.com/office/powerpoint/2010/main" val="154365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C1FA-DFAB-458C-ADF1-0CE542732A34}"/>
              </a:ext>
            </a:extLst>
          </p:cNvPr>
          <p:cNvSpPr>
            <a:spLocks noGrp="1"/>
          </p:cNvSpPr>
          <p:nvPr>
            <p:ph type="title"/>
          </p:nvPr>
        </p:nvSpPr>
        <p:spPr/>
        <p:txBody>
          <a:bodyPr/>
          <a:lstStyle/>
          <a:p>
            <a:r>
              <a:rPr lang="en-US" dirty="0"/>
              <a:t>Query 14: List the employee having highest salary</a:t>
            </a:r>
            <a:endParaRPr lang="en-IN" dirty="0"/>
          </a:p>
        </p:txBody>
      </p:sp>
      <p:pic>
        <p:nvPicPr>
          <p:cNvPr id="4" name="Content Placeholder 3">
            <a:extLst>
              <a:ext uri="{FF2B5EF4-FFF2-40B4-BE49-F238E27FC236}">
                <a16:creationId xmlns:a16="http://schemas.microsoft.com/office/drawing/2014/main" id="{610736DB-98B0-4F6B-9B70-23AE6B6650E4}"/>
              </a:ext>
            </a:extLst>
          </p:cNvPr>
          <p:cNvPicPr>
            <a:picLocks noGrp="1" noChangeAspect="1"/>
          </p:cNvPicPr>
          <p:nvPr>
            <p:ph idx="1"/>
          </p:nvPr>
        </p:nvPicPr>
        <p:blipFill>
          <a:blip r:embed="rId2"/>
          <a:stretch>
            <a:fillRect/>
          </a:stretch>
        </p:blipFill>
        <p:spPr>
          <a:xfrm>
            <a:off x="1181676" y="2572871"/>
            <a:ext cx="9828648" cy="3020452"/>
          </a:xfrm>
          <a:prstGeom prst="rect">
            <a:avLst/>
          </a:prstGeom>
        </p:spPr>
      </p:pic>
      <p:sp>
        <p:nvSpPr>
          <p:cNvPr id="5" name="Slide Number Placeholder 4">
            <a:extLst>
              <a:ext uri="{FF2B5EF4-FFF2-40B4-BE49-F238E27FC236}">
                <a16:creationId xmlns:a16="http://schemas.microsoft.com/office/drawing/2014/main" id="{5E8B1568-BB3D-4467-A159-84C864F2BF7B}"/>
              </a:ext>
            </a:extLst>
          </p:cNvPr>
          <p:cNvSpPr>
            <a:spLocks noGrp="1"/>
          </p:cNvSpPr>
          <p:nvPr>
            <p:ph type="sldNum" sz="quarter" idx="12"/>
          </p:nvPr>
        </p:nvSpPr>
        <p:spPr/>
        <p:txBody>
          <a:bodyPr/>
          <a:lstStyle/>
          <a:p>
            <a:fld id="{B31E8779-39A1-4BC4-9294-E40A56B5CBE9}" type="slidenum">
              <a:rPr lang="en-IN" smtClean="0"/>
              <a:t>23</a:t>
            </a:fld>
            <a:endParaRPr lang="en-IN"/>
          </a:p>
        </p:txBody>
      </p:sp>
    </p:spTree>
    <p:extLst>
      <p:ext uri="{BB962C8B-B14F-4D97-AF65-F5344CB8AC3E}">
        <p14:creationId xmlns:p14="http://schemas.microsoft.com/office/powerpoint/2010/main" val="390442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75AE-8828-4A00-B586-43494E79A880}"/>
              </a:ext>
            </a:extLst>
          </p:cNvPr>
          <p:cNvSpPr>
            <a:spLocks noGrp="1"/>
          </p:cNvSpPr>
          <p:nvPr>
            <p:ph type="title"/>
          </p:nvPr>
        </p:nvSpPr>
        <p:spPr/>
        <p:txBody>
          <a:bodyPr/>
          <a:lstStyle/>
          <a:p>
            <a:r>
              <a:rPr lang="en-US" dirty="0"/>
              <a:t>Query 15: Most Expensive Order</a:t>
            </a:r>
            <a:endParaRPr lang="en-IN" dirty="0"/>
          </a:p>
        </p:txBody>
      </p:sp>
      <p:pic>
        <p:nvPicPr>
          <p:cNvPr id="4" name="Content Placeholder 3">
            <a:extLst>
              <a:ext uri="{FF2B5EF4-FFF2-40B4-BE49-F238E27FC236}">
                <a16:creationId xmlns:a16="http://schemas.microsoft.com/office/drawing/2014/main" id="{39B290F6-EBD4-45EF-8E64-3053AE4B6F54}"/>
              </a:ext>
            </a:extLst>
          </p:cNvPr>
          <p:cNvPicPr>
            <a:picLocks noGrp="1" noChangeAspect="1"/>
          </p:cNvPicPr>
          <p:nvPr>
            <p:ph idx="1"/>
          </p:nvPr>
        </p:nvPicPr>
        <p:blipFill>
          <a:blip r:embed="rId2"/>
          <a:stretch>
            <a:fillRect/>
          </a:stretch>
        </p:blipFill>
        <p:spPr>
          <a:xfrm>
            <a:off x="1109122" y="2420471"/>
            <a:ext cx="9973756" cy="3522476"/>
          </a:xfrm>
          <a:prstGeom prst="rect">
            <a:avLst/>
          </a:prstGeom>
        </p:spPr>
      </p:pic>
      <p:sp>
        <p:nvSpPr>
          <p:cNvPr id="5" name="Slide Number Placeholder 4">
            <a:extLst>
              <a:ext uri="{FF2B5EF4-FFF2-40B4-BE49-F238E27FC236}">
                <a16:creationId xmlns:a16="http://schemas.microsoft.com/office/drawing/2014/main" id="{E1A0CA7C-FE81-41A4-8CE7-07C274974BE7}"/>
              </a:ext>
            </a:extLst>
          </p:cNvPr>
          <p:cNvSpPr>
            <a:spLocks noGrp="1"/>
          </p:cNvSpPr>
          <p:nvPr>
            <p:ph type="sldNum" sz="quarter" idx="12"/>
          </p:nvPr>
        </p:nvSpPr>
        <p:spPr/>
        <p:txBody>
          <a:bodyPr/>
          <a:lstStyle/>
          <a:p>
            <a:fld id="{B31E8779-39A1-4BC4-9294-E40A56B5CBE9}" type="slidenum">
              <a:rPr lang="en-IN" smtClean="0"/>
              <a:t>24</a:t>
            </a:fld>
            <a:endParaRPr lang="en-IN"/>
          </a:p>
        </p:txBody>
      </p:sp>
    </p:spTree>
    <p:extLst>
      <p:ext uri="{BB962C8B-B14F-4D97-AF65-F5344CB8AC3E}">
        <p14:creationId xmlns:p14="http://schemas.microsoft.com/office/powerpoint/2010/main" val="295667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8C90-A48A-4A4E-BFB4-4443BC6731EE}"/>
              </a:ext>
            </a:extLst>
          </p:cNvPr>
          <p:cNvSpPr>
            <a:spLocks noGrp="1"/>
          </p:cNvSpPr>
          <p:nvPr>
            <p:ph type="title"/>
          </p:nvPr>
        </p:nvSpPr>
        <p:spPr/>
        <p:txBody>
          <a:bodyPr/>
          <a:lstStyle/>
          <a:p>
            <a:r>
              <a:rPr lang="en-US" dirty="0"/>
              <a:t>Query 16: List Male Employees working for the company for more than 10 years.</a:t>
            </a:r>
            <a:endParaRPr lang="en-IN" dirty="0"/>
          </a:p>
        </p:txBody>
      </p:sp>
      <p:pic>
        <p:nvPicPr>
          <p:cNvPr id="4" name="Content Placeholder 3">
            <a:extLst>
              <a:ext uri="{FF2B5EF4-FFF2-40B4-BE49-F238E27FC236}">
                <a16:creationId xmlns:a16="http://schemas.microsoft.com/office/drawing/2014/main" id="{A3AAC5A4-C827-4C04-B509-0C3EA22BB4E4}"/>
              </a:ext>
            </a:extLst>
          </p:cNvPr>
          <p:cNvPicPr>
            <a:picLocks noGrp="1" noChangeAspect="1"/>
          </p:cNvPicPr>
          <p:nvPr>
            <p:ph idx="1"/>
          </p:nvPr>
        </p:nvPicPr>
        <p:blipFill>
          <a:blip r:embed="rId2"/>
          <a:stretch>
            <a:fillRect/>
          </a:stretch>
        </p:blipFill>
        <p:spPr>
          <a:xfrm>
            <a:off x="744762" y="2850776"/>
            <a:ext cx="10702476" cy="2339136"/>
          </a:xfrm>
          <a:prstGeom prst="rect">
            <a:avLst/>
          </a:prstGeom>
        </p:spPr>
      </p:pic>
      <p:sp>
        <p:nvSpPr>
          <p:cNvPr id="5" name="Slide Number Placeholder 4">
            <a:extLst>
              <a:ext uri="{FF2B5EF4-FFF2-40B4-BE49-F238E27FC236}">
                <a16:creationId xmlns:a16="http://schemas.microsoft.com/office/drawing/2014/main" id="{BBE03765-C71A-4640-A781-DE502DDDF9E6}"/>
              </a:ext>
            </a:extLst>
          </p:cNvPr>
          <p:cNvSpPr>
            <a:spLocks noGrp="1"/>
          </p:cNvSpPr>
          <p:nvPr>
            <p:ph type="sldNum" sz="quarter" idx="12"/>
          </p:nvPr>
        </p:nvSpPr>
        <p:spPr/>
        <p:txBody>
          <a:bodyPr/>
          <a:lstStyle/>
          <a:p>
            <a:fld id="{B31E8779-39A1-4BC4-9294-E40A56B5CBE9}" type="slidenum">
              <a:rPr lang="en-IN" smtClean="0"/>
              <a:t>25</a:t>
            </a:fld>
            <a:endParaRPr lang="en-IN"/>
          </a:p>
        </p:txBody>
      </p:sp>
    </p:spTree>
    <p:extLst>
      <p:ext uri="{BB962C8B-B14F-4D97-AF65-F5344CB8AC3E}">
        <p14:creationId xmlns:p14="http://schemas.microsoft.com/office/powerpoint/2010/main" val="401082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FCE3-19D0-474A-805B-9F484E64846E}"/>
              </a:ext>
            </a:extLst>
          </p:cNvPr>
          <p:cNvSpPr>
            <a:spLocks noGrp="1"/>
          </p:cNvSpPr>
          <p:nvPr>
            <p:ph type="title"/>
          </p:nvPr>
        </p:nvSpPr>
        <p:spPr/>
        <p:txBody>
          <a:bodyPr/>
          <a:lstStyle/>
          <a:p>
            <a:r>
              <a:rPr lang="en-US" dirty="0"/>
              <a:t>Query 17: Most valuable client</a:t>
            </a:r>
            <a:endParaRPr lang="en-IN" dirty="0"/>
          </a:p>
        </p:txBody>
      </p:sp>
      <p:pic>
        <p:nvPicPr>
          <p:cNvPr id="4" name="Content Placeholder 3">
            <a:extLst>
              <a:ext uri="{FF2B5EF4-FFF2-40B4-BE49-F238E27FC236}">
                <a16:creationId xmlns:a16="http://schemas.microsoft.com/office/drawing/2014/main" id="{F49CA56A-F954-4CE7-A808-23CAF92B7254}"/>
              </a:ext>
            </a:extLst>
          </p:cNvPr>
          <p:cNvPicPr>
            <a:picLocks noGrp="1" noChangeAspect="1"/>
          </p:cNvPicPr>
          <p:nvPr>
            <p:ph idx="1"/>
          </p:nvPr>
        </p:nvPicPr>
        <p:blipFill>
          <a:blip r:embed="rId2"/>
          <a:stretch>
            <a:fillRect/>
          </a:stretch>
        </p:blipFill>
        <p:spPr>
          <a:xfrm>
            <a:off x="1461246" y="2311756"/>
            <a:ext cx="9269508" cy="3686118"/>
          </a:xfrm>
          <a:prstGeom prst="rect">
            <a:avLst/>
          </a:prstGeom>
        </p:spPr>
      </p:pic>
      <p:sp>
        <p:nvSpPr>
          <p:cNvPr id="5" name="Slide Number Placeholder 4">
            <a:extLst>
              <a:ext uri="{FF2B5EF4-FFF2-40B4-BE49-F238E27FC236}">
                <a16:creationId xmlns:a16="http://schemas.microsoft.com/office/drawing/2014/main" id="{21B319EB-837C-4EF6-BD38-D9548FF80503}"/>
              </a:ext>
            </a:extLst>
          </p:cNvPr>
          <p:cNvSpPr>
            <a:spLocks noGrp="1"/>
          </p:cNvSpPr>
          <p:nvPr>
            <p:ph type="sldNum" sz="quarter" idx="12"/>
          </p:nvPr>
        </p:nvSpPr>
        <p:spPr/>
        <p:txBody>
          <a:bodyPr/>
          <a:lstStyle/>
          <a:p>
            <a:fld id="{B31E8779-39A1-4BC4-9294-E40A56B5CBE9}" type="slidenum">
              <a:rPr lang="en-IN" smtClean="0"/>
              <a:t>26</a:t>
            </a:fld>
            <a:endParaRPr lang="en-IN"/>
          </a:p>
        </p:txBody>
      </p:sp>
    </p:spTree>
    <p:extLst>
      <p:ext uri="{BB962C8B-B14F-4D97-AF65-F5344CB8AC3E}">
        <p14:creationId xmlns:p14="http://schemas.microsoft.com/office/powerpoint/2010/main" val="1815894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DB3A-2BD3-4AFF-AD61-58F430646607}"/>
              </a:ext>
            </a:extLst>
          </p:cNvPr>
          <p:cNvSpPr>
            <a:spLocks noGrp="1"/>
          </p:cNvSpPr>
          <p:nvPr>
            <p:ph type="title"/>
          </p:nvPr>
        </p:nvSpPr>
        <p:spPr/>
        <p:txBody>
          <a:bodyPr/>
          <a:lstStyle/>
          <a:p>
            <a:r>
              <a:rPr lang="en-US" dirty="0"/>
              <a:t>Query 18: Employee of the Year</a:t>
            </a:r>
            <a:endParaRPr lang="en-IN" dirty="0"/>
          </a:p>
        </p:txBody>
      </p:sp>
      <p:sp>
        <p:nvSpPr>
          <p:cNvPr id="5" name="Slide Number Placeholder 4">
            <a:extLst>
              <a:ext uri="{FF2B5EF4-FFF2-40B4-BE49-F238E27FC236}">
                <a16:creationId xmlns:a16="http://schemas.microsoft.com/office/drawing/2014/main" id="{B4877150-9255-43BC-A302-AF1D63A84E5B}"/>
              </a:ext>
            </a:extLst>
          </p:cNvPr>
          <p:cNvSpPr>
            <a:spLocks noGrp="1"/>
          </p:cNvSpPr>
          <p:nvPr>
            <p:ph type="sldNum" sz="quarter" idx="12"/>
          </p:nvPr>
        </p:nvSpPr>
        <p:spPr/>
        <p:txBody>
          <a:bodyPr/>
          <a:lstStyle/>
          <a:p>
            <a:fld id="{B31E8779-39A1-4BC4-9294-E40A56B5CBE9}" type="slidenum">
              <a:rPr lang="en-IN" smtClean="0"/>
              <a:t>27</a:t>
            </a:fld>
            <a:endParaRPr lang="en-IN"/>
          </a:p>
        </p:txBody>
      </p:sp>
      <p:pic>
        <p:nvPicPr>
          <p:cNvPr id="10" name="Content Placeholder 9">
            <a:extLst>
              <a:ext uri="{FF2B5EF4-FFF2-40B4-BE49-F238E27FC236}">
                <a16:creationId xmlns:a16="http://schemas.microsoft.com/office/drawing/2014/main" id="{6B82E7D0-DC56-4895-B244-BDCB82E9C515}"/>
              </a:ext>
            </a:extLst>
          </p:cNvPr>
          <p:cNvPicPr>
            <a:picLocks noGrp="1" noChangeAspect="1"/>
          </p:cNvPicPr>
          <p:nvPr>
            <p:ph idx="1"/>
          </p:nvPr>
        </p:nvPicPr>
        <p:blipFill>
          <a:blip r:embed="rId2"/>
          <a:stretch>
            <a:fillRect/>
          </a:stretch>
        </p:blipFill>
        <p:spPr>
          <a:xfrm>
            <a:off x="959223" y="2334741"/>
            <a:ext cx="10273554" cy="3711866"/>
          </a:xfrm>
        </p:spPr>
      </p:pic>
    </p:spTree>
    <p:extLst>
      <p:ext uri="{BB962C8B-B14F-4D97-AF65-F5344CB8AC3E}">
        <p14:creationId xmlns:p14="http://schemas.microsoft.com/office/powerpoint/2010/main" val="4242781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089B-A56C-496A-B68E-F4CD95D7BCAA}"/>
              </a:ext>
            </a:extLst>
          </p:cNvPr>
          <p:cNvSpPr>
            <a:spLocks noGrp="1"/>
          </p:cNvSpPr>
          <p:nvPr>
            <p:ph type="title"/>
          </p:nvPr>
        </p:nvSpPr>
        <p:spPr/>
        <p:txBody>
          <a:bodyPr/>
          <a:lstStyle/>
          <a:p>
            <a:r>
              <a:rPr lang="en-US" dirty="0"/>
              <a:t>Query 19: All the available vehicles with Loading Capacity more than 25.</a:t>
            </a:r>
            <a:endParaRPr lang="en-IN" dirty="0"/>
          </a:p>
        </p:txBody>
      </p:sp>
      <p:pic>
        <p:nvPicPr>
          <p:cNvPr id="4" name="Content Placeholder 3">
            <a:extLst>
              <a:ext uri="{FF2B5EF4-FFF2-40B4-BE49-F238E27FC236}">
                <a16:creationId xmlns:a16="http://schemas.microsoft.com/office/drawing/2014/main" id="{6401A410-CCC3-447E-9933-09F1FE78F139}"/>
              </a:ext>
            </a:extLst>
          </p:cNvPr>
          <p:cNvPicPr>
            <a:picLocks noGrp="1" noChangeAspect="1"/>
          </p:cNvPicPr>
          <p:nvPr>
            <p:ph idx="1"/>
          </p:nvPr>
        </p:nvPicPr>
        <p:blipFill>
          <a:blip r:embed="rId2"/>
          <a:stretch>
            <a:fillRect/>
          </a:stretch>
        </p:blipFill>
        <p:spPr>
          <a:xfrm>
            <a:off x="2133383" y="2034334"/>
            <a:ext cx="7925234" cy="4545760"/>
          </a:xfrm>
          <a:prstGeom prst="rect">
            <a:avLst/>
          </a:prstGeom>
        </p:spPr>
      </p:pic>
      <p:sp>
        <p:nvSpPr>
          <p:cNvPr id="5" name="Slide Number Placeholder 4">
            <a:extLst>
              <a:ext uri="{FF2B5EF4-FFF2-40B4-BE49-F238E27FC236}">
                <a16:creationId xmlns:a16="http://schemas.microsoft.com/office/drawing/2014/main" id="{9B040219-FB8D-4A96-B41A-894672EB68E1}"/>
              </a:ext>
            </a:extLst>
          </p:cNvPr>
          <p:cNvSpPr>
            <a:spLocks noGrp="1"/>
          </p:cNvSpPr>
          <p:nvPr>
            <p:ph type="sldNum" sz="quarter" idx="12"/>
          </p:nvPr>
        </p:nvSpPr>
        <p:spPr/>
        <p:txBody>
          <a:bodyPr/>
          <a:lstStyle/>
          <a:p>
            <a:fld id="{B31E8779-39A1-4BC4-9294-E40A56B5CBE9}" type="slidenum">
              <a:rPr lang="en-IN" smtClean="0"/>
              <a:t>28</a:t>
            </a:fld>
            <a:endParaRPr lang="en-IN"/>
          </a:p>
        </p:txBody>
      </p:sp>
    </p:spTree>
    <p:extLst>
      <p:ext uri="{BB962C8B-B14F-4D97-AF65-F5344CB8AC3E}">
        <p14:creationId xmlns:p14="http://schemas.microsoft.com/office/powerpoint/2010/main" val="228553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CE8D-9B65-469F-81EA-E6FA8C974F1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5BDFF4C-4D7C-428E-8665-18924C287D6D}"/>
              </a:ext>
            </a:extLst>
          </p:cNvPr>
          <p:cNvSpPr>
            <a:spLocks noGrp="1"/>
          </p:cNvSpPr>
          <p:nvPr>
            <p:ph idx="1"/>
          </p:nvPr>
        </p:nvSpPr>
        <p:spPr>
          <a:xfrm>
            <a:off x="581192" y="2180496"/>
            <a:ext cx="11029615" cy="4247198"/>
          </a:xfrm>
        </p:spPr>
        <p:txBody>
          <a:bodyPr anchor="t">
            <a:normAutofit fontScale="85000" lnSpcReduction="10000"/>
          </a:bodyPr>
          <a:lstStyle/>
          <a:p>
            <a:pPr>
              <a:lnSpc>
                <a:spcPct val="150000"/>
              </a:lnSpc>
            </a:pPr>
            <a:r>
              <a:rPr lang="en-US" sz="2000" dirty="0"/>
              <a:t>In conclusion, a database is a far more efficient mechanism to store and organize data than manual records; it allows for a centralized facility that can easily be modified and quickly shared among the company. </a:t>
            </a:r>
          </a:p>
          <a:p>
            <a:pPr>
              <a:lnSpc>
                <a:spcPct val="150000"/>
              </a:lnSpc>
            </a:pPr>
            <a:r>
              <a:rPr lang="en-US" sz="2000" dirty="0"/>
              <a:t>From this management system we get the idea of how many different entities are connected to each other and function altogether. </a:t>
            </a:r>
          </a:p>
          <a:p>
            <a:pPr>
              <a:lnSpc>
                <a:spcPct val="150000"/>
              </a:lnSpc>
            </a:pPr>
            <a:r>
              <a:rPr lang="en-US" sz="2000" dirty="0"/>
              <a:t>It also helps with all the queries that are encountered on a regular basis from as keeping track of all clients, receiver, employees with their department, transporters and vehicles to calculating employee of the month, most profitable client, duration of transport and all the scenarios one can imagine to obtain desired information. </a:t>
            </a:r>
          </a:p>
          <a:p>
            <a:pPr>
              <a:lnSpc>
                <a:spcPct val="150000"/>
              </a:lnSpc>
            </a:pPr>
            <a:r>
              <a:rPr lang="en-US" sz="2000" dirty="0"/>
              <a:t>Taking advantage of this Database Management System many employee can read, modify and use all the information efficiently for the benefit of the company simultaneously. Thus, this project is a key for all the issues that are faced in Logistics.</a:t>
            </a:r>
            <a:endParaRPr lang="en-IN" sz="2000" dirty="0"/>
          </a:p>
        </p:txBody>
      </p:sp>
      <p:sp>
        <p:nvSpPr>
          <p:cNvPr id="4" name="Slide Number Placeholder 3">
            <a:extLst>
              <a:ext uri="{FF2B5EF4-FFF2-40B4-BE49-F238E27FC236}">
                <a16:creationId xmlns:a16="http://schemas.microsoft.com/office/drawing/2014/main" id="{C8E830AA-BC56-4991-B959-D3E62EA8E735}"/>
              </a:ext>
            </a:extLst>
          </p:cNvPr>
          <p:cNvSpPr>
            <a:spLocks noGrp="1"/>
          </p:cNvSpPr>
          <p:nvPr>
            <p:ph type="sldNum" sz="quarter" idx="12"/>
          </p:nvPr>
        </p:nvSpPr>
        <p:spPr/>
        <p:txBody>
          <a:bodyPr/>
          <a:lstStyle/>
          <a:p>
            <a:fld id="{B31E8779-39A1-4BC4-9294-E40A56B5CBE9}" type="slidenum">
              <a:rPr lang="en-IN" smtClean="0"/>
              <a:t>29</a:t>
            </a:fld>
            <a:endParaRPr lang="en-IN"/>
          </a:p>
        </p:txBody>
      </p:sp>
    </p:spTree>
    <p:extLst>
      <p:ext uri="{BB962C8B-B14F-4D97-AF65-F5344CB8AC3E}">
        <p14:creationId xmlns:p14="http://schemas.microsoft.com/office/powerpoint/2010/main" val="283834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F27-9742-427D-8320-4C7D0820E071}"/>
              </a:ext>
            </a:extLst>
          </p:cNvPr>
          <p:cNvSpPr>
            <a:spLocks noGrp="1"/>
          </p:cNvSpPr>
          <p:nvPr>
            <p:ph type="title"/>
          </p:nvPr>
        </p:nvSpPr>
        <p:spPr/>
        <p:txBody>
          <a:bodyPr/>
          <a:lstStyle/>
          <a:p>
            <a:r>
              <a:rPr lang="en-IN" dirty="0"/>
              <a:t>Project scope </a:t>
            </a:r>
          </a:p>
        </p:txBody>
      </p:sp>
      <p:sp>
        <p:nvSpPr>
          <p:cNvPr id="3" name="Content Placeholder 2">
            <a:extLst>
              <a:ext uri="{FF2B5EF4-FFF2-40B4-BE49-F238E27FC236}">
                <a16:creationId xmlns:a16="http://schemas.microsoft.com/office/drawing/2014/main" id="{0064C4B5-A9FA-4129-B44A-57ED469CA25C}"/>
              </a:ext>
            </a:extLst>
          </p:cNvPr>
          <p:cNvSpPr>
            <a:spLocks noGrp="1"/>
          </p:cNvSpPr>
          <p:nvPr>
            <p:ph idx="1"/>
          </p:nvPr>
        </p:nvSpPr>
        <p:spPr>
          <a:xfrm>
            <a:off x="581192" y="2180496"/>
            <a:ext cx="11029615" cy="4139622"/>
          </a:xfrm>
        </p:spPr>
        <p:txBody>
          <a:bodyPr anchor="t">
            <a:normAutofit/>
          </a:bodyPr>
          <a:lstStyle/>
          <a:p>
            <a:pPr algn="just">
              <a:lnSpc>
                <a:spcPct val="150000"/>
              </a:lnSpc>
            </a:pPr>
            <a:r>
              <a:rPr lang="en-US" sz="2000" dirty="0"/>
              <a:t>The logistics management system is used to meet customer demands through planning, control, and implementation of the effective movement and storage of related information, goods, and services from origin to destination. </a:t>
            </a:r>
          </a:p>
          <a:p>
            <a:pPr algn="just">
              <a:lnSpc>
                <a:spcPct val="150000"/>
              </a:lnSpc>
            </a:pPr>
            <a:r>
              <a:rPr lang="en-US" sz="2000" dirty="0"/>
              <a:t>Logistic management system software provides many features like Client list management, Processing orders, Fleet management, Transaction records. </a:t>
            </a:r>
          </a:p>
          <a:p>
            <a:pPr algn="just">
              <a:lnSpc>
                <a:spcPct val="150000"/>
              </a:lnSpc>
            </a:pPr>
            <a:r>
              <a:rPr lang="en-US" sz="2000" dirty="0"/>
              <a:t>This logistics management system project can track the transportation duration of goods. </a:t>
            </a:r>
            <a:endParaRPr lang="en-IN" sz="2000" dirty="0"/>
          </a:p>
        </p:txBody>
      </p:sp>
      <p:sp>
        <p:nvSpPr>
          <p:cNvPr id="4" name="Slide Number Placeholder 3">
            <a:extLst>
              <a:ext uri="{FF2B5EF4-FFF2-40B4-BE49-F238E27FC236}">
                <a16:creationId xmlns:a16="http://schemas.microsoft.com/office/drawing/2014/main" id="{0B61F904-47C2-4DBD-9A65-ADCF19EE66B2}"/>
              </a:ext>
            </a:extLst>
          </p:cNvPr>
          <p:cNvSpPr>
            <a:spLocks noGrp="1"/>
          </p:cNvSpPr>
          <p:nvPr>
            <p:ph type="sldNum" sz="quarter" idx="12"/>
          </p:nvPr>
        </p:nvSpPr>
        <p:spPr/>
        <p:txBody>
          <a:bodyPr/>
          <a:lstStyle/>
          <a:p>
            <a:fld id="{B31E8779-39A1-4BC4-9294-E40A56B5CBE9}" type="slidenum">
              <a:rPr lang="en-IN" smtClean="0"/>
              <a:t>3</a:t>
            </a:fld>
            <a:endParaRPr lang="en-IN"/>
          </a:p>
        </p:txBody>
      </p:sp>
    </p:spTree>
    <p:extLst>
      <p:ext uri="{BB962C8B-B14F-4D97-AF65-F5344CB8AC3E}">
        <p14:creationId xmlns:p14="http://schemas.microsoft.com/office/powerpoint/2010/main" val="188692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D0F13D-7799-49D8-B8F4-ADC1E988ECB1}"/>
              </a:ext>
            </a:extLst>
          </p:cNvPr>
          <p:cNvSpPr>
            <a:spLocks noGrp="1"/>
          </p:cNvSpPr>
          <p:nvPr>
            <p:ph type="title"/>
          </p:nvPr>
        </p:nvSpPr>
        <p:spPr/>
        <p:txBody>
          <a:bodyPr/>
          <a:lstStyle/>
          <a:p>
            <a:pPr algn="ctr"/>
            <a:r>
              <a:rPr lang="en-IN" dirty="0"/>
              <a:t>Thank you!!</a:t>
            </a:r>
          </a:p>
        </p:txBody>
      </p:sp>
      <p:sp>
        <p:nvSpPr>
          <p:cNvPr id="7" name="Slide Number Placeholder 6">
            <a:extLst>
              <a:ext uri="{FF2B5EF4-FFF2-40B4-BE49-F238E27FC236}">
                <a16:creationId xmlns:a16="http://schemas.microsoft.com/office/drawing/2014/main" id="{16EE134B-B055-4FD6-B9B3-3F8212D69299}"/>
              </a:ext>
            </a:extLst>
          </p:cNvPr>
          <p:cNvSpPr>
            <a:spLocks noGrp="1"/>
          </p:cNvSpPr>
          <p:nvPr>
            <p:ph type="sldNum" sz="quarter" idx="12"/>
          </p:nvPr>
        </p:nvSpPr>
        <p:spPr/>
        <p:txBody>
          <a:bodyPr/>
          <a:lstStyle/>
          <a:p>
            <a:fld id="{B31E8779-39A1-4BC4-9294-E40A56B5CBE9}" type="slidenum">
              <a:rPr lang="en-IN" smtClean="0"/>
              <a:t>30</a:t>
            </a:fld>
            <a:endParaRPr lang="en-IN"/>
          </a:p>
        </p:txBody>
      </p:sp>
    </p:spTree>
    <p:extLst>
      <p:ext uri="{BB962C8B-B14F-4D97-AF65-F5344CB8AC3E}">
        <p14:creationId xmlns:p14="http://schemas.microsoft.com/office/powerpoint/2010/main" val="331826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23CD-43DE-4E43-A132-73AE4E5F79B0}"/>
              </a:ext>
            </a:extLst>
          </p:cNvPr>
          <p:cNvSpPr>
            <a:spLocks noGrp="1"/>
          </p:cNvSpPr>
          <p:nvPr>
            <p:ph type="title"/>
          </p:nvPr>
        </p:nvSpPr>
        <p:spPr/>
        <p:txBody>
          <a:bodyPr/>
          <a:lstStyle/>
          <a:p>
            <a:r>
              <a:rPr lang="en-IN" dirty="0"/>
              <a:t>ER Diagram</a:t>
            </a:r>
          </a:p>
        </p:txBody>
      </p:sp>
      <p:sp>
        <p:nvSpPr>
          <p:cNvPr id="3" name="Content Placeholder 2">
            <a:extLst>
              <a:ext uri="{FF2B5EF4-FFF2-40B4-BE49-F238E27FC236}">
                <a16:creationId xmlns:a16="http://schemas.microsoft.com/office/drawing/2014/main" id="{BC66D77A-FBF8-4F81-A1EC-E7F7513ADD25}"/>
              </a:ext>
            </a:extLst>
          </p:cNvPr>
          <p:cNvSpPr>
            <a:spLocks noGrp="1"/>
          </p:cNvSpPr>
          <p:nvPr>
            <p:ph idx="1"/>
          </p:nvPr>
        </p:nvSpPr>
        <p:spPr/>
        <p:txBody>
          <a:bodyPr anchor="t"/>
          <a:lstStyle/>
          <a:p>
            <a:r>
              <a:rPr lang="en-US" dirty="0">
                <a:hlinkClick r:id="rId2" action="ppaction://hlinkfile"/>
              </a:rPr>
              <a:t>New folder\</a:t>
            </a:r>
            <a:r>
              <a:rPr lang="en-US" dirty="0" err="1">
                <a:hlinkClick r:id="rId2" action="ppaction://hlinkfile"/>
              </a:rPr>
              <a:t>Logistic_management_system</a:t>
            </a:r>
            <a:r>
              <a:rPr lang="en-US" dirty="0">
                <a:hlinkClick r:id="rId2" action="ppaction://hlinkfile"/>
              </a:rPr>
              <a:t> (1).png</a:t>
            </a:r>
            <a:endParaRPr lang="en-IN" dirty="0"/>
          </a:p>
        </p:txBody>
      </p:sp>
      <p:sp>
        <p:nvSpPr>
          <p:cNvPr id="4" name="Slide Number Placeholder 3">
            <a:extLst>
              <a:ext uri="{FF2B5EF4-FFF2-40B4-BE49-F238E27FC236}">
                <a16:creationId xmlns:a16="http://schemas.microsoft.com/office/drawing/2014/main" id="{F2DCA8FA-F8D8-4348-AD9C-E43B296D783A}"/>
              </a:ext>
            </a:extLst>
          </p:cNvPr>
          <p:cNvSpPr>
            <a:spLocks noGrp="1"/>
          </p:cNvSpPr>
          <p:nvPr>
            <p:ph type="sldNum" sz="quarter" idx="12"/>
          </p:nvPr>
        </p:nvSpPr>
        <p:spPr/>
        <p:txBody>
          <a:bodyPr/>
          <a:lstStyle/>
          <a:p>
            <a:fld id="{B31E8779-39A1-4BC4-9294-E40A56B5CBE9}" type="slidenum">
              <a:rPr lang="en-IN" smtClean="0"/>
              <a:t>4</a:t>
            </a:fld>
            <a:endParaRPr lang="en-IN"/>
          </a:p>
        </p:txBody>
      </p:sp>
    </p:spTree>
    <p:extLst>
      <p:ext uri="{BB962C8B-B14F-4D97-AF65-F5344CB8AC3E}">
        <p14:creationId xmlns:p14="http://schemas.microsoft.com/office/powerpoint/2010/main" val="195595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3999-4753-4062-88BF-91579295B6D0}"/>
              </a:ext>
            </a:extLst>
          </p:cNvPr>
          <p:cNvSpPr>
            <a:spLocks noGrp="1"/>
          </p:cNvSpPr>
          <p:nvPr>
            <p:ph type="title"/>
          </p:nvPr>
        </p:nvSpPr>
        <p:spPr/>
        <p:txBody>
          <a:bodyPr/>
          <a:lstStyle/>
          <a:p>
            <a:r>
              <a:rPr lang="en-IN" dirty="0"/>
              <a:t>Schema diagram</a:t>
            </a:r>
          </a:p>
        </p:txBody>
      </p:sp>
      <p:sp>
        <p:nvSpPr>
          <p:cNvPr id="3" name="Content Placeholder 2">
            <a:extLst>
              <a:ext uri="{FF2B5EF4-FFF2-40B4-BE49-F238E27FC236}">
                <a16:creationId xmlns:a16="http://schemas.microsoft.com/office/drawing/2014/main" id="{EF37B443-53C9-4DAB-8314-BEBA74EFDAEC}"/>
              </a:ext>
            </a:extLst>
          </p:cNvPr>
          <p:cNvSpPr>
            <a:spLocks noGrp="1"/>
          </p:cNvSpPr>
          <p:nvPr>
            <p:ph idx="1"/>
          </p:nvPr>
        </p:nvSpPr>
        <p:spPr/>
        <p:txBody>
          <a:bodyPr anchor="t"/>
          <a:lstStyle/>
          <a:p>
            <a:r>
              <a:rPr lang="en-IN" dirty="0">
                <a:hlinkClick r:id="rId2" action="ppaction://hlinkfile"/>
              </a:rPr>
              <a:t>New folder\32_Relational_Schema.png</a:t>
            </a:r>
            <a:endParaRPr lang="en-IN" dirty="0"/>
          </a:p>
        </p:txBody>
      </p:sp>
      <p:sp>
        <p:nvSpPr>
          <p:cNvPr id="4" name="Slide Number Placeholder 3">
            <a:extLst>
              <a:ext uri="{FF2B5EF4-FFF2-40B4-BE49-F238E27FC236}">
                <a16:creationId xmlns:a16="http://schemas.microsoft.com/office/drawing/2014/main" id="{73BBD988-843F-4CDF-A492-A7D0636B29F0}"/>
              </a:ext>
            </a:extLst>
          </p:cNvPr>
          <p:cNvSpPr>
            <a:spLocks noGrp="1"/>
          </p:cNvSpPr>
          <p:nvPr>
            <p:ph type="sldNum" sz="quarter" idx="12"/>
          </p:nvPr>
        </p:nvSpPr>
        <p:spPr/>
        <p:txBody>
          <a:bodyPr/>
          <a:lstStyle/>
          <a:p>
            <a:fld id="{B31E8779-39A1-4BC4-9294-E40A56B5CBE9}" type="slidenum">
              <a:rPr lang="en-IN" smtClean="0"/>
              <a:t>5</a:t>
            </a:fld>
            <a:endParaRPr lang="en-IN"/>
          </a:p>
        </p:txBody>
      </p:sp>
    </p:spTree>
    <p:extLst>
      <p:ext uri="{BB962C8B-B14F-4D97-AF65-F5344CB8AC3E}">
        <p14:creationId xmlns:p14="http://schemas.microsoft.com/office/powerpoint/2010/main" val="296513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7844-382E-4E2A-8583-1F1EE830B3FF}"/>
              </a:ext>
            </a:extLst>
          </p:cNvPr>
          <p:cNvSpPr>
            <a:spLocks noGrp="1"/>
          </p:cNvSpPr>
          <p:nvPr>
            <p:ph type="title"/>
          </p:nvPr>
        </p:nvSpPr>
        <p:spPr>
          <a:xfrm>
            <a:off x="581191" y="711120"/>
            <a:ext cx="11029616" cy="1013800"/>
          </a:xfrm>
        </p:spPr>
        <p:txBody>
          <a:bodyPr/>
          <a:lstStyle/>
          <a:p>
            <a:r>
              <a:rPr lang="en-IN" dirty="0"/>
              <a:t>Functional dependency and normalisation forms</a:t>
            </a:r>
          </a:p>
        </p:txBody>
      </p:sp>
      <p:sp>
        <p:nvSpPr>
          <p:cNvPr id="3" name="Content Placeholder 2">
            <a:extLst>
              <a:ext uri="{FF2B5EF4-FFF2-40B4-BE49-F238E27FC236}">
                <a16:creationId xmlns:a16="http://schemas.microsoft.com/office/drawing/2014/main" id="{7E26B139-046E-40B5-9197-A4EB7DCD6C12}"/>
              </a:ext>
            </a:extLst>
          </p:cNvPr>
          <p:cNvSpPr>
            <a:spLocks noGrp="1"/>
          </p:cNvSpPr>
          <p:nvPr>
            <p:ph idx="1"/>
          </p:nvPr>
        </p:nvSpPr>
        <p:spPr/>
        <p:txBody>
          <a:bodyPr anchor="t"/>
          <a:lstStyle/>
          <a:p>
            <a:r>
              <a:rPr lang="en-US" dirty="0">
                <a:hlinkClick r:id="rId2" action="ppaction://hlinkfile"/>
              </a:rPr>
              <a:t>New folder\Final\32_Functional_Dependencies.docx</a:t>
            </a:r>
            <a:endParaRPr lang="en-IN" dirty="0"/>
          </a:p>
        </p:txBody>
      </p:sp>
      <p:sp>
        <p:nvSpPr>
          <p:cNvPr id="4" name="Slide Number Placeholder 3">
            <a:extLst>
              <a:ext uri="{FF2B5EF4-FFF2-40B4-BE49-F238E27FC236}">
                <a16:creationId xmlns:a16="http://schemas.microsoft.com/office/drawing/2014/main" id="{5A839DFA-DE89-41B6-9F3A-6DED8606A86A}"/>
              </a:ext>
            </a:extLst>
          </p:cNvPr>
          <p:cNvSpPr>
            <a:spLocks noGrp="1"/>
          </p:cNvSpPr>
          <p:nvPr>
            <p:ph type="sldNum" sz="quarter" idx="12"/>
          </p:nvPr>
        </p:nvSpPr>
        <p:spPr/>
        <p:txBody>
          <a:bodyPr/>
          <a:lstStyle/>
          <a:p>
            <a:fld id="{B31E8779-39A1-4BC4-9294-E40A56B5CBE9}" type="slidenum">
              <a:rPr lang="en-IN" smtClean="0"/>
              <a:t>6</a:t>
            </a:fld>
            <a:endParaRPr lang="en-IN"/>
          </a:p>
        </p:txBody>
      </p:sp>
    </p:spTree>
    <p:extLst>
      <p:ext uri="{BB962C8B-B14F-4D97-AF65-F5344CB8AC3E}">
        <p14:creationId xmlns:p14="http://schemas.microsoft.com/office/powerpoint/2010/main" val="328438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7844-382E-4E2A-8583-1F1EE830B3FF}"/>
              </a:ext>
            </a:extLst>
          </p:cNvPr>
          <p:cNvSpPr>
            <a:spLocks noGrp="1"/>
          </p:cNvSpPr>
          <p:nvPr>
            <p:ph type="title"/>
          </p:nvPr>
        </p:nvSpPr>
        <p:spPr/>
        <p:txBody>
          <a:bodyPr/>
          <a:lstStyle/>
          <a:p>
            <a:r>
              <a:rPr lang="en-IN" dirty="0"/>
              <a:t>DDL script</a:t>
            </a:r>
          </a:p>
        </p:txBody>
      </p:sp>
      <p:sp>
        <p:nvSpPr>
          <p:cNvPr id="3" name="Content Placeholder 2">
            <a:extLst>
              <a:ext uri="{FF2B5EF4-FFF2-40B4-BE49-F238E27FC236}">
                <a16:creationId xmlns:a16="http://schemas.microsoft.com/office/drawing/2014/main" id="{7E26B139-046E-40B5-9197-A4EB7DCD6C12}"/>
              </a:ext>
            </a:extLst>
          </p:cNvPr>
          <p:cNvSpPr>
            <a:spLocks noGrp="1"/>
          </p:cNvSpPr>
          <p:nvPr>
            <p:ph idx="1"/>
          </p:nvPr>
        </p:nvSpPr>
        <p:spPr/>
        <p:txBody>
          <a:bodyPr anchor="t"/>
          <a:lstStyle/>
          <a:p>
            <a:r>
              <a:rPr lang="en-US" dirty="0">
                <a:hlinkClick r:id="rId2" action="ppaction://hlinkfile"/>
              </a:rPr>
              <a:t>New folder\Final\ddl_script.pdf</a:t>
            </a:r>
            <a:endParaRPr lang="en-IN" dirty="0"/>
          </a:p>
        </p:txBody>
      </p:sp>
      <p:sp>
        <p:nvSpPr>
          <p:cNvPr id="4" name="Slide Number Placeholder 3">
            <a:extLst>
              <a:ext uri="{FF2B5EF4-FFF2-40B4-BE49-F238E27FC236}">
                <a16:creationId xmlns:a16="http://schemas.microsoft.com/office/drawing/2014/main" id="{74D8C72F-A33A-4037-A720-246C213549C2}"/>
              </a:ext>
            </a:extLst>
          </p:cNvPr>
          <p:cNvSpPr>
            <a:spLocks noGrp="1"/>
          </p:cNvSpPr>
          <p:nvPr>
            <p:ph type="sldNum" sz="quarter" idx="12"/>
          </p:nvPr>
        </p:nvSpPr>
        <p:spPr/>
        <p:txBody>
          <a:bodyPr/>
          <a:lstStyle/>
          <a:p>
            <a:fld id="{B31E8779-39A1-4BC4-9294-E40A56B5CBE9}" type="slidenum">
              <a:rPr lang="en-IN" smtClean="0"/>
              <a:t>7</a:t>
            </a:fld>
            <a:endParaRPr lang="en-IN"/>
          </a:p>
        </p:txBody>
      </p:sp>
    </p:spTree>
    <p:extLst>
      <p:ext uri="{BB962C8B-B14F-4D97-AF65-F5344CB8AC3E}">
        <p14:creationId xmlns:p14="http://schemas.microsoft.com/office/powerpoint/2010/main" val="107223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3B98-1087-4939-93FA-F025291E94D0}"/>
              </a:ext>
            </a:extLst>
          </p:cNvPr>
          <p:cNvSpPr>
            <a:spLocks noGrp="1"/>
          </p:cNvSpPr>
          <p:nvPr>
            <p:ph type="title"/>
          </p:nvPr>
        </p:nvSpPr>
        <p:spPr/>
        <p:txBody>
          <a:bodyPr/>
          <a:lstStyle/>
          <a:p>
            <a:r>
              <a:rPr lang="en-IN" dirty="0"/>
              <a:t>Insert statements</a:t>
            </a:r>
          </a:p>
        </p:txBody>
      </p:sp>
      <p:sp>
        <p:nvSpPr>
          <p:cNvPr id="3" name="Content Placeholder 2">
            <a:extLst>
              <a:ext uri="{FF2B5EF4-FFF2-40B4-BE49-F238E27FC236}">
                <a16:creationId xmlns:a16="http://schemas.microsoft.com/office/drawing/2014/main" id="{81D91586-A9C2-4B59-AB16-51AF99A0468C}"/>
              </a:ext>
            </a:extLst>
          </p:cNvPr>
          <p:cNvSpPr>
            <a:spLocks noGrp="1"/>
          </p:cNvSpPr>
          <p:nvPr>
            <p:ph idx="1"/>
          </p:nvPr>
        </p:nvSpPr>
        <p:spPr/>
        <p:txBody>
          <a:bodyPr anchor="t"/>
          <a:lstStyle/>
          <a:p>
            <a:r>
              <a:rPr lang="en-US" dirty="0"/>
              <a:t>INSERT INTO department VALUES (1,'Management','Managing department’);</a:t>
            </a:r>
          </a:p>
          <a:p>
            <a:r>
              <a:rPr lang="en-US" dirty="0"/>
              <a:t>INSERT INTO Employee VALUES(1,'Pavan','Male',8764543562,'2015-08-03','Senior Manager',69000,1);</a:t>
            </a:r>
          </a:p>
          <a:p>
            <a:r>
              <a:rPr lang="en-US" dirty="0"/>
              <a:t>INSERT INTO Client VALUES('24ABCDE1234F1Z5','Dhvani',9932376544,'dhvani123@gmail.com','Vadodara','Gujarat','India',1);</a:t>
            </a:r>
          </a:p>
          <a:p>
            <a:r>
              <a:rPr lang="en-US" dirty="0"/>
              <a:t>INSERT INTO Orders VALUES(2021010001,'Car Transportation','07AAAAA0000A0Z0',4);</a:t>
            </a:r>
          </a:p>
          <a:p>
            <a:r>
              <a:rPr lang="en-US" dirty="0"/>
              <a:t>INSERT INTO Transactions VALUES(1,'successful','upi',40000.12,'2021-01-21','02:03:04',2021010001);</a:t>
            </a:r>
          </a:p>
          <a:p>
            <a:r>
              <a:rPr lang="en-US" dirty="0"/>
              <a:t>INSERT INTO Receiver VALUES('27CDFGH2356K8L9','Paul',9976543211,'paul23@gmail.com','Bombay','Maharastra','India',1);</a:t>
            </a:r>
          </a:p>
          <a:p>
            <a:r>
              <a:rPr lang="en-US" dirty="0"/>
              <a:t>INSERT INTO Transportation VALUES(1,'Bombay','2021-01-26','04:03:04','Vadodara','2021-02-15','03:30:21',2021010001,1,'24SAFWF7632M7S0');</a:t>
            </a:r>
            <a:endParaRPr lang="en-IN" dirty="0"/>
          </a:p>
        </p:txBody>
      </p:sp>
      <p:sp>
        <p:nvSpPr>
          <p:cNvPr id="4" name="Slide Number Placeholder 3">
            <a:extLst>
              <a:ext uri="{FF2B5EF4-FFF2-40B4-BE49-F238E27FC236}">
                <a16:creationId xmlns:a16="http://schemas.microsoft.com/office/drawing/2014/main" id="{30F7D53F-C3C3-404A-9F8F-A5AF328C602C}"/>
              </a:ext>
            </a:extLst>
          </p:cNvPr>
          <p:cNvSpPr>
            <a:spLocks noGrp="1"/>
          </p:cNvSpPr>
          <p:nvPr>
            <p:ph type="sldNum" sz="quarter" idx="12"/>
          </p:nvPr>
        </p:nvSpPr>
        <p:spPr/>
        <p:txBody>
          <a:bodyPr/>
          <a:lstStyle/>
          <a:p>
            <a:fld id="{B31E8779-39A1-4BC4-9294-E40A56B5CBE9}" type="slidenum">
              <a:rPr lang="en-IN" smtClean="0"/>
              <a:t>8</a:t>
            </a:fld>
            <a:endParaRPr lang="en-IN"/>
          </a:p>
        </p:txBody>
      </p:sp>
    </p:spTree>
    <p:extLst>
      <p:ext uri="{BB962C8B-B14F-4D97-AF65-F5344CB8AC3E}">
        <p14:creationId xmlns:p14="http://schemas.microsoft.com/office/powerpoint/2010/main" val="321315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3B98-1087-4939-93FA-F025291E94D0}"/>
              </a:ext>
            </a:extLst>
          </p:cNvPr>
          <p:cNvSpPr>
            <a:spLocks noGrp="1"/>
          </p:cNvSpPr>
          <p:nvPr>
            <p:ph type="title"/>
          </p:nvPr>
        </p:nvSpPr>
        <p:spPr/>
        <p:txBody>
          <a:bodyPr/>
          <a:lstStyle/>
          <a:p>
            <a:r>
              <a:rPr lang="en-IN" dirty="0"/>
              <a:t>Insert statement [Cont.]</a:t>
            </a:r>
          </a:p>
        </p:txBody>
      </p:sp>
      <p:sp>
        <p:nvSpPr>
          <p:cNvPr id="3" name="Content Placeholder 2">
            <a:extLst>
              <a:ext uri="{FF2B5EF4-FFF2-40B4-BE49-F238E27FC236}">
                <a16:creationId xmlns:a16="http://schemas.microsoft.com/office/drawing/2014/main" id="{81D91586-A9C2-4B59-AB16-51AF99A0468C}"/>
              </a:ext>
            </a:extLst>
          </p:cNvPr>
          <p:cNvSpPr>
            <a:spLocks noGrp="1"/>
          </p:cNvSpPr>
          <p:nvPr>
            <p:ph idx="1"/>
          </p:nvPr>
        </p:nvSpPr>
        <p:spPr/>
        <p:txBody>
          <a:bodyPr anchor="t"/>
          <a:lstStyle/>
          <a:p>
            <a:r>
              <a:rPr lang="en-US" dirty="0"/>
              <a:t>INSERT INTO Transporter VALUES(1,'Chartered Logistics </a:t>
            </a:r>
            <a:r>
              <a:rPr lang="en-US" dirty="0" err="1"/>
              <a:t>Ltd','Road</a:t>
            </a:r>
            <a:r>
              <a:rPr lang="en-US" dirty="0"/>
              <a:t>');</a:t>
            </a:r>
          </a:p>
          <a:p>
            <a:r>
              <a:rPr lang="en-US" dirty="0"/>
              <a:t>INSERT INTO </a:t>
            </a:r>
            <a:r>
              <a:rPr lang="en-US" dirty="0" err="1"/>
              <a:t>RoadTransport</a:t>
            </a:r>
            <a:r>
              <a:rPr lang="en-US" dirty="0"/>
              <a:t> VALUES(8863,'TATA ACE',0.85,'2014-07-21',2);</a:t>
            </a:r>
          </a:p>
          <a:p>
            <a:r>
              <a:rPr lang="en-US" dirty="0"/>
              <a:t>INSERT INTO </a:t>
            </a:r>
            <a:r>
              <a:rPr lang="en-US" dirty="0" err="1"/>
              <a:t>WaterTransport</a:t>
            </a:r>
            <a:r>
              <a:rPr lang="en-US" dirty="0"/>
              <a:t> VALUES(2314563,'2006-04-30','Algoma Mariner',29,20,6);</a:t>
            </a:r>
          </a:p>
          <a:p>
            <a:r>
              <a:rPr lang="en-US" dirty="0"/>
              <a:t>INSERT INTO </a:t>
            </a:r>
            <a:r>
              <a:rPr lang="en-US" dirty="0" err="1"/>
              <a:t>AirTransport</a:t>
            </a:r>
            <a:r>
              <a:rPr lang="en-US" dirty="0"/>
              <a:t> VALUES(2491,'2010-07-23','BOEING B737-400F',20,8);</a:t>
            </a:r>
          </a:p>
          <a:p>
            <a:r>
              <a:rPr lang="en-US" dirty="0"/>
              <a:t>INSERT INTO Driver VALUES(101,'John','1989-06-13',9842844489,6783);</a:t>
            </a:r>
          </a:p>
          <a:p>
            <a:r>
              <a:rPr lang="en-US" dirty="0"/>
              <a:t>INSERT INTO Captain VALUES(201,'Robert','1978-03-22',9923498799,2314563);</a:t>
            </a:r>
          </a:p>
          <a:p>
            <a:r>
              <a:rPr lang="en-US" dirty="0"/>
              <a:t>INSERT INTO Pilot VALUES(301,'Jack','1986-03-22',9873212577,2491);</a:t>
            </a:r>
            <a:endParaRPr lang="en-IN" dirty="0"/>
          </a:p>
        </p:txBody>
      </p:sp>
      <p:sp>
        <p:nvSpPr>
          <p:cNvPr id="4" name="Slide Number Placeholder 3">
            <a:extLst>
              <a:ext uri="{FF2B5EF4-FFF2-40B4-BE49-F238E27FC236}">
                <a16:creationId xmlns:a16="http://schemas.microsoft.com/office/drawing/2014/main" id="{A852B192-74C0-412B-BECA-90DEB442FCDD}"/>
              </a:ext>
            </a:extLst>
          </p:cNvPr>
          <p:cNvSpPr>
            <a:spLocks noGrp="1"/>
          </p:cNvSpPr>
          <p:nvPr>
            <p:ph type="sldNum" sz="quarter" idx="12"/>
          </p:nvPr>
        </p:nvSpPr>
        <p:spPr/>
        <p:txBody>
          <a:bodyPr/>
          <a:lstStyle/>
          <a:p>
            <a:fld id="{B31E8779-39A1-4BC4-9294-E40A56B5CBE9}" type="slidenum">
              <a:rPr lang="en-IN" smtClean="0"/>
              <a:t>9</a:t>
            </a:fld>
            <a:endParaRPr lang="en-IN"/>
          </a:p>
        </p:txBody>
      </p:sp>
    </p:spTree>
    <p:extLst>
      <p:ext uri="{BB962C8B-B14F-4D97-AF65-F5344CB8AC3E}">
        <p14:creationId xmlns:p14="http://schemas.microsoft.com/office/powerpoint/2010/main" val="3192034045"/>
      </p:ext>
    </p:extLst>
  </p:cSld>
  <p:clrMapOvr>
    <a:masterClrMapping/>
  </p:clrMapOvr>
</p:sld>
</file>

<file path=ppt/theme/theme1.xml><?xml version="1.0" encoding="utf-8"?>
<a:theme xmlns:a="http://schemas.openxmlformats.org/drawingml/2006/main" name="Dividend">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177</TotalTime>
  <Words>880</Words>
  <Application>Microsoft Office PowerPoint</Application>
  <PresentationFormat>Widescreen</PresentationFormat>
  <Paragraphs>95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Gill Sans MT</vt:lpstr>
      <vt:lpstr>Wingdings 2</vt:lpstr>
      <vt:lpstr>Dividend</vt:lpstr>
      <vt:lpstr>LOGISTICS MANAGEMENT SYSTEM</vt:lpstr>
      <vt:lpstr>Project description </vt:lpstr>
      <vt:lpstr>Project scope </vt:lpstr>
      <vt:lpstr>ER Diagram</vt:lpstr>
      <vt:lpstr>Schema diagram</vt:lpstr>
      <vt:lpstr>Functional dependency and normalisation forms</vt:lpstr>
      <vt:lpstr>DDL script</vt:lpstr>
      <vt:lpstr>Insert statements</vt:lpstr>
      <vt:lpstr>Insert statement [Cont.]</vt:lpstr>
      <vt:lpstr>Query 1: List the Orders placed in a month</vt:lpstr>
      <vt:lpstr>Query 2: Get client details where transaction amount is greater than 20000.</vt:lpstr>
      <vt:lpstr>Query 3: Get order details of top three transaction amount.</vt:lpstr>
      <vt:lpstr>Query 4: List of transporters that have delivered orders to Banglore.</vt:lpstr>
      <vt:lpstr>Query 5: No. of orders completed by each transporter</vt:lpstr>
      <vt:lpstr>Query 6: Clients and orders details of all the failed transactions.</vt:lpstr>
      <vt:lpstr>Query 7: Search people whose payment is pending for more than 20 days and add 10% penalty charges to their amount.</vt:lpstr>
      <vt:lpstr>Query 8: List of International Clients.</vt:lpstr>
      <vt:lpstr>Query 9: Pilots and the orders delivered by them</vt:lpstr>
      <vt:lpstr>Query 10: Time taken for transportation of each order </vt:lpstr>
      <vt:lpstr>Query 11: Client Order Details</vt:lpstr>
      <vt:lpstr>Query 12: Which mode of transportation is being used most?</vt:lpstr>
      <vt:lpstr>Query 13: Between the given date which region has maximum receivers</vt:lpstr>
      <vt:lpstr>Query 14: List the employee having highest salary</vt:lpstr>
      <vt:lpstr>Query 15: Most Expensive Order</vt:lpstr>
      <vt:lpstr>Query 16: List Male Employees working for the company for more than 10 years.</vt:lpstr>
      <vt:lpstr>Query 17: Most valuable client</vt:lpstr>
      <vt:lpstr>Query 18: Employee of the Year</vt:lpstr>
      <vt:lpstr>Query 19: All the available vehicles with Loading Capacity more than 25.</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LOGISTICS MANAGEMENT SYSTEM</dc:title>
  <dc:creator>dhvanigolani2000@gmail.com</dc:creator>
  <cp:lastModifiedBy>dhvanigolani2000@gmail.com</cp:lastModifiedBy>
  <cp:revision>27</cp:revision>
  <dcterms:created xsi:type="dcterms:W3CDTF">2021-12-05T08:54:46Z</dcterms:created>
  <dcterms:modified xsi:type="dcterms:W3CDTF">2021-12-06T10:52:13Z</dcterms:modified>
</cp:coreProperties>
</file>