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5" r:id="rId7"/>
    <p:sldId id="266" r:id="rId8"/>
    <p:sldId id="267" r:id="rId9"/>
    <p:sldId id="264"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Pranay Kumar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 Table for High Value Customers</a:t>
            </a:r>
          </a:p>
        </p:txBody>
      </p:sp>
      <p:sp>
        <p:nvSpPr>
          <p:cNvPr id="151" name="Shape 100"/>
          <p:cNvSpPr/>
          <p:nvPr/>
        </p:nvSpPr>
        <p:spPr>
          <a:xfrm>
            <a:off x="205024" y="1597797"/>
            <a:ext cx="8565599" cy="42726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Here is snapshot of few customer that will come under high value customer classification</a:t>
            </a:r>
          </a:p>
        </p:txBody>
      </p:sp>
      <p:pic>
        <p:nvPicPr>
          <p:cNvPr id="2" name="Picture 1">
            <a:extLst>
              <a:ext uri="{FF2B5EF4-FFF2-40B4-BE49-F238E27FC236}">
                <a16:creationId xmlns:a16="http://schemas.microsoft.com/office/drawing/2014/main" id="{3C7B1DB1-A6EA-43AE-A3AF-5BBAB955B459}"/>
              </a:ext>
            </a:extLst>
          </p:cNvPr>
          <p:cNvPicPr>
            <a:picLocks noChangeAspect="1"/>
          </p:cNvPicPr>
          <p:nvPr/>
        </p:nvPicPr>
        <p:blipFill>
          <a:blip r:embed="rId2"/>
          <a:stretch>
            <a:fillRect/>
          </a:stretch>
        </p:blipFill>
        <p:spPr>
          <a:xfrm>
            <a:off x="373375" y="2025061"/>
            <a:ext cx="8565598" cy="311843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&amp; Recommending High Value Customers</a:t>
            </a:r>
          </a:p>
        </p:txBody>
      </p:sp>
      <p:sp>
        <p:nvSpPr>
          <p:cNvPr id="124" name="Shape 73"/>
          <p:cNvSpPr/>
          <p:nvPr/>
        </p:nvSpPr>
        <p:spPr>
          <a:xfrm>
            <a:off x="205025" y="2164724"/>
            <a:ext cx="4134600" cy="17768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600" u="sng" dirty="0"/>
              <a:t>Outline Of Problem</a:t>
            </a:r>
          </a:p>
          <a:p>
            <a:endParaRPr lang="en-US" dirty="0"/>
          </a:p>
          <a:p>
            <a:pPr marL="285750" indent="-285750">
              <a:buFont typeface="Arial" panose="020B0604020202020204" pitchFamily="34" charset="0"/>
              <a:buChar char="•"/>
            </a:pPr>
            <a:r>
              <a:rPr lang="en-US" sz="1200" dirty="0"/>
              <a:t>Sprocket Central is a company that specializes in high-quality bike and accessories</a:t>
            </a:r>
          </a:p>
          <a:p>
            <a:pPr marL="285750" indent="-285750">
              <a:buFont typeface="Arial" panose="020B0604020202020204" pitchFamily="34" charset="0"/>
              <a:buChar char="•"/>
            </a:pPr>
            <a:r>
              <a:rPr lang="en-US" sz="1200" dirty="0"/>
              <a:t>Marketing team is looking to boost sales</a:t>
            </a:r>
          </a:p>
          <a:p>
            <a:pPr marL="285750" indent="-285750">
              <a:buFont typeface="Arial" panose="020B0604020202020204" pitchFamily="34" charset="0"/>
              <a:buChar char="•"/>
            </a:pPr>
            <a:r>
              <a:rPr lang="en-US" sz="1200" dirty="0"/>
              <a:t>To Target 1000 new customers that will bring highest value to business</a:t>
            </a:r>
          </a:p>
        </p:txBody>
      </p:sp>
      <p:sp>
        <p:nvSpPr>
          <p:cNvPr id="10" name="Shape 73">
            <a:extLst>
              <a:ext uri="{FF2B5EF4-FFF2-40B4-BE49-F238E27FC236}">
                <a16:creationId xmlns:a16="http://schemas.microsoft.com/office/drawing/2014/main" id="{2921F2FD-6F5E-4667-B8C9-78AF7783E934}"/>
              </a:ext>
            </a:extLst>
          </p:cNvPr>
          <p:cNvSpPr/>
          <p:nvPr/>
        </p:nvSpPr>
        <p:spPr>
          <a:xfrm>
            <a:off x="4339625" y="2164724"/>
            <a:ext cx="4134600" cy="198916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600" u="sng" dirty="0"/>
              <a:t>Approach For Data Analysis</a:t>
            </a:r>
          </a:p>
          <a:p>
            <a:endParaRPr lang="en-US" dirty="0"/>
          </a:p>
          <a:p>
            <a:pPr marL="171450" indent="-171450">
              <a:buFont typeface="Arial" panose="020B0604020202020204" pitchFamily="34" charset="0"/>
              <a:buChar char="•"/>
            </a:pPr>
            <a:r>
              <a:rPr lang="en-US" sz="1200" dirty="0"/>
              <a:t>Bike related purchases for last 3 years based on gender</a:t>
            </a:r>
          </a:p>
          <a:p>
            <a:pPr marL="171450" indent="-171450">
              <a:buFont typeface="Arial" panose="020B0604020202020204" pitchFamily="34" charset="0"/>
              <a:buChar char="•"/>
            </a:pPr>
            <a:r>
              <a:rPr lang="en-US" sz="1200" dirty="0"/>
              <a:t>Top industries contributing maximum profit and related sales</a:t>
            </a:r>
          </a:p>
          <a:p>
            <a:pPr marL="171450" indent="-171450">
              <a:buFont typeface="Arial" panose="020B0604020202020204" pitchFamily="34" charset="0"/>
              <a:buChar char="•"/>
            </a:pPr>
            <a:r>
              <a:rPr lang="en-US" sz="1200" dirty="0"/>
              <a:t>Wealth by Age Category</a:t>
            </a:r>
          </a:p>
          <a:p>
            <a:pPr marL="171450" indent="-171450">
              <a:buFont typeface="Arial" panose="020B0604020202020204" pitchFamily="34" charset="0"/>
              <a:buChar char="•"/>
            </a:pPr>
            <a:r>
              <a:rPr lang="en-US" sz="1200" dirty="0"/>
              <a:t>No of cars owned in each state</a:t>
            </a:r>
          </a:p>
          <a:p>
            <a:pPr marL="171450" indent="-171450">
              <a:buFont typeface="Arial" panose="020B0604020202020204" pitchFamily="34" charset="0"/>
              <a:buChar char="•"/>
            </a:pPr>
            <a:r>
              <a:rPr lang="en-US" sz="1200" dirty="0"/>
              <a:t>Customer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52148"/>
            <a:ext cx="8454233" cy="129407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a:t>
            </a:r>
          </a:p>
          <a:p>
            <a:pPr>
              <a:lnSpc>
                <a:spcPct val="200000"/>
              </a:lnSpc>
            </a:pPr>
            <a:r>
              <a:rPr lang="en-US" sz="1400" b="0" dirty="0"/>
              <a:t>Key issue dealt with for data quality issue:</a:t>
            </a:r>
          </a:p>
          <a:p>
            <a:endParaRPr lang="en-US" dirty="0"/>
          </a:p>
        </p:txBody>
      </p:sp>
      <p:graphicFrame>
        <p:nvGraphicFramePr>
          <p:cNvPr id="10" name="Table 9">
            <a:extLst>
              <a:ext uri="{FF2B5EF4-FFF2-40B4-BE49-F238E27FC236}">
                <a16:creationId xmlns:a16="http://schemas.microsoft.com/office/drawing/2014/main" id="{9CBBDF69-35D3-4475-B163-09D7681F3644}"/>
              </a:ext>
            </a:extLst>
          </p:cNvPr>
          <p:cNvGraphicFramePr>
            <a:graphicFrameLocks noGrp="1"/>
          </p:cNvGraphicFramePr>
          <p:nvPr>
            <p:extLst>
              <p:ext uri="{D42A27DB-BD31-4B8C-83A1-F6EECF244321}">
                <p14:modId xmlns:p14="http://schemas.microsoft.com/office/powerpoint/2010/main" val="1151165113"/>
              </p:ext>
            </p:extLst>
          </p:nvPr>
        </p:nvGraphicFramePr>
        <p:xfrm>
          <a:off x="300297" y="1749619"/>
          <a:ext cx="8470330" cy="3166362"/>
        </p:xfrm>
        <a:graphic>
          <a:graphicData uri="http://schemas.openxmlformats.org/drawingml/2006/table">
            <a:tbl>
              <a:tblPr firstRow="1" bandRow="1">
                <a:tableStyleId>{7DF18680-E054-41AD-8BC1-D1AEF772440D}</a:tableStyleId>
              </a:tblPr>
              <a:tblGrid>
                <a:gridCol w="1092568">
                  <a:extLst>
                    <a:ext uri="{9D8B030D-6E8A-4147-A177-3AD203B41FA5}">
                      <a16:colId xmlns:a16="http://schemas.microsoft.com/office/drawing/2014/main" val="282576856"/>
                    </a:ext>
                  </a:extLst>
                </a:gridCol>
                <a:gridCol w="1147812">
                  <a:extLst>
                    <a:ext uri="{9D8B030D-6E8A-4147-A177-3AD203B41FA5}">
                      <a16:colId xmlns:a16="http://schemas.microsoft.com/office/drawing/2014/main" val="4240319833"/>
                    </a:ext>
                  </a:extLst>
                </a:gridCol>
                <a:gridCol w="1389758">
                  <a:extLst>
                    <a:ext uri="{9D8B030D-6E8A-4147-A177-3AD203B41FA5}">
                      <a16:colId xmlns:a16="http://schemas.microsoft.com/office/drawing/2014/main" val="4231390123"/>
                    </a:ext>
                  </a:extLst>
                </a:gridCol>
                <a:gridCol w="1210048">
                  <a:extLst>
                    <a:ext uri="{9D8B030D-6E8A-4147-A177-3AD203B41FA5}">
                      <a16:colId xmlns:a16="http://schemas.microsoft.com/office/drawing/2014/main" val="3752848031"/>
                    </a:ext>
                  </a:extLst>
                </a:gridCol>
                <a:gridCol w="1210048">
                  <a:extLst>
                    <a:ext uri="{9D8B030D-6E8A-4147-A177-3AD203B41FA5}">
                      <a16:colId xmlns:a16="http://schemas.microsoft.com/office/drawing/2014/main" val="1167440607"/>
                    </a:ext>
                  </a:extLst>
                </a:gridCol>
                <a:gridCol w="1210048">
                  <a:extLst>
                    <a:ext uri="{9D8B030D-6E8A-4147-A177-3AD203B41FA5}">
                      <a16:colId xmlns:a16="http://schemas.microsoft.com/office/drawing/2014/main" val="27099817"/>
                    </a:ext>
                  </a:extLst>
                </a:gridCol>
                <a:gridCol w="1210048">
                  <a:extLst>
                    <a:ext uri="{9D8B030D-6E8A-4147-A177-3AD203B41FA5}">
                      <a16:colId xmlns:a16="http://schemas.microsoft.com/office/drawing/2014/main" val="4108131492"/>
                    </a:ext>
                  </a:extLst>
                </a:gridCol>
              </a:tblGrid>
              <a:tr h="424773">
                <a:tc>
                  <a:txBody>
                    <a:bodyPr/>
                    <a:lstStyle/>
                    <a:p>
                      <a:pPr algn="l"/>
                      <a:endParaRPr lang="en-US" sz="1200" dirty="0"/>
                    </a:p>
                  </a:txBody>
                  <a:tcPr/>
                </a:tc>
                <a:tc>
                  <a:txBody>
                    <a:bodyPr/>
                    <a:lstStyle/>
                    <a:p>
                      <a:pPr algn="l"/>
                      <a:r>
                        <a:rPr lang="en-US" sz="1200" dirty="0"/>
                        <a:t>Accuracy</a:t>
                      </a:r>
                    </a:p>
                  </a:txBody>
                  <a:tcPr/>
                </a:tc>
                <a:tc>
                  <a:txBody>
                    <a:bodyPr/>
                    <a:lstStyle/>
                    <a:p>
                      <a:pPr algn="l"/>
                      <a:r>
                        <a:rPr lang="en-US" sz="1200" dirty="0"/>
                        <a:t>Completeness</a:t>
                      </a:r>
                    </a:p>
                  </a:txBody>
                  <a:tcPr/>
                </a:tc>
                <a:tc>
                  <a:txBody>
                    <a:bodyPr/>
                    <a:lstStyle/>
                    <a:p>
                      <a:pPr algn="l"/>
                      <a:r>
                        <a:rPr lang="en-US" sz="1200" dirty="0"/>
                        <a:t>Consistency</a:t>
                      </a:r>
                    </a:p>
                  </a:txBody>
                  <a:tcPr/>
                </a:tc>
                <a:tc>
                  <a:txBody>
                    <a:bodyPr/>
                    <a:lstStyle/>
                    <a:p>
                      <a:pPr algn="l"/>
                      <a:r>
                        <a:rPr lang="en-US" sz="1200" dirty="0"/>
                        <a:t>Currency</a:t>
                      </a:r>
                    </a:p>
                  </a:txBody>
                  <a:tcPr/>
                </a:tc>
                <a:tc>
                  <a:txBody>
                    <a:bodyPr/>
                    <a:lstStyle/>
                    <a:p>
                      <a:pPr algn="l"/>
                      <a:r>
                        <a:rPr lang="en-US" sz="1200" dirty="0"/>
                        <a:t>Relevancy</a:t>
                      </a:r>
                    </a:p>
                  </a:txBody>
                  <a:tcPr/>
                </a:tc>
                <a:tc>
                  <a:txBody>
                    <a:bodyPr/>
                    <a:lstStyle/>
                    <a:p>
                      <a:pPr algn="l"/>
                      <a:r>
                        <a:rPr lang="en-US" sz="1200" dirty="0"/>
                        <a:t>Validity</a:t>
                      </a:r>
                    </a:p>
                  </a:txBody>
                  <a:tcPr/>
                </a:tc>
                <a:extLst>
                  <a:ext uri="{0D108BD9-81ED-4DB2-BD59-A6C34878D82A}">
                    <a16:rowId xmlns:a16="http://schemas.microsoft.com/office/drawing/2014/main" val="3110806111"/>
                  </a:ext>
                </a:extLst>
              </a:tr>
              <a:tr h="782477">
                <a:tc>
                  <a:txBody>
                    <a:bodyPr/>
                    <a:lstStyle/>
                    <a:p>
                      <a:pPr algn="l"/>
                      <a:r>
                        <a:rPr lang="en-US" sz="1200" dirty="0"/>
                        <a:t>Customer Demographic</a:t>
                      </a:r>
                    </a:p>
                  </a:txBody>
                  <a:tcPr/>
                </a:tc>
                <a:tc>
                  <a:txBody>
                    <a:bodyPr/>
                    <a:lstStyle/>
                    <a:p>
                      <a:pPr algn="l"/>
                      <a:r>
                        <a:rPr lang="en-US" sz="1200" dirty="0"/>
                        <a:t>DOB: Inaccurate</a:t>
                      </a:r>
                    </a:p>
                    <a:p>
                      <a:pPr algn="l"/>
                      <a:r>
                        <a:rPr lang="en-US" sz="1200" dirty="0"/>
                        <a:t>Age: Missing</a:t>
                      </a:r>
                    </a:p>
                  </a:txBody>
                  <a:tcPr/>
                </a:tc>
                <a:tc>
                  <a:txBody>
                    <a:bodyPr/>
                    <a:lstStyle/>
                    <a:p>
                      <a:pPr algn="l"/>
                      <a:r>
                        <a:rPr lang="en-US" sz="1200" dirty="0"/>
                        <a:t>Job Title: Blank</a:t>
                      </a:r>
                    </a:p>
                    <a:p>
                      <a:pPr algn="l"/>
                      <a:r>
                        <a:rPr lang="en-US" sz="1200" dirty="0"/>
                        <a:t>Customer Id: incomplete</a:t>
                      </a:r>
                    </a:p>
                  </a:txBody>
                  <a:tcPr/>
                </a:tc>
                <a:tc>
                  <a:txBody>
                    <a:bodyPr/>
                    <a:lstStyle/>
                    <a:p>
                      <a:pPr algn="l"/>
                      <a:r>
                        <a:rPr lang="en-US" sz="1200" dirty="0"/>
                        <a:t>Gender: Inconsistent</a:t>
                      </a:r>
                    </a:p>
                  </a:txBody>
                  <a:tcPr/>
                </a:tc>
                <a:tc>
                  <a:txBody>
                    <a:bodyPr/>
                    <a:lstStyle/>
                    <a:p>
                      <a:pPr algn="l"/>
                      <a:r>
                        <a:rPr lang="en-US" sz="1200" dirty="0"/>
                        <a:t>Deceased Customer: Filtered out</a:t>
                      </a:r>
                    </a:p>
                  </a:txBody>
                  <a:tcPr/>
                </a:tc>
                <a:tc>
                  <a:txBody>
                    <a:bodyPr/>
                    <a:lstStyle/>
                    <a:p>
                      <a:pPr algn="l"/>
                      <a:r>
                        <a:rPr lang="en-US" sz="1200" dirty="0"/>
                        <a:t>Default column: Delete</a:t>
                      </a:r>
                    </a:p>
                  </a:txBody>
                  <a:tcPr/>
                </a:tc>
                <a:tc>
                  <a:txBody>
                    <a:bodyPr/>
                    <a:lstStyle/>
                    <a:p>
                      <a:pPr algn="l"/>
                      <a:endParaRPr lang="en-US" sz="1200" dirty="0"/>
                    </a:p>
                  </a:txBody>
                  <a:tcPr/>
                </a:tc>
                <a:extLst>
                  <a:ext uri="{0D108BD9-81ED-4DB2-BD59-A6C34878D82A}">
                    <a16:rowId xmlns:a16="http://schemas.microsoft.com/office/drawing/2014/main" val="3129933615"/>
                  </a:ext>
                </a:extLst>
              </a:tr>
              <a:tr h="603625">
                <a:tc>
                  <a:txBody>
                    <a:bodyPr/>
                    <a:lstStyle/>
                    <a:p>
                      <a:pPr algn="l"/>
                      <a:r>
                        <a:rPr lang="en-US" sz="1200" dirty="0"/>
                        <a:t>Customer Address</a:t>
                      </a:r>
                    </a:p>
                  </a:txBody>
                  <a:tcPr/>
                </a:tc>
                <a:tc>
                  <a:txBody>
                    <a:bodyPr/>
                    <a:lstStyle/>
                    <a:p>
                      <a:pPr algn="l"/>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Id: incomplete</a:t>
                      </a:r>
                    </a:p>
                    <a:p>
                      <a:pPr algn="l"/>
                      <a:endParaRPr lang="en-US" sz="1200" dirty="0"/>
                    </a:p>
                  </a:txBody>
                  <a:tcPr/>
                </a:tc>
                <a:tc>
                  <a:txBody>
                    <a:bodyPr/>
                    <a:lstStyle/>
                    <a:p>
                      <a:pPr algn="l"/>
                      <a:r>
                        <a:rPr lang="en-US" sz="1200" dirty="0"/>
                        <a:t>States: Inconsistent</a:t>
                      </a:r>
                    </a:p>
                  </a:txBody>
                  <a:tcPr/>
                </a:tc>
                <a:tc>
                  <a:txBody>
                    <a:bodyPr/>
                    <a:lstStyle/>
                    <a:p>
                      <a:pPr algn="l"/>
                      <a:endParaRPr lang="en-US" sz="1200"/>
                    </a:p>
                  </a:txBody>
                  <a:tcPr/>
                </a:tc>
                <a:tc>
                  <a:txBody>
                    <a:bodyPr/>
                    <a:lstStyle/>
                    <a:p>
                      <a:pPr algn="l"/>
                      <a:endParaRPr lang="en-US" sz="1200"/>
                    </a:p>
                  </a:txBody>
                  <a:tcPr/>
                </a:tc>
                <a:tc>
                  <a:txBody>
                    <a:bodyPr/>
                    <a:lstStyle/>
                    <a:p>
                      <a:pPr algn="l"/>
                      <a:endParaRPr lang="en-US" sz="1200"/>
                    </a:p>
                  </a:txBody>
                  <a:tcPr/>
                </a:tc>
                <a:extLst>
                  <a:ext uri="{0D108BD9-81ED-4DB2-BD59-A6C34878D82A}">
                    <a16:rowId xmlns:a16="http://schemas.microsoft.com/office/drawing/2014/main" val="4238686450"/>
                  </a:ext>
                </a:extLst>
              </a:tr>
              <a:tr h="1319032">
                <a:tc>
                  <a:txBody>
                    <a:bodyPr/>
                    <a:lstStyle/>
                    <a:p>
                      <a:pPr algn="l"/>
                      <a:r>
                        <a:rPr lang="en-US" sz="1200" dirty="0"/>
                        <a:t>Transactions</a:t>
                      </a:r>
                    </a:p>
                  </a:txBody>
                  <a:tcPr/>
                </a:tc>
                <a:tc>
                  <a:txBody>
                    <a:bodyPr/>
                    <a:lstStyle/>
                    <a:p>
                      <a:pPr algn="l"/>
                      <a:r>
                        <a:rPr lang="en-US" sz="1200" dirty="0"/>
                        <a:t>Profit: Missing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Id: incomplete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Online Orders: Blank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Brands: Blank</a:t>
                      </a:r>
                    </a:p>
                  </a:txBody>
                  <a:tcPr/>
                </a:tc>
                <a:tc>
                  <a:txBody>
                    <a:bodyPr/>
                    <a:lstStyle/>
                    <a:p>
                      <a:pPr algn="l"/>
                      <a:endParaRPr lang="en-US" sz="1200" dirty="0"/>
                    </a:p>
                  </a:txBody>
                  <a:tcPr/>
                </a:tc>
                <a:tc>
                  <a:txBody>
                    <a:bodyPr/>
                    <a:lstStyle/>
                    <a:p>
                      <a:pPr algn="l"/>
                      <a:endParaRPr lang="en-US" sz="1200" dirty="0"/>
                    </a:p>
                  </a:txBody>
                  <a:tcPr/>
                </a:tc>
                <a:tc>
                  <a:txBody>
                    <a:bodyPr/>
                    <a:lstStyle/>
                    <a:p>
                      <a:pPr algn="l"/>
                      <a:r>
                        <a:rPr lang="en-US" sz="1200" dirty="0"/>
                        <a:t>Cancelled Status Order: Filtered Out</a:t>
                      </a:r>
                    </a:p>
                  </a:txBody>
                  <a:tcPr/>
                </a:tc>
                <a:tc>
                  <a:txBody>
                    <a:bodyPr/>
                    <a:lstStyle/>
                    <a:p>
                      <a:pPr algn="l"/>
                      <a:r>
                        <a:rPr lang="en-US" sz="1200" dirty="0"/>
                        <a:t>List Price: Format</a:t>
                      </a:r>
                    </a:p>
                    <a:p>
                      <a:pPr algn="l"/>
                      <a:r>
                        <a:rPr lang="en-US" sz="1200" dirty="0"/>
                        <a:t>Product Sold Date: Format</a:t>
                      </a:r>
                    </a:p>
                  </a:txBody>
                  <a:tcPr/>
                </a:tc>
                <a:extLst>
                  <a:ext uri="{0D108BD9-81ED-4DB2-BD59-A6C34878D82A}">
                    <a16:rowId xmlns:a16="http://schemas.microsoft.com/office/drawing/2014/main" val="1608988649"/>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 Over Last 3 Years based on Gender</a:t>
            </a:r>
          </a:p>
        </p:txBody>
      </p:sp>
      <p:sp>
        <p:nvSpPr>
          <p:cNvPr id="142" name="Shape 91"/>
          <p:cNvSpPr/>
          <p:nvPr/>
        </p:nvSpPr>
        <p:spPr>
          <a:xfrm>
            <a:off x="205025" y="2164724"/>
            <a:ext cx="4134600" cy="140214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Data Shows, on average females have made more bike related purchases compared to males</a:t>
            </a:r>
          </a:p>
          <a:p>
            <a:pPr marL="285750" indent="-285750">
              <a:buFont typeface="Arial" panose="020B0604020202020204" pitchFamily="34" charset="0"/>
              <a:buChar char="•"/>
            </a:pPr>
            <a:r>
              <a:rPr lang="en-US" sz="1400" dirty="0"/>
              <a:t>On average females have had 2% higher bike related purchases compared to men</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2" name="Picture 1">
            <a:extLst>
              <a:ext uri="{FF2B5EF4-FFF2-40B4-BE49-F238E27FC236}">
                <a16:creationId xmlns:a16="http://schemas.microsoft.com/office/drawing/2014/main" id="{3552E413-5467-4C62-8182-342DB8FC376A}"/>
              </a:ext>
            </a:extLst>
          </p:cNvPr>
          <p:cNvPicPr>
            <a:picLocks noChangeAspect="1"/>
          </p:cNvPicPr>
          <p:nvPr/>
        </p:nvPicPr>
        <p:blipFill>
          <a:blip r:embed="rId2"/>
          <a:stretch>
            <a:fillRect/>
          </a:stretch>
        </p:blipFill>
        <p:spPr>
          <a:xfrm>
            <a:off x="4280148" y="2164723"/>
            <a:ext cx="4490477" cy="271480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Industry Contributing to Maximum Profit &amp; Bike Related Purchases</a:t>
            </a:r>
          </a:p>
        </p:txBody>
      </p:sp>
      <p:sp>
        <p:nvSpPr>
          <p:cNvPr id="124" name="Shape 73"/>
          <p:cNvSpPr/>
          <p:nvPr/>
        </p:nvSpPr>
        <p:spPr>
          <a:xfrm>
            <a:off x="205025" y="2164724"/>
            <a:ext cx="4134600" cy="165292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Top 3 industry bringing in high profit are: Financial services, Health &amp; Manufacturing</a:t>
            </a:r>
          </a:p>
          <a:p>
            <a:pPr marL="171450" indent="-171450">
              <a:buFont typeface="Arial" panose="020B0604020202020204" pitchFamily="34" charset="0"/>
              <a:buChar char="•"/>
            </a:pPr>
            <a:r>
              <a:rPr lang="en-US" sz="1200" dirty="0"/>
              <a:t>These can be obvious as most of these industry sectors are based within the city or on outskirts of city therefore consumers prefer bikes for commuting</a:t>
            </a:r>
          </a:p>
          <a:p>
            <a:pPr marL="171450" indent="-171450">
              <a:buFont typeface="Arial" panose="020B0604020202020204" pitchFamily="34" charset="0"/>
              <a:buChar char="•"/>
            </a:pPr>
            <a:r>
              <a:rPr lang="en-US" sz="1200" dirty="0"/>
              <a:t>Most of the Industry Sectors have returned less than $1,000,000 in profits</a:t>
            </a:r>
          </a:p>
        </p:txBody>
      </p:sp>
      <p:sp>
        <p:nvSpPr>
          <p:cNvPr id="10" name="Shape 73">
            <a:extLst>
              <a:ext uri="{FF2B5EF4-FFF2-40B4-BE49-F238E27FC236}">
                <a16:creationId xmlns:a16="http://schemas.microsoft.com/office/drawing/2014/main" id="{2921F2FD-6F5E-4667-B8C9-78AF7783E934}"/>
              </a:ext>
            </a:extLst>
          </p:cNvPr>
          <p:cNvSpPr/>
          <p:nvPr/>
        </p:nvSpPr>
        <p:spPr>
          <a:xfrm>
            <a:off x="4339625" y="2164724"/>
            <a:ext cx="4134600" cy="3787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200" dirty="0"/>
          </a:p>
        </p:txBody>
      </p:sp>
      <p:pic>
        <p:nvPicPr>
          <p:cNvPr id="3" name="Picture 2">
            <a:extLst>
              <a:ext uri="{FF2B5EF4-FFF2-40B4-BE49-F238E27FC236}">
                <a16:creationId xmlns:a16="http://schemas.microsoft.com/office/drawing/2014/main" id="{DEB13F35-81C2-4657-83B4-031806058FB8}"/>
              </a:ext>
            </a:extLst>
          </p:cNvPr>
          <p:cNvPicPr>
            <a:picLocks noChangeAspect="1"/>
          </p:cNvPicPr>
          <p:nvPr/>
        </p:nvPicPr>
        <p:blipFill>
          <a:blip r:embed="rId2"/>
          <a:stretch>
            <a:fillRect/>
          </a:stretch>
        </p:blipFill>
        <p:spPr>
          <a:xfrm>
            <a:off x="4347412" y="2208199"/>
            <a:ext cx="4134600" cy="2525725"/>
          </a:xfrm>
          <a:prstGeom prst="rect">
            <a:avLst/>
          </a:prstGeom>
        </p:spPr>
      </p:pic>
    </p:spTree>
    <p:extLst>
      <p:ext uri="{BB962C8B-B14F-4D97-AF65-F5344CB8AC3E}">
        <p14:creationId xmlns:p14="http://schemas.microsoft.com/office/powerpoint/2010/main" val="6552814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of Wealth Segment by Age Groups</a:t>
            </a:r>
          </a:p>
        </p:txBody>
      </p:sp>
      <p:sp>
        <p:nvSpPr>
          <p:cNvPr id="124" name="Shape 73"/>
          <p:cNvSpPr/>
          <p:nvPr/>
        </p:nvSpPr>
        <p:spPr>
          <a:xfrm>
            <a:off x="205025" y="2164724"/>
            <a:ext cx="4134600" cy="165292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Overall, Mass customer segmentation makes highest profit across different age clusters.</a:t>
            </a:r>
          </a:p>
          <a:p>
            <a:pPr marL="171450" indent="-171450">
              <a:buFont typeface="Arial" panose="020B0604020202020204" pitchFamily="34" charset="0"/>
              <a:buChar char="•"/>
            </a:pPr>
            <a:r>
              <a:rPr lang="en-US" sz="1200" dirty="0"/>
              <a:t>Mass Customer Aged between 38-47 are likely to bring more profit for company compared to others.</a:t>
            </a:r>
          </a:p>
          <a:p>
            <a:pPr marL="171450" indent="-171450">
              <a:buFont typeface="Arial" panose="020B0604020202020204" pitchFamily="34" charset="0"/>
              <a:buChar char="•"/>
            </a:pPr>
            <a:r>
              <a:rPr lang="en-US" sz="1200" dirty="0"/>
              <a:t> This also indicates trend of buying power, as it increases over time till 47&amp; then sees a decline in buying power, thus leading to lower profits.</a:t>
            </a:r>
          </a:p>
        </p:txBody>
      </p:sp>
      <p:sp>
        <p:nvSpPr>
          <p:cNvPr id="10" name="Shape 73">
            <a:extLst>
              <a:ext uri="{FF2B5EF4-FFF2-40B4-BE49-F238E27FC236}">
                <a16:creationId xmlns:a16="http://schemas.microsoft.com/office/drawing/2014/main" id="{2921F2FD-6F5E-4667-B8C9-78AF7783E934}"/>
              </a:ext>
            </a:extLst>
          </p:cNvPr>
          <p:cNvSpPr/>
          <p:nvPr/>
        </p:nvSpPr>
        <p:spPr>
          <a:xfrm>
            <a:off x="4339625" y="2164724"/>
            <a:ext cx="4134600" cy="3787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200" dirty="0"/>
          </a:p>
        </p:txBody>
      </p:sp>
      <p:pic>
        <p:nvPicPr>
          <p:cNvPr id="2" name="Picture 1">
            <a:extLst>
              <a:ext uri="{FF2B5EF4-FFF2-40B4-BE49-F238E27FC236}">
                <a16:creationId xmlns:a16="http://schemas.microsoft.com/office/drawing/2014/main" id="{A7552AD2-870E-4441-A21A-838EC8330DD7}"/>
              </a:ext>
            </a:extLst>
          </p:cNvPr>
          <p:cNvPicPr>
            <a:picLocks noChangeAspect="1"/>
          </p:cNvPicPr>
          <p:nvPr/>
        </p:nvPicPr>
        <p:blipFill>
          <a:blip r:embed="rId2"/>
          <a:stretch>
            <a:fillRect/>
          </a:stretch>
        </p:blipFill>
        <p:spPr>
          <a:xfrm>
            <a:off x="4339626" y="2164724"/>
            <a:ext cx="4599350" cy="2714802"/>
          </a:xfrm>
          <a:prstGeom prst="rect">
            <a:avLst/>
          </a:prstGeom>
        </p:spPr>
      </p:pic>
    </p:spTree>
    <p:extLst>
      <p:ext uri="{BB962C8B-B14F-4D97-AF65-F5344CB8AC3E}">
        <p14:creationId xmlns:p14="http://schemas.microsoft.com/office/powerpoint/2010/main" val="28849209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 in each State</a:t>
            </a:r>
          </a:p>
        </p:txBody>
      </p:sp>
      <p:sp>
        <p:nvSpPr>
          <p:cNvPr id="124" name="Shape 73"/>
          <p:cNvSpPr/>
          <p:nvPr/>
        </p:nvSpPr>
        <p:spPr>
          <a:xfrm>
            <a:off x="205025" y="2164724"/>
            <a:ext cx="4134600" cy="144055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NSW, VIC &amp; QLD could be potential market opportunities for the company</a:t>
            </a:r>
          </a:p>
          <a:p>
            <a:pPr marL="171450" indent="-171450">
              <a:buFont typeface="Arial" panose="020B0604020202020204" pitchFamily="34" charset="0"/>
              <a:buChar char="•"/>
            </a:pPr>
            <a:r>
              <a:rPr lang="en-US" sz="1200" dirty="0"/>
              <a:t>NSW has highest potential as the number of people that own car is almost equal to people who don’t own car which shows that there is opportunity to find value customers there</a:t>
            </a:r>
          </a:p>
        </p:txBody>
      </p:sp>
      <p:sp>
        <p:nvSpPr>
          <p:cNvPr id="10" name="Shape 73">
            <a:extLst>
              <a:ext uri="{FF2B5EF4-FFF2-40B4-BE49-F238E27FC236}">
                <a16:creationId xmlns:a16="http://schemas.microsoft.com/office/drawing/2014/main" id="{2921F2FD-6F5E-4667-B8C9-78AF7783E934}"/>
              </a:ext>
            </a:extLst>
          </p:cNvPr>
          <p:cNvSpPr/>
          <p:nvPr/>
        </p:nvSpPr>
        <p:spPr>
          <a:xfrm>
            <a:off x="4339625" y="2164724"/>
            <a:ext cx="4134600" cy="3787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200" dirty="0"/>
          </a:p>
        </p:txBody>
      </p:sp>
      <p:pic>
        <p:nvPicPr>
          <p:cNvPr id="9" name="Content Placeholder 1">
            <a:extLst>
              <a:ext uri="{FF2B5EF4-FFF2-40B4-BE49-F238E27FC236}">
                <a16:creationId xmlns:a16="http://schemas.microsoft.com/office/drawing/2014/main" id="{79313BF8-4346-46C3-BE3B-8896FFE4A3B5}"/>
              </a:ext>
            </a:extLst>
          </p:cNvPr>
          <p:cNvPicPr>
            <a:picLocks noChangeAspect="1"/>
          </p:cNvPicPr>
          <p:nvPr/>
        </p:nvPicPr>
        <p:blipFill>
          <a:blip r:embed="rId2"/>
          <a:stretch>
            <a:fillRect/>
          </a:stretch>
        </p:blipFill>
        <p:spPr>
          <a:xfrm>
            <a:off x="4339626" y="1951774"/>
            <a:ext cx="4325910" cy="2927163"/>
          </a:xfrm>
          <a:prstGeom prst="rect">
            <a:avLst/>
          </a:prstGeom>
          <a:ln w="12700">
            <a:miter lim="400000"/>
          </a:ln>
        </p:spPr>
      </p:pic>
    </p:spTree>
    <p:extLst>
      <p:ext uri="{BB962C8B-B14F-4D97-AF65-F5344CB8AC3E}">
        <p14:creationId xmlns:p14="http://schemas.microsoft.com/office/powerpoint/2010/main" val="16654324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Customers</a:t>
            </a:r>
          </a:p>
        </p:txBody>
      </p:sp>
      <p:sp>
        <p:nvSpPr>
          <p:cNvPr id="142" name="Shape 91"/>
          <p:cNvSpPr/>
          <p:nvPr/>
        </p:nvSpPr>
        <p:spPr>
          <a:xfrm>
            <a:off x="205025" y="1854257"/>
            <a:ext cx="8565599" cy="196826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These are high value customers that should be targeted from new list:</a:t>
            </a:r>
          </a:p>
          <a:p>
            <a:endParaRPr lang="en-US" dirty="0"/>
          </a:p>
          <a:p>
            <a:pPr marL="742950" lvl="1" indent="-285750">
              <a:lnSpc>
                <a:spcPct val="150000"/>
              </a:lnSpc>
              <a:buFont typeface="Arial" panose="020B0604020202020204" pitchFamily="34" charset="0"/>
              <a:buChar char="•"/>
            </a:pPr>
            <a:r>
              <a:rPr lang="en-US" dirty="0"/>
              <a:t>Most of High Value Customers will be female compared to male</a:t>
            </a:r>
          </a:p>
          <a:p>
            <a:pPr marL="742950" lvl="1" indent="-285750">
              <a:lnSpc>
                <a:spcPct val="150000"/>
              </a:lnSpc>
              <a:buFont typeface="Arial" panose="020B0604020202020204" pitchFamily="34" charset="0"/>
              <a:buChar char="•"/>
            </a:pPr>
            <a:r>
              <a:rPr lang="en-US" dirty="0"/>
              <a:t>Working in Financial services, Health and manufacturing industry sector</a:t>
            </a:r>
          </a:p>
          <a:p>
            <a:pPr marL="742950" lvl="1" indent="-285750">
              <a:lnSpc>
                <a:spcPct val="150000"/>
              </a:lnSpc>
              <a:buFont typeface="Arial" panose="020B0604020202020204" pitchFamily="34" charset="0"/>
              <a:buChar char="•"/>
            </a:pPr>
            <a:r>
              <a:rPr lang="en-US" dirty="0"/>
              <a:t>Aged between 38-47</a:t>
            </a:r>
          </a:p>
          <a:p>
            <a:pPr marL="742950" lvl="1" indent="-285750">
              <a:lnSpc>
                <a:spcPct val="150000"/>
              </a:lnSpc>
              <a:buFont typeface="Arial" panose="020B0604020202020204" pitchFamily="34" charset="0"/>
              <a:buChar char="•"/>
            </a:pPr>
            <a:r>
              <a:rPr lang="en-US" dirty="0"/>
              <a:t>Who are currently living in NSW,VIC</a:t>
            </a:r>
            <a:endParaRPr lang="en-US" sz="1400" dirty="0"/>
          </a:p>
        </p:txBody>
      </p:sp>
    </p:spTree>
    <p:extLst>
      <p:ext uri="{BB962C8B-B14F-4D97-AF65-F5344CB8AC3E}">
        <p14:creationId xmlns:p14="http://schemas.microsoft.com/office/powerpoint/2010/main" val="155158730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TotalTime>
  <Words>500</Words>
  <Application>Microsoft Office PowerPoint</Application>
  <PresentationFormat>On-screen Show (16:9)</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modified xsi:type="dcterms:W3CDTF">2023-07-18T14:42:16Z</dcterms:modified>
</cp:coreProperties>
</file>