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1"/>
  </p:notesMasterIdLst>
  <p:handoutMasterIdLst>
    <p:handoutMasterId r:id="rId22"/>
  </p:handoutMasterIdLst>
  <p:sldIdLst>
    <p:sldId id="280" r:id="rId5"/>
    <p:sldId id="265" r:id="rId6"/>
    <p:sldId id="278" r:id="rId7"/>
    <p:sldId id="282" r:id="rId8"/>
    <p:sldId id="283" r:id="rId9"/>
    <p:sldId id="284" r:id="rId10"/>
    <p:sldId id="285" r:id="rId11"/>
    <p:sldId id="304" r:id="rId12"/>
    <p:sldId id="301" r:id="rId13"/>
    <p:sldId id="306" r:id="rId14"/>
    <p:sldId id="307" r:id="rId15"/>
    <p:sldId id="305" r:id="rId16"/>
    <p:sldId id="302" r:id="rId17"/>
    <p:sldId id="303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92" d="100"/>
          <a:sy n="92" d="100"/>
        </p:scale>
        <p:origin x="776" y="34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5BF761-413C-4FF9-B07C-42296248F686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E13665-C8C7-4573-9E1B-F4DFAE4B0373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583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55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6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2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DBEDAFD-0056-471C-ADED-92B4CA5A4F59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61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jpg" /><Relationship Id="rId7" Type="http://schemas.openxmlformats.org/officeDocument/2006/relationships/image" Target="../media/image6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jpeg" /><Relationship Id="rId9" Type="http://schemas.openxmlformats.org/officeDocument/2006/relationships/image" Target="../media/image8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480" y="1130528"/>
            <a:ext cx="8280920" cy="2154455"/>
          </a:xfrm>
        </p:spPr>
        <p:txBody>
          <a:bodyPr/>
          <a:lstStyle/>
          <a:p>
            <a:pPr algn="ctr"/>
            <a:r>
              <a:rPr lang="en-IN" dirty="0">
                <a:latin typeface="Constantia" panose="02030602050306030303" pitchFamily="18" charset="0"/>
              </a:rPr>
              <a:t>     </a:t>
            </a:r>
            <a:br>
              <a:rPr lang="en-IN" dirty="0">
                <a:latin typeface="Constantia" panose="02030602050306030303" pitchFamily="18" charset="0"/>
              </a:rPr>
            </a:br>
            <a:r>
              <a:rPr lang="en-IN" dirty="0">
                <a:latin typeface="Constantia" panose="02030602050306030303" pitchFamily="18" charset="0"/>
              </a:rPr>
              <a:t>  YouTube Sentiment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7318" y="3429000"/>
            <a:ext cx="7685277" cy="2402503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Contributed by :- </a:t>
            </a:r>
          </a:p>
          <a:p>
            <a:pPr algn="ctr"/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Rushang Shah</a:t>
            </a:r>
          </a:p>
          <a:p>
            <a:pPr algn="ctr"/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Shyamal shah</a:t>
            </a:r>
          </a:p>
          <a:p>
            <a:pPr algn="ctr"/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Rushi shah</a:t>
            </a:r>
          </a:p>
          <a:p>
            <a:pPr algn="ctr"/>
            <a:r>
              <a:rPr lang="en-IN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 Doshi  </a:t>
            </a:r>
          </a:p>
        </p:txBody>
      </p:sp>
    </p:spTree>
    <p:extLst>
      <p:ext uri="{BB962C8B-B14F-4D97-AF65-F5344CB8AC3E}">
        <p14:creationId xmlns:p14="http://schemas.microsoft.com/office/powerpoint/2010/main" val="37900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C5453B-A235-46B0-BE65-1687AA2AA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70080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9863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CE8CA5-B339-484F-959D-E1520C89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628800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26728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9C85-6DB5-4EFF-9342-188CB77A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And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3A34-554A-475F-94B3-7B74CFDE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create NLTKs </a:t>
            </a:r>
            <a:r>
              <a:rPr lang="en-US" dirty="0" err="1"/>
              <a:t>BigramAssocMeasures</a:t>
            </a:r>
            <a:r>
              <a:rPr lang="en-US" dirty="0"/>
              <a:t> and </a:t>
            </a:r>
            <a:r>
              <a:rPr lang="en-US" dirty="0" err="1"/>
              <a:t>BigramCollocationFinder</a:t>
            </a:r>
            <a:r>
              <a:rPr lang="en-US" dirty="0"/>
              <a:t> to create Bigrams.</a:t>
            </a:r>
          </a:p>
          <a:p>
            <a:r>
              <a:rPr lang="en-US" dirty="0"/>
              <a:t>Then we check if any classifier is already trained. If there are no pre trained classifiers, then we create a new classifier via out training data set.</a:t>
            </a:r>
          </a:p>
          <a:p>
            <a:r>
              <a:rPr lang="en-US" dirty="0"/>
              <a:t>Then each comment of a particular video is classified using the naïve </a:t>
            </a:r>
            <a:r>
              <a:rPr lang="en-US" dirty="0" err="1"/>
              <a:t>bayes</a:t>
            </a:r>
            <a:r>
              <a:rPr lang="en-US" dirty="0"/>
              <a:t> classifier as positive and negative and then the average sentiment is calculated.</a:t>
            </a:r>
          </a:p>
        </p:txBody>
      </p:sp>
    </p:spTree>
    <p:extLst>
      <p:ext uri="{BB962C8B-B14F-4D97-AF65-F5344CB8AC3E}">
        <p14:creationId xmlns:p14="http://schemas.microsoft.com/office/powerpoint/2010/main" val="375308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0E1EBD-1AF7-4C6E-9F5D-042CEF491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862347"/>
            <a:ext cx="7810507" cy="5133305"/>
          </a:xfrm>
        </p:spPr>
      </p:pic>
    </p:spTree>
    <p:extLst>
      <p:ext uri="{BB962C8B-B14F-4D97-AF65-F5344CB8AC3E}">
        <p14:creationId xmlns:p14="http://schemas.microsoft.com/office/powerpoint/2010/main" val="77489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5493D-1DEF-4775-9C7C-F23E2E6CA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1789" y="654739"/>
            <a:ext cx="6756602" cy="50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3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446-191F-40E4-9E46-4628810A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2276872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9900" dirty="0">
                <a:solidFill>
                  <a:schemeClr val="tx1"/>
                </a:solidFill>
                <a:latin typeface="Brush Script MT" panose="03060802040406070304" pitchFamily="66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23460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4446-191F-40E4-9E46-4628810A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4005064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9900" dirty="0">
                <a:solidFill>
                  <a:schemeClr val="tx1"/>
                </a:solidFill>
                <a:latin typeface="Brush Script MT" panose="030608020404060703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4392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97339" y="764704"/>
            <a:ext cx="9144000" cy="1143000"/>
          </a:xfrm>
        </p:spPr>
        <p:txBody>
          <a:bodyPr>
            <a:noAutofit/>
          </a:bodyPr>
          <a:lstStyle/>
          <a:p>
            <a:r>
              <a:rPr lang="en-IN" sz="4800">
                <a:latin typeface="Bodoni MT" panose="02070603080606020203" pitchFamily="18" charset="0"/>
              </a:rPr>
              <a:t>What is Sentiment Analysis?</a:t>
            </a:r>
            <a:endParaRPr lang="en-IN" sz="4800" dirty="0">
              <a:latin typeface="Bodoni MT" panose="02070603080606020203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55679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3200">
                <a:latin typeface="Berlin Sans FB" panose="020E0602020502020306" pitchFamily="34" charset="0"/>
              </a:rPr>
              <a:t> </a:t>
            </a:r>
          </a:p>
          <a:p>
            <a:pPr marL="0" indent="0">
              <a:buNone/>
            </a:pPr>
            <a:r>
              <a:rPr lang="en-US" sz="3200">
                <a:latin typeface="Berlin Sans FB" panose="020E0602020502020306" pitchFamily="34" charset="0"/>
              </a:rPr>
              <a:t>• Sentiment Analysis is the process of determining whether a piece of content is positive, negative or neutral.</a:t>
            </a:r>
          </a:p>
          <a:p>
            <a:pPr marL="0" indent="0">
              <a:buNone/>
            </a:pPr>
            <a:r>
              <a:rPr lang="en-US" sz="3200">
                <a:latin typeface="Berlin Sans FB" panose="020E0602020502020306" pitchFamily="34" charset="0"/>
              </a:rPr>
              <a:t>• Also referred to as opinion mining, it makes our goal to determine whether the data is positive, negative or neutral</a:t>
            </a:r>
            <a:r>
              <a:rPr lang="en-US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r>
              <a:rPr lang="en-IN" sz="4400">
                <a:latin typeface="Bodoni MT" panose="02070603080606020203" pitchFamily="18" charset="0"/>
              </a:rPr>
              <a:t>Why YouTube Data for Sentiment Analysis?</a:t>
            </a:r>
            <a:endParaRPr lang="en-IN" sz="44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75050" cy="4220739"/>
          </a:xfrm>
        </p:spPr>
        <p:txBody>
          <a:bodyPr>
            <a:noAutofit/>
          </a:bodyPr>
          <a:lstStyle/>
          <a:p>
            <a:r>
              <a:rPr lang="en-US" sz="3200">
                <a:latin typeface="Berlin Sans FB" panose="020E0602020502020306" pitchFamily="34" charset="0"/>
              </a:rPr>
              <a:t>Popular site.</a:t>
            </a:r>
          </a:p>
          <a:p>
            <a:r>
              <a:rPr lang="en-US" sz="3200">
                <a:latin typeface="Berlin Sans FB" panose="020E0602020502020306" pitchFamily="34" charset="0"/>
              </a:rPr>
              <a:t>More than </a:t>
            </a:r>
            <a:r>
              <a:rPr lang="en-US" sz="3200">
                <a:solidFill>
                  <a:srgbClr val="FF0000"/>
                </a:solidFill>
                <a:latin typeface="Berlin Sans FB" panose="020E0602020502020306" pitchFamily="34" charset="0"/>
              </a:rPr>
              <a:t>23 Million</a:t>
            </a:r>
            <a:r>
              <a:rPr lang="en-US" sz="3200">
                <a:latin typeface="Berlin Sans FB" panose="020E0602020502020306" pitchFamily="34" charset="0"/>
              </a:rPr>
              <a:t> YouTube Channels.</a:t>
            </a:r>
          </a:p>
          <a:p>
            <a:r>
              <a:rPr lang="en-US" sz="3200">
                <a:latin typeface="Berlin Sans FB" panose="020E0602020502020306" pitchFamily="34" charset="0"/>
              </a:rPr>
              <a:t> </a:t>
            </a:r>
            <a:r>
              <a:rPr lang="en-GB" sz="3200">
                <a:solidFill>
                  <a:srgbClr val="FF0000"/>
                </a:solidFill>
                <a:latin typeface="Berlin Sans FB" panose="020E0602020502020306" pitchFamily="34" charset="0"/>
              </a:rPr>
              <a:t>300 hours </a:t>
            </a:r>
            <a:r>
              <a:rPr lang="en-GB" sz="3200">
                <a:latin typeface="Berlin Sans FB" panose="020E0602020502020306" pitchFamily="34" charset="0"/>
              </a:rPr>
              <a:t>of video are uploaded to YouTube every minute</a:t>
            </a:r>
            <a:r>
              <a:rPr lang="en-US" sz="3200">
                <a:latin typeface="Berlin Sans FB" panose="020E0602020502020306" pitchFamily="34" charset="0"/>
              </a:rPr>
              <a:t>.</a:t>
            </a:r>
          </a:p>
          <a:p>
            <a:r>
              <a:rPr lang="en-US" sz="3200">
                <a:latin typeface="Berlin Sans FB" panose="020E0602020502020306" pitchFamily="34" charset="0"/>
              </a:rPr>
              <a:t> </a:t>
            </a:r>
            <a:r>
              <a:rPr lang="en-GB" sz="3200">
                <a:latin typeface="Berlin Sans FB" panose="020E0602020502020306" pitchFamily="34" charset="0"/>
              </a:rPr>
              <a:t>Almost </a:t>
            </a:r>
            <a:r>
              <a:rPr lang="en-GB" sz="3200">
                <a:solidFill>
                  <a:srgbClr val="FF0000"/>
                </a:solidFill>
                <a:latin typeface="Berlin Sans FB" panose="020E0602020502020306" pitchFamily="34" charset="0"/>
              </a:rPr>
              <a:t>5 billion </a:t>
            </a:r>
            <a:r>
              <a:rPr lang="en-GB" sz="3200">
                <a:latin typeface="Berlin Sans FB" panose="020E0602020502020306" pitchFamily="34" charset="0"/>
              </a:rPr>
              <a:t>videos are watched on YouTube every single day.</a:t>
            </a:r>
          </a:p>
          <a:p>
            <a:r>
              <a:rPr lang="en-GB" sz="3200">
                <a:latin typeface="Berlin Sans FB" panose="020E0602020502020306" pitchFamily="34" charset="0"/>
              </a:rPr>
              <a:t>YouTube gets over </a:t>
            </a:r>
            <a:r>
              <a:rPr lang="en-GB" sz="3200">
                <a:solidFill>
                  <a:srgbClr val="FF0000"/>
                </a:solidFill>
                <a:latin typeface="Berlin Sans FB" panose="020E0602020502020306" pitchFamily="34" charset="0"/>
              </a:rPr>
              <a:t>30 million </a:t>
            </a:r>
            <a:r>
              <a:rPr lang="en-GB" sz="3200">
                <a:latin typeface="Berlin Sans FB" panose="020E0602020502020306" pitchFamily="34" charset="0"/>
              </a:rPr>
              <a:t>visitors per day.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6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-564874" y="0"/>
            <a:ext cx="127568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32B64E-FD6E-491B-91FB-58A79B0E4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7720">
            <a:off x="259202" y="740244"/>
            <a:ext cx="4432618" cy="16130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43775A-1295-4F5D-B53A-1EB6170F3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776">
            <a:off x="4093530" y="1501001"/>
            <a:ext cx="4953000" cy="1771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A1A8F2-F01D-4528-807E-FEBF3D602E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682223"/>
            <a:ext cx="3054365" cy="137967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41A3FB3-21AC-40E6-B0F4-81F716D8E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0958">
            <a:off x="1003035" y="4191459"/>
            <a:ext cx="7182219" cy="7747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3A92ED-8194-4024-AD6A-5BAB65D0A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963">
            <a:off x="3671143" y="4715188"/>
            <a:ext cx="7199958" cy="8332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CC72FFE-6FCA-4213-9BB5-CC069F2C84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42" y="5323876"/>
            <a:ext cx="4938188" cy="14707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7E46DE5-52CD-4426-B037-80F581397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115">
            <a:off x="3127517" y="2266263"/>
            <a:ext cx="6885025" cy="15255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0BCB7B0-7B2D-4664-A400-BED893A982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9882">
            <a:off x="204804" y="4510033"/>
            <a:ext cx="6441963" cy="13674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F9AFC34-1196-4462-9D71-0B350F460B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384">
            <a:off x="5952824" y="930901"/>
            <a:ext cx="516680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53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E832-8965-4996-9F23-DC4248E7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latin typeface="Bodoni MT" panose="02070603080606020203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0FAE-A05A-4AEB-BE2B-BCBCAAF7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Comments are highly unstructured and also non-grammatical</a:t>
            </a:r>
            <a:endParaRPr lang="en-IN" sz="40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IN" sz="40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IN" sz="2800" dirty="0">
              <a:latin typeface="Berlin Sans FB" panose="020E0602020502020306" pitchFamily="34" charset="0"/>
            </a:endParaRPr>
          </a:p>
          <a:p>
            <a:r>
              <a:rPr lang="en-US" sz="4000" dirty="0">
                <a:latin typeface="Berlin Sans FB" panose="020E0602020502020306" pitchFamily="34" charset="0"/>
              </a:rPr>
              <a:t>Out of Vocabulary Words</a:t>
            </a:r>
          </a:p>
          <a:p>
            <a:pPr marL="0" indent="0">
              <a:buNone/>
            </a:pPr>
            <a:endParaRPr lang="en-IN" sz="2800" dirty="0">
              <a:latin typeface="Berlin Sans FB" panose="020E0602020502020306" pitchFamily="34" charset="0"/>
            </a:endParaRPr>
          </a:p>
          <a:p>
            <a:endParaRPr lang="en-IN" sz="28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IN" sz="2800" dirty="0">
              <a:latin typeface="Berlin Sans FB" panose="020E0602020502020306" pitchFamily="34" charset="0"/>
            </a:endParaRPr>
          </a:p>
        </p:txBody>
      </p:sp>
      <p:pic>
        <p:nvPicPr>
          <p:cNvPr id="5" name="image8.jpeg">
            <a:extLst>
              <a:ext uri="{FF2B5EF4-FFF2-40B4-BE49-F238E27FC236}">
                <a16:creationId xmlns:a16="http://schemas.microsoft.com/office/drawing/2014/main" id="{60C56A43-BF4B-4AD0-ABCF-F5A2437D8A0A}"/>
              </a:ext>
            </a:extLst>
          </p:cNvPr>
          <p:cNvPicPr/>
          <p:nvPr/>
        </p:nvPicPr>
        <p:blipFill rotWithShape="1">
          <a:blip r:embed="rId2" cstate="print"/>
          <a:srcRect r="251" b="19006"/>
          <a:stretch/>
        </p:blipFill>
        <p:spPr>
          <a:xfrm>
            <a:off x="1127448" y="5445224"/>
            <a:ext cx="7056784" cy="738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7ED46-FC95-4FDA-A0BC-1F94E24FE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415437"/>
            <a:ext cx="7272807" cy="13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0669-09E7-4B81-A845-6814AE59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628800"/>
            <a:ext cx="9144000" cy="590736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Lexical Variation</a:t>
            </a:r>
          </a:p>
          <a:p>
            <a:pPr marL="0" indent="0">
              <a:buNone/>
            </a:pPr>
            <a:endParaRPr lang="en-US" sz="4000" dirty="0">
              <a:latin typeface="Berlin Sans FB" panose="020E0602020502020306" pitchFamily="34" charset="0"/>
            </a:endParaRPr>
          </a:p>
          <a:p>
            <a:r>
              <a:rPr lang="en-US" sz="4000" dirty="0">
                <a:latin typeface="Berlin Sans FB" panose="020E0602020502020306" pitchFamily="34" charset="0"/>
              </a:rPr>
              <a:t>Extensive usage of acronyms like </a:t>
            </a:r>
            <a:r>
              <a:rPr lang="en-US" sz="4000" i="1" dirty="0">
                <a:latin typeface="Berlin Sans FB" panose="020E0602020502020306" pitchFamily="34" charset="0"/>
              </a:rPr>
              <a:t>asap, lol, afaik.</a:t>
            </a:r>
            <a:endParaRPr lang="en-US" sz="4000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IN" sz="4000" dirty="0">
              <a:latin typeface="Berlin Sans FB" panose="020E0602020502020306" pitchFamily="34" charset="0"/>
            </a:endParaRPr>
          </a:p>
          <a:p>
            <a:endParaRPr lang="en-IN" sz="4000" dirty="0">
              <a:latin typeface="Berlin Sans FB" panose="020E0602020502020306" pitchFamily="34" charset="0"/>
            </a:endParaRPr>
          </a:p>
        </p:txBody>
      </p:sp>
      <p:pic>
        <p:nvPicPr>
          <p:cNvPr id="4" name="image9.jpeg">
            <a:extLst>
              <a:ext uri="{FF2B5EF4-FFF2-40B4-BE49-F238E27FC236}">
                <a16:creationId xmlns:a16="http://schemas.microsoft.com/office/drawing/2014/main" id="{10AD8B10-0A88-4159-8BC8-E669DCFD05D0}"/>
              </a:ext>
            </a:extLst>
          </p:cNvPr>
          <p:cNvPicPr/>
          <p:nvPr/>
        </p:nvPicPr>
        <p:blipFill rotWithShape="1">
          <a:blip r:embed="rId2" cstate="print"/>
          <a:srcRect t="15153" r="-1010" b="39389"/>
          <a:stretch/>
        </p:blipFill>
        <p:spPr>
          <a:xfrm>
            <a:off x="1631504" y="2564904"/>
            <a:ext cx="720080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F3A1-F0D5-42DD-936F-EF355819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54919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IN" sz="5400" dirty="0">
                <a:latin typeface="Bodoni MT" panose="02070603080606020203" pitchFamily="18" charset="0"/>
              </a:rPr>
              <a:t>Process Flow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A958A7E-BE09-4AB2-B9B5-4FC03228D06D}"/>
              </a:ext>
            </a:extLst>
          </p:cNvPr>
          <p:cNvGrpSpPr>
            <a:grpSpLocks/>
          </p:cNvGrpSpPr>
          <p:nvPr/>
        </p:nvGrpSpPr>
        <p:grpSpPr bwMode="auto">
          <a:xfrm>
            <a:off x="1617450" y="2281934"/>
            <a:ext cx="8957099" cy="3686888"/>
            <a:chOff x="1320" y="-197"/>
            <a:chExt cx="16560" cy="7284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C123B7A-6D5E-49DC-B847-E94392478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6059"/>
              <a:ext cx="16560" cy="1028"/>
            </a:xfrm>
            <a:prstGeom prst="rect">
              <a:avLst/>
            </a:pr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800" b="1" i="1" dirty="0">
                <a:latin typeface="Berlin Sans FB" panose="020E0602020502020306" pitchFamily="34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745F931-A274-4853-9B40-1F49462A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6059"/>
              <a:ext cx="16560" cy="102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ECA002E3-B412-40E5-BC8C-48D982808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4495"/>
              <a:ext cx="16560" cy="1580"/>
            </a:xfrm>
            <a:custGeom>
              <a:avLst/>
              <a:gdLst>
                <a:gd name="T0" fmla="+- 0 9995 1320"/>
                <a:gd name="T1" fmla="*/ T0 w 16560"/>
                <a:gd name="T2" fmla="+- 0 5681 4496"/>
                <a:gd name="T3" fmla="*/ 5681 h 1580"/>
                <a:gd name="T4" fmla="+- 0 9205 1320"/>
                <a:gd name="T5" fmla="*/ T4 w 16560"/>
                <a:gd name="T6" fmla="+- 0 5681 4496"/>
                <a:gd name="T7" fmla="*/ 5681 h 1580"/>
                <a:gd name="T8" fmla="+- 0 9600 1320"/>
                <a:gd name="T9" fmla="*/ T8 w 16560"/>
                <a:gd name="T10" fmla="+- 0 6075 4496"/>
                <a:gd name="T11" fmla="*/ 6075 h 1580"/>
                <a:gd name="T12" fmla="+- 0 9995 1320"/>
                <a:gd name="T13" fmla="*/ T12 w 16560"/>
                <a:gd name="T14" fmla="+- 0 5681 4496"/>
                <a:gd name="T15" fmla="*/ 5681 h 1580"/>
                <a:gd name="T16" fmla="+- 0 9797 1320"/>
                <a:gd name="T17" fmla="*/ T16 w 16560"/>
                <a:gd name="T18" fmla="+- 0 5522 4496"/>
                <a:gd name="T19" fmla="*/ 5522 h 1580"/>
                <a:gd name="T20" fmla="+- 0 9403 1320"/>
                <a:gd name="T21" fmla="*/ T20 w 16560"/>
                <a:gd name="T22" fmla="+- 0 5522 4496"/>
                <a:gd name="T23" fmla="*/ 5522 h 1580"/>
                <a:gd name="T24" fmla="+- 0 9403 1320"/>
                <a:gd name="T25" fmla="*/ T24 w 16560"/>
                <a:gd name="T26" fmla="+- 0 5681 4496"/>
                <a:gd name="T27" fmla="*/ 5681 h 1580"/>
                <a:gd name="T28" fmla="+- 0 9797 1320"/>
                <a:gd name="T29" fmla="*/ T28 w 16560"/>
                <a:gd name="T30" fmla="+- 0 5681 4496"/>
                <a:gd name="T31" fmla="*/ 5681 h 1580"/>
                <a:gd name="T32" fmla="+- 0 9797 1320"/>
                <a:gd name="T33" fmla="*/ T32 w 16560"/>
                <a:gd name="T34" fmla="+- 0 5522 4496"/>
                <a:gd name="T35" fmla="*/ 5522 h 1580"/>
                <a:gd name="T36" fmla="+- 0 17880 1320"/>
                <a:gd name="T37" fmla="*/ T36 w 16560"/>
                <a:gd name="T38" fmla="+- 0 4496 4496"/>
                <a:gd name="T39" fmla="*/ 4496 h 1580"/>
                <a:gd name="T40" fmla="+- 0 1320 1320"/>
                <a:gd name="T41" fmla="*/ T40 w 16560"/>
                <a:gd name="T42" fmla="+- 0 4496 4496"/>
                <a:gd name="T43" fmla="*/ 4496 h 1580"/>
                <a:gd name="T44" fmla="+- 0 1320 1320"/>
                <a:gd name="T45" fmla="*/ T44 w 16560"/>
                <a:gd name="T46" fmla="+- 0 5522 4496"/>
                <a:gd name="T47" fmla="*/ 5522 h 1580"/>
                <a:gd name="T48" fmla="+- 0 17880 1320"/>
                <a:gd name="T49" fmla="*/ T48 w 16560"/>
                <a:gd name="T50" fmla="+- 0 5522 4496"/>
                <a:gd name="T51" fmla="*/ 5522 h 1580"/>
                <a:gd name="T52" fmla="+- 0 17880 1320"/>
                <a:gd name="T53" fmla="*/ T52 w 16560"/>
                <a:gd name="T54" fmla="+- 0 4496 4496"/>
                <a:gd name="T55" fmla="*/ 4496 h 1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16560" h="1580">
                  <a:moveTo>
                    <a:pt x="8675" y="1185"/>
                  </a:moveTo>
                  <a:lnTo>
                    <a:pt x="7885" y="1185"/>
                  </a:lnTo>
                  <a:lnTo>
                    <a:pt x="8280" y="1579"/>
                  </a:lnTo>
                  <a:lnTo>
                    <a:pt x="8675" y="1185"/>
                  </a:lnTo>
                  <a:close/>
                  <a:moveTo>
                    <a:pt x="8477" y="1026"/>
                  </a:moveTo>
                  <a:lnTo>
                    <a:pt x="8083" y="1026"/>
                  </a:lnTo>
                  <a:lnTo>
                    <a:pt x="8083" y="1185"/>
                  </a:lnTo>
                  <a:lnTo>
                    <a:pt x="8477" y="1185"/>
                  </a:lnTo>
                  <a:lnTo>
                    <a:pt x="8477" y="1026"/>
                  </a:lnTo>
                  <a:close/>
                  <a:moveTo>
                    <a:pt x="16560" y="0"/>
                  </a:moveTo>
                  <a:lnTo>
                    <a:pt x="0" y="0"/>
                  </a:lnTo>
                  <a:lnTo>
                    <a:pt x="0" y="1026"/>
                  </a:lnTo>
                  <a:lnTo>
                    <a:pt x="16560" y="1026"/>
                  </a:lnTo>
                  <a:lnTo>
                    <a:pt x="16560" y="0"/>
                  </a:lnTo>
                  <a:close/>
                </a:path>
              </a:pathLst>
            </a:custGeom>
            <a:solidFill>
              <a:srgbClr val="43A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800" b="1" i="1" dirty="0">
                <a:latin typeface="Berlin Sans FB" panose="020E0602020502020306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35D671B-688B-4E9C-90B9-A284B12D3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4495"/>
              <a:ext cx="16560" cy="1580"/>
            </a:xfrm>
            <a:custGeom>
              <a:avLst/>
              <a:gdLst>
                <a:gd name="T0" fmla="+- 0 17880 1320"/>
                <a:gd name="T1" fmla="*/ T0 w 16560"/>
                <a:gd name="T2" fmla="+- 0 5522 4496"/>
                <a:gd name="T3" fmla="*/ 5522 h 1580"/>
                <a:gd name="T4" fmla="+- 0 9797 1320"/>
                <a:gd name="T5" fmla="*/ T4 w 16560"/>
                <a:gd name="T6" fmla="+- 0 5522 4496"/>
                <a:gd name="T7" fmla="*/ 5522 h 1580"/>
                <a:gd name="T8" fmla="+- 0 9797 1320"/>
                <a:gd name="T9" fmla="*/ T8 w 16560"/>
                <a:gd name="T10" fmla="+- 0 5681 4496"/>
                <a:gd name="T11" fmla="*/ 5681 h 1580"/>
                <a:gd name="T12" fmla="+- 0 9995 1320"/>
                <a:gd name="T13" fmla="*/ T12 w 16560"/>
                <a:gd name="T14" fmla="+- 0 5681 4496"/>
                <a:gd name="T15" fmla="*/ 5681 h 1580"/>
                <a:gd name="T16" fmla="+- 0 9600 1320"/>
                <a:gd name="T17" fmla="*/ T16 w 16560"/>
                <a:gd name="T18" fmla="+- 0 6075 4496"/>
                <a:gd name="T19" fmla="*/ 6075 h 1580"/>
                <a:gd name="T20" fmla="+- 0 9205 1320"/>
                <a:gd name="T21" fmla="*/ T20 w 16560"/>
                <a:gd name="T22" fmla="+- 0 5681 4496"/>
                <a:gd name="T23" fmla="*/ 5681 h 1580"/>
                <a:gd name="T24" fmla="+- 0 9403 1320"/>
                <a:gd name="T25" fmla="*/ T24 w 16560"/>
                <a:gd name="T26" fmla="+- 0 5681 4496"/>
                <a:gd name="T27" fmla="*/ 5681 h 1580"/>
                <a:gd name="T28" fmla="+- 0 9403 1320"/>
                <a:gd name="T29" fmla="*/ T28 w 16560"/>
                <a:gd name="T30" fmla="+- 0 5522 4496"/>
                <a:gd name="T31" fmla="*/ 5522 h 1580"/>
                <a:gd name="T32" fmla="+- 0 1320 1320"/>
                <a:gd name="T33" fmla="*/ T32 w 16560"/>
                <a:gd name="T34" fmla="+- 0 5522 4496"/>
                <a:gd name="T35" fmla="*/ 5522 h 1580"/>
                <a:gd name="T36" fmla="+- 0 1320 1320"/>
                <a:gd name="T37" fmla="*/ T36 w 16560"/>
                <a:gd name="T38" fmla="+- 0 4496 4496"/>
                <a:gd name="T39" fmla="*/ 4496 h 1580"/>
                <a:gd name="T40" fmla="+- 0 17880 1320"/>
                <a:gd name="T41" fmla="*/ T40 w 16560"/>
                <a:gd name="T42" fmla="+- 0 4496 4496"/>
                <a:gd name="T43" fmla="*/ 4496 h 1580"/>
                <a:gd name="T44" fmla="+- 0 17880 1320"/>
                <a:gd name="T45" fmla="*/ T44 w 16560"/>
                <a:gd name="T46" fmla="+- 0 5522 4496"/>
                <a:gd name="T47" fmla="*/ 5522 h 1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16560" h="1580">
                  <a:moveTo>
                    <a:pt x="16560" y="1026"/>
                  </a:moveTo>
                  <a:lnTo>
                    <a:pt x="8477" y="1026"/>
                  </a:lnTo>
                  <a:lnTo>
                    <a:pt x="8477" y="1185"/>
                  </a:lnTo>
                  <a:lnTo>
                    <a:pt x="8675" y="1185"/>
                  </a:lnTo>
                  <a:lnTo>
                    <a:pt x="8280" y="1579"/>
                  </a:lnTo>
                  <a:lnTo>
                    <a:pt x="7885" y="1185"/>
                  </a:lnTo>
                  <a:lnTo>
                    <a:pt x="8083" y="1185"/>
                  </a:lnTo>
                  <a:lnTo>
                    <a:pt x="8083" y="1026"/>
                  </a:lnTo>
                  <a:lnTo>
                    <a:pt x="0" y="1026"/>
                  </a:lnTo>
                  <a:lnTo>
                    <a:pt x="0" y="0"/>
                  </a:lnTo>
                  <a:lnTo>
                    <a:pt x="16560" y="0"/>
                  </a:lnTo>
                  <a:lnTo>
                    <a:pt x="16560" y="1026"/>
                  </a:lnTo>
                  <a:close/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BADFD3F6-B6C1-42A9-A677-46E2AD467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2931"/>
              <a:ext cx="16560" cy="1580"/>
            </a:xfrm>
            <a:custGeom>
              <a:avLst/>
              <a:gdLst>
                <a:gd name="T0" fmla="+- 0 9995 1320"/>
                <a:gd name="T1" fmla="*/ T0 w 16560"/>
                <a:gd name="T2" fmla="+- 0 4116 2932"/>
                <a:gd name="T3" fmla="*/ 4116 h 1580"/>
                <a:gd name="T4" fmla="+- 0 9205 1320"/>
                <a:gd name="T5" fmla="*/ T4 w 16560"/>
                <a:gd name="T6" fmla="+- 0 4116 2932"/>
                <a:gd name="T7" fmla="*/ 4116 h 1580"/>
                <a:gd name="T8" fmla="+- 0 9600 1320"/>
                <a:gd name="T9" fmla="*/ T8 w 16560"/>
                <a:gd name="T10" fmla="+- 0 4511 2932"/>
                <a:gd name="T11" fmla="*/ 4511 h 1580"/>
                <a:gd name="T12" fmla="+- 0 9995 1320"/>
                <a:gd name="T13" fmla="*/ T12 w 16560"/>
                <a:gd name="T14" fmla="+- 0 4116 2932"/>
                <a:gd name="T15" fmla="*/ 4116 h 1580"/>
                <a:gd name="T16" fmla="+- 0 9797 1320"/>
                <a:gd name="T17" fmla="*/ T16 w 16560"/>
                <a:gd name="T18" fmla="+- 0 3958 2932"/>
                <a:gd name="T19" fmla="*/ 3958 h 1580"/>
                <a:gd name="T20" fmla="+- 0 9403 1320"/>
                <a:gd name="T21" fmla="*/ T20 w 16560"/>
                <a:gd name="T22" fmla="+- 0 3958 2932"/>
                <a:gd name="T23" fmla="*/ 3958 h 1580"/>
                <a:gd name="T24" fmla="+- 0 9403 1320"/>
                <a:gd name="T25" fmla="*/ T24 w 16560"/>
                <a:gd name="T26" fmla="+- 0 4116 2932"/>
                <a:gd name="T27" fmla="*/ 4116 h 1580"/>
                <a:gd name="T28" fmla="+- 0 9797 1320"/>
                <a:gd name="T29" fmla="*/ T28 w 16560"/>
                <a:gd name="T30" fmla="+- 0 4116 2932"/>
                <a:gd name="T31" fmla="*/ 4116 h 1580"/>
                <a:gd name="T32" fmla="+- 0 9797 1320"/>
                <a:gd name="T33" fmla="*/ T32 w 16560"/>
                <a:gd name="T34" fmla="+- 0 3958 2932"/>
                <a:gd name="T35" fmla="*/ 3958 h 1580"/>
                <a:gd name="T36" fmla="+- 0 17880 1320"/>
                <a:gd name="T37" fmla="*/ T36 w 16560"/>
                <a:gd name="T38" fmla="+- 0 2932 2932"/>
                <a:gd name="T39" fmla="*/ 2932 h 1580"/>
                <a:gd name="T40" fmla="+- 0 1320 1320"/>
                <a:gd name="T41" fmla="*/ T40 w 16560"/>
                <a:gd name="T42" fmla="+- 0 2932 2932"/>
                <a:gd name="T43" fmla="*/ 2932 h 1580"/>
                <a:gd name="T44" fmla="+- 0 1320 1320"/>
                <a:gd name="T45" fmla="*/ T44 w 16560"/>
                <a:gd name="T46" fmla="+- 0 3958 2932"/>
                <a:gd name="T47" fmla="*/ 3958 h 1580"/>
                <a:gd name="T48" fmla="+- 0 17880 1320"/>
                <a:gd name="T49" fmla="*/ T48 w 16560"/>
                <a:gd name="T50" fmla="+- 0 3958 2932"/>
                <a:gd name="T51" fmla="*/ 3958 h 1580"/>
                <a:gd name="T52" fmla="+- 0 17880 1320"/>
                <a:gd name="T53" fmla="*/ T52 w 16560"/>
                <a:gd name="T54" fmla="+- 0 2932 2932"/>
                <a:gd name="T55" fmla="*/ 2932 h 1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16560" h="1580">
                  <a:moveTo>
                    <a:pt x="8675" y="1184"/>
                  </a:moveTo>
                  <a:lnTo>
                    <a:pt x="7885" y="1184"/>
                  </a:lnTo>
                  <a:lnTo>
                    <a:pt x="8280" y="1579"/>
                  </a:lnTo>
                  <a:lnTo>
                    <a:pt x="8675" y="1184"/>
                  </a:lnTo>
                  <a:close/>
                  <a:moveTo>
                    <a:pt x="8477" y="1026"/>
                  </a:moveTo>
                  <a:lnTo>
                    <a:pt x="8083" y="1026"/>
                  </a:lnTo>
                  <a:lnTo>
                    <a:pt x="8083" y="1184"/>
                  </a:lnTo>
                  <a:lnTo>
                    <a:pt x="8477" y="1184"/>
                  </a:lnTo>
                  <a:lnTo>
                    <a:pt x="8477" y="1026"/>
                  </a:lnTo>
                  <a:close/>
                  <a:moveTo>
                    <a:pt x="16560" y="0"/>
                  </a:moveTo>
                  <a:lnTo>
                    <a:pt x="0" y="0"/>
                  </a:lnTo>
                  <a:lnTo>
                    <a:pt x="0" y="1026"/>
                  </a:lnTo>
                  <a:lnTo>
                    <a:pt x="16560" y="1026"/>
                  </a:lnTo>
                  <a:lnTo>
                    <a:pt x="16560" y="0"/>
                  </a:lnTo>
                  <a:close/>
                </a:path>
              </a:pathLst>
            </a:custGeom>
            <a:solidFill>
              <a:srgbClr val="43B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AA1CC362-381F-4FCD-97F0-5FA4FE9F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2931"/>
              <a:ext cx="16560" cy="1580"/>
            </a:xfrm>
            <a:custGeom>
              <a:avLst/>
              <a:gdLst>
                <a:gd name="T0" fmla="+- 0 17880 1320"/>
                <a:gd name="T1" fmla="*/ T0 w 16560"/>
                <a:gd name="T2" fmla="+- 0 3958 2932"/>
                <a:gd name="T3" fmla="*/ 3958 h 1580"/>
                <a:gd name="T4" fmla="+- 0 9797 1320"/>
                <a:gd name="T5" fmla="*/ T4 w 16560"/>
                <a:gd name="T6" fmla="+- 0 3958 2932"/>
                <a:gd name="T7" fmla="*/ 3958 h 1580"/>
                <a:gd name="T8" fmla="+- 0 9797 1320"/>
                <a:gd name="T9" fmla="*/ T8 w 16560"/>
                <a:gd name="T10" fmla="+- 0 4116 2932"/>
                <a:gd name="T11" fmla="*/ 4116 h 1580"/>
                <a:gd name="T12" fmla="+- 0 9995 1320"/>
                <a:gd name="T13" fmla="*/ T12 w 16560"/>
                <a:gd name="T14" fmla="+- 0 4116 2932"/>
                <a:gd name="T15" fmla="*/ 4116 h 1580"/>
                <a:gd name="T16" fmla="+- 0 9600 1320"/>
                <a:gd name="T17" fmla="*/ T16 w 16560"/>
                <a:gd name="T18" fmla="+- 0 4511 2932"/>
                <a:gd name="T19" fmla="*/ 4511 h 1580"/>
                <a:gd name="T20" fmla="+- 0 9205 1320"/>
                <a:gd name="T21" fmla="*/ T20 w 16560"/>
                <a:gd name="T22" fmla="+- 0 4116 2932"/>
                <a:gd name="T23" fmla="*/ 4116 h 1580"/>
                <a:gd name="T24" fmla="+- 0 9403 1320"/>
                <a:gd name="T25" fmla="*/ T24 w 16560"/>
                <a:gd name="T26" fmla="+- 0 4116 2932"/>
                <a:gd name="T27" fmla="*/ 4116 h 1580"/>
                <a:gd name="T28" fmla="+- 0 9403 1320"/>
                <a:gd name="T29" fmla="*/ T28 w 16560"/>
                <a:gd name="T30" fmla="+- 0 3958 2932"/>
                <a:gd name="T31" fmla="*/ 3958 h 1580"/>
                <a:gd name="T32" fmla="+- 0 1320 1320"/>
                <a:gd name="T33" fmla="*/ T32 w 16560"/>
                <a:gd name="T34" fmla="+- 0 3958 2932"/>
                <a:gd name="T35" fmla="*/ 3958 h 1580"/>
                <a:gd name="T36" fmla="+- 0 1320 1320"/>
                <a:gd name="T37" fmla="*/ T36 w 16560"/>
                <a:gd name="T38" fmla="+- 0 2932 2932"/>
                <a:gd name="T39" fmla="*/ 2932 h 1580"/>
                <a:gd name="T40" fmla="+- 0 17880 1320"/>
                <a:gd name="T41" fmla="*/ T40 w 16560"/>
                <a:gd name="T42" fmla="+- 0 2932 2932"/>
                <a:gd name="T43" fmla="*/ 2932 h 1580"/>
                <a:gd name="T44" fmla="+- 0 17880 1320"/>
                <a:gd name="T45" fmla="*/ T44 w 16560"/>
                <a:gd name="T46" fmla="+- 0 3958 2932"/>
                <a:gd name="T47" fmla="*/ 3958 h 1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16560" h="1580">
                  <a:moveTo>
                    <a:pt x="16560" y="1026"/>
                  </a:moveTo>
                  <a:lnTo>
                    <a:pt x="8477" y="1026"/>
                  </a:lnTo>
                  <a:lnTo>
                    <a:pt x="8477" y="1184"/>
                  </a:lnTo>
                  <a:lnTo>
                    <a:pt x="8675" y="1184"/>
                  </a:lnTo>
                  <a:lnTo>
                    <a:pt x="8280" y="1579"/>
                  </a:lnTo>
                  <a:lnTo>
                    <a:pt x="7885" y="1184"/>
                  </a:lnTo>
                  <a:lnTo>
                    <a:pt x="8083" y="1184"/>
                  </a:lnTo>
                  <a:lnTo>
                    <a:pt x="8083" y="1026"/>
                  </a:lnTo>
                  <a:lnTo>
                    <a:pt x="0" y="1026"/>
                  </a:lnTo>
                  <a:lnTo>
                    <a:pt x="0" y="0"/>
                  </a:lnTo>
                  <a:lnTo>
                    <a:pt x="16560" y="0"/>
                  </a:lnTo>
                  <a:lnTo>
                    <a:pt x="16560" y="1026"/>
                  </a:lnTo>
                  <a:close/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560B0D9D-1408-4809-A37D-953A8BD2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1367"/>
              <a:ext cx="16560" cy="1580"/>
            </a:xfrm>
            <a:custGeom>
              <a:avLst/>
              <a:gdLst>
                <a:gd name="T0" fmla="+- 0 9995 1320"/>
                <a:gd name="T1" fmla="*/ T0 w 16560"/>
                <a:gd name="T2" fmla="+- 0 2552 1368"/>
                <a:gd name="T3" fmla="*/ 2552 h 1580"/>
                <a:gd name="T4" fmla="+- 0 9205 1320"/>
                <a:gd name="T5" fmla="*/ T4 w 16560"/>
                <a:gd name="T6" fmla="+- 0 2552 1368"/>
                <a:gd name="T7" fmla="*/ 2552 h 1580"/>
                <a:gd name="T8" fmla="+- 0 9600 1320"/>
                <a:gd name="T9" fmla="*/ T8 w 16560"/>
                <a:gd name="T10" fmla="+- 0 2947 1368"/>
                <a:gd name="T11" fmla="*/ 2947 h 1580"/>
                <a:gd name="T12" fmla="+- 0 9995 1320"/>
                <a:gd name="T13" fmla="*/ T12 w 16560"/>
                <a:gd name="T14" fmla="+- 0 2552 1368"/>
                <a:gd name="T15" fmla="*/ 2552 h 1580"/>
                <a:gd name="T16" fmla="+- 0 9797 1320"/>
                <a:gd name="T17" fmla="*/ T16 w 16560"/>
                <a:gd name="T18" fmla="+- 0 2394 1368"/>
                <a:gd name="T19" fmla="*/ 2394 h 1580"/>
                <a:gd name="T20" fmla="+- 0 9403 1320"/>
                <a:gd name="T21" fmla="*/ T20 w 16560"/>
                <a:gd name="T22" fmla="+- 0 2394 1368"/>
                <a:gd name="T23" fmla="*/ 2394 h 1580"/>
                <a:gd name="T24" fmla="+- 0 9403 1320"/>
                <a:gd name="T25" fmla="*/ T24 w 16560"/>
                <a:gd name="T26" fmla="+- 0 2552 1368"/>
                <a:gd name="T27" fmla="*/ 2552 h 1580"/>
                <a:gd name="T28" fmla="+- 0 9797 1320"/>
                <a:gd name="T29" fmla="*/ T28 w 16560"/>
                <a:gd name="T30" fmla="+- 0 2552 1368"/>
                <a:gd name="T31" fmla="*/ 2552 h 1580"/>
                <a:gd name="T32" fmla="+- 0 9797 1320"/>
                <a:gd name="T33" fmla="*/ T32 w 16560"/>
                <a:gd name="T34" fmla="+- 0 2394 1368"/>
                <a:gd name="T35" fmla="*/ 2394 h 1580"/>
                <a:gd name="T36" fmla="+- 0 17880 1320"/>
                <a:gd name="T37" fmla="*/ T36 w 16560"/>
                <a:gd name="T38" fmla="+- 0 1368 1368"/>
                <a:gd name="T39" fmla="*/ 1368 h 1580"/>
                <a:gd name="T40" fmla="+- 0 1320 1320"/>
                <a:gd name="T41" fmla="*/ T40 w 16560"/>
                <a:gd name="T42" fmla="+- 0 1368 1368"/>
                <a:gd name="T43" fmla="*/ 1368 h 1580"/>
                <a:gd name="T44" fmla="+- 0 1320 1320"/>
                <a:gd name="T45" fmla="*/ T44 w 16560"/>
                <a:gd name="T46" fmla="+- 0 2394 1368"/>
                <a:gd name="T47" fmla="*/ 2394 h 1580"/>
                <a:gd name="T48" fmla="+- 0 17880 1320"/>
                <a:gd name="T49" fmla="*/ T48 w 16560"/>
                <a:gd name="T50" fmla="+- 0 2394 1368"/>
                <a:gd name="T51" fmla="*/ 2394 h 1580"/>
                <a:gd name="T52" fmla="+- 0 17880 1320"/>
                <a:gd name="T53" fmla="*/ T52 w 16560"/>
                <a:gd name="T54" fmla="+- 0 1368 1368"/>
                <a:gd name="T55" fmla="*/ 1368 h 1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16560" h="1580">
                  <a:moveTo>
                    <a:pt x="8675" y="1184"/>
                  </a:moveTo>
                  <a:lnTo>
                    <a:pt x="7885" y="1184"/>
                  </a:lnTo>
                  <a:lnTo>
                    <a:pt x="8280" y="1579"/>
                  </a:lnTo>
                  <a:lnTo>
                    <a:pt x="8675" y="1184"/>
                  </a:lnTo>
                  <a:close/>
                  <a:moveTo>
                    <a:pt x="8477" y="1026"/>
                  </a:moveTo>
                  <a:lnTo>
                    <a:pt x="8083" y="1026"/>
                  </a:lnTo>
                  <a:lnTo>
                    <a:pt x="8083" y="1184"/>
                  </a:lnTo>
                  <a:lnTo>
                    <a:pt x="8477" y="1184"/>
                  </a:lnTo>
                  <a:lnTo>
                    <a:pt x="8477" y="1026"/>
                  </a:lnTo>
                  <a:close/>
                  <a:moveTo>
                    <a:pt x="16560" y="0"/>
                  </a:moveTo>
                  <a:lnTo>
                    <a:pt x="0" y="0"/>
                  </a:lnTo>
                  <a:lnTo>
                    <a:pt x="0" y="1026"/>
                  </a:lnTo>
                  <a:lnTo>
                    <a:pt x="16560" y="1026"/>
                  </a:lnTo>
                  <a:lnTo>
                    <a:pt x="16560" y="0"/>
                  </a:lnTo>
                  <a:close/>
                </a:path>
              </a:pathLst>
            </a:custGeom>
            <a:solidFill>
              <a:srgbClr val="45B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B97FEEB-BFB7-45DC-8617-08F18278A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1367"/>
              <a:ext cx="16560" cy="1580"/>
            </a:xfrm>
            <a:custGeom>
              <a:avLst/>
              <a:gdLst>
                <a:gd name="T0" fmla="+- 0 17880 1320"/>
                <a:gd name="T1" fmla="*/ T0 w 16560"/>
                <a:gd name="T2" fmla="+- 0 2394 1368"/>
                <a:gd name="T3" fmla="*/ 2394 h 1580"/>
                <a:gd name="T4" fmla="+- 0 9797 1320"/>
                <a:gd name="T5" fmla="*/ T4 w 16560"/>
                <a:gd name="T6" fmla="+- 0 2394 1368"/>
                <a:gd name="T7" fmla="*/ 2394 h 1580"/>
                <a:gd name="T8" fmla="+- 0 9797 1320"/>
                <a:gd name="T9" fmla="*/ T8 w 16560"/>
                <a:gd name="T10" fmla="+- 0 2552 1368"/>
                <a:gd name="T11" fmla="*/ 2552 h 1580"/>
                <a:gd name="T12" fmla="+- 0 9995 1320"/>
                <a:gd name="T13" fmla="*/ T12 w 16560"/>
                <a:gd name="T14" fmla="+- 0 2552 1368"/>
                <a:gd name="T15" fmla="*/ 2552 h 1580"/>
                <a:gd name="T16" fmla="+- 0 9600 1320"/>
                <a:gd name="T17" fmla="*/ T16 w 16560"/>
                <a:gd name="T18" fmla="+- 0 2947 1368"/>
                <a:gd name="T19" fmla="*/ 2947 h 1580"/>
                <a:gd name="T20" fmla="+- 0 9205 1320"/>
                <a:gd name="T21" fmla="*/ T20 w 16560"/>
                <a:gd name="T22" fmla="+- 0 2552 1368"/>
                <a:gd name="T23" fmla="*/ 2552 h 1580"/>
                <a:gd name="T24" fmla="+- 0 9403 1320"/>
                <a:gd name="T25" fmla="*/ T24 w 16560"/>
                <a:gd name="T26" fmla="+- 0 2552 1368"/>
                <a:gd name="T27" fmla="*/ 2552 h 1580"/>
                <a:gd name="T28" fmla="+- 0 9403 1320"/>
                <a:gd name="T29" fmla="*/ T28 w 16560"/>
                <a:gd name="T30" fmla="+- 0 2394 1368"/>
                <a:gd name="T31" fmla="*/ 2394 h 1580"/>
                <a:gd name="T32" fmla="+- 0 1320 1320"/>
                <a:gd name="T33" fmla="*/ T32 w 16560"/>
                <a:gd name="T34" fmla="+- 0 2394 1368"/>
                <a:gd name="T35" fmla="*/ 2394 h 1580"/>
                <a:gd name="T36" fmla="+- 0 1320 1320"/>
                <a:gd name="T37" fmla="*/ T36 w 16560"/>
                <a:gd name="T38" fmla="+- 0 1368 1368"/>
                <a:gd name="T39" fmla="*/ 1368 h 1580"/>
                <a:gd name="T40" fmla="+- 0 17880 1320"/>
                <a:gd name="T41" fmla="*/ T40 w 16560"/>
                <a:gd name="T42" fmla="+- 0 1368 1368"/>
                <a:gd name="T43" fmla="*/ 1368 h 1580"/>
                <a:gd name="T44" fmla="+- 0 17880 1320"/>
                <a:gd name="T45" fmla="*/ T44 w 16560"/>
                <a:gd name="T46" fmla="+- 0 2394 1368"/>
                <a:gd name="T47" fmla="*/ 2394 h 1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16560" h="1580">
                  <a:moveTo>
                    <a:pt x="16560" y="1026"/>
                  </a:moveTo>
                  <a:lnTo>
                    <a:pt x="8477" y="1026"/>
                  </a:lnTo>
                  <a:lnTo>
                    <a:pt x="8477" y="1184"/>
                  </a:lnTo>
                  <a:lnTo>
                    <a:pt x="8675" y="1184"/>
                  </a:lnTo>
                  <a:lnTo>
                    <a:pt x="8280" y="1579"/>
                  </a:lnTo>
                  <a:lnTo>
                    <a:pt x="7885" y="1184"/>
                  </a:lnTo>
                  <a:lnTo>
                    <a:pt x="8083" y="1184"/>
                  </a:lnTo>
                  <a:lnTo>
                    <a:pt x="8083" y="1026"/>
                  </a:lnTo>
                  <a:lnTo>
                    <a:pt x="0" y="1026"/>
                  </a:lnTo>
                  <a:lnTo>
                    <a:pt x="0" y="0"/>
                  </a:lnTo>
                  <a:lnTo>
                    <a:pt x="16560" y="0"/>
                  </a:lnTo>
                  <a:lnTo>
                    <a:pt x="16560" y="1026"/>
                  </a:lnTo>
                  <a:close/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8B10A3EA-3DA4-4F1E-BFA6-62C3A7062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-181"/>
              <a:ext cx="16560" cy="1580"/>
            </a:xfrm>
            <a:custGeom>
              <a:avLst/>
              <a:gdLst>
                <a:gd name="T0" fmla="+- 0 9995 1320"/>
                <a:gd name="T1" fmla="*/ T0 w 16560"/>
                <a:gd name="T2" fmla="+- 0 988 -197"/>
                <a:gd name="T3" fmla="*/ 988 h 1580"/>
                <a:gd name="T4" fmla="+- 0 9205 1320"/>
                <a:gd name="T5" fmla="*/ T4 w 16560"/>
                <a:gd name="T6" fmla="+- 0 988 -197"/>
                <a:gd name="T7" fmla="*/ 988 h 1580"/>
                <a:gd name="T8" fmla="+- 0 9600 1320"/>
                <a:gd name="T9" fmla="*/ T8 w 16560"/>
                <a:gd name="T10" fmla="+- 0 1383 -197"/>
                <a:gd name="T11" fmla="*/ 1383 h 1580"/>
                <a:gd name="T12" fmla="+- 0 9995 1320"/>
                <a:gd name="T13" fmla="*/ T12 w 16560"/>
                <a:gd name="T14" fmla="+- 0 988 -197"/>
                <a:gd name="T15" fmla="*/ 988 h 1580"/>
                <a:gd name="T16" fmla="+- 0 9797 1320"/>
                <a:gd name="T17" fmla="*/ T16 w 16560"/>
                <a:gd name="T18" fmla="+- 0 830 -197"/>
                <a:gd name="T19" fmla="*/ 830 h 1580"/>
                <a:gd name="T20" fmla="+- 0 9403 1320"/>
                <a:gd name="T21" fmla="*/ T20 w 16560"/>
                <a:gd name="T22" fmla="+- 0 830 -197"/>
                <a:gd name="T23" fmla="*/ 830 h 1580"/>
                <a:gd name="T24" fmla="+- 0 9403 1320"/>
                <a:gd name="T25" fmla="*/ T24 w 16560"/>
                <a:gd name="T26" fmla="+- 0 988 -197"/>
                <a:gd name="T27" fmla="*/ 988 h 1580"/>
                <a:gd name="T28" fmla="+- 0 9797 1320"/>
                <a:gd name="T29" fmla="*/ T28 w 16560"/>
                <a:gd name="T30" fmla="+- 0 988 -197"/>
                <a:gd name="T31" fmla="*/ 988 h 1580"/>
                <a:gd name="T32" fmla="+- 0 9797 1320"/>
                <a:gd name="T33" fmla="*/ T32 w 16560"/>
                <a:gd name="T34" fmla="+- 0 830 -197"/>
                <a:gd name="T35" fmla="*/ 830 h 1580"/>
                <a:gd name="T36" fmla="+- 0 17880 1320"/>
                <a:gd name="T37" fmla="*/ T36 w 16560"/>
                <a:gd name="T38" fmla="+- 0 -197 -197"/>
                <a:gd name="T39" fmla="*/ -197 h 1580"/>
                <a:gd name="T40" fmla="+- 0 1320 1320"/>
                <a:gd name="T41" fmla="*/ T40 w 16560"/>
                <a:gd name="T42" fmla="+- 0 -197 -197"/>
                <a:gd name="T43" fmla="*/ -197 h 1580"/>
                <a:gd name="T44" fmla="+- 0 1320 1320"/>
                <a:gd name="T45" fmla="*/ T44 w 16560"/>
                <a:gd name="T46" fmla="+- 0 830 -197"/>
                <a:gd name="T47" fmla="*/ 830 h 1580"/>
                <a:gd name="T48" fmla="+- 0 17880 1320"/>
                <a:gd name="T49" fmla="*/ T48 w 16560"/>
                <a:gd name="T50" fmla="+- 0 830 -197"/>
                <a:gd name="T51" fmla="*/ 830 h 1580"/>
                <a:gd name="T52" fmla="+- 0 17880 1320"/>
                <a:gd name="T53" fmla="*/ T52 w 16560"/>
                <a:gd name="T54" fmla="+- 0 -197 -197"/>
                <a:gd name="T55" fmla="*/ -197 h 1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16560" h="1580">
                  <a:moveTo>
                    <a:pt x="8675" y="1185"/>
                  </a:moveTo>
                  <a:lnTo>
                    <a:pt x="7885" y="1185"/>
                  </a:lnTo>
                  <a:lnTo>
                    <a:pt x="8280" y="1580"/>
                  </a:lnTo>
                  <a:lnTo>
                    <a:pt x="8675" y="1185"/>
                  </a:lnTo>
                  <a:close/>
                  <a:moveTo>
                    <a:pt x="8477" y="1027"/>
                  </a:moveTo>
                  <a:lnTo>
                    <a:pt x="8083" y="1027"/>
                  </a:lnTo>
                  <a:lnTo>
                    <a:pt x="8083" y="1185"/>
                  </a:lnTo>
                  <a:lnTo>
                    <a:pt x="8477" y="1185"/>
                  </a:lnTo>
                  <a:lnTo>
                    <a:pt x="8477" y="1027"/>
                  </a:lnTo>
                  <a:close/>
                  <a:moveTo>
                    <a:pt x="16560" y="0"/>
                  </a:moveTo>
                  <a:lnTo>
                    <a:pt x="0" y="0"/>
                  </a:lnTo>
                  <a:lnTo>
                    <a:pt x="0" y="1027"/>
                  </a:lnTo>
                  <a:lnTo>
                    <a:pt x="16560" y="1027"/>
                  </a:lnTo>
                  <a:lnTo>
                    <a:pt x="16560" y="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2800" b="1" i="1" dirty="0">
                <a:latin typeface="Berlin Sans FB" panose="020E0602020502020306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FAE2439C-189C-4BF2-9D37-FFABD33A9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-197"/>
              <a:ext cx="16560" cy="1580"/>
            </a:xfrm>
            <a:custGeom>
              <a:avLst/>
              <a:gdLst>
                <a:gd name="T0" fmla="+- 0 17880 1320"/>
                <a:gd name="T1" fmla="*/ T0 w 16560"/>
                <a:gd name="T2" fmla="+- 0 830 -197"/>
                <a:gd name="T3" fmla="*/ 830 h 1580"/>
                <a:gd name="T4" fmla="+- 0 9797 1320"/>
                <a:gd name="T5" fmla="*/ T4 w 16560"/>
                <a:gd name="T6" fmla="+- 0 830 -197"/>
                <a:gd name="T7" fmla="*/ 830 h 1580"/>
                <a:gd name="T8" fmla="+- 0 9797 1320"/>
                <a:gd name="T9" fmla="*/ T8 w 16560"/>
                <a:gd name="T10" fmla="+- 0 988 -197"/>
                <a:gd name="T11" fmla="*/ 988 h 1580"/>
                <a:gd name="T12" fmla="+- 0 9995 1320"/>
                <a:gd name="T13" fmla="*/ T12 w 16560"/>
                <a:gd name="T14" fmla="+- 0 988 -197"/>
                <a:gd name="T15" fmla="*/ 988 h 1580"/>
                <a:gd name="T16" fmla="+- 0 9600 1320"/>
                <a:gd name="T17" fmla="*/ T16 w 16560"/>
                <a:gd name="T18" fmla="+- 0 1383 -197"/>
                <a:gd name="T19" fmla="*/ 1383 h 1580"/>
                <a:gd name="T20" fmla="+- 0 9205 1320"/>
                <a:gd name="T21" fmla="*/ T20 w 16560"/>
                <a:gd name="T22" fmla="+- 0 988 -197"/>
                <a:gd name="T23" fmla="*/ 988 h 1580"/>
                <a:gd name="T24" fmla="+- 0 9403 1320"/>
                <a:gd name="T25" fmla="*/ T24 w 16560"/>
                <a:gd name="T26" fmla="+- 0 988 -197"/>
                <a:gd name="T27" fmla="*/ 988 h 1580"/>
                <a:gd name="T28" fmla="+- 0 9403 1320"/>
                <a:gd name="T29" fmla="*/ T28 w 16560"/>
                <a:gd name="T30" fmla="+- 0 830 -197"/>
                <a:gd name="T31" fmla="*/ 830 h 1580"/>
                <a:gd name="T32" fmla="+- 0 1320 1320"/>
                <a:gd name="T33" fmla="*/ T32 w 16560"/>
                <a:gd name="T34" fmla="+- 0 830 -197"/>
                <a:gd name="T35" fmla="*/ 830 h 1580"/>
                <a:gd name="T36" fmla="+- 0 1320 1320"/>
                <a:gd name="T37" fmla="*/ T36 w 16560"/>
                <a:gd name="T38" fmla="+- 0 -197 -197"/>
                <a:gd name="T39" fmla="*/ -197 h 1580"/>
                <a:gd name="T40" fmla="+- 0 17880 1320"/>
                <a:gd name="T41" fmla="*/ T40 w 16560"/>
                <a:gd name="T42" fmla="+- 0 -197 -197"/>
                <a:gd name="T43" fmla="*/ -197 h 1580"/>
                <a:gd name="T44" fmla="+- 0 17880 1320"/>
                <a:gd name="T45" fmla="*/ T44 w 16560"/>
                <a:gd name="T46" fmla="+- 0 830 -197"/>
                <a:gd name="T47" fmla="*/ 830 h 15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16560" h="1580">
                  <a:moveTo>
                    <a:pt x="16560" y="1027"/>
                  </a:moveTo>
                  <a:lnTo>
                    <a:pt x="8477" y="1027"/>
                  </a:lnTo>
                  <a:lnTo>
                    <a:pt x="8477" y="1185"/>
                  </a:lnTo>
                  <a:lnTo>
                    <a:pt x="8675" y="1185"/>
                  </a:lnTo>
                  <a:lnTo>
                    <a:pt x="8280" y="1580"/>
                  </a:lnTo>
                  <a:lnTo>
                    <a:pt x="7885" y="1185"/>
                  </a:lnTo>
                  <a:lnTo>
                    <a:pt x="8083" y="1185"/>
                  </a:lnTo>
                  <a:lnTo>
                    <a:pt x="8083" y="1027"/>
                  </a:lnTo>
                  <a:lnTo>
                    <a:pt x="0" y="1027"/>
                  </a:lnTo>
                  <a:lnTo>
                    <a:pt x="0" y="0"/>
                  </a:lnTo>
                  <a:lnTo>
                    <a:pt x="16560" y="0"/>
                  </a:lnTo>
                  <a:lnTo>
                    <a:pt x="16560" y="1027"/>
                  </a:lnTo>
                  <a:close/>
                </a:path>
              </a:pathLst>
            </a:cu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B20815A-657C-48F2-A2A9-53E767C54AC9}"/>
              </a:ext>
            </a:extLst>
          </p:cNvPr>
          <p:cNvSpPr txBox="1"/>
          <p:nvPr/>
        </p:nvSpPr>
        <p:spPr>
          <a:xfrm>
            <a:off x="4247601" y="2239765"/>
            <a:ext cx="378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latin typeface="Berlin Sans FB" panose="020E0602020502020306" pitchFamily="34" charset="0"/>
              </a:rPr>
              <a:t>YouTube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CA316-3572-4B03-8915-7A78E54814E0}"/>
              </a:ext>
            </a:extLst>
          </p:cNvPr>
          <p:cNvSpPr txBox="1"/>
          <p:nvPr/>
        </p:nvSpPr>
        <p:spPr>
          <a:xfrm>
            <a:off x="4509720" y="3020637"/>
            <a:ext cx="34965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b="1" i="1" dirty="0">
                <a:latin typeface="Berlin Sans FB" panose="020E0602020502020306" pitchFamily="34" charset="0"/>
              </a:rPr>
              <a:t>Pre-processing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EDF92E-EB24-4469-B37A-779586E6021C}"/>
              </a:ext>
            </a:extLst>
          </p:cNvPr>
          <p:cNvSpPr txBox="1"/>
          <p:nvPr/>
        </p:nvSpPr>
        <p:spPr>
          <a:xfrm>
            <a:off x="3756696" y="3801210"/>
            <a:ext cx="476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latin typeface="Berlin Sans FB" panose="020E0602020502020306" pitchFamily="34" charset="0"/>
              </a:rPr>
              <a:t>Classifier </a:t>
            </a:r>
            <a:r>
              <a:rPr lang="en-IN" sz="3200" b="1" i="1" dirty="0" err="1">
                <a:latin typeface="Berlin Sans FB" panose="020E0602020502020306" pitchFamily="34" charset="0"/>
              </a:rPr>
              <a:t>tranning</a:t>
            </a:r>
            <a:endParaRPr lang="en-IN" sz="3200" b="1" i="1" dirty="0">
              <a:latin typeface="Berlin Sans FB" panose="020E06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E9E24-41C8-4377-8011-E754C57A1D8A}"/>
              </a:ext>
            </a:extLst>
          </p:cNvPr>
          <p:cNvSpPr txBox="1"/>
          <p:nvPr/>
        </p:nvSpPr>
        <p:spPr>
          <a:xfrm>
            <a:off x="1839477" y="4601401"/>
            <a:ext cx="8596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Berlin Sans FB" panose="020E0602020502020306" pitchFamily="34" charset="0"/>
              </a:rPr>
              <a:t>Feature Extraction (Word +</a:t>
            </a:r>
            <a:r>
              <a:rPr lang="en-US" sz="3200" b="1" i="1" dirty="0" err="1">
                <a:latin typeface="Berlin Sans FB" panose="020E0602020502020306" pitchFamily="34" charset="0"/>
              </a:rPr>
              <a:t>Senti</a:t>
            </a:r>
            <a:r>
              <a:rPr lang="en-US" sz="3200" b="1" i="1" dirty="0">
                <a:latin typeface="Berlin Sans FB" panose="020E0602020502020306" pitchFamily="34" charset="0"/>
              </a:rPr>
              <a:t> Feature)</a:t>
            </a:r>
            <a:endParaRPr lang="en-IN" sz="3200" b="1" i="1" dirty="0">
              <a:latin typeface="Berlin Sans FB" panose="020E0602020502020306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4687C-3916-4B4E-8219-99F3A96AC726}"/>
              </a:ext>
            </a:extLst>
          </p:cNvPr>
          <p:cNvSpPr txBox="1"/>
          <p:nvPr/>
        </p:nvSpPr>
        <p:spPr>
          <a:xfrm>
            <a:off x="4551280" y="541626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latin typeface="Berlin Sans FB" panose="020E0602020502020306" pitchFamily="34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60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8CB1-AD47-487E-B567-C1D87D1B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YouTube Data Set And Pre-Processing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0D27-22D1-4382-98D7-8497AC86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2523"/>
            <a:ext cx="8596668" cy="3880773"/>
          </a:xfrm>
        </p:spPr>
        <p:txBody>
          <a:bodyPr/>
          <a:lstStyle/>
          <a:p>
            <a:r>
              <a:rPr lang="en-US"/>
              <a:t>We use YouTube data v3 search data API to fetch 50 most recently uploaded video’s meta data for the channel</a:t>
            </a:r>
          </a:p>
          <a:p>
            <a:r>
              <a:rPr lang="en-US"/>
              <a:t>Then we use you tube's comment thread API Call to fetch comments via the video ID for every video.</a:t>
            </a:r>
          </a:p>
          <a:p>
            <a:r>
              <a:rPr lang="en-US"/>
              <a:t>Then we tokenize every comment using NLTK Word Tokenizer.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2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22B88D-A2EA-4DB4-91A6-F326368DE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2" y="548680"/>
            <a:ext cx="8098539" cy="5493345"/>
          </a:xfrm>
        </p:spPr>
      </p:pic>
    </p:spTree>
    <p:extLst>
      <p:ext uri="{BB962C8B-B14F-4D97-AF65-F5344CB8AC3E}">
        <p14:creationId xmlns:p14="http://schemas.microsoft.com/office/powerpoint/2010/main" val="1645916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291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        YouTube Sentiment Analysis</vt:lpstr>
      <vt:lpstr>What is Sentiment Analysis?</vt:lpstr>
      <vt:lpstr>Why YouTube Data for Sentiment Analysis?</vt:lpstr>
      <vt:lpstr>PowerPoint Presentation</vt:lpstr>
      <vt:lpstr>Challenges</vt:lpstr>
      <vt:lpstr>PowerPoint Presentation</vt:lpstr>
      <vt:lpstr>Process Flow</vt:lpstr>
      <vt:lpstr>YouTube Data Set And Pre-Processing</vt:lpstr>
      <vt:lpstr>PowerPoint Presentation</vt:lpstr>
      <vt:lpstr>PowerPoint Presentation</vt:lpstr>
      <vt:lpstr>PowerPoint Presentation</vt:lpstr>
      <vt:lpstr>Feature Extraction And Sentiment Analysis</vt:lpstr>
      <vt:lpstr>PowerPoint Presentation</vt:lpstr>
      <vt:lpstr>PowerPoint Presentation</vt:lpstr>
      <vt:lpstr>Question?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YouTube Sentiment Analysis</dc:title>
  <dc:creator>Shyamal Shah</dc:creator>
  <cp:lastModifiedBy>Shyamal Dhimantkumar Shah</cp:lastModifiedBy>
  <cp:revision>12</cp:revision>
  <dcterms:created xsi:type="dcterms:W3CDTF">2019-12-05T08:43:50Z</dcterms:created>
  <dcterms:modified xsi:type="dcterms:W3CDTF">2019-12-16T06:22:06Z</dcterms:modified>
</cp:coreProperties>
</file>