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256" r:id="rId2"/>
    <p:sldId id="284" r:id="rId3"/>
    <p:sldId id="259" r:id="rId4"/>
    <p:sldId id="278" r:id="rId5"/>
    <p:sldId id="263" r:id="rId6"/>
    <p:sldId id="280" r:id="rId7"/>
    <p:sldId id="267" r:id="rId8"/>
    <p:sldId id="269" r:id="rId9"/>
    <p:sldId id="281" r:id="rId10"/>
    <p:sldId id="285" r:id="rId11"/>
    <p:sldId id="286" r:id="rId12"/>
    <p:sldId id="296" r:id="rId13"/>
    <p:sldId id="282" r:id="rId14"/>
    <p:sldId id="273" r:id="rId15"/>
    <p:sldId id="283" r:id="rId16"/>
    <p:sldId id="274" r:id="rId17"/>
    <p:sldId id="275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76" r:id="rId26"/>
    <p:sldId id="297" r:id="rId27"/>
    <p:sldId id="294" r:id="rId28"/>
    <p:sldId id="298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8976"/>
    <a:srgbClr val="C80064"/>
    <a:srgbClr val="C33A1F"/>
    <a:srgbClr val="0000CC"/>
    <a:srgbClr val="9EFF29"/>
    <a:srgbClr val="FF2549"/>
    <a:srgbClr val="007033"/>
    <a:srgbClr val="003635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5"/>
    <p:restoredTop sz="96654" autoAdjust="0"/>
  </p:normalViewPr>
  <p:slideViewPr>
    <p:cSldViewPr snapToGrid="0">
      <p:cViewPr varScale="1">
        <p:scale>
          <a:sx n="189" d="100"/>
          <a:sy n="189" d="100"/>
        </p:scale>
        <p:origin x="135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64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1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8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sngStrike" dirty="0"/>
              <a:t>Such a wide variety of viewing content makes it difficult for a user to choose the content. Choosing the content just on the basis of likes and dislikes is often difficult for users, likes and dislikes are sometimes misleading.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7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sngStrike" dirty="0"/>
              <a:t>Such a wide variety of viewing content makes it difficult for a user to choose the content. Choosing the content just on the basis of likes and dislikes is often difficult for users, likes and dislikes are sometimes misleading.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79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sngStrike" dirty="0"/>
              <a:t>Such a wide variety of viewing content makes it difficult for a user to choose the content. Choosing the content just on the basis of likes and dislikes is often difficult for users, likes and dislikes are sometimes misleading.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75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sngStrike" dirty="0"/>
              <a:t>Such a wide variety of viewing content makes it difficult for a user to choose the content. Choosing the content just on the basis of likes and dislikes is often difficult for users, likes and dislikes are sometimes misleading.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2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95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sngStrike" dirty="0"/>
              <a:t>Such a wide variety of viewing content makes it difficult for a user to choose the content. Choosing the content just on the basis of likes and dislikes is often difficult for users, likes and dislikes are sometimes misleading.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15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sngStrike" dirty="0"/>
              <a:t>Such a wide variety of viewing content makes it difficult for a user to choose the content. Choosing the content just on the basis of likes and dislikes is often difficult for users, likes and dislikes are sometimes misleading.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90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sngStrike" dirty="0"/>
              <a:t>Such a wide variety of viewing content makes it difficult for a user to choose the content. Choosing the content just on the basis of likes and dislikes is often difficult for users, likes and dislikes are sometimes misleading.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7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85452" y="1718186"/>
            <a:ext cx="7005484" cy="149696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742" y="870156"/>
            <a:ext cx="7382308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3" y="290705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34728"/>
            <a:ext cx="8246070" cy="344374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18" y="318046"/>
            <a:ext cx="682764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8" y="1069258"/>
            <a:ext cx="6850625" cy="361923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70" y="389633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1864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9104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1864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9104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hyperlink" Target="https://machinelearningmastery.com/time-series-prediction-lstm-recurrent-neural-networks-python-kera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edium.com/analytics-vidhya/simplifying-social-media-sentiment-analysis-using-vader-in-python-f9e6ec6fc52f" TargetMode="External"/><Relationship Id="rId5" Type="http://schemas.openxmlformats.org/officeDocument/2006/relationships/hyperlink" Target="https://developers.google.com/youtube/v3" TargetMode="External"/><Relationship Id="rId4" Type="http://schemas.openxmlformats.org/officeDocument/2006/relationships/hyperlink" Target="https://saifmohammad.com/WebPages/NRC-Emotion-Lexicon.htm" TargetMode="External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0"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8336" y="1824801"/>
            <a:ext cx="5816326" cy="13347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YouTube Video Comment 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Sentiment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3693" y="858408"/>
            <a:ext cx="6950307" cy="73004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 CIS-600 Social Media and Data Mining</a:t>
            </a:r>
          </a:p>
          <a:p>
            <a:r>
              <a:rPr lang="en-US" b="1" dirty="0">
                <a:solidFill>
                  <a:schemeClr val="tx1"/>
                </a:solidFill>
              </a:rPr>
              <a:t>Project Presentation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0D70F17-C4ED-4B46-B468-0DC4B0B33E11}"/>
              </a:ext>
            </a:extLst>
          </p:cNvPr>
          <p:cNvSpPr txBox="1">
            <a:spLocks/>
          </p:cNvSpPr>
          <p:nvPr/>
        </p:nvSpPr>
        <p:spPr>
          <a:xfrm>
            <a:off x="2193693" y="3555050"/>
            <a:ext cx="6950307" cy="1379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Pranay Kumar Verma </a:t>
            </a:r>
          </a:p>
          <a:p>
            <a:r>
              <a:rPr lang="en-US" b="1" dirty="0">
                <a:solidFill>
                  <a:schemeClr val="tx1"/>
                </a:solidFill>
              </a:rPr>
              <a:t>Prateek Sahu </a:t>
            </a:r>
          </a:p>
          <a:p>
            <a:r>
              <a:rPr lang="en-US" b="1" dirty="0">
                <a:solidFill>
                  <a:schemeClr val="tx1"/>
                </a:solidFill>
              </a:rPr>
              <a:t>Rohith Pattathil 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Sitesh</a:t>
            </a:r>
            <a:r>
              <a:rPr lang="en-US" b="1" dirty="0">
                <a:solidFill>
                  <a:schemeClr val="tx1"/>
                </a:solidFill>
              </a:rPr>
              <a:t> Mishra</a:t>
            </a:r>
          </a:p>
          <a:p>
            <a:r>
              <a:rPr lang="en-US" b="1" dirty="0">
                <a:solidFill>
                  <a:schemeClr val="tx1"/>
                </a:solidFill>
              </a:rPr>
              <a:t>Nitesh </a:t>
            </a:r>
            <a:r>
              <a:rPr lang="en-US" b="1" dirty="0" err="1">
                <a:solidFill>
                  <a:schemeClr val="tx1"/>
                </a:solidFill>
              </a:rPr>
              <a:t>Nawlani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stool, clock, ottoman&#10;&#10;Description automatically generated">
            <a:extLst>
              <a:ext uri="{FF2B5EF4-FFF2-40B4-BE49-F238E27FC236}">
                <a16:creationId xmlns:a16="http://schemas.microsoft.com/office/drawing/2014/main" id="{DF20943D-C57D-4B7F-9255-314AAF16C3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347" y="1355385"/>
            <a:ext cx="911935" cy="91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8" y="65241"/>
            <a:ext cx="8488062" cy="7253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Vader V/S Afinn</a:t>
            </a:r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29826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7F83BD-8BA8-42DA-ABBF-80C7E19DF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18795"/>
            <a:ext cx="6438439" cy="40247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558C6A-B186-48B0-94AE-60568BE2BB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27" y="1118795"/>
            <a:ext cx="2780925" cy="1964788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086C0C0-2BBA-41A4-B7ED-E8DAA1759F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438" y="3091214"/>
            <a:ext cx="2705562" cy="205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5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8" y="719249"/>
            <a:ext cx="5015638" cy="7253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NRC Lexicon</a:t>
            </a:r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879604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C6ABD5-F150-47C6-9C56-57E6E10F0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3" y="1621163"/>
            <a:ext cx="5642810" cy="2084836"/>
          </a:xfrm>
          <a:prstGeom prst="rect">
            <a:avLst/>
          </a:prstGeom>
        </p:spPr>
      </p:pic>
      <p:pic>
        <p:nvPicPr>
          <p:cNvPr id="14" name="Picture 13" descr="A picture containing umbrella&#10;&#10;Description automatically generated">
            <a:extLst>
              <a:ext uri="{FF2B5EF4-FFF2-40B4-BE49-F238E27FC236}">
                <a16:creationId xmlns:a16="http://schemas.microsoft.com/office/drawing/2014/main" id="{B27E370D-003D-401D-979C-DB9D4D35A71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" r="7436"/>
          <a:stretch/>
        </p:blipFill>
        <p:spPr>
          <a:xfrm>
            <a:off x="5643762" y="738645"/>
            <a:ext cx="3500238" cy="2967354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34D08F-EF60-43E3-8810-AEC5124C6C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7711"/>
            <a:ext cx="5641859" cy="1078994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D7DB20-98CE-4CF5-9674-E1D60ED9AF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859" y="3705999"/>
            <a:ext cx="1883668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96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8" y="65241"/>
            <a:ext cx="8488062" cy="72534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WordCloud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29826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0FD6347-DEB7-E94B-98C8-85E415AB8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50" y="711200"/>
            <a:ext cx="70739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78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3C3F25-9110-4BE0-99E5-472B5FB5E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2" y="637474"/>
            <a:ext cx="6678341" cy="38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9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3586" y="0"/>
            <a:ext cx="5249732" cy="130705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</a:rPr>
              <a:t>Data Transformation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3948056" y="1433602"/>
            <a:ext cx="5115262" cy="3514915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Transformation to Time-Series dataset</a:t>
            </a:r>
          </a:p>
          <a:p>
            <a:pPr algn="just"/>
            <a:r>
              <a:rPr lang="en-US" dirty="0"/>
              <a:t>The comments as well as sentiment analysis scores are now transformed by grouping based on dates for creating a time-series dataset.</a:t>
            </a:r>
          </a:p>
          <a:p>
            <a:pPr algn="just"/>
            <a:r>
              <a:rPr lang="en-US" dirty="0"/>
              <a:t>This dataset is now used for performing time series prediction using simple Machine Learning algorithms as well as Neural Networks.</a:t>
            </a:r>
          </a:p>
        </p:txBody>
      </p:sp>
      <p:pic>
        <p:nvPicPr>
          <p:cNvPr id="5" name="Picture 4" descr="A picture containing stool, clock, ottoman&#10;&#10;Description automatically generated">
            <a:extLst>
              <a:ext uri="{FF2B5EF4-FFF2-40B4-BE49-F238E27FC236}">
                <a16:creationId xmlns:a16="http://schemas.microsoft.com/office/drawing/2014/main" id="{49A1E3A7-8CB8-4ACE-8A78-62D15DCBE4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21" y="1153158"/>
            <a:ext cx="837302" cy="837302"/>
          </a:xfrm>
          <a:prstGeom prst="rect">
            <a:avLst/>
          </a:prstGeom>
        </p:spPr>
      </p:pic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181C1E0-D965-4451-8BF7-61FE647F4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840" y="1460087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4E46B8F-0CED-4091-980D-000639F9B25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" y="2586170"/>
            <a:ext cx="2952381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3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6D2CAF-0CF1-4D95-860B-C8F33B1C48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11" y="756284"/>
            <a:ext cx="6604782" cy="382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86692" y="0"/>
            <a:ext cx="5357308" cy="128553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 Models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93638" y="2183802"/>
            <a:ext cx="8869680" cy="276471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     What we aim to achieve?</a:t>
            </a:r>
          </a:p>
          <a:p>
            <a:pPr algn="just"/>
            <a:r>
              <a:rPr lang="en-US" dirty="0"/>
              <a:t>The goal is to identify how the comments posted on a specific day vary in sentiment.</a:t>
            </a:r>
          </a:p>
          <a:p>
            <a:pPr algn="just"/>
            <a:r>
              <a:rPr lang="en-US" dirty="0"/>
              <a:t>Observing the past trends, we aim to make a reasonable prediction on the sentiment in the upcoming days and months.</a:t>
            </a:r>
          </a:p>
          <a:p>
            <a:pPr algn="just"/>
            <a:r>
              <a:rPr lang="en-US" dirty="0"/>
              <a:t>This in turn will help the channel owners to alter their content accordingly to keep the viewers happy.</a:t>
            </a:r>
          </a:p>
        </p:txBody>
      </p:sp>
      <p:pic>
        <p:nvPicPr>
          <p:cNvPr id="5" name="Picture 4" descr="A picture containing stool, clock, ottoman&#10;&#10;Description automatically generated">
            <a:extLst>
              <a:ext uri="{FF2B5EF4-FFF2-40B4-BE49-F238E27FC236}">
                <a16:creationId xmlns:a16="http://schemas.microsoft.com/office/drawing/2014/main" id="{49A1E3A7-8CB8-4ACE-8A78-62D15DCBE4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21" y="1153158"/>
            <a:ext cx="837302" cy="837302"/>
          </a:xfrm>
          <a:prstGeom prst="rect">
            <a:avLst/>
          </a:prstGeom>
        </p:spPr>
      </p:pic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181C1E0-D965-4451-8BF7-61FE647F4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8" y="2227764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753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78713" y="0"/>
            <a:ext cx="5284605" cy="130195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 Models (Cont.)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211798" y="2259106"/>
            <a:ext cx="8851521" cy="26894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     Models Used</a:t>
            </a:r>
          </a:p>
          <a:p>
            <a:pPr marL="0" indent="0" algn="just">
              <a:buNone/>
            </a:pPr>
            <a:r>
              <a:rPr lang="en-US" sz="1200" b="1" dirty="0">
                <a:solidFill>
                  <a:srgbClr val="FF0000"/>
                </a:solidFill>
              </a:rPr>
              <a:t> </a:t>
            </a:r>
          </a:p>
          <a:p>
            <a:pPr algn="just"/>
            <a:r>
              <a:rPr lang="en-US" sz="2200" b="1" dirty="0"/>
              <a:t>Linear Regression </a:t>
            </a:r>
            <a:r>
              <a:rPr lang="en-US" sz="2200" dirty="0"/>
              <a:t>- One of the most basic Machine Learning Algorithm, used to fit linear relations</a:t>
            </a:r>
          </a:p>
          <a:p>
            <a:pPr algn="just"/>
            <a:r>
              <a:rPr lang="en-US" sz="2200" b="1" dirty="0"/>
              <a:t>Polynomial Regression </a:t>
            </a:r>
            <a:r>
              <a:rPr lang="en-US" sz="2200" dirty="0"/>
              <a:t>- Fits a nonlinear relationship.</a:t>
            </a:r>
            <a:endParaRPr lang="en-US" sz="2200" b="1" dirty="0"/>
          </a:p>
          <a:p>
            <a:pPr algn="just"/>
            <a:r>
              <a:rPr lang="en-US" sz="2200" b="1" dirty="0"/>
              <a:t>LSTM</a:t>
            </a:r>
            <a:r>
              <a:rPr lang="en-US" sz="2200" dirty="0"/>
              <a:t> (Long Short Term Memory) - An advanced part of Artificial Neural Networks, which is also recurring, the previous state is preserved.</a:t>
            </a:r>
          </a:p>
          <a:p>
            <a:pPr algn="just"/>
            <a:endParaRPr lang="en-US" sz="2200" dirty="0"/>
          </a:p>
        </p:txBody>
      </p:sp>
      <p:pic>
        <p:nvPicPr>
          <p:cNvPr id="5" name="Picture 4" descr="A picture containing stool, clock, ottoman&#10;&#10;Description automatically generated">
            <a:extLst>
              <a:ext uri="{FF2B5EF4-FFF2-40B4-BE49-F238E27FC236}">
                <a16:creationId xmlns:a16="http://schemas.microsoft.com/office/drawing/2014/main" id="{49A1E3A7-8CB8-4ACE-8A78-62D15DCBE4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21" y="1153158"/>
            <a:ext cx="837302" cy="837302"/>
          </a:xfrm>
          <a:prstGeom prst="rect">
            <a:avLst/>
          </a:prstGeom>
        </p:spPr>
      </p:pic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181C1E0-D965-4451-8BF7-61FE647F4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98" y="2336499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720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8" y="65241"/>
            <a:ext cx="8488062" cy="7253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Linear Regression Vader</a:t>
            </a:r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29826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68F7A6B-74E5-4382-AE20-971B79F10D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9" t="10472" r="8836" b="5584"/>
          <a:stretch/>
        </p:blipFill>
        <p:spPr>
          <a:xfrm>
            <a:off x="794812" y="746760"/>
            <a:ext cx="7652787" cy="43967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BF13EC-B057-456E-A508-F769E8D65781}"/>
              </a:ext>
            </a:extLst>
          </p:cNvPr>
          <p:cNvSpPr txBox="1"/>
          <p:nvPr/>
        </p:nvSpPr>
        <p:spPr>
          <a:xfrm>
            <a:off x="3994166" y="1235760"/>
            <a:ext cx="209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Vader RMSE: 0.082</a:t>
            </a:r>
          </a:p>
        </p:txBody>
      </p:sp>
    </p:spTree>
    <p:extLst>
      <p:ext uri="{BB962C8B-B14F-4D97-AF65-F5344CB8AC3E}">
        <p14:creationId xmlns:p14="http://schemas.microsoft.com/office/powerpoint/2010/main" val="733420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8" y="65241"/>
            <a:ext cx="8488062" cy="7253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Linear Regression Afinn</a:t>
            </a:r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29826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2473A5E-5546-4E9B-8345-B295EA4D414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9" t="10378" r="8887" b="5292"/>
          <a:stretch/>
        </p:blipFill>
        <p:spPr>
          <a:xfrm>
            <a:off x="860058" y="700137"/>
            <a:ext cx="7708659" cy="44433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BF13EC-B057-456E-A508-F769E8D65781}"/>
              </a:ext>
            </a:extLst>
          </p:cNvPr>
          <p:cNvSpPr txBox="1"/>
          <p:nvPr/>
        </p:nvSpPr>
        <p:spPr>
          <a:xfrm>
            <a:off x="3982052" y="1126759"/>
            <a:ext cx="209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Afinn RMSE: 0.095</a:t>
            </a:r>
          </a:p>
        </p:txBody>
      </p:sp>
    </p:spTree>
    <p:extLst>
      <p:ext uri="{BB962C8B-B14F-4D97-AF65-F5344CB8AC3E}">
        <p14:creationId xmlns:p14="http://schemas.microsoft.com/office/powerpoint/2010/main" val="233071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3F64498-F8B3-42B3-B96A-81ACF346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66" y="86310"/>
            <a:ext cx="7141083" cy="76352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Agenda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913DDDE-6E6E-4D4B-8600-14F3A3C70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72" y="629406"/>
            <a:ext cx="6706198" cy="388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1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8" y="65241"/>
            <a:ext cx="8488062" cy="7253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Polynomial Regression Vader</a:t>
            </a:r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29826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D506FD-06E6-4E1E-887F-D0D3CF5FC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7" y="790590"/>
            <a:ext cx="7579066" cy="4311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89E03E-DDD5-4017-B7D3-3858823894EF}"/>
              </a:ext>
            </a:extLst>
          </p:cNvPr>
          <p:cNvSpPr txBox="1"/>
          <p:nvPr/>
        </p:nvSpPr>
        <p:spPr>
          <a:xfrm>
            <a:off x="3673225" y="1411373"/>
            <a:ext cx="209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Vader RMSE: 0.069</a:t>
            </a:r>
          </a:p>
        </p:txBody>
      </p:sp>
    </p:spTree>
    <p:extLst>
      <p:ext uri="{BB962C8B-B14F-4D97-AF65-F5344CB8AC3E}">
        <p14:creationId xmlns:p14="http://schemas.microsoft.com/office/powerpoint/2010/main" val="382726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8" y="65241"/>
            <a:ext cx="8488062" cy="7253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Polynomial Regression Afinn</a:t>
            </a:r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29826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5C3ECB-BC89-4703-869F-412C649C8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2" y="726741"/>
            <a:ext cx="7654175" cy="44167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A6FAAC-569E-4180-8696-C087768454ED}"/>
              </a:ext>
            </a:extLst>
          </p:cNvPr>
          <p:cNvSpPr txBox="1"/>
          <p:nvPr/>
        </p:nvSpPr>
        <p:spPr>
          <a:xfrm>
            <a:off x="3673225" y="1411373"/>
            <a:ext cx="209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Afinn RMSE: 0.108</a:t>
            </a:r>
          </a:p>
        </p:txBody>
      </p:sp>
    </p:spTree>
    <p:extLst>
      <p:ext uri="{BB962C8B-B14F-4D97-AF65-F5344CB8AC3E}">
        <p14:creationId xmlns:p14="http://schemas.microsoft.com/office/powerpoint/2010/main" val="2350809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8" y="65241"/>
            <a:ext cx="8488062" cy="7253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LSTM Vader</a:t>
            </a:r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29826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tree&#10;&#10;Description automatically generated">
            <a:extLst>
              <a:ext uri="{FF2B5EF4-FFF2-40B4-BE49-F238E27FC236}">
                <a16:creationId xmlns:a16="http://schemas.microsoft.com/office/drawing/2014/main" id="{89DDFC7A-4723-4BA4-90DE-23CCAB3BBA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7" y="738961"/>
            <a:ext cx="7654785" cy="44045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D85AC9-45FB-4EE4-B0FF-43E5531C204C}"/>
              </a:ext>
            </a:extLst>
          </p:cNvPr>
          <p:cNvSpPr txBox="1"/>
          <p:nvPr/>
        </p:nvSpPr>
        <p:spPr>
          <a:xfrm>
            <a:off x="3673225" y="1411373"/>
            <a:ext cx="209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Vader RMSE: 0.0778</a:t>
            </a:r>
          </a:p>
        </p:txBody>
      </p:sp>
    </p:spTree>
    <p:extLst>
      <p:ext uri="{BB962C8B-B14F-4D97-AF65-F5344CB8AC3E}">
        <p14:creationId xmlns:p14="http://schemas.microsoft.com/office/powerpoint/2010/main" val="933825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8" y="65241"/>
            <a:ext cx="8488062" cy="7253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LSTM Afinn</a:t>
            </a:r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29826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8C963CB-5017-459A-9E95-312BADA09B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55" y="758055"/>
            <a:ext cx="7511490" cy="43854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1BFD5E-FC69-4CD0-9B24-B5C6848BF399}"/>
              </a:ext>
            </a:extLst>
          </p:cNvPr>
          <p:cNvSpPr txBox="1"/>
          <p:nvPr/>
        </p:nvSpPr>
        <p:spPr>
          <a:xfrm>
            <a:off x="3673225" y="1411373"/>
            <a:ext cx="209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Afinn RMSE: 0.09</a:t>
            </a:r>
          </a:p>
        </p:txBody>
      </p:sp>
    </p:spTree>
    <p:extLst>
      <p:ext uri="{BB962C8B-B14F-4D97-AF65-F5344CB8AC3E}">
        <p14:creationId xmlns:p14="http://schemas.microsoft.com/office/powerpoint/2010/main" val="4260138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06045" y="0"/>
            <a:ext cx="5357273" cy="12959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Which Performs Best?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09002" y="2259106"/>
            <a:ext cx="8954318" cy="288439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As per our baseline analysis as well as the predictions performed, Vader constantly outperforms Afinn.</a:t>
            </a:r>
          </a:p>
          <a:p>
            <a:pPr algn="just"/>
            <a:r>
              <a:rPr lang="en-US" dirty="0"/>
              <a:t>The results of the model rank from best to worst are: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Polynomial Regression (approx. 6.9% off the mark)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LSTM (approx. 7.7% off the mark)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Linear Regression (approx. 8.2% off the mark)</a:t>
            </a:r>
          </a:p>
          <a:p>
            <a:pPr marL="0" indent="0" algn="just">
              <a:buNone/>
            </a:pPr>
            <a:r>
              <a:rPr lang="en-US" sz="1200" b="1" dirty="0">
                <a:solidFill>
                  <a:srgbClr val="FF0000"/>
                </a:solidFill>
              </a:rPr>
              <a:t> </a:t>
            </a:r>
            <a:endParaRPr lang="en-US" sz="2200" dirty="0"/>
          </a:p>
        </p:txBody>
      </p:sp>
      <p:pic>
        <p:nvPicPr>
          <p:cNvPr id="5" name="Picture 4" descr="A picture containing stool, clock, ottoman&#10;&#10;Description automatically generated">
            <a:extLst>
              <a:ext uri="{FF2B5EF4-FFF2-40B4-BE49-F238E27FC236}">
                <a16:creationId xmlns:a16="http://schemas.microsoft.com/office/drawing/2014/main" id="{49A1E3A7-8CB8-4ACE-8A78-62D15DCBE4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21" y="1153158"/>
            <a:ext cx="837302" cy="83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97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Additional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0810" y="1003363"/>
            <a:ext cx="7892122" cy="408608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common belief is that the like/dislike ratio can project how the sentiment of the comments is.</a:t>
            </a:r>
          </a:p>
          <a:p>
            <a:pPr algn="just"/>
            <a:r>
              <a:rPr lang="en-US" dirty="0"/>
              <a:t>But is this really the case?</a:t>
            </a:r>
          </a:p>
          <a:p>
            <a:pPr algn="just"/>
            <a:r>
              <a:rPr lang="en-US" dirty="0"/>
              <a:t>We used the sentiment analysis in conjunction with the view count and comment count of a video to try and predict the likes/dislikes ratio.</a:t>
            </a:r>
          </a:p>
          <a:p>
            <a:pPr algn="just"/>
            <a:r>
              <a:rPr lang="en-US" dirty="0"/>
              <a:t>What we found was interesting, in that the comments are not necessarily in line with the likes and dislikes.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52955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88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Future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0810" y="1075140"/>
            <a:ext cx="7892122" cy="402583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Obtain access to YouTube Analytics API and get historical data like subscriber count, like/dislike count and average playtime which is currently not possible with data API.</a:t>
            </a:r>
          </a:p>
          <a:p>
            <a:pPr algn="just"/>
            <a:r>
              <a:rPr lang="en-US" dirty="0"/>
              <a:t>Using this, we can predict how fast the channel will grow in future.</a:t>
            </a:r>
          </a:p>
          <a:p>
            <a:pPr algn="just"/>
            <a:r>
              <a:rPr lang="en-US" dirty="0"/>
              <a:t>With average play time at our disposal we can also predict the if the channel will have monetary gains.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52955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757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" y="2086289"/>
            <a:ext cx="9143999" cy="72534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Questions?</a:t>
            </a:r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87" y="1263908"/>
            <a:ext cx="870826" cy="87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996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06045" y="0"/>
            <a:ext cx="5357273" cy="12959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09002" y="2259106"/>
            <a:ext cx="8954318" cy="2884394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hlinkClick r:id="rId4"/>
              </a:rPr>
              <a:t>https://saifmohammad.com/WebPages/NRC-Emotion-</a:t>
            </a:r>
            <a:r>
              <a:rPr lang="en-US" dirty="0" err="1">
                <a:hlinkClick r:id="rId4"/>
              </a:rPr>
              <a:t>Lexicon.htm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https://developers.google.com/youtube/v3</a:t>
            </a:r>
            <a:endParaRPr lang="en-US" dirty="0"/>
          </a:p>
          <a:p>
            <a:pPr algn="just"/>
            <a:r>
              <a:rPr lang="en-US" dirty="0">
                <a:hlinkClick r:id="rId6"/>
              </a:rPr>
              <a:t>https://medium.com/analytics-vidhya/simplifying-social-media-sentiment-analysis-using-vader-in-python-f9e6ec6fc52f</a:t>
            </a:r>
            <a:endParaRPr lang="en-US" dirty="0"/>
          </a:p>
          <a:p>
            <a:pPr algn="just"/>
            <a:r>
              <a:rPr lang="en-US" dirty="0">
                <a:hlinkClick r:id="rId7"/>
              </a:rPr>
              <a:t>https://machinelearningmastery.com/time-series-prediction-lstm-recurrent-neural-networks-python-keras/</a:t>
            </a:r>
            <a:endParaRPr lang="en-US" dirty="0"/>
          </a:p>
        </p:txBody>
      </p:sp>
      <p:pic>
        <p:nvPicPr>
          <p:cNvPr id="5" name="Picture 4" descr="A picture containing stool, clock, ottoman&#10;&#10;Description automatically generated">
            <a:extLst>
              <a:ext uri="{FF2B5EF4-FFF2-40B4-BE49-F238E27FC236}">
                <a16:creationId xmlns:a16="http://schemas.microsoft.com/office/drawing/2014/main" id="{49A1E3A7-8CB8-4ACE-8A78-62D15DCBE4E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21" y="1153158"/>
            <a:ext cx="837302" cy="83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1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1948" y="1069258"/>
            <a:ext cx="7268179" cy="401373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Founded in 2005, YouTube is the most popular platform for sharing and watching videos. The content until February 2020 amounts up to 6.5 million hours viewing (750 years).</a:t>
            </a:r>
          </a:p>
          <a:p>
            <a:pPr algn="just"/>
            <a:r>
              <a:rPr lang="en-US" dirty="0"/>
              <a:t>With the onset of the COVID-19 pandemic and restrictions in place forcing people to stay at home, YouTube witnessed a huge spike in viewing traffic, so much so that it had to reduce the default streaming quality.</a:t>
            </a:r>
          </a:p>
          <a:p>
            <a:pPr algn="just"/>
            <a:r>
              <a:rPr lang="en-US" dirty="0"/>
              <a:t>Such a huge viewing time generates exponential ad revenue. Hence, motivating many people to pursue YouTube as a career option.  </a:t>
            </a:r>
          </a:p>
        </p:txBody>
      </p:sp>
      <p:pic>
        <p:nvPicPr>
          <p:cNvPr id="1028" name="Picture 4" descr="Icon Png Youtube #357871 - Free Icons Library">
            <a:extLst>
              <a:ext uri="{FF2B5EF4-FFF2-40B4-BE49-F238E27FC236}">
                <a16:creationId xmlns:a16="http://schemas.microsoft.com/office/drawing/2014/main" id="{E2F9C354-811F-4AEE-AD1D-AD1581CDF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52955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5DA536-258D-4961-942D-ED65C084F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55" y="665797"/>
            <a:ext cx="6780482" cy="392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9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All About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0810" y="1117668"/>
            <a:ext cx="6850625" cy="361923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Dataset is extracted using the YouTube Data API v3.</a:t>
            </a:r>
          </a:p>
          <a:p>
            <a:pPr algn="just"/>
            <a:r>
              <a:rPr lang="en-US" dirty="0"/>
              <a:t>The baseline data was made by extracting 1200 comments from multiple YouTube channels and manually classifying  them into positive, negative and neutral comments.</a:t>
            </a:r>
          </a:p>
          <a:p>
            <a:pPr algn="just"/>
            <a:r>
              <a:rPr lang="en-US" dirty="0"/>
              <a:t>Extracted 2500 most recent comments for each of the 200 videos of a YouTube channel based on user input.</a:t>
            </a:r>
          </a:p>
          <a:p>
            <a:pPr algn="just"/>
            <a:r>
              <a:rPr lang="en-US" dirty="0"/>
              <a:t>Feature selection: Video ID, Title, Comments, their last update date, etc.</a:t>
            </a:r>
          </a:p>
          <a:p>
            <a:pPr algn="just"/>
            <a:r>
              <a:rPr lang="en-US" dirty="0"/>
              <a:t>Preprocessing the dataset includes removing punctuations, special characters, stop words, tokenizing and stemming.</a:t>
            </a:r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52955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44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B9D9F5-D8E6-4A29-97BB-320AB56BD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50" y="746480"/>
            <a:ext cx="6678341" cy="38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0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3585" y="0"/>
            <a:ext cx="5330415" cy="131781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</a:rPr>
              <a:t>Sentiment Analysis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37809" y="2210315"/>
            <a:ext cx="8950363" cy="2651128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rgbClr val="FF0000"/>
                </a:solidFill>
              </a:rPr>
              <a:t>      Models used</a:t>
            </a:r>
          </a:p>
          <a:p>
            <a:pPr algn="just"/>
            <a:r>
              <a:rPr lang="en-US" b="1" dirty="0"/>
              <a:t>Vader</a:t>
            </a:r>
            <a:r>
              <a:rPr lang="en-US" dirty="0"/>
              <a:t> - Lexicon and rule-based sentiment analysis which is specifically attuned to sentiments expressed in social media. It works on a complete sentence analyzing text in addition to punctuations and emojis.</a:t>
            </a:r>
          </a:p>
          <a:p>
            <a:pPr algn="just"/>
            <a:r>
              <a:rPr lang="en-US" b="1" dirty="0"/>
              <a:t>Afinn</a:t>
            </a:r>
            <a:r>
              <a:rPr lang="en-US" dirty="0"/>
              <a:t> -  Builds up a score for a sentence word by word after tokenizing, removing the stop words and stemming the text.</a:t>
            </a:r>
          </a:p>
          <a:p>
            <a:pPr algn="just"/>
            <a:r>
              <a:rPr lang="en-US" b="1" dirty="0"/>
              <a:t>NRC Lexicon</a:t>
            </a:r>
            <a:r>
              <a:rPr lang="en-US" dirty="0"/>
              <a:t> - Lexicon based approach used for its ability to grasp actual emotion rather than positive or negative.</a:t>
            </a:r>
          </a:p>
        </p:txBody>
      </p:sp>
      <p:pic>
        <p:nvPicPr>
          <p:cNvPr id="5" name="Picture 4" descr="A picture containing stool, clock, ottoman&#10;&#10;Description automatically generated">
            <a:extLst>
              <a:ext uri="{FF2B5EF4-FFF2-40B4-BE49-F238E27FC236}">
                <a16:creationId xmlns:a16="http://schemas.microsoft.com/office/drawing/2014/main" id="{49A1E3A7-8CB8-4ACE-8A78-62D15DCBE4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21" y="1153158"/>
            <a:ext cx="837302" cy="837302"/>
          </a:xfrm>
          <a:prstGeom prst="rect">
            <a:avLst/>
          </a:prstGeom>
        </p:spPr>
      </p:pic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181C1E0-D965-4451-8BF7-61FE647F4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96" y="2179223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30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24344" y="1"/>
            <a:ext cx="5319655" cy="131781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</a:rPr>
              <a:t>Sentiment Analysis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3948056" y="1433602"/>
            <a:ext cx="5115262" cy="351491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rgbClr val="FF0000"/>
                </a:solidFill>
              </a:rPr>
              <a:t> Baseline accuracy:</a:t>
            </a:r>
          </a:p>
          <a:p>
            <a:pPr algn="just"/>
            <a:r>
              <a:rPr lang="en-US" dirty="0"/>
              <a:t>We selected various sentiment analysis models such as Vader and Afinn and ran them on baseline data for validation of performance.</a:t>
            </a:r>
          </a:p>
          <a:p>
            <a:pPr algn="just"/>
            <a:r>
              <a:rPr lang="en-US" dirty="0"/>
              <a:t>On analysis, Vader showed more promising results in comparison to Afinn.</a:t>
            </a:r>
          </a:p>
        </p:txBody>
      </p:sp>
      <p:pic>
        <p:nvPicPr>
          <p:cNvPr id="5" name="Picture 4" descr="A picture containing stool, clock, ottoman&#10;&#10;Description automatically generated">
            <a:extLst>
              <a:ext uri="{FF2B5EF4-FFF2-40B4-BE49-F238E27FC236}">
                <a16:creationId xmlns:a16="http://schemas.microsoft.com/office/drawing/2014/main" id="{49A1E3A7-8CB8-4ACE-8A78-62D15DCBE4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21" y="1153158"/>
            <a:ext cx="837302" cy="837302"/>
          </a:xfrm>
          <a:prstGeom prst="rect">
            <a:avLst/>
          </a:prstGeom>
        </p:spPr>
      </p:pic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181C1E0-D965-4451-8BF7-61FE647F4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840" y="1460087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E40FF35-D40D-4B84-BF49-49A91EB23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10182"/>
              </p:ext>
            </p:extLst>
          </p:nvPr>
        </p:nvGraphicFramePr>
        <p:xfrm>
          <a:off x="286870" y="2876478"/>
          <a:ext cx="3263152" cy="17290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1576">
                  <a:extLst>
                    <a:ext uri="{9D8B030D-6E8A-4147-A177-3AD203B41FA5}">
                      <a16:colId xmlns:a16="http://schemas.microsoft.com/office/drawing/2014/main" val="3594691745"/>
                    </a:ext>
                  </a:extLst>
                </a:gridCol>
                <a:gridCol w="1631576">
                  <a:extLst>
                    <a:ext uri="{9D8B030D-6E8A-4147-A177-3AD203B41FA5}">
                      <a16:colId xmlns:a16="http://schemas.microsoft.com/office/drawing/2014/main" val="3022019270"/>
                    </a:ext>
                  </a:extLst>
                </a:gridCol>
              </a:tblGrid>
              <a:tr h="54446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722217"/>
                  </a:ext>
                </a:extLst>
              </a:tr>
              <a:tr h="5444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148239"/>
                  </a:ext>
                </a:extLst>
              </a:tr>
              <a:tr h="5958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Afinn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70.88%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54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29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DC4CAF-6891-4729-8D18-236E4E5C9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97" y="637474"/>
            <a:ext cx="6678341" cy="38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1128</Words>
  <Application>Microsoft Macintosh PowerPoint</Application>
  <PresentationFormat>On-screen Show (16:9)</PresentationFormat>
  <Paragraphs>110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YouTube Video Comment  Sentiment Analysis </vt:lpstr>
      <vt:lpstr>Agenda</vt:lpstr>
      <vt:lpstr>Introduction</vt:lpstr>
      <vt:lpstr>PowerPoint Presentation</vt:lpstr>
      <vt:lpstr>All About Data</vt:lpstr>
      <vt:lpstr>PowerPoint Presentation</vt:lpstr>
      <vt:lpstr>Sentiment Analysis</vt:lpstr>
      <vt:lpstr>Sentiment Analysis</vt:lpstr>
      <vt:lpstr>PowerPoint Presentation</vt:lpstr>
      <vt:lpstr>Vader V/S Afinn</vt:lpstr>
      <vt:lpstr>NRC Lexicon</vt:lpstr>
      <vt:lpstr>WordCloud</vt:lpstr>
      <vt:lpstr>PowerPoint Presentation</vt:lpstr>
      <vt:lpstr>Data Transformation</vt:lpstr>
      <vt:lpstr>PowerPoint Presentation</vt:lpstr>
      <vt:lpstr>Prediction Models</vt:lpstr>
      <vt:lpstr>Prediction Models (Cont.)</vt:lpstr>
      <vt:lpstr>Linear Regression Vader</vt:lpstr>
      <vt:lpstr>Linear Regression Afinn</vt:lpstr>
      <vt:lpstr>Polynomial Regression Vader</vt:lpstr>
      <vt:lpstr>Polynomial Regression Afinn</vt:lpstr>
      <vt:lpstr>LSTM Vader</vt:lpstr>
      <vt:lpstr>LSTM Afinn</vt:lpstr>
      <vt:lpstr>Which Performs Best?</vt:lpstr>
      <vt:lpstr>Additional Analysis</vt:lpstr>
      <vt:lpstr>Future Scope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2020-05-01T14:39:17Z</dcterms:modified>
</cp:coreProperties>
</file>