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imes New Roman Bold" charset="1" panose="02030802070405020303"/>
      <p:regular r:id="rId16"/>
    </p:embeddedFont>
    <p:embeddedFont>
      <p:font typeface="Times New Roman" charset="1" panose="020305020704050203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Freeform 15" id="15"/>
          <p:cNvSpPr/>
          <p:nvPr/>
        </p:nvSpPr>
        <p:spPr>
          <a:xfrm flipH="false" flipV="false" rot="0">
            <a:off x="9509093" y="3143201"/>
            <a:ext cx="7276234" cy="4092882"/>
          </a:xfrm>
          <a:custGeom>
            <a:avLst/>
            <a:gdLst/>
            <a:ahLst/>
            <a:cxnLst/>
            <a:rect r="r" b="b" t="t" l="l"/>
            <a:pathLst>
              <a:path h="4092882" w="7276234">
                <a:moveTo>
                  <a:pt x="0" y="0"/>
                </a:moveTo>
                <a:lnTo>
                  <a:pt x="7276235" y="0"/>
                </a:lnTo>
                <a:lnTo>
                  <a:pt x="7276235" y="4092881"/>
                </a:lnTo>
                <a:lnTo>
                  <a:pt x="0" y="4092881"/>
                </a:lnTo>
                <a:lnTo>
                  <a:pt x="0" y="0"/>
                </a:lnTo>
                <a:close/>
              </a:path>
            </a:pathLst>
          </a:custGeom>
          <a:blipFill>
            <a:blip r:embed="rId3"/>
            <a:stretch>
              <a:fillRect l="-60" t="0" r="-60" b="0"/>
            </a:stretch>
          </a:blipFill>
        </p:spPr>
      </p:sp>
      <p:sp>
        <p:nvSpPr>
          <p:cNvPr name="TextBox 16" id="16"/>
          <p:cNvSpPr txBox="true"/>
          <p:nvPr/>
        </p:nvSpPr>
        <p:spPr>
          <a:xfrm rot="0">
            <a:off x="1391331" y="2866976"/>
            <a:ext cx="8015383" cy="2574925"/>
          </a:xfrm>
          <a:prstGeom prst="rect">
            <a:avLst/>
          </a:prstGeom>
        </p:spPr>
        <p:txBody>
          <a:bodyPr anchor="t" rtlCol="false" tIns="0" lIns="0" bIns="0" rIns="0">
            <a:spAutoFit/>
          </a:bodyPr>
          <a:lstStyle/>
          <a:p>
            <a:pPr algn="l">
              <a:lnSpc>
                <a:spcPts val="9800"/>
              </a:lnSpc>
              <a:spcBef>
                <a:spcPct val="0"/>
              </a:spcBef>
            </a:pPr>
            <a:r>
              <a:rPr lang="en-US" sz="7000">
                <a:solidFill>
                  <a:srgbClr val="051D40"/>
                </a:solidFill>
                <a:latin typeface="Times New Roman Bold"/>
                <a:ea typeface="Times New Roman Bold"/>
                <a:cs typeface="Times New Roman Bold"/>
                <a:sym typeface="Times New Roman Bold"/>
              </a:rPr>
              <a:t>IMDB Movie Analysis</a:t>
            </a:r>
          </a:p>
        </p:txBody>
      </p:sp>
      <p:sp>
        <p:nvSpPr>
          <p:cNvPr name="TextBox 17" id="17"/>
          <p:cNvSpPr txBox="true"/>
          <p:nvPr/>
        </p:nvSpPr>
        <p:spPr>
          <a:xfrm rot="0">
            <a:off x="1391331" y="5566162"/>
            <a:ext cx="7366063" cy="530094"/>
          </a:xfrm>
          <a:prstGeom prst="rect">
            <a:avLst/>
          </a:prstGeom>
        </p:spPr>
        <p:txBody>
          <a:bodyPr anchor="t" rtlCol="false" tIns="0" lIns="0" bIns="0" rIns="0">
            <a:spAutoFit/>
          </a:bodyPr>
          <a:lstStyle/>
          <a:p>
            <a:pPr algn="l">
              <a:lnSpc>
                <a:spcPts val="3855"/>
              </a:lnSpc>
              <a:spcBef>
                <a:spcPct val="0"/>
              </a:spcBef>
            </a:pPr>
            <a:r>
              <a:rPr lang="en-US" sz="2753" spc="-55">
                <a:solidFill>
                  <a:srgbClr val="051D40"/>
                </a:solidFill>
                <a:latin typeface="Times New Roman Bold"/>
                <a:ea typeface="Times New Roman Bold"/>
                <a:cs typeface="Times New Roman Bold"/>
                <a:sym typeface="Times New Roman Bold"/>
              </a:rPr>
              <a:t>Excel Project - Data Analytics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20" id="20"/>
          <p:cNvSpPr txBox="true"/>
          <p:nvPr/>
        </p:nvSpPr>
        <p:spPr>
          <a:xfrm rot="0">
            <a:off x="9574745" y="1575098"/>
            <a:ext cx="6892059" cy="7041555"/>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a:ea typeface="Times New Roman"/>
                <a:cs typeface="Times New Roman"/>
                <a:sym typeface="Times New Roman"/>
              </a:rPr>
              <a:t>Movie success on IMDb is influenced by several key factors:</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Genre:</a:t>
            </a:r>
            <a:r>
              <a:rPr lang="en-US" sz="2499">
                <a:solidFill>
                  <a:srgbClr val="051D40"/>
                </a:solidFill>
                <a:latin typeface="Times New Roman"/>
                <a:ea typeface="Times New Roman"/>
                <a:cs typeface="Times New Roman"/>
                <a:sym typeface="Times New Roman"/>
              </a:rPr>
              <a:t> Certain genres like drama and action often receive higher ratings.</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Duration:</a:t>
            </a:r>
            <a:r>
              <a:rPr lang="en-US" sz="2499">
                <a:solidFill>
                  <a:srgbClr val="051D40"/>
                </a:solidFill>
                <a:latin typeface="Times New Roman"/>
                <a:ea typeface="Times New Roman"/>
                <a:cs typeface="Times New Roman"/>
                <a:sym typeface="Times New Roman"/>
              </a:rPr>
              <a:t> Movies with moderate runtimes generally perform better.</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Language:</a:t>
            </a:r>
            <a:r>
              <a:rPr lang="en-US" sz="2499">
                <a:solidFill>
                  <a:srgbClr val="051D40"/>
                </a:solidFill>
                <a:latin typeface="Times New Roman"/>
                <a:ea typeface="Times New Roman"/>
                <a:cs typeface="Times New Roman"/>
                <a:sym typeface="Times New Roman"/>
              </a:rPr>
              <a:t> Films in widely spoken languages or with high production values tend to have higher ratings.</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Director:</a:t>
            </a:r>
            <a:r>
              <a:rPr lang="en-US" sz="2499">
                <a:solidFill>
                  <a:srgbClr val="051D40"/>
                </a:solidFill>
                <a:latin typeface="Times New Roman"/>
                <a:ea typeface="Times New Roman"/>
                <a:cs typeface="Times New Roman"/>
                <a:sym typeface="Times New Roman"/>
              </a:rPr>
              <a:t> Renowned directors are linked to better ratings.</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Budget:</a:t>
            </a:r>
            <a:r>
              <a:rPr lang="en-US" sz="2499">
                <a:solidFill>
                  <a:srgbClr val="051D40"/>
                </a:solidFill>
                <a:latin typeface="Times New Roman"/>
                <a:ea typeface="Times New Roman"/>
                <a:cs typeface="Times New Roman"/>
                <a:sym typeface="Times New Roman"/>
              </a:rPr>
              <a:t> Higher budgets usually lead to higher ratings due to better production quality.</a:t>
            </a:r>
          </a:p>
          <a:p>
            <a:pPr algn="l">
              <a:lnSpc>
                <a:spcPts val="3499"/>
              </a:lnSpc>
            </a:pPr>
            <a:r>
              <a:rPr lang="en-US" sz="2499">
                <a:solidFill>
                  <a:srgbClr val="051D40"/>
                </a:solidFill>
                <a:latin typeface="Times New Roman"/>
                <a:ea typeface="Times New Roman"/>
                <a:cs typeface="Times New Roman"/>
                <a:sym typeface="Times New Roman"/>
              </a:rPr>
              <a:t>These insights can guide producers, directors, and investors in making informed decisions for future projects.</a:t>
            </a:r>
          </a:p>
        </p:txBody>
      </p:sp>
      <p:sp>
        <p:nvSpPr>
          <p:cNvPr name="TextBox 21" id="21"/>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Result: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379385"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Problem Description:</a:t>
            </a:r>
          </a:p>
        </p:txBody>
      </p:sp>
      <p:grpSp>
        <p:nvGrpSpPr>
          <p:cNvPr name="Group 9" id="9"/>
          <p:cNvGrpSpPr/>
          <p:nvPr/>
        </p:nvGrpSpPr>
        <p:grpSpPr>
          <a:xfrm rot="0">
            <a:off x="7905455" y="2656032"/>
            <a:ext cx="373607" cy="3736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1" id="1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2" id="12"/>
          <p:cNvGrpSpPr/>
          <p:nvPr/>
        </p:nvGrpSpPr>
        <p:grpSpPr>
          <a:xfrm rot="0">
            <a:off x="8315313" y="4180490"/>
            <a:ext cx="373607" cy="3736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4" id="1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5" id="15"/>
          <p:cNvGrpSpPr/>
          <p:nvPr/>
        </p:nvGrpSpPr>
        <p:grpSpPr>
          <a:xfrm rot="0">
            <a:off x="7944228" y="7402839"/>
            <a:ext cx="373607" cy="373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7" id="1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8309460" y="5760481"/>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21" id="21"/>
          <p:cNvSpPr txBox="true"/>
          <p:nvPr/>
        </p:nvSpPr>
        <p:spPr>
          <a:xfrm rot="0">
            <a:off x="9645307" y="3327549"/>
            <a:ext cx="7380205" cy="3536652"/>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1D40"/>
                </a:solidFill>
                <a:latin typeface="Times New Roman"/>
                <a:ea typeface="Times New Roman"/>
                <a:cs typeface="Times New Roman"/>
                <a:sym typeface="Times New Roman"/>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379385"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Tech Task Used:</a:t>
            </a:r>
          </a:p>
        </p:txBody>
      </p:sp>
      <p:grpSp>
        <p:nvGrpSpPr>
          <p:cNvPr name="Group 9" id="9"/>
          <p:cNvGrpSpPr/>
          <p:nvPr/>
        </p:nvGrpSpPr>
        <p:grpSpPr>
          <a:xfrm rot="0">
            <a:off x="7905455" y="2656032"/>
            <a:ext cx="373607" cy="3736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1" id="1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2" id="12"/>
          <p:cNvGrpSpPr/>
          <p:nvPr/>
        </p:nvGrpSpPr>
        <p:grpSpPr>
          <a:xfrm rot="0">
            <a:off x="8315313" y="4180490"/>
            <a:ext cx="373607" cy="3736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4" id="1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5" id="15"/>
          <p:cNvGrpSpPr/>
          <p:nvPr/>
        </p:nvGrpSpPr>
        <p:grpSpPr>
          <a:xfrm rot="0">
            <a:off x="7944228" y="7402839"/>
            <a:ext cx="373607" cy="373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7" id="1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8309460" y="5760481"/>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21" id="21"/>
          <p:cNvSpPr txBox="true"/>
          <p:nvPr/>
        </p:nvSpPr>
        <p:spPr>
          <a:xfrm rot="0">
            <a:off x="9498545" y="2889436"/>
            <a:ext cx="7380205" cy="4412878"/>
          </a:xfrm>
          <a:prstGeom prst="rect">
            <a:avLst/>
          </a:prstGeom>
        </p:spPr>
        <p:txBody>
          <a:bodyPr anchor="t" rtlCol="false" tIns="0" lIns="0" bIns="0" rIns="0">
            <a:spAutoFit/>
          </a:bodyPr>
          <a:lstStyle/>
          <a:p>
            <a:pPr algn="l" marL="539749" indent="-269875" lvl="1">
              <a:lnSpc>
                <a:spcPts val="3499"/>
              </a:lnSpc>
              <a:buAutoNum type="arabicPeriod" startAt="1"/>
            </a:pPr>
            <a:r>
              <a:rPr lang="en-US" sz="2499">
                <a:solidFill>
                  <a:srgbClr val="051D40"/>
                </a:solidFill>
                <a:latin typeface="Times New Roman Bold"/>
                <a:ea typeface="Times New Roman Bold"/>
                <a:cs typeface="Times New Roman Bold"/>
                <a:sym typeface="Times New Roman Bold"/>
              </a:rPr>
              <a:t>Microsoft Excel:</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Version: </a:t>
            </a:r>
            <a:r>
              <a:rPr lang="en-US" sz="2499">
                <a:solidFill>
                  <a:srgbClr val="051D40"/>
                </a:solidFill>
                <a:latin typeface="Times New Roman"/>
                <a:ea typeface="Times New Roman"/>
                <a:cs typeface="Times New Roman"/>
                <a:sym typeface="Times New Roman"/>
              </a:rPr>
              <a:t>Microsoft 365 Excel is a part of this suite and offers the latest version of Excel, which is Excel 2019 or later.</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Key Features:</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Pivot Tables: </a:t>
            </a:r>
            <a:r>
              <a:rPr lang="en-US" sz="2499">
                <a:solidFill>
                  <a:srgbClr val="051D40"/>
                </a:solidFill>
                <a:latin typeface="Times New Roman"/>
                <a:ea typeface="Times New Roman"/>
                <a:cs typeface="Times New Roman"/>
                <a:sym typeface="Times New Roman"/>
              </a:rPr>
              <a:t>For summarizing data.</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Charts: </a:t>
            </a:r>
            <a:r>
              <a:rPr lang="en-US" sz="2499">
                <a:solidFill>
                  <a:srgbClr val="051D40"/>
                </a:solidFill>
                <a:latin typeface="Times New Roman"/>
                <a:ea typeface="Times New Roman"/>
                <a:cs typeface="Times New Roman"/>
                <a:sym typeface="Times New Roman"/>
              </a:rPr>
              <a:t>For data visualization.</a:t>
            </a:r>
          </a:p>
          <a:p>
            <a:pPr algn="l" marL="539749" indent="-269875" lvl="1">
              <a:lnSpc>
                <a:spcPts val="3499"/>
              </a:lnSpc>
              <a:buFont typeface="Arial"/>
              <a:buChar char="•"/>
            </a:pPr>
            <a:r>
              <a:rPr lang="en-US" sz="2499">
                <a:solidFill>
                  <a:srgbClr val="051D40"/>
                </a:solidFill>
                <a:latin typeface="Times New Roman Bold"/>
                <a:ea typeface="Times New Roman Bold"/>
                <a:cs typeface="Times New Roman Bold"/>
                <a:sym typeface="Times New Roman Bold"/>
              </a:rPr>
              <a:t>Formulas and Functions: </a:t>
            </a:r>
            <a:r>
              <a:rPr lang="en-US" sz="2499">
                <a:solidFill>
                  <a:srgbClr val="051D40"/>
                </a:solidFill>
                <a:latin typeface="Times New Roman"/>
                <a:ea typeface="Times New Roman"/>
                <a:cs typeface="Times New Roman"/>
                <a:sym typeface="Times New Roman"/>
              </a:rPr>
              <a:t>For calculations and data analysis (e.g., SUM, AVERAGE, CORREL, MEDIAN, STDEV, COUNTIF).</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3329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Project Approach: </a:t>
            </a:r>
          </a:p>
        </p:txBody>
      </p:sp>
      <p:grpSp>
        <p:nvGrpSpPr>
          <p:cNvPr name="Group 9" id="9"/>
          <p:cNvGrpSpPr/>
          <p:nvPr/>
        </p:nvGrpSpPr>
        <p:grpSpPr>
          <a:xfrm rot="0">
            <a:off x="7905455" y="2656032"/>
            <a:ext cx="373607" cy="3736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1" id="1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2" id="12"/>
          <p:cNvGrpSpPr/>
          <p:nvPr/>
        </p:nvGrpSpPr>
        <p:grpSpPr>
          <a:xfrm rot="0">
            <a:off x="8315313" y="4180490"/>
            <a:ext cx="373607" cy="3736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4" id="1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5" id="15"/>
          <p:cNvGrpSpPr/>
          <p:nvPr/>
        </p:nvGrpSpPr>
        <p:grpSpPr>
          <a:xfrm rot="0">
            <a:off x="7944228" y="7402839"/>
            <a:ext cx="373607" cy="373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7" id="1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8309460" y="5760481"/>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21" id="21"/>
          <p:cNvSpPr txBox="true"/>
          <p:nvPr/>
        </p:nvSpPr>
        <p:spPr>
          <a:xfrm rot="0">
            <a:off x="9574745" y="3546605"/>
            <a:ext cx="7937519" cy="3098540"/>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Data Cleaning:</a:t>
            </a:r>
            <a:r>
              <a:rPr lang="en-US" sz="2499">
                <a:solidFill>
                  <a:srgbClr val="051D40"/>
                </a:solidFill>
                <a:latin typeface="Times New Roman"/>
                <a:ea typeface="Times New Roman"/>
                <a:cs typeface="Times New Roman"/>
                <a:sym typeface="Times New Roman"/>
              </a:rPr>
              <a:t> Here are the steps for cleaning data in an IMDb movie analysis using Excel:</a:t>
            </a:r>
          </a:p>
          <a:p>
            <a:pPr algn="l" marL="539749" indent="-269875" lvl="1">
              <a:lnSpc>
                <a:spcPts val="3499"/>
              </a:lnSpc>
              <a:buFont typeface="Arial"/>
              <a:buChar char="•"/>
            </a:pPr>
            <a:r>
              <a:rPr lang="en-US" sz="2499">
                <a:solidFill>
                  <a:srgbClr val="051D40"/>
                </a:solidFill>
                <a:latin typeface="Times New Roman"/>
                <a:ea typeface="Times New Roman"/>
                <a:cs typeface="Times New Roman"/>
                <a:sym typeface="Times New Roman"/>
              </a:rPr>
              <a:t>First I import the data and then analyze it.</a:t>
            </a:r>
          </a:p>
          <a:p>
            <a:pPr algn="l" marL="539749" indent="-269875" lvl="1">
              <a:lnSpc>
                <a:spcPts val="3499"/>
              </a:lnSpc>
              <a:buFont typeface="Arial"/>
              <a:buChar char="•"/>
            </a:pPr>
            <a:r>
              <a:rPr lang="en-US" sz="2499">
                <a:solidFill>
                  <a:srgbClr val="051D40"/>
                </a:solidFill>
                <a:latin typeface="Times New Roman"/>
                <a:ea typeface="Times New Roman"/>
                <a:cs typeface="Times New Roman"/>
                <a:sym typeface="Times New Roman"/>
              </a:rPr>
              <a:t>Find the relevant columns for further use.</a:t>
            </a:r>
          </a:p>
          <a:p>
            <a:pPr algn="l" marL="539749" indent="-269875" lvl="1">
              <a:lnSpc>
                <a:spcPts val="3499"/>
              </a:lnSpc>
              <a:buFont typeface="Arial"/>
              <a:buChar char="•"/>
            </a:pPr>
            <a:r>
              <a:rPr lang="en-US" sz="2499">
                <a:solidFill>
                  <a:srgbClr val="051D40"/>
                </a:solidFill>
                <a:latin typeface="Times New Roman"/>
                <a:ea typeface="Times New Roman"/>
                <a:cs typeface="Times New Roman"/>
                <a:sym typeface="Times New Roman"/>
              </a:rPr>
              <a:t>Find blank cell and delete it.</a:t>
            </a:r>
          </a:p>
          <a:p>
            <a:pPr algn="l" marL="539749" indent="-269875" lvl="1">
              <a:lnSpc>
                <a:spcPts val="3499"/>
              </a:lnSpc>
              <a:buFont typeface="Arial"/>
              <a:buChar char="•"/>
            </a:pPr>
            <a:r>
              <a:rPr lang="en-US" sz="2499">
                <a:solidFill>
                  <a:srgbClr val="051D40"/>
                </a:solidFill>
                <a:latin typeface="Times New Roman"/>
                <a:ea typeface="Times New Roman"/>
                <a:cs typeface="Times New Roman"/>
                <a:sym typeface="Times New Roman"/>
              </a:rPr>
              <a:t>Remove the irrelevant columns from data.</a:t>
            </a:r>
          </a:p>
          <a:p>
            <a:pPr algn="l" marL="539749" indent="-269875" lvl="1">
              <a:lnSpc>
                <a:spcPts val="3499"/>
              </a:lnSpc>
              <a:buFont typeface="Arial"/>
              <a:buChar char="•"/>
            </a:pPr>
            <a:r>
              <a:rPr lang="en-US" sz="2499">
                <a:solidFill>
                  <a:srgbClr val="051D40"/>
                </a:solidFill>
                <a:latin typeface="Times New Roman"/>
                <a:ea typeface="Times New Roman"/>
                <a:cs typeface="Times New Roman"/>
                <a:sym typeface="Times New Roman"/>
              </a:rPr>
              <a:t>Lastly find the duplicate data delete 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9144000" y="5300501"/>
            <a:ext cx="4557967" cy="2940639"/>
          </a:xfrm>
          <a:custGeom>
            <a:avLst/>
            <a:gdLst/>
            <a:ahLst/>
            <a:cxnLst/>
            <a:rect r="r" b="b" t="t" l="l"/>
            <a:pathLst>
              <a:path h="2940639" w="4557967">
                <a:moveTo>
                  <a:pt x="0" y="0"/>
                </a:moveTo>
                <a:lnTo>
                  <a:pt x="4557967" y="0"/>
                </a:lnTo>
                <a:lnTo>
                  <a:pt x="4557967" y="2940639"/>
                </a:lnTo>
                <a:lnTo>
                  <a:pt x="0" y="2940639"/>
                </a:lnTo>
                <a:lnTo>
                  <a:pt x="0" y="0"/>
                </a:lnTo>
                <a:close/>
              </a:path>
            </a:pathLst>
          </a:custGeom>
          <a:blipFill>
            <a:blip r:embed="rId2"/>
            <a:stretch>
              <a:fillRect l="0" t="-841" r="0" b="-841"/>
            </a:stretch>
          </a:blipFill>
        </p:spPr>
      </p:sp>
      <p:sp>
        <p:nvSpPr>
          <p:cNvPr name="Freeform 21" id="21"/>
          <p:cNvSpPr/>
          <p:nvPr/>
        </p:nvSpPr>
        <p:spPr>
          <a:xfrm flipH="false" flipV="false" rot="0">
            <a:off x="14021251" y="5246058"/>
            <a:ext cx="3495702" cy="2995082"/>
          </a:xfrm>
          <a:custGeom>
            <a:avLst/>
            <a:gdLst/>
            <a:ahLst/>
            <a:cxnLst/>
            <a:rect r="r" b="b" t="t" l="l"/>
            <a:pathLst>
              <a:path h="2995082" w="3495702">
                <a:moveTo>
                  <a:pt x="0" y="0"/>
                </a:moveTo>
                <a:lnTo>
                  <a:pt x="3495702" y="0"/>
                </a:lnTo>
                <a:lnTo>
                  <a:pt x="3495702" y="2995082"/>
                </a:lnTo>
                <a:lnTo>
                  <a:pt x="0" y="2995082"/>
                </a:lnTo>
                <a:lnTo>
                  <a:pt x="0" y="0"/>
                </a:lnTo>
                <a:close/>
              </a:path>
            </a:pathLst>
          </a:custGeom>
          <a:blipFill>
            <a:blip r:embed="rId3"/>
            <a:stretch>
              <a:fillRect l="-3588" t="0" r="-3588" b="0"/>
            </a:stretch>
          </a:blipFill>
        </p:spPr>
      </p:sp>
      <p:sp>
        <p:nvSpPr>
          <p:cNvPr name="TextBox 22" id="22"/>
          <p:cNvSpPr txBox="true"/>
          <p:nvPr/>
        </p:nvSpPr>
        <p:spPr>
          <a:xfrm rot="0">
            <a:off x="9144000" y="1950610"/>
            <a:ext cx="7937519" cy="3098540"/>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A. </a:t>
            </a:r>
            <a:r>
              <a:rPr lang="en-US" sz="2499">
                <a:solidFill>
                  <a:srgbClr val="051D40"/>
                </a:solidFill>
                <a:latin typeface="Times New Roman Bold"/>
                <a:ea typeface="Times New Roman Bold"/>
                <a:cs typeface="Times New Roman Bold"/>
                <a:sym typeface="Times New Roman Bold"/>
              </a:rPr>
              <a:t>Movie Genre Analysis: </a:t>
            </a:r>
            <a:r>
              <a:rPr lang="en-US" sz="2499">
                <a:solidFill>
                  <a:srgbClr val="051D40"/>
                </a:solidFill>
                <a:latin typeface="Times New Roman"/>
                <a:ea typeface="Times New Roman"/>
                <a:cs typeface="Times New Roman"/>
                <a:sym typeface="Times New Roman"/>
              </a:rPr>
              <a:t>Analyze the distribution of movie genres and their impact on the IMDB score.</a:t>
            </a:r>
          </a:p>
          <a:p>
            <a:pPr algn="l">
              <a:lnSpc>
                <a:spcPts val="3499"/>
              </a:lnSpc>
            </a:pPr>
            <a:r>
              <a:rPr lang="en-US" sz="2499">
                <a:solidFill>
                  <a:srgbClr val="051D40"/>
                </a:solidFill>
                <a:latin typeface="Times New Roman Bold"/>
                <a:ea typeface="Times New Roman Bold"/>
                <a:cs typeface="Times New Roman Bold"/>
                <a:sym typeface="Times New Roman Bold"/>
              </a:rPr>
              <a:t>Task: </a:t>
            </a:r>
            <a:r>
              <a:rPr lang="en-US" sz="2499">
                <a:solidFill>
                  <a:srgbClr val="051D40"/>
                </a:solidFill>
                <a:latin typeface="Times New Roman"/>
                <a:ea typeface="Times New Roman"/>
                <a:cs typeface="Times New Roman"/>
                <a:sym typeface="Times New Roman"/>
              </a:rPr>
              <a:t>Determine the most common genres of movies in the dataset. Then, for each genre, calculate descriptive statistics (mean, median, mode, range, variance, standard deviation) of the IMDB scores.</a:t>
            </a:r>
          </a:p>
          <a:p>
            <a:pPr algn="l">
              <a:lnSpc>
                <a:spcPts val="3499"/>
              </a:lnSpc>
            </a:pPr>
          </a:p>
        </p:txBody>
      </p:sp>
      <p:sp>
        <p:nvSpPr>
          <p:cNvPr name="TextBox 23" id="23"/>
          <p:cNvSpPr txBox="true"/>
          <p:nvPr/>
        </p:nvSpPr>
        <p:spPr>
          <a:xfrm rot="0">
            <a:off x="9144000" y="4676176"/>
            <a:ext cx="7937519" cy="469863"/>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Result: </a:t>
            </a:r>
          </a:p>
        </p:txBody>
      </p:sp>
      <p:sp>
        <p:nvSpPr>
          <p:cNvPr name="TextBox 24" id="24"/>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Data Analytics Task: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9144000" y="3770291"/>
            <a:ext cx="7937519" cy="3852897"/>
          </a:xfrm>
          <a:custGeom>
            <a:avLst/>
            <a:gdLst/>
            <a:ahLst/>
            <a:cxnLst/>
            <a:rect r="r" b="b" t="t" l="l"/>
            <a:pathLst>
              <a:path h="3852897" w="7937519">
                <a:moveTo>
                  <a:pt x="0" y="0"/>
                </a:moveTo>
                <a:lnTo>
                  <a:pt x="7937519" y="0"/>
                </a:lnTo>
                <a:lnTo>
                  <a:pt x="7937519" y="3852897"/>
                </a:lnTo>
                <a:lnTo>
                  <a:pt x="0" y="3852897"/>
                </a:lnTo>
                <a:lnTo>
                  <a:pt x="0" y="0"/>
                </a:lnTo>
                <a:close/>
              </a:path>
            </a:pathLst>
          </a:custGeom>
          <a:blipFill>
            <a:blip r:embed="rId2"/>
            <a:stretch>
              <a:fillRect l="0" t="-4848" r="0" b="-3314"/>
            </a:stretch>
          </a:blipFill>
        </p:spPr>
      </p:sp>
      <p:sp>
        <p:nvSpPr>
          <p:cNvPr name="Freeform 21" id="21"/>
          <p:cNvSpPr/>
          <p:nvPr/>
        </p:nvSpPr>
        <p:spPr>
          <a:xfrm flipH="false" flipV="false" rot="0">
            <a:off x="9144000" y="7902150"/>
            <a:ext cx="3251936" cy="1372271"/>
          </a:xfrm>
          <a:custGeom>
            <a:avLst/>
            <a:gdLst/>
            <a:ahLst/>
            <a:cxnLst/>
            <a:rect r="r" b="b" t="t" l="l"/>
            <a:pathLst>
              <a:path h="1372271" w="3251936">
                <a:moveTo>
                  <a:pt x="0" y="0"/>
                </a:moveTo>
                <a:lnTo>
                  <a:pt x="3251936" y="0"/>
                </a:lnTo>
                <a:lnTo>
                  <a:pt x="3251936" y="1372270"/>
                </a:lnTo>
                <a:lnTo>
                  <a:pt x="0" y="1372270"/>
                </a:lnTo>
                <a:lnTo>
                  <a:pt x="0" y="0"/>
                </a:lnTo>
                <a:close/>
              </a:path>
            </a:pathLst>
          </a:custGeom>
          <a:blipFill>
            <a:blip r:embed="rId3"/>
            <a:stretch>
              <a:fillRect l="0" t="0" r="0" b="0"/>
            </a:stretch>
          </a:blipFill>
        </p:spPr>
      </p:sp>
      <p:sp>
        <p:nvSpPr>
          <p:cNvPr name="TextBox 22" id="22"/>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Data Analytics Task:</a:t>
            </a:r>
          </a:p>
        </p:txBody>
      </p:sp>
      <p:sp>
        <p:nvSpPr>
          <p:cNvPr name="TextBox 23" id="23"/>
          <p:cNvSpPr txBox="true"/>
          <p:nvPr/>
        </p:nvSpPr>
        <p:spPr>
          <a:xfrm rot="0">
            <a:off x="9144000" y="917330"/>
            <a:ext cx="7937519" cy="2660427"/>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B. Movie Duration Analysis: </a:t>
            </a:r>
            <a:r>
              <a:rPr lang="en-US" sz="2499">
                <a:solidFill>
                  <a:srgbClr val="051D40"/>
                </a:solidFill>
                <a:latin typeface="Times New Roman"/>
                <a:ea typeface="Times New Roman"/>
                <a:cs typeface="Times New Roman"/>
                <a:sym typeface="Times New Roman"/>
              </a:rPr>
              <a:t>Analyze the distribution of movie durations and its impact on the IMDB score.</a:t>
            </a:r>
          </a:p>
          <a:p>
            <a:pPr algn="l">
              <a:lnSpc>
                <a:spcPts val="3499"/>
              </a:lnSpc>
            </a:pPr>
            <a:r>
              <a:rPr lang="en-US" sz="2499">
                <a:solidFill>
                  <a:srgbClr val="051D40"/>
                </a:solidFill>
                <a:latin typeface="Times New Roman Bold"/>
                <a:ea typeface="Times New Roman Bold"/>
                <a:cs typeface="Times New Roman Bold"/>
                <a:sym typeface="Times New Roman Bold"/>
              </a:rPr>
              <a:t>Task: </a:t>
            </a:r>
            <a:r>
              <a:rPr lang="en-US" sz="2499">
                <a:solidFill>
                  <a:srgbClr val="051D40"/>
                </a:solidFill>
                <a:latin typeface="Times New Roman"/>
                <a:ea typeface="Times New Roman"/>
                <a:cs typeface="Times New Roman"/>
                <a:sym typeface="Times New Roman"/>
              </a:rPr>
              <a:t>Analyze the distribution of movie durations and identify the relationship between movie duration and IMDB score.</a:t>
            </a:r>
          </a:p>
          <a:p>
            <a:pPr algn="l">
              <a:lnSpc>
                <a:spcPts val="3499"/>
              </a:lnSpc>
            </a:pPr>
          </a:p>
        </p:txBody>
      </p:sp>
      <p:sp>
        <p:nvSpPr>
          <p:cNvPr name="TextBox 24" id="24"/>
          <p:cNvSpPr txBox="true"/>
          <p:nvPr/>
        </p:nvSpPr>
        <p:spPr>
          <a:xfrm rot="0">
            <a:off x="9144000" y="3255010"/>
            <a:ext cx="7937519" cy="469863"/>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Result: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10337023" y="3042786"/>
            <a:ext cx="4609296" cy="6832053"/>
          </a:xfrm>
          <a:custGeom>
            <a:avLst/>
            <a:gdLst/>
            <a:ahLst/>
            <a:cxnLst/>
            <a:rect r="r" b="b" t="t" l="l"/>
            <a:pathLst>
              <a:path h="6832053" w="4609296">
                <a:moveTo>
                  <a:pt x="0" y="0"/>
                </a:moveTo>
                <a:lnTo>
                  <a:pt x="4609296" y="0"/>
                </a:lnTo>
                <a:lnTo>
                  <a:pt x="4609296" y="6832053"/>
                </a:lnTo>
                <a:lnTo>
                  <a:pt x="0" y="6832053"/>
                </a:lnTo>
                <a:lnTo>
                  <a:pt x="0" y="0"/>
                </a:lnTo>
                <a:close/>
              </a:path>
            </a:pathLst>
          </a:custGeom>
          <a:blipFill>
            <a:blip r:embed="rId2"/>
            <a:stretch>
              <a:fillRect l="0" t="0" r="0" b="0"/>
            </a:stretch>
          </a:blipFill>
        </p:spPr>
      </p:sp>
      <p:sp>
        <p:nvSpPr>
          <p:cNvPr name="TextBox 21" id="21"/>
          <p:cNvSpPr txBox="true"/>
          <p:nvPr/>
        </p:nvSpPr>
        <p:spPr>
          <a:xfrm rot="0">
            <a:off x="9144000" y="787752"/>
            <a:ext cx="8115300" cy="2660427"/>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C. Language Analysis: </a:t>
            </a:r>
            <a:r>
              <a:rPr lang="en-US" sz="2499">
                <a:solidFill>
                  <a:srgbClr val="051D40"/>
                </a:solidFill>
                <a:latin typeface="Times New Roman"/>
                <a:ea typeface="Times New Roman"/>
                <a:cs typeface="Times New Roman"/>
                <a:sym typeface="Times New Roman"/>
              </a:rPr>
              <a:t>Situation: Examine the distribution of movies based on their language.</a:t>
            </a:r>
          </a:p>
          <a:p>
            <a:pPr algn="l">
              <a:lnSpc>
                <a:spcPts val="3499"/>
              </a:lnSpc>
            </a:pPr>
            <a:r>
              <a:rPr lang="en-US" sz="2499">
                <a:solidFill>
                  <a:srgbClr val="051D40"/>
                </a:solidFill>
                <a:latin typeface="Times New Roman Bold"/>
                <a:ea typeface="Times New Roman Bold"/>
                <a:cs typeface="Times New Roman Bold"/>
                <a:sym typeface="Times New Roman Bold"/>
              </a:rPr>
              <a:t>Task: </a:t>
            </a:r>
            <a:r>
              <a:rPr lang="en-US" sz="2499">
                <a:solidFill>
                  <a:srgbClr val="051D40"/>
                </a:solidFill>
                <a:latin typeface="Times New Roman"/>
                <a:ea typeface="Times New Roman"/>
                <a:cs typeface="Times New Roman"/>
                <a:sym typeface="Times New Roman"/>
              </a:rPr>
              <a:t>Determine the most common lang</a:t>
            </a:r>
            <a:r>
              <a:rPr lang="en-US" sz="2499">
                <a:solidFill>
                  <a:srgbClr val="051D40"/>
                </a:solidFill>
                <a:latin typeface="Times New Roman"/>
                <a:ea typeface="Times New Roman"/>
                <a:cs typeface="Times New Roman"/>
                <a:sym typeface="Times New Roman"/>
              </a:rPr>
              <a:t>uages used in movies and analyze their impact on the IMDB score using descriptive statistics.</a:t>
            </a:r>
          </a:p>
          <a:p>
            <a:pPr algn="l">
              <a:lnSpc>
                <a:spcPts val="3499"/>
              </a:lnSpc>
            </a:pPr>
          </a:p>
        </p:txBody>
      </p:sp>
      <p:sp>
        <p:nvSpPr>
          <p:cNvPr name="TextBox 22" id="22"/>
          <p:cNvSpPr txBox="true"/>
          <p:nvPr/>
        </p:nvSpPr>
        <p:spPr>
          <a:xfrm rot="0">
            <a:off x="9144000" y="3086717"/>
            <a:ext cx="8082083" cy="469863"/>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Result: </a:t>
            </a:r>
          </a:p>
        </p:txBody>
      </p:sp>
      <p:sp>
        <p:nvSpPr>
          <p:cNvPr name="TextBox 23" id="23"/>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Data Analytics Task: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10313802" y="3539117"/>
            <a:ext cx="6641035" cy="5383379"/>
          </a:xfrm>
          <a:custGeom>
            <a:avLst/>
            <a:gdLst/>
            <a:ahLst/>
            <a:cxnLst/>
            <a:rect r="r" b="b" t="t" l="l"/>
            <a:pathLst>
              <a:path h="5383379" w="6641035">
                <a:moveTo>
                  <a:pt x="0" y="0"/>
                </a:moveTo>
                <a:lnTo>
                  <a:pt x="6641034" y="0"/>
                </a:lnTo>
                <a:lnTo>
                  <a:pt x="6641034" y="5383379"/>
                </a:lnTo>
                <a:lnTo>
                  <a:pt x="0" y="5383379"/>
                </a:lnTo>
                <a:lnTo>
                  <a:pt x="0" y="0"/>
                </a:lnTo>
                <a:close/>
              </a:path>
            </a:pathLst>
          </a:custGeom>
          <a:blipFill>
            <a:blip r:embed="rId2"/>
            <a:stretch>
              <a:fillRect l="0" t="0" r="0" b="0"/>
            </a:stretch>
          </a:blipFill>
        </p:spPr>
      </p:sp>
      <p:sp>
        <p:nvSpPr>
          <p:cNvPr name="TextBox 21" id="21"/>
          <p:cNvSpPr txBox="true"/>
          <p:nvPr/>
        </p:nvSpPr>
        <p:spPr>
          <a:xfrm rot="0">
            <a:off x="9144000" y="1269254"/>
            <a:ext cx="7937519" cy="2660427"/>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D. Director Analysis: </a:t>
            </a:r>
            <a:r>
              <a:rPr lang="en-US" sz="2499">
                <a:solidFill>
                  <a:srgbClr val="051D40"/>
                </a:solidFill>
                <a:latin typeface="Times New Roman"/>
                <a:ea typeface="Times New Roman"/>
                <a:cs typeface="Times New Roman"/>
                <a:sym typeface="Times New Roman"/>
              </a:rPr>
              <a:t>Influence of directors on movie ratings.</a:t>
            </a:r>
          </a:p>
          <a:p>
            <a:pPr algn="l">
              <a:lnSpc>
                <a:spcPts val="3499"/>
              </a:lnSpc>
            </a:pPr>
            <a:r>
              <a:rPr lang="en-US" sz="2499">
                <a:solidFill>
                  <a:srgbClr val="051D40"/>
                </a:solidFill>
                <a:latin typeface="Times New Roman Bold"/>
                <a:ea typeface="Times New Roman Bold"/>
                <a:cs typeface="Times New Roman Bold"/>
                <a:sym typeface="Times New Roman Bold"/>
              </a:rPr>
              <a:t>Task: </a:t>
            </a:r>
            <a:r>
              <a:rPr lang="en-US" sz="2499">
                <a:solidFill>
                  <a:srgbClr val="051D40"/>
                </a:solidFill>
                <a:latin typeface="Times New Roman"/>
                <a:ea typeface="Times New Roman"/>
                <a:cs typeface="Times New Roman"/>
                <a:sym typeface="Times New Roman"/>
              </a:rPr>
              <a:t>Identify the top directors based on their average IMDB score and analyze their contribution to the success of movies using percentile calculations.</a:t>
            </a:r>
          </a:p>
          <a:p>
            <a:pPr algn="l">
              <a:lnSpc>
                <a:spcPts val="3499"/>
              </a:lnSpc>
            </a:pPr>
          </a:p>
        </p:txBody>
      </p:sp>
      <p:sp>
        <p:nvSpPr>
          <p:cNvPr name="TextBox 22" id="22"/>
          <p:cNvSpPr txBox="true"/>
          <p:nvPr/>
        </p:nvSpPr>
        <p:spPr>
          <a:xfrm rot="0">
            <a:off x="9144000" y="3582015"/>
            <a:ext cx="7937519" cy="469863"/>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Result: </a:t>
            </a:r>
          </a:p>
        </p:txBody>
      </p:sp>
      <p:sp>
        <p:nvSpPr>
          <p:cNvPr name="TextBox 23" id="23"/>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Data Analytics Task: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63278"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05455" y="2656032"/>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15313" y="4180490"/>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944228" y="7402839"/>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309460" y="576048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9144000" y="5896558"/>
            <a:ext cx="7676650" cy="1375585"/>
          </a:xfrm>
          <a:custGeom>
            <a:avLst/>
            <a:gdLst/>
            <a:ahLst/>
            <a:cxnLst/>
            <a:rect r="r" b="b" t="t" l="l"/>
            <a:pathLst>
              <a:path h="1375585" w="7676650">
                <a:moveTo>
                  <a:pt x="0" y="0"/>
                </a:moveTo>
                <a:lnTo>
                  <a:pt x="7676650" y="0"/>
                </a:lnTo>
                <a:lnTo>
                  <a:pt x="7676650" y="1375585"/>
                </a:lnTo>
                <a:lnTo>
                  <a:pt x="0" y="1375585"/>
                </a:lnTo>
                <a:lnTo>
                  <a:pt x="0" y="0"/>
                </a:lnTo>
                <a:close/>
              </a:path>
            </a:pathLst>
          </a:custGeom>
          <a:blipFill>
            <a:blip r:embed="rId2"/>
            <a:stretch>
              <a:fillRect l="0" t="0" r="0" b="0"/>
            </a:stretch>
          </a:blipFill>
        </p:spPr>
      </p:sp>
      <p:sp>
        <p:nvSpPr>
          <p:cNvPr name="TextBox 21" id="21"/>
          <p:cNvSpPr txBox="true"/>
          <p:nvPr/>
        </p:nvSpPr>
        <p:spPr>
          <a:xfrm rot="0">
            <a:off x="9144000" y="2919607"/>
            <a:ext cx="7937519" cy="2660427"/>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E. Budget Analysis: </a:t>
            </a:r>
            <a:r>
              <a:rPr lang="en-US" sz="2499">
                <a:solidFill>
                  <a:srgbClr val="051D40"/>
                </a:solidFill>
                <a:latin typeface="Times New Roman"/>
                <a:ea typeface="Times New Roman"/>
                <a:cs typeface="Times New Roman"/>
                <a:sym typeface="Times New Roman"/>
              </a:rPr>
              <a:t>Explore the relationship between movie budgets and their financial success.</a:t>
            </a:r>
          </a:p>
          <a:p>
            <a:pPr algn="l">
              <a:lnSpc>
                <a:spcPts val="3499"/>
              </a:lnSpc>
            </a:pPr>
            <a:r>
              <a:rPr lang="en-US" sz="2499">
                <a:solidFill>
                  <a:srgbClr val="051D40"/>
                </a:solidFill>
                <a:latin typeface="Times New Roman Bold"/>
                <a:ea typeface="Times New Roman Bold"/>
                <a:cs typeface="Times New Roman Bold"/>
                <a:sym typeface="Times New Roman Bold"/>
              </a:rPr>
              <a:t>Task: </a:t>
            </a:r>
            <a:r>
              <a:rPr lang="en-US" sz="2499">
                <a:solidFill>
                  <a:srgbClr val="051D40"/>
                </a:solidFill>
                <a:latin typeface="Times New Roman"/>
                <a:ea typeface="Times New Roman"/>
                <a:cs typeface="Times New Roman"/>
                <a:sym typeface="Times New Roman"/>
              </a:rPr>
              <a:t>Analyze the correlation between movie budgets and gross earnings, and identify the movies with the highest profit margin.</a:t>
            </a:r>
          </a:p>
          <a:p>
            <a:pPr algn="l">
              <a:lnSpc>
                <a:spcPts val="3499"/>
              </a:lnSpc>
            </a:pPr>
          </a:p>
        </p:txBody>
      </p:sp>
      <p:sp>
        <p:nvSpPr>
          <p:cNvPr name="TextBox 22" id="22"/>
          <p:cNvSpPr txBox="true"/>
          <p:nvPr/>
        </p:nvSpPr>
        <p:spPr>
          <a:xfrm rot="0">
            <a:off x="9144000" y="5321521"/>
            <a:ext cx="7937519" cy="469863"/>
          </a:xfrm>
          <a:prstGeom prst="rect">
            <a:avLst/>
          </a:prstGeom>
        </p:spPr>
        <p:txBody>
          <a:bodyPr anchor="t" rtlCol="false" tIns="0" lIns="0" bIns="0" rIns="0">
            <a:spAutoFit/>
          </a:bodyPr>
          <a:lstStyle/>
          <a:p>
            <a:pPr algn="l">
              <a:lnSpc>
                <a:spcPts val="3499"/>
              </a:lnSpc>
            </a:pPr>
            <a:r>
              <a:rPr lang="en-US" sz="2499">
                <a:solidFill>
                  <a:srgbClr val="051D40"/>
                </a:solidFill>
                <a:latin typeface="Times New Roman Bold"/>
                <a:ea typeface="Times New Roman Bold"/>
                <a:cs typeface="Times New Roman Bold"/>
                <a:sym typeface="Times New Roman Bold"/>
              </a:rPr>
              <a:t>Result: </a:t>
            </a:r>
          </a:p>
        </p:txBody>
      </p:sp>
      <p:sp>
        <p:nvSpPr>
          <p:cNvPr name="TextBox 23" id="23"/>
          <p:cNvSpPr txBox="true"/>
          <p:nvPr/>
        </p:nvSpPr>
        <p:spPr>
          <a:xfrm rot="0">
            <a:off x="933118" y="4465258"/>
            <a:ext cx="6486181" cy="890681"/>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Times New Roman Bold"/>
                <a:ea typeface="Times New Roman Bold"/>
                <a:cs typeface="Times New Roman Bold"/>
                <a:sym typeface="Times New Roman Bold"/>
              </a:rPr>
              <a:t>Data Analytics Task: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DAGN3BEK6iA</dc:identifier>
  <dcterms:modified xsi:type="dcterms:W3CDTF">2011-08-01T06:04:30Z</dcterms:modified>
  <cp:revision>1</cp:revision>
  <dc:title>IMDB Movie Analysis</dc:title>
</cp:coreProperties>
</file>