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8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88"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7187d061b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7187d06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768f9ca5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768f9ca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768f9ca5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768f9ca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7187d061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7187d06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7187d061b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7187d06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187d061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7187d06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714525a75_0_17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714525a75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714525a75_0_17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714525a75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14525a75_0_16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14525a75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1458441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7145844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14525a7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14525a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1458441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7145844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14525a7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14525a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14525a7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714525a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68f9ca5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68f9c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714525a75_0_17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714525a75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B9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B9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B9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B9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B9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B9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B9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B9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B9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B9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B9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B9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B9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B9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B9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9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B9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9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9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www.kaggle.com/singhnproud77/hr-attrition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www.kaggle.com/singhnproud77/hr-attrition-dataset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531351" y="1338794"/>
            <a:ext cx="9129299" cy="220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</a:rPr>
              <a:t>Employee Attrition Factors</a:t>
            </a:r>
            <a:br>
              <a:rPr b="0" i="0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2250">
                <a:solidFill>
                  <a:schemeClr val="accent2"/>
                </a:solidFill>
              </a:rPr>
              <a:t>What financial/non-financial factors cause an employee to leave a company? What can you do to make them stay?</a:t>
            </a:r>
            <a:endParaRPr i="1" sz="900"/>
          </a:p>
        </p:txBody>
      </p:sp>
      <p:sp>
        <p:nvSpPr>
          <p:cNvPr id="86" name="Google Shape;86;p13"/>
          <p:cNvSpPr txBox="1"/>
          <p:nvPr/>
        </p:nvSpPr>
        <p:spPr>
          <a:xfrm>
            <a:off x="1531350" y="3390900"/>
            <a:ext cx="9129299" cy="749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Falak jain, Antonius Raharja, Pranay Bhaskar Mallipudi, Shailendra Narwaria, Vania Ibrahim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flipH="1" rot="10800000">
            <a:off x="0" y="5778500"/>
            <a:ext cx="12192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ular Use Shield_GoldOnWhite_NoBG.eps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7488" y="313267"/>
            <a:ext cx="463639" cy="596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4192" y="649483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444" y="6138496"/>
            <a:ext cx="1841968" cy="43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609600" y="2338504"/>
            <a:ext cx="10972800" cy="12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DASHBOARD PRESENTATION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Key Metrics</a:t>
            </a:r>
            <a:endParaRPr b="1" sz="2800"/>
          </a:p>
        </p:txBody>
      </p:sp>
      <p:sp>
        <p:nvSpPr>
          <p:cNvPr id="222" name="Google Shape;222;p22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609600" y="107672"/>
            <a:ext cx="10972800" cy="8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Dashboard Layout Tab 1</a:t>
            </a:r>
            <a:endParaRPr b="1" sz="3800"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63" y="1027497"/>
            <a:ext cx="10880265" cy="542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609600" y="107672"/>
            <a:ext cx="10972800" cy="8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Dashboard Layout Tab 2</a:t>
            </a:r>
            <a:endParaRPr b="1" sz="3800"/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5" y="922172"/>
            <a:ext cx="11256754" cy="558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609600" y="67470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Key Metrics: Age 18-30 vs 31-45 for all Departments &amp; Role</a:t>
            </a:r>
            <a:endParaRPr b="1" sz="3200"/>
          </a:p>
        </p:txBody>
      </p:sp>
      <p:sp>
        <p:nvSpPr>
          <p:cNvPr id="243" name="Google Shape;243;p25"/>
          <p:cNvSpPr txBox="1"/>
          <p:nvPr/>
        </p:nvSpPr>
        <p:spPr>
          <a:xfrm>
            <a:off x="1322150" y="1472650"/>
            <a:ext cx="26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795450" y="2244163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18-30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95438" y="5133700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31-45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975" y="4369125"/>
            <a:ext cx="7089349" cy="237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977" y="1250950"/>
            <a:ext cx="7089350" cy="24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975" y="834550"/>
            <a:ext cx="708935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1975" y="3935775"/>
            <a:ext cx="7089351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609600" y="2009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Key Metrics: Sales Executive vs Sales Representative</a:t>
            </a:r>
            <a:endParaRPr b="1" sz="3200"/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300" y="1500500"/>
            <a:ext cx="5960900" cy="50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75" y="1500500"/>
            <a:ext cx="5845575" cy="50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7775850" y="850750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Representative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1706563" y="850750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Executive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Conclusion</a:t>
            </a:r>
            <a:endParaRPr b="1" sz="3200"/>
          </a:p>
        </p:txBody>
      </p:sp>
      <p:sp>
        <p:nvSpPr>
          <p:cNvPr id="264" name="Google Shape;264;p27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267" name="Google Shape;2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609600" y="1040413"/>
            <a:ext cx="109728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Attrition is a critical topic for most companies as all </a:t>
            </a:r>
            <a:r>
              <a:rPr lang="en-US" sz="2000"/>
              <a:t>businesses</a:t>
            </a:r>
            <a:r>
              <a:rPr lang="en-US" sz="2000"/>
              <a:t> rely on employees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Assist companies through data-driven decision making approach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Hiring decision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Predict whether certain employees have a high chance to attrite based on historical data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References</a:t>
            </a:r>
            <a:endParaRPr b="1" sz="3200"/>
          </a:p>
        </p:txBody>
      </p:sp>
      <p:sp>
        <p:nvSpPr>
          <p:cNvPr id="274" name="Google Shape;274;p28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277" name="Google Shape;2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609600" y="1040413"/>
            <a:ext cx="109728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Reddy, Chitra, et al. “Employee Attrition or Turnover Advantages &amp; Disadvantages.” </a:t>
            </a:r>
            <a:r>
              <a:rPr i="1" lang="en-US" sz="1700">
                <a:solidFill>
                  <a:srgbClr val="000000"/>
                </a:solidFill>
              </a:rPr>
              <a:t>WiseStep</a:t>
            </a:r>
            <a:r>
              <a:rPr lang="en-US" sz="1700">
                <a:solidFill>
                  <a:srgbClr val="000000"/>
                </a:solidFill>
              </a:rPr>
              <a:t>, 25 June 2018,</a:t>
            </a:r>
            <a:endParaRPr sz="17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https://content.wisestep.com/employee-attrition-turnover-advantages-disadvantages/.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Appendix</a:t>
            </a:r>
            <a:endParaRPr b="1" sz="3200"/>
          </a:p>
        </p:txBody>
      </p:sp>
      <p:sp>
        <p:nvSpPr>
          <p:cNvPr id="284" name="Google Shape;284;p29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287" name="Google Shape;2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609600" y="1040413"/>
            <a:ext cx="109728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For the full code related to our dashboard and EDA process: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Dashboard: </a:t>
            </a:r>
            <a:r>
              <a:rPr lang="en-US" sz="2000" u="sng"/>
              <a:t>“dashboard_latest.ipynb”</a:t>
            </a:r>
            <a:endParaRPr sz="20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EDA/Random Forest Classifier: </a:t>
            </a:r>
            <a:r>
              <a:rPr lang="en-US" sz="2000" u="sng"/>
              <a:t>“DSO 545 project EDA and RF model.ipynb”</a:t>
            </a:r>
            <a:endParaRPr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Raw dataset source:</a:t>
            </a:r>
            <a:r>
              <a:rPr lang="en-US" sz="2000"/>
              <a:t> IBM Attrition Dataset (from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Kaggle</a:t>
            </a:r>
            <a:r>
              <a:rPr lang="en-US" sz="2000"/>
              <a:t>)</a:t>
            </a:r>
            <a:endParaRPr sz="2000" u="sng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The Importance of Employees</a:t>
            </a:r>
            <a:endParaRPr b="1" sz="320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09600" y="983763"/>
            <a:ext cx="10972800" cy="11604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666666"/>
                </a:solidFill>
              </a:rPr>
              <a:t>“To win in the marketplace you first must win in the workplace” - Doug Conant, Former CEO of Campbell Soup Company</a:t>
            </a:r>
            <a:endParaRPr i="1" sz="2400">
              <a:solidFill>
                <a:srgbClr val="666666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4"/>
          <p:cNvGrpSpPr/>
          <p:nvPr/>
        </p:nvGrpSpPr>
        <p:grpSpPr>
          <a:xfrm>
            <a:off x="677402" y="4681363"/>
            <a:ext cx="10904882" cy="857979"/>
            <a:chOff x="1593000" y="2322568"/>
            <a:chExt cx="5957975" cy="643500"/>
          </a:xfrm>
        </p:grpSpPr>
        <p:sp>
          <p:nvSpPr>
            <p:cNvPr id="102" name="Google Shape;102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Low Morality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The event of employee attrition brings </a:t>
              </a: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concerns</a:t>
              </a: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and worries to the remaining employees, leading to low morality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May lead to more employees leaving the company due to excessive workload and stress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677402" y="3807988"/>
            <a:ext cx="10904882" cy="857979"/>
            <a:chOff x="1593000" y="2322568"/>
            <a:chExt cx="5957975" cy="643500"/>
          </a:xfrm>
        </p:grpSpPr>
        <p:sp>
          <p:nvSpPr>
            <p:cNvPr id="110" name="Google Shape;110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Time and Resources Cost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The company will need to dedicate more time and resources to train the new hire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Less time to be productive and accomplish business goals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677370" y="2934488"/>
            <a:ext cx="10904882" cy="857979"/>
            <a:chOff x="1593000" y="2322568"/>
            <a:chExt cx="5957975" cy="643500"/>
          </a:xfrm>
        </p:grpSpPr>
        <p:sp>
          <p:nvSpPr>
            <p:cNvPr id="118" name="Google Shape;118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Hiring Cost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More expenses will be accrued to find and hire a replacement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Impacts the functional department, as well as HR, Legal etc.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4"/>
          <p:cNvSpPr txBox="1"/>
          <p:nvPr/>
        </p:nvSpPr>
        <p:spPr>
          <a:xfrm>
            <a:off x="726375" y="2225525"/>
            <a:ext cx="1090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Drawbacks of High Attrition Rates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Goal</a:t>
            </a:r>
            <a:endParaRPr b="1" sz="3200"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609600" y="1179175"/>
            <a:ext cx="10972800" cy="1792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Introduce a dashboard for businesses to </a:t>
            </a:r>
            <a:r>
              <a:rPr lang="en-US" sz="2400"/>
              <a:t>recognize financial/non-financial factors which led specific employees to attrite based on historical data. The dashboard also includes a tool to predict the chances of a certain employees to attrite.</a:t>
            </a:r>
            <a:endParaRPr i="1" sz="2400">
              <a:solidFill>
                <a:srgbClr val="666666"/>
              </a:solidFill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Dataset</a:t>
            </a:r>
            <a:endParaRPr b="1" sz="3200"/>
          </a:p>
        </p:txBody>
      </p:sp>
      <p:sp>
        <p:nvSpPr>
          <p:cNvPr id="141" name="Google Shape;141;p16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143" name="Google Shape;1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609600" y="1040413"/>
            <a:ext cx="109728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Source: IBM Attrition Dataset (from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Kaggle</a:t>
            </a:r>
            <a:r>
              <a:rPr lang="en-US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Each row of data contains </a:t>
            </a:r>
            <a:r>
              <a:rPr lang="en-US" sz="2000"/>
              <a:t>details of one (1) employee that has attrite or not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Each column provides general insights of the employee’s career history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75" y="2306074"/>
            <a:ext cx="11103430" cy="323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Data Extraction</a:t>
            </a:r>
            <a:endParaRPr b="1" sz="3200"/>
          </a:p>
        </p:txBody>
      </p:sp>
      <p:sp>
        <p:nvSpPr>
          <p:cNvPr id="152" name="Google Shape;152;p17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1034775"/>
            <a:ext cx="11186401" cy="4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915050" y="1735725"/>
            <a:ext cx="1084800" cy="30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199400" y="1702725"/>
            <a:ext cx="36021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Our raw dataset includes 1,470 rows and 33 columns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Data Cleaning</a:t>
            </a:r>
            <a:endParaRPr b="1" sz="3200"/>
          </a:p>
        </p:txBody>
      </p:sp>
      <p:sp>
        <p:nvSpPr>
          <p:cNvPr id="164" name="Google Shape;164;p18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00" y="849000"/>
            <a:ext cx="2178331" cy="48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6">
            <a:alphaModFix/>
          </a:blip>
          <a:srcRect b="0" l="0" r="0" t="50022"/>
          <a:stretch/>
        </p:blipFill>
        <p:spPr>
          <a:xfrm>
            <a:off x="3399325" y="2625772"/>
            <a:ext cx="8763000" cy="7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782975" y="849000"/>
            <a:ext cx="1896000" cy="19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782975" y="4294350"/>
            <a:ext cx="1977000" cy="15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782976" y="5295025"/>
            <a:ext cx="1977000" cy="19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7131" y="1154870"/>
            <a:ext cx="81153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3671775" y="1390350"/>
            <a:ext cx="6215100" cy="26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3819300" y="2868475"/>
            <a:ext cx="4553400" cy="43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6" name="Google Shape;176;p18"/>
          <p:cNvCxnSpPr>
            <a:stCxn id="174" idx="1"/>
            <a:endCxn id="171" idx="3"/>
          </p:cNvCxnSpPr>
          <p:nvPr/>
        </p:nvCxnSpPr>
        <p:spPr>
          <a:xfrm flipH="1">
            <a:off x="2760075" y="1520550"/>
            <a:ext cx="911700" cy="285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74" idx="1"/>
            <a:endCxn id="172" idx="3"/>
          </p:cNvCxnSpPr>
          <p:nvPr/>
        </p:nvCxnSpPr>
        <p:spPr>
          <a:xfrm flipH="1">
            <a:off x="2760075" y="1520550"/>
            <a:ext cx="911700" cy="387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 txBox="1"/>
          <p:nvPr/>
        </p:nvSpPr>
        <p:spPr>
          <a:xfrm>
            <a:off x="3839350" y="1716850"/>
            <a:ext cx="3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093975" y="1735725"/>
            <a:ext cx="4160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As both the columns ‘Date_of_termination’ and ‘Unnamed: 32’ are blanks, we dropped these 2 columns from the dataset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2822000" y="849000"/>
            <a:ext cx="3441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Checking for null values from the raw dataset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015950" y="3470675"/>
            <a:ext cx="41601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Since the ‘Date_of_termination’ column is blank, there will be no use for the ‘Date_of_hire’ column. As such, we dropped that column as well.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Feature Engineering</a:t>
            </a:r>
            <a:endParaRPr b="1" sz="3200"/>
          </a:p>
        </p:txBody>
      </p:sp>
      <p:sp>
        <p:nvSpPr>
          <p:cNvPr id="187" name="Google Shape;187;p19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950" y="1057995"/>
            <a:ext cx="93059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708950" y="1058000"/>
            <a:ext cx="9306000" cy="23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4131750" y="1507800"/>
            <a:ext cx="5395800" cy="129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 identified 3 different columns with numerical values that would describe if an employee’s satisfaction level overall. Each column has value ranges from 1-4.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 decided to aggregate these columns and create a ‘holistic_satisfaction’ columns to use in our analysis. Upon aggregation, we identified that an average employee has an average of 8.6 holistic satisfaction number.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778125" y="1578300"/>
            <a:ext cx="1822200" cy="133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Exploratory Data Analysis</a:t>
            </a:r>
            <a:endParaRPr b="1" sz="3200"/>
          </a:p>
        </p:txBody>
      </p:sp>
      <p:sp>
        <p:nvSpPr>
          <p:cNvPr id="200" name="Google Shape;200;p20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203" name="Google Shape;2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75" y="924457"/>
            <a:ext cx="39528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800" y="3206850"/>
            <a:ext cx="3829050" cy="25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9025" y="1893868"/>
            <a:ext cx="5786350" cy="2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609600" y="274645"/>
            <a:ext cx="109728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Feature Importance from Random Forest</a:t>
            </a:r>
            <a:endParaRPr b="1" sz="3200"/>
          </a:p>
        </p:txBody>
      </p:sp>
      <p:sp>
        <p:nvSpPr>
          <p:cNvPr id="212" name="Google Shape;212;p21"/>
          <p:cNvSpPr/>
          <p:nvPr/>
        </p:nvSpPr>
        <p:spPr>
          <a:xfrm>
            <a:off x="0" y="5803900"/>
            <a:ext cx="12192000" cy="10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 flipH="1" rot="10800000">
            <a:off x="4221" y="5778600"/>
            <a:ext cx="12158100" cy="5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-lineWordmark_GoldOnCard_NoBG.eps"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116" y="64174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Marshall_GoldOnCard_NoBG.eps"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29" y="6200552"/>
            <a:ext cx="1841968" cy="43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55475" y="1437300"/>
            <a:ext cx="12617798" cy="32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9">
      <a:dk1>
        <a:srgbClr val="990000"/>
      </a:dk1>
      <a:lt1>
        <a:srgbClr val="FFFFFF"/>
      </a:lt1>
      <a:dk2>
        <a:srgbClr val="323232"/>
      </a:dk2>
      <a:lt2>
        <a:srgbClr val="E3DED1"/>
      </a:lt2>
      <a:accent1>
        <a:srgbClr val="FFCC00"/>
      </a:accent1>
      <a:accent2>
        <a:srgbClr val="991B1E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