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Canva Sans Medium" panose="020B0604020202020204" charset="0"/>
      <p:regular r:id="rId16"/>
    </p:embeddedFont>
    <p:embeddedFont>
      <p:font typeface="League Spartan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hyperlink" Target="https://github.com/pranaymane123/IBM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607933" y="59261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680067" y="-251105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0" y="6257925"/>
            <a:ext cx="18288000" cy="300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7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 PRANAY RHADHAYNATH MANE</a:t>
            </a:r>
          </a:p>
          <a:p>
            <a:pPr algn="ctr">
              <a:lnSpc>
                <a:spcPts val="4559"/>
              </a:lnSpc>
            </a:pPr>
            <a:r>
              <a:rPr lang="en-US" sz="37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NAME : PRANAY RHADHAYNATH MANE</a:t>
            </a:r>
          </a:p>
          <a:p>
            <a:pPr algn="ctr">
              <a:lnSpc>
                <a:spcPts val="4559"/>
              </a:lnSpc>
            </a:pPr>
            <a:r>
              <a:rPr lang="en-US" sz="37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 Name &amp; Department: Sinhgad Academy Of Engineering, Kondhwa (BK), Pune</a:t>
            </a:r>
          </a:p>
          <a:p>
            <a:pPr algn="ctr">
              <a:lnSpc>
                <a:spcPts val="5759"/>
              </a:lnSpc>
            </a:pPr>
            <a:endParaRPr lang="en-US" sz="37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9394" y="4029075"/>
            <a:ext cx="17849212" cy="222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3"/>
              </a:lnSpc>
            </a:pPr>
            <a:r>
              <a:rPr lang="en-US" sz="7344" spc="-39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SECURE DATA HIDING IN IMAGE USING STEGANOGRAPHY</a:t>
            </a:r>
          </a:p>
        </p:txBody>
      </p:sp>
      <p:sp>
        <p:nvSpPr>
          <p:cNvPr id="8" name="Freeform 8"/>
          <p:cNvSpPr/>
          <p:nvPr/>
        </p:nvSpPr>
        <p:spPr>
          <a:xfrm>
            <a:off x="15350789" y="9258300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589181" y="2484567"/>
            <a:ext cx="5109638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6"/>
              </a:lnSpc>
            </a:pPr>
            <a:r>
              <a:rPr lang="en-US" sz="390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CAPSTONE PROJECT</a:t>
            </a:r>
          </a:p>
          <a:p>
            <a:pPr marL="0" lvl="0" indent="0" algn="ctr">
              <a:lnSpc>
                <a:spcPts val="4686"/>
              </a:lnSpc>
              <a:spcBef>
                <a:spcPct val="0"/>
              </a:spcBef>
            </a:pPr>
            <a:r>
              <a:rPr lang="en-US" sz="390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TITLE 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102100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5753171" y="297057"/>
            <a:ext cx="6781657" cy="1773322"/>
            <a:chOff x="0" y="0"/>
            <a:chExt cx="3108365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08365" cy="812800"/>
            </a:xfrm>
            <a:custGeom>
              <a:avLst/>
              <a:gdLst/>
              <a:ahLst/>
              <a:cxnLst/>
              <a:rect l="l" t="t" r="r" b="b"/>
              <a:pathLst>
                <a:path w="3108365" h="812800">
                  <a:moveTo>
                    <a:pt x="310836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108365" y="624840"/>
                  </a:lnTo>
                  <a:lnTo>
                    <a:pt x="3108365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108365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975378" y="456711"/>
            <a:ext cx="6781657" cy="1773322"/>
            <a:chOff x="0" y="0"/>
            <a:chExt cx="3108365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08365" cy="812800"/>
            </a:xfrm>
            <a:custGeom>
              <a:avLst/>
              <a:gdLst/>
              <a:ahLst/>
              <a:cxnLst/>
              <a:rect l="l" t="t" r="r" b="b"/>
              <a:pathLst>
                <a:path w="3108365" h="812800">
                  <a:moveTo>
                    <a:pt x="310836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108365" y="624840"/>
                  </a:lnTo>
                  <a:lnTo>
                    <a:pt x="310836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108365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4111894" y="2216535"/>
            <a:ext cx="10064213" cy="2429368"/>
          </a:xfrm>
          <a:custGeom>
            <a:avLst/>
            <a:gdLst/>
            <a:ahLst/>
            <a:cxnLst/>
            <a:rect l="l" t="t" r="r" b="b"/>
            <a:pathLst>
              <a:path w="10064213" h="2429368">
                <a:moveTo>
                  <a:pt x="0" y="0"/>
                </a:moveTo>
                <a:lnTo>
                  <a:pt x="10064212" y="0"/>
                </a:lnTo>
                <a:lnTo>
                  <a:pt x="10064212" y="2429368"/>
                </a:lnTo>
                <a:lnTo>
                  <a:pt x="0" y="2429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111894" y="7574484"/>
            <a:ext cx="10064213" cy="2429368"/>
          </a:xfrm>
          <a:custGeom>
            <a:avLst/>
            <a:gdLst/>
            <a:ahLst/>
            <a:cxnLst/>
            <a:rect l="l" t="t" r="r" b="b"/>
            <a:pathLst>
              <a:path w="10064213" h="2429368">
                <a:moveTo>
                  <a:pt x="0" y="0"/>
                </a:moveTo>
                <a:lnTo>
                  <a:pt x="10064212" y="0"/>
                </a:lnTo>
                <a:lnTo>
                  <a:pt x="10064212" y="2429368"/>
                </a:lnTo>
                <a:lnTo>
                  <a:pt x="0" y="2429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111894" y="4897467"/>
            <a:ext cx="10064213" cy="2429368"/>
          </a:xfrm>
          <a:custGeom>
            <a:avLst/>
            <a:gdLst/>
            <a:ahLst/>
            <a:cxnLst/>
            <a:rect l="l" t="t" r="r" b="b"/>
            <a:pathLst>
              <a:path w="10064213" h="2429368">
                <a:moveTo>
                  <a:pt x="0" y="0"/>
                </a:moveTo>
                <a:lnTo>
                  <a:pt x="10064212" y="0"/>
                </a:lnTo>
                <a:lnTo>
                  <a:pt x="10064212" y="2429367"/>
                </a:lnTo>
                <a:lnTo>
                  <a:pt x="0" y="2429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352333" y="697059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SCOPE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44054" y="5451494"/>
            <a:ext cx="8399891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ENHANCING THE TOOL TO SUPPORT AUDIO AND VIDEO STEGANOGRAPHY.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22984" y="8210683"/>
            <a:ext cx="6842032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DEVELOPING A GUI-BASED APPLICATION FOR EASE OF USE.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10673" y="2852734"/>
            <a:ext cx="10466654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IMPLEMENTING AI-BASED STEGANALYSIS DETECTION FOR INCREASED SECURITY.</a:t>
            </a:r>
          </a:p>
        </p:txBody>
      </p:sp>
      <p:sp>
        <p:nvSpPr>
          <p:cNvPr id="19" name="Freeform 19"/>
          <p:cNvSpPr/>
          <p:nvPr/>
        </p:nvSpPr>
        <p:spPr>
          <a:xfrm rot="-9038851" flipH="1">
            <a:off x="3001944" y="2846921"/>
            <a:ext cx="1356245" cy="484858"/>
          </a:xfrm>
          <a:custGeom>
            <a:avLst/>
            <a:gdLst/>
            <a:ahLst/>
            <a:cxnLst/>
            <a:rect l="l" t="t" r="r" b="b"/>
            <a:pathLst>
              <a:path w="1356245" h="484858">
                <a:moveTo>
                  <a:pt x="1356245" y="0"/>
                </a:moveTo>
                <a:lnTo>
                  <a:pt x="0" y="0"/>
                </a:lnTo>
                <a:lnTo>
                  <a:pt x="0" y="484857"/>
                </a:lnTo>
                <a:lnTo>
                  <a:pt x="1356245" y="484857"/>
                </a:lnTo>
                <a:lnTo>
                  <a:pt x="135624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9038851" flipH="1">
            <a:off x="3001944" y="8472163"/>
            <a:ext cx="1356245" cy="484858"/>
          </a:xfrm>
          <a:custGeom>
            <a:avLst/>
            <a:gdLst/>
            <a:ahLst/>
            <a:cxnLst/>
            <a:rect l="l" t="t" r="r" b="b"/>
            <a:pathLst>
              <a:path w="1356245" h="484858">
                <a:moveTo>
                  <a:pt x="1356245" y="0"/>
                </a:moveTo>
                <a:lnTo>
                  <a:pt x="0" y="0"/>
                </a:lnTo>
                <a:lnTo>
                  <a:pt x="0" y="484857"/>
                </a:lnTo>
                <a:lnTo>
                  <a:pt x="1356245" y="484857"/>
                </a:lnTo>
                <a:lnTo>
                  <a:pt x="135624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9038851" flipH="1">
            <a:off x="3001944" y="5673324"/>
            <a:ext cx="1356245" cy="484858"/>
          </a:xfrm>
          <a:custGeom>
            <a:avLst/>
            <a:gdLst/>
            <a:ahLst/>
            <a:cxnLst/>
            <a:rect l="l" t="t" r="r" b="b"/>
            <a:pathLst>
              <a:path w="1356245" h="484858">
                <a:moveTo>
                  <a:pt x="1356245" y="0"/>
                </a:moveTo>
                <a:lnTo>
                  <a:pt x="0" y="0"/>
                </a:lnTo>
                <a:lnTo>
                  <a:pt x="0" y="484857"/>
                </a:lnTo>
                <a:lnTo>
                  <a:pt x="1356245" y="484857"/>
                </a:lnTo>
                <a:lnTo>
                  <a:pt x="135624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5328717" y="9284098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1"/>
                </a:lnTo>
                <a:lnTo>
                  <a:pt x="0" y="8839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681145" y="4664862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416822" y="4664862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5486400" y="4112722"/>
            <a:ext cx="7315200" cy="2061556"/>
          </a:xfrm>
          <a:custGeom>
            <a:avLst/>
            <a:gdLst/>
            <a:ahLst/>
            <a:cxnLst/>
            <a:rect l="l" t="t" r="r" b="b"/>
            <a:pathLst>
              <a:path w="7315200" h="2061556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28717" y="9162032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90946" y="2597989"/>
            <a:ext cx="12025673" cy="6764123"/>
            <a:chOff x="0" y="0"/>
            <a:chExt cx="3167255" cy="17814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67255" cy="1781497"/>
            </a:xfrm>
            <a:custGeom>
              <a:avLst/>
              <a:gdLst/>
              <a:ahLst/>
              <a:cxnLst/>
              <a:rect l="l" t="t" r="r" b="b"/>
              <a:pathLst>
                <a:path w="3167255" h="1781497">
                  <a:moveTo>
                    <a:pt x="0" y="0"/>
                  </a:moveTo>
                  <a:lnTo>
                    <a:pt x="3167255" y="0"/>
                  </a:lnTo>
                  <a:lnTo>
                    <a:pt x="3167255" y="1781497"/>
                  </a:lnTo>
                  <a:lnTo>
                    <a:pt x="0" y="17814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167255" cy="18291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3064635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flipH="1" flipV="1">
            <a:off x="-4028511" y="-1774108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9" name="Group 9"/>
          <p:cNvGrpSpPr/>
          <p:nvPr/>
        </p:nvGrpSpPr>
        <p:grpSpPr>
          <a:xfrm>
            <a:off x="6146938" y="297057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221482" y="455818"/>
            <a:ext cx="5994124" cy="1773322"/>
            <a:chOff x="0" y="0"/>
            <a:chExt cx="27474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04671" y="809411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OUTLINE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90946" y="2946999"/>
            <a:ext cx="12534582" cy="692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3132" lvl="1" indent="-456566" algn="l">
              <a:lnSpc>
                <a:spcPts val="5921"/>
              </a:lnSpc>
              <a:buAutoNum type="arabicPeriod"/>
            </a:pPr>
            <a:r>
              <a:rPr lang="en-US" sz="42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marL="913132" lvl="1" indent="-456566" algn="l">
              <a:lnSpc>
                <a:spcPts val="5921"/>
              </a:lnSpc>
              <a:buAutoNum type="arabicPeriod"/>
            </a:pPr>
            <a:r>
              <a:rPr lang="en-US" sz="42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 Used</a:t>
            </a:r>
          </a:p>
          <a:p>
            <a:pPr marL="913132" lvl="1" indent="-456566" algn="l">
              <a:lnSpc>
                <a:spcPts val="5921"/>
              </a:lnSpc>
              <a:buAutoNum type="arabicPeriod"/>
            </a:pPr>
            <a:r>
              <a:rPr lang="en-US" sz="42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Wow Factor</a:t>
            </a:r>
          </a:p>
          <a:p>
            <a:pPr marL="913132" lvl="1" indent="-456566" algn="l">
              <a:lnSpc>
                <a:spcPts val="5921"/>
              </a:lnSpc>
              <a:buAutoNum type="arabicPeriod"/>
            </a:pPr>
            <a:r>
              <a:rPr lang="en-US" sz="42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Users</a:t>
            </a:r>
          </a:p>
          <a:p>
            <a:pPr marL="913132" lvl="1" indent="-456566" algn="l">
              <a:lnSpc>
                <a:spcPts val="5921"/>
              </a:lnSpc>
              <a:buAutoNum type="arabicPeriod"/>
            </a:pPr>
            <a:r>
              <a:rPr lang="en-US" sz="42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  <a:p>
            <a:pPr marL="913132" lvl="1" indent="-456566" algn="l">
              <a:lnSpc>
                <a:spcPts val="5921"/>
              </a:lnSpc>
              <a:buAutoNum type="arabicPeriod"/>
            </a:pPr>
            <a:r>
              <a:rPr lang="en-US" sz="42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  <a:p>
            <a:pPr marL="913132" lvl="1" indent="-456566" algn="l">
              <a:lnSpc>
                <a:spcPts val="5921"/>
              </a:lnSpc>
              <a:buAutoNum type="arabicPeriod"/>
            </a:pPr>
            <a:r>
              <a:rPr lang="en-US" sz="42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  <a:p>
            <a:pPr marL="913132" lvl="1" indent="-456566" algn="l">
              <a:lnSpc>
                <a:spcPts val="5921"/>
              </a:lnSpc>
              <a:buAutoNum type="arabicPeriod"/>
            </a:pPr>
            <a:r>
              <a:rPr lang="en-US" sz="42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</a:p>
          <a:p>
            <a:pPr algn="l">
              <a:lnSpc>
                <a:spcPts val="4101"/>
              </a:lnSpc>
            </a:pPr>
            <a:endParaRPr lang="en-US" sz="422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21"/>
              </a:lnSpc>
            </a:pPr>
            <a:endParaRPr lang="en-US" sz="422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5351431" y="9258300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916762" y="367209"/>
            <a:ext cx="8227238" cy="1773322"/>
            <a:chOff x="0" y="0"/>
            <a:chExt cx="377094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70945" cy="812800"/>
            </a:xfrm>
            <a:custGeom>
              <a:avLst/>
              <a:gdLst/>
              <a:ahLst/>
              <a:cxnLst/>
              <a:rect l="l" t="t" r="r" b="b"/>
              <a:pathLst>
                <a:path w="3770945" h="812800">
                  <a:moveTo>
                    <a:pt x="377094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70945" y="624840"/>
                  </a:lnTo>
                  <a:lnTo>
                    <a:pt x="3770945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770945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98097"/>
            <a:ext cx="8227238" cy="1773322"/>
            <a:chOff x="0" y="0"/>
            <a:chExt cx="3770945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945" cy="812800"/>
            </a:xfrm>
            <a:custGeom>
              <a:avLst/>
              <a:gdLst/>
              <a:ahLst/>
              <a:cxnLst/>
              <a:rect l="l" t="t" r="r" b="b"/>
              <a:pathLst>
                <a:path w="3770945" h="812800">
                  <a:moveTo>
                    <a:pt x="377094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70945" y="624840"/>
                  </a:lnTo>
                  <a:lnTo>
                    <a:pt x="377094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770945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19823" y="2918789"/>
            <a:ext cx="14048354" cy="5239245"/>
            <a:chOff x="0" y="0"/>
            <a:chExt cx="3699978" cy="137988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99978" cy="1379884"/>
            </a:xfrm>
            <a:custGeom>
              <a:avLst/>
              <a:gdLst/>
              <a:ahLst/>
              <a:cxnLst/>
              <a:rect l="l" t="t" r="r" b="b"/>
              <a:pathLst>
                <a:path w="3699978" h="1379884">
                  <a:moveTo>
                    <a:pt x="0" y="0"/>
                  </a:moveTo>
                  <a:lnTo>
                    <a:pt x="3699978" y="0"/>
                  </a:lnTo>
                  <a:lnTo>
                    <a:pt x="3699978" y="1379884"/>
                  </a:lnTo>
                  <a:lnTo>
                    <a:pt x="0" y="1379884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3699978" cy="1427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76235" y="3554989"/>
            <a:ext cx="13735530" cy="390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SECURITY IS A MAJOR CONCERN IN TODAY’S DIGITAL WORLD. TRADITIONAL ENCRYPTION METHODS MAY ATTRACT ATTENTION, MAKING THE DATA SUSCEPTIBLE TO ATTACKS. STEGANOGRAPHY OFFERS A SECURE WAY TO HIDE SENSITIVE INFORMATION WITHIN IMAGES, ENSURING CONFIDENTIALITY AND PREVENTING UNAUTHORIZED ACCESS.</a:t>
            </a:r>
          </a:p>
          <a:p>
            <a:pPr algn="ctr">
              <a:lnSpc>
                <a:spcPts val="4479"/>
              </a:lnSpc>
            </a:pPr>
            <a:endParaRPr lang="en-US" sz="3199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99087" y="855893"/>
            <a:ext cx="7286464" cy="75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6762" y="8100884"/>
            <a:ext cx="9525" cy="464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1"/>
              </a:lnSpc>
            </a:pPr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15351431" y="9258300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-3615280" y="453333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5"/>
                </a:moveTo>
                <a:lnTo>
                  <a:pt x="0" y="8409825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916762" y="367209"/>
            <a:ext cx="7386506" cy="1773322"/>
            <a:chOff x="0" y="0"/>
            <a:chExt cx="3385596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5596" cy="812800"/>
            </a:xfrm>
            <a:custGeom>
              <a:avLst/>
              <a:gdLst/>
              <a:ahLst/>
              <a:cxnLst/>
              <a:rect l="l" t="t" r="r" b="b"/>
              <a:pathLst>
                <a:path w="3385596" h="812800">
                  <a:moveTo>
                    <a:pt x="3385596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85596" y="624840"/>
                  </a:lnTo>
                  <a:lnTo>
                    <a:pt x="3385596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385596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564442"/>
            <a:ext cx="7376981" cy="1773322"/>
            <a:chOff x="0" y="0"/>
            <a:chExt cx="338123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81231" cy="812800"/>
            </a:xfrm>
            <a:custGeom>
              <a:avLst/>
              <a:gdLst/>
              <a:ahLst/>
              <a:cxnLst/>
              <a:rect l="l" t="t" r="r" b="b"/>
              <a:pathLst>
                <a:path w="3381231" h="812800">
                  <a:moveTo>
                    <a:pt x="3381231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81231" y="624840"/>
                  </a:lnTo>
                  <a:lnTo>
                    <a:pt x="338123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381231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6571" y="837312"/>
            <a:ext cx="8021237" cy="75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 USED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6762" y="8100884"/>
            <a:ext cx="9525" cy="464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1"/>
              </a:lnSpc>
            </a:pPr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15351431" y="9258300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 flipH="1" flipV="1">
            <a:off x="-4643980" y="453333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5"/>
                </a:moveTo>
                <a:lnTo>
                  <a:pt x="0" y="8409825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99368" y="3709892"/>
            <a:ext cx="15089265" cy="3642348"/>
          </a:xfrm>
          <a:custGeom>
            <a:avLst/>
            <a:gdLst/>
            <a:ahLst/>
            <a:cxnLst/>
            <a:rect l="l" t="t" r="r" b="b"/>
            <a:pathLst>
              <a:path w="15089265" h="3642348">
                <a:moveTo>
                  <a:pt x="0" y="0"/>
                </a:moveTo>
                <a:lnTo>
                  <a:pt x="15089264" y="0"/>
                </a:lnTo>
                <a:lnTo>
                  <a:pt x="15089264" y="3642348"/>
                </a:lnTo>
                <a:lnTo>
                  <a:pt x="0" y="36423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196828" y="4307421"/>
            <a:ext cx="118943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PROGRAMMING LANGUAGE: PYTHON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LIBRARIES: OPENCV (CV2), OS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CONCEPTS: IMAGE PROCESSING, ENCRYPTION &amp;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DECRYPTION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 flipV="1">
            <a:off x="15426552" y="-756684"/>
            <a:ext cx="6943545" cy="6287064"/>
          </a:xfrm>
          <a:custGeom>
            <a:avLst/>
            <a:gdLst/>
            <a:ahLst/>
            <a:cxnLst/>
            <a:rect l="l" t="t" r="r" b="b"/>
            <a:pathLst>
              <a:path w="6943545" h="6287064">
                <a:moveTo>
                  <a:pt x="6943545" y="6287064"/>
                </a:moveTo>
                <a:lnTo>
                  <a:pt x="0" y="6287064"/>
                </a:lnTo>
                <a:lnTo>
                  <a:pt x="0" y="0"/>
                </a:lnTo>
                <a:lnTo>
                  <a:pt x="6943545" y="0"/>
                </a:lnTo>
                <a:lnTo>
                  <a:pt x="6943545" y="628706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5128518" y="613527"/>
            <a:ext cx="8030965" cy="1773322"/>
            <a:chOff x="0" y="0"/>
            <a:chExt cx="3680983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80983" cy="812800"/>
            </a:xfrm>
            <a:custGeom>
              <a:avLst/>
              <a:gdLst/>
              <a:ahLst/>
              <a:cxnLst/>
              <a:rect l="l" t="t" r="r" b="b"/>
              <a:pathLst>
                <a:path w="3680983" h="812800">
                  <a:moveTo>
                    <a:pt x="368098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80983" y="624840"/>
                  </a:lnTo>
                  <a:lnTo>
                    <a:pt x="3680983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680983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09382" y="786206"/>
            <a:ext cx="8030965" cy="1748945"/>
            <a:chOff x="0" y="0"/>
            <a:chExt cx="3680983" cy="8016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0983" cy="801627"/>
            </a:xfrm>
            <a:custGeom>
              <a:avLst/>
              <a:gdLst/>
              <a:ahLst/>
              <a:cxnLst/>
              <a:rect l="l" t="t" r="r" b="b"/>
              <a:pathLst>
                <a:path w="3680983" h="801627">
                  <a:moveTo>
                    <a:pt x="3680983" y="0"/>
                  </a:moveTo>
                  <a:lnTo>
                    <a:pt x="0" y="0"/>
                  </a:lnTo>
                  <a:lnTo>
                    <a:pt x="0" y="613667"/>
                  </a:lnTo>
                  <a:lnTo>
                    <a:pt x="157480" y="613667"/>
                  </a:lnTo>
                  <a:lnTo>
                    <a:pt x="157480" y="801627"/>
                  </a:lnTo>
                  <a:lnTo>
                    <a:pt x="463550" y="613667"/>
                  </a:lnTo>
                  <a:lnTo>
                    <a:pt x="3680983" y="613667"/>
                  </a:lnTo>
                  <a:lnTo>
                    <a:pt x="36809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680983" cy="6587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025226" y="1019175"/>
            <a:ext cx="6599277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61"/>
              </a:lnSpc>
            </a:pPr>
            <a:r>
              <a:rPr lang="en-US" sz="621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WOW FACTORS</a:t>
            </a:r>
          </a:p>
        </p:txBody>
      </p:sp>
      <p:sp>
        <p:nvSpPr>
          <p:cNvPr id="12" name="Freeform 12"/>
          <p:cNvSpPr/>
          <p:nvPr/>
        </p:nvSpPr>
        <p:spPr>
          <a:xfrm rot="-10800000" flipH="1" flipV="1">
            <a:off x="-3265287" y="3440355"/>
            <a:ext cx="7561555" cy="6846645"/>
          </a:xfrm>
          <a:custGeom>
            <a:avLst/>
            <a:gdLst/>
            <a:ahLst/>
            <a:cxnLst/>
            <a:rect l="l" t="t" r="r" b="b"/>
            <a:pathLst>
              <a:path w="7561555" h="6846645">
                <a:moveTo>
                  <a:pt x="7561555" y="6846645"/>
                </a:moveTo>
                <a:lnTo>
                  <a:pt x="0" y="6846645"/>
                </a:lnTo>
                <a:lnTo>
                  <a:pt x="0" y="0"/>
                </a:lnTo>
                <a:lnTo>
                  <a:pt x="7561555" y="0"/>
                </a:lnTo>
                <a:lnTo>
                  <a:pt x="7561555" y="68466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859245" y="3962162"/>
            <a:ext cx="14569511" cy="4410424"/>
            <a:chOff x="0" y="0"/>
            <a:chExt cx="3837237" cy="11615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37237" cy="1161593"/>
            </a:xfrm>
            <a:custGeom>
              <a:avLst/>
              <a:gdLst/>
              <a:ahLst/>
              <a:cxnLst/>
              <a:rect l="l" t="t" r="r" b="b"/>
              <a:pathLst>
                <a:path w="3837237" h="1161593">
                  <a:moveTo>
                    <a:pt x="0" y="0"/>
                  </a:moveTo>
                  <a:lnTo>
                    <a:pt x="3837237" y="0"/>
                  </a:lnTo>
                  <a:lnTo>
                    <a:pt x="3837237" y="1161593"/>
                  </a:lnTo>
                  <a:lnTo>
                    <a:pt x="0" y="1161593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3837237" cy="1209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64322" y="4498281"/>
            <a:ext cx="14359355" cy="363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0417" lvl="1" indent="-370208" algn="l">
              <a:lnSpc>
                <a:spcPts val="4801"/>
              </a:lnSpc>
              <a:buFont typeface="Arial"/>
              <a:buChar char="•"/>
            </a:pPr>
            <a:r>
              <a:rPr lang="en-US" sz="34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Uses image steganography to hide secret messages without altering the image visibly.</a:t>
            </a:r>
          </a:p>
          <a:p>
            <a:pPr marL="740417" lvl="1" indent="-370208" algn="l">
              <a:lnSpc>
                <a:spcPts val="4801"/>
              </a:lnSpc>
              <a:buFont typeface="Arial"/>
              <a:buChar char="•"/>
            </a:pPr>
            <a:r>
              <a:rPr lang="en-US" sz="34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Provides password-protected decryption for added security.</a:t>
            </a:r>
          </a:p>
          <a:p>
            <a:pPr marL="740417" lvl="1" indent="-370208" algn="l">
              <a:lnSpc>
                <a:spcPts val="4801"/>
              </a:lnSpc>
              <a:buFont typeface="Arial"/>
              <a:buChar char="•"/>
            </a:pPr>
            <a:r>
              <a:rPr lang="en-US" sz="34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Lightweight and easy to implement with minimal dependencies.</a:t>
            </a:r>
          </a:p>
          <a:p>
            <a:pPr marL="740417" lvl="1" indent="-370208" algn="l">
              <a:lnSpc>
                <a:spcPts val="4801"/>
              </a:lnSpc>
              <a:buFont typeface="Arial"/>
              <a:buChar char="•"/>
            </a:pPr>
            <a:r>
              <a:rPr lang="en-US" sz="34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 be expanded to work with multiple file formats.</a:t>
            </a:r>
          </a:p>
          <a:p>
            <a:pPr algn="l">
              <a:lnSpc>
                <a:spcPts val="4801"/>
              </a:lnSpc>
            </a:pPr>
            <a:endParaRPr lang="en-US" sz="342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5402775" y="9279353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916762" y="367209"/>
            <a:ext cx="4314993" cy="1773322"/>
            <a:chOff x="0" y="0"/>
            <a:chExt cx="1977772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77772" cy="812800"/>
            </a:xfrm>
            <a:custGeom>
              <a:avLst/>
              <a:gdLst/>
              <a:ahLst/>
              <a:cxnLst/>
              <a:rect l="l" t="t" r="r" b="b"/>
              <a:pathLst>
                <a:path w="1977772" h="812800">
                  <a:moveTo>
                    <a:pt x="197777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1977772" y="624840"/>
                  </a:lnTo>
                  <a:lnTo>
                    <a:pt x="197777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977772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743651" y="2141529"/>
            <a:ext cx="8800698" cy="2124372"/>
          </a:xfrm>
          <a:custGeom>
            <a:avLst/>
            <a:gdLst/>
            <a:ahLst/>
            <a:cxnLst/>
            <a:rect l="l" t="t" r="r" b="b"/>
            <a:pathLst>
              <a:path w="8800698" h="2124372">
                <a:moveTo>
                  <a:pt x="0" y="0"/>
                </a:moveTo>
                <a:lnTo>
                  <a:pt x="8800698" y="0"/>
                </a:lnTo>
                <a:lnTo>
                  <a:pt x="8800698" y="2124372"/>
                </a:lnTo>
                <a:lnTo>
                  <a:pt x="0" y="2124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39332" y="564442"/>
            <a:ext cx="4314993" cy="1773322"/>
            <a:chOff x="0" y="0"/>
            <a:chExt cx="1977772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77772" cy="812800"/>
            </a:xfrm>
            <a:custGeom>
              <a:avLst/>
              <a:gdLst/>
              <a:ahLst/>
              <a:cxnLst/>
              <a:rect l="l" t="t" r="r" b="b"/>
              <a:pathLst>
                <a:path w="1977772" h="812800">
                  <a:moveTo>
                    <a:pt x="197777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1977772" y="624840"/>
                  </a:lnTo>
                  <a:lnTo>
                    <a:pt x="197777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977772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80595" y="879563"/>
            <a:ext cx="3632467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END USERS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6762" y="8100884"/>
            <a:ext cx="9525" cy="464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1"/>
              </a:lnSpc>
            </a:pPr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15351431" y="9258300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 flipH="1" flipV="1">
            <a:off x="-4643980" y="453333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5"/>
                </a:moveTo>
                <a:lnTo>
                  <a:pt x="0" y="8409825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013062" y="2441546"/>
            <a:ext cx="8625590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JOURNALISTS &amp; WHISTLEBLOWERS:</a:t>
            </a:r>
            <a:r>
              <a:rPr lang="en-US" sz="28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SECURE COMMUNICATION WITHOUT DETECTION.</a:t>
            </a:r>
          </a:p>
        </p:txBody>
      </p:sp>
      <p:sp>
        <p:nvSpPr>
          <p:cNvPr id="17" name="Freeform 17"/>
          <p:cNvSpPr/>
          <p:nvPr/>
        </p:nvSpPr>
        <p:spPr>
          <a:xfrm>
            <a:off x="4743651" y="4780251"/>
            <a:ext cx="8800698" cy="2124372"/>
          </a:xfrm>
          <a:custGeom>
            <a:avLst/>
            <a:gdLst/>
            <a:ahLst/>
            <a:cxnLst/>
            <a:rect l="l" t="t" r="r" b="b"/>
            <a:pathLst>
              <a:path w="8800698" h="2124372">
                <a:moveTo>
                  <a:pt x="0" y="0"/>
                </a:moveTo>
                <a:lnTo>
                  <a:pt x="8800698" y="0"/>
                </a:lnTo>
                <a:lnTo>
                  <a:pt x="8800698" y="2124372"/>
                </a:lnTo>
                <a:lnTo>
                  <a:pt x="0" y="2124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743651" y="7418973"/>
            <a:ext cx="8800698" cy="2124372"/>
          </a:xfrm>
          <a:custGeom>
            <a:avLst/>
            <a:gdLst/>
            <a:ahLst/>
            <a:cxnLst/>
            <a:rect l="l" t="t" r="r" b="b"/>
            <a:pathLst>
              <a:path w="8800698" h="2124372">
                <a:moveTo>
                  <a:pt x="0" y="0"/>
                </a:moveTo>
                <a:lnTo>
                  <a:pt x="8800698" y="0"/>
                </a:lnTo>
                <a:lnTo>
                  <a:pt x="8800698" y="2124372"/>
                </a:lnTo>
                <a:lnTo>
                  <a:pt x="0" y="2124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013062" y="5086350"/>
            <a:ext cx="8625590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GOVERNMENT &amp; MILITARY PERSONNEL: </a:t>
            </a:r>
            <a:r>
              <a:rPr lang="en-US" sz="28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SAFE EXCHANGE OF CLASSIFIED INFORMATION.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13062" y="7596955"/>
            <a:ext cx="8338487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BUSINESSES &amp; INDIVIDUALS: </a:t>
            </a:r>
            <a:r>
              <a:rPr lang="en-US" sz="28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PROTECT SENSITIVE DATA SUCH AS PASSWORDS OR FINANCIAL DETAILS.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3579233" y="-1436392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27656" y="555143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5603030" y="-333213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1121792" y="122419"/>
            <a:ext cx="5116549" cy="1773322"/>
            <a:chOff x="0" y="0"/>
            <a:chExt cx="234516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45164" cy="812800"/>
            </a:xfrm>
            <a:custGeom>
              <a:avLst/>
              <a:gdLst/>
              <a:ahLst/>
              <a:cxnLst/>
              <a:rect l="l" t="t" r="r" b="b"/>
              <a:pathLst>
                <a:path w="2345164" h="812800">
                  <a:moveTo>
                    <a:pt x="234516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345164" y="624840"/>
                  </a:lnTo>
                  <a:lnTo>
                    <a:pt x="234516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34516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79085" y="297057"/>
            <a:ext cx="5116549" cy="1773322"/>
            <a:chOff x="0" y="0"/>
            <a:chExt cx="2345164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5164" cy="812800"/>
            </a:xfrm>
            <a:custGeom>
              <a:avLst/>
              <a:gdLst/>
              <a:ahLst/>
              <a:cxnLst/>
              <a:rect l="l" t="t" r="r" b="b"/>
              <a:pathLst>
                <a:path w="2345164" h="812800">
                  <a:moveTo>
                    <a:pt x="234516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345164" y="624840"/>
                  </a:lnTo>
                  <a:lnTo>
                    <a:pt x="234516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34516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692568" y="1802903"/>
            <a:ext cx="12902863" cy="1746676"/>
            <a:chOff x="0" y="0"/>
            <a:chExt cx="3398285" cy="4600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398285" cy="460030"/>
            </a:xfrm>
            <a:custGeom>
              <a:avLst/>
              <a:gdLst/>
              <a:ahLst/>
              <a:cxnLst/>
              <a:rect l="l" t="t" r="r" b="b"/>
              <a:pathLst>
                <a:path w="3398285" h="460030">
                  <a:moveTo>
                    <a:pt x="0" y="0"/>
                  </a:moveTo>
                  <a:lnTo>
                    <a:pt x="3398285" y="0"/>
                  </a:lnTo>
                  <a:lnTo>
                    <a:pt x="3398285" y="460030"/>
                  </a:lnTo>
                  <a:lnTo>
                    <a:pt x="0" y="460030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3398285" cy="50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351431" y="9233308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92806" y="3792007"/>
            <a:ext cx="2878322" cy="5115279"/>
          </a:xfrm>
          <a:custGeom>
            <a:avLst/>
            <a:gdLst/>
            <a:ahLst/>
            <a:cxnLst/>
            <a:rect l="l" t="t" r="r" b="b"/>
            <a:pathLst>
              <a:path w="2878322" h="5115279">
                <a:moveTo>
                  <a:pt x="0" y="0"/>
                </a:moveTo>
                <a:lnTo>
                  <a:pt x="2878322" y="0"/>
                </a:lnTo>
                <a:lnTo>
                  <a:pt x="2878322" y="5115279"/>
                </a:lnTo>
                <a:lnTo>
                  <a:pt x="0" y="51152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693778" y="3768289"/>
            <a:ext cx="2878322" cy="5115279"/>
          </a:xfrm>
          <a:custGeom>
            <a:avLst/>
            <a:gdLst/>
            <a:ahLst/>
            <a:cxnLst/>
            <a:rect l="l" t="t" r="r" b="b"/>
            <a:pathLst>
              <a:path w="2878322" h="5115279">
                <a:moveTo>
                  <a:pt x="0" y="0"/>
                </a:moveTo>
                <a:lnTo>
                  <a:pt x="2878323" y="0"/>
                </a:lnTo>
                <a:lnTo>
                  <a:pt x="2878323" y="5115279"/>
                </a:lnTo>
                <a:lnTo>
                  <a:pt x="0" y="511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204331" y="6083500"/>
            <a:ext cx="1356245" cy="484858"/>
          </a:xfrm>
          <a:custGeom>
            <a:avLst/>
            <a:gdLst/>
            <a:ahLst/>
            <a:cxnLst/>
            <a:rect l="l" t="t" r="r" b="b"/>
            <a:pathLst>
              <a:path w="1356245" h="484858">
                <a:moveTo>
                  <a:pt x="0" y="0"/>
                </a:moveTo>
                <a:lnTo>
                  <a:pt x="1356245" y="0"/>
                </a:lnTo>
                <a:lnTo>
                  <a:pt x="1356245" y="484857"/>
                </a:lnTo>
                <a:lnTo>
                  <a:pt x="0" y="4848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73231" y="9102279"/>
            <a:ext cx="3975445" cy="959620"/>
          </a:xfrm>
          <a:custGeom>
            <a:avLst/>
            <a:gdLst/>
            <a:ahLst/>
            <a:cxnLst/>
            <a:rect l="l" t="t" r="r" b="b"/>
            <a:pathLst>
              <a:path w="3975445" h="959620">
                <a:moveTo>
                  <a:pt x="0" y="0"/>
                </a:moveTo>
                <a:lnTo>
                  <a:pt x="3975445" y="0"/>
                </a:lnTo>
                <a:lnTo>
                  <a:pt x="3975445" y="959620"/>
                </a:lnTo>
                <a:lnTo>
                  <a:pt x="0" y="9596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5145217" y="9102279"/>
            <a:ext cx="3975445" cy="959620"/>
          </a:xfrm>
          <a:custGeom>
            <a:avLst/>
            <a:gdLst/>
            <a:ahLst/>
            <a:cxnLst/>
            <a:rect l="l" t="t" r="r" b="b"/>
            <a:pathLst>
              <a:path w="3975445" h="959620">
                <a:moveTo>
                  <a:pt x="0" y="0"/>
                </a:moveTo>
                <a:lnTo>
                  <a:pt x="3975445" y="0"/>
                </a:lnTo>
                <a:lnTo>
                  <a:pt x="3975445" y="959620"/>
                </a:lnTo>
                <a:lnTo>
                  <a:pt x="0" y="9596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953077" y="1848116"/>
            <a:ext cx="12381846" cy="1607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824" lvl="1" indent="-333912" algn="l">
              <a:lnSpc>
                <a:spcPts val="4330"/>
              </a:lnSpc>
              <a:buFont typeface="Arial"/>
              <a:buChar char="•"/>
            </a:pPr>
            <a:r>
              <a:rPr lang="en-US" sz="3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Successfully hides text messages within an image file.</a:t>
            </a:r>
          </a:p>
          <a:p>
            <a:pPr marL="667824" lvl="1" indent="-333912" algn="l">
              <a:lnSpc>
                <a:spcPts val="4330"/>
              </a:lnSpc>
              <a:buFont typeface="Arial"/>
              <a:buChar char="•"/>
            </a:pPr>
            <a:r>
              <a:rPr lang="en-US" sz="3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Retrieves the hidden message with password authentication.</a:t>
            </a:r>
          </a:p>
          <a:p>
            <a:pPr marL="667824" lvl="1" indent="-333912" algn="l">
              <a:lnSpc>
                <a:spcPts val="4330"/>
              </a:lnSpc>
              <a:buFont typeface="Arial"/>
              <a:buChar char="•"/>
            </a:pPr>
            <a:r>
              <a:rPr lang="en-US" sz="3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Minimal distortion in the image after data embedding.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23485" y="634773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92806" y="9288458"/>
            <a:ext cx="2736294" cy="530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IMAGE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62803" y="9288458"/>
            <a:ext cx="3140273" cy="530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IMAGE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323683" y="5615857"/>
            <a:ext cx="6027748" cy="19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7"/>
              </a:lnSpc>
            </a:pPr>
            <a:r>
              <a:rPr lang="en-US" sz="31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DIFFERENCE IS UNDETECTABLE, MEANING THE MESSAGE IS SECURELY HIDDEN INSIDE.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3957487" y="4637309"/>
            <a:ext cx="10406650" cy="3292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project successfully implements image-based steganography for secure data hiding. It ensures confidentiality, integrity, and ease of use. Future enhancements may include multi-layer encryption and support for different multimedia formats.</a:t>
            </a:r>
          </a:p>
          <a:p>
            <a:pPr algn="ctr">
              <a:lnSpc>
                <a:spcPts val="4381"/>
              </a:lnSpc>
            </a:pPr>
            <a:endParaRPr lang="en-US" sz="3129" b="1">
              <a:solidFill>
                <a:srgbClr val="000000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30126" y="2070379"/>
            <a:ext cx="6027748" cy="74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957487" y="4257021"/>
            <a:ext cx="10406650" cy="3672650"/>
            <a:chOff x="0" y="0"/>
            <a:chExt cx="2740846" cy="9672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740846" cy="967282"/>
            </a:xfrm>
            <a:custGeom>
              <a:avLst/>
              <a:gdLst/>
              <a:ahLst/>
              <a:cxnLst/>
              <a:rect l="l" t="t" r="r" b="b"/>
              <a:pathLst>
                <a:path w="2740846" h="967282">
                  <a:moveTo>
                    <a:pt x="0" y="0"/>
                  </a:moveTo>
                  <a:lnTo>
                    <a:pt x="2740846" y="0"/>
                  </a:lnTo>
                  <a:lnTo>
                    <a:pt x="2740846" y="967282"/>
                  </a:lnTo>
                  <a:lnTo>
                    <a:pt x="0" y="9672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740846" cy="1014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5314266" y="9258300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1578" y="5644282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546422" y="5179260"/>
            <a:ext cx="13195156" cy="1232498"/>
            <a:chOff x="0" y="0"/>
            <a:chExt cx="3475267" cy="3246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475267" cy="324609"/>
            </a:xfrm>
            <a:custGeom>
              <a:avLst/>
              <a:gdLst/>
              <a:ahLst/>
              <a:cxnLst/>
              <a:rect l="l" t="t" r="r" b="b"/>
              <a:pathLst>
                <a:path w="3475267" h="324609">
                  <a:moveTo>
                    <a:pt x="0" y="0"/>
                  </a:moveTo>
                  <a:lnTo>
                    <a:pt x="3475267" y="0"/>
                  </a:lnTo>
                  <a:lnTo>
                    <a:pt x="3475267" y="324609"/>
                  </a:lnTo>
                  <a:lnTo>
                    <a:pt x="0" y="32460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3475267" cy="372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354383" y="4897467"/>
            <a:ext cx="13579233" cy="1796085"/>
            <a:chOff x="0" y="0"/>
            <a:chExt cx="3576424" cy="4730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76424" cy="473043"/>
            </a:xfrm>
            <a:custGeom>
              <a:avLst/>
              <a:gdLst/>
              <a:ahLst/>
              <a:cxnLst/>
              <a:rect l="l" t="t" r="r" b="b"/>
              <a:pathLst>
                <a:path w="3576424" h="473043">
                  <a:moveTo>
                    <a:pt x="0" y="0"/>
                  </a:moveTo>
                  <a:lnTo>
                    <a:pt x="3576424" y="0"/>
                  </a:lnTo>
                  <a:lnTo>
                    <a:pt x="3576424" y="473043"/>
                  </a:lnTo>
                  <a:lnTo>
                    <a:pt x="0" y="4730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3576424" cy="52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5361028" y="6952268"/>
            <a:ext cx="7315200" cy="1501654"/>
          </a:xfrm>
          <a:custGeom>
            <a:avLst/>
            <a:gdLst/>
            <a:ahLst/>
            <a:cxnLst/>
            <a:rect l="l" t="t" r="r" b="b"/>
            <a:pathLst>
              <a:path w="7315200" h="1501654">
                <a:moveTo>
                  <a:pt x="0" y="0"/>
                </a:moveTo>
                <a:lnTo>
                  <a:pt x="7315200" y="0"/>
                </a:lnTo>
                <a:lnTo>
                  <a:pt x="7315200" y="1501654"/>
                </a:lnTo>
                <a:lnTo>
                  <a:pt x="0" y="1501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844025" y="5402512"/>
            <a:ext cx="985131" cy="776405"/>
          </a:xfrm>
          <a:custGeom>
            <a:avLst/>
            <a:gdLst/>
            <a:ahLst/>
            <a:cxnLst/>
            <a:rect l="l" t="t" r="r" b="b"/>
            <a:pathLst>
              <a:path w="985131" h="776405">
                <a:moveTo>
                  <a:pt x="0" y="0"/>
                </a:moveTo>
                <a:lnTo>
                  <a:pt x="985131" y="0"/>
                </a:lnTo>
                <a:lnTo>
                  <a:pt x="985131" y="776405"/>
                </a:lnTo>
                <a:lnTo>
                  <a:pt x="0" y="776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6146938" y="2070371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GITHUB LINK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314266" y="9268940"/>
            <a:ext cx="2717817" cy="883950"/>
          </a:xfrm>
          <a:custGeom>
            <a:avLst/>
            <a:gdLst/>
            <a:ahLst/>
            <a:cxnLst/>
            <a:rect l="l" t="t" r="r" b="b"/>
            <a:pathLst>
              <a:path w="2717817" h="883950">
                <a:moveTo>
                  <a:pt x="0" y="0"/>
                </a:moveTo>
                <a:lnTo>
                  <a:pt x="2717817" y="0"/>
                </a:lnTo>
                <a:lnTo>
                  <a:pt x="2717817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4083858" y="5412160"/>
            <a:ext cx="10153907" cy="671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6"/>
              </a:lnSpc>
            </a:pPr>
            <a:r>
              <a:rPr lang="en-US" sz="3825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9" tooltip="https://github.com/pranaymane123/IBM-Project"/>
              </a:rPr>
              <a:t>https://github.com/pranaymane123/IBM-Project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319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Arimo</vt:lpstr>
      <vt:lpstr>Canva Sans Bold</vt:lpstr>
      <vt:lpstr>Arial</vt:lpstr>
      <vt:lpstr>League Spartan</vt:lpstr>
      <vt:lpstr>Canva Sans</vt:lpstr>
      <vt:lpstr>Calibri</vt:lpstr>
      <vt:lpstr>Canva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Project </dc:title>
  <cp:lastModifiedBy>PRANAY MANE</cp:lastModifiedBy>
  <cp:revision>2</cp:revision>
  <dcterms:created xsi:type="dcterms:W3CDTF">2006-08-16T00:00:00Z</dcterms:created>
  <dcterms:modified xsi:type="dcterms:W3CDTF">2025-03-02T10:20:17Z</dcterms:modified>
  <dc:identifier>DAGgjvzqPrE</dc:identifier>
</cp:coreProperties>
</file>