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237E9C-2DE1-493C-B340-A772AF7852A4}">
  <a:tblStyle styleId="{53237E9C-2DE1-493C-B340-A772AF785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Today we will cover the topic of Natural language Processing for Healthcare.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will be a case study on the MIMIC III Dataset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Project was designed and completed by Neal Chang, Joshua Sherfey, Oren Tevet, and Kevin Zhu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e6d7d367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e6d7d367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performance of the ULMFit model,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saw the top 10 weighted F1 score was 0.716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Whereas the top 50 weighted F1 score was 0.526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also found the ROC Area under curve to be 0.883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figure on the right shows weighted F1 score over the number of features included.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e6d7d367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e6d7d367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compared performance of ULMFit with previous model performances.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indicate that ULMFit performed slightly better than LSTM and GRU for top 10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analyzing the top 50 features, however, ULMFit outperformed the other models by a large margin, with a weighted F1 score over 60% higher than next best performing model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1eee54f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1eee54f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future, We plan to research the effects of different training techniques such as cosine annealing and stochastic gradient descent with restarts (SGDR)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Moreover, Transformer models such as BERT-base or BERT-large should yield better results using an attention-based approach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1eee54f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1eee54f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0415318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0415318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this presentation, we will first introduce the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we will review the dataset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we will cover our preprocessing steps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Later we will review current natural language processing techniques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also introduce the model in focus, Universal Language Model Fine-Tuning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Finally, we will </a:t>
            </a:r>
            <a:r>
              <a:rPr lang="en"/>
              <a:t>review</a:t>
            </a:r>
            <a:r>
              <a:rPr lang="en"/>
              <a:t> our </a:t>
            </a:r>
            <a:r>
              <a:rPr lang="en"/>
              <a:t>experimental</a:t>
            </a:r>
            <a:r>
              <a:rPr lang="en"/>
              <a:t> results and discuss future research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1eee54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1eee54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will cover is the labeling of International Classification Diseases, or ICD’s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ICD systems was created in 1967 in order to monitor the incidence and </a:t>
            </a:r>
            <a:r>
              <a:rPr lang="en"/>
              <a:t>prevalence</a:t>
            </a:r>
            <a:r>
              <a:rPr lang="en"/>
              <a:t> of diseases, observe reimbursement and resource allocation trends, and keep track of safety and quality guidelines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Traditionally, ICD labeling has been completed manually by administrative personel, causing ICD labeling to be prone to errors and subject to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transform physicians’ clinical notes in the form of unstructured text data to ICD-9 codes as a systematic and accurate way to classify and report diseases.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1eee54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1eee54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Moving onto our dataset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MIMIC-III 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an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open-access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relational database containing tables of data relating to patients who stayed within the ICU at Beth Israel Deaconess Medical Center.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database includes 41,000 patients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53,000 hospital admissions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between 2001 and 2012 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this project we focus our efforts on the discharge notes and ICD label codes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discharge notes and ICD-9 label codes were found in the noteevents table.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data, we found there to be around 2 million instances and 9 thousand unique ICD-9 codes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Additionally, over 3 quareters of hospital admissions had an ICD-9 code within the top 10 most common codes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c5f00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c5f00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accomplish our preprocessing, we u</a:t>
            </a:r>
            <a:r>
              <a:rPr lang="en"/>
              <a:t>tilized a </a:t>
            </a:r>
            <a:r>
              <a:rPr lang="en"/>
              <a:t>distributed cluster-computing framework, Py</a:t>
            </a:r>
            <a:r>
              <a:rPr lang="en"/>
              <a:t>Spark</a:t>
            </a:r>
            <a:r>
              <a:rPr lang="en"/>
              <a:t>,</a:t>
            </a:r>
            <a:r>
              <a:rPr lang="en"/>
              <a:t> to efficiently preprocess our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ince most hospital admissions fell within the top 50 most frequent ICD-9 codes, </a:t>
            </a:r>
            <a:r>
              <a:rPr lang="en"/>
              <a:t>The </a:t>
            </a:r>
            <a:r>
              <a:rPr lang="en"/>
              <a:t>Dataset was processed to filter for the top 10 and top 50 most common ICD-9 codes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testing purposes, we split training testing data with an 80 20 distribution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2c5f0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2c5f0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Natural Language Processing Techniques that have been applied to this ICD labeling problems include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Neural Network Architecture,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Convolution Neural Network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 Short-term Memory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RNN: </a:t>
            </a:r>
            <a:endParaRPr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designed to capture past dependencies through its internal states. 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suffers from numerous deficiencies: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such the vanishing or exploding gradient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the inability to capture long-term dependencies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LSTM: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Addresses RNN inability to capture long-term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dependencies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Has numerous forget gates to store temporal information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GRNN: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914400" rtl="0" algn="just">
              <a:spcBef>
                <a:spcPts val="120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employs a modified GRU with dimensions dedicated to predicting the presence of individual labels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RNN and LSTM models have the highest accuracy compared to Binary Logistic Regression models.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1eee54f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1eee54f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project’s focus was to apply the Universal Language Model Fine Tuning, or ULMFit, to the ICD labeling problem.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ULMFit was first introduced in 2018 by Howard and Ruder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visualization we can see the three major steps of ULMFit: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First, The Language model is pretrained on a larger corpus. For our project, we used a model that was already pretrained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Second, the model is fined tuned to adapt to our corpus of interest, the MIMIC III diagnostic notes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Lastly, the Classifier is fine tuned to ICD-9 code using supervised learning techniques. Our model was augmented with two additional linear layers to adapt the model to our classification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e6d7d3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e6d7d3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our preprocessing was complete, the pretrained language model was further trained on the </a:t>
            </a:r>
            <a:r>
              <a:rPr lang="en"/>
              <a:t>preprocessed</a:t>
            </a:r>
            <a:r>
              <a:rPr lang="en"/>
              <a:t> discharge notes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analyzed the language model performance of multiple training rates and found a learning rate of 0.01 to have the quickest convergence and lowest validation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similar performance for both one cycle and fixed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took the encoder portion of the best performing language model and moved on to the nextstep, training the </a:t>
            </a:r>
            <a:r>
              <a:rPr lang="en"/>
              <a:t>classifier</a:t>
            </a:r>
            <a:r>
              <a:rPr lang="en"/>
              <a:t> model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e6d7d3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e6d7d3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Once again, we observed </a:t>
            </a:r>
            <a:r>
              <a:rPr lang="en">
                <a:solidFill>
                  <a:schemeClr val="dk1"/>
                </a:solidFill>
              </a:rPr>
              <a:t>a learning rate of of 0.01</a:t>
            </a:r>
            <a:r>
              <a:rPr lang="en"/>
              <a:t> </a:t>
            </a:r>
            <a:r>
              <a:rPr lang="en"/>
              <a:t>for both one-cycle and fixed-rate.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our analysis, We found no evidence of “superconvergence” in the MIMIC III dataset within ten epochs.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</a:t>
            </a:r>
            <a:r>
              <a:rPr lang="en"/>
              <a:t>for</a:t>
            </a:r>
            <a:r>
              <a:rPr lang="en"/>
              <a:t> Healthcare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824000" y="3596300"/>
            <a:ext cx="5026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of</a:t>
            </a:r>
            <a:r>
              <a:rPr lang="en"/>
              <a:t> MIMIC III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Neal Cheng, Joshua Sherfey, Oren Tevet, Kevin Zhu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 April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ULMFit Model Performance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10 Weighted F1 Score: 0.716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 50 Weighted F1 Score: 0.526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ROC AUC 0.883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25" y="1312750"/>
            <a:ext cx="4853077" cy="337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Comparing performance of ULMFit with previous RNN models.</a:t>
            </a:r>
            <a:endParaRPr/>
          </a:p>
        </p:txBody>
      </p:sp>
      <p:pic>
        <p:nvPicPr>
          <p:cNvPr id="133" name="Google Shape;133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138" y="1566875"/>
            <a:ext cx="4871724" cy="30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947800" y="4428100"/>
            <a:ext cx="32484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Results found in previous study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 to research the effects of different training techniques such as cosine annealing and stochastic gradient descent with restarts (SGDR)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models such as BERT-base or BERT-large should yield better results using an attention-based approach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World Health Organization. International classification of diseases (ICD). http://www. who. int/classifications/icd/en/. 2006.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Woolhandler S, Himmelstein DU. Administrative work consumes one-sixth of US physicians' working hours and lowers their career satisfaction. International Journal of Health Services. 2014 Oct;44(4):635-42.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Huang J, Osorio C, Sy LW. An empirical evaluation of deep learning for ICD-9 code assignment using MIMIC-III clinical notes. arXiv preprint arXiv:1802.02311. 2018 Feb 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Howard J, Ruder S. Universal language model fine-tuning for text classification. arXiv preprint arXiv:1801.06146. 2018 Jan 18.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MIMIC III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NLP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Universal Language Model Fine-Tuning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Experimental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1967, International Classification of Diseases (ICD) system to “monitor the incidence and prevalence of diseases, observe reimbursements and resource allocation trends, and keep track of safety and quality guidelines.”</a:t>
            </a:r>
            <a:r>
              <a:rPr baseline="30000" lang="en"/>
              <a:t>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ICD labeling is done manually by administrative personnel based on </a:t>
            </a:r>
            <a:r>
              <a:rPr lang="en"/>
              <a:t>definitions</a:t>
            </a:r>
            <a:r>
              <a:rPr lang="en"/>
              <a:t>.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ICD labeling is subject to interpretation differences and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transform physicians’ clinical notes in the form of unstructured text data to ICD-9 codes as a systematic and accurate way to classify and report diseases.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Internationational Classification Diseases Labeling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 III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atabase of ICU patients at Beth Israel Deaconess Medical Center.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41,000 patients between 2001 and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53,000 hospital admissions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Noteevents table contains discharge notes and ICD-9 label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2,083,180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8,921 unique ICD-9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76.9% of hospital admissions have a top 10 most common ICD-9 code</a:t>
            </a:r>
            <a:r>
              <a:rPr baseline="30000" lang="en"/>
              <a:t>3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828675" y="33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{53237E9C-2DE1-493C-B340-A772AF7852A4}</a:tableStyleId>
              </a:tblPr>
              <a:tblGrid>
                <a:gridCol w="2581950"/>
                <a:gridCol w="1955125"/>
                <a:gridCol w="2268550"/>
              </a:tblGrid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ICD-9 Code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Patient Count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Hospital Admissions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4019: Hypertension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17,138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20,046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4280: Congestive Heart Failure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9,669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12,842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41401: Atrial Fibrillation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10,053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12,589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828738" y="4772100"/>
            <a:ext cx="6805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Top 3 most common ICD-9 codes by hospital admissions count.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distributed cluster-computing framework, Spark, to efficiently preprocess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was processed to filter for the top 10 and top 50 most common ICD-9 codes.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80%/20% training/testing distribution.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Natural Language Processing Techniques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Architectures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 Neural Network (CNN)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Neural Network (RNN)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Short-term Memory (LSTM)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Language Model Fine-Tuning (ULMFit)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by Howard and Ruder in 2018</a:t>
            </a:r>
            <a:r>
              <a:rPr baseline="30000" lang="en"/>
              <a:t>4</a:t>
            </a:r>
            <a:endParaRPr baseline="30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850" y="1642575"/>
            <a:ext cx="7392288" cy="28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72625" y="4522850"/>
            <a:ext cx="61965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from Howard and Ruder</a:t>
            </a: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Language Model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4151975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There is an optimal learning rate for the one-cycle policy of 0.01, which ensures quicker convergence and lower validation loss.   However, we observe quicker convergence and comparable performance with a fixed rate, demonstrating the lack of effectiveness of the one-cycle policy for our problem</a:t>
            </a:r>
            <a:endParaRPr sz="12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25" y="1332349"/>
            <a:ext cx="3441729" cy="26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72" y="1332351"/>
            <a:ext cx="3441729" cy="267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Classifier Model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4151975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Once again, comparable validation performance for both one-cycle and fixed-rate for a learning rate of 0.01 was observed.  We have found no evidence of so-called “superconvergence” within the MIMIC dataset within ten epochs.</a:t>
            </a:r>
            <a:endParaRPr sz="12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25" y="1521675"/>
            <a:ext cx="3171393" cy="2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543" y="1674075"/>
            <a:ext cx="3076363" cy="22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