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1" r:id="rId3"/>
    <p:sldId id="292" r:id="rId4"/>
    <p:sldId id="293" r:id="rId5"/>
    <p:sldId id="285" r:id="rId6"/>
    <p:sldId id="267" r:id="rId7"/>
    <p:sldId id="287" r:id="rId8"/>
    <p:sldId id="288" r:id="rId9"/>
    <p:sldId id="299" r:id="rId10"/>
    <p:sldId id="289" r:id="rId11"/>
    <p:sldId id="268" r:id="rId12"/>
    <p:sldId id="290" r:id="rId13"/>
    <p:sldId id="300" r:id="rId14"/>
    <p:sldId id="295" r:id="rId15"/>
    <p:sldId id="296" r:id="rId16"/>
    <p:sldId id="297" r:id="rId17"/>
    <p:sldId id="301" r:id="rId18"/>
  </p:sldIdLst>
  <p:sldSz cx="9144000" cy="5143500" type="screen16x9"/>
  <p:notesSz cx="6858000" cy="9144000"/>
  <p:embeddedFontLst>
    <p:embeddedFont>
      <p:font typeface="Gabriola" panose="04040605051002020D02" pitchFamily="82" charset="0"/>
      <p:regular r:id="rId20"/>
    </p:embeddedFont>
    <p:embeddedFont>
      <p:font typeface="Cabin" panose="020B0604020202020204" charset="0"/>
      <p:regular r:id="rId21"/>
      <p:bold r:id="rId22"/>
      <p:italic r:id="rId23"/>
      <p:boldItalic r:id="rId24"/>
    </p:embeddedFont>
    <p:embeddedFont>
      <p:font typeface="Cabin Condense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AB25FC-93FB-4A55-A5B4-AE462EA5DC00}">
  <a:tblStyle styleId="{7EAB25FC-93FB-4A55-A5B4-AE462EA5DC0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80197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9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61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87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1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80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61950" y="-571500"/>
            <a:ext cx="6286499" cy="62864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752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5863322" y="1091725"/>
            <a:ext cx="2623200" cy="38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60960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98150" y="1129129"/>
            <a:ext cx="1700700" cy="148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Cabin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Cabin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1352550"/>
            <a:ext cx="57912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New Age Boosting </a:t>
            </a:r>
            <a:r>
              <a:rPr lang="en-US" sz="3200" dirty="0" smtClean="0"/>
              <a:t>Algorithms</a:t>
            </a:r>
            <a:endParaRPr lang="en" sz="3200" dirty="0"/>
          </a:p>
        </p:txBody>
      </p:sp>
      <p:sp>
        <p:nvSpPr>
          <p:cNvPr id="5" name="Shape 47"/>
          <p:cNvSpPr txBox="1">
            <a:spLocks/>
          </p:cNvSpPr>
          <p:nvPr/>
        </p:nvSpPr>
        <p:spPr>
          <a:xfrm>
            <a:off x="1143000" y="3333750"/>
            <a:ext cx="3733800" cy="75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60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Talamanchi Reddy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Pranay Tiwari</a:t>
            </a:r>
            <a:endParaRPr lang="en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3409950"/>
            <a:ext cx="15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7848600" y="1733550"/>
            <a:ext cx="521234" cy="3209544"/>
          </a:xfrm>
          <a:custGeom>
            <a:avLst/>
            <a:gdLst>
              <a:gd name="connsiteX0" fmla="*/ 384074 w 521234"/>
              <a:gd name="connsiteY0" fmla="*/ 0 h 3209544"/>
              <a:gd name="connsiteX1" fmla="*/ 292634 w 521234"/>
              <a:gd name="connsiteY1" fmla="*/ 128016 h 3209544"/>
              <a:gd name="connsiteX2" fmla="*/ 246914 w 521234"/>
              <a:gd name="connsiteY2" fmla="*/ 210312 h 3209544"/>
              <a:gd name="connsiteX3" fmla="*/ 219482 w 521234"/>
              <a:gd name="connsiteY3" fmla="*/ 228600 h 3209544"/>
              <a:gd name="connsiteX4" fmla="*/ 192050 w 521234"/>
              <a:gd name="connsiteY4" fmla="*/ 283464 h 3209544"/>
              <a:gd name="connsiteX5" fmla="*/ 173762 w 521234"/>
              <a:gd name="connsiteY5" fmla="*/ 320040 h 3209544"/>
              <a:gd name="connsiteX6" fmla="*/ 155474 w 521234"/>
              <a:gd name="connsiteY6" fmla="*/ 347472 h 3209544"/>
              <a:gd name="connsiteX7" fmla="*/ 118898 w 521234"/>
              <a:gd name="connsiteY7" fmla="*/ 420624 h 3209544"/>
              <a:gd name="connsiteX8" fmla="*/ 109754 w 521234"/>
              <a:gd name="connsiteY8" fmla="*/ 484632 h 3209544"/>
              <a:gd name="connsiteX9" fmla="*/ 100610 w 521234"/>
              <a:gd name="connsiteY9" fmla="*/ 521208 h 3209544"/>
              <a:gd name="connsiteX10" fmla="*/ 109754 w 521234"/>
              <a:gd name="connsiteY10" fmla="*/ 777240 h 3209544"/>
              <a:gd name="connsiteX11" fmla="*/ 128042 w 521234"/>
              <a:gd name="connsiteY11" fmla="*/ 822960 h 3209544"/>
              <a:gd name="connsiteX12" fmla="*/ 192050 w 521234"/>
              <a:gd name="connsiteY12" fmla="*/ 941832 h 3209544"/>
              <a:gd name="connsiteX13" fmla="*/ 201194 w 521234"/>
              <a:gd name="connsiteY13" fmla="*/ 969264 h 3209544"/>
              <a:gd name="connsiteX14" fmla="*/ 237770 w 521234"/>
              <a:gd name="connsiteY14" fmla="*/ 1033272 h 3209544"/>
              <a:gd name="connsiteX15" fmla="*/ 246914 w 521234"/>
              <a:gd name="connsiteY15" fmla="*/ 1060704 h 3209544"/>
              <a:gd name="connsiteX16" fmla="*/ 265202 w 521234"/>
              <a:gd name="connsiteY16" fmla="*/ 1088136 h 3209544"/>
              <a:gd name="connsiteX17" fmla="*/ 320066 w 521234"/>
              <a:gd name="connsiteY17" fmla="*/ 1179576 h 3209544"/>
              <a:gd name="connsiteX18" fmla="*/ 347498 w 521234"/>
              <a:gd name="connsiteY18" fmla="*/ 1243584 h 3209544"/>
              <a:gd name="connsiteX19" fmla="*/ 365786 w 521234"/>
              <a:gd name="connsiteY19" fmla="*/ 1271016 h 3209544"/>
              <a:gd name="connsiteX20" fmla="*/ 374930 w 521234"/>
              <a:gd name="connsiteY20" fmla="*/ 1298448 h 3209544"/>
              <a:gd name="connsiteX21" fmla="*/ 420650 w 521234"/>
              <a:gd name="connsiteY21" fmla="*/ 1362456 h 3209544"/>
              <a:gd name="connsiteX22" fmla="*/ 429794 w 521234"/>
              <a:gd name="connsiteY22" fmla="*/ 1408176 h 3209544"/>
              <a:gd name="connsiteX23" fmla="*/ 448082 w 521234"/>
              <a:gd name="connsiteY23" fmla="*/ 1435608 h 3209544"/>
              <a:gd name="connsiteX24" fmla="*/ 466370 w 521234"/>
              <a:gd name="connsiteY24" fmla="*/ 1508760 h 3209544"/>
              <a:gd name="connsiteX25" fmla="*/ 484658 w 521234"/>
              <a:gd name="connsiteY25" fmla="*/ 1536192 h 3209544"/>
              <a:gd name="connsiteX26" fmla="*/ 512090 w 521234"/>
              <a:gd name="connsiteY26" fmla="*/ 1609344 h 3209544"/>
              <a:gd name="connsiteX27" fmla="*/ 521234 w 521234"/>
              <a:gd name="connsiteY27" fmla="*/ 1645920 h 3209544"/>
              <a:gd name="connsiteX28" fmla="*/ 512090 w 521234"/>
              <a:gd name="connsiteY28" fmla="*/ 1892808 h 3209544"/>
              <a:gd name="connsiteX29" fmla="*/ 484658 w 521234"/>
              <a:gd name="connsiteY29" fmla="*/ 1929384 h 3209544"/>
              <a:gd name="connsiteX30" fmla="*/ 448082 w 521234"/>
              <a:gd name="connsiteY30" fmla="*/ 1984248 h 3209544"/>
              <a:gd name="connsiteX31" fmla="*/ 393218 w 521234"/>
              <a:gd name="connsiteY31" fmla="*/ 2057400 h 3209544"/>
              <a:gd name="connsiteX32" fmla="*/ 374930 w 521234"/>
              <a:gd name="connsiteY32" fmla="*/ 2093976 h 3209544"/>
              <a:gd name="connsiteX33" fmla="*/ 347498 w 521234"/>
              <a:gd name="connsiteY33" fmla="*/ 2121408 h 3209544"/>
              <a:gd name="connsiteX34" fmla="*/ 329210 w 521234"/>
              <a:gd name="connsiteY34" fmla="*/ 2148840 h 3209544"/>
              <a:gd name="connsiteX35" fmla="*/ 301778 w 521234"/>
              <a:gd name="connsiteY35" fmla="*/ 2176272 h 3209544"/>
              <a:gd name="connsiteX36" fmla="*/ 265202 w 521234"/>
              <a:gd name="connsiteY36" fmla="*/ 2221992 h 3209544"/>
              <a:gd name="connsiteX37" fmla="*/ 210338 w 521234"/>
              <a:gd name="connsiteY37" fmla="*/ 2276856 h 3209544"/>
              <a:gd name="connsiteX38" fmla="*/ 173762 w 521234"/>
              <a:gd name="connsiteY38" fmla="*/ 2322576 h 3209544"/>
              <a:gd name="connsiteX39" fmla="*/ 155474 w 521234"/>
              <a:gd name="connsiteY39" fmla="*/ 2350008 h 3209544"/>
              <a:gd name="connsiteX40" fmla="*/ 128042 w 521234"/>
              <a:gd name="connsiteY40" fmla="*/ 2377440 h 3209544"/>
              <a:gd name="connsiteX41" fmla="*/ 109754 w 521234"/>
              <a:gd name="connsiteY41" fmla="*/ 2404872 h 3209544"/>
              <a:gd name="connsiteX42" fmla="*/ 82322 w 521234"/>
              <a:gd name="connsiteY42" fmla="*/ 2441448 h 3209544"/>
              <a:gd name="connsiteX43" fmla="*/ 64034 w 521234"/>
              <a:gd name="connsiteY43" fmla="*/ 2468880 h 3209544"/>
              <a:gd name="connsiteX44" fmla="*/ 45746 w 521234"/>
              <a:gd name="connsiteY44" fmla="*/ 2523744 h 3209544"/>
              <a:gd name="connsiteX45" fmla="*/ 36602 w 521234"/>
              <a:gd name="connsiteY45" fmla="*/ 2551176 h 3209544"/>
              <a:gd name="connsiteX46" fmla="*/ 18314 w 521234"/>
              <a:gd name="connsiteY46" fmla="*/ 2578608 h 3209544"/>
              <a:gd name="connsiteX47" fmla="*/ 26 w 521234"/>
              <a:gd name="connsiteY47" fmla="*/ 2633472 h 3209544"/>
              <a:gd name="connsiteX48" fmla="*/ 9170 w 521234"/>
              <a:gd name="connsiteY48" fmla="*/ 2752344 h 3209544"/>
              <a:gd name="connsiteX49" fmla="*/ 54890 w 521234"/>
              <a:gd name="connsiteY49" fmla="*/ 2852928 h 3209544"/>
              <a:gd name="connsiteX50" fmla="*/ 73178 w 521234"/>
              <a:gd name="connsiteY50" fmla="*/ 2907792 h 3209544"/>
              <a:gd name="connsiteX51" fmla="*/ 82322 w 521234"/>
              <a:gd name="connsiteY51" fmla="*/ 2935224 h 3209544"/>
              <a:gd name="connsiteX52" fmla="*/ 91466 w 521234"/>
              <a:gd name="connsiteY52" fmla="*/ 2962656 h 3209544"/>
              <a:gd name="connsiteX53" fmla="*/ 100610 w 521234"/>
              <a:gd name="connsiteY53" fmla="*/ 3017520 h 3209544"/>
              <a:gd name="connsiteX54" fmla="*/ 73178 w 521234"/>
              <a:gd name="connsiteY54" fmla="*/ 3136392 h 3209544"/>
              <a:gd name="connsiteX55" fmla="*/ 45746 w 521234"/>
              <a:gd name="connsiteY55" fmla="*/ 3154680 h 3209544"/>
              <a:gd name="connsiteX56" fmla="*/ 27458 w 521234"/>
              <a:gd name="connsiteY56" fmla="*/ 3182112 h 3209544"/>
              <a:gd name="connsiteX57" fmla="*/ 18314 w 521234"/>
              <a:gd name="connsiteY57" fmla="*/ 3209544 h 32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1234" h="3209544">
                <a:moveTo>
                  <a:pt x="384074" y="0"/>
                </a:moveTo>
                <a:cubicBezTo>
                  <a:pt x="328184" y="111781"/>
                  <a:pt x="392241" y="-4793"/>
                  <a:pt x="292634" y="128016"/>
                </a:cubicBezTo>
                <a:cubicBezTo>
                  <a:pt x="240708" y="197251"/>
                  <a:pt x="314855" y="131047"/>
                  <a:pt x="246914" y="210312"/>
                </a:cubicBezTo>
                <a:cubicBezTo>
                  <a:pt x="239762" y="218656"/>
                  <a:pt x="228626" y="222504"/>
                  <a:pt x="219482" y="228600"/>
                </a:cubicBezTo>
                <a:cubicBezTo>
                  <a:pt x="202717" y="278895"/>
                  <a:pt x="220411" y="233831"/>
                  <a:pt x="192050" y="283464"/>
                </a:cubicBezTo>
                <a:cubicBezTo>
                  <a:pt x="185287" y="295299"/>
                  <a:pt x="180525" y="308205"/>
                  <a:pt x="173762" y="320040"/>
                </a:cubicBezTo>
                <a:cubicBezTo>
                  <a:pt x="168310" y="329582"/>
                  <a:pt x="160736" y="337824"/>
                  <a:pt x="155474" y="347472"/>
                </a:cubicBezTo>
                <a:cubicBezTo>
                  <a:pt x="142419" y="371405"/>
                  <a:pt x="131090" y="396240"/>
                  <a:pt x="118898" y="420624"/>
                </a:cubicBezTo>
                <a:cubicBezTo>
                  <a:pt x="115850" y="441960"/>
                  <a:pt x="113609" y="463427"/>
                  <a:pt x="109754" y="484632"/>
                </a:cubicBezTo>
                <a:cubicBezTo>
                  <a:pt x="107506" y="496997"/>
                  <a:pt x="100610" y="508641"/>
                  <a:pt x="100610" y="521208"/>
                </a:cubicBezTo>
                <a:cubicBezTo>
                  <a:pt x="100610" y="606606"/>
                  <a:pt x="102022" y="692192"/>
                  <a:pt x="109754" y="777240"/>
                </a:cubicBezTo>
                <a:cubicBezTo>
                  <a:pt x="111240" y="793587"/>
                  <a:pt x="122851" y="807388"/>
                  <a:pt x="128042" y="822960"/>
                </a:cubicBezTo>
                <a:cubicBezTo>
                  <a:pt x="156609" y="908661"/>
                  <a:pt x="100238" y="804113"/>
                  <a:pt x="192050" y="941832"/>
                </a:cubicBezTo>
                <a:cubicBezTo>
                  <a:pt x="197397" y="949852"/>
                  <a:pt x="197397" y="960405"/>
                  <a:pt x="201194" y="969264"/>
                </a:cubicBezTo>
                <a:cubicBezTo>
                  <a:pt x="249287" y="1081481"/>
                  <a:pt x="191854" y="941440"/>
                  <a:pt x="237770" y="1033272"/>
                </a:cubicBezTo>
                <a:cubicBezTo>
                  <a:pt x="242081" y="1041893"/>
                  <a:pt x="242603" y="1052083"/>
                  <a:pt x="246914" y="1060704"/>
                </a:cubicBezTo>
                <a:cubicBezTo>
                  <a:pt x="251829" y="1070534"/>
                  <a:pt x="259750" y="1078594"/>
                  <a:pt x="265202" y="1088136"/>
                </a:cubicBezTo>
                <a:cubicBezTo>
                  <a:pt x="321437" y="1186547"/>
                  <a:pt x="230591" y="1045363"/>
                  <a:pt x="320066" y="1179576"/>
                </a:cubicBezTo>
                <a:cubicBezTo>
                  <a:pt x="358121" y="1236659"/>
                  <a:pt x="323114" y="1194816"/>
                  <a:pt x="347498" y="1243584"/>
                </a:cubicBezTo>
                <a:cubicBezTo>
                  <a:pt x="352413" y="1253414"/>
                  <a:pt x="360871" y="1261186"/>
                  <a:pt x="365786" y="1271016"/>
                </a:cubicBezTo>
                <a:cubicBezTo>
                  <a:pt x="370097" y="1279637"/>
                  <a:pt x="370619" y="1289827"/>
                  <a:pt x="374930" y="1298448"/>
                </a:cubicBezTo>
                <a:cubicBezTo>
                  <a:pt x="381615" y="1311819"/>
                  <a:pt x="414437" y="1354172"/>
                  <a:pt x="420650" y="1362456"/>
                </a:cubicBezTo>
                <a:cubicBezTo>
                  <a:pt x="423698" y="1377696"/>
                  <a:pt x="424337" y="1393624"/>
                  <a:pt x="429794" y="1408176"/>
                </a:cubicBezTo>
                <a:cubicBezTo>
                  <a:pt x="433653" y="1418466"/>
                  <a:pt x="444326" y="1425280"/>
                  <a:pt x="448082" y="1435608"/>
                </a:cubicBezTo>
                <a:cubicBezTo>
                  <a:pt x="456672" y="1459229"/>
                  <a:pt x="457780" y="1485139"/>
                  <a:pt x="466370" y="1508760"/>
                </a:cubicBezTo>
                <a:cubicBezTo>
                  <a:pt x="470126" y="1519088"/>
                  <a:pt x="479743" y="1526362"/>
                  <a:pt x="484658" y="1536192"/>
                </a:cubicBezTo>
                <a:cubicBezTo>
                  <a:pt x="491100" y="1549075"/>
                  <a:pt x="506814" y="1590878"/>
                  <a:pt x="512090" y="1609344"/>
                </a:cubicBezTo>
                <a:cubicBezTo>
                  <a:pt x="515542" y="1621428"/>
                  <a:pt x="518186" y="1633728"/>
                  <a:pt x="521234" y="1645920"/>
                </a:cubicBezTo>
                <a:cubicBezTo>
                  <a:pt x="518186" y="1728216"/>
                  <a:pt x="522629" y="1811133"/>
                  <a:pt x="512090" y="1892808"/>
                </a:cubicBezTo>
                <a:cubicBezTo>
                  <a:pt x="510140" y="1907923"/>
                  <a:pt x="493398" y="1916899"/>
                  <a:pt x="484658" y="1929384"/>
                </a:cubicBezTo>
                <a:cubicBezTo>
                  <a:pt x="472054" y="1947390"/>
                  <a:pt x="460857" y="1966363"/>
                  <a:pt x="448082" y="1984248"/>
                </a:cubicBezTo>
                <a:cubicBezTo>
                  <a:pt x="430366" y="2009051"/>
                  <a:pt x="406849" y="2030138"/>
                  <a:pt x="393218" y="2057400"/>
                </a:cubicBezTo>
                <a:cubicBezTo>
                  <a:pt x="387122" y="2069592"/>
                  <a:pt x="382853" y="2082884"/>
                  <a:pt x="374930" y="2093976"/>
                </a:cubicBezTo>
                <a:cubicBezTo>
                  <a:pt x="367414" y="2104499"/>
                  <a:pt x="355777" y="2111474"/>
                  <a:pt x="347498" y="2121408"/>
                </a:cubicBezTo>
                <a:cubicBezTo>
                  <a:pt x="340463" y="2129851"/>
                  <a:pt x="336245" y="2140397"/>
                  <a:pt x="329210" y="2148840"/>
                </a:cubicBezTo>
                <a:cubicBezTo>
                  <a:pt x="320931" y="2158774"/>
                  <a:pt x="310293" y="2166540"/>
                  <a:pt x="301778" y="2176272"/>
                </a:cubicBezTo>
                <a:cubicBezTo>
                  <a:pt x="288926" y="2190960"/>
                  <a:pt x="278330" y="2207551"/>
                  <a:pt x="265202" y="2221992"/>
                </a:cubicBezTo>
                <a:cubicBezTo>
                  <a:pt x="247805" y="2241129"/>
                  <a:pt x="210338" y="2276856"/>
                  <a:pt x="210338" y="2276856"/>
                </a:cubicBezTo>
                <a:cubicBezTo>
                  <a:pt x="192537" y="2330260"/>
                  <a:pt x="215122" y="2281216"/>
                  <a:pt x="173762" y="2322576"/>
                </a:cubicBezTo>
                <a:cubicBezTo>
                  <a:pt x="165991" y="2330347"/>
                  <a:pt x="162509" y="2341565"/>
                  <a:pt x="155474" y="2350008"/>
                </a:cubicBezTo>
                <a:cubicBezTo>
                  <a:pt x="147195" y="2359942"/>
                  <a:pt x="136321" y="2367506"/>
                  <a:pt x="128042" y="2377440"/>
                </a:cubicBezTo>
                <a:cubicBezTo>
                  <a:pt x="121007" y="2385883"/>
                  <a:pt x="116142" y="2395929"/>
                  <a:pt x="109754" y="2404872"/>
                </a:cubicBezTo>
                <a:cubicBezTo>
                  <a:pt x="100896" y="2417273"/>
                  <a:pt x="91180" y="2429047"/>
                  <a:pt x="82322" y="2441448"/>
                </a:cubicBezTo>
                <a:cubicBezTo>
                  <a:pt x="75934" y="2450391"/>
                  <a:pt x="68497" y="2458837"/>
                  <a:pt x="64034" y="2468880"/>
                </a:cubicBezTo>
                <a:cubicBezTo>
                  <a:pt x="56205" y="2486496"/>
                  <a:pt x="51842" y="2505456"/>
                  <a:pt x="45746" y="2523744"/>
                </a:cubicBezTo>
                <a:lnTo>
                  <a:pt x="36602" y="2551176"/>
                </a:lnTo>
                <a:cubicBezTo>
                  <a:pt x="33127" y="2561602"/>
                  <a:pt x="22777" y="2568565"/>
                  <a:pt x="18314" y="2578608"/>
                </a:cubicBezTo>
                <a:cubicBezTo>
                  <a:pt x="10485" y="2596224"/>
                  <a:pt x="26" y="2633472"/>
                  <a:pt x="26" y="2633472"/>
                </a:cubicBezTo>
                <a:cubicBezTo>
                  <a:pt x="3074" y="2673096"/>
                  <a:pt x="2972" y="2713089"/>
                  <a:pt x="9170" y="2752344"/>
                </a:cubicBezTo>
                <a:cubicBezTo>
                  <a:pt x="19025" y="2814757"/>
                  <a:pt x="30497" y="2799263"/>
                  <a:pt x="54890" y="2852928"/>
                </a:cubicBezTo>
                <a:cubicBezTo>
                  <a:pt x="62867" y="2870477"/>
                  <a:pt x="67082" y="2889504"/>
                  <a:pt x="73178" y="2907792"/>
                </a:cubicBezTo>
                <a:lnTo>
                  <a:pt x="82322" y="2935224"/>
                </a:lnTo>
                <a:cubicBezTo>
                  <a:pt x="85370" y="2944368"/>
                  <a:pt x="89881" y="2953149"/>
                  <a:pt x="91466" y="2962656"/>
                </a:cubicBezTo>
                <a:lnTo>
                  <a:pt x="100610" y="3017520"/>
                </a:lnTo>
                <a:cubicBezTo>
                  <a:pt x="95836" y="3065264"/>
                  <a:pt x="106498" y="3103072"/>
                  <a:pt x="73178" y="3136392"/>
                </a:cubicBezTo>
                <a:cubicBezTo>
                  <a:pt x="65407" y="3144163"/>
                  <a:pt x="54890" y="3148584"/>
                  <a:pt x="45746" y="3154680"/>
                </a:cubicBezTo>
                <a:cubicBezTo>
                  <a:pt x="39650" y="3163824"/>
                  <a:pt x="35229" y="3174341"/>
                  <a:pt x="27458" y="3182112"/>
                </a:cubicBezTo>
                <a:cubicBezTo>
                  <a:pt x="1711" y="3207859"/>
                  <a:pt x="-14366" y="3193204"/>
                  <a:pt x="18314" y="320954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boosting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66750"/>
            <a:ext cx="1410372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97155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Objective –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 err="1"/>
              <a:t>reg:linear</a:t>
            </a:r>
            <a:r>
              <a:rPr lang="en-US" sz="1100" dirty="0"/>
              <a:t> - for linear regression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 err="1"/>
              <a:t>binary:logistic</a:t>
            </a:r>
            <a:r>
              <a:rPr lang="en-US" sz="1100" dirty="0"/>
              <a:t> - logistic regression for binary classification. It returns class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14550"/>
            <a:ext cx="2819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err="1"/>
              <a:t>eval_metric</a:t>
            </a:r>
            <a:r>
              <a:rPr lang="en-US" sz="1100" b="1" dirty="0" smtClean="0"/>
              <a:t> –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/>
              <a:t>AUC - Area under curve (used in classification)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/>
              <a:t>RMSE - Root mean square error (used in regression)</a:t>
            </a:r>
            <a:endParaRPr lang="en-US" sz="1100" b="1" dirty="0"/>
          </a:p>
        </p:txBody>
      </p:sp>
      <p:sp>
        <p:nvSpPr>
          <p:cNvPr id="7" name="Shape 166"/>
          <p:cNvSpPr txBox="1">
            <a:spLocks/>
          </p:cNvSpPr>
          <p:nvPr/>
        </p:nvSpPr>
        <p:spPr>
          <a:xfrm>
            <a:off x="-76200" y="1962150"/>
            <a:ext cx="17007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" smtClean="0"/>
              <a:t>XGBoost parameters</a:t>
            </a:r>
            <a:endParaRPr lang="en" dirty="0"/>
          </a:p>
        </p:txBody>
      </p:sp>
      <p:sp>
        <p:nvSpPr>
          <p:cNvPr id="8" name="Rectangle 7"/>
          <p:cNvSpPr/>
          <p:nvPr/>
        </p:nvSpPr>
        <p:spPr>
          <a:xfrm>
            <a:off x="5257800" y="971550"/>
            <a:ext cx="30480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Booster Parameters –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err="1" smtClean="0"/>
              <a:t>nrounds</a:t>
            </a:r>
            <a:endParaRPr lang="en-US" sz="1100" b="1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b="1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smtClean="0"/>
              <a:t>eta – the learning rate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b="1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smtClean="0"/>
              <a:t>gamma – controls regularization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b="1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err="1" smtClean="0"/>
              <a:t>max_depth</a:t>
            </a:r>
            <a:r>
              <a:rPr lang="en-US" sz="1100" b="1" dirty="0" smtClean="0"/>
              <a:t> – controls the depth of the tree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b="1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smtClean="0"/>
              <a:t>subsample - </a:t>
            </a:r>
            <a:r>
              <a:rPr lang="en-US" sz="1100" dirty="0"/>
              <a:t>subsample ratio of the training </a:t>
            </a:r>
            <a:r>
              <a:rPr lang="en-US" sz="1100" dirty="0" smtClean="0"/>
              <a:t>instance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dirty="0" smtClean="0"/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b="1" dirty="0" err="1" smtClean="0"/>
              <a:t>colsample_bytree</a:t>
            </a:r>
            <a:r>
              <a:rPr lang="en-US" sz="1100" b="1" dirty="0" smtClean="0"/>
              <a:t> - </a:t>
            </a:r>
            <a:r>
              <a:rPr lang="en-US" sz="1100" dirty="0"/>
              <a:t>It control the number of features (variables</a:t>
            </a:r>
            <a:r>
              <a:rPr lang="en-US" sz="1100" dirty="0" smtClean="0"/>
              <a:t>) </a:t>
            </a:r>
            <a:r>
              <a:rPr lang="en-US" sz="1100" dirty="0"/>
              <a:t>supplied to a </a:t>
            </a:r>
            <a:r>
              <a:rPr lang="en-US" sz="1100" dirty="0" smtClean="0"/>
              <a:t>tree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endParaRPr lang="en-US" sz="11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057400" y="4781550"/>
            <a:ext cx="7086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bg2">
                    <a:lumMod val="75000"/>
                  </a:schemeClr>
                </a:solidFill>
              </a:rPr>
              <a:t>https://github.com/dmlc/xgboost/blob/master/doc/parameter.md</a:t>
            </a:r>
          </a:p>
        </p:txBody>
      </p:sp>
    </p:spTree>
    <p:extLst>
      <p:ext uri="{BB962C8B-B14F-4D97-AF65-F5344CB8AC3E}">
        <p14:creationId xmlns:p14="http://schemas.microsoft.com/office/powerpoint/2010/main" val="36726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-76200" y="1962150"/>
            <a:ext cx="17007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XGBoost parameter </a:t>
            </a:r>
            <a:br>
              <a:rPr lang="en" dirty="0" smtClean="0"/>
            </a:br>
            <a:r>
              <a:rPr lang="en" dirty="0" smtClean="0"/>
              <a:t>tuning</a:t>
            </a:r>
            <a:endParaRPr lang="en" dirty="0"/>
          </a:p>
        </p:txBody>
      </p:sp>
      <p:sp>
        <p:nvSpPr>
          <p:cNvPr id="8" name="Rectangle 7"/>
          <p:cNvSpPr/>
          <p:nvPr/>
        </p:nvSpPr>
        <p:spPr>
          <a:xfrm>
            <a:off x="1905000" y="438150"/>
            <a:ext cx="678180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 smtClean="0"/>
              <a:t>Parameter tuning is essential if we want to build a good model </a:t>
            </a:r>
            <a:endParaRPr lang="en-US" sz="1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pic>
        <p:nvPicPr>
          <p:cNvPr id="2050" name="Picture 1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00150"/>
            <a:ext cx="583042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248892" y="1153055"/>
            <a:ext cx="3810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127635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 XGBoost model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2332517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XGBoost </a:t>
            </a:r>
            <a:r>
              <a:rPr lang="en-US" sz="1100" dirty="0"/>
              <a:t>with Cross validation</a:t>
            </a:r>
          </a:p>
        </p:txBody>
      </p:sp>
      <p:pic>
        <p:nvPicPr>
          <p:cNvPr id="2051" name="Picture 3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80117"/>
            <a:ext cx="5867400" cy="95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3255334" y="2114550"/>
            <a:ext cx="3810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333375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Val + </a:t>
            </a:r>
            <a:r>
              <a:rPr lang="en-US" sz="1100" dirty="0" smtClean="0"/>
              <a:t>Parameter tuning</a:t>
            </a:r>
            <a:endParaRPr lang="en-US" sz="1100" dirty="0"/>
          </a:p>
        </p:txBody>
      </p:sp>
      <p:pic>
        <p:nvPicPr>
          <p:cNvPr id="2052" name="Picture 4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57550"/>
            <a:ext cx="5791200" cy="88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3276600" y="3181350"/>
            <a:ext cx="381000" cy="304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324350"/>
            <a:ext cx="2676525" cy="581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66"/>
          <p:cNvSpPr txBox="1">
            <a:spLocks noGrp="1"/>
          </p:cNvSpPr>
          <p:nvPr>
            <p:ph type="title"/>
          </p:nvPr>
        </p:nvSpPr>
        <p:spPr>
          <a:xfrm>
            <a:off x="-76200" y="1962150"/>
            <a:ext cx="1700700" cy="121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XGBoost parameters</a:t>
            </a:r>
            <a:br>
              <a:rPr lang="en" dirty="0" smtClean="0"/>
            </a:br>
            <a:r>
              <a:rPr lang="en" dirty="0" smtClean="0"/>
              <a:t>Thumb rules </a:t>
            </a:r>
            <a:br>
              <a:rPr lang="en" dirty="0" smtClean="0"/>
            </a:br>
            <a:endParaRPr lang="en" dirty="0"/>
          </a:p>
        </p:txBody>
      </p:sp>
      <p:pic>
        <p:nvPicPr>
          <p:cNvPr id="3074" name="Picture 2" descr="Owen Zhang Suggestions for Tuning XGBo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71550"/>
            <a:ext cx="5334000" cy="329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65932" y="4781550"/>
            <a:ext cx="31550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https://www.youtube.com/watch?v=7YnVZrabTA8</a:t>
            </a:r>
          </a:p>
        </p:txBody>
      </p:sp>
    </p:spTree>
    <p:extLst>
      <p:ext uri="{BB962C8B-B14F-4D97-AF65-F5344CB8AC3E}">
        <p14:creationId xmlns:p14="http://schemas.microsoft.com/office/powerpoint/2010/main" val="22256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Shape 74"/>
          <p:cNvSpPr txBox="1">
            <a:spLocks/>
          </p:cNvSpPr>
          <p:nvPr/>
        </p:nvSpPr>
        <p:spPr>
          <a:xfrm>
            <a:off x="228600" y="3164551"/>
            <a:ext cx="8915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algn="ctr"/>
            <a:r>
              <a:rPr lang="en-US" sz="7200" dirty="0" smtClean="0"/>
              <a:t>Light GBM</a:t>
            </a:r>
            <a:endParaRPr lang="en" sz="7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667000" y="4307551"/>
            <a:ext cx="3931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19062051">
            <a:off x="1390773" y="-217150"/>
            <a:ext cx="420975" cy="2100315"/>
          </a:xfrm>
          <a:custGeom>
            <a:avLst/>
            <a:gdLst>
              <a:gd name="connsiteX0" fmla="*/ 384074 w 521234"/>
              <a:gd name="connsiteY0" fmla="*/ 0 h 3209544"/>
              <a:gd name="connsiteX1" fmla="*/ 292634 w 521234"/>
              <a:gd name="connsiteY1" fmla="*/ 128016 h 3209544"/>
              <a:gd name="connsiteX2" fmla="*/ 246914 w 521234"/>
              <a:gd name="connsiteY2" fmla="*/ 210312 h 3209544"/>
              <a:gd name="connsiteX3" fmla="*/ 219482 w 521234"/>
              <a:gd name="connsiteY3" fmla="*/ 228600 h 3209544"/>
              <a:gd name="connsiteX4" fmla="*/ 192050 w 521234"/>
              <a:gd name="connsiteY4" fmla="*/ 283464 h 3209544"/>
              <a:gd name="connsiteX5" fmla="*/ 173762 w 521234"/>
              <a:gd name="connsiteY5" fmla="*/ 320040 h 3209544"/>
              <a:gd name="connsiteX6" fmla="*/ 155474 w 521234"/>
              <a:gd name="connsiteY6" fmla="*/ 347472 h 3209544"/>
              <a:gd name="connsiteX7" fmla="*/ 118898 w 521234"/>
              <a:gd name="connsiteY7" fmla="*/ 420624 h 3209544"/>
              <a:gd name="connsiteX8" fmla="*/ 109754 w 521234"/>
              <a:gd name="connsiteY8" fmla="*/ 484632 h 3209544"/>
              <a:gd name="connsiteX9" fmla="*/ 100610 w 521234"/>
              <a:gd name="connsiteY9" fmla="*/ 521208 h 3209544"/>
              <a:gd name="connsiteX10" fmla="*/ 109754 w 521234"/>
              <a:gd name="connsiteY10" fmla="*/ 777240 h 3209544"/>
              <a:gd name="connsiteX11" fmla="*/ 128042 w 521234"/>
              <a:gd name="connsiteY11" fmla="*/ 822960 h 3209544"/>
              <a:gd name="connsiteX12" fmla="*/ 192050 w 521234"/>
              <a:gd name="connsiteY12" fmla="*/ 941832 h 3209544"/>
              <a:gd name="connsiteX13" fmla="*/ 201194 w 521234"/>
              <a:gd name="connsiteY13" fmla="*/ 969264 h 3209544"/>
              <a:gd name="connsiteX14" fmla="*/ 237770 w 521234"/>
              <a:gd name="connsiteY14" fmla="*/ 1033272 h 3209544"/>
              <a:gd name="connsiteX15" fmla="*/ 246914 w 521234"/>
              <a:gd name="connsiteY15" fmla="*/ 1060704 h 3209544"/>
              <a:gd name="connsiteX16" fmla="*/ 265202 w 521234"/>
              <a:gd name="connsiteY16" fmla="*/ 1088136 h 3209544"/>
              <a:gd name="connsiteX17" fmla="*/ 320066 w 521234"/>
              <a:gd name="connsiteY17" fmla="*/ 1179576 h 3209544"/>
              <a:gd name="connsiteX18" fmla="*/ 347498 w 521234"/>
              <a:gd name="connsiteY18" fmla="*/ 1243584 h 3209544"/>
              <a:gd name="connsiteX19" fmla="*/ 365786 w 521234"/>
              <a:gd name="connsiteY19" fmla="*/ 1271016 h 3209544"/>
              <a:gd name="connsiteX20" fmla="*/ 374930 w 521234"/>
              <a:gd name="connsiteY20" fmla="*/ 1298448 h 3209544"/>
              <a:gd name="connsiteX21" fmla="*/ 420650 w 521234"/>
              <a:gd name="connsiteY21" fmla="*/ 1362456 h 3209544"/>
              <a:gd name="connsiteX22" fmla="*/ 429794 w 521234"/>
              <a:gd name="connsiteY22" fmla="*/ 1408176 h 3209544"/>
              <a:gd name="connsiteX23" fmla="*/ 448082 w 521234"/>
              <a:gd name="connsiteY23" fmla="*/ 1435608 h 3209544"/>
              <a:gd name="connsiteX24" fmla="*/ 466370 w 521234"/>
              <a:gd name="connsiteY24" fmla="*/ 1508760 h 3209544"/>
              <a:gd name="connsiteX25" fmla="*/ 484658 w 521234"/>
              <a:gd name="connsiteY25" fmla="*/ 1536192 h 3209544"/>
              <a:gd name="connsiteX26" fmla="*/ 512090 w 521234"/>
              <a:gd name="connsiteY26" fmla="*/ 1609344 h 3209544"/>
              <a:gd name="connsiteX27" fmla="*/ 521234 w 521234"/>
              <a:gd name="connsiteY27" fmla="*/ 1645920 h 3209544"/>
              <a:gd name="connsiteX28" fmla="*/ 512090 w 521234"/>
              <a:gd name="connsiteY28" fmla="*/ 1892808 h 3209544"/>
              <a:gd name="connsiteX29" fmla="*/ 484658 w 521234"/>
              <a:gd name="connsiteY29" fmla="*/ 1929384 h 3209544"/>
              <a:gd name="connsiteX30" fmla="*/ 448082 w 521234"/>
              <a:gd name="connsiteY30" fmla="*/ 1984248 h 3209544"/>
              <a:gd name="connsiteX31" fmla="*/ 393218 w 521234"/>
              <a:gd name="connsiteY31" fmla="*/ 2057400 h 3209544"/>
              <a:gd name="connsiteX32" fmla="*/ 374930 w 521234"/>
              <a:gd name="connsiteY32" fmla="*/ 2093976 h 3209544"/>
              <a:gd name="connsiteX33" fmla="*/ 347498 w 521234"/>
              <a:gd name="connsiteY33" fmla="*/ 2121408 h 3209544"/>
              <a:gd name="connsiteX34" fmla="*/ 329210 w 521234"/>
              <a:gd name="connsiteY34" fmla="*/ 2148840 h 3209544"/>
              <a:gd name="connsiteX35" fmla="*/ 301778 w 521234"/>
              <a:gd name="connsiteY35" fmla="*/ 2176272 h 3209544"/>
              <a:gd name="connsiteX36" fmla="*/ 265202 w 521234"/>
              <a:gd name="connsiteY36" fmla="*/ 2221992 h 3209544"/>
              <a:gd name="connsiteX37" fmla="*/ 210338 w 521234"/>
              <a:gd name="connsiteY37" fmla="*/ 2276856 h 3209544"/>
              <a:gd name="connsiteX38" fmla="*/ 173762 w 521234"/>
              <a:gd name="connsiteY38" fmla="*/ 2322576 h 3209544"/>
              <a:gd name="connsiteX39" fmla="*/ 155474 w 521234"/>
              <a:gd name="connsiteY39" fmla="*/ 2350008 h 3209544"/>
              <a:gd name="connsiteX40" fmla="*/ 128042 w 521234"/>
              <a:gd name="connsiteY40" fmla="*/ 2377440 h 3209544"/>
              <a:gd name="connsiteX41" fmla="*/ 109754 w 521234"/>
              <a:gd name="connsiteY41" fmla="*/ 2404872 h 3209544"/>
              <a:gd name="connsiteX42" fmla="*/ 82322 w 521234"/>
              <a:gd name="connsiteY42" fmla="*/ 2441448 h 3209544"/>
              <a:gd name="connsiteX43" fmla="*/ 64034 w 521234"/>
              <a:gd name="connsiteY43" fmla="*/ 2468880 h 3209544"/>
              <a:gd name="connsiteX44" fmla="*/ 45746 w 521234"/>
              <a:gd name="connsiteY44" fmla="*/ 2523744 h 3209544"/>
              <a:gd name="connsiteX45" fmla="*/ 36602 w 521234"/>
              <a:gd name="connsiteY45" fmla="*/ 2551176 h 3209544"/>
              <a:gd name="connsiteX46" fmla="*/ 18314 w 521234"/>
              <a:gd name="connsiteY46" fmla="*/ 2578608 h 3209544"/>
              <a:gd name="connsiteX47" fmla="*/ 26 w 521234"/>
              <a:gd name="connsiteY47" fmla="*/ 2633472 h 3209544"/>
              <a:gd name="connsiteX48" fmla="*/ 9170 w 521234"/>
              <a:gd name="connsiteY48" fmla="*/ 2752344 h 3209544"/>
              <a:gd name="connsiteX49" fmla="*/ 54890 w 521234"/>
              <a:gd name="connsiteY49" fmla="*/ 2852928 h 3209544"/>
              <a:gd name="connsiteX50" fmla="*/ 73178 w 521234"/>
              <a:gd name="connsiteY50" fmla="*/ 2907792 h 3209544"/>
              <a:gd name="connsiteX51" fmla="*/ 82322 w 521234"/>
              <a:gd name="connsiteY51" fmla="*/ 2935224 h 3209544"/>
              <a:gd name="connsiteX52" fmla="*/ 91466 w 521234"/>
              <a:gd name="connsiteY52" fmla="*/ 2962656 h 3209544"/>
              <a:gd name="connsiteX53" fmla="*/ 100610 w 521234"/>
              <a:gd name="connsiteY53" fmla="*/ 3017520 h 3209544"/>
              <a:gd name="connsiteX54" fmla="*/ 73178 w 521234"/>
              <a:gd name="connsiteY54" fmla="*/ 3136392 h 3209544"/>
              <a:gd name="connsiteX55" fmla="*/ 45746 w 521234"/>
              <a:gd name="connsiteY55" fmla="*/ 3154680 h 3209544"/>
              <a:gd name="connsiteX56" fmla="*/ 27458 w 521234"/>
              <a:gd name="connsiteY56" fmla="*/ 3182112 h 3209544"/>
              <a:gd name="connsiteX57" fmla="*/ 18314 w 521234"/>
              <a:gd name="connsiteY57" fmla="*/ 3209544 h 32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21234" h="3209544">
                <a:moveTo>
                  <a:pt x="384074" y="0"/>
                </a:moveTo>
                <a:cubicBezTo>
                  <a:pt x="328184" y="111781"/>
                  <a:pt x="392241" y="-4793"/>
                  <a:pt x="292634" y="128016"/>
                </a:cubicBezTo>
                <a:cubicBezTo>
                  <a:pt x="240708" y="197251"/>
                  <a:pt x="314855" y="131047"/>
                  <a:pt x="246914" y="210312"/>
                </a:cubicBezTo>
                <a:cubicBezTo>
                  <a:pt x="239762" y="218656"/>
                  <a:pt x="228626" y="222504"/>
                  <a:pt x="219482" y="228600"/>
                </a:cubicBezTo>
                <a:cubicBezTo>
                  <a:pt x="202717" y="278895"/>
                  <a:pt x="220411" y="233831"/>
                  <a:pt x="192050" y="283464"/>
                </a:cubicBezTo>
                <a:cubicBezTo>
                  <a:pt x="185287" y="295299"/>
                  <a:pt x="180525" y="308205"/>
                  <a:pt x="173762" y="320040"/>
                </a:cubicBezTo>
                <a:cubicBezTo>
                  <a:pt x="168310" y="329582"/>
                  <a:pt x="160736" y="337824"/>
                  <a:pt x="155474" y="347472"/>
                </a:cubicBezTo>
                <a:cubicBezTo>
                  <a:pt x="142419" y="371405"/>
                  <a:pt x="131090" y="396240"/>
                  <a:pt x="118898" y="420624"/>
                </a:cubicBezTo>
                <a:cubicBezTo>
                  <a:pt x="115850" y="441960"/>
                  <a:pt x="113609" y="463427"/>
                  <a:pt x="109754" y="484632"/>
                </a:cubicBezTo>
                <a:cubicBezTo>
                  <a:pt x="107506" y="496997"/>
                  <a:pt x="100610" y="508641"/>
                  <a:pt x="100610" y="521208"/>
                </a:cubicBezTo>
                <a:cubicBezTo>
                  <a:pt x="100610" y="606606"/>
                  <a:pt x="102022" y="692192"/>
                  <a:pt x="109754" y="777240"/>
                </a:cubicBezTo>
                <a:cubicBezTo>
                  <a:pt x="111240" y="793587"/>
                  <a:pt x="122851" y="807388"/>
                  <a:pt x="128042" y="822960"/>
                </a:cubicBezTo>
                <a:cubicBezTo>
                  <a:pt x="156609" y="908661"/>
                  <a:pt x="100238" y="804113"/>
                  <a:pt x="192050" y="941832"/>
                </a:cubicBezTo>
                <a:cubicBezTo>
                  <a:pt x="197397" y="949852"/>
                  <a:pt x="197397" y="960405"/>
                  <a:pt x="201194" y="969264"/>
                </a:cubicBezTo>
                <a:cubicBezTo>
                  <a:pt x="249287" y="1081481"/>
                  <a:pt x="191854" y="941440"/>
                  <a:pt x="237770" y="1033272"/>
                </a:cubicBezTo>
                <a:cubicBezTo>
                  <a:pt x="242081" y="1041893"/>
                  <a:pt x="242603" y="1052083"/>
                  <a:pt x="246914" y="1060704"/>
                </a:cubicBezTo>
                <a:cubicBezTo>
                  <a:pt x="251829" y="1070534"/>
                  <a:pt x="259750" y="1078594"/>
                  <a:pt x="265202" y="1088136"/>
                </a:cubicBezTo>
                <a:cubicBezTo>
                  <a:pt x="321437" y="1186547"/>
                  <a:pt x="230591" y="1045363"/>
                  <a:pt x="320066" y="1179576"/>
                </a:cubicBezTo>
                <a:cubicBezTo>
                  <a:pt x="358121" y="1236659"/>
                  <a:pt x="323114" y="1194816"/>
                  <a:pt x="347498" y="1243584"/>
                </a:cubicBezTo>
                <a:cubicBezTo>
                  <a:pt x="352413" y="1253414"/>
                  <a:pt x="360871" y="1261186"/>
                  <a:pt x="365786" y="1271016"/>
                </a:cubicBezTo>
                <a:cubicBezTo>
                  <a:pt x="370097" y="1279637"/>
                  <a:pt x="370619" y="1289827"/>
                  <a:pt x="374930" y="1298448"/>
                </a:cubicBezTo>
                <a:cubicBezTo>
                  <a:pt x="381615" y="1311819"/>
                  <a:pt x="414437" y="1354172"/>
                  <a:pt x="420650" y="1362456"/>
                </a:cubicBezTo>
                <a:cubicBezTo>
                  <a:pt x="423698" y="1377696"/>
                  <a:pt x="424337" y="1393624"/>
                  <a:pt x="429794" y="1408176"/>
                </a:cubicBezTo>
                <a:cubicBezTo>
                  <a:pt x="433653" y="1418466"/>
                  <a:pt x="444326" y="1425280"/>
                  <a:pt x="448082" y="1435608"/>
                </a:cubicBezTo>
                <a:cubicBezTo>
                  <a:pt x="456672" y="1459229"/>
                  <a:pt x="457780" y="1485139"/>
                  <a:pt x="466370" y="1508760"/>
                </a:cubicBezTo>
                <a:cubicBezTo>
                  <a:pt x="470126" y="1519088"/>
                  <a:pt x="479743" y="1526362"/>
                  <a:pt x="484658" y="1536192"/>
                </a:cubicBezTo>
                <a:cubicBezTo>
                  <a:pt x="491100" y="1549075"/>
                  <a:pt x="506814" y="1590878"/>
                  <a:pt x="512090" y="1609344"/>
                </a:cubicBezTo>
                <a:cubicBezTo>
                  <a:pt x="515542" y="1621428"/>
                  <a:pt x="518186" y="1633728"/>
                  <a:pt x="521234" y="1645920"/>
                </a:cubicBezTo>
                <a:cubicBezTo>
                  <a:pt x="518186" y="1728216"/>
                  <a:pt x="522629" y="1811133"/>
                  <a:pt x="512090" y="1892808"/>
                </a:cubicBezTo>
                <a:cubicBezTo>
                  <a:pt x="510140" y="1907923"/>
                  <a:pt x="493398" y="1916899"/>
                  <a:pt x="484658" y="1929384"/>
                </a:cubicBezTo>
                <a:cubicBezTo>
                  <a:pt x="472054" y="1947390"/>
                  <a:pt x="460857" y="1966363"/>
                  <a:pt x="448082" y="1984248"/>
                </a:cubicBezTo>
                <a:cubicBezTo>
                  <a:pt x="430366" y="2009051"/>
                  <a:pt x="406849" y="2030138"/>
                  <a:pt x="393218" y="2057400"/>
                </a:cubicBezTo>
                <a:cubicBezTo>
                  <a:pt x="387122" y="2069592"/>
                  <a:pt x="382853" y="2082884"/>
                  <a:pt x="374930" y="2093976"/>
                </a:cubicBezTo>
                <a:cubicBezTo>
                  <a:pt x="367414" y="2104499"/>
                  <a:pt x="355777" y="2111474"/>
                  <a:pt x="347498" y="2121408"/>
                </a:cubicBezTo>
                <a:cubicBezTo>
                  <a:pt x="340463" y="2129851"/>
                  <a:pt x="336245" y="2140397"/>
                  <a:pt x="329210" y="2148840"/>
                </a:cubicBezTo>
                <a:cubicBezTo>
                  <a:pt x="320931" y="2158774"/>
                  <a:pt x="310293" y="2166540"/>
                  <a:pt x="301778" y="2176272"/>
                </a:cubicBezTo>
                <a:cubicBezTo>
                  <a:pt x="288926" y="2190960"/>
                  <a:pt x="278330" y="2207551"/>
                  <a:pt x="265202" y="2221992"/>
                </a:cubicBezTo>
                <a:cubicBezTo>
                  <a:pt x="247805" y="2241129"/>
                  <a:pt x="210338" y="2276856"/>
                  <a:pt x="210338" y="2276856"/>
                </a:cubicBezTo>
                <a:cubicBezTo>
                  <a:pt x="192537" y="2330260"/>
                  <a:pt x="215122" y="2281216"/>
                  <a:pt x="173762" y="2322576"/>
                </a:cubicBezTo>
                <a:cubicBezTo>
                  <a:pt x="165991" y="2330347"/>
                  <a:pt x="162509" y="2341565"/>
                  <a:pt x="155474" y="2350008"/>
                </a:cubicBezTo>
                <a:cubicBezTo>
                  <a:pt x="147195" y="2359942"/>
                  <a:pt x="136321" y="2367506"/>
                  <a:pt x="128042" y="2377440"/>
                </a:cubicBezTo>
                <a:cubicBezTo>
                  <a:pt x="121007" y="2385883"/>
                  <a:pt x="116142" y="2395929"/>
                  <a:pt x="109754" y="2404872"/>
                </a:cubicBezTo>
                <a:cubicBezTo>
                  <a:pt x="100896" y="2417273"/>
                  <a:pt x="91180" y="2429047"/>
                  <a:pt x="82322" y="2441448"/>
                </a:cubicBezTo>
                <a:cubicBezTo>
                  <a:pt x="75934" y="2450391"/>
                  <a:pt x="68497" y="2458837"/>
                  <a:pt x="64034" y="2468880"/>
                </a:cubicBezTo>
                <a:cubicBezTo>
                  <a:pt x="56205" y="2486496"/>
                  <a:pt x="51842" y="2505456"/>
                  <a:pt x="45746" y="2523744"/>
                </a:cubicBezTo>
                <a:lnTo>
                  <a:pt x="36602" y="2551176"/>
                </a:lnTo>
                <a:cubicBezTo>
                  <a:pt x="33127" y="2561602"/>
                  <a:pt x="22777" y="2568565"/>
                  <a:pt x="18314" y="2578608"/>
                </a:cubicBezTo>
                <a:cubicBezTo>
                  <a:pt x="10485" y="2596224"/>
                  <a:pt x="26" y="2633472"/>
                  <a:pt x="26" y="2633472"/>
                </a:cubicBezTo>
                <a:cubicBezTo>
                  <a:pt x="3074" y="2673096"/>
                  <a:pt x="2972" y="2713089"/>
                  <a:pt x="9170" y="2752344"/>
                </a:cubicBezTo>
                <a:cubicBezTo>
                  <a:pt x="19025" y="2814757"/>
                  <a:pt x="30497" y="2799263"/>
                  <a:pt x="54890" y="2852928"/>
                </a:cubicBezTo>
                <a:cubicBezTo>
                  <a:pt x="62867" y="2870477"/>
                  <a:pt x="67082" y="2889504"/>
                  <a:pt x="73178" y="2907792"/>
                </a:cubicBezTo>
                <a:lnTo>
                  <a:pt x="82322" y="2935224"/>
                </a:lnTo>
                <a:cubicBezTo>
                  <a:pt x="85370" y="2944368"/>
                  <a:pt x="89881" y="2953149"/>
                  <a:pt x="91466" y="2962656"/>
                </a:cubicBezTo>
                <a:lnTo>
                  <a:pt x="100610" y="3017520"/>
                </a:lnTo>
                <a:cubicBezTo>
                  <a:pt x="95836" y="3065264"/>
                  <a:pt x="106498" y="3103072"/>
                  <a:pt x="73178" y="3136392"/>
                </a:cubicBezTo>
                <a:cubicBezTo>
                  <a:pt x="65407" y="3144163"/>
                  <a:pt x="54890" y="3148584"/>
                  <a:pt x="45746" y="3154680"/>
                </a:cubicBezTo>
                <a:cubicBezTo>
                  <a:pt x="39650" y="3163824"/>
                  <a:pt x="35229" y="3174341"/>
                  <a:pt x="27458" y="3182112"/>
                </a:cubicBezTo>
                <a:cubicBezTo>
                  <a:pt x="1711" y="3207859"/>
                  <a:pt x="-14366" y="3193204"/>
                  <a:pt x="18314" y="3209544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6" name="Picture 2" descr="http://futurefast.co/wp-content/uploads/2015/07/futurefast-innovation-icon-2015-07-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8490">
            <a:off x="977994" y="1387026"/>
            <a:ext cx="2720762" cy="12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773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1536401" y="236288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Light GBM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2724150"/>
            <a:ext cx="4572000" cy="1377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9095" indent="-366395"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chemeClr val="tx1"/>
                </a:solidFill>
              </a:rPr>
              <a:t>Handles Missing Values</a:t>
            </a:r>
          </a:p>
          <a:p>
            <a:pPr marL="379095" indent="-366395"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chemeClr val="tx1"/>
                </a:solidFill>
              </a:rPr>
              <a:t>Automatic handling of Categorical variables</a:t>
            </a:r>
            <a:endParaRPr lang="en-US" spc="-15" dirty="0" smtClean="0">
              <a:solidFill>
                <a:schemeClr val="tx1"/>
              </a:solidFill>
            </a:endParaRPr>
          </a:p>
          <a:p>
            <a:pPr marL="379095" indent="-366395"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5" dirty="0" smtClean="0">
                <a:solidFill>
                  <a:schemeClr val="tx1"/>
                </a:solidFill>
              </a:rPr>
              <a:t>Faster </a:t>
            </a:r>
            <a:r>
              <a:rPr lang="en-US" spc="10" dirty="0">
                <a:solidFill>
                  <a:schemeClr val="tx1"/>
                </a:solidFill>
              </a:rPr>
              <a:t>training </a:t>
            </a:r>
            <a:r>
              <a:rPr lang="en-US" spc="5" dirty="0">
                <a:solidFill>
                  <a:schemeClr val="tx1"/>
                </a:solidFill>
              </a:rPr>
              <a:t>than</a:t>
            </a:r>
            <a:r>
              <a:rPr lang="en-US" spc="-200" dirty="0">
                <a:solidFill>
                  <a:schemeClr val="tx1"/>
                </a:solidFill>
              </a:rPr>
              <a:t> </a:t>
            </a:r>
            <a:r>
              <a:rPr lang="en-US" spc="-30" dirty="0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  <a:p>
            <a:pPr marL="379095" indent="-366395"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10" dirty="0">
                <a:solidFill>
                  <a:schemeClr val="tx1"/>
                </a:solidFill>
              </a:rPr>
              <a:t>Often </a:t>
            </a:r>
            <a:r>
              <a:rPr lang="en-US" spc="10" dirty="0">
                <a:solidFill>
                  <a:schemeClr val="tx1"/>
                </a:solidFill>
              </a:rPr>
              <a:t>better</a:t>
            </a:r>
            <a:r>
              <a:rPr lang="en-US" spc="-114" dirty="0">
                <a:solidFill>
                  <a:schemeClr val="tx1"/>
                </a:solidFill>
              </a:rPr>
              <a:t> </a:t>
            </a:r>
            <a:r>
              <a:rPr lang="en-US" spc="10" dirty="0" smtClean="0">
                <a:solidFill>
                  <a:schemeClr val="tx1"/>
                </a:solidFill>
              </a:rPr>
              <a:t>results on larger datasets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581150"/>
            <a:ext cx="685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LightGBM</a:t>
            </a:r>
            <a:r>
              <a:rPr lang="en-US" dirty="0" smtClean="0"/>
              <a:t> ~</a:t>
            </a:r>
            <a:r>
              <a:rPr lang="en-US" dirty="0" smtClean="0"/>
              <a:t>Gradient </a:t>
            </a:r>
            <a:r>
              <a:rPr lang="en-US" dirty="0" smtClean="0"/>
              <a:t>Descent+ Boosting+ Regularization </a:t>
            </a:r>
            <a:r>
              <a:rPr lang="en-US" b="1" dirty="0" smtClean="0"/>
              <a:t>+ </a:t>
            </a:r>
            <a:endParaRPr lang="en-US" b="1" dirty="0"/>
          </a:p>
        </p:txBody>
      </p:sp>
      <p:pic>
        <p:nvPicPr>
          <p:cNvPr id="3074" name="Picture 2" descr="https://www.mathworks.com/help/examples/matlab/win64/AdjustHistogramPropertiesExampl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6067"/>
            <a:ext cx="838200" cy="71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07952" y="1578173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/>
          <a:stretch/>
        </p:blipFill>
        <p:spPr bwMode="auto">
          <a:xfrm>
            <a:off x="7543800" y="1416763"/>
            <a:ext cx="1519237" cy="6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234315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7876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1536401" y="236288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Key Parameters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6195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/>
          </a:p>
          <a:p>
            <a:r>
              <a:rPr lang="en-US" sz="1100" b="1" i="1" dirty="0" smtClean="0"/>
              <a:t>Light GBM Key Parameters</a:t>
            </a:r>
            <a:endParaRPr lang="en-US" sz="1100" dirty="0" smtClean="0"/>
          </a:p>
          <a:p>
            <a:endParaRPr lang="en-US" sz="1100" i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410200" y="997125"/>
            <a:ext cx="3276600" cy="337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75" indent="-396875">
              <a:spcBef>
                <a:spcPts val="14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spc="5" dirty="0" smtClean="0">
                <a:solidFill>
                  <a:schemeClr val="tx1"/>
                </a:solidFill>
              </a:rPr>
              <a:t>num_boost_round</a:t>
            </a:r>
            <a:endParaRPr lang="en-US" b="1" dirty="0">
              <a:solidFill>
                <a:schemeClr val="tx1"/>
              </a:solidFill>
            </a:endParaRP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spc="-20" dirty="0" smtClean="0">
                <a:solidFill>
                  <a:schemeClr val="tx1"/>
                </a:solidFill>
              </a:rPr>
              <a:t>learning_rate</a:t>
            </a: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spc="-20" dirty="0" smtClean="0">
                <a:solidFill>
                  <a:schemeClr val="tx1"/>
                </a:solidFill>
              </a:rPr>
              <a:t>max_depth</a:t>
            </a: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spc="-20" dirty="0">
                <a:solidFill>
                  <a:schemeClr val="tx1"/>
                </a:solidFill>
              </a:rPr>
              <a:t>num_leaves</a:t>
            </a:r>
            <a:endParaRPr lang="en-US" b="1" spc="-25" dirty="0" smtClean="0">
              <a:solidFill>
                <a:schemeClr val="tx1"/>
              </a:solidFill>
            </a:endParaRPr>
          </a:p>
          <a:p>
            <a:pPr marL="409575" indent="-396875">
              <a:spcBef>
                <a:spcPts val="14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dirty="0"/>
              <a:t>max_bin</a:t>
            </a:r>
            <a:endParaRPr lang="en-US" b="1" dirty="0">
              <a:solidFill>
                <a:schemeClr val="tx1"/>
              </a:solidFill>
            </a:endParaRP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dirty="0"/>
              <a:t>categorical_feature</a:t>
            </a:r>
            <a:endParaRPr lang="en-US" b="1" dirty="0">
              <a:solidFill>
                <a:schemeClr val="tx1"/>
              </a:solidFill>
            </a:endParaRP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dirty="0"/>
              <a:t>early_stopping_round</a:t>
            </a:r>
            <a:endParaRPr lang="en-US" b="1" dirty="0">
              <a:solidFill>
                <a:schemeClr val="tx1"/>
              </a:solidFill>
            </a:endParaRP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dirty="0"/>
              <a:t>lambda</a:t>
            </a:r>
            <a:endParaRPr lang="en-US" b="1" dirty="0">
              <a:solidFill>
                <a:schemeClr val="tx1"/>
              </a:solidFill>
            </a:endParaRPr>
          </a:p>
          <a:p>
            <a:pPr marL="409575" indent="-396875">
              <a:spcBef>
                <a:spcPts val="1335"/>
              </a:spcBef>
              <a:buChar char="●"/>
              <a:tabLst>
                <a:tab pos="409575" algn="l"/>
                <a:tab pos="410209" algn="l"/>
              </a:tabLst>
            </a:pPr>
            <a:r>
              <a:rPr lang="en-US" b="1" dirty="0"/>
              <a:t>min_gain_to_split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971550"/>
            <a:ext cx="2819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application: </a:t>
            </a:r>
            <a:r>
              <a:rPr lang="en-US" sz="1100" b="1" dirty="0" smtClean="0"/>
              <a:t> This is similar to objective in XGBoost</a:t>
            </a:r>
          </a:p>
          <a:p>
            <a:endParaRPr lang="en-US" sz="1100" dirty="0"/>
          </a:p>
          <a:p>
            <a:r>
              <a:rPr lang="en-US" sz="1100" dirty="0"/>
              <a:t>regression: for regression</a:t>
            </a:r>
          </a:p>
          <a:p>
            <a:r>
              <a:rPr lang="en-US" sz="1100" dirty="0"/>
              <a:t>binary: for binary classification</a:t>
            </a:r>
          </a:p>
          <a:p>
            <a:r>
              <a:rPr lang="en-US" sz="1100" dirty="0"/>
              <a:t>multiclass: for multiclass classification problem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41935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/>
              <a:t>Metric : Evaluation metric for the model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/>
              <a:t>AUC - Area under curve (used in classification)</a:t>
            </a:r>
          </a:p>
          <a:p>
            <a:pPr marL="517525" lvl="3" indent="-171450">
              <a:buFont typeface="Courier New" panose="02070309020205020404" pitchFamily="49" charset="0"/>
              <a:buChar char="o"/>
            </a:pPr>
            <a:r>
              <a:rPr lang="en-US" sz="1100" dirty="0"/>
              <a:t>RMSE - Root mean square error (used in regression)</a:t>
            </a:r>
            <a:endParaRPr lang="en-US" sz="11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5334000" y="2114550"/>
            <a:ext cx="2743200" cy="1143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9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-1612601" y="2348239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XGBoosting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LightGBM way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61950"/>
            <a:ext cx="67818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1" dirty="0" smtClean="0"/>
          </a:p>
          <a:p>
            <a:r>
              <a:rPr lang="en-US" sz="2000" b="1" i="1" dirty="0" smtClean="0"/>
              <a:t>XGBoost has recently  implemented histogram based split similar to LightGBM for faster boosting</a:t>
            </a:r>
            <a:endParaRPr lang="en-US" sz="2000" dirty="0" smtClean="0"/>
          </a:p>
          <a:p>
            <a:endParaRPr lang="en-US" sz="1100" i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990241" y="188595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b="1" i="1" dirty="0" smtClean="0"/>
          </a:p>
          <a:p>
            <a:r>
              <a:rPr lang="en-US" sz="1200" b="1" i="1" dirty="0" smtClean="0"/>
              <a:t>Parameters to set for </a:t>
            </a:r>
            <a:r>
              <a:rPr lang="en-US" sz="1200" b="1" i="1" dirty="0" err="1" smtClean="0"/>
              <a:t>XGBoosting</a:t>
            </a:r>
            <a:r>
              <a:rPr lang="en-US" sz="1200" b="1" i="1" dirty="0" smtClean="0"/>
              <a:t> </a:t>
            </a:r>
            <a:r>
              <a:rPr lang="en-US" sz="1200" b="1" i="1" dirty="0" smtClean="0"/>
              <a:t>the LightGBM way </a:t>
            </a:r>
          </a:p>
          <a:p>
            <a:endParaRPr lang="en-US" sz="1200" b="1" i="1" dirty="0"/>
          </a:p>
          <a:p>
            <a:r>
              <a:rPr lang="en-US" sz="1200" b="1" i="1" dirty="0" smtClean="0"/>
              <a:t>	treemethod=‘</a:t>
            </a:r>
            <a:r>
              <a:rPr lang="en-US" sz="1200" i="1" dirty="0" smtClean="0"/>
              <a:t>hist</a:t>
            </a:r>
            <a:r>
              <a:rPr lang="en-US" sz="1200" b="1" i="1" dirty="0" smtClean="0"/>
              <a:t>’</a:t>
            </a:r>
          </a:p>
          <a:p>
            <a:r>
              <a:rPr lang="en-US" sz="1200" b="1" i="1" dirty="0"/>
              <a:t>	</a:t>
            </a:r>
            <a:r>
              <a:rPr lang="en-US" sz="1200" b="1" i="1" dirty="0" smtClean="0"/>
              <a:t>max_bins= </a:t>
            </a:r>
            <a:r>
              <a:rPr lang="en-US" sz="1200" i="1" dirty="0"/>
              <a:t>Maximum number of discrete bins to bucket continuous </a:t>
            </a:r>
            <a:r>
              <a:rPr lang="en-US" sz="1200" i="1" dirty="0" smtClean="0"/>
              <a:t>features</a:t>
            </a:r>
            <a:endParaRPr lang="en-US" sz="1200" dirty="0"/>
          </a:p>
          <a:p>
            <a:endParaRPr lang="en-US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4093382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38350"/>
            <a:ext cx="1700700" cy="457200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1428750"/>
            <a:ext cx="5943600" cy="2971800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Complex models may help reduce the training error but regularization may be needed to prevent over -fitting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XGBoost and LightGBM are not just for Kaggle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Parameter tuning is important to build a good model</a:t>
            </a:r>
          </a:p>
          <a:p>
            <a:endParaRPr lang="en-US" dirty="0"/>
          </a:p>
        </p:txBody>
      </p:sp>
      <p:pic>
        <p:nvPicPr>
          <p:cNvPr id="2050" name="Picture 2" descr="Image result for COMPLE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573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717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u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57550"/>
            <a:ext cx="457200" cy="56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5400000">
            <a:off x="-1460201" y="2165064"/>
            <a:ext cx="4648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Decision Trees-Recap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391816"/>
            <a:ext cx="41910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b="1" spc="-30" dirty="0" smtClean="0"/>
              <a:t>What do people do on weekends?</a:t>
            </a:r>
            <a:endParaRPr b="1" dirty="0"/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95350"/>
            <a:ext cx="36480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11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cdn-images-1.medium.com/max/1600/1*PaXJ8HCYE9r2MgiZ32TQ2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3950"/>
            <a:ext cx="67056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 rot="5400000">
            <a:off x="-1117301" y="2538741"/>
            <a:ext cx="396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Tree Based Methods</a:t>
            </a:r>
          </a:p>
        </p:txBody>
      </p:sp>
    </p:spTree>
    <p:extLst>
      <p:ext uri="{BB962C8B-B14F-4D97-AF65-F5344CB8AC3E}">
        <p14:creationId xmlns:p14="http://schemas.microsoft.com/office/powerpoint/2010/main" val="22909248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5400000">
            <a:off x="-1536401" y="236288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Gradient Boosting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62719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	Gradient Descent + Boosting= Gradient Boosting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65" y="1258218"/>
            <a:ext cx="452713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30354" y="1884462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+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057400" y="3733621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Wikipedia Definition</a:t>
            </a:r>
          </a:p>
          <a:p>
            <a:endParaRPr lang="en-US" b="1" i="1" dirty="0" smtClean="0"/>
          </a:p>
          <a:p>
            <a:r>
              <a:rPr lang="en-US" sz="1100" b="1" i="1" dirty="0" smtClean="0"/>
              <a:t>Gradient </a:t>
            </a:r>
            <a:r>
              <a:rPr lang="en-US" sz="1100" b="1" i="1" dirty="0"/>
              <a:t>boosting</a:t>
            </a:r>
            <a:r>
              <a:rPr lang="en-US" sz="1100" i="1" dirty="0"/>
              <a:t> is a machine learning </a:t>
            </a:r>
            <a:r>
              <a:rPr lang="en-US" sz="1100" i="1" dirty="0" smtClean="0"/>
              <a:t>technique for</a:t>
            </a:r>
            <a:r>
              <a:rPr lang="en-US" sz="1100" i="1" dirty="0"/>
              <a:t> regression and classification problems, which produces a prediction model in the form of an ensemble of weak prediction models, typically decision trees. It builds the model in a stage-wise fashion like other boosting methods do, and it generalizes them by allowing optimization of an arbitrary differentiable loss function</a:t>
            </a:r>
            <a:r>
              <a:rPr lang="en-US" sz="1100" i="1" dirty="0" smtClean="0"/>
              <a:t>.</a:t>
            </a:r>
            <a:endParaRPr lang="en-US" sz="1100" i="1" dirty="0"/>
          </a:p>
        </p:txBody>
      </p:sp>
      <p:pic>
        <p:nvPicPr>
          <p:cNvPr id="3074" name="Picture 2" descr="Image result for gradient descent valley 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81150"/>
            <a:ext cx="2503406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7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Shape 99"/>
          <p:cNvGrpSpPr/>
          <p:nvPr/>
        </p:nvGrpSpPr>
        <p:grpSpPr>
          <a:xfrm>
            <a:off x="4235600" y="717555"/>
            <a:ext cx="1457296" cy="1457425"/>
            <a:chOff x="6654650" y="3665275"/>
            <a:chExt cx="409100" cy="409125"/>
          </a:xfrm>
        </p:grpSpPr>
        <p:sp>
          <p:nvSpPr>
            <p:cNvPr id="100" name="Shape 10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2" name="Shape 102"/>
          <p:cNvGrpSpPr/>
          <p:nvPr/>
        </p:nvGrpSpPr>
        <p:grpSpPr>
          <a:xfrm rot="1868784">
            <a:off x="3207305" y="1243433"/>
            <a:ext cx="779848" cy="779854"/>
            <a:chOff x="570875" y="4322250"/>
            <a:chExt cx="443300" cy="443325"/>
          </a:xfrm>
        </p:grpSpPr>
        <p:sp>
          <p:nvSpPr>
            <p:cNvPr id="103" name="Shape 10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7" name="Shape 107"/>
          <p:cNvSpPr/>
          <p:nvPr/>
        </p:nvSpPr>
        <p:spPr>
          <a:xfrm>
            <a:off x="3742651" y="7175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 rot="1799983">
            <a:off x="5734788" y="1380473"/>
            <a:ext cx="243896" cy="232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Shape 74"/>
          <p:cNvSpPr txBox="1">
            <a:spLocks/>
          </p:cNvSpPr>
          <p:nvPr/>
        </p:nvSpPr>
        <p:spPr>
          <a:xfrm>
            <a:off x="228600" y="3164551"/>
            <a:ext cx="8915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algn="ctr"/>
            <a:r>
              <a:rPr lang="en-US" sz="7200" dirty="0" smtClean="0"/>
              <a:t>XGBoost</a:t>
            </a:r>
            <a:endParaRPr lang="en" sz="7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667000" y="4307551"/>
            <a:ext cx="3931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123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905000" y="819150"/>
            <a:ext cx="678180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800" i="1" dirty="0" smtClean="0"/>
              <a:t>“When </a:t>
            </a:r>
            <a:r>
              <a:rPr lang="en-US" sz="1800" i="1" dirty="0"/>
              <a:t>in doubt, use </a:t>
            </a:r>
            <a:r>
              <a:rPr lang="en-US" sz="1800" i="1" dirty="0" smtClean="0"/>
              <a:t>XGBoost</a:t>
            </a:r>
            <a:r>
              <a:rPr lang="en-US" sz="1800" i="1" dirty="0"/>
              <a:t>”</a:t>
            </a:r>
            <a:r>
              <a:rPr lang="en-US" sz="2400" i="1" dirty="0"/>
              <a:t> </a:t>
            </a:r>
            <a:r>
              <a:rPr lang="en-US" sz="2400" i="1" dirty="0" smtClean="0"/>
              <a:t>- </a:t>
            </a:r>
            <a:r>
              <a:rPr lang="en-US" sz="1200" i="1" dirty="0" err="1" smtClean="0"/>
              <a:t>Avito</a:t>
            </a:r>
            <a:r>
              <a:rPr lang="en-US" sz="1200" i="1" dirty="0" smtClean="0"/>
              <a:t> </a:t>
            </a:r>
            <a:r>
              <a:rPr lang="en-US" sz="1200" i="1" dirty="0"/>
              <a:t>Winner’s Interview: 1st place, Owen Zhang</a:t>
            </a:r>
            <a:endParaRPr lang="en-US" sz="1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1934718"/>
            <a:ext cx="601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“I</a:t>
            </a:r>
            <a:r>
              <a:rPr lang="en-US" sz="1800" i="1" dirty="0" smtClean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US" sz="1800" i="1" dirty="0"/>
              <a:t>love single models that do well, and my best single model was an XGBoost that could get the 10th place by itself</a:t>
            </a:r>
            <a:r>
              <a:rPr lang="en-US" sz="1800" i="1" dirty="0" smtClean="0"/>
              <a:t>.” </a:t>
            </a:r>
            <a:r>
              <a:rPr lang="en-US" sz="1800" i="1" dirty="0"/>
              <a:t>- </a:t>
            </a:r>
            <a:r>
              <a:rPr lang="en-US" sz="1200" i="1" dirty="0"/>
              <a:t>Caterpillar Winners’ Interview: 1st place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33375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As the winner of an increasing amount of Kaggle competitions, XGBoost showed us again to be a great all-round algorithm worth having in your toolbox</a:t>
            </a:r>
            <a:r>
              <a:rPr lang="en-US" sz="1800" i="1" dirty="0" smtClean="0"/>
              <a:t>. </a:t>
            </a:r>
            <a:r>
              <a:rPr lang="en-US" sz="1800" i="1" dirty="0"/>
              <a:t>-  </a:t>
            </a:r>
            <a:r>
              <a:rPr lang="en-US" sz="1200" i="1" dirty="0" err="1"/>
              <a:t>Dato</a:t>
            </a:r>
            <a:r>
              <a:rPr lang="en-US" sz="1200" i="1" dirty="0"/>
              <a:t> Winners’ Interview: 1st place, Mad Professors</a:t>
            </a:r>
          </a:p>
        </p:txBody>
      </p:sp>
      <p:pic>
        <p:nvPicPr>
          <p:cNvPr id="16" name="Picture 4" descr="Image result for boosting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6750"/>
            <a:ext cx="1410372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67000" y="1352550"/>
            <a:ext cx="51816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71800" y="2849118"/>
            <a:ext cx="51816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81200" y="4268934"/>
            <a:ext cx="51816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215"/>
          <p:cNvSpPr txBox="1">
            <a:spLocks noGrp="1"/>
          </p:cNvSpPr>
          <p:nvPr>
            <p:ph type="title"/>
          </p:nvPr>
        </p:nvSpPr>
        <p:spPr>
          <a:xfrm>
            <a:off x="-152400" y="2190750"/>
            <a:ext cx="17007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XGBoost owes its intial popularity to Kaggle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572000" y="4857750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https://github.com/dmlc/xgboost/tree/master/demo#machine-learning-challenge-winning-solutions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657350"/>
            <a:ext cx="1700700" cy="1483799"/>
          </a:xfrm>
        </p:spPr>
        <p:txBody>
          <a:bodyPr/>
          <a:lstStyle/>
          <a:p>
            <a:pPr algn="ctr"/>
            <a:r>
              <a:rPr lang="en-US" dirty="0" smtClean="0"/>
              <a:t>What is XGBoost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1047750"/>
            <a:ext cx="724775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XGBoost ~ Gradient Descent + Boosting + </a:t>
            </a:r>
            <a:r>
              <a:rPr lang="en-US" sz="2400" b="1" u="sng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Regularization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419350"/>
            <a:ext cx="647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/>
              <a:t>“</a:t>
            </a:r>
            <a:r>
              <a:rPr lang="en-US" sz="1800" dirty="0"/>
              <a:t>Both </a:t>
            </a:r>
            <a:r>
              <a:rPr lang="en-US" sz="1800" dirty="0" err="1"/>
              <a:t>xgboost</a:t>
            </a:r>
            <a:r>
              <a:rPr lang="en-US" sz="1800" dirty="0"/>
              <a:t> and </a:t>
            </a:r>
            <a:r>
              <a:rPr lang="en-US" sz="1800" dirty="0" err="1"/>
              <a:t>gbm</a:t>
            </a:r>
            <a:r>
              <a:rPr lang="en-US" sz="1800" dirty="0"/>
              <a:t> follows the principle of gradient boosting.  There are however, the difference in modeling details. Specifically,  </a:t>
            </a:r>
            <a:r>
              <a:rPr lang="en-US" sz="1800" dirty="0" err="1"/>
              <a:t>xgboost</a:t>
            </a:r>
            <a:r>
              <a:rPr lang="en-US" sz="1800" dirty="0"/>
              <a:t> used a more </a:t>
            </a:r>
            <a:r>
              <a:rPr lang="en-US" sz="1800" b="1" dirty="0"/>
              <a:t>regularized model formalization to control over-fitting</a:t>
            </a:r>
            <a:r>
              <a:rPr lang="en-US" sz="1800" dirty="0"/>
              <a:t>, which gives it better </a:t>
            </a:r>
            <a:r>
              <a:rPr lang="en-US" sz="1800" dirty="0" smtClean="0"/>
              <a:t>performance….</a:t>
            </a:r>
            <a:r>
              <a:rPr lang="en-US" sz="1800" dirty="0"/>
              <a:t> For model, it might be more suitable to be called as regularized gradient boosting</a:t>
            </a:r>
            <a:r>
              <a:rPr lang="en-US" sz="1800" dirty="0" smtClean="0"/>
              <a:t>.”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 smtClean="0"/>
              <a:t> – </a:t>
            </a:r>
            <a:r>
              <a:rPr lang="en-US" sz="1200" i="1" dirty="0" err="1" smtClean="0"/>
              <a:t>Tianqui</a:t>
            </a:r>
            <a:r>
              <a:rPr lang="en-US" sz="1200" i="1" dirty="0" smtClean="0"/>
              <a:t> Chen, creator of the XGBoost package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261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733550"/>
            <a:ext cx="2057400" cy="1483799"/>
          </a:xfrm>
        </p:spPr>
        <p:txBody>
          <a:bodyPr/>
          <a:lstStyle/>
          <a:p>
            <a:r>
              <a:rPr lang="en-US" dirty="0" smtClean="0"/>
              <a:t>What is regularization?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85750"/>
            <a:ext cx="678180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1800" i="1" dirty="0" smtClean="0"/>
              <a:t>A model objective function contains two parts – training loss and regularization</a:t>
            </a:r>
            <a:endParaRPr lang="en-US" sz="12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895350"/>
            <a:ext cx="2209800" cy="36933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sz="1800" i="1" dirty="0" err="1" smtClean="0"/>
              <a:t>Obj</a:t>
            </a:r>
            <a:r>
              <a:rPr lang="en-US" sz="1800" i="1" dirty="0" smtClean="0"/>
              <a:t>(</a:t>
            </a:r>
            <a:r>
              <a:rPr lang="en-US" sz="1800" b="1" i="1" dirty="0" smtClean="0"/>
              <a:t>ᶿ</a:t>
            </a:r>
            <a:r>
              <a:rPr lang="en-US" sz="1800" i="1" dirty="0" smtClean="0"/>
              <a:t>) = L(</a:t>
            </a:r>
            <a:r>
              <a:rPr lang="en-US" sz="1800" b="1" i="1" dirty="0"/>
              <a:t>ᶿ</a:t>
            </a:r>
            <a:r>
              <a:rPr lang="en-US" sz="1800" b="1" i="1" dirty="0" smtClean="0"/>
              <a:t>) + </a:t>
            </a:r>
            <a:r>
              <a:rPr lang="el-GR" sz="1800" dirty="0" smtClean="0"/>
              <a:t>Ω</a:t>
            </a:r>
            <a:r>
              <a:rPr lang="en-US" sz="1800" dirty="0" smtClean="0"/>
              <a:t>(</a:t>
            </a:r>
            <a:r>
              <a:rPr lang="en-US" sz="1800" b="1" i="1" dirty="0" smtClean="0"/>
              <a:t>ᶿ)</a:t>
            </a:r>
            <a:endParaRPr 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19600" y="127635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1733550"/>
            <a:ext cx="236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loss function </a:t>
            </a:r>
            <a:r>
              <a:rPr lang="en-US" dirty="0" smtClean="0"/>
              <a:t>- Measures how close is my predicted y to the actual y in the training set</a:t>
            </a:r>
          </a:p>
          <a:p>
            <a:r>
              <a:rPr lang="en-US" dirty="0" smtClean="0"/>
              <a:t>e.g. ∑(y – </a:t>
            </a:r>
            <a:r>
              <a:rPr lang="cy-GB" dirty="0" smtClean="0"/>
              <a:t>ŷ)</a:t>
            </a:r>
            <a:r>
              <a:rPr lang="cy-GB" baseline="30000" dirty="0" smtClean="0"/>
              <a:t>2</a:t>
            </a:r>
            <a:endParaRPr lang="en-US" baseline="30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1276350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188595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Regularization - Measures the complexity of the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800" y="3714750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XGBoost handles regularization very effectively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4601230"/>
            <a:ext cx="7162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bg2">
                    <a:lumMod val="75000"/>
                  </a:schemeClr>
                </a:solidFill>
              </a:rPr>
              <a:t>https://syncedreview.com/2017/10/22/tree-boosting-with-xgboost-why-does-xgboost-win-every-machine-learning-competition/</a:t>
            </a:r>
          </a:p>
        </p:txBody>
      </p:sp>
    </p:spTree>
    <p:extLst>
      <p:ext uri="{BB962C8B-B14F-4D97-AF65-F5344CB8AC3E}">
        <p14:creationId xmlns:p14="http://schemas.microsoft.com/office/powerpoint/2010/main" val="361690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" y="1809750"/>
            <a:ext cx="1700700" cy="1483799"/>
          </a:xfrm>
        </p:spPr>
        <p:txBody>
          <a:bodyPr/>
          <a:lstStyle/>
          <a:p>
            <a:r>
              <a:rPr lang="en-US" dirty="0" smtClean="0"/>
              <a:t>Other advantages of XGBoost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047750"/>
            <a:ext cx="60960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1600" b="1" dirty="0" smtClean="0"/>
              <a:t>Parallel Computing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Enabled Cross </a:t>
            </a:r>
            <a:r>
              <a:rPr lang="en-US" sz="1600" b="1" dirty="0" smtClean="0"/>
              <a:t>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 smtClean="0"/>
              <a:t>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Availability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 smtClean="0"/>
          </a:p>
          <a:p>
            <a:pPr marL="346075" lvl="3"/>
            <a:endParaRPr lang="en-US" sz="11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4552950"/>
            <a:ext cx="7086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solidFill>
                  <a:schemeClr val="bg2">
                    <a:lumMod val="75000"/>
                  </a:schemeClr>
                </a:solidFill>
              </a:rPr>
              <a:t>https://www.hackerearth.com/practice/machine-learning/machine-learning-algorithms/beginners-tutorial-on-xgboost-parameter-tuning-r/tutorial/</a:t>
            </a:r>
          </a:p>
        </p:txBody>
      </p:sp>
    </p:spTree>
    <p:extLst>
      <p:ext uri="{BB962C8B-B14F-4D97-AF65-F5344CB8AC3E}">
        <p14:creationId xmlns:p14="http://schemas.microsoft.com/office/powerpoint/2010/main" val="30943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6571</TotalTime>
  <Words>499</Words>
  <Application>Microsoft Office PowerPoint</Application>
  <PresentationFormat>On-screen Show (16:9)</PresentationFormat>
  <Paragraphs>110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Gabriola</vt:lpstr>
      <vt:lpstr>Courier New</vt:lpstr>
      <vt:lpstr>Cabin</vt:lpstr>
      <vt:lpstr>Helvetica Neue</vt:lpstr>
      <vt:lpstr>Cabin Condensed</vt:lpstr>
      <vt:lpstr>Arial</vt:lpstr>
      <vt:lpstr>Snug</vt:lpstr>
      <vt:lpstr>New Age Boosting Algorithms</vt:lpstr>
      <vt:lpstr>PowerPoint Presentation</vt:lpstr>
      <vt:lpstr>PowerPoint Presentation</vt:lpstr>
      <vt:lpstr>PowerPoint Presentation</vt:lpstr>
      <vt:lpstr>PowerPoint Presentation</vt:lpstr>
      <vt:lpstr>XGBoost owes its intial popularity to Kaggle</vt:lpstr>
      <vt:lpstr>What is XGBoost</vt:lpstr>
      <vt:lpstr>What is regularization?</vt:lpstr>
      <vt:lpstr>Other advantages of XGBoost</vt:lpstr>
      <vt:lpstr>PowerPoint Presentation</vt:lpstr>
      <vt:lpstr>XGBoost parameter  tuning</vt:lpstr>
      <vt:lpstr>XGBoost parameters Thumb rules  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Innovation syndrome</dc:title>
  <dc:creator>Tiwari, Pranay</dc:creator>
  <cp:lastModifiedBy>Tiwari, Pranay</cp:lastModifiedBy>
  <cp:revision>102</cp:revision>
  <dcterms:modified xsi:type="dcterms:W3CDTF">2018-02-06T08:17:20Z</dcterms:modified>
</cp:coreProperties>
</file>