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21"/>
  </p:notesMasterIdLst>
  <p:sldIdLst>
    <p:sldId id="256" r:id="rId5"/>
    <p:sldId id="272" r:id="rId6"/>
    <p:sldId id="257" r:id="rId7"/>
    <p:sldId id="268" r:id="rId8"/>
    <p:sldId id="274" r:id="rId9"/>
    <p:sldId id="275" r:id="rId10"/>
    <p:sldId id="276" r:id="rId11"/>
    <p:sldId id="266" r:id="rId12"/>
    <p:sldId id="258" r:id="rId13"/>
    <p:sldId id="277" r:id="rId14"/>
    <p:sldId id="259" r:id="rId15"/>
    <p:sldId id="260" r:id="rId16"/>
    <p:sldId id="263"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71" d="100"/>
          <a:sy n="71"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60385-7D25-494C-BB6C-C00F248094AA}" type="datetimeFigureOut">
              <a:rPr lang="en-IN" smtClean="0"/>
              <a:t>02-05-2024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A2F9F-9A74-4E42-99C9-ACE14A7A9A7A}" type="slidenum">
              <a:rPr lang="en-IN" smtClean="0"/>
              <a:t>‹#›</a:t>
            </a:fld>
            <a:endParaRPr lang="en-IN"/>
          </a:p>
        </p:txBody>
      </p:sp>
    </p:spTree>
    <p:extLst>
      <p:ext uri="{BB962C8B-B14F-4D97-AF65-F5344CB8AC3E}">
        <p14:creationId xmlns:p14="http://schemas.microsoft.com/office/powerpoint/2010/main" val="2308956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5/2/2024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abstract/document/8905128"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ieeexplore.ieee.org/document/10263960"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ieeexplore.ieee.org/abstract/document/9231784"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910-5B03-4B83-95B7-12A75ED22DF8}"/>
              </a:ext>
            </a:extLst>
          </p:cNvPr>
          <p:cNvSpPr>
            <a:spLocks noGrp="1"/>
          </p:cNvSpPr>
          <p:nvPr>
            <p:ph type="ctrTitle"/>
          </p:nvPr>
        </p:nvSpPr>
        <p:spPr>
          <a:xfrm>
            <a:off x="1858546" y="2213655"/>
            <a:ext cx="8991600" cy="1984273"/>
          </a:xfrm>
        </p:spPr>
        <p:txBody>
          <a:bodyPr>
            <a:normAutofit/>
          </a:bodyPr>
          <a:lstStyle/>
          <a:p>
            <a:r>
              <a:rPr lang="en-US" sz="2000" b="1" i="0" u="none" strike="noStrike" baseline="0" dirty="0">
                <a:solidFill>
                  <a:srgbClr val="000000"/>
                </a:solidFill>
                <a:latin typeface="Calibri" panose="020F0502020204030204" pitchFamily="34" charset="0"/>
              </a:rPr>
              <a:t>Potato Leaf Disease Classification Using Deep Learning </a:t>
            </a:r>
            <a:endParaRPr lang="en-IN" sz="2000" dirty="0"/>
          </a:p>
        </p:txBody>
      </p:sp>
      <p:sp>
        <p:nvSpPr>
          <p:cNvPr id="3" name="Subtitle 2">
            <a:extLst>
              <a:ext uri="{FF2B5EF4-FFF2-40B4-BE49-F238E27FC236}">
                <a16:creationId xmlns:a16="http://schemas.microsoft.com/office/drawing/2014/main" id="{B56D71BE-B96E-474A-895F-1035B3D592EE}"/>
              </a:ext>
            </a:extLst>
          </p:cNvPr>
          <p:cNvSpPr>
            <a:spLocks noGrp="1"/>
          </p:cNvSpPr>
          <p:nvPr>
            <p:ph type="subTitle" idx="1"/>
          </p:nvPr>
        </p:nvSpPr>
        <p:spPr>
          <a:xfrm>
            <a:off x="3147504" y="4644345"/>
            <a:ext cx="7444296" cy="1337056"/>
          </a:xfrm>
        </p:spPr>
        <p:txBody>
          <a:bodyPr>
            <a:normAutofit/>
          </a:bodyPr>
          <a:lstStyle/>
          <a:p>
            <a:pPr algn="r"/>
            <a:r>
              <a:rPr lang="en-IN" dirty="0"/>
              <a:t>KALAKONDA AKASH RAO – 21BAI1536</a:t>
            </a:r>
          </a:p>
          <a:p>
            <a:pPr algn="r"/>
            <a:r>
              <a:rPr lang="en-IN" dirty="0"/>
              <a:t>PANDIRI PRANAY KUMAR – 21BAI1504</a:t>
            </a:r>
          </a:p>
        </p:txBody>
      </p:sp>
    </p:spTree>
    <p:extLst>
      <p:ext uri="{BB962C8B-B14F-4D97-AF65-F5344CB8AC3E}">
        <p14:creationId xmlns:p14="http://schemas.microsoft.com/office/powerpoint/2010/main" val="59711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24C7605-D3AA-F7EB-A80B-9DD94DD3182A}"/>
              </a:ext>
            </a:extLst>
          </p:cNvPr>
          <p:cNvPicPr>
            <a:picLocks noGrp="1" noChangeAspect="1"/>
          </p:cNvPicPr>
          <p:nvPr>
            <p:ph idx="1"/>
          </p:nvPr>
        </p:nvPicPr>
        <p:blipFill>
          <a:blip r:embed="rId2"/>
          <a:stretch>
            <a:fillRect/>
          </a:stretch>
        </p:blipFill>
        <p:spPr>
          <a:xfrm>
            <a:off x="750619" y="1274619"/>
            <a:ext cx="8272600" cy="4682834"/>
          </a:xfrm>
        </p:spPr>
      </p:pic>
      <p:sp>
        <p:nvSpPr>
          <p:cNvPr id="8" name="TextBox 7">
            <a:extLst>
              <a:ext uri="{FF2B5EF4-FFF2-40B4-BE49-F238E27FC236}">
                <a16:creationId xmlns:a16="http://schemas.microsoft.com/office/drawing/2014/main" id="{6304E31A-0B9B-F3A2-C923-2759F5AB360D}"/>
              </a:ext>
            </a:extLst>
          </p:cNvPr>
          <p:cNvSpPr txBox="1"/>
          <p:nvPr/>
        </p:nvSpPr>
        <p:spPr>
          <a:xfrm>
            <a:off x="9296400" y="1274619"/>
            <a:ext cx="2632363" cy="3970318"/>
          </a:xfrm>
          <a:prstGeom prst="rect">
            <a:avLst/>
          </a:prstGeom>
          <a:noFill/>
        </p:spPr>
        <p:txBody>
          <a:bodyPr wrap="square" rtlCol="0">
            <a:spAutoFit/>
          </a:bodyPr>
          <a:lstStyle/>
          <a:p>
            <a:pPr marL="0" lvl="0" indent="0" algn="l" rtl="0">
              <a:spcBef>
                <a:spcPts val="0"/>
              </a:spcBef>
              <a:spcAft>
                <a:spcPts val="0"/>
              </a:spcAft>
              <a:buNone/>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We have trained the model with emphasis on accuracy  score as the model’s metrics,</a:t>
            </a:r>
          </a:p>
          <a:p>
            <a:pPr marL="0" lvl="0" indent="0" algn="l" rtl="0">
              <a:spcBef>
                <a:spcPts val="0"/>
              </a:spcBef>
              <a:spcAft>
                <a:spcPts val="0"/>
              </a:spcAft>
              <a:buNone/>
            </a:pPr>
            <a:endPar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pPr marL="0" lvl="0" indent="0" algn="l" rtl="0">
              <a:spcBef>
                <a:spcPts val="0"/>
              </a:spcBef>
              <a:spcAft>
                <a:spcPts val="0"/>
              </a:spcAft>
              <a:buNone/>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The training accuracy after training for 30 epochs has reached 0.9971 and the loss in the training data is at 0.0100</a:t>
            </a:r>
          </a:p>
          <a:p>
            <a:pPr marL="0" lvl="0" indent="0" algn="l" rtl="0">
              <a:spcBef>
                <a:spcPts val="0"/>
              </a:spcBef>
              <a:spcAft>
                <a:spcPts val="0"/>
              </a:spcAft>
              <a:buNone/>
            </a:pPr>
            <a:endPar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pPr marL="0" lvl="0" indent="0" algn="l" rtl="0">
              <a:spcBef>
                <a:spcPts val="0"/>
              </a:spcBef>
              <a:spcAft>
                <a:spcPts val="0"/>
              </a:spcAft>
              <a:buNone/>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The validation accuracy has reached 0.9521 and validation loss is at 0.2215</a:t>
            </a:r>
          </a:p>
        </p:txBody>
      </p:sp>
    </p:spTree>
    <p:extLst>
      <p:ext uri="{BB962C8B-B14F-4D97-AF65-F5344CB8AC3E}">
        <p14:creationId xmlns:p14="http://schemas.microsoft.com/office/powerpoint/2010/main" val="3433375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9656-9D9E-4E10-B2CB-1F196B667FA0}"/>
              </a:ext>
            </a:extLst>
          </p:cNvPr>
          <p:cNvSpPr>
            <a:spLocks noGrp="1"/>
          </p:cNvSpPr>
          <p:nvPr>
            <p:ph type="title"/>
          </p:nvPr>
        </p:nvSpPr>
        <p:spPr>
          <a:xfrm>
            <a:off x="671278" y="319234"/>
            <a:ext cx="7647969" cy="864108"/>
          </a:xfrm>
        </p:spPr>
        <p:txBody>
          <a:bodyPr>
            <a:normAutofit fontScale="90000"/>
          </a:bodyPr>
          <a:lstStyle/>
          <a:p>
            <a:r>
              <a:rPr lang="en-IN" dirty="0"/>
              <a:t>Graphs of Loss and accuracy Over the Epochs</a:t>
            </a:r>
          </a:p>
        </p:txBody>
      </p:sp>
      <p:pic>
        <p:nvPicPr>
          <p:cNvPr id="5" name="Content Placeholder 4">
            <a:extLst>
              <a:ext uri="{FF2B5EF4-FFF2-40B4-BE49-F238E27FC236}">
                <a16:creationId xmlns:a16="http://schemas.microsoft.com/office/drawing/2014/main" id="{8377A545-CABE-49B6-BA69-2890E2221E50}"/>
              </a:ext>
            </a:extLst>
          </p:cNvPr>
          <p:cNvPicPr>
            <a:picLocks noGrp="1" noChangeAspect="1"/>
          </p:cNvPicPr>
          <p:nvPr>
            <p:ph idx="1"/>
          </p:nvPr>
        </p:nvPicPr>
        <p:blipFill>
          <a:blip r:embed="rId2"/>
          <a:stretch>
            <a:fillRect/>
          </a:stretch>
        </p:blipFill>
        <p:spPr>
          <a:xfrm>
            <a:off x="205113" y="1533011"/>
            <a:ext cx="4669777" cy="3496189"/>
          </a:xfrm>
        </p:spPr>
      </p:pic>
      <p:pic>
        <p:nvPicPr>
          <p:cNvPr id="7" name="Picture 6">
            <a:extLst>
              <a:ext uri="{FF2B5EF4-FFF2-40B4-BE49-F238E27FC236}">
                <a16:creationId xmlns:a16="http://schemas.microsoft.com/office/drawing/2014/main" id="{25ECBA3B-EC81-4EA8-92B6-42EA0AC38245}"/>
              </a:ext>
            </a:extLst>
          </p:cNvPr>
          <p:cNvPicPr>
            <a:picLocks noChangeAspect="1"/>
          </p:cNvPicPr>
          <p:nvPr/>
        </p:nvPicPr>
        <p:blipFill>
          <a:blip r:embed="rId3"/>
          <a:stretch>
            <a:fillRect/>
          </a:stretch>
        </p:blipFill>
        <p:spPr>
          <a:xfrm>
            <a:off x="5021011" y="1533011"/>
            <a:ext cx="4610291" cy="3496189"/>
          </a:xfrm>
          <a:prstGeom prst="rect">
            <a:avLst/>
          </a:prstGeom>
        </p:spPr>
      </p:pic>
      <p:sp>
        <p:nvSpPr>
          <p:cNvPr id="8" name="TextBox 7">
            <a:extLst>
              <a:ext uri="{FF2B5EF4-FFF2-40B4-BE49-F238E27FC236}">
                <a16:creationId xmlns:a16="http://schemas.microsoft.com/office/drawing/2014/main" id="{0D4021AF-14FE-4867-8142-CAD84C3F9422}"/>
              </a:ext>
            </a:extLst>
          </p:cNvPr>
          <p:cNvSpPr txBox="1"/>
          <p:nvPr/>
        </p:nvSpPr>
        <p:spPr>
          <a:xfrm>
            <a:off x="277906" y="5226424"/>
            <a:ext cx="4320988" cy="1200329"/>
          </a:xfrm>
          <a:prstGeom prst="rect">
            <a:avLst/>
          </a:prstGeom>
          <a:noFill/>
        </p:spPr>
        <p:txBody>
          <a:bodyPr wrap="square" rtlCol="0">
            <a:spAutoFit/>
          </a:bodyPr>
          <a:lstStyle/>
          <a:p>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Graph depicts the model's decreasing loss over 30 epochs, indicating improved accuracy as training progresses.</a:t>
            </a:r>
          </a:p>
          <a:p>
            <a:endParaRPr lang="en-IN" dirty="0"/>
          </a:p>
        </p:txBody>
      </p:sp>
      <p:sp>
        <p:nvSpPr>
          <p:cNvPr id="9" name="TextBox 8">
            <a:extLst>
              <a:ext uri="{FF2B5EF4-FFF2-40B4-BE49-F238E27FC236}">
                <a16:creationId xmlns:a16="http://schemas.microsoft.com/office/drawing/2014/main" id="{C91932FC-781A-4FA8-9994-D76EAD01DC03}"/>
              </a:ext>
            </a:extLst>
          </p:cNvPr>
          <p:cNvSpPr txBox="1"/>
          <p:nvPr/>
        </p:nvSpPr>
        <p:spPr>
          <a:xfrm>
            <a:off x="4874890" y="5226423"/>
            <a:ext cx="4437530" cy="1200329"/>
          </a:xfrm>
          <a:prstGeom prst="rect">
            <a:avLst/>
          </a:prstGeom>
          <a:noFill/>
        </p:spPr>
        <p:txBody>
          <a:bodyPr wrap="square" rtlCol="0">
            <a:spAutoFit/>
          </a:bodyPr>
          <a:lstStyle/>
          <a:p>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Curve shows accuracy stability or increase over epochs, reflecting the model's ability to distinguish between classes.</a:t>
            </a:r>
          </a:p>
          <a:p>
            <a:endParaRPr lang="en-IN" dirty="0"/>
          </a:p>
        </p:txBody>
      </p:sp>
      <p:sp>
        <p:nvSpPr>
          <p:cNvPr id="10" name="TextBox 9">
            <a:extLst>
              <a:ext uri="{FF2B5EF4-FFF2-40B4-BE49-F238E27FC236}">
                <a16:creationId xmlns:a16="http://schemas.microsoft.com/office/drawing/2014/main" id="{119B8DD2-2216-4E73-BE48-324B0B0E79B9}"/>
              </a:ext>
            </a:extLst>
          </p:cNvPr>
          <p:cNvSpPr txBox="1"/>
          <p:nvPr/>
        </p:nvSpPr>
        <p:spPr>
          <a:xfrm>
            <a:off x="9771529" y="751288"/>
            <a:ext cx="2215358" cy="6186309"/>
          </a:xfrm>
          <a:prstGeom prst="rect">
            <a:avLst/>
          </a:prstGeom>
          <a:noFill/>
        </p:spPr>
        <p:txBody>
          <a:bodyPr wrap="square" rtlCol="0">
            <a:spAutoFit/>
          </a:bodyPr>
          <a:lstStyle/>
          <a:p>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Plotting loss over epochs helps us track how well our model is learning from the data, ensuring it minimizes errors effectively during training.</a:t>
            </a:r>
          </a:p>
          <a:p>
            <a:endPar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Graphing accuracy over epochs provides insights into the model's ability to discriminate between classes, guiding adjustments to enhance its performance in classification tasks.</a:t>
            </a:r>
          </a:p>
          <a:p>
            <a:endPar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endPar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endParaRPr lang="en-IN" dirty="0"/>
          </a:p>
        </p:txBody>
      </p:sp>
    </p:spTree>
    <p:extLst>
      <p:ext uri="{BB962C8B-B14F-4D97-AF65-F5344CB8AC3E}">
        <p14:creationId xmlns:p14="http://schemas.microsoft.com/office/powerpoint/2010/main" val="294130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E7CC3-364D-4757-80F6-0A28F1E96897}"/>
              </a:ext>
            </a:extLst>
          </p:cNvPr>
          <p:cNvSpPr>
            <a:spLocks noGrp="1"/>
          </p:cNvSpPr>
          <p:nvPr>
            <p:ph type="title"/>
          </p:nvPr>
        </p:nvSpPr>
        <p:spPr>
          <a:xfrm>
            <a:off x="626453" y="337162"/>
            <a:ext cx="7280417" cy="864108"/>
          </a:xfrm>
        </p:spPr>
        <p:txBody>
          <a:bodyPr>
            <a:normAutofit/>
          </a:bodyPr>
          <a:lstStyle/>
          <a:p>
            <a:r>
              <a:rPr lang="en-IN" dirty="0"/>
              <a:t>Confusion Matrix</a:t>
            </a:r>
          </a:p>
        </p:txBody>
      </p:sp>
      <p:sp>
        <p:nvSpPr>
          <p:cNvPr id="6" name="TextBox 5">
            <a:extLst>
              <a:ext uri="{FF2B5EF4-FFF2-40B4-BE49-F238E27FC236}">
                <a16:creationId xmlns:a16="http://schemas.microsoft.com/office/drawing/2014/main" id="{CCF4083E-2622-46D5-A3CF-64328C3F2CE5}"/>
              </a:ext>
            </a:extLst>
          </p:cNvPr>
          <p:cNvSpPr txBox="1"/>
          <p:nvPr/>
        </p:nvSpPr>
        <p:spPr>
          <a:xfrm>
            <a:off x="6185647" y="1443318"/>
            <a:ext cx="5217459" cy="2862322"/>
          </a:xfrm>
          <a:prstGeom prst="rect">
            <a:avLst/>
          </a:prstGeom>
          <a:noFill/>
        </p:spPr>
        <p:txBody>
          <a:bodyPr wrap="square" rtlCol="0">
            <a:spAutoFit/>
          </a:bodyPr>
          <a:lstStyle/>
          <a:p>
            <a:pPr marL="0" lvl="0" indent="0" algn="l" rtl="0">
              <a:spcBef>
                <a:spcPts val="0"/>
              </a:spcBef>
              <a:spcAft>
                <a:spcPts val="0"/>
              </a:spcAft>
              <a:buNone/>
            </a:pPr>
            <a:endPar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pPr marL="0" lvl="0" indent="0" algn="l" rtl="0">
              <a:spcBef>
                <a:spcPts val="0"/>
              </a:spcBef>
              <a:spcAft>
                <a:spcPts val="0"/>
              </a:spcAft>
              <a:buNone/>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Accuracy: The model demonstrates an accuracy of approximately 99.71%, </a:t>
            </a:r>
          </a:p>
          <a:p>
            <a:pPr marL="0" lvl="0" indent="0" algn="l" rtl="0">
              <a:spcBef>
                <a:spcPts val="0"/>
              </a:spcBef>
              <a:spcAft>
                <a:spcPts val="0"/>
              </a:spcAft>
              <a:buNone/>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Precision: About 93% of the cases predicted as early blight or late blight by the model are indeed healthy leaves.</a:t>
            </a:r>
          </a:p>
          <a:p>
            <a:pPr marL="0" lvl="0" indent="0" algn="l" rtl="0">
              <a:spcBef>
                <a:spcPts val="0"/>
              </a:spcBef>
              <a:spcAft>
                <a:spcPts val="0"/>
              </a:spcAft>
              <a:buNone/>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Recall (Sensitivity): The model identifies around 86.70% of actual early blight or late blight, </a:t>
            </a:r>
          </a:p>
          <a:p>
            <a:pPr marL="0" lvl="0" indent="0" algn="l" rtl="0">
              <a:spcBef>
                <a:spcPts val="0"/>
              </a:spcBef>
              <a:spcAft>
                <a:spcPts val="0"/>
              </a:spcAft>
              <a:buNone/>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F1-score: The F1-score of approximately 91%,</a:t>
            </a:r>
          </a:p>
          <a:p>
            <a:endParaRPr lang="en-IN" dirty="0"/>
          </a:p>
        </p:txBody>
      </p:sp>
      <p:pic>
        <p:nvPicPr>
          <p:cNvPr id="8" name="Picture 7">
            <a:extLst>
              <a:ext uri="{FF2B5EF4-FFF2-40B4-BE49-F238E27FC236}">
                <a16:creationId xmlns:a16="http://schemas.microsoft.com/office/drawing/2014/main" id="{002BC444-9500-5AF4-95EA-DFE4F5B1F8F5}"/>
              </a:ext>
            </a:extLst>
          </p:cNvPr>
          <p:cNvPicPr>
            <a:picLocks noChangeAspect="1"/>
          </p:cNvPicPr>
          <p:nvPr/>
        </p:nvPicPr>
        <p:blipFill>
          <a:blip r:embed="rId2"/>
          <a:stretch>
            <a:fillRect/>
          </a:stretch>
        </p:blipFill>
        <p:spPr>
          <a:xfrm>
            <a:off x="788894" y="1715798"/>
            <a:ext cx="4970439" cy="3992275"/>
          </a:xfrm>
          <a:prstGeom prst="rect">
            <a:avLst/>
          </a:prstGeom>
        </p:spPr>
      </p:pic>
    </p:spTree>
    <p:extLst>
      <p:ext uri="{BB962C8B-B14F-4D97-AF65-F5344CB8AC3E}">
        <p14:creationId xmlns:p14="http://schemas.microsoft.com/office/powerpoint/2010/main" val="240644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8EDF-8B64-41EC-B125-6A3BD30DC116}"/>
              </a:ext>
            </a:extLst>
          </p:cNvPr>
          <p:cNvSpPr>
            <a:spLocks noGrp="1"/>
          </p:cNvSpPr>
          <p:nvPr>
            <p:ph type="title"/>
          </p:nvPr>
        </p:nvSpPr>
        <p:spPr>
          <a:xfrm>
            <a:off x="582706" y="410936"/>
            <a:ext cx="6276370" cy="846179"/>
          </a:xfrm>
        </p:spPr>
        <p:txBody>
          <a:bodyPr>
            <a:normAutofit fontScale="90000"/>
          </a:bodyPr>
          <a:lstStyle/>
          <a:p>
            <a:r>
              <a:rPr lang="en-IN" dirty="0"/>
              <a:t>Comparison with other Papers</a:t>
            </a:r>
          </a:p>
        </p:txBody>
      </p:sp>
      <p:pic>
        <p:nvPicPr>
          <p:cNvPr id="7" name="Picture 6">
            <a:extLst>
              <a:ext uri="{FF2B5EF4-FFF2-40B4-BE49-F238E27FC236}">
                <a16:creationId xmlns:a16="http://schemas.microsoft.com/office/drawing/2014/main" id="{CCDDFEF1-C7F4-44E0-92FB-FB58AF27A66E}"/>
              </a:ext>
            </a:extLst>
          </p:cNvPr>
          <p:cNvPicPr>
            <a:picLocks noChangeAspect="1"/>
          </p:cNvPicPr>
          <p:nvPr/>
        </p:nvPicPr>
        <p:blipFill>
          <a:blip r:embed="rId2"/>
          <a:stretch>
            <a:fillRect/>
          </a:stretch>
        </p:blipFill>
        <p:spPr>
          <a:xfrm>
            <a:off x="457201" y="1938997"/>
            <a:ext cx="4356847" cy="4344309"/>
          </a:xfrm>
          <a:prstGeom prst="rect">
            <a:avLst/>
          </a:prstGeom>
        </p:spPr>
      </p:pic>
      <p:sp>
        <p:nvSpPr>
          <p:cNvPr id="8" name="TextBox 7">
            <a:extLst>
              <a:ext uri="{FF2B5EF4-FFF2-40B4-BE49-F238E27FC236}">
                <a16:creationId xmlns:a16="http://schemas.microsoft.com/office/drawing/2014/main" id="{08D2C18A-C5D8-420D-8895-AC14B77457B0}"/>
              </a:ext>
            </a:extLst>
          </p:cNvPr>
          <p:cNvSpPr txBox="1"/>
          <p:nvPr/>
        </p:nvSpPr>
        <p:spPr>
          <a:xfrm>
            <a:off x="777778" y="1568824"/>
            <a:ext cx="6160904" cy="830997"/>
          </a:xfrm>
          <a:prstGeom prst="rect">
            <a:avLst/>
          </a:prstGeom>
          <a:noFill/>
        </p:spPr>
        <p:txBody>
          <a:bodyPr wrap="square" rtlCol="0">
            <a:sp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Paper-1: </a:t>
            </a:r>
            <a:r>
              <a:rPr lang="en-IN" sz="1600" dirty="0">
                <a:latin typeface="Calibri" panose="020F0502020204030204" pitchFamily="34" charset="0"/>
                <a:ea typeface="Calibri" panose="020F0502020204030204" pitchFamily="34" charset="0"/>
                <a:cs typeface="Calibri" panose="020F0502020204030204" pitchFamily="34" charset="0"/>
                <a:hlinkClick r:id="rId3"/>
              </a:rPr>
              <a:t>https://ieeexplore.ieee.org/abstract/document/8905128</a:t>
            </a:r>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D9B7913-50ED-4A18-9CB1-F157B3043D82}"/>
              </a:ext>
            </a:extLst>
          </p:cNvPr>
          <p:cNvSpPr txBox="1"/>
          <p:nvPr/>
        </p:nvSpPr>
        <p:spPr>
          <a:xfrm>
            <a:off x="582706" y="6368437"/>
            <a:ext cx="3388659" cy="646331"/>
          </a:xfrm>
          <a:prstGeom prst="rect">
            <a:avLst/>
          </a:prstGeom>
          <a:noFill/>
        </p:spPr>
        <p:txBody>
          <a:bodyPr wrap="square" rtlCol="0">
            <a:spAutoFit/>
          </a:bodyPr>
          <a:lstStyle/>
          <a:p>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Results in the Paper</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8313B8EF-DD26-460B-BD40-9F63F1CF50F7}"/>
              </a:ext>
            </a:extLst>
          </p:cNvPr>
          <p:cNvSpPr txBox="1"/>
          <p:nvPr/>
        </p:nvSpPr>
        <p:spPr>
          <a:xfrm>
            <a:off x="8229600" y="5585012"/>
            <a:ext cx="2321859" cy="369332"/>
          </a:xfrm>
          <a:prstGeom prst="rect">
            <a:avLst/>
          </a:prstGeom>
          <a:noFill/>
        </p:spPr>
        <p:txBody>
          <a:bodyPr wrap="square" rtlCol="0">
            <a:spAutoFit/>
          </a:bodyPr>
          <a:lstStyle/>
          <a:p>
            <a:r>
              <a:rPr lang="en-IN" dirty="0"/>
              <a:t>Result of our model</a:t>
            </a:r>
          </a:p>
        </p:txBody>
      </p:sp>
      <p:sp>
        <p:nvSpPr>
          <p:cNvPr id="11" name="TextBox 10">
            <a:extLst>
              <a:ext uri="{FF2B5EF4-FFF2-40B4-BE49-F238E27FC236}">
                <a16:creationId xmlns:a16="http://schemas.microsoft.com/office/drawing/2014/main" id="{746EF188-9167-4ABE-9EDC-5C50AD84A05F}"/>
              </a:ext>
            </a:extLst>
          </p:cNvPr>
          <p:cNvSpPr txBox="1"/>
          <p:nvPr/>
        </p:nvSpPr>
        <p:spPr>
          <a:xfrm>
            <a:off x="4975412" y="2399821"/>
            <a:ext cx="2402542" cy="3970318"/>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In the paper the highest accuracy is 91.67%</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In our model we have </a:t>
            </a: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achieved accuracy is 99.71%</a:t>
            </a:r>
          </a:p>
          <a:p>
            <a:endPar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In all the cases our model is equal to or if not greater than the one in the given research paper.</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25EAE182-1956-5A7F-403E-3832DDC0E49B}"/>
              </a:ext>
            </a:extLst>
          </p:cNvPr>
          <p:cNvPicPr>
            <a:picLocks noChangeAspect="1"/>
          </p:cNvPicPr>
          <p:nvPr/>
        </p:nvPicPr>
        <p:blipFill>
          <a:blip r:embed="rId4"/>
          <a:stretch>
            <a:fillRect/>
          </a:stretch>
        </p:blipFill>
        <p:spPr>
          <a:xfrm>
            <a:off x="7799254" y="2266676"/>
            <a:ext cx="3614968" cy="3104019"/>
          </a:xfrm>
          <a:prstGeom prst="rect">
            <a:avLst/>
          </a:prstGeom>
        </p:spPr>
      </p:pic>
    </p:spTree>
    <p:extLst>
      <p:ext uri="{BB962C8B-B14F-4D97-AF65-F5344CB8AC3E}">
        <p14:creationId xmlns:p14="http://schemas.microsoft.com/office/powerpoint/2010/main" val="1055470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1576F0-E827-4FBE-8B15-32D1076544C0}"/>
              </a:ext>
            </a:extLst>
          </p:cNvPr>
          <p:cNvSpPr txBox="1"/>
          <p:nvPr/>
        </p:nvSpPr>
        <p:spPr>
          <a:xfrm>
            <a:off x="367553" y="189163"/>
            <a:ext cx="6705600" cy="646331"/>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Paper-2: </a:t>
            </a:r>
            <a:r>
              <a:rPr lang="en-IN" dirty="0">
                <a:latin typeface="Calibri" panose="020F0502020204030204" pitchFamily="34" charset="0"/>
                <a:ea typeface="Calibri" panose="020F0502020204030204" pitchFamily="34" charset="0"/>
                <a:cs typeface="Calibri" panose="020F0502020204030204" pitchFamily="34" charset="0"/>
                <a:hlinkClick r:id="rId2"/>
              </a:rPr>
              <a:t>https://ieeexplore.ieee.org/document/10263960</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EE32EE9-8B22-4B5C-A391-19919C781D91}"/>
              </a:ext>
            </a:extLst>
          </p:cNvPr>
          <p:cNvPicPr>
            <a:picLocks noChangeAspect="1"/>
          </p:cNvPicPr>
          <p:nvPr/>
        </p:nvPicPr>
        <p:blipFill>
          <a:blip r:embed="rId3"/>
          <a:stretch>
            <a:fillRect/>
          </a:stretch>
        </p:blipFill>
        <p:spPr>
          <a:xfrm>
            <a:off x="367553" y="647239"/>
            <a:ext cx="3845859" cy="3499430"/>
          </a:xfrm>
          <a:prstGeom prst="rect">
            <a:avLst/>
          </a:prstGeom>
        </p:spPr>
      </p:pic>
      <p:pic>
        <p:nvPicPr>
          <p:cNvPr id="8" name="Picture 7">
            <a:extLst>
              <a:ext uri="{FF2B5EF4-FFF2-40B4-BE49-F238E27FC236}">
                <a16:creationId xmlns:a16="http://schemas.microsoft.com/office/drawing/2014/main" id="{67DD1CEC-BBE4-4244-8FBA-C48DD58A2ADC}"/>
              </a:ext>
            </a:extLst>
          </p:cNvPr>
          <p:cNvPicPr>
            <a:picLocks noChangeAspect="1"/>
          </p:cNvPicPr>
          <p:nvPr/>
        </p:nvPicPr>
        <p:blipFill>
          <a:blip r:embed="rId4"/>
          <a:stretch>
            <a:fillRect/>
          </a:stretch>
        </p:blipFill>
        <p:spPr>
          <a:xfrm>
            <a:off x="367553" y="4237192"/>
            <a:ext cx="3845859" cy="1778308"/>
          </a:xfrm>
          <a:prstGeom prst="rect">
            <a:avLst/>
          </a:prstGeom>
        </p:spPr>
      </p:pic>
      <p:sp>
        <p:nvSpPr>
          <p:cNvPr id="10" name="TextBox 9">
            <a:extLst>
              <a:ext uri="{FF2B5EF4-FFF2-40B4-BE49-F238E27FC236}">
                <a16:creationId xmlns:a16="http://schemas.microsoft.com/office/drawing/2014/main" id="{773AD07F-9329-45F6-A8BD-BCD10917B7D6}"/>
              </a:ext>
            </a:extLst>
          </p:cNvPr>
          <p:cNvSpPr txBox="1"/>
          <p:nvPr/>
        </p:nvSpPr>
        <p:spPr>
          <a:xfrm>
            <a:off x="770965" y="6106023"/>
            <a:ext cx="2088776" cy="923330"/>
          </a:xfrm>
          <a:prstGeom prst="rect">
            <a:avLst/>
          </a:prstGeom>
          <a:noFill/>
        </p:spPr>
        <p:txBody>
          <a:bodyPr wrap="square" rtlCol="0">
            <a:spAutoFit/>
          </a:bodyPr>
          <a:lstStyle/>
          <a:p>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Results in the Paper</a:t>
            </a: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11" name="TextBox 10">
            <a:extLst>
              <a:ext uri="{FF2B5EF4-FFF2-40B4-BE49-F238E27FC236}">
                <a16:creationId xmlns:a16="http://schemas.microsoft.com/office/drawing/2014/main" id="{68A98EBD-A701-4BDF-AA5F-2F979114A7F1}"/>
              </a:ext>
            </a:extLst>
          </p:cNvPr>
          <p:cNvSpPr txBox="1"/>
          <p:nvPr/>
        </p:nvSpPr>
        <p:spPr>
          <a:xfrm>
            <a:off x="7216589" y="3823502"/>
            <a:ext cx="2214282" cy="646331"/>
          </a:xfrm>
          <a:prstGeom prst="rect">
            <a:avLst/>
          </a:prstGeom>
          <a:noFill/>
        </p:spPr>
        <p:txBody>
          <a:bodyPr wrap="square" rtlCol="0">
            <a:spAutoFit/>
          </a:bodyPr>
          <a:lstStyle/>
          <a:p>
            <a:r>
              <a:rPr lang="en-IN" dirty="0"/>
              <a:t>Result of our model</a:t>
            </a:r>
          </a:p>
          <a:p>
            <a:endParaRPr lang="en-IN" dirty="0"/>
          </a:p>
        </p:txBody>
      </p:sp>
      <p:sp>
        <p:nvSpPr>
          <p:cNvPr id="12" name="TextBox 11">
            <a:extLst>
              <a:ext uri="{FF2B5EF4-FFF2-40B4-BE49-F238E27FC236}">
                <a16:creationId xmlns:a16="http://schemas.microsoft.com/office/drawing/2014/main" id="{498E32A0-F32F-4B6D-8798-6598BADBC963}"/>
              </a:ext>
            </a:extLst>
          </p:cNvPr>
          <p:cNvSpPr txBox="1"/>
          <p:nvPr/>
        </p:nvSpPr>
        <p:spPr>
          <a:xfrm>
            <a:off x="4482353" y="1021977"/>
            <a:ext cx="2447364" cy="3693319"/>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In the paper the highest accuracy is 98.72%</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In our model we have </a:t>
            </a: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achieved accuracy is 99.71%</a:t>
            </a:r>
          </a:p>
          <a:p>
            <a:endPar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In all the cases our model is equal to or if not greater than the one in the given research paper.</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461192FB-EE20-28BD-3B2D-0576AD9ABC7F}"/>
              </a:ext>
            </a:extLst>
          </p:cNvPr>
          <p:cNvPicPr>
            <a:picLocks noChangeAspect="1"/>
          </p:cNvPicPr>
          <p:nvPr/>
        </p:nvPicPr>
        <p:blipFill>
          <a:blip r:embed="rId5"/>
          <a:stretch>
            <a:fillRect/>
          </a:stretch>
        </p:blipFill>
        <p:spPr>
          <a:xfrm>
            <a:off x="7342094" y="584894"/>
            <a:ext cx="3367470" cy="2929820"/>
          </a:xfrm>
          <a:prstGeom prst="rect">
            <a:avLst/>
          </a:prstGeom>
        </p:spPr>
      </p:pic>
    </p:spTree>
    <p:extLst>
      <p:ext uri="{BB962C8B-B14F-4D97-AF65-F5344CB8AC3E}">
        <p14:creationId xmlns:p14="http://schemas.microsoft.com/office/powerpoint/2010/main" val="2738092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1A7CB8-86FD-475A-BC4E-4D6656BD14C1}"/>
              </a:ext>
            </a:extLst>
          </p:cNvPr>
          <p:cNvSpPr txBox="1"/>
          <p:nvPr/>
        </p:nvSpPr>
        <p:spPr>
          <a:xfrm>
            <a:off x="331694" y="268941"/>
            <a:ext cx="6624918" cy="646331"/>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Paper-3: </a:t>
            </a:r>
            <a:r>
              <a:rPr lang="en-IN" dirty="0">
                <a:latin typeface="Calibri" panose="020F0502020204030204" pitchFamily="34" charset="0"/>
                <a:ea typeface="Calibri" panose="020F0502020204030204" pitchFamily="34" charset="0"/>
                <a:cs typeface="Calibri" panose="020F0502020204030204" pitchFamily="34" charset="0"/>
                <a:hlinkClick r:id="rId2"/>
              </a:rPr>
              <a:t>https://ieeexplore.ieee.org/abstract/document/9231784</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D03AF644-51C2-4BA1-8089-BB209DC8B2B3}"/>
              </a:ext>
            </a:extLst>
          </p:cNvPr>
          <p:cNvPicPr>
            <a:picLocks noChangeAspect="1"/>
          </p:cNvPicPr>
          <p:nvPr/>
        </p:nvPicPr>
        <p:blipFill>
          <a:blip r:embed="rId3"/>
          <a:stretch>
            <a:fillRect/>
          </a:stretch>
        </p:blipFill>
        <p:spPr>
          <a:xfrm>
            <a:off x="291352" y="727014"/>
            <a:ext cx="4698960" cy="2650995"/>
          </a:xfrm>
          <a:prstGeom prst="rect">
            <a:avLst/>
          </a:prstGeom>
        </p:spPr>
      </p:pic>
      <p:pic>
        <p:nvPicPr>
          <p:cNvPr id="8" name="Picture 7">
            <a:extLst>
              <a:ext uri="{FF2B5EF4-FFF2-40B4-BE49-F238E27FC236}">
                <a16:creationId xmlns:a16="http://schemas.microsoft.com/office/drawing/2014/main" id="{F245AA96-8CA9-4C48-81A8-7AEF1AF072B3}"/>
              </a:ext>
            </a:extLst>
          </p:cNvPr>
          <p:cNvPicPr>
            <a:picLocks noChangeAspect="1"/>
          </p:cNvPicPr>
          <p:nvPr/>
        </p:nvPicPr>
        <p:blipFill>
          <a:blip r:embed="rId4"/>
          <a:stretch>
            <a:fillRect/>
          </a:stretch>
        </p:blipFill>
        <p:spPr>
          <a:xfrm>
            <a:off x="291352" y="3551786"/>
            <a:ext cx="4698960" cy="2507080"/>
          </a:xfrm>
          <a:prstGeom prst="rect">
            <a:avLst/>
          </a:prstGeom>
        </p:spPr>
      </p:pic>
      <p:sp>
        <p:nvSpPr>
          <p:cNvPr id="9" name="TextBox 8">
            <a:extLst>
              <a:ext uri="{FF2B5EF4-FFF2-40B4-BE49-F238E27FC236}">
                <a16:creationId xmlns:a16="http://schemas.microsoft.com/office/drawing/2014/main" id="{1B656B0D-B1AD-490F-A98D-FA878683A3FB}"/>
              </a:ext>
            </a:extLst>
          </p:cNvPr>
          <p:cNvSpPr txBox="1"/>
          <p:nvPr/>
        </p:nvSpPr>
        <p:spPr>
          <a:xfrm>
            <a:off x="654424" y="6257365"/>
            <a:ext cx="2290328"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Result in the paper</a:t>
            </a:r>
          </a:p>
        </p:txBody>
      </p:sp>
      <p:sp>
        <p:nvSpPr>
          <p:cNvPr id="11" name="TextBox 10">
            <a:extLst>
              <a:ext uri="{FF2B5EF4-FFF2-40B4-BE49-F238E27FC236}">
                <a16:creationId xmlns:a16="http://schemas.microsoft.com/office/drawing/2014/main" id="{B9AD9AEC-4724-43C6-BCE4-1A24114F6B42}"/>
              </a:ext>
            </a:extLst>
          </p:cNvPr>
          <p:cNvSpPr txBox="1"/>
          <p:nvPr/>
        </p:nvSpPr>
        <p:spPr>
          <a:xfrm>
            <a:off x="7611035" y="3711388"/>
            <a:ext cx="2271400" cy="646331"/>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Result of our model</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898291A5-9418-4951-A1A6-B400BE9A8EA8}"/>
              </a:ext>
            </a:extLst>
          </p:cNvPr>
          <p:cNvSpPr txBox="1"/>
          <p:nvPr/>
        </p:nvSpPr>
        <p:spPr>
          <a:xfrm>
            <a:off x="5226424" y="995082"/>
            <a:ext cx="2271400" cy="4247317"/>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In the paper the highest accuracy is 91.13%  and 90.96</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In our model we have </a:t>
            </a: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achieved accuracy is 99.71%</a:t>
            </a:r>
          </a:p>
          <a:p>
            <a:endPar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In all the cases our model is equal to or if not greater than the one in the given research paper.</a:t>
            </a: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3" name="Picture 2">
            <a:extLst>
              <a:ext uri="{FF2B5EF4-FFF2-40B4-BE49-F238E27FC236}">
                <a16:creationId xmlns:a16="http://schemas.microsoft.com/office/drawing/2014/main" id="{D7A69AD3-8090-33D1-D811-56D26251057C}"/>
              </a:ext>
            </a:extLst>
          </p:cNvPr>
          <p:cNvPicPr>
            <a:picLocks noChangeAspect="1"/>
          </p:cNvPicPr>
          <p:nvPr/>
        </p:nvPicPr>
        <p:blipFill>
          <a:blip r:embed="rId5"/>
          <a:stretch>
            <a:fillRect/>
          </a:stretch>
        </p:blipFill>
        <p:spPr>
          <a:xfrm>
            <a:off x="7733936" y="585643"/>
            <a:ext cx="3405119" cy="2962576"/>
          </a:xfrm>
          <a:prstGeom prst="rect">
            <a:avLst/>
          </a:prstGeom>
        </p:spPr>
      </p:pic>
    </p:spTree>
    <p:extLst>
      <p:ext uri="{BB962C8B-B14F-4D97-AF65-F5344CB8AC3E}">
        <p14:creationId xmlns:p14="http://schemas.microsoft.com/office/powerpoint/2010/main" val="4209992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EFFC-1A65-4E30-86FD-ACB7C4E49DF3}"/>
              </a:ext>
            </a:extLst>
          </p:cNvPr>
          <p:cNvSpPr>
            <a:spLocks noGrp="1"/>
          </p:cNvSpPr>
          <p:nvPr>
            <p:ph type="title"/>
          </p:nvPr>
        </p:nvSpPr>
        <p:spPr>
          <a:xfrm>
            <a:off x="2231136" y="2834640"/>
            <a:ext cx="7729728" cy="1188720"/>
          </a:xfrm>
        </p:spPr>
        <p:txBody>
          <a:bodyPr/>
          <a:lstStyle/>
          <a:p>
            <a:r>
              <a:rPr lang="en-IN" dirty="0"/>
              <a:t>Thank You</a:t>
            </a:r>
          </a:p>
        </p:txBody>
      </p:sp>
    </p:spTree>
    <p:extLst>
      <p:ext uri="{BB962C8B-B14F-4D97-AF65-F5344CB8AC3E}">
        <p14:creationId xmlns:p14="http://schemas.microsoft.com/office/powerpoint/2010/main" val="415810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1379-F231-A320-2EF0-FF37200E3C27}"/>
              </a:ext>
            </a:extLst>
          </p:cNvPr>
          <p:cNvSpPr>
            <a:spLocks noGrp="1"/>
          </p:cNvSpPr>
          <p:nvPr>
            <p:ph type="title"/>
          </p:nvPr>
        </p:nvSpPr>
        <p:spPr>
          <a:xfrm>
            <a:off x="2231136" y="524554"/>
            <a:ext cx="7729728" cy="1186837"/>
          </a:xfrm>
        </p:spPr>
        <p:txBody>
          <a:bodyPr>
            <a:normAutofit fontScale="90000"/>
          </a:bodyPr>
          <a:lstStyle/>
          <a:p>
            <a:br>
              <a:rPr lang="en-IN" dirty="0"/>
            </a:br>
            <a:r>
              <a:rPr lang="en-IN" dirty="0"/>
              <a:t>ABSTRACT</a:t>
            </a:r>
            <a:br>
              <a:rPr lang="en-IN" dirty="0"/>
            </a:br>
            <a:endParaRPr lang="en-IN" dirty="0"/>
          </a:p>
        </p:txBody>
      </p:sp>
      <p:sp>
        <p:nvSpPr>
          <p:cNvPr id="3" name="Content Placeholder 2">
            <a:extLst>
              <a:ext uri="{FF2B5EF4-FFF2-40B4-BE49-F238E27FC236}">
                <a16:creationId xmlns:a16="http://schemas.microsoft.com/office/drawing/2014/main" id="{392983F4-FA45-470D-72DA-3AB4C2FB0AF2}"/>
              </a:ext>
            </a:extLst>
          </p:cNvPr>
          <p:cNvSpPr>
            <a:spLocks noGrp="1"/>
          </p:cNvSpPr>
          <p:nvPr>
            <p:ph idx="1"/>
          </p:nvPr>
        </p:nvSpPr>
        <p:spPr>
          <a:xfrm>
            <a:off x="414617" y="2043954"/>
            <a:ext cx="11362765" cy="4423963"/>
          </a:xfrm>
        </p:spPr>
        <p:txBody>
          <a:bodyPr>
            <a:normAutofit/>
          </a:bodyPr>
          <a:lstStyle/>
          <a:p>
            <a:r>
              <a:rPr lang="en-IN" sz="1650" dirty="0">
                <a:solidFill>
                  <a:srgbClr val="000000"/>
                </a:solidFill>
                <a:effectLst/>
                <a:latin typeface="Times New Roman" panose="02020603050405020304" pitchFamily="18" charset="0"/>
                <a:ea typeface="Times New Roman" panose="02020603050405020304" pitchFamily="18" charset="0"/>
              </a:rPr>
              <a:t>This project explores the automated classification of potato diseases using deep learning and convolutional neural network (CNN) models. The study employs a diverse dataset comprising images of healthy potatoes and those afflicted with common diseases such as late blight and early blight. Through meticulous preprocessing and fine-tuning of pretrained </a:t>
            </a:r>
            <a:r>
              <a:rPr lang="en-IN" sz="1650" u="sng" dirty="0">
                <a:solidFill>
                  <a:srgbClr val="000000"/>
                </a:solidFill>
                <a:effectLst/>
                <a:latin typeface="Times New Roman" panose="02020603050405020304" pitchFamily="18" charset="0"/>
                <a:ea typeface="Times New Roman" panose="02020603050405020304" pitchFamily="18" charset="0"/>
              </a:rPr>
              <a:t>CNN models, including , ResNet-50, VGG-19</a:t>
            </a:r>
            <a:r>
              <a:rPr lang="en-IN" sz="1650" dirty="0">
                <a:solidFill>
                  <a:srgbClr val="000000"/>
                </a:solidFill>
                <a:effectLst/>
                <a:latin typeface="Times New Roman" panose="02020603050405020304" pitchFamily="18" charset="0"/>
                <a:ea typeface="Times New Roman" panose="02020603050405020304" pitchFamily="18" charset="0"/>
              </a:rPr>
              <a:t>, the research aims to discern the most effective model for accurate disease classification. Remarkably, after extensive evaluation, ResNet-50 emerges as the top performer, achieving an outstanding accuracy rate of 99.71%.</a:t>
            </a:r>
          </a:p>
          <a:p>
            <a:r>
              <a:rPr lang="en-IN" sz="1650" dirty="0">
                <a:solidFill>
                  <a:srgbClr val="000000"/>
                </a:solidFill>
                <a:effectLst/>
                <a:latin typeface="Times New Roman" panose="02020603050405020304" pitchFamily="18" charset="0"/>
                <a:ea typeface="Times New Roman" panose="02020603050405020304" pitchFamily="18" charset="0"/>
              </a:rPr>
              <a:t> This exceptional accuracy underscores ResNet-50's ability to distinguish subtle differences between healthy and diseased potato plants, highlighting its potential for precise disease diagnosis in agriculture. The findings hold promise for revolutionizing disease management practices, offering farmers efficient tools to mitigate yield losses and ensure food security. By leveraging deep learning techniques, this research contributes to the development of real-time systems for on-field disease detection, enabling timely interventions and targeted agricultural practices. </a:t>
            </a:r>
          </a:p>
          <a:p>
            <a:r>
              <a:rPr lang="en-IN" sz="1650" dirty="0">
                <a:solidFill>
                  <a:srgbClr val="000000"/>
                </a:solidFill>
                <a:effectLst/>
                <a:latin typeface="Times New Roman" panose="02020603050405020304" pitchFamily="18" charset="0"/>
                <a:ea typeface="Times New Roman" panose="02020603050405020304" pitchFamily="18" charset="0"/>
              </a:rPr>
              <a:t>Moreover, the study sets a precedent for employing advanced technology in agricultural sectors, emphasizing the importance of machine learning in addressing pressing challenges faced by farmers worldwide. Ultimately, the successful implementation of deep learning models in potato disease classification signifies a significant step forward in enhancing agricultural productivity and sustainability, paving the way for a more resilient and efficient food production system in the face of evolving environmental and economic pressures.</a:t>
            </a:r>
            <a:endParaRPr lang="en-IN" sz="1650" dirty="0"/>
          </a:p>
        </p:txBody>
      </p:sp>
    </p:spTree>
    <p:extLst>
      <p:ext uri="{BB962C8B-B14F-4D97-AF65-F5344CB8AC3E}">
        <p14:creationId xmlns:p14="http://schemas.microsoft.com/office/powerpoint/2010/main" val="2978440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21DF-73DD-46F2-933B-017E917C5044}"/>
              </a:ext>
            </a:extLst>
          </p:cNvPr>
          <p:cNvSpPr>
            <a:spLocks noGrp="1"/>
          </p:cNvSpPr>
          <p:nvPr>
            <p:ph type="title"/>
          </p:nvPr>
        </p:nvSpPr>
        <p:spPr>
          <a:xfrm>
            <a:off x="2346511" y="273424"/>
            <a:ext cx="7691718" cy="1156447"/>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1052430-CE75-49D6-AB1F-52CFECC6CE4A}"/>
              </a:ext>
            </a:extLst>
          </p:cNvPr>
          <p:cNvSpPr>
            <a:spLocks noGrp="1"/>
          </p:cNvSpPr>
          <p:nvPr>
            <p:ph idx="1"/>
          </p:nvPr>
        </p:nvSpPr>
        <p:spPr>
          <a:xfrm>
            <a:off x="452717" y="1810871"/>
            <a:ext cx="11479307" cy="4912658"/>
          </a:xfrm>
        </p:spPr>
        <p:txBody>
          <a:bodyPr>
            <a:normAutofit/>
          </a:bodyPr>
          <a:lstStyle/>
          <a:p>
            <a:pPr algn="just"/>
            <a:r>
              <a:rPr lang="en-US" sz="16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 agricultural industry plays a crucial role in global food production, with plants serving as the backbone of agricultural output.</a:t>
            </a:r>
            <a:r>
              <a:rPr lang="en-IN" sz="16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6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Potato cultivation is a significant agricultural activity globally, contributing to food security and economic stability. However, potato plants are susceptible to various diseases, which can reduce crop yield and quality. Timely detection and classification of these diseases are crucial for effective disease management. In this project, we aim to develop a system that uses Convolutional Neural Networks (CNN) and deep learning techniques to classify potato diseases accurately and assist farmers in making informed decisions about disease control and treatment. </a:t>
            </a:r>
            <a:endParaRPr lang="en-IN" sz="16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r>
              <a:rPr lang="en-US" sz="16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Traditional methods for potato disease classification have often relied on manual inspection, which can be time-consuming and prone to errors. With the advancement of deep learning techniques, there is a significant opportunity to transform potato disease classification by automating the process with high accuracy and speed. </a:t>
            </a:r>
          </a:p>
          <a:p>
            <a:r>
              <a:rPr lang="en-US" sz="1600" dirty="0">
                <a:latin typeface="Calibri" panose="020F0502020204030204" pitchFamily="34" charset="0"/>
                <a:ea typeface="Calibri" panose="020F0502020204030204" pitchFamily="34" charset="0"/>
                <a:cs typeface="Calibri" panose="020F0502020204030204" pitchFamily="34" charset="0"/>
              </a:rPr>
              <a:t>Deep learning, particularly Convolutional Neural Networks (CNNs), has emerged as a powerful tool for image classification tasks, including disease detection in plants. By leveraging the hierarchical features learned from data, CNN models can automatically extract relevant features from images and make predictions with high accuracy. In the context of potato leaf disease classification, CNN models offer the potential to provide rapid and reliable identification of diseases, allowing farmers and agricultural experts to take appropriate actions to mitigate disease spread and minimize crop losses. </a:t>
            </a:r>
            <a:r>
              <a:rPr lang="en-US" sz="16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 images in the dataset pertain to various categories of potato diseases, each with distinct symptoms and visual markers. The model used for training is based on a well-established CNN architecture like </a:t>
            </a:r>
            <a:r>
              <a:rPr lang="en-US" sz="1600" b="0" i="0" u="none" strike="noStrike" baseline="0" dirty="0" err="1">
                <a:solidFill>
                  <a:srgbClr val="000000"/>
                </a:solidFill>
                <a:latin typeface="Calibri" panose="020F0502020204030204" pitchFamily="34" charset="0"/>
                <a:ea typeface="Calibri" panose="020F0502020204030204" pitchFamily="34" charset="0"/>
                <a:cs typeface="Calibri" panose="020F0502020204030204" pitchFamily="34" charset="0"/>
              </a:rPr>
              <a:t>resnet</a:t>
            </a:r>
            <a:r>
              <a:rPr lang="en-US" sz="16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model, a computer vision model. Pre-trained weights of the model are leveraged and customized to perform potato disease classification.</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6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IN" sz="1600" dirty="0"/>
          </a:p>
          <a:p>
            <a:pPr marL="0" indent="0">
              <a:buNone/>
            </a:pPr>
            <a:endParaRPr lang="en-IN" sz="1600" dirty="0"/>
          </a:p>
        </p:txBody>
      </p:sp>
    </p:spTree>
    <p:extLst>
      <p:ext uri="{BB962C8B-B14F-4D97-AF65-F5344CB8AC3E}">
        <p14:creationId xmlns:p14="http://schemas.microsoft.com/office/powerpoint/2010/main" val="1933385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DBF8-51A3-4A57-91D2-67FBCEF9E4CF}"/>
              </a:ext>
            </a:extLst>
          </p:cNvPr>
          <p:cNvSpPr>
            <a:spLocks noGrp="1"/>
          </p:cNvSpPr>
          <p:nvPr>
            <p:ph type="title"/>
          </p:nvPr>
        </p:nvSpPr>
        <p:spPr>
          <a:xfrm>
            <a:off x="366477" y="435774"/>
            <a:ext cx="6339123" cy="980650"/>
          </a:xfrm>
        </p:spPr>
        <p:txBody>
          <a:bodyPr>
            <a:normAutofit fontScale="90000"/>
          </a:bodyPr>
          <a:lstStyle/>
          <a:p>
            <a:r>
              <a:rPr lang="en-IN" dirty="0"/>
              <a:t>Distribution of the Classes	 </a:t>
            </a:r>
          </a:p>
        </p:txBody>
      </p:sp>
      <p:sp>
        <p:nvSpPr>
          <p:cNvPr id="3" name="Content Placeholder 2">
            <a:extLst>
              <a:ext uri="{FF2B5EF4-FFF2-40B4-BE49-F238E27FC236}">
                <a16:creationId xmlns:a16="http://schemas.microsoft.com/office/drawing/2014/main" id="{69298676-AA1D-4D63-81BA-4FD2EEFF0F7F}"/>
              </a:ext>
            </a:extLst>
          </p:cNvPr>
          <p:cNvSpPr>
            <a:spLocks noGrp="1"/>
          </p:cNvSpPr>
          <p:nvPr>
            <p:ph idx="1"/>
          </p:nvPr>
        </p:nvSpPr>
        <p:spPr>
          <a:xfrm>
            <a:off x="366477" y="1635960"/>
            <a:ext cx="6123970" cy="3101983"/>
          </a:xfrm>
        </p:spPr>
        <p:txBody>
          <a:bodyPr>
            <a:normAutofit fontScale="92500" lnSpcReduction="10000"/>
          </a:bodyPr>
          <a:lstStyle/>
          <a:p>
            <a:pPr marL="0" indent="0">
              <a:buNone/>
            </a:pPr>
            <a:r>
              <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The dataset utilized in this study comprises chest potato leaf images sourced from the Potato Leaf Diseases dataset. This dataset is organized into three main directories: train, test, and validation. </a:t>
            </a:r>
          </a:p>
          <a:p>
            <a:pPr marL="0" indent="0">
              <a:buNone/>
            </a:pPr>
            <a:r>
              <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Each directory contains subdirectories corresponding to the classes of interest: 'Early Blight’, ‘Late Blight’, and ‘Healthy' . These classes represent the presence or absence of disease in the potato leaf images, thus constituting a multi classification problem.</a:t>
            </a:r>
          </a:p>
          <a:p>
            <a:pPr marL="0" lvl="0" indent="0" algn="l" rtl="0">
              <a:spcBef>
                <a:spcPts val="0"/>
              </a:spcBef>
              <a:spcAft>
                <a:spcPts val="0"/>
              </a:spcAft>
              <a:buNone/>
            </a:pPr>
            <a:endPar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pPr marL="0" lvl="0" indent="0" algn="l" rtl="0">
              <a:spcBef>
                <a:spcPts val="0"/>
              </a:spcBef>
              <a:spcAft>
                <a:spcPts val="0"/>
              </a:spcAft>
              <a:buNone/>
            </a:pPr>
            <a:r>
              <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As we can see the distribution of the images is skewed to the side of the Potato leaf Images.</a:t>
            </a:r>
          </a:p>
          <a:p>
            <a:pPr marL="0" lvl="0" indent="0" algn="l" rtl="0">
              <a:spcBef>
                <a:spcPts val="0"/>
              </a:spcBef>
              <a:spcAft>
                <a:spcPts val="0"/>
              </a:spcAft>
              <a:buNone/>
            </a:pPr>
            <a:r>
              <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This results in an imbalance in the dataset.</a:t>
            </a:r>
          </a:p>
          <a:p>
            <a:pPr marL="0" lvl="0" indent="0" algn="l" rtl="0">
              <a:spcBef>
                <a:spcPts val="0"/>
              </a:spcBef>
              <a:spcAft>
                <a:spcPts val="0"/>
              </a:spcAft>
              <a:buNone/>
            </a:pPr>
            <a:r>
              <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We solve this imbalance by augmenting the dataset for increasing the number of images and decreasing the imbalance.</a:t>
            </a:r>
          </a:p>
          <a:p>
            <a:pPr marL="0" indent="0">
              <a:buNone/>
            </a:pPr>
            <a:endParaRPr lang="en-IN" dirty="0"/>
          </a:p>
        </p:txBody>
      </p:sp>
      <p:pic>
        <p:nvPicPr>
          <p:cNvPr id="5" name="Picture 4">
            <a:extLst>
              <a:ext uri="{FF2B5EF4-FFF2-40B4-BE49-F238E27FC236}">
                <a16:creationId xmlns:a16="http://schemas.microsoft.com/office/drawing/2014/main" id="{67B9AA1A-DDC2-439B-BBB6-3D5477FF4F86}"/>
              </a:ext>
            </a:extLst>
          </p:cNvPr>
          <p:cNvPicPr>
            <a:picLocks noChangeAspect="1"/>
          </p:cNvPicPr>
          <p:nvPr/>
        </p:nvPicPr>
        <p:blipFill rotWithShape="1">
          <a:blip r:embed="rId2"/>
          <a:srcRect t="2713"/>
          <a:stretch/>
        </p:blipFill>
        <p:spPr>
          <a:xfrm>
            <a:off x="6912650" y="435774"/>
            <a:ext cx="4990372" cy="3603813"/>
          </a:xfrm>
          <a:prstGeom prst="rect">
            <a:avLst/>
          </a:prstGeom>
        </p:spPr>
      </p:pic>
      <p:pic>
        <p:nvPicPr>
          <p:cNvPr id="7" name="Picture 6">
            <a:extLst>
              <a:ext uri="{FF2B5EF4-FFF2-40B4-BE49-F238E27FC236}">
                <a16:creationId xmlns:a16="http://schemas.microsoft.com/office/drawing/2014/main" id="{0E609CD0-9D29-4837-992C-E16B2C4C056C}"/>
              </a:ext>
            </a:extLst>
          </p:cNvPr>
          <p:cNvPicPr>
            <a:picLocks noChangeAspect="1"/>
          </p:cNvPicPr>
          <p:nvPr/>
        </p:nvPicPr>
        <p:blipFill>
          <a:blip r:embed="rId3"/>
          <a:stretch>
            <a:fillRect/>
          </a:stretch>
        </p:blipFill>
        <p:spPr>
          <a:xfrm>
            <a:off x="300077" y="4737943"/>
            <a:ext cx="3712464" cy="1759859"/>
          </a:xfrm>
          <a:prstGeom prst="rect">
            <a:avLst/>
          </a:prstGeom>
        </p:spPr>
      </p:pic>
      <p:pic>
        <p:nvPicPr>
          <p:cNvPr id="9" name="Picture 8">
            <a:extLst>
              <a:ext uri="{FF2B5EF4-FFF2-40B4-BE49-F238E27FC236}">
                <a16:creationId xmlns:a16="http://schemas.microsoft.com/office/drawing/2014/main" id="{F7CEC0A0-C826-490A-ABC1-70B611F205F7}"/>
              </a:ext>
            </a:extLst>
          </p:cNvPr>
          <p:cNvPicPr>
            <a:picLocks noChangeAspect="1"/>
          </p:cNvPicPr>
          <p:nvPr/>
        </p:nvPicPr>
        <p:blipFill>
          <a:blip r:embed="rId4"/>
          <a:stretch>
            <a:fillRect/>
          </a:stretch>
        </p:blipFill>
        <p:spPr>
          <a:xfrm>
            <a:off x="4114798" y="4737942"/>
            <a:ext cx="3686074" cy="1759859"/>
          </a:xfrm>
          <a:prstGeom prst="rect">
            <a:avLst/>
          </a:prstGeom>
        </p:spPr>
      </p:pic>
      <p:pic>
        <p:nvPicPr>
          <p:cNvPr id="11" name="Picture 10">
            <a:extLst>
              <a:ext uri="{FF2B5EF4-FFF2-40B4-BE49-F238E27FC236}">
                <a16:creationId xmlns:a16="http://schemas.microsoft.com/office/drawing/2014/main" id="{D8DFB8ED-F86D-498E-9A6A-914F7B84958F}"/>
              </a:ext>
            </a:extLst>
          </p:cNvPr>
          <p:cNvPicPr>
            <a:picLocks noChangeAspect="1"/>
          </p:cNvPicPr>
          <p:nvPr/>
        </p:nvPicPr>
        <p:blipFill>
          <a:blip r:embed="rId5"/>
          <a:stretch>
            <a:fillRect/>
          </a:stretch>
        </p:blipFill>
        <p:spPr>
          <a:xfrm>
            <a:off x="7996521" y="4737942"/>
            <a:ext cx="3671285" cy="1759859"/>
          </a:xfrm>
          <a:prstGeom prst="rect">
            <a:avLst/>
          </a:prstGeom>
        </p:spPr>
      </p:pic>
      <p:sp>
        <p:nvSpPr>
          <p:cNvPr id="12" name="TextBox 11">
            <a:extLst>
              <a:ext uri="{FF2B5EF4-FFF2-40B4-BE49-F238E27FC236}">
                <a16:creationId xmlns:a16="http://schemas.microsoft.com/office/drawing/2014/main" id="{FE988CC1-1193-473A-B25C-1CF5276C9641}"/>
              </a:ext>
            </a:extLst>
          </p:cNvPr>
          <p:cNvSpPr txBox="1"/>
          <p:nvPr/>
        </p:nvSpPr>
        <p:spPr>
          <a:xfrm>
            <a:off x="1513959" y="6497802"/>
            <a:ext cx="1551970" cy="369332"/>
          </a:xfrm>
          <a:prstGeom prst="rect">
            <a:avLst/>
          </a:prstGeom>
          <a:noFill/>
        </p:spPr>
        <p:txBody>
          <a:bodyPr wrap="square" rtlCol="0">
            <a:spAutoFit/>
          </a:bodyPr>
          <a:lstStyle/>
          <a:p>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Early Blight</a:t>
            </a:r>
            <a:endParaRPr lang="en-IN" dirty="0"/>
          </a:p>
        </p:txBody>
      </p:sp>
      <p:sp>
        <p:nvSpPr>
          <p:cNvPr id="13" name="TextBox 12">
            <a:extLst>
              <a:ext uri="{FF2B5EF4-FFF2-40B4-BE49-F238E27FC236}">
                <a16:creationId xmlns:a16="http://schemas.microsoft.com/office/drawing/2014/main" id="{2625FAFD-204A-4BDE-9AFD-4B3DC29DF7CF}"/>
              </a:ext>
            </a:extLst>
          </p:cNvPr>
          <p:cNvSpPr txBox="1"/>
          <p:nvPr/>
        </p:nvSpPr>
        <p:spPr>
          <a:xfrm>
            <a:off x="5378824" y="6488668"/>
            <a:ext cx="1882588" cy="369332"/>
          </a:xfrm>
          <a:prstGeom prst="rect">
            <a:avLst/>
          </a:prstGeom>
          <a:noFill/>
        </p:spPr>
        <p:txBody>
          <a:bodyPr wrap="square" rtlCol="0">
            <a:spAutoFit/>
          </a:bodyPr>
          <a:lstStyle/>
          <a:p>
            <a:r>
              <a:rPr lang="en-US" sz="180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Healthy</a:t>
            </a:r>
            <a:endParaRPr lang="en-IN" dirty="0"/>
          </a:p>
        </p:txBody>
      </p:sp>
      <p:sp>
        <p:nvSpPr>
          <p:cNvPr id="14" name="TextBox 13">
            <a:extLst>
              <a:ext uri="{FF2B5EF4-FFF2-40B4-BE49-F238E27FC236}">
                <a16:creationId xmlns:a16="http://schemas.microsoft.com/office/drawing/2014/main" id="{03B14AF8-101D-455D-91DA-2B3CAFB7B3EC}"/>
              </a:ext>
            </a:extLst>
          </p:cNvPr>
          <p:cNvSpPr txBox="1"/>
          <p:nvPr/>
        </p:nvSpPr>
        <p:spPr>
          <a:xfrm>
            <a:off x="8949139" y="6479703"/>
            <a:ext cx="1766047" cy="369332"/>
          </a:xfrm>
          <a:prstGeom prst="rect">
            <a:avLst/>
          </a:prstGeom>
          <a:noFill/>
        </p:spPr>
        <p:txBody>
          <a:bodyPr wrap="square" rtlCol="0">
            <a:spAutoFit/>
          </a:bodyPr>
          <a:lstStyle/>
          <a:p>
            <a:r>
              <a:rPr lang="en-US" sz="180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Late Blight</a:t>
            </a:r>
            <a:endParaRPr lang="en-IN" dirty="0"/>
          </a:p>
        </p:txBody>
      </p:sp>
    </p:spTree>
    <p:extLst>
      <p:ext uri="{BB962C8B-B14F-4D97-AF65-F5344CB8AC3E}">
        <p14:creationId xmlns:p14="http://schemas.microsoft.com/office/powerpoint/2010/main" val="18380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F61AA-1D3A-D6B6-7B49-64A5E3E15700}"/>
              </a:ext>
            </a:extLst>
          </p:cNvPr>
          <p:cNvSpPr>
            <a:spLocks noGrp="1"/>
          </p:cNvSpPr>
          <p:nvPr>
            <p:ph type="title"/>
          </p:nvPr>
        </p:nvSpPr>
        <p:spPr>
          <a:xfrm>
            <a:off x="2231136" y="327383"/>
            <a:ext cx="7729728" cy="1188720"/>
          </a:xfrm>
        </p:spPr>
        <p:txBody>
          <a:bodyPr/>
          <a:lstStyle/>
          <a:p>
            <a:r>
              <a:rPr lang="en-IN" dirty="0"/>
              <a:t>LITERATURE SURVEY</a:t>
            </a:r>
          </a:p>
        </p:txBody>
      </p:sp>
      <p:graphicFrame>
        <p:nvGraphicFramePr>
          <p:cNvPr id="4" name="Table 3">
            <a:extLst>
              <a:ext uri="{FF2B5EF4-FFF2-40B4-BE49-F238E27FC236}">
                <a16:creationId xmlns:a16="http://schemas.microsoft.com/office/drawing/2014/main" id="{F43FBEED-9AE8-89AE-CA63-E8CE8AFA9858}"/>
              </a:ext>
            </a:extLst>
          </p:cNvPr>
          <p:cNvGraphicFramePr>
            <a:graphicFrameLocks noGrp="1"/>
          </p:cNvGraphicFramePr>
          <p:nvPr>
            <p:extLst>
              <p:ext uri="{D42A27DB-BD31-4B8C-83A1-F6EECF244321}">
                <p14:modId xmlns:p14="http://schemas.microsoft.com/office/powerpoint/2010/main" val="2900026449"/>
              </p:ext>
            </p:extLst>
          </p:nvPr>
        </p:nvGraphicFramePr>
        <p:xfrm>
          <a:off x="277089" y="1792363"/>
          <a:ext cx="11637821" cy="4497601"/>
        </p:xfrm>
        <a:graphic>
          <a:graphicData uri="http://schemas.openxmlformats.org/drawingml/2006/table">
            <a:tbl>
              <a:tblPr firstRow="1" bandRow="1">
                <a:tableStyleId>{21E4AEA4-8DFA-4A89-87EB-49C32662AFE0}</a:tableStyleId>
              </a:tblPr>
              <a:tblGrid>
                <a:gridCol w="1043794">
                  <a:extLst>
                    <a:ext uri="{9D8B030D-6E8A-4147-A177-3AD203B41FA5}">
                      <a16:colId xmlns:a16="http://schemas.microsoft.com/office/drawing/2014/main" val="204717168"/>
                    </a:ext>
                  </a:extLst>
                </a:gridCol>
                <a:gridCol w="2121731">
                  <a:extLst>
                    <a:ext uri="{9D8B030D-6E8A-4147-A177-3AD203B41FA5}">
                      <a16:colId xmlns:a16="http://schemas.microsoft.com/office/drawing/2014/main" val="2152133282"/>
                    </a:ext>
                  </a:extLst>
                </a:gridCol>
                <a:gridCol w="2326589">
                  <a:extLst>
                    <a:ext uri="{9D8B030D-6E8A-4147-A177-3AD203B41FA5}">
                      <a16:colId xmlns:a16="http://schemas.microsoft.com/office/drawing/2014/main" val="3635292199"/>
                    </a:ext>
                  </a:extLst>
                </a:gridCol>
                <a:gridCol w="2266433">
                  <a:extLst>
                    <a:ext uri="{9D8B030D-6E8A-4147-A177-3AD203B41FA5}">
                      <a16:colId xmlns:a16="http://schemas.microsoft.com/office/drawing/2014/main" val="3093567881"/>
                    </a:ext>
                  </a:extLst>
                </a:gridCol>
                <a:gridCol w="1939637">
                  <a:extLst>
                    <a:ext uri="{9D8B030D-6E8A-4147-A177-3AD203B41FA5}">
                      <a16:colId xmlns:a16="http://schemas.microsoft.com/office/drawing/2014/main" val="1391025379"/>
                    </a:ext>
                  </a:extLst>
                </a:gridCol>
                <a:gridCol w="1939637">
                  <a:extLst>
                    <a:ext uri="{9D8B030D-6E8A-4147-A177-3AD203B41FA5}">
                      <a16:colId xmlns:a16="http://schemas.microsoft.com/office/drawing/2014/main" val="39036326"/>
                    </a:ext>
                  </a:extLst>
                </a:gridCol>
              </a:tblGrid>
              <a:tr h="1434020">
                <a:tc>
                  <a:txBody>
                    <a:bodyPr/>
                    <a:lstStyle/>
                    <a:p>
                      <a:endParaRPr lang="en-IN" dirty="0"/>
                    </a:p>
                    <a:p>
                      <a:pPr algn="ctr"/>
                      <a:endParaRPr lang="en-IN" b="0" dirty="0"/>
                    </a:p>
                    <a:p>
                      <a:pPr algn="ctr"/>
                      <a:r>
                        <a:rPr lang="en-IN" b="1" dirty="0"/>
                        <a:t>S.NO</a:t>
                      </a:r>
                    </a:p>
                  </a:txBody>
                  <a:tcPr/>
                </a:tc>
                <a:tc>
                  <a:txBody>
                    <a:bodyPr/>
                    <a:lstStyle/>
                    <a:p>
                      <a:pPr algn="ctr"/>
                      <a:endParaRPr lang="en-IN" dirty="0"/>
                    </a:p>
                    <a:p>
                      <a:pPr algn="ctr"/>
                      <a:endParaRPr lang="en-IN" dirty="0"/>
                    </a:p>
                    <a:p>
                      <a:pPr algn="ctr"/>
                      <a:r>
                        <a:rPr lang="en-IN" dirty="0"/>
                        <a:t>TITLE</a:t>
                      </a:r>
                    </a:p>
                  </a:txBody>
                  <a:tcPr/>
                </a:tc>
                <a:tc>
                  <a:txBody>
                    <a:bodyPr/>
                    <a:lstStyle/>
                    <a:p>
                      <a:pPr algn="ctr"/>
                      <a:endParaRPr lang="en-IN" dirty="0"/>
                    </a:p>
                    <a:p>
                      <a:pPr algn="ctr"/>
                      <a:r>
                        <a:rPr lang="en-IN" dirty="0"/>
                        <a:t>PERFORMANCE METRICES</a:t>
                      </a:r>
                    </a:p>
                    <a:p>
                      <a:pPr algn="ctr"/>
                      <a:r>
                        <a:rPr lang="en-IN" dirty="0"/>
                        <a:t>USED</a:t>
                      </a:r>
                    </a:p>
                  </a:txBody>
                  <a:tcPr/>
                </a:tc>
                <a:tc>
                  <a:txBody>
                    <a:bodyPr/>
                    <a:lstStyle/>
                    <a:p>
                      <a:pPr algn="ctr"/>
                      <a:endParaRPr lang="en-IN" dirty="0"/>
                    </a:p>
                    <a:p>
                      <a:pPr algn="ctr"/>
                      <a:r>
                        <a:rPr lang="en-IN" dirty="0"/>
                        <a:t>PERFORMANCE  ATTAINED</a:t>
                      </a:r>
                    </a:p>
                  </a:txBody>
                  <a:tcPr/>
                </a:tc>
                <a:tc>
                  <a:txBody>
                    <a:bodyPr/>
                    <a:lstStyle/>
                    <a:p>
                      <a:pPr algn="ctr"/>
                      <a:endParaRPr lang="en-IN" dirty="0"/>
                    </a:p>
                    <a:p>
                      <a:pPr algn="ctr"/>
                      <a:endParaRPr lang="en-IN" dirty="0"/>
                    </a:p>
                    <a:p>
                      <a:pPr algn="ctr"/>
                      <a:r>
                        <a:rPr lang="en-IN" dirty="0"/>
                        <a:t>LIMITATIONS</a:t>
                      </a:r>
                    </a:p>
                  </a:txBody>
                  <a:tcPr/>
                </a:tc>
                <a:tc>
                  <a:txBody>
                    <a:bodyPr/>
                    <a:lstStyle/>
                    <a:p>
                      <a:pPr algn="ctr"/>
                      <a:endParaRPr lang="en-IN" dirty="0"/>
                    </a:p>
                    <a:p>
                      <a:pPr algn="ctr"/>
                      <a:r>
                        <a:rPr lang="en-IN" dirty="0"/>
                        <a:t>SCOPE OF FUTURE WORK</a:t>
                      </a:r>
                    </a:p>
                  </a:txBody>
                  <a:tcPr/>
                </a:tc>
                <a:extLst>
                  <a:ext uri="{0D108BD9-81ED-4DB2-BD59-A6C34878D82A}">
                    <a16:rowId xmlns:a16="http://schemas.microsoft.com/office/drawing/2014/main" val="2424648947"/>
                  </a:ext>
                </a:extLst>
              </a:tr>
              <a:tr h="3063581">
                <a:tc>
                  <a:txBody>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0" dirty="0">
                          <a:latin typeface="Times New Roman" panose="02020603050405020304" pitchFamily="18" charset="0"/>
                          <a:cs typeface="Times New Roman" panose="02020603050405020304" pitchFamily="18" charset="0"/>
                        </a:rPr>
                        <a:t> </a:t>
                      </a:r>
                    </a:p>
                    <a:p>
                      <a:endParaRPr lang="en-IN" b="0" dirty="0">
                        <a:latin typeface="Times New Roman" panose="02020603050405020304" pitchFamily="18" charset="0"/>
                        <a:cs typeface="Times New Roman" panose="02020603050405020304" pitchFamily="18" charset="0"/>
                      </a:endParaRPr>
                    </a:p>
                    <a:p>
                      <a:r>
                        <a:rPr lang="en-IN" b="0" dirty="0">
                          <a:latin typeface="Times New Roman" panose="02020603050405020304" pitchFamily="18" charset="0"/>
                          <a:cs typeface="Times New Roman" panose="02020603050405020304" pitchFamily="18" charset="0"/>
                        </a:rPr>
                        <a:t>     </a:t>
                      </a:r>
                    </a:p>
                    <a:p>
                      <a:pPr algn="ctr"/>
                      <a:r>
                        <a:rPr lang="en-IN" b="0"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Potato Leaf Disease Classification Based on Distinct Color and Texture Feature Extraction</a:t>
                      </a: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Includes accuracy, precision, recall, F1 score, specificity, ROC curves, AUC-ROC, confusion matrices, Kappa statistic, MAE, and MSE.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The method outperforms baseline methods in accuracy, as confirmed by experiments with 300 potato leaf images.</a:t>
                      </a:r>
                    </a:p>
                    <a:p>
                      <a:br>
                        <a:rPr lang="en-US" sz="16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Feature extraction, color space transformation sensitivity, k-means clustering effectiveness, feature scope, generalization, and scalability.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Refining feature extraction, exploring alternative methods, integrating additional features, leveraging advanced techniques, diversifying datasets, and addressing real-world implementation challenges.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09831979"/>
                  </a:ext>
                </a:extLst>
              </a:tr>
            </a:tbl>
          </a:graphicData>
        </a:graphic>
      </p:graphicFrame>
    </p:spTree>
    <p:extLst>
      <p:ext uri="{BB962C8B-B14F-4D97-AF65-F5344CB8AC3E}">
        <p14:creationId xmlns:p14="http://schemas.microsoft.com/office/powerpoint/2010/main" val="184042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6942DCF-A963-E92E-98BB-185AEE10ACAC}"/>
              </a:ext>
            </a:extLst>
          </p:cNvPr>
          <p:cNvGraphicFramePr>
            <a:graphicFrameLocks noGrp="1"/>
          </p:cNvGraphicFramePr>
          <p:nvPr>
            <p:extLst>
              <p:ext uri="{D42A27DB-BD31-4B8C-83A1-F6EECF244321}">
                <p14:modId xmlns:p14="http://schemas.microsoft.com/office/powerpoint/2010/main" val="1531844180"/>
              </p:ext>
            </p:extLst>
          </p:nvPr>
        </p:nvGraphicFramePr>
        <p:xfrm>
          <a:off x="221673" y="221672"/>
          <a:ext cx="11748654" cy="6548427"/>
        </p:xfrm>
        <a:graphic>
          <a:graphicData uri="http://schemas.openxmlformats.org/drawingml/2006/table">
            <a:tbl>
              <a:tblPr firstRow="1" bandRow="1">
                <a:tableStyleId>{21E4AEA4-8DFA-4A89-87EB-49C32662AFE0}</a:tableStyleId>
              </a:tblPr>
              <a:tblGrid>
                <a:gridCol w="1288106">
                  <a:extLst>
                    <a:ext uri="{9D8B030D-6E8A-4147-A177-3AD203B41FA5}">
                      <a16:colId xmlns:a16="http://schemas.microsoft.com/office/drawing/2014/main" val="422366853"/>
                    </a:ext>
                  </a:extLst>
                </a:gridCol>
                <a:gridCol w="1967712">
                  <a:extLst>
                    <a:ext uri="{9D8B030D-6E8A-4147-A177-3AD203B41FA5}">
                      <a16:colId xmlns:a16="http://schemas.microsoft.com/office/drawing/2014/main" val="3516744206"/>
                    </a:ext>
                  </a:extLst>
                </a:gridCol>
                <a:gridCol w="2420991">
                  <a:extLst>
                    <a:ext uri="{9D8B030D-6E8A-4147-A177-3AD203B41FA5}">
                      <a16:colId xmlns:a16="http://schemas.microsoft.com/office/drawing/2014/main" val="1474166878"/>
                    </a:ext>
                  </a:extLst>
                </a:gridCol>
                <a:gridCol w="2155625">
                  <a:extLst>
                    <a:ext uri="{9D8B030D-6E8A-4147-A177-3AD203B41FA5}">
                      <a16:colId xmlns:a16="http://schemas.microsoft.com/office/drawing/2014/main" val="752207883"/>
                    </a:ext>
                  </a:extLst>
                </a:gridCol>
                <a:gridCol w="1958110">
                  <a:extLst>
                    <a:ext uri="{9D8B030D-6E8A-4147-A177-3AD203B41FA5}">
                      <a16:colId xmlns:a16="http://schemas.microsoft.com/office/drawing/2014/main" val="437950784"/>
                    </a:ext>
                  </a:extLst>
                </a:gridCol>
                <a:gridCol w="1958110">
                  <a:extLst>
                    <a:ext uri="{9D8B030D-6E8A-4147-A177-3AD203B41FA5}">
                      <a16:colId xmlns:a16="http://schemas.microsoft.com/office/drawing/2014/main" val="1744438066"/>
                    </a:ext>
                  </a:extLst>
                </a:gridCol>
              </a:tblGrid>
              <a:tr h="1242662">
                <a:tc>
                  <a:txBody>
                    <a:bodyPr/>
                    <a:lstStyle/>
                    <a:p>
                      <a:endParaRPr lang="en-IN" dirty="0"/>
                    </a:p>
                    <a:p>
                      <a:pPr algn="ctr"/>
                      <a:endParaRPr lang="en-IN" b="0" dirty="0"/>
                    </a:p>
                    <a:p>
                      <a:pPr algn="ctr"/>
                      <a:r>
                        <a:rPr lang="en-IN" b="1" dirty="0"/>
                        <a:t>S.NO</a:t>
                      </a:r>
                    </a:p>
                  </a:txBody>
                  <a:tcPr/>
                </a:tc>
                <a:tc>
                  <a:txBody>
                    <a:bodyPr/>
                    <a:lstStyle/>
                    <a:p>
                      <a:pPr algn="ctr"/>
                      <a:endParaRPr lang="en-IN" dirty="0"/>
                    </a:p>
                    <a:p>
                      <a:pPr algn="ctr"/>
                      <a:endParaRPr lang="en-IN" dirty="0"/>
                    </a:p>
                    <a:p>
                      <a:pPr algn="ctr"/>
                      <a:r>
                        <a:rPr lang="en-IN" dirty="0"/>
                        <a:t>TITLE</a:t>
                      </a:r>
                    </a:p>
                  </a:txBody>
                  <a:tcPr/>
                </a:tc>
                <a:tc>
                  <a:txBody>
                    <a:bodyPr/>
                    <a:lstStyle/>
                    <a:p>
                      <a:pPr algn="ctr"/>
                      <a:endParaRPr lang="en-IN" dirty="0"/>
                    </a:p>
                    <a:p>
                      <a:pPr algn="ctr"/>
                      <a:r>
                        <a:rPr lang="en-IN" dirty="0"/>
                        <a:t>PERFORMANCE METRICES</a:t>
                      </a:r>
                    </a:p>
                    <a:p>
                      <a:pPr algn="ctr"/>
                      <a:r>
                        <a:rPr lang="en-IN" dirty="0"/>
                        <a:t>USED</a:t>
                      </a:r>
                    </a:p>
                  </a:txBody>
                  <a:tcPr/>
                </a:tc>
                <a:tc>
                  <a:txBody>
                    <a:bodyPr/>
                    <a:lstStyle/>
                    <a:p>
                      <a:pPr algn="ctr"/>
                      <a:endParaRPr lang="en-IN" dirty="0"/>
                    </a:p>
                    <a:p>
                      <a:pPr algn="ctr"/>
                      <a:r>
                        <a:rPr lang="en-IN" dirty="0"/>
                        <a:t>PERFORMANCE  ATTAINED</a:t>
                      </a:r>
                    </a:p>
                  </a:txBody>
                  <a:tcPr/>
                </a:tc>
                <a:tc>
                  <a:txBody>
                    <a:bodyPr/>
                    <a:lstStyle/>
                    <a:p>
                      <a:pPr algn="ctr"/>
                      <a:endParaRPr lang="en-IN" dirty="0"/>
                    </a:p>
                    <a:p>
                      <a:pPr algn="ctr"/>
                      <a:endParaRPr lang="en-IN" dirty="0"/>
                    </a:p>
                    <a:p>
                      <a:pPr algn="ctr"/>
                      <a:r>
                        <a:rPr lang="en-IN" dirty="0"/>
                        <a:t>LIMITATIONS</a:t>
                      </a:r>
                    </a:p>
                  </a:txBody>
                  <a:tcPr/>
                </a:tc>
                <a:tc>
                  <a:txBody>
                    <a:bodyPr/>
                    <a:lstStyle/>
                    <a:p>
                      <a:pPr algn="ctr"/>
                      <a:endParaRPr lang="en-IN" dirty="0"/>
                    </a:p>
                    <a:p>
                      <a:pPr algn="ctr"/>
                      <a:r>
                        <a:rPr lang="en-IN" dirty="0"/>
                        <a:t>SCOPE OF FUTURE WORK</a:t>
                      </a:r>
                    </a:p>
                  </a:txBody>
                  <a:tcPr/>
                </a:tc>
                <a:extLst>
                  <a:ext uri="{0D108BD9-81ED-4DB2-BD59-A6C34878D82A}">
                    <a16:rowId xmlns:a16="http://schemas.microsoft.com/office/drawing/2014/main" val="2982514837"/>
                  </a:ext>
                </a:extLst>
              </a:tr>
              <a:tr h="2774854">
                <a:tc>
                  <a:txBody>
                    <a:bodyPr/>
                    <a:lstStyle/>
                    <a:p>
                      <a:pPr algn="l"/>
                      <a:endParaRPr lang="en-IN" dirty="0"/>
                    </a:p>
                    <a:p>
                      <a:pPr algn="l"/>
                      <a:endParaRPr lang="en-IN" dirty="0"/>
                    </a:p>
                    <a:p>
                      <a:pPr algn="l"/>
                      <a:endParaRPr lang="en-IN" dirty="0"/>
                    </a:p>
                    <a:p>
                      <a:pPr algn="l"/>
                      <a:r>
                        <a:rPr lang="en-IN" dirty="0"/>
                        <a:t>      </a:t>
                      </a:r>
                    </a:p>
                    <a:p>
                      <a:pPr algn="l"/>
                      <a:r>
                        <a:rPr lang="en-IN" dirty="0"/>
                        <a: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Potato Leaf Disease Detection Using Deep Learning</a:t>
                      </a:r>
                    </a:p>
                    <a:p>
                      <a:endParaRPr lang="en-IN" sz="1600" dirty="0"/>
                    </a:p>
                  </a:txBody>
                  <a:tcPr/>
                </a:tc>
                <a:tc>
                  <a:txBody>
                    <a:bodyPr/>
                    <a:lstStyle/>
                    <a:p>
                      <a:r>
                        <a:rPr lang="en-US" sz="1600" b="0" i="0" kern="1200" dirty="0">
                          <a:solidFill>
                            <a:schemeClr val="dk1"/>
                          </a:solidFill>
                          <a:effectLst/>
                          <a:latin typeface="+mn-lt"/>
                          <a:ea typeface="+mn-ea"/>
                          <a:cs typeface="+mn-cs"/>
                        </a:rPr>
                        <a:t>The potato leaf disease classification model utilizes metrics like accuracy, precision, recall, and F1 score for evaluation. The CNN model achieves an outstanding accuracy of 98.72%</a:t>
                      </a:r>
                      <a:endParaRPr lang="en-IN" sz="1600" dirty="0"/>
                    </a:p>
                  </a:txBody>
                  <a:tcPr/>
                </a:tc>
                <a:tc>
                  <a:txBody>
                    <a:bodyPr/>
                    <a:lstStyle/>
                    <a:p>
                      <a:r>
                        <a:rPr lang="en-US" sz="1600" b="0" i="0" kern="1200" dirty="0">
                          <a:solidFill>
                            <a:schemeClr val="dk1"/>
                          </a:solidFill>
                          <a:effectLst/>
                          <a:latin typeface="+mn-lt"/>
                          <a:ea typeface="+mn-ea"/>
                          <a:cs typeface="+mn-cs"/>
                        </a:rPr>
                        <a:t>The CNN model achieved an outstanding accuracy of 98.72% in classifying potato leaf diseases, aiding Indian farmers in preventing economic losses caused by plant diseases.</a:t>
                      </a:r>
                      <a:endParaRPr lang="en-IN" sz="1600" dirty="0"/>
                    </a:p>
                  </a:txBody>
                  <a:tcPr/>
                </a:tc>
                <a:tc>
                  <a:txBody>
                    <a:bodyPr/>
                    <a:lstStyle/>
                    <a:p>
                      <a:r>
                        <a:rPr lang="en-US" sz="1600" b="0" i="0" kern="1200" dirty="0">
                          <a:solidFill>
                            <a:schemeClr val="dk1"/>
                          </a:solidFill>
                          <a:effectLst/>
                          <a:latin typeface="+mn-lt"/>
                          <a:ea typeface="+mn-ea"/>
                          <a:cs typeface="+mn-cs"/>
                        </a:rPr>
                        <a:t>Limitations encompass technology dependence, regional effectiveness variability, update requirements, cost barriers, and interpretability challenges. </a:t>
                      </a:r>
                      <a:endParaRPr lang="en-IN" sz="1600" dirty="0"/>
                    </a:p>
                  </a:txBody>
                  <a:tcPr/>
                </a:tc>
                <a:tc>
                  <a:txBody>
                    <a:bodyPr/>
                    <a:lstStyle/>
                    <a:p>
                      <a:r>
                        <a:rPr lang="en-US" sz="1600" b="0" i="0" kern="1200" dirty="0">
                          <a:solidFill>
                            <a:schemeClr val="dk1"/>
                          </a:solidFill>
                          <a:effectLst/>
                          <a:latin typeface="+mn-lt"/>
                          <a:ea typeface="+mn-ea"/>
                          <a:cs typeface="+mn-cs"/>
                        </a:rPr>
                        <a:t>Improving technology access, expanding datasets, optimizing deep learning methods, and collaborating with agricultural experts to develop user-friendly solutions for Indian farmers.</a:t>
                      </a:r>
                      <a:endParaRPr lang="en-IN" sz="1600" dirty="0"/>
                    </a:p>
                  </a:txBody>
                  <a:tcPr/>
                </a:tc>
                <a:extLst>
                  <a:ext uri="{0D108BD9-81ED-4DB2-BD59-A6C34878D82A}">
                    <a16:rowId xmlns:a16="http://schemas.microsoft.com/office/drawing/2014/main" val="1703689549"/>
                  </a:ext>
                </a:extLst>
              </a:tr>
              <a:tr h="2530911">
                <a:tc>
                  <a:txBody>
                    <a:bodyPr/>
                    <a:lstStyle/>
                    <a:p>
                      <a:pPr algn="l"/>
                      <a:r>
                        <a:rPr lang="en-IN" dirty="0"/>
                        <a:t> </a:t>
                      </a:r>
                    </a:p>
                    <a:p>
                      <a:pPr algn="l"/>
                      <a:endParaRPr lang="en-IN" dirty="0"/>
                    </a:p>
                    <a:p>
                      <a:pPr algn="l"/>
                      <a:r>
                        <a:rPr lang="en-IN" dirty="0"/>
                        <a:t>    </a:t>
                      </a:r>
                    </a:p>
                    <a:p>
                      <a:pPr algn="l"/>
                      <a:endParaRPr lang="en-IN" dirty="0"/>
                    </a:p>
                    <a:p>
                      <a:pPr algn="l"/>
                      <a:r>
                        <a:rPr lang="en-IN" dirty="0"/>
                        <a:t>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Potato Leaf Disease Classification Using Deep Learning Approach</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Performance metrics include accuracy, with an average of 91%, demonstrating the effectiveness of the deep learning approach for potato disease classification.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effectLst/>
                          <a:latin typeface="Times New Roman" panose="02020603050405020304" pitchFamily="18" charset="0"/>
                          <a:cs typeface="Times New Roman" panose="02020603050405020304" pitchFamily="18" charset="0"/>
                        </a:rPr>
                        <a:t>The system achieved 91% accuracy in classifying four types of potato diseases based on leaf conditions using deep learning with VGG16 and VGG19 models.</a:t>
                      </a:r>
                    </a:p>
                    <a:p>
                      <a:br>
                        <a:rPr lang="en-US" sz="16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mn-lt"/>
                          <a:ea typeface="+mn-ea"/>
                          <a:cs typeface="+mn-cs"/>
                        </a:rPr>
                        <a:t>Limitations include narrow focus, variable effectiveness, data reliance, interpretability challenges, and resource requirements.</a:t>
                      </a:r>
                      <a:endParaRPr lang="en-IN" sz="1600" dirty="0"/>
                    </a:p>
                  </a:txBody>
                  <a:tcPr/>
                </a:tc>
                <a:tc>
                  <a:txBody>
                    <a:bodyPr/>
                    <a:lstStyle/>
                    <a:p>
                      <a:r>
                        <a:rPr lang="en-US" sz="1600" b="0" i="0" kern="1200" dirty="0">
                          <a:solidFill>
                            <a:schemeClr val="dk1"/>
                          </a:solidFill>
                          <a:effectLst/>
                          <a:latin typeface="+mn-lt"/>
                          <a:ea typeface="+mn-ea"/>
                          <a:cs typeface="+mn-cs"/>
                        </a:rPr>
                        <a:t>Expanding disease coverage, improving accuracy across environments, enhancing model interpretability, and developing user-friendly tools for farmers</a:t>
                      </a:r>
                      <a:r>
                        <a:rPr lang="en-US"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758585211"/>
                  </a:ext>
                </a:extLst>
              </a:tr>
            </a:tbl>
          </a:graphicData>
        </a:graphic>
      </p:graphicFrame>
    </p:spTree>
    <p:extLst>
      <p:ext uri="{BB962C8B-B14F-4D97-AF65-F5344CB8AC3E}">
        <p14:creationId xmlns:p14="http://schemas.microsoft.com/office/powerpoint/2010/main" val="164562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EE34978-D8A0-25A4-5296-B4B9C762F46E}"/>
              </a:ext>
            </a:extLst>
          </p:cNvPr>
          <p:cNvGraphicFramePr>
            <a:graphicFrameLocks noGrp="1"/>
          </p:cNvGraphicFramePr>
          <p:nvPr>
            <p:extLst>
              <p:ext uri="{D42A27DB-BD31-4B8C-83A1-F6EECF244321}">
                <p14:modId xmlns:p14="http://schemas.microsoft.com/office/powerpoint/2010/main" val="3544200222"/>
              </p:ext>
            </p:extLst>
          </p:nvPr>
        </p:nvGraphicFramePr>
        <p:xfrm>
          <a:off x="180109" y="166254"/>
          <a:ext cx="11831784" cy="6482452"/>
        </p:xfrm>
        <a:graphic>
          <a:graphicData uri="http://schemas.openxmlformats.org/drawingml/2006/table">
            <a:tbl>
              <a:tblPr firstRow="1" bandRow="1">
                <a:tableStyleId>{21E4AEA4-8DFA-4A89-87EB-49C32662AFE0}</a:tableStyleId>
              </a:tblPr>
              <a:tblGrid>
                <a:gridCol w="1274618">
                  <a:extLst>
                    <a:ext uri="{9D8B030D-6E8A-4147-A177-3AD203B41FA5}">
                      <a16:colId xmlns:a16="http://schemas.microsoft.com/office/drawing/2014/main" val="2037486344"/>
                    </a:ext>
                  </a:extLst>
                </a:gridCol>
                <a:gridCol w="2036618">
                  <a:extLst>
                    <a:ext uri="{9D8B030D-6E8A-4147-A177-3AD203B41FA5}">
                      <a16:colId xmlns:a16="http://schemas.microsoft.com/office/drawing/2014/main" val="198576693"/>
                    </a:ext>
                  </a:extLst>
                </a:gridCol>
                <a:gridCol w="2452255">
                  <a:extLst>
                    <a:ext uri="{9D8B030D-6E8A-4147-A177-3AD203B41FA5}">
                      <a16:colId xmlns:a16="http://schemas.microsoft.com/office/drawing/2014/main" val="3477341374"/>
                    </a:ext>
                  </a:extLst>
                </a:gridCol>
                <a:gridCol w="2124365">
                  <a:extLst>
                    <a:ext uri="{9D8B030D-6E8A-4147-A177-3AD203B41FA5}">
                      <a16:colId xmlns:a16="http://schemas.microsoft.com/office/drawing/2014/main" val="629091655"/>
                    </a:ext>
                  </a:extLst>
                </a:gridCol>
                <a:gridCol w="1971964">
                  <a:extLst>
                    <a:ext uri="{9D8B030D-6E8A-4147-A177-3AD203B41FA5}">
                      <a16:colId xmlns:a16="http://schemas.microsoft.com/office/drawing/2014/main" val="4186873194"/>
                    </a:ext>
                  </a:extLst>
                </a:gridCol>
                <a:gridCol w="1971964">
                  <a:extLst>
                    <a:ext uri="{9D8B030D-6E8A-4147-A177-3AD203B41FA5}">
                      <a16:colId xmlns:a16="http://schemas.microsoft.com/office/drawing/2014/main" val="1771148784"/>
                    </a:ext>
                  </a:extLst>
                </a:gridCol>
              </a:tblGrid>
              <a:tr h="1453834">
                <a:tc>
                  <a:txBody>
                    <a:bodyPr/>
                    <a:lstStyle/>
                    <a:p>
                      <a:endParaRPr lang="en-IN" dirty="0"/>
                    </a:p>
                    <a:p>
                      <a:pPr algn="ctr"/>
                      <a:endParaRPr lang="en-IN" b="0" dirty="0"/>
                    </a:p>
                    <a:p>
                      <a:pPr algn="ctr"/>
                      <a:r>
                        <a:rPr lang="en-IN" b="1" dirty="0"/>
                        <a:t>S.NO</a:t>
                      </a:r>
                    </a:p>
                  </a:txBody>
                  <a:tcPr/>
                </a:tc>
                <a:tc>
                  <a:txBody>
                    <a:bodyPr/>
                    <a:lstStyle/>
                    <a:p>
                      <a:pPr algn="ctr"/>
                      <a:endParaRPr lang="en-IN" dirty="0"/>
                    </a:p>
                    <a:p>
                      <a:pPr algn="ctr"/>
                      <a:endParaRPr lang="en-IN" dirty="0"/>
                    </a:p>
                    <a:p>
                      <a:pPr algn="ctr"/>
                      <a:r>
                        <a:rPr lang="en-IN" dirty="0"/>
                        <a:t>TITLE</a:t>
                      </a:r>
                    </a:p>
                  </a:txBody>
                  <a:tcPr/>
                </a:tc>
                <a:tc>
                  <a:txBody>
                    <a:bodyPr/>
                    <a:lstStyle/>
                    <a:p>
                      <a:pPr algn="ctr"/>
                      <a:endParaRPr lang="en-IN" dirty="0"/>
                    </a:p>
                    <a:p>
                      <a:pPr algn="ctr"/>
                      <a:r>
                        <a:rPr lang="en-IN" dirty="0"/>
                        <a:t>PERFORMANCE METRICES</a:t>
                      </a:r>
                    </a:p>
                    <a:p>
                      <a:pPr algn="ctr"/>
                      <a:r>
                        <a:rPr lang="en-IN" dirty="0"/>
                        <a:t>USED</a:t>
                      </a:r>
                    </a:p>
                  </a:txBody>
                  <a:tcPr/>
                </a:tc>
                <a:tc>
                  <a:txBody>
                    <a:bodyPr/>
                    <a:lstStyle/>
                    <a:p>
                      <a:pPr algn="ctr"/>
                      <a:endParaRPr lang="en-IN" dirty="0"/>
                    </a:p>
                    <a:p>
                      <a:pPr algn="ctr"/>
                      <a:r>
                        <a:rPr lang="en-IN" dirty="0"/>
                        <a:t>PERFORMANCE  ATTAINED</a:t>
                      </a:r>
                    </a:p>
                  </a:txBody>
                  <a:tcPr/>
                </a:tc>
                <a:tc>
                  <a:txBody>
                    <a:bodyPr/>
                    <a:lstStyle/>
                    <a:p>
                      <a:pPr algn="ctr"/>
                      <a:endParaRPr lang="en-IN" dirty="0"/>
                    </a:p>
                    <a:p>
                      <a:pPr algn="ctr"/>
                      <a:endParaRPr lang="en-IN" dirty="0"/>
                    </a:p>
                    <a:p>
                      <a:pPr algn="ctr"/>
                      <a:r>
                        <a:rPr lang="en-IN" dirty="0"/>
                        <a:t>LIMITATIONS</a:t>
                      </a:r>
                    </a:p>
                  </a:txBody>
                  <a:tcPr/>
                </a:tc>
                <a:tc>
                  <a:txBody>
                    <a:bodyPr/>
                    <a:lstStyle/>
                    <a:p>
                      <a:pPr algn="ctr"/>
                      <a:endParaRPr lang="en-IN" dirty="0"/>
                    </a:p>
                    <a:p>
                      <a:pPr algn="ctr"/>
                      <a:r>
                        <a:rPr lang="en-IN" dirty="0"/>
                        <a:t>SCOPE OF FUTURE WORK</a:t>
                      </a:r>
                    </a:p>
                  </a:txBody>
                  <a:tcPr/>
                </a:tc>
                <a:extLst>
                  <a:ext uri="{0D108BD9-81ED-4DB2-BD59-A6C34878D82A}">
                    <a16:rowId xmlns:a16="http://schemas.microsoft.com/office/drawing/2014/main" val="2378332668"/>
                  </a:ext>
                </a:extLst>
              </a:tr>
              <a:tr h="2498778">
                <a:tc>
                  <a:txBody>
                    <a:bodyPr/>
                    <a:lstStyle/>
                    <a:p>
                      <a:endParaRPr lang="en-IN" dirty="0"/>
                    </a:p>
                    <a:p>
                      <a:endParaRPr lang="en-IN" dirty="0"/>
                    </a:p>
                    <a:p>
                      <a:endParaRPr lang="en-IN" dirty="0"/>
                    </a:p>
                    <a:p>
                      <a:endParaRPr lang="en-IN" dirty="0"/>
                    </a:p>
                    <a:p>
                      <a:r>
                        <a:rPr lang="en-IN" dirty="0"/>
                        <a:t>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A Convolutional Neural Network Based Potato Leaf Diseases Detection Using Sequential Model</a:t>
                      </a:r>
                    </a:p>
                    <a:p>
                      <a:endParaRPr lang="en-IN" sz="1600" dirty="0"/>
                    </a:p>
                  </a:txBody>
                  <a:tcPr/>
                </a:tc>
                <a:tc>
                  <a:txBody>
                    <a:bodyPr/>
                    <a:lstStyle/>
                    <a:p>
                      <a:r>
                        <a:rPr lang="en-US" sz="1600" b="0" i="0" kern="1200" dirty="0">
                          <a:solidFill>
                            <a:schemeClr val="dk1"/>
                          </a:solidFill>
                          <a:effectLst/>
                          <a:latin typeface="+mn-lt"/>
                          <a:ea typeface="+mn-ea"/>
                          <a:cs typeface="+mn-cs"/>
                        </a:rPr>
                        <a:t>Model accuracy, at 94.2%, was the key metric. The Convolutional Neural Network (CNN) successfully identified potato leaf diseases, aiding in early detection and loss prevention for Bangladeshi farmers.</a:t>
                      </a:r>
                      <a:endParaRPr lang="en-IN" sz="1600" dirty="0"/>
                    </a:p>
                  </a:txBody>
                  <a:tcPr/>
                </a:tc>
                <a:tc>
                  <a:txBody>
                    <a:bodyPr/>
                    <a:lstStyle/>
                    <a:p>
                      <a:r>
                        <a:rPr lang="en-US" sz="1600" b="0" i="0" kern="1200" dirty="0">
                          <a:solidFill>
                            <a:schemeClr val="dk1"/>
                          </a:solidFill>
                          <a:effectLst/>
                          <a:latin typeface="+mn-lt"/>
                          <a:ea typeface="+mn-ea"/>
                          <a:cs typeface="+mn-cs"/>
                        </a:rPr>
                        <a:t>The model achieved 94.2% accuracy in detecting potato leaf diseases using image processing and a Convolutional Neural Network </a:t>
                      </a:r>
                      <a:endParaRPr lang="en-IN" sz="1600" dirty="0"/>
                    </a:p>
                  </a:txBody>
                  <a:tcPr/>
                </a:tc>
                <a:tc>
                  <a:txBody>
                    <a:bodyPr/>
                    <a:lstStyle/>
                    <a:p>
                      <a:r>
                        <a:rPr lang="en-US" sz="1600" b="0" i="0" kern="1200" dirty="0">
                          <a:solidFill>
                            <a:schemeClr val="dk1"/>
                          </a:solidFill>
                          <a:effectLst/>
                          <a:latin typeface="+mn-lt"/>
                          <a:ea typeface="+mn-ea"/>
                          <a:cs typeface="+mn-cs"/>
                        </a:rPr>
                        <a:t>Reliance on automation, variability in model effectiveness, and challenges in interpretability and generalization.</a:t>
                      </a:r>
                      <a:endParaRPr lang="en-IN" sz="1600" dirty="0"/>
                    </a:p>
                  </a:txBody>
                  <a:tcPr/>
                </a:tc>
                <a:tc>
                  <a:txBody>
                    <a:bodyPr/>
                    <a:lstStyle/>
                    <a:p>
                      <a:r>
                        <a:rPr lang="en-US" sz="1600" b="0" i="0" kern="1200" dirty="0">
                          <a:solidFill>
                            <a:schemeClr val="dk1"/>
                          </a:solidFill>
                          <a:effectLst/>
                          <a:latin typeface="+mn-lt"/>
                          <a:ea typeface="+mn-ea"/>
                          <a:cs typeface="+mn-cs"/>
                        </a:rPr>
                        <a:t>Enhancing automation, improving disease detection, reducing costs, and developing advanced image processing</a:t>
                      </a:r>
                      <a:endParaRPr lang="en-IN" sz="1600" dirty="0"/>
                    </a:p>
                  </a:txBody>
                  <a:tcPr/>
                </a:tc>
                <a:extLst>
                  <a:ext uri="{0D108BD9-81ED-4DB2-BD59-A6C34878D82A}">
                    <a16:rowId xmlns:a16="http://schemas.microsoft.com/office/drawing/2014/main" val="2295324622"/>
                  </a:ext>
                </a:extLst>
              </a:tr>
              <a:tr h="2392769">
                <a:tc>
                  <a:txBody>
                    <a:bodyPr/>
                    <a:lstStyle/>
                    <a:p>
                      <a:endParaRPr lang="en-IN" dirty="0"/>
                    </a:p>
                    <a:p>
                      <a:endParaRPr lang="en-IN" dirty="0"/>
                    </a:p>
                    <a:p>
                      <a:endParaRPr lang="en-IN" dirty="0"/>
                    </a:p>
                    <a:p>
                      <a:endParaRPr lang="en-IN" dirty="0"/>
                    </a:p>
                    <a:p>
                      <a:r>
                        <a:rPr lang="en-IN" dirty="0"/>
                        <a:t>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Detecting Diseases in Potato Leaves using Deep Learning and Machine Learning Approaches</a:t>
                      </a:r>
                    </a:p>
                    <a:p>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dirty="0">
                          <a:effectLst/>
                          <a:latin typeface="Times New Roman" panose="02020603050405020304" pitchFamily="18" charset="0"/>
                          <a:cs typeface="Times New Roman" panose="02020603050405020304" pitchFamily="18" charset="0"/>
                        </a:rPr>
                        <a:t>Deep Learning and Machine Learning models to diagnose potato leaf diseases efficiently, aiming to enhance crop yield and reduce financial losses for Indian farmers.</a:t>
                      </a:r>
                    </a:p>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You</a:t>
                      </a:r>
                    </a:p>
                    <a:p>
                      <a:br>
                        <a:rPr lang="en-US" sz="16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dirty="0">
                          <a:effectLst/>
                          <a:latin typeface="Times New Roman" panose="02020603050405020304" pitchFamily="18" charset="0"/>
                          <a:cs typeface="Times New Roman" panose="02020603050405020304" pitchFamily="18" charset="0"/>
                        </a:rPr>
                        <a:t>Particularly Deep Neural Networks, diagnose potato leaf diseases early to boost crop yield and cut financial losses for Indian farmers.</a:t>
                      </a:r>
                    </a:p>
                    <a:p>
                      <a:br>
                        <a:rPr lang="en-US" sz="16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Costly and labor-intensive conventional disease-spotting methods pose limitations</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Early potato leaf disease diagnosis in India, aiming to cut losses, boost yields, and ease farmer burdens, enhancing food security.</a:t>
                      </a:r>
                    </a:p>
                    <a:p>
                      <a:br>
                        <a:rPr lang="en-US" sz="16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44996402"/>
                  </a:ext>
                </a:extLst>
              </a:tr>
            </a:tbl>
          </a:graphicData>
        </a:graphic>
      </p:graphicFrame>
    </p:spTree>
    <p:extLst>
      <p:ext uri="{BB962C8B-B14F-4D97-AF65-F5344CB8AC3E}">
        <p14:creationId xmlns:p14="http://schemas.microsoft.com/office/powerpoint/2010/main" val="3997613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80E33-C2CC-47D4-A08A-C1D0F3ADAEF6}"/>
              </a:ext>
            </a:extLst>
          </p:cNvPr>
          <p:cNvSpPr>
            <a:spLocks noGrp="1"/>
          </p:cNvSpPr>
          <p:nvPr>
            <p:ph type="title"/>
          </p:nvPr>
        </p:nvSpPr>
        <p:spPr>
          <a:xfrm>
            <a:off x="384406" y="426809"/>
            <a:ext cx="5711594" cy="810320"/>
          </a:xfrm>
        </p:spPr>
        <p:txBody>
          <a:bodyPr/>
          <a:lstStyle/>
          <a:p>
            <a:r>
              <a:rPr lang="en-US" dirty="0">
                <a:ea typeface="Calibri" panose="020F0502020204030204" pitchFamily="34" charset="0"/>
                <a:cs typeface="Calibri" panose="020F0502020204030204" pitchFamily="34" charset="0"/>
              </a:rPr>
              <a:t>BLOCK Diagram</a:t>
            </a:r>
            <a:endParaRPr lang="en-IN" dirty="0"/>
          </a:p>
        </p:txBody>
      </p:sp>
      <p:sp>
        <p:nvSpPr>
          <p:cNvPr id="3" name="TextBox 2">
            <a:extLst>
              <a:ext uri="{FF2B5EF4-FFF2-40B4-BE49-F238E27FC236}">
                <a16:creationId xmlns:a16="http://schemas.microsoft.com/office/drawing/2014/main" id="{3C29155F-61A4-4923-BC76-A1F58B17A178}"/>
              </a:ext>
            </a:extLst>
          </p:cNvPr>
          <p:cNvSpPr txBox="1"/>
          <p:nvPr/>
        </p:nvSpPr>
        <p:spPr>
          <a:xfrm>
            <a:off x="7046259" y="1057835"/>
            <a:ext cx="4761335" cy="5293757"/>
          </a:xfrm>
          <a:prstGeom prst="rect">
            <a:avLst/>
          </a:prstGeom>
          <a:noFill/>
        </p:spPr>
        <p:txBody>
          <a:bodyPr wrap="square" rtlCol="0">
            <a:spAutoFit/>
          </a:bodyPr>
          <a:lstStyle/>
          <a:p>
            <a:pPr marL="0" lvl="0" indent="0" algn="l" rtl="0">
              <a:spcBef>
                <a:spcPts val="0"/>
              </a:spcBef>
              <a:spcAft>
                <a:spcPts val="0"/>
              </a:spcAft>
              <a:buNone/>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Dataset Consisting of Images of Potato leaf images: This is the initial dataset containing potato leaf images, serving as input data.</a:t>
            </a:r>
          </a:p>
          <a:p>
            <a:pPr marL="0" lvl="0" indent="0" algn="l" rtl="0">
              <a:spcBef>
                <a:spcPts val="0"/>
              </a:spcBef>
              <a:spcAft>
                <a:spcPts val="0"/>
              </a:spcAft>
              <a:buNone/>
            </a:pP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pPr marL="0" lvl="0" indent="0" algn="l" rtl="0">
              <a:spcBef>
                <a:spcPts val="0"/>
              </a:spcBef>
              <a:spcAft>
                <a:spcPts val="0"/>
              </a:spcAft>
              <a:buNone/>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Data Preprocessing and EDA: Images undergo preprocessing (resizing, normalization) and exploratory data analysis for insights.</a:t>
            </a:r>
          </a:p>
          <a:p>
            <a:pPr marL="0" lvl="0" indent="0" algn="l" rtl="0">
              <a:spcBef>
                <a:spcPts val="0"/>
              </a:spcBef>
              <a:spcAft>
                <a:spcPts val="0"/>
              </a:spcAft>
              <a:buNone/>
            </a:pP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pPr marL="0" lvl="0" indent="0" algn="l" rtl="0">
              <a:spcBef>
                <a:spcPts val="0"/>
              </a:spcBef>
              <a:spcAft>
                <a:spcPts val="0"/>
              </a:spcAft>
              <a:buNone/>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Model Building: Definition of the deep learning model architecture.</a:t>
            </a:r>
          </a:p>
          <a:p>
            <a:pPr marL="0" lvl="0" indent="0" algn="l" rtl="0">
              <a:spcBef>
                <a:spcPts val="0"/>
              </a:spcBef>
              <a:spcAft>
                <a:spcPts val="0"/>
              </a:spcAft>
              <a:buNone/>
            </a:pP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pPr marL="0" lvl="0" indent="0" algn="l" rtl="0">
              <a:spcBef>
                <a:spcPts val="0"/>
              </a:spcBef>
              <a:spcAft>
                <a:spcPts val="0"/>
              </a:spcAft>
              <a:buNone/>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Resnet50 with Transfer Learning: Utilizing pre-trained Resnet50 for feature extraction, accelerating training and enhancing performance.</a:t>
            </a:r>
          </a:p>
          <a:p>
            <a:pPr marL="0" lvl="0" indent="0" algn="l" rtl="0">
              <a:spcBef>
                <a:spcPts val="0"/>
              </a:spcBef>
              <a:spcAft>
                <a:spcPts val="0"/>
              </a:spcAft>
              <a:buNone/>
            </a:pP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pPr marL="0" lvl="0" indent="0" algn="l" rtl="0">
              <a:spcBef>
                <a:spcPts val="0"/>
              </a:spcBef>
              <a:spcAft>
                <a:spcPts val="0"/>
              </a:spcAft>
              <a:buNone/>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Fine-tuning: Adjusting model parameters for disease detection task and dataset characteristics.</a:t>
            </a:r>
          </a:p>
          <a:p>
            <a:pPr marL="0" lvl="0" indent="0" algn="l" rtl="0">
              <a:spcBef>
                <a:spcPts val="0"/>
              </a:spcBef>
              <a:spcAft>
                <a:spcPts val="0"/>
              </a:spcAft>
              <a:buNone/>
            </a:pPr>
            <a:endPar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a:p>
            <a:pPr marL="0" lvl="0" indent="0" algn="l" rtl="0">
              <a:spcBef>
                <a:spcPts val="0"/>
              </a:spcBef>
              <a:spcAft>
                <a:spcPts val="0"/>
              </a:spcAft>
              <a:buNone/>
            </a:pPr>
            <a:r>
              <a:rPr lang="en-US"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Evaluation: Assessing model performance using metrics like accuracy, precision, recall.</a:t>
            </a:r>
          </a:p>
          <a:p>
            <a:endParaRPr lang="en-IN" dirty="0"/>
          </a:p>
        </p:txBody>
      </p:sp>
      <p:pic>
        <p:nvPicPr>
          <p:cNvPr id="6" name="Picture 5">
            <a:extLst>
              <a:ext uri="{FF2B5EF4-FFF2-40B4-BE49-F238E27FC236}">
                <a16:creationId xmlns:a16="http://schemas.microsoft.com/office/drawing/2014/main" id="{721D862E-3270-B339-6179-0E2191423EDA}"/>
              </a:ext>
            </a:extLst>
          </p:cNvPr>
          <p:cNvPicPr>
            <a:picLocks noChangeAspect="1"/>
          </p:cNvPicPr>
          <p:nvPr/>
        </p:nvPicPr>
        <p:blipFill rotWithShape="1">
          <a:blip r:embed="rId2"/>
          <a:srcRect t="2909"/>
          <a:stretch/>
        </p:blipFill>
        <p:spPr>
          <a:xfrm>
            <a:off x="553062" y="1609808"/>
            <a:ext cx="5542938" cy="4821383"/>
          </a:xfrm>
          <a:prstGeom prst="rect">
            <a:avLst/>
          </a:prstGeom>
        </p:spPr>
      </p:pic>
    </p:spTree>
    <p:extLst>
      <p:ext uri="{BB962C8B-B14F-4D97-AF65-F5344CB8AC3E}">
        <p14:creationId xmlns:p14="http://schemas.microsoft.com/office/powerpoint/2010/main" val="311524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69EF-48F8-4937-9688-58864EF0E233}"/>
              </a:ext>
            </a:extLst>
          </p:cNvPr>
          <p:cNvSpPr>
            <a:spLocks noGrp="1"/>
          </p:cNvSpPr>
          <p:nvPr>
            <p:ph type="title"/>
          </p:nvPr>
        </p:nvSpPr>
        <p:spPr>
          <a:xfrm>
            <a:off x="2339788" y="358589"/>
            <a:ext cx="5871883" cy="618564"/>
          </a:xfrm>
        </p:spPr>
        <p:txBody>
          <a:bodyPr>
            <a:normAutofit fontScale="90000"/>
          </a:bodyPr>
          <a:lstStyle/>
          <a:p>
            <a:r>
              <a:rPr lang="en-US" dirty="0"/>
              <a:t>Results</a:t>
            </a:r>
            <a:endParaRPr lang="en-IN" dirty="0"/>
          </a:p>
        </p:txBody>
      </p:sp>
      <p:sp>
        <p:nvSpPr>
          <p:cNvPr id="3" name="Content Placeholder 2">
            <a:extLst>
              <a:ext uri="{FF2B5EF4-FFF2-40B4-BE49-F238E27FC236}">
                <a16:creationId xmlns:a16="http://schemas.microsoft.com/office/drawing/2014/main" id="{F2F502F9-2D4A-478C-A2AD-61F44AC92191}"/>
              </a:ext>
            </a:extLst>
          </p:cNvPr>
          <p:cNvSpPr>
            <a:spLocks noGrp="1"/>
          </p:cNvSpPr>
          <p:nvPr>
            <p:ph idx="1"/>
          </p:nvPr>
        </p:nvSpPr>
        <p:spPr>
          <a:xfrm>
            <a:off x="681318" y="1084729"/>
            <a:ext cx="11143129" cy="5172637"/>
          </a:xfrm>
        </p:spPr>
        <p:txBody>
          <a:bodyPr>
            <a:noAutofit/>
          </a:bodyPr>
          <a:lstStyle/>
          <a:p>
            <a:pPr algn="l"/>
            <a:endParaRPr lang="en-IN" sz="1800" b="0" i="0" u="none" strike="noStrike" baseline="0" dirty="0">
              <a:solidFill>
                <a:srgbClr val="000000"/>
              </a:solidFill>
              <a:latin typeface="Calibri" panose="020F0502020204030204" pitchFamily="34" charset="0"/>
            </a:endParaRPr>
          </a:p>
          <a:p>
            <a:pPr marL="0" indent="0" algn="just">
              <a:buNone/>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BC271361-3CA3-44AD-A407-FF682949DC6A}"/>
              </a:ext>
            </a:extLst>
          </p:cNvPr>
          <p:cNvSpPr txBox="1"/>
          <p:nvPr/>
        </p:nvSpPr>
        <p:spPr>
          <a:xfrm>
            <a:off x="9108143" y="3100797"/>
            <a:ext cx="3245223" cy="369332"/>
          </a:xfrm>
          <a:prstGeom prst="rect">
            <a:avLst/>
          </a:prstGeom>
          <a:noFill/>
        </p:spPr>
        <p:txBody>
          <a:bodyPr wrap="square" rtlCol="0">
            <a:spAutoFit/>
          </a:bodyPr>
          <a:lstStyle/>
          <a:p>
            <a:pPr marL="0" lvl="0" indent="0" algn="l" rtl="0">
              <a:spcBef>
                <a:spcPts val="0"/>
              </a:spcBef>
              <a:spcAft>
                <a:spcPts val="0"/>
              </a:spcAft>
              <a:buNone/>
            </a:pPr>
            <a:r>
              <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Using Resnet </a:t>
            </a:r>
            <a:r>
              <a:rPr lang="en-IN"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rPr>
              <a:t> model</a:t>
            </a:r>
            <a:endParaRPr lang="en-US" dirty="0">
              <a:solidFill>
                <a:schemeClr val="dk1"/>
              </a:solidFill>
              <a:latin typeface="Calibri" panose="020F0502020204030204" pitchFamily="34" charset="0"/>
              <a:ea typeface="Calibri" panose="020F0502020204030204" pitchFamily="34" charset="0"/>
              <a:cs typeface="Calibri" panose="020F0502020204030204" pitchFamily="34" charset="0"/>
              <a:sym typeface="Questrial"/>
            </a:endParaRPr>
          </a:p>
        </p:txBody>
      </p:sp>
      <p:pic>
        <p:nvPicPr>
          <p:cNvPr id="7" name="Picture 6">
            <a:extLst>
              <a:ext uri="{FF2B5EF4-FFF2-40B4-BE49-F238E27FC236}">
                <a16:creationId xmlns:a16="http://schemas.microsoft.com/office/drawing/2014/main" id="{95A6FC25-8899-9E98-9B1E-9AF1243BCC5C}"/>
              </a:ext>
            </a:extLst>
          </p:cNvPr>
          <p:cNvPicPr>
            <a:picLocks noChangeAspect="1"/>
          </p:cNvPicPr>
          <p:nvPr/>
        </p:nvPicPr>
        <p:blipFill>
          <a:blip r:embed="rId2"/>
          <a:stretch>
            <a:fillRect/>
          </a:stretch>
        </p:blipFill>
        <p:spPr>
          <a:xfrm>
            <a:off x="152399" y="1398442"/>
            <a:ext cx="8190393" cy="4143375"/>
          </a:xfrm>
          <a:prstGeom prst="rect">
            <a:avLst/>
          </a:prstGeom>
        </p:spPr>
      </p:pic>
    </p:spTree>
    <p:extLst>
      <p:ext uri="{BB962C8B-B14F-4D97-AF65-F5344CB8AC3E}">
        <p14:creationId xmlns:p14="http://schemas.microsoft.com/office/powerpoint/2010/main" val="342840470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dd493c2b-b7cd-49bd-9946-840ec6346d6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6F0D9A1DE64C48A58F5BF981DA3B35" ma:contentTypeVersion="9" ma:contentTypeDescription="Create a new document." ma:contentTypeScope="" ma:versionID="7ad8827c7afdbde5c68eee472d7276e5">
  <xsd:schema xmlns:xsd="http://www.w3.org/2001/XMLSchema" xmlns:xs="http://www.w3.org/2001/XMLSchema" xmlns:p="http://schemas.microsoft.com/office/2006/metadata/properties" xmlns:ns2="dd493c2b-b7cd-49bd-9946-840ec6346d68" targetNamespace="http://schemas.microsoft.com/office/2006/metadata/properties" ma:root="true" ma:fieldsID="313f06d4fc46b51467a11d53369baefc" ns2:_="">
    <xsd:import namespace="dd493c2b-b7cd-49bd-9946-840ec6346d68"/>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LengthInSecond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493c2b-b7cd-49bd-9946-840ec6346d68"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B99A53-2A64-477B-A5A0-3AB85E35AB71}">
  <ds:schemaRefs>
    <ds:schemaRef ds:uri="http://schemas.microsoft.com/office/2006/metadata/properties"/>
    <ds:schemaRef ds:uri="http://schemas.openxmlformats.org/package/2006/metadata/core-properties"/>
    <ds:schemaRef ds:uri="http://schemas.microsoft.com/office/2006/documentManagement/types"/>
    <ds:schemaRef ds:uri="http://purl.org/dc/terms/"/>
    <ds:schemaRef ds:uri="http://purl.org/dc/elements/1.1/"/>
    <ds:schemaRef ds:uri="http://www.w3.org/XML/1998/namespace"/>
    <ds:schemaRef ds:uri="http://schemas.microsoft.com/office/infopath/2007/PartnerControls"/>
    <ds:schemaRef ds:uri="dd493c2b-b7cd-49bd-9946-840ec6346d68"/>
    <ds:schemaRef ds:uri="http://purl.org/dc/dcmitype/"/>
  </ds:schemaRefs>
</ds:datastoreItem>
</file>

<file path=customXml/itemProps2.xml><?xml version="1.0" encoding="utf-8"?>
<ds:datastoreItem xmlns:ds="http://schemas.openxmlformats.org/officeDocument/2006/customXml" ds:itemID="{048C6822-8A22-4AEE-92DF-405C1240E1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493c2b-b7cd-49bd-9946-840ec6346d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70009E-379E-4DED-9956-A7CC91700D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TM10001115[[fn=Parcel]]</Template>
  <TotalTime>703</TotalTime>
  <Words>1799</Words>
  <Application>Microsoft Office PowerPoint</Application>
  <PresentationFormat>Widescreen</PresentationFormat>
  <Paragraphs>186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Times New Roman</vt:lpstr>
      <vt:lpstr>Parcel</vt:lpstr>
      <vt:lpstr>Potato Leaf Disease Classification Using Deep Learning </vt:lpstr>
      <vt:lpstr> ABSTRACT </vt:lpstr>
      <vt:lpstr>INTRODUCTION</vt:lpstr>
      <vt:lpstr>Distribution of the Classes  </vt:lpstr>
      <vt:lpstr>LITERATURE SURVEY</vt:lpstr>
      <vt:lpstr>PowerPoint Presentation</vt:lpstr>
      <vt:lpstr>PowerPoint Presentation</vt:lpstr>
      <vt:lpstr>BLOCK Diagram</vt:lpstr>
      <vt:lpstr>Results</vt:lpstr>
      <vt:lpstr>PowerPoint Presentation</vt:lpstr>
      <vt:lpstr>Graphs of Loss and accuracy Over the Epochs</vt:lpstr>
      <vt:lpstr>Confusion Matrix</vt:lpstr>
      <vt:lpstr>Comparison with other Papers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Potato Leaf Disease Classification Using Deep Learning</dc:title>
  <dc:creator>akash kalakonda</dc:creator>
  <cp:lastModifiedBy>Kalakonda Akash Rao</cp:lastModifiedBy>
  <cp:revision>12</cp:revision>
  <dcterms:created xsi:type="dcterms:W3CDTF">2024-03-24T19:33:20Z</dcterms:created>
  <dcterms:modified xsi:type="dcterms:W3CDTF">2024-05-02T05:03:46Z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0x010100046F0D9A1DE64C48A58F5BF981DA3B35</vt:lpwstr>
  </property>
</Properties>
</file>