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1" r:id="rId8"/>
    <p:sldId id="268" r:id="rId9"/>
    <p:sldId id="262" r:id="rId10"/>
    <p:sldId id="263" r:id="rId11"/>
    <p:sldId id="264" r:id="rId12"/>
    <p:sldId id="265" r:id="rId13"/>
    <p:sldId id="266"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02" autoAdjust="0"/>
  </p:normalViewPr>
  <p:slideViewPr>
    <p:cSldViewPr>
      <p:cViewPr varScale="1">
        <p:scale>
          <a:sx n="92" d="100"/>
          <a:sy n="92" d="100"/>
        </p:scale>
        <p:origin x="307" y="8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edunetfoundationorg-my.sharepoint.com/:x:/g/personal/shabaz_edunetfoundation_org/ESpO815l5R9Aruy5jgsatkcBLyst5OdlVPUnodRvz11VkA?e=CeN6Vo" TargetMode="External"/><Relationship Id="rId1" Type="http://schemas.openxmlformats.org/officeDocument/2006/relationships/slideLayout" Target="../slideLayouts/slideLayout4.xml"/><Relationship Id="rId5" Type="http://schemas.openxmlformats.org/officeDocument/2006/relationships/hyperlink" Target="https://matplotlib.org/stable/users/index" TargetMode="External"/><Relationship Id="rId4" Type="http://schemas.openxmlformats.org/officeDocument/2006/relationships/hyperlink" Target="https://pandas.pydata.org/docs/user_guide/index.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91995" y="2074533"/>
            <a:ext cx="7761605" cy="690574"/>
          </a:xfrm>
          <a:prstGeom prst="rect">
            <a:avLst/>
          </a:prstGeom>
        </p:spPr>
        <p:txBody>
          <a:bodyPr vert="horz" wrap="square" lIns="0" tIns="13335" rIns="0" bIns="0" rtlCol="0">
            <a:spAutoFit/>
          </a:bodyPr>
          <a:lstStyle/>
          <a:p>
            <a:pPr marL="12700">
              <a:lnSpc>
                <a:spcPct val="100000"/>
              </a:lnSpc>
              <a:spcBef>
                <a:spcPts val="105"/>
              </a:spcBef>
            </a:pPr>
            <a:r>
              <a:rPr lang="en-US" sz="4400" b="1" spc="5" dirty="0">
                <a:solidFill>
                  <a:srgbClr val="1CACE3"/>
                </a:solidFill>
                <a:latin typeface="Arial"/>
                <a:cs typeface="Arial"/>
              </a:rPr>
              <a:t>PLAY STORE APP ANALYSIS</a:t>
            </a:r>
            <a:endParaRPr sz="3600" dirty="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581400"/>
            <a:ext cx="11296650" cy="1877437"/>
          </a:xfrm>
          <a:prstGeom prst="rect">
            <a:avLst/>
          </a:prstGeom>
          <a:solidFill>
            <a:srgbClr val="465258"/>
          </a:solidFill>
        </p:spPr>
        <p:txBody>
          <a:bodyPr vert="horz" wrap="square" lIns="0" tIns="0" rIns="0" bIns="0" rtlCol="0">
            <a:spAutoFit/>
          </a:bodyPr>
          <a:lstStyle/>
          <a:p>
            <a:pPr marL="2763520">
              <a:lnSpc>
                <a:spcPct val="100000"/>
              </a:lnSpc>
            </a:pPr>
            <a:endParaRPr lang="en-US" sz="2200" dirty="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r>
              <a:rPr lang="en-US" sz="2000" b="1" spc="10" dirty="0">
                <a:solidFill>
                  <a:srgbClr val="1382AC"/>
                </a:solidFill>
                <a:latin typeface="Arial"/>
                <a:cs typeface="Arial"/>
              </a:rPr>
              <a:t> </a:t>
            </a:r>
          </a:p>
          <a:p>
            <a:pPr marL="2763520">
              <a:lnSpc>
                <a:spcPct val="100000"/>
              </a:lnSpc>
            </a:pPr>
            <a:r>
              <a:rPr lang="en-US" sz="2000" b="1" spc="10" dirty="0">
                <a:solidFill>
                  <a:srgbClr val="1382AC"/>
                </a:solidFill>
                <a:latin typeface="Arial"/>
                <a:cs typeface="Arial"/>
              </a:rPr>
              <a:t>Pranay .P </a:t>
            </a:r>
            <a:r>
              <a:rPr lang="en-IN" sz="2000" b="1" dirty="0">
                <a:solidFill>
                  <a:srgbClr val="1382AC"/>
                </a:solidFill>
                <a:latin typeface="Arial"/>
                <a:cs typeface="Arial"/>
              </a:rPr>
              <a:t>–</a:t>
            </a:r>
            <a:r>
              <a:rPr lang="en-US" sz="2000" b="1">
                <a:solidFill>
                  <a:srgbClr val="1382AC"/>
                </a:solidFill>
                <a:latin typeface="Arial"/>
                <a:cs typeface="Arial"/>
              </a:rPr>
              <a:t> 2021308033</a:t>
            </a:r>
            <a:endParaRPr lang="en-US" sz="2000" b="1" dirty="0">
              <a:solidFill>
                <a:srgbClr val="1382AC"/>
              </a:solidFill>
              <a:latin typeface="Arial"/>
              <a:cs typeface="Arial"/>
            </a:endParaRPr>
          </a:p>
          <a:p>
            <a:pPr marL="2763520">
              <a:lnSpc>
                <a:spcPct val="100000"/>
              </a:lnSpc>
            </a:pPr>
            <a:r>
              <a:rPr lang="en-US" sz="2000" b="1" dirty="0">
                <a:solidFill>
                  <a:srgbClr val="1382AC"/>
                </a:solidFill>
                <a:latin typeface="Arial"/>
                <a:cs typeface="Arial"/>
              </a:rPr>
              <a:t>ACTECH, Anna University </a:t>
            </a:r>
            <a:endParaRPr lang="en-US" sz="2000" b="1" spc="-25" dirty="0">
              <a:solidFill>
                <a:srgbClr val="1382AC"/>
              </a:solidFill>
              <a:latin typeface="Arial"/>
              <a:cs typeface="Arial"/>
            </a:endParaRPr>
          </a:p>
          <a:p>
            <a:pPr marL="2763520">
              <a:lnSpc>
                <a:spcPct val="100000"/>
              </a:lnSpc>
            </a:pPr>
            <a:r>
              <a:rPr lang="en-US" sz="2000" b="1" spc="-25" dirty="0">
                <a:solidFill>
                  <a:srgbClr val="1382AC"/>
                </a:solidFill>
                <a:latin typeface="Arial"/>
                <a:cs typeface="Arial"/>
              </a:rPr>
              <a:t>BTech. Pharmaceutical Technology</a:t>
            </a:r>
          </a:p>
          <a:p>
            <a:pPr marL="2763520">
              <a:lnSpc>
                <a:spcPct val="100000"/>
              </a:lnSpc>
            </a:pPr>
            <a:r>
              <a:rPr lang="en-US" sz="2000" b="1" spc="-25" dirty="0">
                <a:solidFill>
                  <a:srgbClr val="1382AC"/>
                </a:solidFill>
                <a:latin typeface="Arial"/>
                <a:cs typeface="Arial"/>
              </a:rPr>
              <a:t>    </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838200"/>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4" name="TextBox 3">
            <a:extLst>
              <a:ext uri="{FF2B5EF4-FFF2-40B4-BE49-F238E27FC236}">
                <a16:creationId xmlns:a16="http://schemas.microsoft.com/office/drawing/2014/main" id="{C4D25D3D-D83F-FD7F-712E-EF952C8E3DAC}"/>
              </a:ext>
            </a:extLst>
          </p:cNvPr>
          <p:cNvSpPr txBox="1"/>
          <p:nvPr/>
        </p:nvSpPr>
        <p:spPr>
          <a:xfrm>
            <a:off x="533400" y="2590800"/>
            <a:ext cx="10541000" cy="1938992"/>
          </a:xfrm>
          <a:prstGeom prst="rect">
            <a:avLst/>
          </a:prstGeom>
          <a:noFill/>
        </p:spPr>
        <p:txBody>
          <a:bodyPr wrap="square">
            <a:spAutoFit/>
          </a:bodyPr>
          <a:lstStyle/>
          <a:p>
            <a:r>
              <a:rPr lang="en-US" sz="2400" dirty="0">
                <a:effectLst/>
                <a:latin typeface="Times New Roman" panose="02020603050405020304" pitchFamily="18" charset="0"/>
                <a:ea typeface="Helvetica Neue"/>
                <a:cs typeface="Times New Roman" panose="02020603050405020304" pitchFamily="18" charset="0"/>
              </a:rPr>
              <a:t>In conclusion, our proposed solution harnesses the power advance machine learning algorithms to transform the app review process into a dynamic and </a:t>
            </a:r>
            <a:r>
              <a:rPr lang="en-US" sz="2400" dirty="0" err="1">
                <a:effectLst/>
                <a:latin typeface="Times New Roman" panose="02020603050405020304" pitchFamily="18" charset="0"/>
                <a:ea typeface="Helvetica Neue"/>
                <a:cs typeface="Times New Roman" panose="02020603050405020304" pitchFamily="18" charset="0"/>
              </a:rPr>
              <a:t>optimised</a:t>
            </a:r>
            <a:r>
              <a:rPr lang="en-US" sz="2400" dirty="0">
                <a:effectLst/>
                <a:latin typeface="Times New Roman" panose="02020603050405020304" pitchFamily="18" charset="0"/>
                <a:ea typeface="Helvetica Neue"/>
                <a:cs typeface="Times New Roman" panose="02020603050405020304" pitchFamily="18" charset="0"/>
              </a:rPr>
              <a:t> experience by meticulously </a:t>
            </a:r>
            <a:r>
              <a:rPr lang="en-US" sz="2400" dirty="0" err="1">
                <a:effectLst/>
                <a:latin typeface="Times New Roman" panose="02020603050405020304" pitchFamily="18" charset="0"/>
                <a:ea typeface="Helvetica Neue"/>
                <a:cs typeface="Times New Roman" panose="02020603050405020304" pitchFamily="18" charset="0"/>
              </a:rPr>
              <a:t>analysing</a:t>
            </a:r>
            <a:r>
              <a:rPr lang="en-US" sz="2400" dirty="0">
                <a:effectLst/>
                <a:latin typeface="Times New Roman" panose="02020603050405020304" pitchFamily="18" charset="0"/>
                <a:ea typeface="Helvetica Neue"/>
                <a:cs typeface="Times New Roman" panose="02020603050405020304" pitchFamily="18" charset="0"/>
              </a:rPr>
              <a:t> extensive, historical app review data, we unlock patterns and correlations that are pivotal in addressing key challenges faced by app developers and reviewers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4033204" cy="621324"/>
          </a:xfrm>
          <a:prstGeom prst="rect">
            <a:avLst/>
          </a:prstGeom>
        </p:spPr>
        <p:txBody>
          <a:bodyPr vert="horz" wrap="square" lIns="0" tIns="13335" rIns="0" bIns="0" rtlCol="0">
            <a:spAutoFit/>
          </a:bodyPr>
          <a:lstStyle/>
          <a:p>
            <a:pPr marL="12700">
              <a:lnSpc>
                <a:spcPct val="100000"/>
              </a:lnSpc>
              <a:spcBef>
                <a:spcPts val="105"/>
              </a:spcBef>
            </a:pPr>
            <a:r>
              <a:rPr sz="3950" spc="5" dirty="0">
                <a:solidFill>
                  <a:srgbClr val="1CACE3"/>
                </a:solidFill>
              </a:rPr>
              <a:t>FUTURE</a:t>
            </a:r>
            <a:r>
              <a:rPr sz="3300" spc="-110" dirty="0">
                <a:solidFill>
                  <a:srgbClr val="1CACE3"/>
                </a:solidFill>
              </a:rPr>
              <a:t> </a:t>
            </a:r>
            <a:r>
              <a:rPr sz="3950" spc="-15" dirty="0">
                <a:solidFill>
                  <a:srgbClr val="1CACE3"/>
                </a:solidFill>
              </a:rPr>
              <a:t>SCOPE</a:t>
            </a:r>
            <a:endParaRPr sz="3950" dirty="0"/>
          </a:p>
        </p:txBody>
      </p:sp>
      <p:sp>
        <p:nvSpPr>
          <p:cNvPr id="4" name="TextBox 3">
            <a:extLst>
              <a:ext uri="{FF2B5EF4-FFF2-40B4-BE49-F238E27FC236}">
                <a16:creationId xmlns:a16="http://schemas.microsoft.com/office/drawing/2014/main" id="{9DD6CACC-34D9-784F-A90F-986C7E724468}"/>
              </a:ext>
            </a:extLst>
          </p:cNvPr>
          <p:cNvSpPr txBox="1"/>
          <p:nvPr/>
        </p:nvSpPr>
        <p:spPr>
          <a:xfrm>
            <a:off x="650856" y="1789384"/>
            <a:ext cx="10815003" cy="3279231"/>
          </a:xfrm>
          <a:prstGeom prst="rect">
            <a:avLst/>
          </a:prstGeom>
          <a:noFill/>
        </p:spPr>
        <p:txBody>
          <a:bodyPr wrap="square">
            <a:spAutoFit/>
          </a:bodyPr>
          <a:lstStyle/>
          <a:p>
            <a:pPr marL="0" marR="0">
              <a:lnSpc>
                <a:spcPct val="116000"/>
              </a:lnSpc>
              <a:spcBef>
                <a:spcPts val="0"/>
              </a:spcBef>
              <a:spcAft>
                <a:spcPts val="0"/>
              </a:spcAft>
            </a:pPr>
            <a:r>
              <a:rPr lang="en-US" dirty="0">
                <a:effectLst/>
                <a:latin typeface="Times New Roman" panose="02020603050405020304" pitchFamily="18" charset="0"/>
                <a:ea typeface="Helvetica Neue"/>
                <a:cs typeface="Times New Roman" panose="02020603050405020304" pitchFamily="18" charset="0"/>
              </a:rPr>
              <a:t>The proposed solution lays the foundation from ongoing advancements in the realm of app review </a:t>
            </a:r>
            <a:r>
              <a:rPr lang="en-US" dirty="0" err="1">
                <a:effectLst/>
                <a:latin typeface="Times New Roman" panose="02020603050405020304" pitchFamily="18" charset="0"/>
                <a:ea typeface="Helvetica Neue"/>
                <a:cs typeface="Times New Roman" panose="02020603050405020304" pitchFamily="18" charset="0"/>
              </a:rPr>
              <a:t>optimisation</a:t>
            </a:r>
            <a:r>
              <a:rPr lang="en-US" dirty="0">
                <a:effectLst/>
                <a:latin typeface="Times New Roman" panose="02020603050405020304" pitchFamily="18" charset="0"/>
                <a:ea typeface="Helvetica Neue"/>
                <a:cs typeface="Times New Roman" panose="02020603050405020304" pitchFamily="18" charset="0"/>
              </a:rPr>
              <a:t>. Here are key areas for future exploration and enhancement;</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6000"/>
              </a:lnSpc>
              <a:spcBef>
                <a:spcPts val="0"/>
              </a:spcBef>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6000"/>
              </a:lnSpc>
              <a:spcBef>
                <a:spcPts val="0"/>
              </a:spcBef>
              <a:spcAft>
                <a:spcPts val="0"/>
              </a:spcAft>
            </a:pPr>
            <a:r>
              <a:rPr lang="en-US" b="1" dirty="0">
                <a:effectLst/>
                <a:latin typeface="Times New Roman" panose="02020603050405020304" pitchFamily="18" charset="0"/>
                <a:ea typeface="Helvetica Neue"/>
                <a:cs typeface="Times New Roman" panose="02020603050405020304" pitchFamily="18" charset="0"/>
              </a:rPr>
              <a:t>Real-time predictions:</a:t>
            </a:r>
            <a:endParaRPr lang="en-IN"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nSpc>
                <a:spcPct val="116000"/>
              </a:lnSpc>
              <a:spcBef>
                <a:spcPts val="0"/>
              </a:spcBef>
              <a:spcAft>
                <a:spcPts val="0"/>
              </a:spcAft>
              <a:buClr>
                <a:schemeClr val="accent1"/>
              </a:buClr>
              <a:buFont typeface="Wingdings" panose="05000000000000000000" pitchFamily="2" charset="2"/>
              <a:buChar char="§"/>
            </a:pPr>
            <a:r>
              <a:rPr lang="en-US" dirty="0">
                <a:effectLst/>
                <a:latin typeface="Times New Roman" panose="02020603050405020304" pitchFamily="18" charset="0"/>
                <a:ea typeface="Helvetica Neue"/>
                <a:cs typeface="Times New Roman" panose="02020603050405020304" pitchFamily="18" charset="0"/>
              </a:rPr>
              <a:t>Move towards real time predictive models that account for app success and dynamic factors to provide Google play store app users with up-to-the-minute insights for app reviews.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6000"/>
              </a:lnSpc>
              <a:spcBef>
                <a:spcPts val="0"/>
              </a:spcBef>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6000"/>
              </a:lnSpc>
              <a:spcBef>
                <a:spcPts val="0"/>
              </a:spcBef>
              <a:spcAft>
                <a:spcPts val="0"/>
              </a:spcAft>
            </a:pPr>
            <a:r>
              <a:rPr lang="en-US" b="1" dirty="0" err="1">
                <a:effectLst/>
                <a:latin typeface="Times New Roman" panose="02020603050405020304" pitchFamily="18" charset="0"/>
                <a:ea typeface="Helvetica Neue"/>
                <a:cs typeface="Times New Roman" panose="02020603050405020304" pitchFamily="18" charset="0"/>
              </a:rPr>
              <a:t>Personalisation</a:t>
            </a:r>
            <a:r>
              <a:rPr lang="en-US" b="1" dirty="0">
                <a:effectLst/>
                <a:latin typeface="Times New Roman" panose="02020603050405020304" pitchFamily="18" charset="0"/>
                <a:ea typeface="Helvetica Neue"/>
                <a:cs typeface="Times New Roman" panose="02020603050405020304" pitchFamily="18" charset="0"/>
              </a:rPr>
              <a:t> and </a:t>
            </a:r>
            <a:r>
              <a:rPr lang="en-US" b="1" dirty="0" err="1">
                <a:effectLst/>
                <a:latin typeface="Times New Roman" panose="02020603050405020304" pitchFamily="18" charset="0"/>
                <a:ea typeface="Helvetica Neue"/>
                <a:cs typeface="Times New Roman" panose="02020603050405020304" pitchFamily="18" charset="0"/>
              </a:rPr>
              <a:t>customisation</a:t>
            </a:r>
            <a:r>
              <a:rPr lang="en-US" b="1" dirty="0">
                <a:effectLst/>
                <a:latin typeface="Times New Roman" panose="02020603050405020304" pitchFamily="18" charset="0"/>
                <a:ea typeface="Helvetica Neue"/>
                <a:cs typeface="Times New Roman" panose="02020603050405020304" pitchFamily="18" charset="0"/>
              </a:rPr>
              <a:t>:</a:t>
            </a:r>
            <a:endParaRPr lang="en-IN"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nSpc>
                <a:spcPct val="116000"/>
              </a:lnSpc>
              <a:spcBef>
                <a:spcPts val="0"/>
              </a:spcBef>
              <a:spcAft>
                <a:spcPts val="0"/>
              </a:spcAft>
              <a:buClr>
                <a:schemeClr val="accent1"/>
              </a:buClr>
              <a:buFont typeface="Wingdings" panose="05000000000000000000" pitchFamily="2" charset="2"/>
              <a:buChar char="§"/>
            </a:pPr>
            <a:r>
              <a:rPr lang="en-US" dirty="0">
                <a:effectLst/>
                <a:latin typeface="Times New Roman" panose="02020603050405020304" pitchFamily="18" charset="0"/>
                <a:ea typeface="Helvetica Neue"/>
                <a:cs typeface="Times New Roman" panose="02020603050405020304" pitchFamily="18" charset="0"/>
              </a:rPr>
              <a:t>Enhance the predictive models to offer more </a:t>
            </a:r>
            <a:r>
              <a:rPr lang="en-US" dirty="0" err="1">
                <a:effectLst/>
                <a:latin typeface="Times New Roman" panose="02020603050405020304" pitchFamily="18" charset="0"/>
                <a:ea typeface="Helvetica Neue"/>
                <a:cs typeface="Times New Roman" panose="02020603050405020304" pitchFamily="18" charset="0"/>
              </a:rPr>
              <a:t>personalised</a:t>
            </a:r>
            <a:r>
              <a:rPr lang="en-US" dirty="0">
                <a:effectLst/>
                <a:latin typeface="Times New Roman" panose="02020603050405020304" pitchFamily="18" charset="0"/>
                <a:ea typeface="Helvetica Neue"/>
                <a:cs typeface="Times New Roman" panose="02020603050405020304" pitchFamily="18" charset="0"/>
              </a:rPr>
              <a:t> recommendations by considering individual app reviewer preferences, rating, and thumbs up count providing a tailor experience for each app review</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838200"/>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dirty="0"/>
          </a:p>
        </p:txBody>
      </p:sp>
      <p:sp>
        <p:nvSpPr>
          <p:cNvPr id="3" name="TextBox 2">
            <a:extLst>
              <a:ext uri="{FF2B5EF4-FFF2-40B4-BE49-F238E27FC236}">
                <a16:creationId xmlns:a16="http://schemas.microsoft.com/office/drawing/2014/main" id="{7A66B4FC-5E31-0B22-252C-BC1BA7D23085}"/>
              </a:ext>
            </a:extLst>
          </p:cNvPr>
          <p:cNvSpPr txBox="1"/>
          <p:nvPr/>
        </p:nvSpPr>
        <p:spPr>
          <a:xfrm>
            <a:off x="650856" y="1789384"/>
            <a:ext cx="10815003" cy="1994007"/>
          </a:xfrm>
          <a:prstGeom prst="rect">
            <a:avLst/>
          </a:prstGeom>
          <a:noFill/>
        </p:spPr>
        <p:txBody>
          <a:bodyPr wrap="square">
            <a:spAutoFit/>
          </a:bodyPr>
          <a:lstStyle/>
          <a:p>
            <a:pPr marL="285750" marR="0" indent="-285750">
              <a:lnSpc>
                <a:spcPct val="116000"/>
              </a:lnSpc>
              <a:spcBef>
                <a:spcPts val="0"/>
              </a:spcBef>
              <a:spcAft>
                <a:spcPts val="0"/>
              </a:spcAft>
              <a:buClr>
                <a:schemeClr val="accent1"/>
              </a:buClr>
              <a:buFont typeface="Wingdings" panose="05000000000000000000" pitchFamily="2" charset="2"/>
              <a:buChar char="§"/>
            </a:pPr>
            <a:r>
              <a:rPr lang="en-IN" dirty="0">
                <a:solidFill>
                  <a:schemeClr val="accent3"/>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https://edunetfoundationorg-my.sharepoint.com/:x:/g/personal/shabaz_edunetfoundation_org/ESpO815l5R9Aruy5jgsatkcBLyst5OdlVPUnodRvz11VkA?e=CeN6Vo</a:t>
            </a:r>
            <a:endParaRPr lang="en-US" dirty="0">
              <a:solidFill>
                <a:schemeClr val="accent3"/>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nSpc>
                <a:spcPct val="116000"/>
              </a:lnSpc>
              <a:spcBef>
                <a:spcPts val="0"/>
              </a:spcBef>
              <a:spcAft>
                <a:spcPts val="0"/>
              </a:spcAft>
              <a:buClr>
                <a:schemeClr val="accent1"/>
              </a:buClr>
              <a:buFont typeface="Wingdings" panose="05000000000000000000" pitchFamily="2" charset="2"/>
              <a:buChar char="§"/>
            </a:pPr>
            <a:r>
              <a:rPr lang="en-IN" dirty="0">
                <a:solidFill>
                  <a:schemeClr val="accent3"/>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https://seaborn.pydata.org/</a:t>
            </a:r>
            <a:endParaRPr lang="en-US" dirty="0">
              <a:solidFill>
                <a:schemeClr val="accent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nSpc>
                <a:spcPct val="116000"/>
              </a:lnSpc>
              <a:spcBef>
                <a:spcPts val="0"/>
              </a:spcBef>
              <a:spcAft>
                <a:spcPts val="0"/>
              </a:spcAft>
              <a:buClr>
                <a:schemeClr val="accent1"/>
              </a:buClr>
              <a:buFont typeface="Wingdings" panose="05000000000000000000" pitchFamily="2" charset="2"/>
              <a:buChar char="§"/>
            </a:pPr>
            <a:r>
              <a:rPr lang="en-IN" dirty="0">
                <a:solidFill>
                  <a:schemeClr val="accent3"/>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https://pandas.pydata.org/docs/user_guide/index.html</a:t>
            </a:r>
            <a:endParaRPr lang="en-US" dirty="0">
              <a:solidFill>
                <a:schemeClr val="accent3"/>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nSpc>
                <a:spcPct val="116000"/>
              </a:lnSpc>
              <a:spcBef>
                <a:spcPts val="0"/>
              </a:spcBef>
              <a:spcAft>
                <a:spcPts val="0"/>
              </a:spcAft>
              <a:buClr>
                <a:schemeClr val="accent1"/>
              </a:buClr>
              <a:buFont typeface="Wingdings" panose="05000000000000000000" pitchFamily="2" charset="2"/>
              <a:buChar char="§"/>
            </a:pPr>
            <a:r>
              <a:rPr lang="en-IN" dirty="0">
                <a:solidFill>
                  <a:schemeClr val="accent3"/>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https://matplotlib.org/stable/users/index</a:t>
            </a:r>
            <a:endParaRPr lang="en-US" dirty="0">
              <a:solidFill>
                <a:schemeClr val="accent3"/>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pic>
        <p:nvPicPr>
          <p:cNvPr id="4" name="Picture 2" descr="Google Play Logo and symbol, meaning, history, PNG">
            <a:extLst>
              <a:ext uri="{FF2B5EF4-FFF2-40B4-BE49-F238E27FC236}">
                <a16:creationId xmlns:a16="http://schemas.microsoft.com/office/drawing/2014/main" id="{BB49A303-C0D5-1A49-A1F5-20B95EC696E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72200" y="2151611"/>
            <a:ext cx="4541827" cy="25547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838200"/>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dirty="0"/>
          </a:p>
        </p:txBody>
      </p:sp>
      <p:sp>
        <p:nvSpPr>
          <p:cNvPr id="3" name="TextBox 2">
            <a:extLst>
              <a:ext uri="{FF2B5EF4-FFF2-40B4-BE49-F238E27FC236}">
                <a16:creationId xmlns:a16="http://schemas.microsoft.com/office/drawing/2014/main" id="{F87E32BE-D285-CFB6-16F2-E93C1424A080}"/>
              </a:ext>
            </a:extLst>
          </p:cNvPr>
          <p:cNvSpPr txBox="1"/>
          <p:nvPr/>
        </p:nvSpPr>
        <p:spPr>
          <a:xfrm>
            <a:off x="652837" y="1752600"/>
            <a:ext cx="11398136" cy="332398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Play Store apps data has enormous potential to drive app-making businesses to success. Actionable insights can be drawn for developers to work on and capture the Android market.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Play store is one of the largest and most popular android app stores with over a million apps and the app</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reviews have a significant impact on the success of an app, influencing download rates, user engagement, and long-term retention.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Our main objective is to analyze the dataset and find out which features contribute to app success and how app review features affect the user engagement with the app.</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2755" y="762000"/>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dirty="0"/>
          </a:p>
        </p:txBody>
      </p:sp>
      <p:sp>
        <p:nvSpPr>
          <p:cNvPr id="3" name="TextBox 2">
            <a:extLst>
              <a:ext uri="{FF2B5EF4-FFF2-40B4-BE49-F238E27FC236}">
                <a16:creationId xmlns:a16="http://schemas.microsoft.com/office/drawing/2014/main" id="{6583E6D3-195F-54CC-EF17-A808477E7BA7}"/>
              </a:ext>
            </a:extLst>
          </p:cNvPr>
          <p:cNvSpPr txBox="1"/>
          <p:nvPr/>
        </p:nvSpPr>
        <p:spPr>
          <a:xfrm>
            <a:off x="762000" y="1447800"/>
            <a:ext cx="10515600"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App version has significant impact on app success. This may be due to feature updates which provide improvements in user interface(UI), bug fixes, and performance enhancements. These updates can attract existing users to continue using the app and encourage new users to download it. Overall it enhances user experience and user engagement.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High rating with high thumbs-up count contribute to app success. They contribute to overall success of app by increasing visibility, user trust, downloads, engagement, retention, and monetization opportunities.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legitimacy of the rating of a review can be inferred from the thumbs-up count, hence it can be considered as a pathway for review data analysis.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By leveraging insights from user reviews, developers can iteratively improve their app, address user concerns, and create a more enjoyable and valuable experience for their users, ultimately driving app success and user satisfaction.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685800"/>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dirty="0"/>
          </a:p>
        </p:txBody>
      </p:sp>
      <p:sp>
        <p:nvSpPr>
          <p:cNvPr id="3" name="TextBox 2">
            <a:extLst>
              <a:ext uri="{FF2B5EF4-FFF2-40B4-BE49-F238E27FC236}">
                <a16:creationId xmlns:a16="http://schemas.microsoft.com/office/drawing/2014/main" id="{DA5628D6-C308-821F-290B-B5A40682B305}"/>
              </a:ext>
            </a:extLst>
          </p:cNvPr>
          <p:cNvSpPr txBox="1"/>
          <p:nvPr/>
        </p:nvSpPr>
        <p:spPr>
          <a:xfrm>
            <a:off x="607060" y="1371600"/>
            <a:ext cx="10591800" cy="535531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Building the proposed solution would involve a combination of data processing, feature engineering and machine learning. Here are the key system and library requirements:</a:t>
            </a:r>
          </a:p>
          <a:p>
            <a:endParaRPr lang="en-US" dirty="0">
              <a:latin typeface="Bahnschrift Light" panose="020B0502040204020203" pitchFamily="34" charset="0"/>
            </a:endParaRPr>
          </a:p>
          <a:p>
            <a:r>
              <a:rPr lang="en-US" b="1" dirty="0">
                <a:latin typeface="Times New Roman" panose="02020603050405020304" pitchFamily="18" charset="0"/>
                <a:cs typeface="Times New Roman" panose="02020603050405020304" pitchFamily="18" charset="0"/>
              </a:rPr>
              <a:t>System requirements:</a:t>
            </a:r>
          </a:p>
          <a:p>
            <a:pPr marL="342900" indent="-342900">
              <a:buAutoNum type="arabicPeriod"/>
            </a:pPr>
            <a:endParaRPr lang="en-US" b="1" dirty="0">
              <a:latin typeface="Times New Roman" panose="02020603050405020304" pitchFamily="18" charset="0"/>
              <a:cs typeface="Times New Roman" panose="02020603050405020304" pitchFamily="18" charset="0"/>
            </a:endParaRPr>
          </a:p>
          <a:p>
            <a:pPr marL="342900" indent="-342900">
              <a:buAutoNum type="arabicPeriod"/>
            </a:pPr>
            <a:r>
              <a:rPr lang="en-US" b="1" dirty="0">
                <a:latin typeface="Times New Roman" panose="02020603050405020304" pitchFamily="18" charset="0"/>
                <a:cs typeface="Times New Roman" panose="02020603050405020304" pitchFamily="18" charset="0"/>
              </a:rPr>
              <a:t>Hardware :</a:t>
            </a: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laptop with sufficient processing power, preferably with multiple cores of a GPU for faster training of machine learning models</a:t>
            </a: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Adequate RAM to handle the size of the dataset and computational requirements</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Software :</a:t>
            </a: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 operating system compatible with the required machine learning libraries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Windows)</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Library requirements:</a:t>
            </a:r>
          </a:p>
          <a:p>
            <a:endParaRPr lang="en-US" b="1" dirty="0">
              <a:latin typeface="Times New Roman" panose="02020603050405020304" pitchFamily="18" charset="0"/>
              <a:cs typeface="Times New Roman" panose="02020603050405020304" pitchFamily="18" charset="0"/>
            </a:endParaRPr>
          </a:p>
          <a:p>
            <a:pPr marL="342900" indent="-342900">
              <a:buAutoNum type="arabicPeriod"/>
            </a:pPr>
            <a:r>
              <a:rPr lang="en-US" b="1" dirty="0">
                <a:latin typeface="Times New Roman" panose="02020603050405020304" pitchFamily="18" charset="0"/>
                <a:cs typeface="Times New Roman" panose="02020603050405020304" pitchFamily="18" charset="0"/>
              </a:rPr>
              <a:t>Data Processing and Analysis:</a:t>
            </a: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Pandas : For data manipulation and analysis</a:t>
            </a: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NumPy : For numerical operations on data</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Data Visualization :</a:t>
            </a: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Matplotlib and Seaborn : For creating visualizations to understand data patterns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762000"/>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3" name="TextBox 2">
            <a:extLst>
              <a:ext uri="{FF2B5EF4-FFF2-40B4-BE49-F238E27FC236}">
                <a16:creationId xmlns:a16="http://schemas.microsoft.com/office/drawing/2014/main" id="{261FC604-7A82-6ED7-9677-E91FE7FFAE6C}"/>
              </a:ext>
            </a:extLst>
          </p:cNvPr>
          <p:cNvSpPr txBox="1"/>
          <p:nvPr/>
        </p:nvSpPr>
        <p:spPr>
          <a:xfrm>
            <a:off x="685800" y="1674673"/>
            <a:ext cx="10591800" cy="3508653"/>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Algorithm Selection </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Data exploration:</a:t>
            </a:r>
          </a:p>
          <a:p>
            <a:pPr marL="285750" indent="-285750">
              <a:buClr>
                <a:schemeClr val="accent1"/>
              </a:buClr>
              <a:buSzPct val="9900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Explore the Google play store app review dataset’s structure, feature and target variables</a:t>
            </a:r>
          </a:p>
          <a:p>
            <a:pPr marL="285750" indent="-285750">
              <a:buClr>
                <a:schemeClr val="accent1"/>
              </a:buClr>
              <a:buSzPct val="9900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Identify potential patterns, correlations and outlines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Problem Formulation:</a:t>
            </a:r>
          </a:p>
          <a:p>
            <a:pPr marL="285750" indent="-285750">
              <a:buClr>
                <a:schemeClr val="accent1"/>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Define the problem: To predict correlation between app engagement and success using app review dataset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Algorithm Selection:</a:t>
            </a:r>
          </a:p>
          <a:p>
            <a:pPr marL="285750" indent="-285750">
              <a:buClr>
                <a:schemeClr val="accent1"/>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Regression task </a:t>
            </a:r>
          </a:p>
          <a:p>
            <a:pPr marL="285750" indent="-285750">
              <a:buClr>
                <a:schemeClr val="accent1"/>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Consider the bar graph and correlation table</a:t>
            </a:r>
          </a:p>
        </p:txBody>
      </p:sp>
    </p:spTree>
    <p:extLst>
      <p:ext uri="{BB962C8B-B14F-4D97-AF65-F5344CB8AC3E}">
        <p14:creationId xmlns:p14="http://schemas.microsoft.com/office/powerpoint/2010/main" val="1284116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762000"/>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3" name="TextBox 2">
            <a:extLst>
              <a:ext uri="{FF2B5EF4-FFF2-40B4-BE49-F238E27FC236}">
                <a16:creationId xmlns:a16="http://schemas.microsoft.com/office/drawing/2014/main" id="{8652DFA3-5D82-7AC4-56A4-BE18365ECBA0}"/>
              </a:ext>
            </a:extLst>
          </p:cNvPr>
          <p:cNvSpPr txBox="1"/>
          <p:nvPr/>
        </p:nvSpPr>
        <p:spPr>
          <a:xfrm>
            <a:off x="685800" y="1674673"/>
            <a:ext cx="10591800" cy="4616648"/>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Data Input: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Data Collection:</a:t>
            </a:r>
          </a:p>
          <a:p>
            <a:pPr marL="285750" indent="-285750">
              <a:buClr>
                <a:schemeClr val="accent1"/>
              </a:buClr>
              <a:buSzPct val="9900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Gather historical app review dataset including information on rating, size, category and more and relevant app review details</a:t>
            </a:r>
          </a:p>
          <a:p>
            <a:pPr>
              <a:buClr>
                <a:schemeClr val="accent1"/>
              </a:buClr>
              <a:buSzPct val="99000"/>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Data Cleaning:</a:t>
            </a:r>
          </a:p>
          <a:p>
            <a:pPr marL="285750" indent="-285750">
              <a:buClr>
                <a:schemeClr val="accent1"/>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Handle missing values by finding and filling the values and any inconsistencies in the dataset</a:t>
            </a:r>
          </a:p>
          <a:p>
            <a:pPr marL="285750" indent="-285750">
              <a:buClr>
                <a:schemeClr val="accent1"/>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Convert categorical variables into numerical representations through encoding techniques </a:t>
            </a:r>
          </a:p>
          <a:p>
            <a:pPr marL="285750" indent="-285750">
              <a:buClr>
                <a:schemeClr val="accent1"/>
              </a:buCl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Feature Engineering:</a:t>
            </a:r>
          </a:p>
          <a:p>
            <a:pPr marL="285750" indent="-285750">
              <a:buClr>
                <a:schemeClr val="accent1"/>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Create new features or modify existing ones based on domain knowledge</a:t>
            </a:r>
          </a:p>
          <a:p>
            <a:pPr marL="285750" indent="-285750">
              <a:buClr>
                <a:schemeClr val="accent1"/>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Extract meaningful information from app review and version variables such as app version, review version, thumbs up count and score</a:t>
            </a:r>
          </a:p>
          <a:p>
            <a:pPr marL="285750" indent="-285750">
              <a:buClr>
                <a:schemeClr val="accent1"/>
              </a:buCl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762000"/>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3" name="TextBox 2">
            <a:extLst>
              <a:ext uri="{FF2B5EF4-FFF2-40B4-BE49-F238E27FC236}">
                <a16:creationId xmlns:a16="http://schemas.microsoft.com/office/drawing/2014/main" id="{1F347A2B-2720-7CC3-82CB-78A6D9E367F3}"/>
              </a:ext>
            </a:extLst>
          </p:cNvPr>
          <p:cNvSpPr txBox="1"/>
          <p:nvPr/>
        </p:nvSpPr>
        <p:spPr>
          <a:xfrm>
            <a:off x="800100" y="1652520"/>
            <a:ext cx="10591800" cy="3552960"/>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Training Process: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Model Training:</a:t>
            </a:r>
          </a:p>
          <a:p>
            <a:pPr marL="285750" indent="-285750">
              <a:buClr>
                <a:schemeClr val="accent1"/>
              </a:buClr>
              <a:buSzPct val="9900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Use the selected algorithm to train the model ops the training dataset </a:t>
            </a:r>
          </a:p>
          <a:p>
            <a:pPr>
              <a:buClr>
                <a:schemeClr val="accent1"/>
              </a:buClr>
              <a:buSzPct val="99000"/>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Model Evaluation:</a:t>
            </a:r>
          </a:p>
          <a:p>
            <a:pPr marL="285750" indent="-285750">
              <a:buClr>
                <a:schemeClr val="accent1"/>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Evaluate the model on testing dataset using appropriate matrices</a:t>
            </a:r>
          </a:p>
          <a:p>
            <a:pPr marL="285750" indent="-285750">
              <a:buClr>
                <a:schemeClr val="accent1"/>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Fine tune the model if necessary</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Result interpretation:</a:t>
            </a:r>
          </a:p>
          <a:p>
            <a:pPr marL="285750" indent="-285750">
              <a:buClr>
                <a:schemeClr val="accent1"/>
              </a:buClr>
              <a:buFont typeface="Wingdings" panose="05000000000000000000" pitchFamily="2" charset="2"/>
              <a:buChar char="§"/>
            </a:pPr>
            <a:r>
              <a:rPr lang="en-US" sz="1800" dirty="0">
                <a:effectLst/>
                <a:latin typeface="Times New Roman" panose="02020603050405020304" pitchFamily="18" charset="0"/>
                <a:ea typeface="Helvetica Neue"/>
                <a:cs typeface="Times New Roman" panose="02020603050405020304" pitchFamily="18" charset="0"/>
              </a:rPr>
              <a:t>Interpret the models prediction in the context of the problem at hand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Clr>
                <a:schemeClr val="accent1"/>
              </a:buCl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2790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85800"/>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dirty="0"/>
          </a:p>
        </p:txBody>
      </p:sp>
      <p:pic>
        <p:nvPicPr>
          <p:cNvPr id="1026" name="Picture 2">
            <a:extLst>
              <a:ext uri="{FF2B5EF4-FFF2-40B4-BE49-F238E27FC236}">
                <a16:creationId xmlns:a16="http://schemas.microsoft.com/office/drawing/2014/main" id="{61BA4A0D-84A9-FBE3-BA8E-4FE69931A8A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87345"/>
          <a:stretch/>
        </p:blipFill>
        <p:spPr bwMode="auto">
          <a:xfrm>
            <a:off x="1371598" y="1318260"/>
            <a:ext cx="3622609" cy="25819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4BCC4B3-DAE8-F46C-53EF-804F53E0F7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331" y="1208270"/>
            <a:ext cx="4017135" cy="28019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732B459-790B-5C46-9E40-8F68574A2B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5504" y="3962400"/>
            <a:ext cx="4114799" cy="259308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0205E92-437C-DF0B-77A5-521223615A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6999" y="4213009"/>
            <a:ext cx="3733798" cy="23170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TotalTime>
  <Words>854</Words>
  <Application>Microsoft Office PowerPoint</Application>
  <PresentationFormat>Widescreen</PresentationFormat>
  <Paragraphs>100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Bahnschrift Light</vt:lpstr>
      <vt:lpstr>Calibri</vt:lpstr>
      <vt:lpstr>Cambria</vt:lpstr>
      <vt:lpstr>Times New Roman</vt:lpstr>
      <vt:lpstr>Wingdings</vt:lpstr>
      <vt:lpstr>Office Theme</vt:lpstr>
      <vt:lpstr>CAPSTONE PROJECT</vt:lpstr>
      <vt:lpstr>OUTLINE</vt:lpstr>
      <vt:lpstr>PROBLEM STATEMENT</vt:lpstr>
      <vt:lpstr>PROPOSED SOLUTION</vt:lpstr>
      <vt:lpstr>SYSTEM APPROACH</vt:lpstr>
      <vt:lpstr>ALGORITHM &amp; DEPLOYMENT</vt:lpstr>
      <vt:lpstr>ALGORITHM &amp; DEPLOYMENT</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cp:lastModifiedBy>Dr. P. PRAKASH</cp:lastModifiedBy>
  <cp:revision>5</cp:revision>
  <dcterms:created xsi:type="dcterms:W3CDTF">2024-04-22T13:58:22Z</dcterms:created>
  <dcterms:modified xsi:type="dcterms:W3CDTF">2024-04-23T17:45:27Z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2024-04-22T00:00:00Z</vt:filetime>
  </property>
</Properties>
</file>