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7"/>
  </p:notesMasterIdLst>
  <p:sldIdLst>
    <p:sldId id="483" r:id="rId2"/>
    <p:sldId id="484" r:id="rId3"/>
    <p:sldId id="470" r:id="rId4"/>
    <p:sldId id="486" r:id="rId5"/>
    <p:sldId id="487" r:id="rId6"/>
    <p:sldId id="478" r:id="rId7"/>
    <p:sldId id="481" r:id="rId8"/>
    <p:sldId id="480" r:id="rId9"/>
    <p:sldId id="482" r:id="rId10"/>
    <p:sldId id="488" r:id="rId11"/>
    <p:sldId id="489" r:id="rId12"/>
    <p:sldId id="490" r:id="rId13"/>
    <p:sldId id="492" r:id="rId14"/>
    <p:sldId id="493" r:id="rId15"/>
    <p:sldId id="491" r:id="rId16"/>
    <p:sldId id="494" r:id="rId17"/>
    <p:sldId id="495" r:id="rId18"/>
    <p:sldId id="496" r:id="rId19"/>
    <p:sldId id="497" r:id="rId20"/>
    <p:sldId id="498" r:id="rId21"/>
    <p:sldId id="499" r:id="rId22"/>
    <p:sldId id="476" r:id="rId23"/>
    <p:sldId id="485" r:id="rId24"/>
    <p:sldId id="473" r:id="rId25"/>
    <p:sldId id="468" r:id="rId2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67" d="100"/>
          <a:sy n="67" d="100"/>
        </p:scale>
        <p:origin x="828" y="5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Research about company and understand the roles and responsibilities</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Literature review and identification of problem statement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Designing and implementing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4DEAA16-DD32-4666-A35A-20DC3FF0BE66}">
      <dgm:prSet/>
      <dgm:spPr/>
      <dgm:t>
        <a:bodyPr/>
        <a:lstStyle/>
        <a:p>
          <a:r>
            <a:rPr lang="en-IN" dirty="0"/>
            <a:t>Complete implementation of assigned responsibilities </a:t>
          </a:r>
        </a:p>
      </dgm:t>
    </dgm:pt>
    <dgm:pt modelId="{5D5E9E14-A7F9-49FB-8B55-077B9D5430FB}" type="parTrans" cxnId="{814FEEDF-8AB5-4AC7-B0A3-9D5381EAD5B0}">
      <dgm:prSet/>
      <dgm:spPr/>
      <dgm:t>
        <a:bodyPr/>
        <a:lstStyle/>
        <a:p>
          <a:endParaRPr lang="en-IN"/>
        </a:p>
      </dgm:t>
    </dgm:pt>
    <dgm:pt modelId="{1D76E38A-3769-47C5-B891-BA85B997A87A}" type="sibTrans" cxnId="{814FEEDF-8AB5-4AC7-B0A3-9D5381EAD5B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29C96AE-D4CA-4CF1-A604-3FDAB242037A}" type="presOf" srcId="{84DEAA16-DD32-4666-A35A-20DC3FF0BE66}" destId="{FC0F1314-3294-4A8C-8DCE-EB53E236164C}"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814FEEDF-8AB5-4AC7-B0A3-9D5381EAD5B0}" srcId="{5E92505A-51E0-4F78-B3C5-704ACF8710DE}" destId="{84DEAA16-DD32-4666-A35A-20DC3FF0BE66}" srcOrd="0" destOrd="0" parTransId="{5D5E9E14-A7F9-49FB-8B55-077B9D5430FB}" sibTransId="{1D76E38A-3769-47C5-B891-BA85B997A87A}"/>
    <dgm:cxn modelId="{A3FE04E3-3318-49C0-90F8-21F47E1EAF98}" type="presOf" srcId="{84DEAA16-DD32-4666-A35A-20DC3FF0BE66}" destId="{98225A61-A0EC-450A-BED8-EF2E47E8FD18}" srcOrd="1"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IN" sz="1300" kern="1200" dirty="0"/>
            <a:t>Complete implementation of assigned responsibilities </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Designing and implementing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Literature review and identification of problem statement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Research about company and understand the roles and responsibilities</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5/31/2025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5/31/2025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5/31/2025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5/31/2025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5/31/2025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5/31/2025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5/31/2025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5/31/2025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5/31/2025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5/31/2025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5/31/2025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5/31/2025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5/31/2025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marthainfo.com/?utm_source=chatgp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latin typeface="Cambria" panose="02040503050406030204" pitchFamily="18" charset="0"/>
                <a:ea typeface="Cambria" panose="02040503050406030204" pitchFamily="18" charset="0"/>
                <a:cs typeface="Verdana"/>
                <a:sym typeface="Verdana"/>
              </a:rPr>
              <a:t>Mr. Jai Kumar B</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Advance Search Feature for Forensic Customer Portal</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27994566"/>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Pranay Srinivas</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20211CAI0056</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8CAI 03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CAI_CAP_G11</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77122-98EB-DA91-5973-4ED9B2A32432}"/>
              </a:ext>
            </a:extLst>
          </p:cNvPr>
          <p:cNvSpPr>
            <a:spLocks noGrp="1"/>
          </p:cNvSpPr>
          <p:nvPr>
            <p:ph idx="1"/>
          </p:nvPr>
        </p:nvSpPr>
        <p:spPr>
          <a:xfrm>
            <a:off x="361950" y="136525"/>
            <a:ext cx="10515600" cy="4351338"/>
          </a:xfrm>
        </p:spPr>
        <p:txBody>
          <a:bodyPr/>
          <a:lstStyle/>
          <a:p>
            <a:r>
              <a:rPr lang="en-IN" b="1" dirty="0"/>
              <a:t>Usage</a:t>
            </a:r>
          </a:p>
          <a:p>
            <a:pPr>
              <a:buFont typeface="+mj-lt"/>
              <a:buAutoNum type="arabicPeriod"/>
            </a:pPr>
            <a:r>
              <a:rPr lang="en-IN" b="1" dirty="0"/>
              <a:t>Keyword &amp; Boolean Searches</a:t>
            </a:r>
            <a:r>
              <a:rPr lang="en-IN" dirty="0"/>
              <a:t> – Supports complex queries using AND, OR, NOT operators to refine results.</a:t>
            </a:r>
          </a:p>
          <a:p>
            <a:pPr>
              <a:buFont typeface="+mj-lt"/>
              <a:buAutoNum type="arabicPeriod"/>
            </a:pPr>
            <a:r>
              <a:rPr lang="en-IN" b="1" dirty="0"/>
              <a:t>Faceted Filters</a:t>
            </a:r>
            <a:r>
              <a:rPr lang="en-IN" dirty="0"/>
              <a:t> – Allows filtering by case status, timestamps, document types, and metadata.</a:t>
            </a:r>
          </a:p>
          <a:p>
            <a:pPr>
              <a:buFont typeface="+mj-lt"/>
              <a:buAutoNum type="arabicPeriod"/>
            </a:pPr>
            <a:r>
              <a:rPr lang="en-IN" b="1" dirty="0"/>
              <a:t>Natural Language Processing (NLP)</a:t>
            </a:r>
            <a:r>
              <a:rPr lang="en-IN" dirty="0"/>
              <a:t> – Enhances search accuracy by understanding intent, synonyms, and contextual meaning.</a:t>
            </a:r>
          </a:p>
          <a:p>
            <a:pPr>
              <a:buFont typeface="+mj-lt"/>
              <a:buAutoNum type="arabicPeriod"/>
            </a:pPr>
            <a:r>
              <a:rPr lang="en-IN" b="1" dirty="0">
                <a:cs typeface="Times New Roman" panose="02020603050405020304" pitchFamily="18" charset="0"/>
              </a:rPr>
              <a:t>MySQL Full-Text Search</a:t>
            </a:r>
            <a:r>
              <a:rPr lang="en-IN" dirty="0"/>
              <a:t>– Ranks results based on relevance, ensuring the most useful information appears first.</a:t>
            </a:r>
          </a:p>
          <a:p>
            <a:endParaRPr lang="en-IN" dirty="0"/>
          </a:p>
        </p:txBody>
      </p:sp>
      <p:sp>
        <p:nvSpPr>
          <p:cNvPr id="4" name="Slide Number Placeholder 3">
            <a:extLst>
              <a:ext uri="{FF2B5EF4-FFF2-40B4-BE49-F238E27FC236}">
                <a16:creationId xmlns:a16="http://schemas.microsoft.com/office/drawing/2014/main" id="{3C7FDC13-D9FE-8AB2-DD56-2B9C947B8CFB}"/>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854626903"/>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63D3-EFDE-D1CA-B0C8-410ED7B79B90}"/>
              </a:ext>
            </a:extLst>
          </p:cNvPr>
          <p:cNvSpPr>
            <a:spLocks noGrp="1"/>
          </p:cNvSpPr>
          <p:nvPr>
            <p:ph type="title"/>
          </p:nvPr>
        </p:nvSpPr>
        <p:spPr>
          <a:xfrm>
            <a:off x="838200" y="365125"/>
            <a:ext cx="10515600" cy="854075"/>
          </a:xfrm>
        </p:spPr>
        <p:txBody>
          <a:bodyPr/>
          <a:lstStyle/>
          <a:p>
            <a:r>
              <a:rPr lang="en-US" sz="3200" b="1" dirty="0">
                <a:solidFill>
                  <a:schemeClr val="accent1"/>
                </a:solidFill>
                <a:latin typeface="Times New Roman" panose="02020603050405020304" pitchFamily="18" charset="0"/>
                <a:cs typeface="Times New Roman" panose="02020603050405020304" pitchFamily="18" charset="0"/>
              </a:rPr>
              <a:t>Literature review</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7D3198-4B7C-F9D2-689F-BBA041C3387A}"/>
              </a:ext>
            </a:extLst>
          </p:cNvPr>
          <p:cNvSpPr>
            <a:spLocks noGrp="1"/>
          </p:cNvSpPr>
          <p:nvPr>
            <p:ph idx="1"/>
          </p:nvPr>
        </p:nvSpPr>
        <p:spPr>
          <a:xfrm>
            <a:off x="657225" y="1016000"/>
            <a:ext cx="10515600" cy="4351338"/>
          </a:xfrm>
        </p:spPr>
        <p:txBody>
          <a:bodyPr/>
          <a:lstStyle/>
          <a:p>
            <a:r>
              <a:rPr lang="en-US" b="1" dirty="0">
                <a:latin typeface="Times New Roman" panose="02020603050405020304" pitchFamily="18" charset="0"/>
                <a:cs typeface="Times New Roman" panose="02020603050405020304" pitchFamily="18" charset="0"/>
              </a:rPr>
              <a:t>1. Introduction</a:t>
            </a:r>
          </a:p>
          <a:p>
            <a:r>
              <a:rPr lang="en-US" dirty="0">
                <a:latin typeface="Times New Roman" panose="02020603050405020304" pitchFamily="18" charset="0"/>
                <a:cs typeface="Times New Roman" panose="02020603050405020304" pitchFamily="18" charset="0"/>
              </a:rPr>
              <a:t>Forensic customer portals require efficient and accurate search capabilities to analyze customer data, detect fraud, and support investigations. Traditional search mechanisms in relational databases struggle with complex queries involving unstructured text data. MySQL's </a:t>
            </a:r>
            <a:r>
              <a:rPr lang="en-US" b="1" dirty="0">
                <a:latin typeface="Times New Roman" panose="02020603050405020304" pitchFamily="18" charset="0"/>
                <a:cs typeface="Times New Roman" panose="02020603050405020304" pitchFamily="18" charset="0"/>
              </a:rPr>
              <a:t>Full-Text Search (FTS)</a:t>
            </a:r>
            <a:r>
              <a:rPr lang="en-US" dirty="0">
                <a:latin typeface="Times New Roman" panose="02020603050405020304" pitchFamily="18" charset="0"/>
                <a:cs typeface="Times New Roman" panose="02020603050405020304" pitchFamily="18" charset="0"/>
              </a:rPr>
              <a:t>, introduced in </a:t>
            </a:r>
            <a:r>
              <a:rPr lang="en-US" b="1" dirty="0" err="1">
                <a:latin typeface="Times New Roman" panose="02020603050405020304" pitchFamily="18" charset="0"/>
                <a:cs typeface="Times New Roman" panose="02020603050405020304" pitchFamily="18" charset="0"/>
              </a:rPr>
              <a:t>MyISAM</a:t>
            </a:r>
            <a:r>
              <a:rPr lang="en-US" dirty="0">
                <a:latin typeface="Times New Roman" panose="02020603050405020304" pitchFamily="18" charset="0"/>
                <a:cs typeface="Times New Roman" panose="02020603050405020304" pitchFamily="18" charset="0"/>
              </a:rPr>
              <a:t> and later improved in </a:t>
            </a:r>
            <a:r>
              <a:rPr lang="en-US" b="1" dirty="0" err="1">
                <a:latin typeface="Times New Roman" panose="02020603050405020304" pitchFamily="18" charset="0"/>
                <a:cs typeface="Times New Roman" panose="02020603050405020304" pitchFamily="18" charset="0"/>
              </a:rPr>
              <a:t>InnoDB</a:t>
            </a:r>
            <a:r>
              <a:rPr lang="en-US" dirty="0">
                <a:latin typeface="Times New Roman" panose="02020603050405020304" pitchFamily="18" charset="0"/>
                <a:cs typeface="Times New Roman" panose="02020603050405020304" pitchFamily="18" charset="0"/>
              </a:rPr>
              <a:t>, provides an optimized way to perform text-based queries, making it suitable for forensic applications.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0D75E5-BCF4-6C80-6AD4-69FF97B376DB}"/>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833014651"/>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38EA3-38C4-CDB7-583E-D1EC1A9D8A58}"/>
              </a:ext>
            </a:extLst>
          </p:cNvPr>
          <p:cNvSpPr>
            <a:spLocks noGrp="1"/>
          </p:cNvSpPr>
          <p:nvPr>
            <p:ph idx="1"/>
          </p:nvPr>
        </p:nvSpPr>
        <p:spPr>
          <a:xfrm>
            <a:off x="838200" y="228600"/>
            <a:ext cx="10515600" cy="5948363"/>
          </a:xfrm>
        </p:spPr>
        <p:txBody>
          <a:bodyPr/>
          <a:lstStyle/>
          <a:p>
            <a:pPr marL="0" indent="0">
              <a:buNone/>
            </a:pPr>
            <a:r>
              <a:rPr lang="en-US" sz="2400" b="1" dirty="0">
                <a:latin typeface="Times New Roman" panose="02020603050405020304" pitchFamily="18" charset="0"/>
                <a:cs typeface="Times New Roman" panose="02020603050405020304" pitchFamily="18" charset="0"/>
              </a:rPr>
              <a:t>2. Overview of MySQL Full-Text Search</a:t>
            </a:r>
          </a:p>
          <a:p>
            <a:pPr marL="0" indent="0">
              <a:buNone/>
            </a:pPr>
            <a:r>
              <a:rPr lang="en-US" sz="2400" dirty="0">
                <a:latin typeface="Times New Roman" panose="02020603050405020304" pitchFamily="18" charset="0"/>
                <a:cs typeface="Times New Roman" panose="02020603050405020304" pitchFamily="18" charset="0"/>
              </a:rPr>
              <a:t>MySQL FTS enables fast and flexible natural language searching, supporting features like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mode, relevance ranking, and query expansion. Key studies highlight its advantages over LIKE-based searches by leveraging inverted indexes for improved performance.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96B932-DF2E-E71E-C243-7E8D252446AA}"/>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5" name="Rectangle 1">
            <a:extLst>
              <a:ext uri="{FF2B5EF4-FFF2-40B4-BE49-F238E27FC236}">
                <a16:creationId xmlns:a16="http://schemas.microsoft.com/office/drawing/2014/main" id="{05341A8D-E02B-54CD-C55E-20F16BFAB587}"/>
              </a:ext>
            </a:extLst>
          </p:cNvPr>
          <p:cNvSpPr>
            <a:spLocks noChangeArrowheads="1"/>
          </p:cNvSpPr>
          <p:nvPr/>
        </p:nvSpPr>
        <p:spPr bwMode="auto">
          <a:xfrm>
            <a:off x="838200" y="2680724"/>
            <a:ext cx="1037335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3.Application in Forensic Customer Portals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Forensic customer portals require searching across various data sources, including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emails, transaction records, and case reports.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MySQL FTS enhances forensic investigations by enabling: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Keyword-Based Search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Investigators can quickly retrieve relevant records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natural language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88160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24F6-6C99-78CE-6383-25135E512D26}"/>
              </a:ext>
            </a:extLst>
          </p:cNvPr>
          <p:cNvSpPr>
            <a:spLocks noGrp="1"/>
          </p:cNvSpPr>
          <p:nvPr>
            <p:ph type="title"/>
          </p:nvPr>
        </p:nvSpPr>
        <p:spPr>
          <a:xfrm>
            <a:off x="838200" y="365126"/>
            <a:ext cx="10515600" cy="69215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dirty="0"/>
          </a:p>
        </p:txBody>
      </p:sp>
      <p:sp>
        <p:nvSpPr>
          <p:cNvPr id="3" name="Content Placeholder 2">
            <a:extLst>
              <a:ext uri="{FF2B5EF4-FFF2-40B4-BE49-F238E27FC236}">
                <a16:creationId xmlns:a16="http://schemas.microsoft.com/office/drawing/2014/main" id="{BA913AD4-F5C4-1379-0672-38DEA3F1F360}"/>
              </a:ext>
            </a:extLst>
          </p:cNvPr>
          <p:cNvSpPr>
            <a:spLocks noGrp="1"/>
          </p:cNvSpPr>
          <p:nvPr>
            <p:ph idx="1"/>
          </p:nvPr>
        </p:nvSpPr>
        <p:spPr>
          <a:xfrm>
            <a:off x="838200" y="1133475"/>
            <a:ext cx="10515600" cy="4351338"/>
          </a:xfrm>
        </p:spPr>
        <p:txBody>
          <a:bodyPr/>
          <a:lstStyle/>
          <a:p>
            <a:r>
              <a:rPr lang="en-US" dirty="0"/>
              <a:t>Search Feature for a Forensic Customer Portal:</a:t>
            </a:r>
            <a:br>
              <a:rPr lang="en-US" dirty="0"/>
            </a:br>
            <a:endParaRPr lang="en-US" dirty="0"/>
          </a:p>
          <a:p>
            <a:endParaRPr lang="en-IN" dirty="0"/>
          </a:p>
        </p:txBody>
      </p:sp>
      <p:sp>
        <p:nvSpPr>
          <p:cNvPr id="4" name="Slide Number Placeholder 3">
            <a:extLst>
              <a:ext uri="{FF2B5EF4-FFF2-40B4-BE49-F238E27FC236}">
                <a16:creationId xmlns:a16="http://schemas.microsoft.com/office/drawing/2014/main" id="{95640EBB-4FDE-48E1-EAAF-9308E8DFC1B3}"/>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
        <p:nvSpPr>
          <p:cNvPr id="5" name="Rectangle 1">
            <a:extLst>
              <a:ext uri="{FF2B5EF4-FFF2-40B4-BE49-F238E27FC236}">
                <a16:creationId xmlns:a16="http://schemas.microsoft.com/office/drawing/2014/main" id="{D86E2603-1D5B-3FFB-F8D2-FB4097C59BC1}"/>
              </a:ext>
            </a:extLst>
          </p:cNvPr>
          <p:cNvSpPr>
            <a:spLocks noChangeArrowheads="1"/>
          </p:cNvSpPr>
          <p:nvPr/>
        </p:nvSpPr>
        <p:spPr bwMode="auto">
          <a:xfrm>
            <a:off x="942975" y="1831132"/>
            <a:ext cx="119919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Introduction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Forensic investigations require efficient data retrieval from large datasets.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Traditional SQL queries (LIKE) are slow, making it difficult to search unstructured text effectively.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This project proposes implementing </a:t>
            </a:r>
            <a:r>
              <a:rPr kumimoji="0" lang="en-US" altLang="en-US" sz="2400" b="1" i="0" u="none" strike="noStrike" cap="none" normalizeH="0" baseline="0" dirty="0">
                <a:ln>
                  <a:noFill/>
                </a:ln>
                <a:solidFill>
                  <a:schemeClr val="tx1"/>
                </a:solidFill>
                <a:effectLst/>
                <a:latin typeface="+mn-lt"/>
              </a:rPr>
              <a:t>MySQL Full-Text Search (FTS)</a:t>
            </a:r>
            <a:r>
              <a:rPr kumimoji="0" lang="en-US" altLang="en-US" sz="2400" b="0" i="0" u="none" strike="noStrike" cap="none" normalizeH="0" baseline="0" dirty="0">
                <a:ln>
                  <a:noFill/>
                </a:ln>
                <a:solidFill>
                  <a:schemeClr val="tx1"/>
                </a:solidFill>
                <a:effectLst/>
                <a:latin typeface="+mn-lt"/>
              </a:rPr>
              <a:t> to improve search performance and accuracy.</a:t>
            </a:r>
          </a:p>
        </p:txBody>
      </p:sp>
    </p:spTree>
    <p:extLst>
      <p:ext uri="{BB962C8B-B14F-4D97-AF65-F5344CB8AC3E}">
        <p14:creationId xmlns:p14="http://schemas.microsoft.com/office/powerpoint/2010/main" val="169569576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5372C-CF59-4815-05A9-95ADD20F4B7A}"/>
              </a:ext>
            </a:extLst>
          </p:cNvPr>
          <p:cNvSpPr>
            <a:spLocks noGrp="1"/>
          </p:cNvSpPr>
          <p:nvPr>
            <p:ph idx="1"/>
          </p:nvPr>
        </p:nvSpPr>
        <p:spPr>
          <a:xfrm>
            <a:off x="571500" y="136524"/>
            <a:ext cx="10515600" cy="5235575"/>
          </a:xfrm>
        </p:spPr>
        <p:txBody>
          <a:bodyPr/>
          <a:lstStyle/>
          <a:p>
            <a:r>
              <a:rPr lang="en-US" b="1" dirty="0"/>
              <a:t>Objectives</a:t>
            </a:r>
          </a:p>
          <a:p>
            <a:pPr>
              <a:buFont typeface="Arial" panose="020B0604020202020204" pitchFamily="34" charset="0"/>
              <a:buChar char="•"/>
            </a:pPr>
            <a:r>
              <a:rPr lang="en-US" dirty="0"/>
              <a:t>Implement a fast and accurate search feature for forensic case data.</a:t>
            </a:r>
          </a:p>
          <a:p>
            <a:pPr>
              <a:buFont typeface="Arial" panose="020B0604020202020204" pitchFamily="34" charset="0"/>
              <a:buChar char="•"/>
            </a:pPr>
            <a:r>
              <a:rPr lang="en-US" dirty="0"/>
              <a:t>Use MySQL FTS for efficient text indexing and retrieval.</a:t>
            </a:r>
          </a:p>
          <a:p>
            <a:pPr>
              <a:buFont typeface="Arial" panose="020B0604020202020204" pitchFamily="34" charset="0"/>
              <a:buChar char="•"/>
            </a:pPr>
            <a:r>
              <a:rPr lang="en-US" dirty="0"/>
              <a:t>Enable </a:t>
            </a:r>
            <a:r>
              <a:rPr lang="en-US" dirty="0" err="1"/>
              <a:t>boolean</a:t>
            </a:r>
            <a:r>
              <a:rPr lang="en-US" dirty="0"/>
              <a:t>, phrase, and relevance-based searches.</a:t>
            </a:r>
          </a:p>
          <a:p>
            <a:r>
              <a:rPr lang="en-IN" b="1" dirty="0"/>
              <a:t>Methodology</a:t>
            </a:r>
          </a:p>
          <a:p>
            <a:pPr>
              <a:buFont typeface="Arial" panose="020B0604020202020204" pitchFamily="34" charset="0"/>
              <a:buChar char="•"/>
            </a:pPr>
            <a:r>
              <a:rPr lang="en-IN" dirty="0"/>
              <a:t>MySQL Full-Text Indexing on relevant forensic data tables.</a:t>
            </a:r>
          </a:p>
          <a:p>
            <a:pPr>
              <a:buFont typeface="Arial" panose="020B0604020202020204" pitchFamily="34" charset="0"/>
              <a:buChar char="•"/>
            </a:pPr>
            <a:r>
              <a:rPr lang="en-IN" dirty="0"/>
              <a:t>Natural Language &amp; Boolean Mode for flexible search queries.</a:t>
            </a:r>
          </a:p>
          <a:p>
            <a:pPr>
              <a:buFont typeface="Arial" panose="020B0604020202020204" pitchFamily="34" charset="0"/>
              <a:buChar char="•"/>
            </a:pPr>
            <a:r>
              <a:rPr lang="en-IN" dirty="0"/>
              <a:t>Ranking &amp; Relevance Filtering for accurate results.</a:t>
            </a:r>
          </a:p>
          <a:p>
            <a:pPr>
              <a:buFont typeface="Arial" panose="020B0604020202020204" pitchFamily="34" charset="0"/>
              <a:buChar char="•"/>
            </a:pPr>
            <a:r>
              <a:rPr lang="en-US" dirty="0"/>
              <a:t>Integration with Node.js &amp; Next.js for real-time searching.</a:t>
            </a:r>
          </a:p>
          <a:p>
            <a:endParaRPr lang="en-IN" dirty="0"/>
          </a:p>
        </p:txBody>
      </p:sp>
      <p:sp>
        <p:nvSpPr>
          <p:cNvPr id="4" name="Slide Number Placeholder 3">
            <a:extLst>
              <a:ext uri="{FF2B5EF4-FFF2-40B4-BE49-F238E27FC236}">
                <a16:creationId xmlns:a16="http://schemas.microsoft.com/office/drawing/2014/main" id="{0BB5BE75-AE90-0B79-F8E1-22EFE66DBFEA}"/>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63225273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4CE870-D6FC-B3F4-4B7A-108802C795C2}"/>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5" name="Rectangle 1">
            <a:extLst>
              <a:ext uri="{FF2B5EF4-FFF2-40B4-BE49-F238E27FC236}">
                <a16:creationId xmlns:a16="http://schemas.microsoft.com/office/drawing/2014/main" id="{61399533-036D-2DD9-3E74-EEA73F8A8868}"/>
              </a:ext>
            </a:extLst>
          </p:cNvPr>
          <p:cNvSpPr>
            <a:spLocks noGrp="1" noChangeArrowheads="1"/>
          </p:cNvSpPr>
          <p:nvPr>
            <p:ph idx="1"/>
          </p:nvPr>
        </p:nvSpPr>
        <p:spPr bwMode="auto">
          <a:xfrm>
            <a:off x="695325" y="150368"/>
            <a:ext cx="9948364" cy="369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Boolean Searches – Supports advanced queries with logical operators </a:t>
            </a:r>
          </a:p>
          <a:p>
            <a:pPr marL="0" lvl="0" indent="0">
              <a:lnSpc>
                <a:spcPct val="100000"/>
              </a:lnSpc>
              <a:spcBef>
                <a:spcPct val="0"/>
              </a:spcBef>
              <a:buFontTx/>
              <a:buChar char="•"/>
            </a:pPr>
            <a:r>
              <a:rPr lang="en-US" altLang="en-US" sz="2400" dirty="0">
                <a:latin typeface="Times New Roman" panose="02020603050405020304" pitchFamily="18" charset="0"/>
                <a:cs typeface="Times New Roman" panose="02020603050405020304" pitchFamily="18" charset="0"/>
              </a:rPr>
              <a:t>(AND, OR, NOT) for precise filtering.</a:t>
            </a:r>
          </a:p>
          <a:p>
            <a:pPr marL="0" lvl="0" indent="0">
              <a:lnSpc>
                <a:spcPct val="100000"/>
              </a:lnSpc>
              <a:spcBef>
                <a:spcPct val="0"/>
              </a:spcBef>
              <a:buFontTx/>
              <a:buChar char="•"/>
            </a:pPr>
            <a:r>
              <a:rPr lang="en-US" altLang="en-US" sz="2400" dirty="0">
                <a:latin typeface="Times New Roman" panose="02020603050405020304" pitchFamily="18" charset="0"/>
                <a:cs typeface="Times New Roman" panose="02020603050405020304" pitchFamily="18" charset="0"/>
              </a:rPr>
              <a:t>Multi-Table Search – Facilitates cross-referencing between customer details, </a:t>
            </a:r>
          </a:p>
          <a:p>
            <a:pPr marL="0" lvl="0" indent="0">
              <a:lnSpc>
                <a:spcPct val="100000"/>
              </a:lnSpc>
              <a:spcBef>
                <a:spcPct val="0"/>
              </a:spcBef>
              <a:buFontTx/>
              <a:buChar char="•"/>
            </a:pPr>
            <a:r>
              <a:rPr lang="en-US" altLang="en-US" sz="2400" dirty="0">
                <a:latin typeface="Times New Roman" panose="02020603050405020304" pitchFamily="18" charset="0"/>
                <a:cs typeface="Times New Roman" panose="02020603050405020304" pitchFamily="18" charset="0"/>
              </a:rPr>
              <a:t>financial transactions, and communication logs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Expected Outcome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Faster search response times for forensic data retrieval.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accurate and relevant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934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ABDA-04CB-283F-E310-189A83E98753}"/>
              </a:ext>
            </a:extLst>
          </p:cNvPr>
          <p:cNvSpPr>
            <a:spLocks noGrp="1"/>
          </p:cNvSpPr>
          <p:nvPr>
            <p:ph type="title"/>
          </p:nvPr>
        </p:nvSpPr>
        <p:spPr>
          <a:xfrm>
            <a:off x="838200" y="365125"/>
            <a:ext cx="10515600" cy="663575"/>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dirty="0"/>
          </a:p>
        </p:txBody>
      </p:sp>
      <p:sp>
        <p:nvSpPr>
          <p:cNvPr id="4" name="Slide Number Placeholder 3">
            <a:extLst>
              <a:ext uri="{FF2B5EF4-FFF2-40B4-BE49-F238E27FC236}">
                <a16:creationId xmlns:a16="http://schemas.microsoft.com/office/drawing/2014/main" id="{41B50FEB-559D-6DCF-1BF5-F2C53B6A5B0A}"/>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5" name="Rectangle 1">
            <a:extLst>
              <a:ext uri="{FF2B5EF4-FFF2-40B4-BE49-F238E27FC236}">
                <a16:creationId xmlns:a16="http://schemas.microsoft.com/office/drawing/2014/main" id="{1C0833A2-44D9-27AB-D19A-D52947C95907}"/>
              </a:ext>
            </a:extLst>
          </p:cNvPr>
          <p:cNvSpPr>
            <a:spLocks noGrp="1" noChangeArrowheads="1"/>
          </p:cNvSpPr>
          <p:nvPr>
            <p:ph idx="1"/>
          </p:nvPr>
        </p:nvSpPr>
        <p:spPr bwMode="auto">
          <a:xfrm>
            <a:off x="492381" y="1163628"/>
            <a:ext cx="110738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Forensic investigations require quick and accurate retrieval of customer data from large, unstructured</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datasets. Traditional SQL search methods, such as LIKE queries, are inefficient and slow when handling complex search requests.</a:t>
            </a:r>
          </a:p>
          <a:p>
            <a:pPr>
              <a:lnSpc>
                <a:spcPct val="100000"/>
              </a:lnSpc>
              <a:spcBef>
                <a:spcPct val="0"/>
              </a:spcBef>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makes it difficult for investigators to find relevant case files, transaction records, and communications quickly. The lack of an optimized search mechanism leads to delays in forensic analysis, increasing the risk of missing critical evidence. </a:t>
            </a:r>
          </a:p>
          <a:p>
            <a:pPr>
              <a:lnSpc>
                <a:spcPct val="100000"/>
              </a:lnSpc>
              <a:spcBef>
                <a:spcPct val="0"/>
              </a:spcBef>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address this, a robust search feature using MySQL Full-Text Search (FTS) is proposed to improve search efficiency, accuracy, and relevance in the forensic customer portal. </a:t>
            </a:r>
          </a:p>
        </p:txBody>
      </p:sp>
    </p:spTree>
    <p:extLst>
      <p:ext uri="{BB962C8B-B14F-4D97-AF65-F5344CB8AC3E}">
        <p14:creationId xmlns:p14="http://schemas.microsoft.com/office/powerpoint/2010/main" val="254200358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B94F-57A0-521D-3DA0-4CA77AE0A5F8}"/>
              </a:ext>
            </a:extLst>
          </p:cNvPr>
          <p:cNvSpPr>
            <a:spLocks noGrp="1"/>
          </p:cNvSpPr>
          <p:nvPr>
            <p:ph type="title"/>
          </p:nvPr>
        </p:nvSpPr>
        <p:spPr>
          <a:xfrm>
            <a:off x="838200" y="365126"/>
            <a:ext cx="10515600" cy="74930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3200" dirty="0"/>
          </a:p>
        </p:txBody>
      </p:sp>
      <p:sp>
        <p:nvSpPr>
          <p:cNvPr id="3" name="Content Placeholder 2">
            <a:extLst>
              <a:ext uri="{FF2B5EF4-FFF2-40B4-BE49-F238E27FC236}">
                <a16:creationId xmlns:a16="http://schemas.microsoft.com/office/drawing/2014/main" id="{18BACF3C-BD83-9311-DB84-08A768B22214}"/>
              </a:ext>
            </a:extLst>
          </p:cNvPr>
          <p:cNvSpPr>
            <a:spLocks noGrp="1"/>
          </p:cNvSpPr>
          <p:nvPr>
            <p:ph idx="1"/>
          </p:nvPr>
        </p:nvSpPr>
        <p:spPr>
          <a:xfrm>
            <a:off x="714375" y="1114426"/>
            <a:ext cx="10515600" cy="4791074"/>
          </a:xfrm>
        </p:spPr>
        <p:txBody>
          <a:bodyPr/>
          <a:lstStyle/>
          <a:p>
            <a:r>
              <a:rPr lang="en-IN" b="1" dirty="0"/>
              <a:t>Hardware Requirements :</a:t>
            </a:r>
          </a:p>
          <a:p>
            <a:pPr>
              <a:buFont typeface="Arial" panose="020B0604020202020204" pitchFamily="34" charset="0"/>
              <a:buChar char="•"/>
            </a:pPr>
            <a:r>
              <a:rPr lang="en-IN" dirty="0"/>
              <a:t>Server: Minimum 8GB RAM, Quad-Core CPU for optimal database performance</a:t>
            </a:r>
          </a:p>
          <a:p>
            <a:pPr>
              <a:buFont typeface="Arial" panose="020B0604020202020204" pitchFamily="34" charset="0"/>
              <a:buChar char="•"/>
            </a:pPr>
            <a:r>
              <a:rPr lang="en-IN" dirty="0"/>
              <a:t>Storage: SSD recommended for faster query execution</a:t>
            </a:r>
          </a:p>
          <a:p>
            <a:pPr>
              <a:buFont typeface="Arial" panose="020B0604020202020204" pitchFamily="34" charset="0"/>
              <a:buChar char="•"/>
            </a:pPr>
            <a:r>
              <a:rPr lang="en-IN" dirty="0"/>
              <a:t>Network: High-speed internet for efficient backend communication</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4FAC640-2831-9C05-A8E8-770756091891}"/>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2498499737"/>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18E9A-E106-F523-D500-D9DEDF04B387}"/>
              </a:ext>
            </a:extLst>
          </p:cNvPr>
          <p:cNvSpPr>
            <a:spLocks noGrp="1"/>
          </p:cNvSpPr>
          <p:nvPr>
            <p:ph idx="1"/>
          </p:nvPr>
        </p:nvSpPr>
        <p:spPr>
          <a:xfrm>
            <a:off x="695325" y="498475"/>
            <a:ext cx="10515600" cy="4351338"/>
          </a:xfrm>
        </p:spPr>
        <p:txBody>
          <a:bodyPr/>
          <a:lstStyle/>
          <a:p>
            <a:r>
              <a:rPr lang="en-IN" b="1" dirty="0"/>
              <a:t>Software Requirements</a:t>
            </a:r>
          </a:p>
          <a:p>
            <a:pPr>
              <a:buFont typeface="Arial" panose="020B0604020202020204" pitchFamily="34" charset="0"/>
              <a:buChar char="•"/>
            </a:pPr>
            <a:r>
              <a:rPr lang="en-IN" dirty="0"/>
              <a:t>Database: MySQL 8.0+ with Full-Text Search (FTS) enabled</a:t>
            </a:r>
          </a:p>
          <a:p>
            <a:pPr>
              <a:buFont typeface="Arial" panose="020B0604020202020204" pitchFamily="34" charset="0"/>
              <a:buChar char="•"/>
            </a:pPr>
            <a:r>
              <a:rPr lang="en-IN" dirty="0"/>
              <a:t>Backend: Node.js with Express.js for handling API requests</a:t>
            </a:r>
          </a:p>
          <a:p>
            <a:pPr>
              <a:buFont typeface="Arial" panose="020B0604020202020204" pitchFamily="34" charset="0"/>
              <a:buChar char="•"/>
            </a:pPr>
            <a:r>
              <a:rPr lang="en-IN" dirty="0"/>
              <a:t>Frontend: Next.js with Tailwind CSS for UI development</a:t>
            </a:r>
          </a:p>
          <a:p>
            <a:pPr>
              <a:buFont typeface="Arial" panose="020B0604020202020204" pitchFamily="34" charset="0"/>
              <a:buChar char="•"/>
            </a:pPr>
            <a:r>
              <a:rPr lang="en-IN" dirty="0"/>
              <a:t>Search Features: Boolean mode, natural language processing, and relevance ranking</a:t>
            </a:r>
          </a:p>
          <a:p>
            <a:pPr>
              <a:buFont typeface="Arial" panose="020B0604020202020204" pitchFamily="34" charset="0"/>
              <a:buChar char="•"/>
            </a:pPr>
            <a:r>
              <a:rPr lang="en-IN" dirty="0"/>
              <a:t>Security: Role-based access control (RBAC) to protect sensitive forensic data</a:t>
            </a:r>
          </a:p>
          <a:p>
            <a:endParaRPr lang="en-IN" dirty="0"/>
          </a:p>
        </p:txBody>
      </p:sp>
      <p:sp>
        <p:nvSpPr>
          <p:cNvPr id="4" name="Slide Number Placeholder 3">
            <a:extLst>
              <a:ext uri="{FF2B5EF4-FFF2-40B4-BE49-F238E27FC236}">
                <a16:creationId xmlns:a16="http://schemas.microsoft.com/office/drawing/2014/main" id="{B958F14D-321E-69D7-EF65-BFDC88F920B3}"/>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225507986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EB2A-2015-F830-6EAB-A8F443826C86}"/>
              </a:ext>
            </a:extLst>
          </p:cNvPr>
          <p:cNvSpPr>
            <a:spLocks noGrp="1"/>
          </p:cNvSpPr>
          <p:nvPr>
            <p:ph type="title"/>
          </p:nvPr>
        </p:nvSpPr>
        <p:spPr>
          <a:xfrm>
            <a:off x="838200" y="365125"/>
            <a:ext cx="10515600" cy="777875"/>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3200" dirty="0"/>
          </a:p>
        </p:txBody>
      </p:sp>
      <p:sp>
        <p:nvSpPr>
          <p:cNvPr id="4" name="Slide Number Placeholder 3">
            <a:extLst>
              <a:ext uri="{FF2B5EF4-FFF2-40B4-BE49-F238E27FC236}">
                <a16:creationId xmlns:a16="http://schemas.microsoft.com/office/drawing/2014/main" id="{62F4DE26-E419-8773-258F-55B9E471A93A}"/>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5" name="Rectangle 1">
            <a:extLst>
              <a:ext uri="{FF2B5EF4-FFF2-40B4-BE49-F238E27FC236}">
                <a16:creationId xmlns:a16="http://schemas.microsoft.com/office/drawing/2014/main" id="{BDA8EDBD-692F-F74A-39A8-0A182015CD91}"/>
              </a:ext>
            </a:extLst>
          </p:cNvPr>
          <p:cNvSpPr>
            <a:spLocks noGrp="1" noChangeArrowheads="1"/>
          </p:cNvSpPr>
          <p:nvPr>
            <p:ph idx="1"/>
          </p:nvPr>
        </p:nvSpPr>
        <p:spPr bwMode="auto">
          <a:xfrm>
            <a:off x="450133" y="1402932"/>
            <a:ext cx="1129173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Search Performance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MySQL FTS uses indexed search, reducing query execution time compared to LIKE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Supports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Boolean searches, phrase matching, and relevance ranking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more precise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Experience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responsive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Next.js frontend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smooth and intuitive search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system can efficiently handle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forensic datasets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investigations grow.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latin typeface="Times New Roman" panose="02020603050405020304" pitchFamily="18" charset="0"/>
                <a:cs typeface="Times New Roman" panose="02020603050405020304" pitchFamily="18" charset="0"/>
              </a:rPr>
              <a:t>Cost-Effective</a:t>
            </a:r>
            <a:r>
              <a:rPr lang="en-US" sz="2400" dirty="0">
                <a:latin typeface="Times New Roman" panose="02020603050405020304" pitchFamily="18" charset="0"/>
                <a:cs typeface="Times New Roman" panose="02020603050405020304" pitchFamily="18" charset="0"/>
              </a:rPr>
              <a:t> – Uses </a:t>
            </a:r>
            <a:r>
              <a:rPr lang="en-US" sz="2400" b="1" dirty="0">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an open-source database, reducing licensing costs compared to other search engines.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6818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90216" y="1083345"/>
            <a:ext cx="10668000" cy="4888830"/>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US" sz="2000" b="1" dirty="0" err="1">
                <a:solidFill>
                  <a:schemeClr val="accent1">
                    <a:lumMod val="75000"/>
                  </a:schemeClr>
                </a:solidFill>
                <a:latin typeface="Times New Roman" panose="02020603050405020304" pitchFamily="18" charset="0"/>
                <a:cs typeface="Times New Roman" panose="02020603050405020304" pitchFamily="18" charset="0"/>
              </a:rPr>
              <a:t>Github</a:t>
            </a:r>
            <a:r>
              <a:rPr lang="en-US" sz="2000" b="1" dirty="0">
                <a:solidFill>
                  <a:schemeClr val="accent1">
                    <a:lumMod val="75000"/>
                  </a:schemeClr>
                </a:solidFill>
                <a:latin typeface="Times New Roman" panose="02020603050405020304" pitchFamily="18" charset="0"/>
                <a:cs typeface="Times New Roman" panose="02020603050405020304" pitchFamily="18" charset="0"/>
              </a:rPr>
              <a:t>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D9D3-FE4B-93D2-CE47-DB496B21D66F}"/>
              </a:ext>
            </a:extLst>
          </p:cNvPr>
          <p:cNvSpPr>
            <a:spLocks noGrp="1"/>
          </p:cNvSpPr>
          <p:nvPr>
            <p:ph type="title"/>
          </p:nvPr>
        </p:nvSpPr>
        <p:spPr>
          <a:xfrm>
            <a:off x="838200" y="365126"/>
            <a:ext cx="10515600" cy="730250"/>
          </a:xfrm>
        </p:spPr>
        <p:txBody>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WORKING OF THE SEARCH FUNCTION</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A89DA-5E5A-19C0-1932-7209A1C910AC}"/>
              </a:ext>
            </a:extLst>
          </p:cNvPr>
          <p:cNvSpPr>
            <a:spLocks noGrp="1"/>
          </p:cNvSpPr>
          <p:nvPr>
            <p:ph idx="1"/>
          </p:nvPr>
        </p:nvSpPr>
        <p:spPr>
          <a:xfrm>
            <a:off x="485775" y="1095376"/>
            <a:ext cx="10515600" cy="4351338"/>
          </a:xfrm>
        </p:spPr>
        <p:txBody>
          <a:bodyPr/>
          <a:lstStyle/>
          <a:p>
            <a:r>
              <a:rPr lang="en-US" sz="2200" dirty="0">
                <a:latin typeface="Times New Roman" panose="02020603050405020304" pitchFamily="18" charset="0"/>
                <a:cs typeface="Times New Roman" panose="02020603050405020304" pitchFamily="18" charset="0"/>
              </a:rPr>
              <a:t>Enforced minimum 5 – character restriction for the search queries in order to reduce the workload on the backend and model.</a:t>
            </a:r>
          </a:p>
          <a:p>
            <a:pPr marL="0" indent="0">
              <a:buNone/>
            </a:pPr>
            <a:endParaRPr 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Finding Matching Tables from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searchable_keywords</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Constructs an SQL query to retrieve table names and relevant columns from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searchable_keywords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input query.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JSON_EXTRACT to extract column names and default columns from the JSON configuration.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Filters tables where the keyword is found in the config-&gt;'$.keywords' field.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Executes the query and stores results in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keywordResults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the query and results for debugging.</a:t>
            </a:r>
          </a:p>
          <a:p>
            <a:endParaRPr lang="en-US" sz="2200" dirty="0">
              <a:latin typeface="Times New Roman" panose="02020603050405020304" pitchFamily="18" charset="0"/>
              <a:cs typeface="Times New Roman" panose="02020603050405020304" pitchFamily="18" charset="0"/>
            </a:endParaRPr>
          </a:p>
          <a:p>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AA1D1E20-FA94-7503-FE34-A6FDBCDFE4C2}"/>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3308291293"/>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55B5FE-07CC-1D27-B03D-7B99B69D0763}"/>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
        <p:nvSpPr>
          <p:cNvPr id="5" name="Rectangle 1">
            <a:extLst>
              <a:ext uri="{FF2B5EF4-FFF2-40B4-BE49-F238E27FC236}">
                <a16:creationId xmlns:a16="http://schemas.microsoft.com/office/drawing/2014/main" id="{9BCB6F53-DA0C-6994-DFD1-FFD3AC1B54C7}"/>
              </a:ext>
            </a:extLst>
          </p:cNvPr>
          <p:cNvSpPr>
            <a:spLocks noGrp="1" noChangeArrowheads="1"/>
          </p:cNvSpPr>
          <p:nvPr>
            <p:ph idx="1"/>
          </p:nvPr>
        </p:nvSpPr>
        <p:spPr bwMode="auto">
          <a:xfrm>
            <a:off x="438150" y="535166"/>
            <a:ext cx="1102042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Searching in Matched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Iterates through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keywordResults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extract table names and column names.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Skips tables if they do not have relevant columns.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column names from JSON to a comma-separated format for SQL queries.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Constructs a dynamic SQL query to search in the selected tables using LIKE LOWER(?) for case-insensitive matching.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Executes the search query and appends matching results to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searchResults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Fallback to Default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no results are found, logs a fallback search message.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Retrieves default tables where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defaultcolumn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set to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Iterates through the default tables, extracting table names and column names.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Constructs and executes a search query similar to the keyword-based search.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Appends any matching results to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searchResults</a:t>
            </a:r>
            <a:r>
              <a:rPr kumimoji="0" lang="en-US" altLang="en-US" sz="10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116059"/>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08506663"/>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https://github.com/pranaypro</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24</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dirty="0" err="1">
                <a:latin typeface="Times New Roman" panose="02020603050405020304" pitchFamily="18" charset="0"/>
                <a:cs typeface="Times New Roman" panose="02020603050405020304" pitchFamily="18" charset="0"/>
              </a:rPr>
              <a:t>Samartha</a:t>
            </a:r>
            <a:r>
              <a:rPr lang="en-US" dirty="0">
                <a:latin typeface="Times New Roman" panose="02020603050405020304" pitchFamily="18" charset="0"/>
                <a:cs typeface="Times New Roman" panose="02020603050405020304" pitchFamily="18" charset="0"/>
              </a:rPr>
              <a:t> InfoSolutions, established in 2006, is a privately owned IT solutions and services organization based in Bengaluru, Karnataka, India. With over 15 years of experience, the company specializes in delivering a range of services</a:t>
            </a:r>
          </a:p>
          <a:p>
            <a:r>
              <a:rPr lang="en-US" b="1" dirty="0">
                <a:latin typeface="Times New Roman" panose="02020603050405020304" pitchFamily="18" charset="0"/>
                <a:cs typeface="Times New Roman" panose="02020603050405020304" pitchFamily="18" charset="0"/>
              </a:rPr>
              <a:t>Service Offerings: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 IT Infrastructure Management:</a:t>
            </a:r>
            <a:endParaRPr lang="en-US" dirty="0">
              <a:latin typeface="Times New Roman" panose="02020603050405020304" pitchFamily="18" charset="0"/>
              <a:cs typeface="Times New Roman" panose="02020603050405020304" pitchFamily="18" charset="0"/>
            </a:endParaRPr>
          </a:p>
          <a:p>
            <a:pPr marL="457200" lvl="1" indent="0">
              <a:buNone/>
            </a:pPr>
            <a:r>
              <a:rPr lang="en-US" dirty="0" err="1">
                <a:latin typeface="Times New Roman" panose="02020603050405020304" pitchFamily="18" charset="0"/>
                <a:cs typeface="Times New Roman" panose="02020603050405020304" pitchFamily="18" charset="0"/>
              </a:rPr>
              <a:t>Samartha</a:t>
            </a:r>
            <a:r>
              <a:rPr lang="en-US" dirty="0">
                <a:latin typeface="Times New Roman" panose="02020603050405020304" pitchFamily="18" charset="0"/>
                <a:cs typeface="Times New Roman" panose="02020603050405020304" pitchFamily="18" charset="0"/>
              </a:rPr>
              <a:t> provides infrastructure management services to large technology companies and enterprises, focusing on areas such as server management, virtualization, cloud computing, network automation, and application support. </a:t>
            </a:r>
            <a:r>
              <a:rPr lang="en-US" dirty="0">
                <a:latin typeface="Times New Roman" panose="02020603050405020304" pitchFamily="18" charset="0"/>
                <a:cs typeface="Times New Roman" panose="02020603050405020304" pitchFamily="18" charset="0"/>
                <a:hlinkClick r:id="rId2"/>
              </a:rPr>
              <a:t>samarthainfo.com</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BAC78-638B-F82A-CFBF-FA566C2F16B5}"/>
              </a:ext>
            </a:extLst>
          </p:cNvPr>
          <p:cNvSpPr>
            <a:spLocks noGrp="1"/>
          </p:cNvSpPr>
          <p:nvPr>
            <p:ph idx="1"/>
          </p:nvPr>
        </p:nvSpPr>
        <p:spPr>
          <a:xfrm>
            <a:off x="533400" y="187325"/>
            <a:ext cx="10515600" cy="4351338"/>
          </a:xfrm>
        </p:spPr>
        <p:txBody>
          <a:bodyPr/>
          <a:lstStyle/>
          <a:p>
            <a:r>
              <a:rPr lang="en-US" b="1" dirty="0"/>
              <a:t>Business Technology Optimization (BTO):</a:t>
            </a:r>
            <a:endParaRPr lang="en-US" dirty="0"/>
          </a:p>
          <a:p>
            <a:pPr>
              <a:buFont typeface="Arial" panose="020B0604020202020204" pitchFamily="34" charset="0"/>
              <a:buChar char="•"/>
            </a:pPr>
            <a:r>
              <a:rPr lang="en-US" dirty="0"/>
              <a:t>The company offers BTO services aimed at improving operational efficiency and reducing downtime. This includes optimizing business processes and implementing technology solutions that enhance performance.</a:t>
            </a:r>
          </a:p>
          <a:p>
            <a:r>
              <a:rPr lang="en-IN" b="1" dirty="0"/>
              <a:t>Software Solutions:</a:t>
            </a:r>
            <a:endParaRPr lang="en-IN" dirty="0"/>
          </a:p>
          <a:p>
            <a:pPr>
              <a:buFont typeface="Arial" panose="020B0604020202020204" pitchFamily="34" charset="0"/>
              <a:buChar char="•"/>
            </a:pPr>
            <a:r>
              <a:rPr lang="en-IN" dirty="0" err="1"/>
              <a:t>Samartha</a:t>
            </a:r>
            <a:r>
              <a:rPr lang="en-IN" dirty="0"/>
              <a:t> has a strong development team proficient in providing a wide range of software solutions, including Software as a Service (SaaS), cloud-based applications, Model-View-Controller (MVC) frameworks, automation tools, and artificial intelligence integrations. Their expertise spans multiple technologies such as Java J2EE/J2ME, Microsoft .NET, C/C++, and scripting languages like PHP, Perl, and Python.</a:t>
            </a:r>
          </a:p>
          <a:p>
            <a:pPr>
              <a:buFont typeface="Arial" panose="020B0604020202020204" pitchFamily="34" charset="0"/>
              <a:buChar char="•"/>
            </a:pPr>
            <a:endParaRPr lang="en-US" dirty="0"/>
          </a:p>
          <a:p>
            <a:endParaRPr lang="en-IN" dirty="0"/>
          </a:p>
        </p:txBody>
      </p:sp>
      <p:sp>
        <p:nvSpPr>
          <p:cNvPr id="4" name="Slide Number Placeholder 3">
            <a:extLst>
              <a:ext uri="{FF2B5EF4-FFF2-40B4-BE49-F238E27FC236}">
                <a16:creationId xmlns:a16="http://schemas.microsoft.com/office/drawing/2014/main" id="{F270D00D-E246-C2E7-F100-66A208E8582D}"/>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544600669"/>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4ABC0-39B3-39FD-8A82-E850F0C63A20}"/>
              </a:ext>
            </a:extLst>
          </p:cNvPr>
          <p:cNvSpPr>
            <a:spLocks noGrp="1"/>
          </p:cNvSpPr>
          <p:nvPr>
            <p:ph idx="1"/>
          </p:nvPr>
        </p:nvSpPr>
        <p:spPr>
          <a:xfrm>
            <a:off x="295275" y="187325"/>
            <a:ext cx="10515600" cy="4351338"/>
          </a:xfrm>
        </p:spPr>
        <p:txBody>
          <a:bodyPr/>
          <a:lstStyle/>
          <a:p>
            <a:r>
              <a:rPr lang="en-US" b="1" dirty="0"/>
              <a:t>Web and Mobile Solutions:</a:t>
            </a:r>
            <a:endParaRPr lang="en-US" dirty="0"/>
          </a:p>
          <a:p>
            <a:pPr>
              <a:buFont typeface="Arial" panose="020B0604020202020204" pitchFamily="34" charset="0"/>
              <a:buChar char="•"/>
            </a:pPr>
            <a:r>
              <a:rPr lang="en-US" dirty="0"/>
              <a:t>The company develops innovative web and mobile applications tailored to client needs, leveraging the latest technologies to deliver user-friendly and efficient solutions.</a:t>
            </a:r>
          </a:p>
          <a:p>
            <a:endParaRPr lang="en-IN" dirty="0"/>
          </a:p>
        </p:txBody>
      </p:sp>
      <p:sp>
        <p:nvSpPr>
          <p:cNvPr id="4" name="Slide Number Placeholder 3">
            <a:extLst>
              <a:ext uri="{FF2B5EF4-FFF2-40B4-BE49-F238E27FC236}">
                <a16:creationId xmlns:a16="http://schemas.microsoft.com/office/drawing/2014/main" id="{1DEE58C5-ABAB-5617-323B-BCD4A7C59FAE}"/>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497500459"/>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Assigned the task to build a search feature for the forensic customer portal.</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US" sz="2500" dirty="0"/>
              <a:t>The software development team has been incredibly supportive and knowledgeable. They have strong technical expertise and are always willing to guide and help when needed. Working with them has been a great learning experience, as they focus on writing clean, efficient code and solving problems effectively. Their collaborative approach makes it easy to discuss ideas and improve as a team.</a:t>
            </a:r>
          </a:p>
          <a:p>
            <a:r>
              <a:rPr lang="en-US" sz="2500" dirty="0"/>
              <a:t>My reporting manager has been very supportive and approachable. They provide clear guidance and ensure that the team stays on track while also encouraging us to learn and grow. Their feedback is always constructive, and they create a positive environment where we feel comfortable asking questions and discussing ideas. It's been a great experience working under their leadership.</a:t>
            </a:r>
            <a:endParaRPr lang="en-IN"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US" sz="2800" b="1" dirty="0">
                <a:latin typeface="Times New Roman" panose="02020603050405020304" pitchFamily="18" charset="0"/>
                <a:cs typeface="Times New Roman" panose="02020603050405020304" pitchFamily="18" charset="0"/>
              </a:rPr>
              <a:t>Challenges &amp; Selection Process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Finding the right internship opportunities.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Competing with a large pool of applicants.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Preparing for technical rounds under time constraints.</a:t>
            </a:r>
          </a:p>
          <a:p>
            <a:pPr>
              <a:buFont typeface="Arial" panose="020B0604020202020204" pitchFamily="34" charset="0"/>
              <a:buChar char="•"/>
            </a:pPr>
            <a:r>
              <a:rPr lang="en-US" dirty="0"/>
              <a:t>Build a Strong Resume &amp; Portfolio</a:t>
            </a:r>
          </a:p>
          <a:p>
            <a:pPr>
              <a:buFont typeface="Arial" panose="020B0604020202020204" pitchFamily="34" charset="0"/>
              <a:buChar char="•"/>
            </a:pPr>
            <a:r>
              <a:rPr lang="en-IN" dirty="0"/>
              <a:t>Start Early &amp; Stay Consistent</a:t>
            </a:r>
            <a:endParaRPr lang="en-US" b="1" dirty="0"/>
          </a:p>
          <a:p>
            <a:pPr>
              <a:buFont typeface="Arial" panose="020B0604020202020204" pitchFamily="34" charset="0"/>
              <a:buChar char="•"/>
            </a:pPr>
            <a:r>
              <a:rPr lang="en-IN" dirty="0"/>
              <a:t>Enhance Technical &amp; Soft Skills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US" sz="2200" dirty="0"/>
              <a:t>An </a:t>
            </a:r>
            <a:r>
              <a:rPr lang="en-US" sz="2200" b="1" dirty="0"/>
              <a:t>advanced search feature</a:t>
            </a:r>
            <a:r>
              <a:rPr lang="en-US" sz="2200" dirty="0"/>
              <a:t> for a forensic customer portal is crucial for efficiently retrieving relevant information from large datasets. Here’s an overview of its </a:t>
            </a:r>
            <a:r>
              <a:rPr lang="en-US" sz="2200" b="1" dirty="0"/>
              <a:t>purpose and usage</a:t>
            </a:r>
            <a:r>
              <a:rPr lang="en-US" sz="2200" dirty="0"/>
              <a:t>:</a:t>
            </a:r>
          </a:p>
          <a:p>
            <a:r>
              <a:rPr lang="en-US" sz="2200" b="1" dirty="0"/>
              <a:t>Purpose</a:t>
            </a:r>
          </a:p>
          <a:p>
            <a:pPr>
              <a:buFont typeface="+mj-lt"/>
              <a:buAutoNum type="arabicPeriod"/>
            </a:pPr>
            <a:r>
              <a:rPr lang="en-US" sz="2200" b="1" dirty="0"/>
              <a:t>Enhanced Data Retrieval</a:t>
            </a:r>
            <a:r>
              <a:rPr lang="en-US" sz="2200" dirty="0"/>
              <a:t> – Allows users to quickly find specific forensic records, case files, or customer interactions.</a:t>
            </a:r>
          </a:p>
          <a:p>
            <a:pPr>
              <a:buFont typeface="+mj-lt"/>
              <a:buAutoNum type="arabicPeriod"/>
            </a:pPr>
            <a:r>
              <a:rPr lang="en-US" sz="2200" b="1" dirty="0"/>
              <a:t>Filtering &amp; Precision</a:t>
            </a:r>
            <a:r>
              <a:rPr lang="en-US" sz="2200" dirty="0"/>
              <a:t> – Enables refined searches using multiple criteria like date, case ID, customer details, file types, or keywords.</a:t>
            </a:r>
          </a:p>
          <a:p>
            <a:pPr>
              <a:buFont typeface="+mj-lt"/>
              <a:buAutoNum type="arabicPeriod"/>
            </a:pPr>
            <a:r>
              <a:rPr lang="en-US" sz="2200" b="1" dirty="0"/>
              <a:t>Speed &amp; Efficiency</a:t>
            </a:r>
            <a:r>
              <a:rPr lang="en-US" sz="2200" dirty="0"/>
              <a:t> – Reduces time spent manually searching through records, making investigations more efficient.</a:t>
            </a:r>
          </a:p>
          <a:p>
            <a:pPr>
              <a:buFont typeface="+mj-lt"/>
              <a:buAutoNum type="arabicPeriod"/>
            </a:pPr>
            <a:r>
              <a:rPr lang="en-US" sz="2200" b="1" dirty="0"/>
              <a:t>Forensic Accuracy</a:t>
            </a:r>
            <a:r>
              <a:rPr lang="en-US" sz="2200" dirty="0"/>
              <a:t> – Helps in identifying patterns, anomalies, or key evidence within structured and unstructured data.</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8583</TotalTime>
  <Words>1762</Words>
  <Application>Microsoft Office PowerPoint</Application>
  <PresentationFormat>Widescreen</PresentationFormat>
  <Paragraphs>191</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PowerPoint Presentation</vt:lpstr>
      <vt:lpstr>PowerPoint Presentation</vt:lpstr>
      <vt:lpstr>Working domain or the technology</vt:lpstr>
      <vt:lpstr>About your team and reporting Manager</vt:lpstr>
      <vt:lpstr>Challenges Faced in Internship</vt:lpstr>
      <vt:lpstr>Objectives of the work</vt:lpstr>
      <vt:lpstr>PowerPoint Presentation</vt:lpstr>
      <vt:lpstr>Literature review</vt:lpstr>
      <vt:lpstr>PowerPoint Presentation</vt:lpstr>
      <vt:lpstr>Proposed System / Work</vt:lpstr>
      <vt:lpstr>PowerPoint Presentation</vt:lpstr>
      <vt:lpstr>PowerPoint Presentation</vt:lpstr>
      <vt:lpstr>Problem Statement</vt:lpstr>
      <vt:lpstr>System Requirements</vt:lpstr>
      <vt:lpstr>PowerPoint Presentation</vt:lpstr>
      <vt:lpstr>Advantages of Proposed System/Work</vt:lpstr>
      <vt:lpstr>WORKING OF THE SEARCH FUNCTION</vt:lpstr>
      <vt:lpstr>PowerPoint Presentation</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pranay srinivas</cp:lastModifiedBy>
  <cp:revision>910</cp:revision>
  <cp:lastPrinted>2018-07-24T06:37:20Z</cp:lastPrinted>
  <dcterms:created xsi:type="dcterms:W3CDTF">2018-06-07T04:06:17Z</dcterms:created>
  <dcterms:modified xsi:type="dcterms:W3CDTF">2025-06-01T06:12:21Z</dcterms:modified>
</cp:coreProperties>
</file>