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302" r:id="rId31"/>
    <p:sldId id="303" r:id="rId32"/>
    <p:sldId id="304" r:id="rId33"/>
    <p:sldId id="285" r:id="rId34"/>
    <p:sldId id="305" r:id="rId35"/>
    <p:sldId id="306" r:id="rId36"/>
    <p:sldId id="301" r:id="rId37"/>
    <p:sldId id="287" r:id="rId38"/>
    <p:sldId id="288" r:id="rId39"/>
    <p:sldId id="307" r:id="rId40"/>
    <p:sldId id="289" r:id="rId41"/>
    <p:sldId id="308" r:id="rId42"/>
    <p:sldId id="309" r:id="rId43"/>
    <p:sldId id="310" r:id="rId44"/>
    <p:sldId id="314" r:id="rId45"/>
    <p:sldId id="291" r:id="rId46"/>
    <p:sldId id="311" r:id="rId47"/>
    <p:sldId id="312" r:id="rId48"/>
    <p:sldId id="313" r:id="rId49"/>
    <p:sldId id="292" r:id="rId50"/>
    <p:sldId id="315" r:id="rId51"/>
    <p:sldId id="316" r:id="rId52"/>
    <p:sldId id="317" r:id="rId53"/>
    <p:sldId id="318" r:id="rId54"/>
    <p:sldId id="293" r:id="rId55"/>
    <p:sldId id="320" r:id="rId56"/>
    <p:sldId id="321" r:id="rId57"/>
    <p:sldId id="322" r:id="rId58"/>
    <p:sldId id="323" r:id="rId59"/>
    <p:sldId id="324" r:id="rId60"/>
    <p:sldId id="294" r:id="rId61"/>
    <p:sldId id="295" r:id="rId62"/>
    <p:sldId id="319" r:id="rId63"/>
    <p:sldId id="296" r:id="rId64"/>
    <p:sldId id="327" r:id="rId65"/>
    <p:sldId id="328" r:id="rId66"/>
    <p:sldId id="299" r:id="rId67"/>
    <p:sldId id="325" r:id="rId68"/>
    <p:sldId id="326" r:id="rId69"/>
    <p:sldId id="300" r:id="rId70"/>
    <p:sldId id="329" r:id="rId7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3" roundtripDataSignature="AMtx7mgVIsep/X/Uu2rwNt1Sbwoh+K8l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86" d="100"/>
          <a:sy n="86" d="100"/>
        </p:scale>
        <p:origin x="7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 name="Google Shape;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75597d650f_0_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75597d650f_0_10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75597d650f_0_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75597d650f_0_8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75597d650f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75597d650f_0_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75597d650f_0_1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75597d650f_0_18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75597d650f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75597d650f_0_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75597d650f_0_1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75597d650f_0_12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75597d650f_0_1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75597d650f_0_12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75597d650f_0_1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75597d650f_0_13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75597d650f_0_1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75597d650f_0_14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75597d650f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75597d650f_0_3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g275597d650f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 name="Google Shape;37;g275597d650f_0_17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75597d650f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75597d650f_0_2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75597d650f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75597d650f_0_3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75597d650f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75597d650f_0_6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75597d650f_0_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75597d650f_0_7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75597d650f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75597d650f_0_4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3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3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75933204ca_0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75933204ca_0_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4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g275597d65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g275597d650f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275597d650f_0_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275597d650f_0_8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 name="Google Shape;5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75597d650f_0_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75597d650f_0_9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 name="Google Shape;67;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latin typeface="Calibri"/>
                <a:ea typeface="Calibri"/>
                <a:cs typeface="Calibri"/>
                <a:sym typeface="Calibri"/>
              </a:rPr>
              <a:t>In response to the agreement, a faculty senate sub-committee was organized to look at accessibility issues surrounding textbooks and other class resources. On April 23, 2018, the Faculty Senate ratified the following statement regarding accessibility and course materials: “The Faculty at Wichita State University are committed to providing the highest quality instruction for all students. As a part of that commitment, we make continual efforts to seek new information and methods to teach in our subject areas.  </a:t>
            </a:r>
            <a:endParaRPr/>
          </a:p>
          <a:p>
            <a:pPr marL="0" lvl="0" indent="0" algn="l" rtl="0">
              <a:lnSpc>
                <a:spcPct val="100000"/>
              </a:lnSpc>
              <a:spcBef>
                <a:spcPts val="0"/>
              </a:spcBef>
              <a:spcAft>
                <a:spcPts val="0"/>
              </a:spcAft>
              <a:buSzPts val="1400"/>
              <a:buNone/>
            </a:pPr>
            <a:r>
              <a:rPr lang="en-US" sz="1200">
                <a:latin typeface="Calibri"/>
                <a:ea typeface="Calibri"/>
                <a:cs typeface="Calibri"/>
                <a:sym typeface="Calibri"/>
              </a:rPr>
              <a:t>Instructional content at WSU is the responsibility of the faculty teaching each individual course; the accessibility of that content is also the responsibility of that faculty, and as we do many other critical issues, we will take accessibility into account as we consider textbooks, resources, and tools for our classes.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75597d650f_0_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75597d650f_0_9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75597d650f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75597d650f_0_17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11" name="Google Shape;11;p42"/>
          <p:cNvSpPr txBox="1">
            <a:spLocks noGrp="1"/>
          </p:cNvSpPr>
          <p:nvPr>
            <p:ph type="title"/>
          </p:nvPr>
        </p:nvSpPr>
        <p:spPr>
          <a:xfrm>
            <a:off x="1524000" y="2503486"/>
            <a:ext cx="9144000" cy="1006476"/>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6000"/>
              <a:buFont typeface="Calibri"/>
              <a:buNone/>
              <a:defRPr sz="60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12" name="Google Shape;12;p42"/>
          <p:cNvSpPr txBox="1">
            <a:spLocks noGrp="1"/>
          </p:cNvSpPr>
          <p:nvPr>
            <p:ph type="body" idx="1"/>
          </p:nvPr>
        </p:nvSpPr>
        <p:spPr>
          <a:xfrm>
            <a:off x="1524000" y="3602037"/>
            <a:ext cx="9144000" cy="1655763"/>
          </a:xfrm>
          <a:prstGeom prst="rect">
            <a:avLst/>
          </a:prstGeom>
          <a:noFill/>
          <a:ln>
            <a:noFill/>
          </a:ln>
        </p:spPr>
        <p:txBody>
          <a:bodyPr spcFirstLastPara="1" wrap="square" lIns="45700" tIns="45700" rIns="45700" bIns="45700" anchor="t" anchorCtr="0">
            <a:normAutofit/>
          </a:bodyPr>
          <a:lstStyle>
            <a:lvl1pPr marL="457200" lvl="0" indent="-228600" algn="ctr">
              <a:lnSpc>
                <a:spcPct val="90000"/>
              </a:lnSpc>
              <a:spcBef>
                <a:spcPts val="1000"/>
              </a:spcBef>
              <a:spcAft>
                <a:spcPts val="0"/>
              </a:spcAft>
              <a:buClr>
                <a:srgbClr val="000000"/>
              </a:buClr>
              <a:buSzPts val="2400"/>
              <a:buFont typeface="Calibri"/>
              <a:buNone/>
              <a:defRPr sz="2400"/>
            </a:lvl1pPr>
            <a:lvl2pPr marL="914400" lvl="1" indent="-228600" algn="ctr">
              <a:lnSpc>
                <a:spcPct val="90000"/>
              </a:lnSpc>
              <a:spcBef>
                <a:spcPts val="1000"/>
              </a:spcBef>
              <a:spcAft>
                <a:spcPts val="0"/>
              </a:spcAft>
              <a:buClr>
                <a:srgbClr val="000000"/>
              </a:buClr>
              <a:buSzPts val="2400"/>
              <a:buFont typeface="Calibri"/>
              <a:buNone/>
              <a:defRPr sz="2400"/>
            </a:lvl2pPr>
            <a:lvl3pPr marL="1371600" lvl="2" indent="-228600" algn="ctr">
              <a:lnSpc>
                <a:spcPct val="90000"/>
              </a:lnSpc>
              <a:spcBef>
                <a:spcPts val="1000"/>
              </a:spcBef>
              <a:spcAft>
                <a:spcPts val="0"/>
              </a:spcAft>
              <a:buClr>
                <a:srgbClr val="000000"/>
              </a:buClr>
              <a:buSzPts val="2400"/>
              <a:buFont typeface="Calibri"/>
              <a:buNone/>
              <a:defRPr sz="2400"/>
            </a:lvl3pPr>
            <a:lvl4pPr marL="1828800" lvl="3" indent="-228600" algn="ctr">
              <a:lnSpc>
                <a:spcPct val="90000"/>
              </a:lnSpc>
              <a:spcBef>
                <a:spcPts val="1000"/>
              </a:spcBef>
              <a:spcAft>
                <a:spcPts val="0"/>
              </a:spcAft>
              <a:buClr>
                <a:srgbClr val="000000"/>
              </a:buClr>
              <a:buSzPts val="2400"/>
              <a:buFont typeface="Calibri"/>
              <a:buNone/>
              <a:defRPr sz="2400"/>
            </a:lvl4pPr>
            <a:lvl5pPr marL="2286000" lvl="4" indent="-228600" algn="ctr">
              <a:lnSpc>
                <a:spcPct val="90000"/>
              </a:lnSpc>
              <a:spcBef>
                <a:spcPts val="1000"/>
              </a:spcBef>
              <a:spcAft>
                <a:spcPts val="0"/>
              </a:spcAft>
              <a:buClr>
                <a:srgbClr val="000000"/>
              </a:buClr>
              <a:buSzPts val="2400"/>
              <a:buFont typeface="Calibri"/>
              <a:buNone/>
              <a:defRPr sz="24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13" name="Google Shape;13;p42" descr="Wichita State University LogoPicture 8"/>
          <p:cNvPicPr preferRelativeResize="0"/>
          <p:nvPr/>
        </p:nvPicPr>
        <p:blipFill rotWithShape="1">
          <a:blip r:embed="rId3">
            <a:alphaModFix/>
          </a:blip>
          <a:srcRect/>
          <a:stretch/>
        </p:blipFill>
        <p:spPr>
          <a:xfrm>
            <a:off x="4001072" y="1192211"/>
            <a:ext cx="4189855" cy="965203"/>
          </a:xfrm>
          <a:prstGeom prst="rect">
            <a:avLst/>
          </a:prstGeom>
          <a:noFill/>
          <a:ln>
            <a:noFill/>
          </a:ln>
        </p:spPr>
      </p:pic>
      <p:sp>
        <p:nvSpPr>
          <p:cNvPr id="14" name="Google Shape;14;p42"/>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tx">
  <p:cSld name="TITLE_AND_BODY">
    <p:spTree>
      <p:nvGrpSpPr>
        <p:cNvPr id="1" name="Shape 15"/>
        <p:cNvGrpSpPr/>
        <p:nvPr/>
      </p:nvGrpSpPr>
      <p:grpSpPr>
        <a:xfrm>
          <a:off x="0" y="0"/>
          <a:ext cx="0" cy="0"/>
          <a:chOff x="0" y="0"/>
          <a:chExt cx="0" cy="0"/>
        </a:xfrm>
      </p:grpSpPr>
      <p:sp>
        <p:nvSpPr>
          <p:cNvPr id="16" name="Google Shape;16;p43"/>
          <p:cNvSpPr txBox="1">
            <a:spLocks noGrp="1"/>
          </p:cNvSpPr>
          <p:nvPr>
            <p:ph type="title"/>
          </p:nvPr>
        </p:nvSpPr>
        <p:spPr>
          <a:xfrm>
            <a:off x="2857500" y="300039"/>
            <a:ext cx="8503920" cy="9572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FFFFFF"/>
              </a:buClr>
              <a:buSzPts val="1800"/>
              <a:buNone/>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17" name="Google Shape;17;p43"/>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8" name="Google Shape;18;p43"/>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spTree>
      <p:nvGrpSpPr>
        <p:cNvPr id="1" name="Shape 19"/>
        <p:cNvGrpSpPr/>
        <p:nvPr/>
      </p:nvGrpSpPr>
      <p:grpSpPr>
        <a:xfrm>
          <a:off x="0" y="0"/>
          <a:ext cx="0" cy="0"/>
          <a:chOff x="0" y="0"/>
          <a:chExt cx="0" cy="0"/>
        </a:xfrm>
      </p:grpSpPr>
      <p:sp>
        <p:nvSpPr>
          <p:cNvPr id="20" name="Google Shape;20;p44"/>
          <p:cNvSpPr txBox="1">
            <a:spLocks noGrp="1"/>
          </p:cNvSpPr>
          <p:nvPr>
            <p:ph type="title"/>
          </p:nvPr>
        </p:nvSpPr>
        <p:spPr>
          <a:xfrm>
            <a:off x="831850" y="1709738"/>
            <a:ext cx="10515600" cy="2852737"/>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6000"/>
              <a:buFont typeface="Calibri"/>
              <a:buNone/>
              <a:defRPr sz="60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21" name="Google Shape;21;p44"/>
          <p:cNvSpPr txBox="1">
            <a:spLocks noGrp="1"/>
          </p:cNvSpPr>
          <p:nvPr>
            <p:ph type="body" idx="1"/>
          </p:nvPr>
        </p:nvSpPr>
        <p:spPr>
          <a:xfrm>
            <a:off x="831850" y="4589462"/>
            <a:ext cx="10515600" cy="1500188"/>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404040"/>
              </a:buClr>
              <a:buSzPts val="2400"/>
              <a:buFont typeface="Calibri"/>
              <a:buNone/>
              <a:defRPr sz="2400">
                <a:solidFill>
                  <a:srgbClr val="404040"/>
                </a:solidFill>
              </a:defRPr>
            </a:lvl1pPr>
            <a:lvl2pPr marL="914400" lvl="1" indent="-228600" algn="l">
              <a:lnSpc>
                <a:spcPct val="90000"/>
              </a:lnSpc>
              <a:spcBef>
                <a:spcPts val="1000"/>
              </a:spcBef>
              <a:spcAft>
                <a:spcPts val="0"/>
              </a:spcAft>
              <a:buClr>
                <a:srgbClr val="404040"/>
              </a:buClr>
              <a:buSzPts val="2400"/>
              <a:buFont typeface="Calibri"/>
              <a:buNone/>
              <a:defRPr sz="2400">
                <a:solidFill>
                  <a:srgbClr val="404040"/>
                </a:solidFill>
              </a:defRPr>
            </a:lvl2pPr>
            <a:lvl3pPr marL="1371600" lvl="2" indent="-228600" algn="l">
              <a:lnSpc>
                <a:spcPct val="90000"/>
              </a:lnSpc>
              <a:spcBef>
                <a:spcPts val="1000"/>
              </a:spcBef>
              <a:spcAft>
                <a:spcPts val="0"/>
              </a:spcAft>
              <a:buClr>
                <a:srgbClr val="404040"/>
              </a:buClr>
              <a:buSzPts val="2400"/>
              <a:buFont typeface="Calibri"/>
              <a:buNone/>
              <a:defRPr sz="2400">
                <a:solidFill>
                  <a:srgbClr val="404040"/>
                </a:solidFill>
              </a:defRPr>
            </a:lvl3pPr>
            <a:lvl4pPr marL="1828800" lvl="3" indent="-228600" algn="l">
              <a:lnSpc>
                <a:spcPct val="90000"/>
              </a:lnSpc>
              <a:spcBef>
                <a:spcPts val="1000"/>
              </a:spcBef>
              <a:spcAft>
                <a:spcPts val="0"/>
              </a:spcAft>
              <a:buClr>
                <a:srgbClr val="404040"/>
              </a:buClr>
              <a:buSzPts val="2400"/>
              <a:buFont typeface="Calibri"/>
              <a:buNone/>
              <a:defRPr sz="2400">
                <a:solidFill>
                  <a:srgbClr val="404040"/>
                </a:solidFill>
              </a:defRPr>
            </a:lvl4pPr>
            <a:lvl5pPr marL="2286000" lvl="4" indent="-228600" algn="l">
              <a:lnSpc>
                <a:spcPct val="90000"/>
              </a:lnSpc>
              <a:spcBef>
                <a:spcPts val="1000"/>
              </a:spcBef>
              <a:spcAft>
                <a:spcPts val="0"/>
              </a:spcAft>
              <a:buClr>
                <a:srgbClr val="404040"/>
              </a:buClr>
              <a:buSzPts val="2400"/>
              <a:buFont typeface="Calibri"/>
              <a:buNone/>
              <a:defRPr sz="2400">
                <a:solidFill>
                  <a:srgbClr val="404040"/>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2" name="Google Shape;22;p44" descr="WSU LogoPicture 6"/>
          <p:cNvPicPr preferRelativeResize="0"/>
          <p:nvPr/>
        </p:nvPicPr>
        <p:blipFill rotWithShape="1">
          <a:blip r:embed="rId2">
            <a:alphaModFix/>
          </a:blip>
          <a:srcRect b="37252"/>
          <a:stretch/>
        </p:blipFill>
        <p:spPr>
          <a:xfrm>
            <a:off x="-28576" y="111919"/>
            <a:ext cx="2030522" cy="1131095"/>
          </a:xfrm>
          <a:prstGeom prst="rect">
            <a:avLst/>
          </a:prstGeom>
          <a:noFill/>
          <a:ln>
            <a:noFill/>
          </a:ln>
        </p:spPr>
      </p:pic>
      <p:sp>
        <p:nvSpPr>
          <p:cNvPr id="23" name="Google Shape;23;p44"/>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spTree>
      <p:nvGrpSpPr>
        <p:cNvPr id="1" name="Shape 24"/>
        <p:cNvGrpSpPr/>
        <p:nvPr/>
      </p:nvGrpSpPr>
      <p:grpSpPr>
        <a:xfrm>
          <a:off x="0" y="0"/>
          <a:ext cx="0" cy="0"/>
          <a:chOff x="0" y="0"/>
          <a:chExt cx="0" cy="0"/>
        </a:xfrm>
      </p:grpSpPr>
      <p:sp>
        <p:nvSpPr>
          <p:cNvPr id="25" name="Google Shape;25;p45"/>
          <p:cNvSpPr txBox="1">
            <a:spLocks noGrp="1"/>
          </p:cNvSpPr>
          <p:nvPr>
            <p:ph type="title"/>
          </p:nvPr>
        </p:nvSpPr>
        <p:spPr>
          <a:xfrm>
            <a:off x="2857500" y="301752"/>
            <a:ext cx="8503920" cy="96012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FFFFFF"/>
              </a:buClr>
              <a:buSzPts val="1800"/>
              <a:buNone/>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26" name="Google Shape;26;p45"/>
          <p:cNvSpPr txBox="1">
            <a:spLocks noGrp="1"/>
          </p:cNvSpPr>
          <p:nvPr>
            <p:ph type="body" idx="1"/>
          </p:nvPr>
        </p:nvSpPr>
        <p:spPr>
          <a:xfrm>
            <a:off x="838200" y="1825625"/>
            <a:ext cx="51816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7" name="Google Shape;27;p45" descr="WSU LogoPicture 7"/>
          <p:cNvPicPr preferRelativeResize="0"/>
          <p:nvPr/>
        </p:nvPicPr>
        <p:blipFill rotWithShape="1">
          <a:blip r:embed="rId2">
            <a:alphaModFix/>
          </a:blip>
          <a:srcRect b="37252"/>
          <a:stretch/>
        </p:blipFill>
        <p:spPr>
          <a:xfrm>
            <a:off x="-28576" y="111919"/>
            <a:ext cx="2030522" cy="1131095"/>
          </a:xfrm>
          <a:prstGeom prst="rect">
            <a:avLst/>
          </a:prstGeom>
          <a:noFill/>
          <a:ln>
            <a:noFill/>
          </a:ln>
        </p:spPr>
      </p:pic>
      <p:sp>
        <p:nvSpPr>
          <p:cNvPr id="28" name="Google Shape;28;p45"/>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41"/>
          <p:cNvSpPr txBox="1">
            <a:spLocks noGrp="1"/>
          </p:cNvSpPr>
          <p:nvPr>
            <p:ph type="title"/>
          </p:nvPr>
        </p:nvSpPr>
        <p:spPr>
          <a:xfrm>
            <a:off x="2857500" y="300039"/>
            <a:ext cx="8503920" cy="957263"/>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FFFFFF"/>
              </a:buClr>
              <a:buSzPts val="4400"/>
              <a:buFont typeface="Calibri"/>
              <a:buNone/>
              <a:defRPr sz="4400" b="0" i="0" u="none" strike="noStrike" cap="none">
                <a:solidFill>
                  <a:srgbClr val="FFFFFF"/>
                </a:solidFill>
                <a:latin typeface="Calibri"/>
                <a:ea typeface="Calibri"/>
                <a:cs typeface="Calibri"/>
                <a:sym typeface="Calibri"/>
              </a:defRPr>
            </a:lvl1pPr>
            <a:lvl2pPr marR="0" lvl="1" algn="l" rtl="0">
              <a:lnSpc>
                <a:spcPct val="90000"/>
              </a:lnSpc>
              <a:spcBef>
                <a:spcPts val="0"/>
              </a:spcBef>
              <a:spcAft>
                <a:spcPts val="0"/>
              </a:spcAft>
              <a:buClr>
                <a:srgbClr val="FFFFFF"/>
              </a:buClr>
              <a:buSzPts val="4400"/>
              <a:buFont typeface="Calibri"/>
              <a:buNone/>
              <a:defRPr sz="4400" b="0" i="0" u="none" strike="noStrike" cap="none">
                <a:solidFill>
                  <a:srgbClr val="FFFFFF"/>
                </a:solidFill>
                <a:latin typeface="Calibri"/>
                <a:ea typeface="Calibri"/>
                <a:cs typeface="Calibri"/>
                <a:sym typeface="Calibri"/>
              </a:defRPr>
            </a:lvl2pPr>
            <a:lvl3pPr marR="0" lvl="2" algn="l" rtl="0">
              <a:lnSpc>
                <a:spcPct val="90000"/>
              </a:lnSpc>
              <a:spcBef>
                <a:spcPts val="0"/>
              </a:spcBef>
              <a:spcAft>
                <a:spcPts val="0"/>
              </a:spcAft>
              <a:buClr>
                <a:srgbClr val="FFFFFF"/>
              </a:buClr>
              <a:buSzPts val="4400"/>
              <a:buFont typeface="Calibri"/>
              <a:buNone/>
              <a:defRPr sz="4400" b="0" i="0" u="none" strike="noStrike" cap="none">
                <a:solidFill>
                  <a:srgbClr val="FFFFFF"/>
                </a:solidFill>
                <a:latin typeface="Calibri"/>
                <a:ea typeface="Calibri"/>
                <a:cs typeface="Calibri"/>
                <a:sym typeface="Calibri"/>
              </a:defRPr>
            </a:lvl3pPr>
            <a:lvl4pPr marR="0" lvl="3" algn="l" rtl="0">
              <a:lnSpc>
                <a:spcPct val="90000"/>
              </a:lnSpc>
              <a:spcBef>
                <a:spcPts val="0"/>
              </a:spcBef>
              <a:spcAft>
                <a:spcPts val="0"/>
              </a:spcAft>
              <a:buClr>
                <a:srgbClr val="FFFFFF"/>
              </a:buClr>
              <a:buSzPts val="4400"/>
              <a:buFont typeface="Calibri"/>
              <a:buNone/>
              <a:defRPr sz="4400" b="0" i="0" u="none" strike="noStrike" cap="none">
                <a:solidFill>
                  <a:srgbClr val="FFFFFF"/>
                </a:solidFill>
                <a:latin typeface="Calibri"/>
                <a:ea typeface="Calibri"/>
                <a:cs typeface="Calibri"/>
                <a:sym typeface="Calibri"/>
              </a:defRPr>
            </a:lvl4pPr>
            <a:lvl5pPr marR="0" lvl="4" algn="l" rtl="0">
              <a:lnSpc>
                <a:spcPct val="90000"/>
              </a:lnSpc>
              <a:spcBef>
                <a:spcPts val="0"/>
              </a:spcBef>
              <a:spcAft>
                <a:spcPts val="0"/>
              </a:spcAft>
              <a:buClr>
                <a:srgbClr val="FFFFFF"/>
              </a:buClr>
              <a:buSzPts val="4400"/>
              <a:buFont typeface="Calibri"/>
              <a:buNone/>
              <a:defRPr sz="4400" b="0" i="0" u="none" strike="noStrike" cap="none">
                <a:solidFill>
                  <a:srgbClr val="FFFFFF"/>
                </a:solidFill>
                <a:latin typeface="Calibri"/>
                <a:ea typeface="Calibri"/>
                <a:cs typeface="Calibri"/>
                <a:sym typeface="Calibri"/>
              </a:defRPr>
            </a:lvl5pPr>
            <a:lvl6pPr marR="0" lvl="5" algn="l" rtl="0">
              <a:lnSpc>
                <a:spcPct val="90000"/>
              </a:lnSpc>
              <a:spcBef>
                <a:spcPts val="0"/>
              </a:spcBef>
              <a:spcAft>
                <a:spcPts val="0"/>
              </a:spcAft>
              <a:buClr>
                <a:srgbClr val="FFFFFF"/>
              </a:buClr>
              <a:buSzPts val="4400"/>
              <a:buFont typeface="Calibri"/>
              <a:buNone/>
              <a:defRPr sz="4400" b="0" i="0" u="none" strike="noStrike" cap="none">
                <a:solidFill>
                  <a:srgbClr val="FFFFFF"/>
                </a:solidFill>
                <a:latin typeface="Calibri"/>
                <a:ea typeface="Calibri"/>
                <a:cs typeface="Calibri"/>
                <a:sym typeface="Calibri"/>
              </a:defRPr>
            </a:lvl6pPr>
            <a:lvl7pPr marR="0" lvl="6" algn="l" rtl="0">
              <a:lnSpc>
                <a:spcPct val="90000"/>
              </a:lnSpc>
              <a:spcBef>
                <a:spcPts val="0"/>
              </a:spcBef>
              <a:spcAft>
                <a:spcPts val="0"/>
              </a:spcAft>
              <a:buClr>
                <a:srgbClr val="FFFFFF"/>
              </a:buClr>
              <a:buSzPts val="4400"/>
              <a:buFont typeface="Calibri"/>
              <a:buNone/>
              <a:defRPr sz="4400" b="0" i="0" u="none" strike="noStrike" cap="none">
                <a:solidFill>
                  <a:srgbClr val="FFFFFF"/>
                </a:solidFill>
                <a:latin typeface="Calibri"/>
                <a:ea typeface="Calibri"/>
                <a:cs typeface="Calibri"/>
                <a:sym typeface="Calibri"/>
              </a:defRPr>
            </a:lvl7pPr>
            <a:lvl8pPr marR="0" lvl="7" algn="l" rtl="0">
              <a:lnSpc>
                <a:spcPct val="90000"/>
              </a:lnSpc>
              <a:spcBef>
                <a:spcPts val="0"/>
              </a:spcBef>
              <a:spcAft>
                <a:spcPts val="0"/>
              </a:spcAft>
              <a:buClr>
                <a:srgbClr val="FFFFFF"/>
              </a:buClr>
              <a:buSzPts val="4400"/>
              <a:buFont typeface="Calibri"/>
              <a:buNone/>
              <a:defRPr sz="4400" b="0" i="0" u="none" strike="noStrike" cap="none">
                <a:solidFill>
                  <a:srgbClr val="FFFFFF"/>
                </a:solidFill>
                <a:latin typeface="Calibri"/>
                <a:ea typeface="Calibri"/>
                <a:cs typeface="Calibri"/>
                <a:sym typeface="Calibri"/>
              </a:defRPr>
            </a:lvl8pPr>
            <a:lvl9pPr marR="0" lvl="8" algn="l" rtl="0">
              <a:lnSpc>
                <a:spcPct val="90000"/>
              </a:lnSpc>
              <a:spcBef>
                <a:spcPts val="0"/>
              </a:spcBef>
              <a:spcAft>
                <a:spcPts val="0"/>
              </a:spcAft>
              <a:buClr>
                <a:srgbClr val="FFFFFF"/>
              </a:buClr>
              <a:buSzPts val="4400"/>
              <a:buFont typeface="Calibri"/>
              <a:buNone/>
              <a:defRPr sz="4400" b="0" i="0" u="none" strike="noStrike" cap="none">
                <a:solidFill>
                  <a:srgbClr val="FFFFFF"/>
                </a:solidFill>
                <a:latin typeface="Calibri"/>
                <a:ea typeface="Calibri"/>
                <a:cs typeface="Calibri"/>
                <a:sym typeface="Calibri"/>
              </a:defRPr>
            </a:lvl9pPr>
          </a:lstStyle>
          <a:p>
            <a:endParaRPr/>
          </a:p>
        </p:txBody>
      </p:sp>
      <p:sp>
        <p:nvSpPr>
          <p:cNvPr id="7" name="Google Shape;7;p41"/>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norm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pic>
        <p:nvPicPr>
          <p:cNvPr id="8" name="Google Shape;8;p41" descr="WSU LogoPicture 7"/>
          <p:cNvPicPr preferRelativeResize="0"/>
          <p:nvPr/>
        </p:nvPicPr>
        <p:blipFill rotWithShape="1">
          <a:blip r:embed="rId7">
            <a:alphaModFix/>
          </a:blip>
          <a:srcRect b="37252"/>
          <a:stretch/>
        </p:blipFill>
        <p:spPr>
          <a:xfrm>
            <a:off x="-28576" y="111919"/>
            <a:ext cx="2030522" cy="1131095"/>
          </a:xfrm>
          <a:prstGeom prst="rect">
            <a:avLst/>
          </a:prstGeom>
          <a:noFill/>
          <a:ln>
            <a:noFill/>
          </a:ln>
        </p:spPr>
      </p:pic>
      <p:sp>
        <p:nvSpPr>
          <p:cNvPr id="9" name="Google Shape;9;p41"/>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hyperlink" Target="https://www.javatpoint.com/unsupervised-machine-learning"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hyperlink" Target="https://www.v7labs.com/blog/machine-learning-guide" TargetMode="Externa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hyperlink" Target="https://www.v7labs.com/blog/confusion-matrix-guide" TargetMode="Externa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pytorch.org/tutorials/beginner/basics/intro.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hyperlink" Target="https://www.javatpoint.com/supervised-machine-learning" TargetMode="External"/><Relationship Id="rId2" Type="http://schemas.openxmlformats.org/officeDocument/2006/relationships/hyperlink" Target="https://www.javatpoint.com/machine-learning" TargetMode="Externa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hyperlink" Target="https://www.geeksforgeeks.org/gradient-descent-algorithm-and-its-variants/" TargetMode="Externa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ocw.mit.edu/courses/mathematics/18-06-linear-algebra-spring-2010/video-lecture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nptel.ac.in/courses/106106126/" TargetMode="External"/><Relationship Id="rId5" Type="http://schemas.openxmlformats.org/officeDocument/2006/relationships/hyperlink" Target="https://nptel.ac.in/courses/108106083/" TargetMode="External"/><Relationship Id="rId4" Type="http://schemas.openxmlformats.org/officeDocument/2006/relationships/hyperlink" Target="https://ocw.mit.edu/courses/electrical-engineering-and-computer-science/6-041-probabilistic-systems-analysis-and-applied-probability-fall-2010/video-lectures/" TargetMode="External"/></Relationships>
</file>

<file path=ppt/slides/_rels/slide7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1"/>
          <p:cNvSpPr txBox="1">
            <a:spLocks noGrp="1"/>
          </p:cNvSpPr>
          <p:nvPr>
            <p:ph type="ctrTitle" idx="4294967295"/>
          </p:nvPr>
        </p:nvSpPr>
        <p:spPr>
          <a:xfrm>
            <a:off x="1524000" y="2503475"/>
            <a:ext cx="9686700" cy="1712100"/>
          </a:xfrm>
          <a:prstGeom prst="rect">
            <a:avLst/>
          </a:prstGeom>
          <a:noFill/>
          <a:ln>
            <a:noFill/>
          </a:ln>
        </p:spPr>
        <p:txBody>
          <a:bodyPr spcFirstLastPara="1" wrap="square" lIns="45700" tIns="45700" rIns="45700" bIns="45700" anchor="b" anchorCtr="0">
            <a:normAutofit fontScale="90000"/>
          </a:bodyPr>
          <a:lstStyle/>
          <a:p>
            <a:pPr marL="0" marR="0" lvl="0" indent="0" algn="ctr" rtl="0">
              <a:lnSpc>
                <a:spcPct val="239739"/>
              </a:lnSpc>
              <a:spcBef>
                <a:spcPts val="0"/>
              </a:spcBef>
              <a:spcAft>
                <a:spcPts val="0"/>
              </a:spcAft>
              <a:buClr>
                <a:srgbClr val="000000"/>
              </a:buClr>
              <a:buSzPct val="100000"/>
              <a:buFont typeface="Arial"/>
              <a:buNone/>
            </a:pPr>
            <a:endParaRPr sz="4922" b="0" i="0" u="none" strike="noStrike" cap="none" dirty="0">
              <a:solidFill>
                <a:srgbClr val="000000"/>
              </a:solidFill>
              <a:latin typeface="Arial"/>
              <a:ea typeface="Arial"/>
              <a:cs typeface="Arial"/>
              <a:sym typeface="Arial"/>
            </a:endParaRPr>
          </a:p>
          <a:p>
            <a:pPr marL="457200" marR="0" lvl="0" indent="-509892" algn="ctr" rtl="0">
              <a:lnSpc>
                <a:spcPct val="115000"/>
              </a:lnSpc>
              <a:spcBef>
                <a:spcPts val="0"/>
              </a:spcBef>
              <a:spcAft>
                <a:spcPts val="0"/>
              </a:spcAft>
              <a:buSzPct val="100000"/>
              <a:buFont typeface="Arial"/>
              <a:buChar char="●"/>
            </a:pPr>
            <a:r>
              <a:rPr lang="en-US" sz="4922" dirty="0">
                <a:solidFill>
                  <a:srgbClr val="000000"/>
                </a:solidFill>
                <a:latin typeface="Arial"/>
                <a:ea typeface="Arial"/>
                <a:cs typeface="Arial"/>
                <a:sym typeface="Arial"/>
              </a:rPr>
              <a:t>Deep Learning (</a:t>
            </a:r>
            <a:r>
              <a:rPr lang="en-US" sz="4922" dirty="0">
                <a:solidFill>
                  <a:schemeClr val="dk1"/>
                </a:solidFill>
                <a:latin typeface="Arial"/>
                <a:ea typeface="Arial"/>
                <a:cs typeface="Arial"/>
                <a:sym typeface="Arial"/>
              </a:rPr>
              <a:t>CS 898-BD</a:t>
            </a:r>
            <a:r>
              <a:rPr lang="en-US" sz="4922" dirty="0">
                <a:solidFill>
                  <a:srgbClr val="000000"/>
                </a:solidFill>
                <a:latin typeface="Arial"/>
                <a:ea typeface="Arial"/>
                <a:cs typeface="Arial"/>
                <a:sym typeface="Arial"/>
              </a:rPr>
              <a:t>)</a:t>
            </a:r>
            <a:endParaRPr sz="4922" dirty="0">
              <a:solidFill>
                <a:srgbClr val="000000"/>
              </a:solidFill>
              <a:latin typeface="Arial"/>
              <a:ea typeface="Arial"/>
              <a:cs typeface="Arial"/>
              <a:sym typeface="Arial"/>
            </a:endParaRPr>
          </a:p>
          <a:p>
            <a:pPr marL="457200" marR="0" lvl="0" indent="0" algn="ctr" rtl="0">
              <a:lnSpc>
                <a:spcPct val="115000"/>
              </a:lnSpc>
              <a:spcBef>
                <a:spcPts val="0"/>
              </a:spcBef>
              <a:spcAft>
                <a:spcPts val="0"/>
              </a:spcAft>
              <a:buNone/>
            </a:pPr>
            <a:r>
              <a:rPr lang="en-US" sz="4922" dirty="0">
                <a:solidFill>
                  <a:srgbClr val="000000"/>
                </a:solidFill>
                <a:latin typeface="Arial"/>
                <a:ea typeface="Arial"/>
                <a:cs typeface="Arial"/>
                <a:sym typeface="Arial"/>
              </a:rPr>
              <a:t>Fall 2023</a:t>
            </a:r>
            <a:endParaRPr sz="851" b="0" i="0" u="none" strike="noStrike" cap="none" dirty="0">
              <a:solidFill>
                <a:srgbClr val="000000"/>
              </a:solidFill>
              <a:latin typeface="Times"/>
              <a:ea typeface="Times"/>
              <a:cs typeface="Times"/>
              <a:sym typeface="Times"/>
            </a:endParaRPr>
          </a:p>
        </p:txBody>
      </p:sp>
      <p:sp>
        <p:nvSpPr>
          <p:cNvPr id="2" name="TextBox 1">
            <a:extLst>
              <a:ext uri="{FF2B5EF4-FFF2-40B4-BE49-F238E27FC236}">
                <a16:creationId xmlns:a16="http://schemas.microsoft.com/office/drawing/2014/main" id="{2BA41863-AADB-1D24-3681-9A4A4B9269F3}"/>
              </a:ext>
            </a:extLst>
          </p:cNvPr>
          <p:cNvSpPr txBox="1"/>
          <p:nvPr/>
        </p:nvSpPr>
        <p:spPr>
          <a:xfrm>
            <a:off x="422031" y="4697274"/>
            <a:ext cx="3024554" cy="461665"/>
          </a:xfrm>
          <a:prstGeom prst="rect">
            <a:avLst/>
          </a:prstGeom>
          <a:noFill/>
        </p:spPr>
        <p:txBody>
          <a:bodyPr wrap="square" rtlCol="0">
            <a:spAutoFit/>
          </a:bodyPr>
          <a:lstStyle/>
          <a:p>
            <a:r>
              <a:rPr lang="en-US" sz="2400" dirty="0"/>
              <a:t>Course Presenter:</a:t>
            </a:r>
          </a:p>
        </p:txBody>
      </p:sp>
      <p:sp>
        <p:nvSpPr>
          <p:cNvPr id="3" name="TextBox 2">
            <a:extLst>
              <a:ext uri="{FF2B5EF4-FFF2-40B4-BE49-F238E27FC236}">
                <a16:creationId xmlns:a16="http://schemas.microsoft.com/office/drawing/2014/main" id="{FAA3C0EC-79E2-C0A4-875B-45B14FDD9CB1}"/>
              </a:ext>
            </a:extLst>
          </p:cNvPr>
          <p:cNvSpPr txBox="1"/>
          <p:nvPr/>
        </p:nvSpPr>
        <p:spPr>
          <a:xfrm>
            <a:off x="2770085" y="5521569"/>
            <a:ext cx="8440615" cy="461665"/>
          </a:xfrm>
          <a:prstGeom prst="rect">
            <a:avLst/>
          </a:prstGeom>
          <a:noFill/>
        </p:spPr>
        <p:txBody>
          <a:bodyPr wrap="square" rtlCol="0">
            <a:spAutoFit/>
          </a:bodyPr>
          <a:lstStyle/>
          <a:p>
            <a:r>
              <a:rPr lang="en-US" sz="2400" dirty="0"/>
              <a:t>Sai Karthik Garnepudi              Dr. Shruti Kshirsagar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275597d650f_0_102"/>
          <p:cNvSpPr txBox="1">
            <a:spLocks noGrp="1"/>
          </p:cNvSpPr>
          <p:nvPr>
            <p:ph type="title"/>
          </p:nvPr>
        </p:nvSpPr>
        <p:spPr>
          <a:xfrm>
            <a:off x="2857500" y="300039"/>
            <a:ext cx="8503800" cy="957300"/>
          </a:xfrm>
          <a:prstGeom prst="rect">
            <a:avLst/>
          </a:prstGeom>
        </p:spPr>
        <p:txBody>
          <a:bodyPr spcFirstLastPara="1" wrap="square" lIns="45700" tIns="45700" rIns="45700" bIns="45700" anchor="ctr" anchorCtr="0">
            <a:normAutofit/>
          </a:bodyPr>
          <a:lstStyle/>
          <a:p>
            <a:pPr marL="0" lvl="0" indent="0" algn="l" rtl="0">
              <a:spcBef>
                <a:spcPts val="0"/>
              </a:spcBef>
              <a:spcAft>
                <a:spcPts val="0"/>
              </a:spcAft>
              <a:buNone/>
            </a:pPr>
            <a:r>
              <a:rPr lang="en-US"/>
              <a:t>Reference book</a:t>
            </a:r>
            <a:endParaRPr/>
          </a:p>
        </p:txBody>
      </p:sp>
      <p:sp>
        <p:nvSpPr>
          <p:cNvPr id="88" name="Google Shape;88;g275597d650f_0_102"/>
          <p:cNvSpPr txBox="1">
            <a:spLocks noGrp="1"/>
          </p:cNvSpPr>
          <p:nvPr>
            <p:ph type="body" idx="1"/>
          </p:nvPr>
        </p:nvSpPr>
        <p:spPr>
          <a:xfrm>
            <a:off x="838200" y="1825625"/>
            <a:ext cx="10515600" cy="4351200"/>
          </a:xfrm>
          <a:prstGeom prst="rect">
            <a:avLst/>
          </a:prstGeom>
        </p:spPr>
        <p:txBody>
          <a:bodyPr spcFirstLastPara="1" wrap="square" lIns="45700" tIns="45700" rIns="45700" bIns="45700" anchor="t" anchorCtr="0">
            <a:normAutofit/>
          </a:bodyPr>
          <a:lstStyle/>
          <a:p>
            <a:pPr marL="457200" lvl="0" indent="-368300" algn="l" rtl="0">
              <a:lnSpc>
                <a:spcPct val="115000"/>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Introduction to Deep Learning, Eugene Charniak</a:t>
            </a:r>
            <a:endParaRPr sz="2200">
              <a:solidFill>
                <a:schemeClr val="dk1"/>
              </a:solidFill>
              <a:latin typeface="Arial"/>
              <a:ea typeface="Arial"/>
              <a:cs typeface="Arial"/>
              <a:sym typeface="Arial"/>
            </a:endParaRPr>
          </a:p>
          <a:p>
            <a:pPr marL="457200" lvl="0" indent="-368300" algn="l" rtl="0">
              <a:lnSpc>
                <a:spcPct val="115000"/>
              </a:lnSpc>
              <a:spcBef>
                <a:spcPts val="0"/>
              </a:spcBef>
              <a:spcAft>
                <a:spcPts val="0"/>
              </a:spcAft>
              <a:buSzPts val="2200"/>
              <a:buFont typeface="Arial"/>
              <a:buChar char="●"/>
            </a:pPr>
            <a:r>
              <a:rPr lang="en-US" sz="2200" b="1">
                <a:solidFill>
                  <a:schemeClr val="dk1"/>
                </a:solidFill>
                <a:latin typeface="Arial"/>
                <a:ea typeface="Arial"/>
                <a:cs typeface="Arial"/>
                <a:sym typeface="Arial"/>
              </a:rPr>
              <a:t>Deep Learning</a:t>
            </a:r>
            <a:r>
              <a:rPr lang="en-US" sz="2200">
                <a:solidFill>
                  <a:schemeClr val="dk1"/>
                </a:solidFill>
                <a:latin typeface="Arial"/>
                <a:ea typeface="Arial"/>
                <a:cs typeface="Arial"/>
                <a:sym typeface="Arial"/>
              </a:rPr>
              <a:t>, Ian Goodfellow, Yoshua Bengio, and Aaron Courville</a:t>
            </a:r>
            <a:endParaRPr sz="2200">
              <a:solidFill>
                <a:schemeClr val="dk1"/>
              </a:solidFill>
              <a:latin typeface="Arial"/>
              <a:ea typeface="Arial"/>
              <a:cs typeface="Arial"/>
              <a:sym typeface="Arial"/>
            </a:endParaRPr>
          </a:p>
          <a:p>
            <a:pPr marL="457200" lvl="0" indent="-368300" algn="l" rtl="0">
              <a:lnSpc>
                <a:spcPct val="115000"/>
              </a:lnSpc>
              <a:spcBef>
                <a:spcPts val="0"/>
              </a:spcBef>
              <a:spcAft>
                <a:spcPts val="0"/>
              </a:spcAft>
              <a:buSzPts val="2200"/>
              <a:buFont typeface="Arial"/>
              <a:buChar char="●"/>
            </a:pPr>
            <a:r>
              <a:rPr lang="en-US" sz="2200">
                <a:solidFill>
                  <a:schemeClr val="dk1"/>
                </a:solidFill>
                <a:latin typeface="Arial"/>
                <a:ea typeface="Arial"/>
                <a:cs typeface="Arial"/>
                <a:sym typeface="Arial"/>
              </a:rPr>
              <a:t>Deep Learning with Python, Francois Chollet</a:t>
            </a:r>
            <a:endParaRPr sz="2200">
              <a:solidFill>
                <a:schemeClr val="dk1"/>
              </a:solidFill>
              <a:latin typeface="Arial"/>
              <a:ea typeface="Arial"/>
              <a:cs typeface="Arial"/>
              <a:sym typeface="Arial"/>
            </a:endParaRPr>
          </a:p>
          <a:p>
            <a:pPr marL="457200" lvl="0" indent="-368300" algn="l" rtl="0">
              <a:lnSpc>
                <a:spcPct val="115000"/>
              </a:lnSpc>
              <a:spcBef>
                <a:spcPts val="0"/>
              </a:spcBef>
              <a:spcAft>
                <a:spcPts val="0"/>
              </a:spcAft>
              <a:buSzPts val="2200"/>
              <a:buFont typeface="Arial"/>
              <a:buChar char="●"/>
            </a:pPr>
            <a:r>
              <a:rPr lang="en-US" sz="2200">
                <a:solidFill>
                  <a:schemeClr val="dk1"/>
                </a:solidFill>
                <a:latin typeface="Arial"/>
                <a:ea typeface="Arial"/>
                <a:cs typeface="Arial"/>
                <a:sym typeface="Arial"/>
              </a:rPr>
              <a:t>Dive into Deep Learning, Aston Zhang et al</a:t>
            </a:r>
            <a:endParaRPr sz="220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sz="2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2200">
                <a:solidFill>
                  <a:schemeClr val="dk1"/>
                </a:solidFill>
                <a:latin typeface="Arial"/>
                <a:ea typeface="Arial"/>
                <a:cs typeface="Arial"/>
                <a:sym typeface="Arial"/>
              </a:rPr>
              <a:t>Reference/supplemental materials: The course will be supplemented by additional</a:t>
            </a:r>
            <a:endParaRPr sz="2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2200">
                <a:solidFill>
                  <a:schemeClr val="dk1"/>
                </a:solidFill>
                <a:latin typeface="Arial"/>
                <a:ea typeface="Arial"/>
                <a:cs typeface="Arial"/>
                <a:sym typeface="Arial"/>
              </a:rPr>
              <a:t>reading on programming languages. This reading material will be handed out in class or will be available on blackboard. Lecture notes will be based on the above text book but will not be exclusively taken from it.</a:t>
            </a:r>
            <a:endParaRPr sz="2200">
              <a:solidFill>
                <a:schemeClr val="dk1"/>
              </a:solidFill>
              <a:latin typeface="Arial"/>
              <a:ea typeface="Arial"/>
              <a:cs typeface="Arial"/>
              <a:sym typeface="Arial"/>
            </a:endParaRPr>
          </a:p>
          <a:p>
            <a:pPr marL="0" lvl="0" indent="0" algn="l" rtl="0">
              <a:spcBef>
                <a:spcPts val="100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275597d650f_0_85"/>
          <p:cNvSpPr txBox="1">
            <a:spLocks noGrp="1"/>
          </p:cNvSpPr>
          <p:nvPr>
            <p:ph type="title"/>
          </p:nvPr>
        </p:nvSpPr>
        <p:spPr>
          <a:xfrm>
            <a:off x="2857500" y="300039"/>
            <a:ext cx="8503800" cy="957300"/>
          </a:xfrm>
          <a:prstGeom prst="rect">
            <a:avLst/>
          </a:prstGeom>
        </p:spPr>
        <p:txBody>
          <a:bodyPr spcFirstLastPara="1" wrap="square" lIns="45700" tIns="45700" rIns="45700" bIns="45700" anchor="ctr" anchorCtr="0">
            <a:normAutofit/>
          </a:bodyPr>
          <a:lstStyle/>
          <a:p>
            <a:pPr marL="0" lvl="0" indent="0" algn="l" rtl="0">
              <a:spcBef>
                <a:spcPts val="0"/>
              </a:spcBef>
              <a:spcAft>
                <a:spcPts val="0"/>
              </a:spcAft>
              <a:buNone/>
            </a:pPr>
            <a:r>
              <a:rPr lang="en-US"/>
              <a:t>Grade Evaluation </a:t>
            </a:r>
            <a:endParaRPr/>
          </a:p>
        </p:txBody>
      </p:sp>
      <p:sp>
        <p:nvSpPr>
          <p:cNvPr id="94" name="Google Shape;94;g275597d650f_0_85"/>
          <p:cNvSpPr txBox="1">
            <a:spLocks noGrp="1"/>
          </p:cNvSpPr>
          <p:nvPr>
            <p:ph type="body" idx="1"/>
          </p:nvPr>
        </p:nvSpPr>
        <p:spPr>
          <a:xfrm>
            <a:off x="838200" y="1825625"/>
            <a:ext cx="10515600" cy="4351200"/>
          </a:xfrm>
          <a:prstGeom prst="rect">
            <a:avLst/>
          </a:prstGeom>
        </p:spPr>
        <p:txBody>
          <a:bodyPr spcFirstLastPara="1" wrap="square" lIns="45700" tIns="45700" rIns="45700" bIns="45700" anchor="t" anchorCtr="0">
            <a:normAutofit/>
          </a:bodyPr>
          <a:lstStyle/>
          <a:p>
            <a:pPr marL="457200" lvl="0" indent="-368300" algn="l" rtl="0">
              <a:lnSpc>
                <a:spcPct val="115000"/>
              </a:lnSpc>
              <a:spcBef>
                <a:spcPts val="0"/>
              </a:spcBef>
              <a:spcAft>
                <a:spcPts val="0"/>
              </a:spcAft>
              <a:buClr>
                <a:schemeClr val="dk1"/>
              </a:buClr>
              <a:buSzPts val="2200"/>
              <a:buChar char="●"/>
            </a:pPr>
            <a:r>
              <a:rPr lang="en-US" sz="2200">
                <a:solidFill>
                  <a:schemeClr val="dk1"/>
                </a:solidFill>
              </a:rPr>
              <a:t>Your letter grade will be based on the following components:</a:t>
            </a:r>
            <a:endParaRPr sz="2200">
              <a:solidFill>
                <a:schemeClr val="dk1"/>
              </a:solidFill>
            </a:endParaRPr>
          </a:p>
          <a:p>
            <a:pPr marL="457200" lvl="0" indent="0" algn="l" rtl="0">
              <a:spcBef>
                <a:spcPts val="1000"/>
              </a:spcBef>
              <a:spcAft>
                <a:spcPts val="0"/>
              </a:spcAft>
              <a:buNone/>
            </a:pPr>
            <a:r>
              <a:rPr lang="en-US" sz="2200">
                <a:solidFill>
                  <a:schemeClr val="dk1"/>
                </a:solidFill>
              </a:rPr>
              <a:t>  Assignments- 40 %</a:t>
            </a:r>
            <a:endParaRPr sz="2200">
              <a:solidFill>
                <a:schemeClr val="dk1"/>
              </a:solidFill>
            </a:endParaRPr>
          </a:p>
          <a:p>
            <a:pPr marL="0" lvl="0" indent="0" algn="l" rtl="0">
              <a:spcBef>
                <a:spcPts val="1000"/>
              </a:spcBef>
              <a:spcAft>
                <a:spcPts val="0"/>
              </a:spcAft>
              <a:buClr>
                <a:schemeClr val="dk1"/>
              </a:buClr>
              <a:buSzPts val="1100"/>
              <a:buFont typeface="Arial"/>
              <a:buNone/>
            </a:pPr>
            <a:r>
              <a:rPr lang="en-US" sz="2200">
                <a:solidFill>
                  <a:schemeClr val="dk1"/>
                </a:solidFill>
              </a:rPr>
              <a:t>         Final Exam- 30%</a:t>
            </a:r>
            <a:endParaRPr sz="2200">
              <a:solidFill>
                <a:schemeClr val="dk1"/>
              </a:solidFill>
            </a:endParaRPr>
          </a:p>
          <a:p>
            <a:pPr marL="0" lvl="0" indent="0" algn="l" rtl="0">
              <a:spcBef>
                <a:spcPts val="1000"/>
              </a:spcBef>
              <a:spcAft>
                <a:spcPts val="0"/>
              </a:spcAft>
              <a:buNone/>
            </a:pPr>
            <a:r>
              <a:rPr lang="en-US" sz="2200">
                <a:solidFill>
                  <a:schemeClr val="dk1"/>
                </a:solidFill>
              </a:rPr>
              <a:t>         Project- 30%</a:t>
            </a:r>
            <a:endParaRPr sz="2200">
              <a:solidFill>
                <a:schemeClr val="dk1"/>
              </a:solidFill>
            </a:endParaRPr>
          </a:p>
          <a:p>
            <a:pPr marL="457200" lvl="0" indent="-368300" algn="l" rtl="0">
              <a:lnSpc>
                <a:spcPct val="115000"/>
              </a:lnSpc>
              <a:spcBef>
                <a:spcPts val="0"/>
              </a:spcBef>
              <a:spcAft>
                <a:spcPts val="0"/>
              </a:spcAft>
              <a:buClr>
                <a:schemeClr val="dk1"/>
              </a:buClr>
              <a:buSzPts val="2200"/>
              <a:buChar char="●"/>
            </a:pPr>
            <a:r>
              <a:rPr lang="en-US" sz="2200">
                <a:solidFill>
                  <a:schemeClr val="dk1"/>
                </a:solidFill>
              </a:rPr>
              <a:t>Your final course grade will be based on the following:</a:t>
            </a:r>
            <a:endParaRPr sz="2200">
              <a:solidFill>
                <a:schemeClr val="dk1"/>
              </a:solidFill>
            </a:endParaRPr>
          </a:p>
          <a:p>
            <a:pPr marL="0" lvl="0" indent="0" algn="l" rtl="0">
              <a:spcBef>
                <a:spcPts val="1000"/>
              </a:spcBef>
              <a:spcAft>
                <a:spcPts val="0"/>
              </a:spcAft>
              <a:buClr>
                <a:schemeClr val="dk1"/>
              </a:buClr>
              <a:buSzPts val="1100"/>
              <a:buFont typeface="Arial"/>
              <a:buNone/>
            </a:pPr>
            <a:endParaRPr>
              <a:solidFill>
                <a:schemeClr val="dk1"/>
              </a:solidFill>
            </a:endParaRPr>
          </a:p>
        </p:txBody>
      </p:sp>
      <p:pic>
        <p:nvPicPr>
          <p:cNvPr id="95" name="Google Shape;95;g275597d650f_0_85"/>
          <p:cNvPicPr preferRelativeResize="0"/>
          <p:nvPr/>
        </p:nvPicPr>
        <p:blipFill>
          <a:blip r:embed="rId3">
            <a:alphaModFix/>
          </a:blip>
          <a:stretch>
            <a:fillRect/>
          </a:stretch>
        </p:blipFill>
        <p:spPr>
          <a:xfrm>
            <a:off x="558050" y="4405325"/>
            <a:ext cx="11484451" cy="1277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275597d650f_0_12"/>
          <p:cNvSpPr txBox="1">
            <a:spLocks noGrp="1"/>
          </p:cNvSpPr>
          <p:nvPr>
            <p:ph type="title"/>
          </p:nvPr>
        </p:nvSpPr>
        <p:spPr>
          <a:xfrm>
            <a:off x="2857500" y="300039"/>
            <a:ext cx="8503800" cy="957300"/>
          </a:xfrm>
          <a:prstGeom prst="rect">
            <a:avLst/>
          </a:prstGeom>
        </p:spPr>
        <p:txBody>
          <a:bodyPr spcFirstLastPara="1" wrap="square" lIns="45700" tIns="45700" rIns="45700" bIns="45700" anchor="ctr" anchorCtr="0">
            <a:normAutofit/>
          </a:bodyPr>
          <a:lstStyle/>
          <a:p>
            <a:pPr marL="0" lvl="0" indent="0" algn="l" rtl="0">
              <a:spcBef>
                <a:spcPts val="0"/>
              </a:spcBef>
              <a:spcAft>
                <a:spcPts val="0"/>
              </a:spcAft>
              <a:buNone/>
            </a:pPr>
            <a:r>
              <a:rPr lang="en-US"/>
              <a:t>Assignments</a:t>
            </a:r>
            <a:endParaRPr/>
          </a:p>
        </p:txBody>
      </p:sp>
      <p:sp>
        <p:nvSpPr>
          <p:cNvPr id="101" name="Google Shape;101;g275597d650f_0_12"/>
          <p:cNvSpPr txBox="1">
            <a:spLocks noGrp="1"/>
          </p:cNvSpPr>
          <p:nvPr>
            <p:ph type="body" idx="1"/>
          </p:nvPr>
        </p:nvSpPr>
        <p:spPr>
          <a:xfrm>
            <a:off x="838200" y="1825625"/>
            <a:ext cx="10515600" cy="4351200"/>
          </a:xfrm>
          <a:prstGeom prst="rect">
            <a:avLst/>
          </a:prstGeom>
        </p:spPr>
        <p:txBody>
          <a:bodyPr spcFirstLastPara="1" wrap="square" lIns="45700" tIns="45700" rIns="45700" bIns="45700" anchor="t" anchorCtr="0">
            <a:normAutofit/>
          </a:bodyPr>
          <a:lstStyle/>
          <a:p>
            <a:pPr marL="0" lvl="0" indent="0" algn="l" rtl="0">
              <a:spcBef>
                <a:spcPts val="1000"/>
              </a:spcBef>
              <a:spcAft>
                <a:spcPts val="0"/>
              </a:spcAft>
              <a:buNone/>
            </a:pPr>
            <a:r>
              <a:rPr lang="en-US"/>
              <a:t>There will be four assignments</a:t>
            </a:r>
            <a:endParaRPr/>
          </a:p>
          <a:p>
            <a:pPr marL="0" lvl="0" indent="0" algn="l" rtl="0">
              <a:spcBef>
                <a:spcPts val="1000"/>
              </a:spcBef>
              <a:spcAft>
                <a:spcPts val="0"/>
              </a:spcAft>
              <a:buClr>
                <a:schemeClr val="dk1"/>
              </a:buClr>
              <a:buSzPts val="1100"/>
              <a:buFont typeface="Arial"/>
              <a:buNone/>
            </a:pPr>
            <a:r>
              <a:rPr lang="en-US"/>
              <a:t>1. Convolutional Neural Network</a:t>
            </a:r>
            <a:endParaRPr/>
          </a:p>
          <a:p>
            <a:pPr marL="0" lvl="0" indent="0" algn="l" rtl="0">
              <a:spcBef>
                <a:spcPts val="1000"/>
              </a:spcBef>
              <a:spcAft>
                <a:spcPts val="0"/>
              </a:spcAft>
              <a:buClr>
                <a:schemeClr val="dk1"/>
              </a:buClr>
              <a:buSzPts val="1100"/>
              <a:buFont typeface="Arial"/>
              <a:buNone/>
            </a:pPr>
            <a:r>
              <a:rPr lang="en-US"/>
              <a:t>2. Recurrent Neural Network</a:t>
            </a:r>
            <a:endParaRPr/>
          </a:p>
          <a:p>
            <a:pPr marL="0" lvl="0" indent="0" algn="l" rtl="0">
              <a:spcBef>
                <a:spcPts val="1000"/>
              </a:spcBef>
              <a:spcAft>
                <a:spcPts val="0"/>
              </a:spcAft>
              <a:buClr>
                <a:schemeClr val="dk1"/>
              </a:buClr>
              <a:buSzPts val="1100"/>
              <a:buFont typeface="Arial"/>
              <a:buNone/>
            </a:pPr>
            <a:r>
              <a:rPr lang="en-US"/>
              <a:t>3. Transformer</a:t>
            </a:r>
            <a:endParaRPr/>
          </a:p>
          <a:p>
            <a:pPr marL="0" lvl="0" indent="0" algn="l" rtl="0">
              <a:spcBef>
                <a:spcPts val="1000"/>
              </a:spcBef>
              <a:spcAft>
                <a:spcPts val="0"/>
              </a:spcAft>
              <a:buClr>
                <a:schemeClr val="dk1"/>
              </a:buClr>
              <a:buSzPts val="1100"/>
              <a:buFont typeface="Arial"/>
              <a:buNone/>
            </a:pPr>
            <a:r>
              <a:rPr lang="en-US"/>
              <a:t>4. Generative Adversarial Network</a:t>
            </a:r>
            <a:endParaRPr/>
          </a:p>
          <a:p>
            <a:pPr marL="0" lvl="0" indent="0" algn="l" rtl="0">
              <a:spcBef>
                <a:spcPts val="100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275597d650f_0_184"/>
          <p:cNvSpPr txBox="1">
            <a:spLocks noGrp="1"/>
          </p:cNvSpPr>
          <p:nvPr>
            <p:ph type="title"/>
          </p:nvPr>
        </p:nvSpPr>
        <p:spPr>
          <a:xfrm>
            <a:off x="2857500" y="300039"/>
            <a:ext cx="8503800" cy="957300"/>
          </a:xfrm>
          <a:prstGeom prst="rect">
            <a:avLst/>
          </a:prstGeom>
        </p:spPr>
        <p:txBody>
          <a:bodyPr spcFirstLastPara="1" wrap="square" lIns="45700" tIns="45700" rIns="45700" bIns="45700" anchor="ctr" anchorCtr="0">
            <a:normAutofit/>
          </a:bodyPr>
          <a:lstStyle/>
          <a:p>
            <a:pPr marL="0" lvl="0" indent="0" algn="l" rtl="0">
              <a:spcBef>
                <a:spcPts val="0"/>
              </a:spcBef>
              <a:spcAft>
                <a:spcPts val="0"/>
              </a:spcAft>
              <a:buNone/>
            </a:pPr>
            <a:r>
              <a:rPr lang="en-US"/>
              <a:t>Important Dates</a:t>
            </a:r>
            <a:endParaRPr/>
          </a:p>
        </p:txBody>
      </p:sp>
      <p:sp>
        <p:nvSpPr>
          <p:cNvPr id="107" name="Google Shape;107;g275597d650f_0_184"/>
          <p:cNvSpPr txBox="1">
            <a:spLocks noGrp="1"/>
          </p:cNvSpPr>
          <p:nvPr>
            <p:ph type="body" idx="1"/>
          </p:nvPr>
        </p:nvSpPr>
        <p:spPr>
          <a:xfrm>
            <a:off x="838200" y="1825625"/>
            <a:ext cx="10515600" cy="4351200"/>
          </a:xfrm>
          <a:prstGeom prst="rect">
            <a:avLst/>
          </a:prstGeom>
        </p:spPr>
        <p:txBody>
          <a:bodyPr spcFirstLastPara="1" wrap="square" lIns="45700" tIns="45700" rIns="45700" bIns="45700" anchor="t" anchorCtr="0">
            <a:normAutofit/>
          </a:bodyPr>
          <a:lstStyle/>
          <a:p>
            <a:pPr marL="0" lvl="0" indent="0" algn="l" rtl="0">
              <a:lnSpc>
                <a:spcPct val="125000"/>
              </a:lnSpc>
              <a:spcBef>
                <a:spcPts val="1200"/>
              </a:spcBef>
              <a:spcAft>
                <a:spcPts val="0"/>
              </a:spcAft>
              <a:buClr>
                <a:schemeClr val="dk1"/>
              </a:buClr>
              <a:buSzPts val="1100"/>
              <a:buFont typeface="Arial"/>
              <a:buNone/>
            </a:pPr>
            <a:endParaRPr sz="1500">
              <a:solidFill>
                <a:srgbClr val="212121"/>
              </a:solidFill>
              <a:latin typeface="Arial"/>
              <a:ea typeface="Arial"/>
              <a:cs typeface="Arial"/>
              <a:sym typeface="Arial"/>
            </a:endParaRPr>
          </a:p>
          <a:p>
            <a:pPr marL="457200" lvl="0" indent="-368300" algn="l" rtl="0">
              <a:lnSpc>
                <a:spcPct val="166670"/>
              </a:lnSpc>
              <a:spcBef>
                <a:spcPts val="500"/>
              </a:spcBef>
              <a:spcAft>
                <a:spcPts val="0"/>
              </a:spcAft>
              <a:buClr>
                <a:srgbClr val="212121"/>
              </a:buClr>
              <a:buSzPts val="2200"/>
              <a:buChar char="■"/>
            </a:pPr>
            <a:r>
              <a:rPr lang="en-US" sz="2200">
                <a:solidFill>
                  <a:srgbClr val="212121"/>
                </a:solidFill>
                <a:latin typeface="Arial"/>
                <a:ea typeface="Arial"/>
                <a:cs typeface="Arial"/>
                <a:sym typeface="Arial"/>
              </a:rPr>
              <a:t>1st Assignment Due: Week 4-5</a:t>
            </a:r>
            <a:endParaRPr sz="2200">
              <a:solidFill>
                <a:srgbClr val="212121"/>
              </a:solidFill>
              <a:latin typeface="Arial"/>
              <a:ea typeface="Arial"/>
              <a:cs typeface="Arial"/>
              <a:sym typeface="Arial"/>
            </a:endParaRPr>
          </a:p>
          <a:p>
            <a:pPr marL="457200" lvl="0" indent="-368300" algn="l" rtl="0">
              <a:lnSpc>
                <a:spcPct val="166670"/>
              </a:lnSpc>
              <a:spcBef>
                <a:spcPts val="0"/>
              </a:spcBef>
              <a:spcAft>
                <a:spcPts val="0"/>
              </a:spcAft>
              <a:buClr>
                <a:srgbClr val="212121"/>
              </a:buClr>
              <a:buSzPts val="2200"/>
              <a:buChar char="■"/>
            </a:pPr>
            <a:r>
              <a:rPr lang="en-US" sz="2200">
                <a:solidFill>
                  <a:srgbClr val="212121"/>
                </a:solidFill>
                <a:latin typeface="Arial"/>
                <a:ea typeface="Arial"/>
                <a:cs typeface="Arial"/>
                <a:sym typeface="Arial"/>
              </a:rPr>
              <a:t>2nd Assignment Due: Week 7-8</a:t>
            </a:r>
            <a:endParaRPr sz="2200">
              <a:solidFill>
                <a:srgbClr val="212121"/>
              </a:solidFill>
              <a:latin typeface="Arial"/>
              <a:ea typeface="Arial"/>
              <a:cs typeface="Arial"/>
              <a:sym typeface="Arial"/>
            </a:endParaRPr>
          </a:p>
          <a:p>
            <a:pPr marL="457200" lvl="0" indent="-368300" algn="l" rtl="0">
              <a:lnSpc>
                <a:spcPct val="166670"/>
              </a:lnSpc>
              <a:spcBef>
                <a:spcPts val="0"/>
              </a:spcBef>
              <a:spcAft>
                <a:spcPts val="0"/>
              </a:spcAft>
              <a:buClr>
                <a:srgbClr val="212121"/>
              </a:buClr>
              <a:buSzPts val="2200"/>
              <a:buChar char="■"/>
            </a:pPr>
            <a:r>
              <a:rPr lang="en-US" sz="2200">
                <a:solidFill>
                  <a:srgbClr val="212121"/>
                </a:solidFill>
                <a:latin typeface="Arial"/>
                <a:ea typeface="Arial"/>
                <a:cs typeface="Arial"/>
                <a:sym typeface="Arial"/>
              </a:rPr>
              <a:t>3rd Assignment Due: Week 10-11</a:t>
            </a:r>
            <a:endParaRPr sz="2200" b="1">
              <a:solidFill>
                <a:srgbClr val="212121"/>
              </a:solidFill>
              <a:latin typeface="Arial"/>
              <a:ea typeface="Arial"/>
              <a:cs typeface="Arial"/>
              <a:sym typeface="Arial"/>
            </a:endParaRPr>
          </a:p>
          <a:p>
            <a:pPr marL="457200" lvl="0" indent="-368300" algn="l" rtl="0">
              <a:lnSpc>
                <a:spcPct val="166670"/>
              </a:lnSpc>
              <a:spcBef>
                <a:spcPts val="0"/>
              </a:spcBef>
              <a:spcAft>
                <a:spcPts val="0"/>
              </a:spcAft>
              <a:buClr>
                <a:srgbClr val="212121"/>
              </a:buClr>
              <a:buSzPts val="2200"/>
              <a:buChar char="■"/>
            </a:pPr>
            <a:r>
              <a:rPr lang="en-US" sz="2200">
                <a:solidFill>
                  <a:srgbClr val="212121"/>
                </a:solidFill>
                <a:latin typeface="Arial"/>
                <a:ea typeface="Arial"/>
                <a:cs typeface="Arial"/>
                <a:sym typeface="Arial"/>
              </a:rPr>
              <a:t>4th Assignement Due: Week 13-14</a:t>
            </a:r>
            <a:endParaRPr sz="2200">
              <a:solidFill>
                <a:srgbClr val="212121"/>
              </a:solidFill>
              <a:latin typeface="Arial"/>
              <a:ea typeface="Arial"/>
              <a:cs typeface="Arial"/>
              <a:sym typeface="Arial"/>
            </a:endParaRPr>
          </a:p>
          <a:p>
            <a:pPr marL="457200" lvl="0" indent="-368300" algn="l" rtl="0">
              <a:lnSpc>
                <a:spcPct val="166670"/>
              </a:lnSpc>
              <a:spcBef>
                <a:spcPts val="0"/>
              </a:spcBef>
              <a:spcAft>
                <a:spcPts val="0"/>
              </a:spcAft>
              <a:buClr>
                <a:srgbClr val="212121"/>
              </a:buClr>
              <a:buSzPts val="2200"/>
              <a:buChar char="■"/>
            </a:pPr>
            <a:r>
              <a:rPr lang="en-US" sz="2200">
                <a:solidFill>
                  <a:srgbClr val="212121"/>
                </a:solidFill>
                <a:latin typeface="Arial"/>
                <a:ea typeface="Arial"/>
                <a:cs typeface="Arial"/>
                <a:sym typeface="Arial"/>
              </a:rPr>
              <a:t>Final Exam: date and location TBA</a:t>
            </a:r>
            <a:endParaRPr sz="2200">
              <a:solidFill>
                <a:srgbClr val="212121"/>
              </a:solidFill>
              <a:latin typeface="Arial"/>
              <a:ea typeface="Arial"/>
              <a:cs typeface="Arial"/>
              <a:sym typeface="Arial"/>
            </a:endParaRPr>
          </a:p>
          <a:p>
            <a:pPr marL="0" lvl="0" indent="0" algn="l" rtl="0">
              <a:spcBef>
                <a:spcPts val="1000"/>
              </a:spcBef>
              <a:spcAft>
                <a:spcPts val="0"/>
              </a:spcAft>
              <a:buNone/>
            </a:pP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275597d650f_0_21"/>
          <p:cNvSpPr txBox="1">
            <a:spLocks noGrp="1"/>
          </p:cNvSpPr>
          <p:nvPr>
            <p:ph type="title"/>
          </p:nvPr>
        </p:nvSpPr>
        <p:spPr>
          <a:xfrm>
            <a:off x="2857500" y="300039"/>
            <a:ext cx="8503800" cy="957300"/>
          </a:xfrm>
          <a:prstGeom prst="rect">
            <a:avLst/>
          </a:prstGeom>
        </p:spPr>
        <p:txBody>
          <a:bodyPr spcFirstLastPara="1" wrap="square" lIns="45700" tIns="45700" rIns="45700" bIns="45700" anchor="ctr" anchorCtr="0">
            <a:normAutofit/>
          </a:bodyPr>
          <a:lstStyle/>
          <a:p>
            <a:pPr marL="0" lvl="0" indent="0" algn="l" rtl="0">
              <a:spcBef>
                <a:spcPts val="0"/>
              </a:spcBef>
              <a:spcAft>
                <a:spcPts val="0"/>
              </a:spcAft>
              <a:buNone/>
            </a:pPr>
            <a:r>
              <a:rPr lang="en-US"/>
              <a:t>Late Assignments</a:t>
            </a:r>
            <a:endParaRPr/>
          </a:p>
        </p:txBody>
      </p:sp>
      <p:sp>
        <p:nvSpPr>
          <p:cNvPr id="113" name="Google Shape;113;g275597d650f_0_21"/>
          <p:cNvSpPr txBox="1">
            <a:spLocks noGrp="1"/>
          </p:cNvSpPr>
          <p:nvPr>
            <p:ph type="body" idx="1"/>
          </p:nvPr>
        </p:nvSpPr>
        <p:spPr>
          <a:xfrm>
            <a:off x="838200" y="1825625"/>
            <a:ext cx="10515600" cy="4351200"/>
          </a:xfrm>
          <a:prstGeom prst="rect">
            <a:avLst/>
          </a:prstGeom>
        </p:spPr>
        <p:txBody>
          <a:bodyPr spcFirstLastPara="1" wrap="square" lIns="45700" tIns="45700" rIns="45700" bIns="45700" anchor="t" anchorCtr="0">
            <a:normAutofit fontScale="92500" lnSpcReduction="20000"/>
          </a:bodyPr>
          <a:lstStyle/>
          <a:p>
            <a:pPr marL="457200" lvl="0" indent="-334327" algn="l" rtl="0">
              <a:spcBef>
                <a:spcPts val="1000"/>
              </a:spcBef>
              <a:spcAft>
                <a:spcPts val="0"/>
              </a:spcAft>
              <a:buSzPct val="64285"/>
              <a:buChar char="●"/>
            </a:pPr>
            <a:r>
              <a:rPr lang="en-US"/>
              <a:t>Each student will have a total of three free late (calendar) days to use for homeworks.</a:t>
            </a:r>
            <a:endParaRPr/>
          </a:p>
          <a:p>
            <a:pPr marL="457200" lvl="0" indent="0" algn="l" rtl="0">
              <a:spcBef>
                <a:spcPts val="1000"/>
              </a:spcBef>
              <a:spcAft>
                <a:spcPts val="0"/>
              </a:spcAft>
              <a:buNone/>
            </a:pPr>
            <a:endParaRPr/>
          </a:p>
          <a:p>
            <a:pPr marL="457200" lvl="0" indent="-334327" algn="l" rtl="0">
              <a:spcBef>
                <a:spcPts val="1000"/>
              </a:spcBef>
              <a:spcAft>
                <a:spcPts val="0"/>
              </a:spcAft>
              <a:buSzPct val="64285"/>
              <a:buChar char="●"/>
            </a:pPr>
            <a:r>
              <a:rPr lang="en-US"/>
              <a:t>Once these late days are exhausted, any assignments turned in late will be penalized.</a:t>
            </a:r>
            <a:endParaRPr/>
          </a:p>
          <a:p>
            <a:pPr marL="0" lvl="0" indent="0" algn="l" rtl="0">
              <a:spcBef>
                <a:spcPts val="1000"/>
              </a:spcBef>
              <a:spcAft>
                <a:spcPts val="0"/>
              </a:spcAft>
              <a:buNone/>
            </a:pPr>
            <a:endParaRPr/>
          </a:p>
          <a:p>
            <a:pPr marL="457200" lvl="0" indent="-334327" algn="l" rtl="0">
              <a:spcBef>
                <a:spcPts val="1000"/>
              </a:spcBef>
              <a:spcAft>
                <a:spcPts val="0"/>
              </a:spcAft>
              <a:buSzPct val="64285"/>
              <a:buChar char="●"/>
            </a:pPr>
            <a:r>
              <a:rPr lang="en-US"/>
              <a:t>20% per late day. However, no assignment will be accepted more than three days after its due date. </a:t>
            </a:r>
            <a:endParaRPr/>
          </a:p>
          <a:p>
            <a:pPr marL="457200" lvl="0" indent="0" algn="l" rtl="0">
              <a:spcBef>
                <a:spcPts val="1000"/>
              </a:spcBef>
              <a:spcAft>
                <a:spcPts val="0"/>
              </a:spcAft>
              <a:buNone/>
            </a:pPr>
            <a:endParaRPr/>
          </a:p>
          <a:p>
            <a:pPr marL="457200" lvl="0" indent="-334327" algn="l" rtl="0">
              <a:spcBef>
                <a:spcPts val="1000"/>
              </a:spcBef>
              <a:spcAft>
                <a:spcPts val="0"/>
              </a:spcAft>
              <a:buSzPct val="64285"/>
              <a:buChar char="●"/>
            </a:pPr>
            <a:r>
              <a:rPr lang="en-US"/>
              <a:t>Each 24 hours or part there of that a homework is late uses up one full late day.</a:t>
            </a:r>
            <a:endParaRPr/>
          </a:p>
          <a:p>
            <a:pPr marL="0" lvl="0" indent="0" algn="l" rtl="0">
              <a:spcBef>
                <a:spcPts val="100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275597d650f_0_123"/>
          <p:cNvSpPr txBox="1">
            <a:spLocks noGrp="1"/>
          </p:cNvSpPr>
          <p:nvPr>
            <p:ph type="title"/>
          </p:nvPr>
        </p:nvSpPr>
        <p:spPr>
          <a:xfrm>
            <a:off x="2857500" y="300039"/>
            <a:ext cx="8503800" cy="957300"/>
          </a:xfrm>
          <a:prstGeom prst="rect">
            <a:avLst/>
          </a:prstGeom>
        </p:spPr>
        <p:txBody>
          <a:bodyPr spcFirstLastPara="1" wrap="square" lIns="45700" tIns="45700" rIns="45700" bIns="45700" anchor="ctr" anchorCtr="0">
            <a:normAutofit fontScale="90000"/>
          </a:bodyPr>
          <a:lstStyle/>
          <a:p>
            <a:pPr marL="0" lvl="0" indent="0" algn="l" rtl="0">
              <a:spcBef>
                <a:spcPts val="0"/>
              </a:spcBef>
              <a:spcAft>
                <a:spcPts val="0"/>
              </a:spcAft>
              <a:buNone/>
            </a:pPr>
            <a:r>
              <a:rPr lang="en-US"/>
              <a:t>Homework Assignment &amp; Missed Exams</a:t>
            </a:r>
            <a:endParaRPr/>
          </a:p>
        </p:txBody>
      </p:sp>
      <p:sp>
        <p:nvSpPr>
          <p:cNvPr id="119" name="Google Shape;119;g275597d650f_0_123"/>
          <p:cNvSpPr txBox="1">
            <a:spLocks noGrp="1"/>
          </p:cNvSpPr>
          <p:nvPr>
            <p:ph type="body" idx="1"/>
          </p:nvPr>
        </p:nvSpPr>
        <p:spPr>
          <a:xfrm>
            <a:off x="838200" y="1825625"/>
            <a:ext cx="10515600" cy="4351200"/>
          </a:xfrm>
          <a:prstGeom prst="rect">
            <a:avLst/>
          </a:prstGeom>
        </p:spPr>
        <p:txBody>
          <a:bodyPr spcFirstLastPara="1" wrap="square" lIns="45700" tIns="45700" rIns="45700" bIns="45700" anchor="t" anchorCtr="0">
            <a:noAutofit/>
          </a:bodyPr>
          <a:lstStyle/>
          <a:p>
            <a:pPr marL="457200" lvl="0" indent="-368300" algn="l" rtl="0">
              <a:lnSpc>
                <a:spcPct val="115000"/>
              </a:lnSpc>
              <a:spcBef>
                <a:spcPts val="0"/>
              </a:spcBef>
              <a:spcAft>
                <a:spcPts val="0"/>
              </a:spcAft>
              <a:buClr>
                <a:schemeClr val="dk1"/>
              </a:buClr>
              <a:buSzPts val="2200"/>
              <a:buFont typeface="Arial"/>
              <a:buChar char="•"/>
            </a:pPr>
            <a:r>
              <a:rPr lang="en-US" sz="2200" b="1">
                <a:solidFill>
                  <a:schemeClr val="dk1"/>
                </a:solidFill>
                <a:latin typeface="Arial"/>
                <a:ea typeface="Arial"/>
                <a:cs typeface="Arial"/>
                <a:sym typeface="Arial"/>
              </a:rPr>
              <a:t>Homework Assignments</a:t>
            </a:r>
            <a:endParaRPr sz="2200" b="1">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2200">
                <a:solidFill>
                  <a:schemeClr val="dk1"/>
                </a:solidFill>
                <a:latin typeface="Arial"/>
                <a:ea typeface="Arial"/>
                <a:cs typeface="Arial"/>
                <a:sym typeface="Arial"/>
              </a:rPr>
              <a:t>Home assignments, and their due dates, will be announced in class, and</a:t>
            </a:r>
            <a:endParaRPr sz="2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2200">
                <a:solidFill>
                  <a:schemeClr val="dk1"/>
                </a:solidFill>
                <a:latin typeface="Arial"/>
                <a:ea typeface="Arial"/>
                <a:cs typeface="Arial"/>
                <a:sym typeface="Arial"/>
              </a:rPr>
              <a:t>posted on the course’s Blackboard page.</a:t>
            </a:r>
            <a:endParaRPr sz="2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2200">
                <a:solidFill>
                  <a:schemeClr val="dk1"/>
                </a:solidFill>
                <a:latin typeface="Arial"/>
                <a:ea typeface="Arial"/>
                <a:cs typeface="Arial"/>
                <a:sym typeface="Arial"/>
              </a:rPr>
              <a:t>Late assignment policy: Late Assignments will be accepted up to 2 days past</a:t>
            </a:r>
            <a:endParaRPr sz="2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2200">
                <a:solidFill>
                  <a:schemeClr val="dk1"/>
                </a:solidFill>
                <a:latin typeface="Arial"/>
                <a:ea typeface="Arial"/>
                <a:cs typeface="Arial"/>
                <a:sym typeface="Arial"/>
              </a:rPr>
              <a:t>the due day, with 20% late penalty. Makeup exams will only be given for strong</a:t>
            </a:r>
            <a:endParaRPr sz="2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2200">
                <a:solidFill>
                  <a:schemeClr val="dk1"/>
                </a:solidFill>
                <a:latin typeface="Arial"/>
                <a:ea typeface="Arial"/>
                <a:cs typeface="Arial"/>
                <a:sym typeface="Arial"/>
              </a:rPr>
              <a:t>reasons (with documented proof.)</a:t>
            </a:r>
            <a:endParaRPr sz="2200">
              <a:solidFill>
                <a:schemeClr val="dk1"/>
              </a:solidFill>
              <a:latin typeface="Arial"/>
              <a:ea typeface="Arial"/>
              <a:cs typeface="Arial"/>
              <a:sym typeface="Arial"/>
            </a:endParaRPr>
          </a:p>
          <a:p>
            <a:pPr marL="457200" lvl="0" indent="-368300" algn="l" rtl="0">
              <a:lnSpc>
                <a:spcPct val="115000"/>
              </a:lnSpc>
              <a:spcBef>
                <a:spcPts val="0"/>
              </a:spcBef>
              <a:spcAft>
                <a:spcPts val="0"/>
              </a:spcAft>
              <a:buClr>
                <a:schemeClr val="dk1"/>
              </a:buClr>
              <a:buSzPts val="2200"/>
              <a:buFont typeface="Arial"/>
              <a:buChar char="•"/>
            </a:pPr>
            <a:r>
              <a:rPr lang="en-US" sz="2200" b="1">
                <a:solidFill>
                  <a:schemeClr val="dk1"/>
                </a:solidFill>
                <a:latin typeface="Arial"/>
                <a:ea typeface="Arial"/>
                <a:cs typeface="Arial"/>
                <a:sym typeface="Arial"/>
              </a:rPr>
              <a:t>Missed Exams</a:t>
            </a:r>
            <a:endParaRPr sz="2200" b="1">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2200">
                <a:solidFill>
                  <a:schemeClr val="dk1"/>
                </a:solidFill>
                <a:latin typeface="Arial"/>
                <a:ea typeface="Arial"/>
                <a:cs typeface="Arial"/>
                <a:sym typeface="Arial"/>
              </a:rPr>
              <a:t>Makeup for missed exams will be given only when there is an emergency,</a:t>
            </a:r>
            <a:endParaRPr sz="2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2200">
                <a:solidFill>
                  <a:schemeClr val="dk1"/>
                </a:solidFill>
                <a:latin typeface="Arial"/>
                <a:ea typeface="Arial"/>
                <a:cs typeface="Arial"/>
                <a:sym typeface="Arial"/>
              </a:rPr>
              <a:t>with clear proof. It is your responsibility to provide the proof. It is also</a:t>
            </a:r>
            <a:endParaRPr sz="2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2200">
                <a:solidFill>
                  <a:schemeClr val="dk1"/>
                </a:solidFill>
                <a:latin typeface="Arial"/>
                <a:ea typeface="Arial"/>
                <a:cs typeface="Arial"/>
                <a:sym typeface="Arial"/>
              </a:rPr>
              <a:t>recommended that, you should talk to me before the exam.</a:t>
            </a:r>
            <a:endParaRPr sz="2200">
              <a:solidFill>
                <a:schemeClr val="dk1"/>
              </a:solidFill>
              <a:latin typeface="Arial"/>
              <a:ea typeface="Arial"/>
              <a:cs typeface="Arial"/>
              <a:sym typeface="Arial"/>
            </a:endParaRPr>
          </a:p>
          <a:p>
            <a:pPr marL="0" lvl="0" indent="0" algn="l" rtl="0">
              <a:spcBef>
                <a:spcPts val="100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275597d650f_0_129"/>
          <p:cNvSpPr txBox="1">
            <a:spLocks noGrp="1"/>
          </p:cNvSpPr>
          <p:nvPr>
            <p:ph type="title"/>
          </p:nvPr>
        </p:nvSpPr>
        <p:spPr>
          <a:xfrm>
            <a:off x="2857500" y="300039"/>
            <a:ext cx="8503800" cy="957300"/>
          </a:xfrm>
          <a:prstGeom prst="rect">
            <a:avLst/>
          </a:prstGeom>
        </p:spPr>
        <p:txBody>
          <a:bodyPr spcFirstLastPara="1" wrap="square" lIns="45700" tIns="45700" rIns="45700" bIns="45700" anchor="ctr" anchorCtr="0">
            <a:normAutofit/>
          </a:bodyPr>
          <a:lstStyle/>
          <a:p>
            <a:pPr marL="0" lvl="0" indent="0" algn="l" rtl="0">
              <a:spcBef>
                <a:spcPts val="0"/>
              </a:spcBef>
              <a:spcAft>
                <a:spcPts val="0"/>
              </a:spcAft>
              <a:buNone/>
            </a:pPr>
            <a:r>
              <a:rPr lang="en-US"/>
              <a:t>Academic Dates</a:t>
            </a:r>
            <a:endParaRPr/>
          </a:p>
        </p:txBody>
      </p:sp>
      <p:sp>
        <p:nvSpPr>
          <p:cNvPr id="125" name="Google Shape;125;g275597d650f_0_129"/>
          <p:cNvSpPr txBox="1">
            <a:spLocks noGrp="1"/>
          </p:cNvSpPr>
          <p:nvPr>
            <p:ph type="body" idx="1"/>
          </p:nvPr>
        </p:nvSpPr>
        <p:spPr>
          <a:xfrm>
            <a:off x="838200" y="1825625"/>
            <a:ext cx="10515600" cy="4351200"/>
          </a:xfrm>
          <a:prstGeom prst="rect">
            <a:avLst/>
          </a:prstGeom>
        </p:spPr>
        <p:txBody>
          <a:bodyPr spcFirstLastPara="1" wrap="square" lIns="45700" tIns="45700" rIns="45700" bIns="45700" anchor="t" anchorCtr="0">
            <a:normAutofit/>
          </a:bodyPr>
          <a:lstStyle/>
          <a:p>
            <a:pPr marL="457200" lvl="0" indent="-368300" algn="l" rtl="0">
              <a:lnSpc>
                <a:spcPct val="115000"/>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August 21th, 2023: First day of classes</a:t>
            </a:r>
            <a:endParaRPr sz="2200">
              <a:solidFill>
                <a:schemeClr val="dk1"/>
              </a:solidFill>
              <a:latin typeface="Arial"/>
              <a:ea typeface="Arial"/>
              <a:cs typeface="Arial"/>
              <a:sym typeface="Arial"/>
            </a:endParaRPr>
          </a:p>
          <a:p>
            <a:pPr marL="457200" lvl="0" indent="-368300" algn="l" rtl="0">
              <a:lnSpc>
                <a:spcPct val="115000"/>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October 27th , 2023: Last day to withdraw from course with W (“withdrawn”)</a:t>
            </a:r>
            <a:endParaRPr sz="2200">
              <a:solidFill>
                <a:schemeClr val="dk1"/>
              </a:solidFill>
              <a:latin typeface="Arial"/>
              <a:ea typeface="Arial"/>
              <a:cs typeface="Arial"/>
              <a:sym typeface="Arial"/>
            </a:endParaRPr>
          </a:p>
          <a:p>
            <a:pPr marL="457200" lvl="0" indent="-368300" algn="l" rtl="0">
              <a:lnSpc>
                <a:spcPct val="115000"/>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Dec 3rd, 2023: Last day of classes</a:t>
            </a:r>
            <a:endParaRPr sz="2200">
              <a:solidFill>
                <a:schemeClr val="dk1"/>
              </a:solidFill>
              <a:latin typeface="Arial"/>
              <a:ea typeface="Arial"/>
              <a:cs typeface="Arial"/>
              <a:sym typeface="Arial"/>
            </a:endParaRPr>
          </a:p>
          <a:p>
            <a:pPr marL="457200" lvl="0" indent="-368300" algn="l" rtl="0">
              <a:lnSpc>
                <a:spcPct val="115000"/>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Dec …., 2023: Final Exam Period</a:t>
            </a:r>
            <a:endParaRPr sz="2200">
              <a:solidFill>
                <a:schemeClr val="dk1"/>
              </a:solidFill>
              <a:latin typeface="Arial"/>
              <a:ea typeface="Arial"/>
              <a:cs typeface="Arial"/>
              <a:sym typeface="Arial"/>
            </a:endParaRPr>
          </a:p>
          <a:p>
            <a:pPr marL="0" lvl="0" indent="0" algn="l" rtl="0">
              <a:spcBef>
                <a:spcPts val="100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275597d650f_0_135"/>
          <p:cNvSpPr txBox="1">
            <a:spLocks noGrp="1"/>
          </p:cNvSpPr>
          <p:nvPr>
            <p:ph type="title"/>
          </p:nvPr>
        </p:nvSpPr>
        <p:spPr>
          <a:xfrm>
            <a:off x="2857500" y="300039"/>
            <a:ext cx="8503800" cy="957300"/>
          </a:xfrm>
          <a:prstGeom prst="rect">
            <a:avLst/>
          </a:prstGeom>
        </p:spPr>
        <p:txBody>
          <a:bodyPr spcFirstLastPara="1" wrap="square" lIns="45700" tIns="45700" rIns="45700" bIns="45700" anchor="ctr" anchorCtr="0">
            <a:normAutofit/>
          </a:bodyPr>
          <a:lstStyle/>
          <a:p>
            <a:pPr marL="0" lvl="0" indent="0" algn="l" rtl="0">
              <a:spcBef>
                <a:spcPts val="0"/>
              </a:spcBef>
              <a:spcAft>
                <a:spcPts val="0"/>
              </a:spcAft>
              <a:buNone/>
            </a:pPr>
            <a:r>
              <a:rPr lang="en-US"/>
              <a:t>Attendance policy</a:t>
            </a:r>
            <a:endParaRPr/>
          </a:p>
        </p:txBody>
      </p:sp>
      <p:sp>
        <p:nvSpPr>
          <p:cNvPr id="131" name="Google Shape;131;g275597d650f_0_135"/>
          <p:cNvSpPr txBox="1">
            <a:spLocks noGrp="1"/>
          </p:cNvSpPr>
          <p:nvPr>
            <p:ph type="body" idx="1"/>
          </p:nvPr>
        </p:nvSpPr>
        <p:spPr>
          <a:xfrm>
            <a:off x="838200" y="1825625"/>
            <a:ext cx="10515600" cy="4351200"/>
          </a:xfrm>
          <a:prstGeom prst="rect">
            <a:avLst/>
          </a:prstGeom>
        </p:spPr>
        <p:txBody>
          <a:bodyPr spcFirstLastPara="1" wrap="square" lIns="45700" tIns="45700" rIns="457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200">
                <a:solidFill>
                  <a:schemeClr val="dk1"/>
                </a:solidFill>
                <a:latin typeface="Arial"/>
                <a:ea typeface="Arial"/>
                <a:cs typeface="Arial"/>
                <a:sym typeface="Arial"/>
              </a:rPr>
              <a:t>Attendance: You are required to attend each class. Proper documentation is required for all University excused absences. You are responsible for all course material presented and no make-up quizzes/tests will be administered for non-excused absences. A request for an excused or rescheduled exam or</a:t>
            </a:r>
            <a:endParaRPr sz="2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2200">
                <a:solidFill>
                  <a:schemeClr val="dk1"/>
                </a:solidFill>
                <a:latin typeface="Arial"/>
                <a:ea typeface="Arial"/>
                <a:cs typeface="Arial"/>
                <a:sym typeface="Arial"/>
              </a:rPr>
              <a:t>presentation must be made in person at least one week before the regularly scheduled exam/presentation date (except in unavoidable situations, such as a medical emergency) and is at the discretion of the instructor.</a:t>
            </a:r>
            <a:endParaRPr sz="2200">
              <a:solidFill>
                <a:schemeClr val="dk1"/>
              </a:solidFill>
              <a:latin typeface="Arial"/>
              <a:ea typeface="Arial"/>
              <a:cs typeface="Arial"/>
              <a:sym typeface="Arial"/>
            </a:endParaRPr>
          </a:p>
          <a:p>
            <a:pPr marL="0" lvl="0" indent="0" algn="l" rtl="0">
              <a:spcBef>
                <a:spcPts val="1000"/>
              </a:spcBef>
              <a:spcAft>
                <a:spcPts val="0"/>
              </a:spcAft>
              <a:buNone/>
            </a:pPr>
            <a:endParaRPr sz="2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275597d650f_0_141"/>
          <p:cNvSpPr txBox="1">
            <a:spLocks noGrp="1"/>
          </p:cNvSpPr>
          <p:nvPr>
            <p:ph type="title"/>
          </p:nvPr>
        </p:nvSpPr>
        <p:spPr>
          <a:xfrm>
            <a:off x="2857500" y="300039"/>
            <a:ext cx="8503800" cy="957300"/>
          </a:xfrm>
          <a:prstGeom prst="rect">
            <a:avLst/>
          </a:prstGeom>
        </p:spPr>
        <p:txBody>
          <a:bodyPr spcFirstLastPara="1" wrap="square" lIns="45700" tIns="45700" rIns="45700" bIns="45700" anchor="ctr" anchorCtr="0">
            <a:normAutofit/>
          </a:bodyPr>
          <a:lstStyle/>
          <a:p>
            <a:pPr marL="0" lvl="0" indent="0" algn="l" rtl="0">
              <a:spcBef>
                <a:spcPts val="0"/>
              </a:spcBef>
              <a:spcAft>
                <a:spcPts val="0"/>
              </a:spcAft>
              <a:buNone/>
            </a:pPr>
            <a:r>
              <a:rPr lang="en-US"/>
              <a:t>Disabilities</a:t>
            </a:r>
            <a:endParaRPr/>
          </a:p>
        </p:txBody>
      </p:sp>
      <p:sp>
        <p:nvSpPr>
          <p:cNvPr id="137" name="Google Shape;137;g275597d650f_0_141"/>
          <p:cNvSpPr txBox="1">
            <a:spLocks noGrp="1"/>
          </p:cNvSpPr>
          <p:nvPr>
            <p:ph type="body" idx="1"/>
          </p:nvPr>
        </p:nvSpPr>
        <p:spPr>
          <a:xfrm>
            <a:off x="838200" y="1825625"/>
            <a:ext cx="10515600" cy="4351200"/>
          </a:xfrm>
          <a:prstGeom prst="rect">
            <a:avLst/>
          </a:prstGeom>
        </p:spPr>
        <p:txBody>
          <a:bodyPr spcFirstLastPara="1" wrap="square" lIns="45700" tIns="45700" rIns="45700" bIns="45700" anchor="t" anchorCtr="0">
            <a:normAutofit/>
          </a:bodyPr>
          <a:lstStyle/>
          <a:p>
            <a:pPr marL="457200" lvl="0" indent="-368300" algn="l" rtl="0">
              <a:lnSpc>
                <a:spcPct val="115000"/>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If you have a physical, psychiatric/emotional, or learning disability that may</a:t>
            </a:r>
            <a:endParaRPr sz="2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2200">
                <a:solidFill>
                  <a:schemeClr val="dk1"/>
                </a:solidFill>
                <a:latin typeface="Arial"/>
                <a:ea typeface="Arial"/>
                <a:cs typeface="Arial"/>
                <a:sym typeface="Arial"/>
              </a:rPr>
              <a:t>impact on your ability to carry out assigned course work, I encourage you to</a:t>
            </a:r>
            <a:endParaRPr sz="2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2200">
                <a:solidFill>
                  <a:schemeClr val="dk1"/>
                </a:solidFill>
                <a:latin typeface="Arial"/>
                <a:ea typeface="Arial"/>
                <a:cs typeface="Arial"/>
                <a:sym typeface="Arial"/>
              </a:rPr>
              <a:t>contact the Office of Disability Services (DS).The office is located in Grace</a:t>
            </a:r>
            <a:endParaRPr sz="2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2200">
                <a:solidFill>
                  <a:schemeClr val="dk1"/>
                </a:solidFill>
                <a:latin typeface="Arial"/>
                <a:ea typeface="Arial"/>
                <a:cs typeface="Arial"/>
                <a:sym typeface="Arial"/>
              </a:rPr>
              <a:t>Wilkie, room 203, (316) 978-3309 (voice/tty) (316-854-3032 videophone). </a:t>
            </a:r>
            <a:endParaRPr sz="2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2200">
              <a:solidFill>
                <a:schemeClr val="dk1"/>
              </a:solidFill>
              <a:latin typeface="Arial"/>
              <a:ea typeface="Arial"/>
              <a:cs typeface="Arial"/>
              <a:sym typeface="Arial"/>
            </a:endParaRPr>
          </a:p>
          <a:p>
            <a:pPr marL="457200" lvl="0" indent="-368300" algn="l" rtl="0">
              <a:lnSpc>
                <a:spcPct val="115000"/>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DS will review your concerns and determine, with you, what academic</a:t>
            </a:r>
            <a:endParaRPr sz="2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2200">
                <a:solidFill>
                  <a:schemeClr val="dk1"/>
                </a:solidFill>
                <a:latin typeface="Arial"/>
                <a:ea typeface="Arial"/>
                <a:cs typeface="Arial"/>
                <a:sym typeface="Arial"/>
              </a:rPr>
              <a:t>accommodations are necessary and appropriate for you. All information and</a:t>
            </a:r>
            <a:endParaRPr sz="2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2200">
                <a:solidFill>
                  <a:schemeClr val="dk1"/>
                </a:solidFill>
                <a:latin typeface="Arial"/>
                <a:ea typeface="Arial"/>
                <a:cs typeface="Arial"/>
                <a:sym typeface="Arial"/>
              </a:rPr>
              <a:t>documentation of your disability is confidential and will not be released by DS</a:t>
            </a:r>
            <a:endParaRPr sz="2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US" sz="2200">
                <a:solidFill>
                  <a:schemeClr val="dk1"/>
                </a:solidFill>
                <a:latin typeface="Arial"/>
                <a:ea typeface="Arial"/>
                <a:cs typeface="Arial"/>
                <a:sym typeface="Arial"/>
              </a:rPr>
              <a:t>without your written permission.</a:t>
            </a:r>
            <a:endParaRPr sz="2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750">
              <a:solidFill>
                <a:schemeClr val="dk1"/>
              </a:solidFill>
              <a:latin typeface="Arial"/>
              <a:ea typeface="Arial"/>
              <a:cs typeface="Arial"/>
              <a:sym typeface="Arial"/>
            </a:endParaRPr>
          </a:p>
          <a:p>
            <a:pPr marL="0" lvl="0" indent="0" algn="l" rtl="0">
              <a:spcBef>
                <a:spcPts val="100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275597d650f_0_33"/>
          <p:cNvSpPr txBox="1">
            <a:spLocks noGrp="1"/>
          </p:cNvSpPr>
          <p:nvPr>
            <p:ph type="title"/>
          </p:nvPr>
        </p:nvSpPr>
        <p:spPr>
          <a:xfrm>
            <a:off x="2857500" y="300039"/>
            <a:ext cx="8503800" cy="957300"/>
          </a:xfrm>
          <a:prstGeom prst="rect">
            <a:avLst/>
          </a:prstGeom>
        </p:spPr>
        <p:txBody>
          <a:bodyPr spcFirstLastPara="1" wrap="square" lIns="45700" tIns="45700" rIns="45700" bIns="45700" anchor="ctr" anchorCtr="0">
            <a:normAutofit/>
          </a:bodyPr>
          <a:lstStyle/>
          <a:p>
            <a:pPr marL="0" lvl="0" indent="0" algn="l" rtl="0">
              <a:spcBef>
                <a:spcPts val="0"/>
              </a:spcBef>
              <a:spcAft>
                <a:spcPts val="0"/>
              </a:spcAft>
              <a:buNone/>
            </a:pPr>
            <a:r>
              <a:rPr lang="en-US"/>
              <a:t>Academic Honesty</a:t>
            </a:r>
            <a:endParaRPr/>
          </a:p>
        </p:txBody>
      </p:sp>
      <p:sp>
        <p:nvSpPr>
          <p:cNvPr id="143" name="Google Shape;143;g275597d650f_0_33"/>
          <p:cNvSpPr txBox="1">
            <a:spLocks noGrp="1"/>
          </p:cNvSpPr>
          <p:nvPr>
            <p:ph type="body" idx="1"/>
          </p:nvPr>
        </p:nvSpPr>
        <p:spPr>
          <a:xfrm>
            <a:off x="838200" y="1825625"/>
            <a:ext cx="10515600" cy="4351200"/>
          </a:xfrm>
          <a:prstGeom prst="rect">
            <a:avLst/>
          </a:prstGeom>
        </p:spPr>
        <p:txBody>
          <a:bodyPr spcFirstLastPara="1" wrap="square" lIns="45700" tIns="45700" rIns="45700" bIns="45700" anchor="t" anchorCtr="0">
            <a:normAutofit/>
          </a:bodyPr>
          <a:lstStyle/>
          <a:p>
            <a:pPr marL="457200" lvl="0" indent="-342900" algn="l" rtl="0">
              <a:spcBef>
                <a:spcPts val="1000"/>
              </a:spcBef>
              <a:spcAft>
                <a:spcPts val="0"/>
              </a:spcAft>
              <a:buSzPts val="1800"/>
              <a:buChar char="●"/>
            </a:pPr>
            <a:r>
              <a:rPr lang="en-US"/>
              <a:t>Violations of the Academic Honesty Policy, including but not limited to plagiarism, unauthorized distribution of course materials, possession of banned electronic devices, etc., will result in the following penalties: </a:t>
            </a:r>
            <a:endParaRPr/>
          </a:p>
          <a:p>
            <a:pPr marL="457200" lvl="0" indent="0" algn="l" rtl="0">
              <a:spcBef>
                <a:spcPts val="1000"/>
              </a:spcBef>
              <a:spcAft>
                <a:spcPts val="0"/>
              </a:spcAft>
              <a:buNone/>
            </a:pPr>
            <a:r>
              <a:rPr lang="en-US"/>
              <a:t>1. First offense: A zero on the assignment or exam.</a:t>
            </a:r>
            <a:endParaRPr/>
          </a:p>
          <a:p>
            <a:pPr marL="457200" lvl="0" indent="0" algn="l" rtl="0">
              <a:spcBef>
                <a:spcPts val="1000"/>
              </a:spcBef>
              <a:spcAft>
                <a:spcPts val="0"/>
              </a:spcAft>
              <a:buNone/>
            </a:pPr>
            <a:r>
              <a:rPr lang="en-US"/>
              <a:t>2. Second offense: An F in the course.</a:t>
            </a:r>
            <a:endParaRPr/>
          </a:p>
          <a:p>
            <a:pPr marL="0" lvl="0" indent="0" algn="l" rtl="0">
              <a:spcBef>
                <a:spcPts val="100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g275597d650f_0_179"/>
          <p:cNvSpPr txBox="1">
            <a:spLocks noGrp="1"/>
          </p:cNvSpPr>
          <p:nvPr>
            <p:ph type="title"/>
          </p:nvPr>
        </p:nvSpPr>
        <p:spPr>
          <a:xfrm>
            <a:off x="2857500" y="300039"/>
            <a:ext cx="8503800" cy="957300"/>
          </a:xfrm>
          <a:prstGeom prst="rect">
            <a:avLst/>
          </a:prstGeom>
        </p:spPr>
        <p:txBody>
          <a:bodyPr spcFirstLastPara="1" wrap="square" lIns="45700" tIns="45700" rIns="45700" bIns="45700" anchor="ctr" anchorCtr="0">
            <a:normAutofit/>
          </a:bodyPr>
          <a:lstStyle/>
          <a:p>
            <a:pPr marL="0" lvl="0" indent="0" algn="l" rtl="0">
              <a:spcBef>
                <a:spcPts val="0"/>
              </a:spcBef>
              <a:spcAft>
                <a:spcPts val="0"/>
              </a:spcAft>
              <a:buNone/>
            </a:pPr>
            <a:r>
              <a:rPr lang="en-US"/>
              <a:t>Office Hours</a:t>
            </a:r>
            <a:endParaRPr/>
          </a:p>
        </p:txBody>
      </p:sp>
      <p:sp>
        <p:nvSpPr>
          <p:cNvPr id="40" name="Google Shape;40;g275597d650f_0_179"/>
          <p:cNvSpPr txBox="1">
            <a:spLocks noGrp="1"/>
          </p:cNvSpPr>
          <p:nvPr>
            <p:ph type="body" idx="1"/>
          </p:nvPr>
        </p:nvSpPr>
        <p:spPr>
          <a:xfrm>
            <a:off x="838200" y="1825625"/>
            <a:ext cx="10515600" cy="4351200"/>
          </a:xfrm>
          <a:prstGeom prst="rect">
            <a:avLst/>
          </a:prstGeom>
        </p:spPr>
        <p:txBody>
          <a:bodyPr spcFirstLastPara="1" wrap="square" lIns="45700" tIns="45700" rIns="45700" bIns="45700" anchor="t" anchorCtr="0">
            <a:normAutofit fontScale="92500" lnSpcReduction="20000"/>
          </a:bodyPr>
          <a:lstStyle/>
          <a:p>
            <a:pPr marL="0" lvl="0" indent="0" algn="l" rtl="0">
              <a:spcBef>
                <a:spcPts val="1000"/>
              </a:spcBef>
              <a:spcAft>
                <a:spcPts val="0"/>
              </a:spcAft>
              <a:buNone/>
            </a:pPr>
            <a:r>
              <a:rPr lang="en-US" dirty="0">
                <a:solidFill>
                  <a:schemeClr val="dk1"/>
                </a:solidFill>
              </a:rPr>
              <a:t>Office Location: </a:t>
            </a:r>
            <a:endParaRPr dirty="0">
              <a:solidFill>
                <a:schemeClr val="dk1"/>
              </a:solidFill>
            </a:endParaRPr>
          </a:p>
          <a:p>
            <a:pPr marL="0" lvl="0" indent="0" algn="l" rtl="0">
              <a:spcBef>
                <a:spcPts val="1000"/>
              </a:spcBef>
              <a:spcAft>
                <a:spcPts val="0"/>
              </a:spcAft>
              <a:buNone/>
            </a:pPr>
            <a:r>
              <a:rPr lang="en-US" dirty="0">
                <a:solidFill>
                  <a:schemeClr val="dk1"/>
                </a:solidFill>
              </a:rPr>
              <a:t>Sai Karthik Garnepudi: Room 244, </a:t>
            </a:r>
            <a:r>
              <a:rPr lang="en-US" dirty="0" err="1">
                <a:solidFill>
                  <a:schemeClr val="dk1"/>
                </a:solidFill>
              </a:rPr>
              <a:t>Jabara</a:t>
            </a:r>
            <a:r>
              <a:rPr lang="en-US" dirty="0">
                <a:solidFill>
                  <a:schemeClr val="dk1"/>
                </a:solidFill>
              </a:rPr>
              <a:t> Hall </a:t>
            </a:r>
            <a:endParaRPr dirty="0">
              <a:solidFill>
                <a:schemeClr val="dk1"/>
              </a:solidFill>
            </a:endParaRPr>
          </a:p>
          <a:p>
            <a:pPr marL="0" lvl="0" indent="0" algn="l" rtl="0">
              <a:spcBef>
                <a:spcPts val="1000"/>
              </a:spcBef>
              <a:spcAft>
                <a:spcPts val="0"/>
              </a:spcAft>
              <a:buNone/>
            </a:pPr>
            <a:r>
              <a:rPr lang="en-US" dirty="0">
                <a:solidFill>
                  <a:schemeClr val="dk1"/>
                </a:solidFill>
              </a:rPr>
              <a:t>Dr. Shruti </a:t>
            </a:r>
            <a:r>
              <a:rPr lang="en-US" dirty="0" err="1">
                <a:solidFill>
                  <a:schemeClr val="dk1"/>
                </a:solidFill>
              </a:rPr>
              <a:t>kshirsagar</a:t>
            </a:r>
            <a:r>
              <a:rPr lang="en-US" dirty="0">
                <a:solidFill>
                  <a:schemeClr val="dk1"/>
                </a:solidFill>
              </a:rPr>
              <a:t>: Room 210, </a:t>
            </a:r>
            <a:r>
              <a:rPr lang="en-US" dirty="0" err="1">
                <a:solidFill>
                  <a:schemeClr val="dk1"/>
                </a:solidFill>
              </a:rPr>
              <a:t>Jabara</a:t>
            </a:r>
            <a:r>
              <a:rPr lang="en-US" dirty="0">
                <a:solidFill>
                  <a:schemeClr val="dk1"/>
                </a:solidFill>
              </a:rPr>
              <a:t> Hall</a:t>
            </a:r>
            <a:endParaRPr dirty="0">
              <a:solidFill>
                <a:schemeClr val="dk1"/>
              </a:solidFill>
            </a:endParaRPr>
          </a:p>
          <a:p>
            <a:pPr marL="0" lvl="0" indent="0" algn="l" rtl="0">
              <a:spcBef>
                <a:spcPts val="1000"/>
              </a:spcBef>
              <a:spcAft>
                <a:spcPts val="0"/>
              </a:spcAft>
              <a:buNone/>
            </a:pPr>
            <a:endParaRPr dirty="0">
              <a:solidFill>
                <a:schemeClr val="dk1"/>
              </a:solidFill>
            </a:endParaRPr>
          </a:p>
          <a:p>
            <a:pPr marL="0" lvl="0" indent="0" algn="l" rtl="0">
              <a:spcBef>
                <a:spcPts val="1000"/>
              </a:spcBef>
              <a:spcAft>
                <a:spcPts val="0"/>
              </a:spcAft>
              <a:buNone/>
            </a:pPr>
            <a:r>
              <a:rPr lang="en-US" dirty="0">
                <a:solidFill>
                  <a:schemeClr val="dk1"/>
                </a:solidFill>
              </a:rPr>
              <a:t>Office Hours: </a:t>
            </a:r>
            <a:endParaRPr dirty="0">
              <a:solidFill>
                <a:schemeClr val="dk1"/>
              </a:solidFill>
            </a:endParaRPr>
          </a:p>
          <a:p>
            <a:pPr marL="0" lvl="0" indent="0" algn="l" rtl="0">
              <a:spcBef>
                <a:spcPts val="1000"/>
              </a:spcBef>
              <a:spcAft>
                <a:spcPts val="0"/>
              </a:spcAft>
              <a:buClr>
                <a:schemeClr val="dk1"/>
              </a:buClr>
              <a:buSzPts val="1100"/>
              <a:buFont typeface="Arial"/>
              <a:buNone/>
            </a:pPr>
            <a:r>
              <a:rPr lang="en-US" dirty="0">
                <a:solidFill>
                  <a:schemeClr val="dk1"/>
                </a:solidFill>
              </a:rPr>
              <a:t>Sai Karthik Garnepudi or Dr. Shruti </a:t>
            </a:r>
            <a:r>
              <a:rPr lang="en-US" dirty="0" err="1">
                <a:solidFill>
                  <a:schemeClr val="dk1"/>
                </a:solidFill>
              </a:rPr>
              <a:t>kshirsagar</a:t>
            </a:r>
            <a:r>
              <a:rPr lang="en-US" dirty="0">
                <a:solidFill>
                  <a:schemeClr val="dk1"/>
                </a:solidFill>
              </a:rPr>
              <a:t>: Tuesday-Thursday 2-4 pm </a:t>
            </a:r>
            <a:endParaRPr dirty="0">
              <a:solidFill>
                <a:schemeClr val="dk1"/>
              </a:solidFill>
            </a:endParaRPr>
          </a:p>
          <a:p>
            <a:pPr marL="0" lvl="0" indent="0" algn="l" rtl="0">
              <a:spcBef>
                <a:spcPts val="1000"/>
              </a:spcBef>
              <a:spcAft>
                <a:spcPts val="0"/>
              </a:spcAft>
              <a:buNone/>
            </a:pPr>
            <a:endParaRPr dirty="0">
              <a:solidFill>
                <a:schemeClr val="dk1"/>
              </a:solidFill>
            </a:endParaRPr>
          </a:p>
          <a:p>
            <a:pPr marL="0" lvl="0" indent="0" algn="l" rtl="0">
              <a:spcBef>
                <a:spcPts val="1000"/>
              </a:spcBef>
              <a:spcAft>
                <a:spcPts val="0"/>
              </a:spcAft>
              <a:buNone/>
            </a:pPr>
            <a:r>
              <a:rPr lang="en-US" dirty="0">
                <a:solidFill>
                  <a:schemeClr val="dk1"/>
                </a:solidFill>
              </a:rPr>
              <a:t>Classroom Day/Time: </a:t>
            </a:r>
            <a:endParaRPr dirty="0">
              <a:solidFill>
                <a:schemeClr val="dk1"/>
              </a:solidFill>
            </a:endParaRPr>
          </a:p>
          <a:p>
            <a:pPr marL="0" lvl="0" indent="0" algn="l" rtl="0">
              <a:spcBef>
                <a:spcPts val="1000"/>
              </a:spcBef>
              <a:spcAft>
                <a:spcPts val="0"/>
              </a:spcAft>
              <a:buNone/>
            </a:pPr>
            <a:r>
              <a:rPr lang="en-US" dirty="0">
                <a:solidFill>
                  <a:schemeClr val="dk1"/>
                </a:solidFill>
              </a:rPr>
              <a:t>Monday (8-9.15 am) </a:t>
            </a:r>
            <a:r>
              <a:rPr lang="en-US" dirty="0" err="1">
                <a:solidFill>
                  <a:schemeClr val="dk1"/>
                </a:solidFill>
              </a:rPr>
              <a:t>Jabara</a:t>
            </a:r>
            <a:r>
              <a:rPr lang="en-US" dirty="0">
                <a:solidFill>
                  <a:schemeClr val="dk1"/>
                </a:solidFill>
              </a:rPr>
              <a:t> Hall, Room-226</a:t>
            </a:r>
            <a:endParaRPr dirty="0">
              <a:solidFill>
                <a:schemeClr val="dk1"/>
              </a:solidFill>
            </a:endParaRPr>
          </a:p>
          <a:p>
            <a:pPr marL="0" lvl="0" indent="0" algn="l" rtl="0">
              <a:spcBef>
                <a:spcPts val="1000"/>
              </a:spcBef>
              <a:spcAft>
                <a:spcPts val="0"/>
              </a:spcAft>
              <a:buClr>
                <a:schemeClr val="dk1"/>
              </a:buClr>
              <a:buSzPts val="1100"/>
              <a:buFont typeface="Arial"/>
              <a:buNone/>
            </a:pPr>
            <a:r>
              <a:rPr lang="en-US" dirty="0">
                <a:solidFill>
                  <a:schemeClr val="dk1"/>
                </a:solidFill>
              </a:rPr>
              <a:t>Wednesday (8-9.15 am) </a:t>
            </a:r>
            <a:r>
              <a:rPr lang="en-US" dirty="0" err="1">
                <a:solidFill>
                  <a:schemeClr val="dk1"/>
                </a:solidFill>
              </a:rPr>
              <a:t>Jabara</a:t>
            </a:r>
            <a:r>
              <a:rPr lang="en-US" dirty="0">
                <a:solidFill>
                  <a:schemeClr val="dk1"/>
                </a:solidFill>
              </a:rPr>
              <a:t> Hall, Room-226</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75597d650f_0_27"/>
          <p:cNvSpPr txBox="1">
            <a:spLocks noGrp="1"/>
          </p:cNvSpPr>
          <p:nvPr>
            <p:ph type="title"/>
          </p:nvPr>
        </p:nvSpPr>
        <p:spPr>
          <a:xfrm>
            <a:off x="2857500" y="300039"/>
            <a:ext cx="8503800" cy="957300"/>
          </a:xfrm>
          <a:prstGeom prst="rect">
            <a:avLst/>
          </a:prstGeom>
        </p:spPr>
        <p:txBody>
          <a:bodyPr spcFirstLastPara="1" wrap="square" lIns="45700" tIns="45700" rIns="45700" bIns="45700" anchor="ctr" anchorCtr="0">
            <a:normAutofit/>
          </a:bodyPr>
          <a:lstStyle/>
          <a:p>
            <a:pPr marL="0" lvl="0" indent="0" algn="l" rtl="0">
              <a:spcBef>
                <a:spcPts val="0"/>
              </a:spcBef>
              <a:spcAft>
                <a:spcPts val="0"/>
              </a:spcAft>
              <a:buNone/>
            </a:pPr>
            <a:r>
              <a:rPr lang="en-US"/>
              <a:t>Final and Missed Exams</a:t>
            </a:r>
            <a:endParaRPr/>
          </a:p>
        </p:txBody>
      </p:sp>
      <p:sp>
        <p:nvSpPr>
          <p:cNvPr id="149" name="Google Shape;149;g275597d650f_0_27"/>
          <p:cNvSpPr txBox="1">
            <a:spLocks noGrp="1"/>
          </p:cNvSpPr>
          <p:nvPr>
            <p:ph type="body" idx="1"/>
          </p:nvPr>
        </p:nvSpPr>
        <p:spPr>
          <a:xfrm>
            <a:off x="838200" y="1825625"/>
            <a:ext cx="10515600" cy="4351200"/>
          </a:xfrm>
          <a:prstGeom prst="rect">
            <a:avLst/>
          </a:prstGeom>
        </p:spPr>
        <p:txBody>
          <a:bodyPr spcFirstLastPara="1" wrap="square" lIns="45700" tIns="45700" rIns="45700" bIns="45700" anchor="t" anchorCtr="0">
            <a:normAutofit/>
          </a:bodyPr>
          <a:lstStyle/>
          <a:p>
            <a:pPr marL="0" lvl="0" indent="0" algn="l" rtl="0">
              <a:spcBef>
                <a:spcPts val="1000"/>
              </a:spcBef>
              <a:spcAft>
                <a:spcPts val="0"/>
              </a:spcAft>
              <a:buClr>
                <a:schemeClr val="dk1"/>
              </a:buClr>
              <a:buSzPts val="1100"/>
              <a:buFont typeface="Arial"/>
              <a:buNone/>
            </a:pPr>
            <a:r>
              <a:rPr lang="en-US" sz="2500"/>
              <a:t>Exam Information: Final exam is in-person and mandatory. You must be able to attend or make alternative arrangements for your exam to be proctored elsewhere.</a:t>
            </a:r>
            <a:endParaRPr sz="2500"/>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Clr>
                <a:schemeClr val="dk1"/>
              </a:buClr>
              <a:buSzPts val="1100"/>
              <a:buFont typeface="Arial"/>
              <a:buNone/>
            </a:pPr>
            <a:r>
              <a:rPr lang="en-US" b="1"/>
              <a:t>Missed Exams</a:t>
            </a:r>
            <a:endParaRPr b="1"/>
          </a:p>
          <a:p>
            <a:pPr marL="0" lvl="0" indent="0" algn="l" rtl="0">
              <a:spcBef>
                <a:spcPts val="1000"/>
              </a:spcBef>
              <a:spcAft>
                <a:spcPts val="0"/>
              </a:spcAft>
              <a:buClr>
                <a:schemeClr val="dk1"/>
              </a:buClr>
              <a:buSzPts val="1100"/>
              <a:buFont typeface="Arial"/>
              <a:buNone/>
            </a:pPr>
            <a:r>
              <a:rPr lang="en-US" sz="2500"/>
              <a:t>To be eligible to make up a missed exam, the student must provide documentation as to the reason for missing work/exams. The student MUST contact the instructor BEFORE the exam if possible.</a:t>
            </a:r>
            <a:endParaRPr sz="2500"/>
          </a:p>
          <a:p>
            <a:pPr marL="0" lvl="0" indent="0" algn="l" rtl="0">
              <a:spcBef>
                <a:spcPts val="100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275597d650f_0_39"/>
          <p:cNvSpPr txBox="1">
            <a:spLocks noGrp="1"/>
          </p:cNvSpPr>
          <p:nvPr>
            <p:ph type="title"/>
          </p:nvPr>
        </p:nvSpPr>
        <p:spPr>
          <a:xfrm>
            <a:off x="2857500" y="300039"/>
            <a:ext cx="8503800" cy="957300"/>
          </a:xfrm>
          <a:prstGeom prst="rect">
            <a:avLst/>
          </a:prstGeom>
        </p:spPr>
        <p:txBody>
          <a:bodyPr spcFirstLastPara="1" wrap="square" lIns="45700" tIns="45700" rIns="45700" bIns="45700" anchor="ctr" anchorCtr="0">
            <a:normAutofit/>
          </a:bodyPr>
          <a:lstStyle/>
          <a:p>
            <a:pPr marL="0" lvl="0" indent="0" algn="l" rtl="0">
              <a:spcBef>
                <a:spcPts val="0"/>
              </a:spcBef>
              <a:spcAft>
                <a:spcPts val="0"/>
              </a:spcAft>
              <a:buNone/>
            </a:pPr>
            <a:r>
              <a:rPr lang="en-US"/>
              <a:t>Tentative Schedule</a:t>
            </a:r>
            <a:endParaRPr/>
          </a:p>
        </p:txBody>
      </p:sp>
      <p:sp>
        <p:nvSpPr>
          <p:cNvPr id="155" name="Google Shape;155;g275597d650f_0_39"/>
          <p:cNvSpPr txBox="1">
            <a:spLocks noGrp="1"/>
          </p:cNvSpPr>
          <p:nvPr>
            <p:ph type="body" idx="1"/>
          </p:nvPr>
        </p:nvSpPr>
        <p:spPr>
          <a:xfrm>
            <a:off x="838200" y="1825625"/>
            <a:ext cx="10515600" cy="4351200"/>
          </a:xfrm>
          <a:prstGeom prst="rect">
            <a:avLst/>
          </a:prstGeom>
        </p:spPr>
        <p:txBody>
          <a:bodyPr spcFirstLastPara="1" wrap="square" lIns="45700" tIns="45700" rIns="45700" bIns="45700" anchor="t" anchorCtr="0">
            <a:normAutofit/>
          </a:bodyPr>
          <a:lstStyle/>
          <a:p>
            <a:pPr marL="0" lvl="0" indent="0" algn="l" rtl="0">
              <a:spcBef>
                <a:spcPts val="1000"/>
              </a:spcBef>
              <a:spcAft>
                <a:spcPts val="0"/>
              </a:spcAft>
              <a:buNone/>
            </a:pPr>
            <a:r>
              <a:rPr lang="en-US" sz="2350"/>
              <a:t>1 Introduction, Recap-ML, Neural Network basic</a:t>
            </a:r>
            <a:endParaRPr sz="2350"/>
          </a:p>
          <a:p>
            <a:pPr marL="0" lvl="0" indent="0" algn="l" rtl="0">
              <a:spcBef>
                <a:spcPts val="1000"/>
              </a:spcBef>
              <a:spcAft>
                <a:spcPts val="0"/>
              </a:spcAft>
              <a:buNone/>
            </a:pPr>
            <a:r>
              <a:rPr lang="en-US" sz="2350"/>
              <a:t>2 Deep Neural Network</a:t>
            </a:r>
            <a:endParaRPr sz="2350"/>
          </a:p>
          <a:p>
            <a:pPr marL="0" lvl="0" indent="0" algn="l" rtl="0">
              <a:spcBef>
                <a:spcPts val="1000"/>
              </a:spcBef>
              <a:spcAft>
                <a:spcPts val="0"/>
              </a:spcAft>
              <a:buNone/>
            </a:pPr>
            <a:r>
              <a:rPr lang="en-US" sz="2350"/>
              <a:t>3 Convolutional Neural Network, Assignment 1-CNN</a:t>
            </a:r>
            <a:endParaRPr sz="2350"/>
          </a:p>
          <a:p>
            <a:pPr marL="0" lvl="0" indent="0" algn="l" rtl="0">
              <a:spcBef>
                <a:spcPts val="1000"/>
              </a:spcBef>
              <a:spcAft>
                <a:spcPts val="0"/>
              </a:spcAft>
              <a:buNone/>
            </a:pPr>
            <a:r>
              <a:rPr lang="en-US" sz="2350"/>
              <a:t>4 Recurrent Neural Network</a:t>
            </a:r>
            <a:endParaRPr sz="2350"/>
          </a:p>
          <a:p>
            <a:pPr marL="0" lvl="0" indent="0" algn="l" rtl="0">
              <a:spcBef>
                <a:spcPts val="1000"/>
              </a:spcBef>
              <a:spcAft>
                <a:spcPts val="0"/>
              </a:spcAft>
              <a:buNone/>
            </a:pPr>
            <a:r>
              <a:rPr lang="en-US" sz="2350">
                <a:solidFill>
                  <a:schemeClr val="dk1"/>
                </a:solidFill>
              </a:rPr>
              <a:t>5. Practical Aspects of Deep Learning, Optimization method for training NN.</a:t>
            </a:r>
            <a:endParaRPr sz="2350">
              <a:solidFill>
                <a:schemeClr val="dk1"/>
              </a:solidFill>
            </a:endParaRPr>
          </a:p>
          <a:p>
            <a:pPr marL="0" lvl="0" indent="0" algn="l" rtl="0">
              <a:spcBef>
                <a:spcPts val="1000"/>
              </a:spcBef>
              <a:spcAft>
                <a:spcPts val="0"/>
              </a:spcAft>
              <a:buNone/>
            </a:pPr>
            <a:r>
              <a:rPr lang="en-US" sz="2350">
                <a:solidFill>
                  <a:schemeClr val="dk1"/>
                </a:solidFill>
              </a:rPr>
              <a:t>6. Regularization of NN Hyperparameter tuning, and Programming Frameworks Assignment 2-RNN</a:t>
            </a:r>
            <a:endParaRPr sz="2350">
              <a:solidFill>
                <a:schemeClr val="dk1"/>
              </a:solidFill>
            </a:endParaRPr>
          </a:p>
          <a:p>
            <a:pPr marL="0" lvl="0" indent="0" algn="l" rtl="0">
              <a:spcBef>
                <a:spcPts val="1000"/>
              </a:spcBef>
              <a:spcAft>
                <a:spcPts val="0"/>
              </a:spcAft>
              <a:buNone/>
            </a:pPr>
            <a:r>
              <a:rPr lang="en-US" sz="2350">
                <a:solidFill>
                  <a:schemeClr val="dk1"/>
                </a:solidFill>
              </a:rPr>
              <a:t>7. Batch Normalization, Normalization method Project paper selection</a:t>
            </a:r>
            <a:endParaRPr sz="2350">
              <a:solidFill>
                <a:schemeClr val="dk1"/>
              </a:solidFill>
            </a:endParaRPr>
          </a:p>
          <a:p>
            <a:pPr marL="0" lvl="0" indent="0" algn="l" rtl="0">
              <a:spcBef>
                <a:spcPts val="1000"/>
              </a:spcBef>
              <a:spcAft>
                <a:spcPts val="0"/>
              </a:spcAft>
              <a:buNone/>
            </a:pPr>
            <a:r>
              <a:rPr lang="en-US" sz="2350">
                <a:solidFill>
                  <a:schemeClr val="dk1"/>
                </a:solidFill>
              </a:rPr>
              <a:t>8.Attention mechanism, Memory Models</a:t>
            </a:r>
            <a:endParaRPr sz="2350"/>
          </a:p>
          <a:p>
            <a:pPr marL="0" lvl="0" indent="0" algn="l" rtl="0">
              <a:spcBef>
                <a:spcPts val="1000"/>
              </a:spcBef>
              <a:spcAft>
                <a:spcPts val="0"/>
              </a:spcAft>
              <a:buNone/>
            </a:pPr>
            <a:endParaRPr/>
          </a:p>
          <a:p>
            <a:pPr marL="0" lvl="0" indent="0" algn="l" rtl="0">
              <a:spcBef>
                <a:spcPts val="100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75597d650f_0_63"/>
          <p:cNvSpPr txBox="1">
            <a:spLocks noGrp="1"/>
          </p:cNvSpPr>
          <p:nvPr>
            <p:ph type="title"/>
          </p:nvPr>
        </p:nvSpPr>
        <p:spPr>
          <a:xfrm>
            <a:off x="2857500" y="300039"/>
            <a:ext cx="8503800" cy="957300"/>
          </a:xfrm>
          <a:prstGeom prst="rect">
            <a:avLst/>
          </a:prstGeom>
        </p:spPr>
        <p:txBody>
          <a:bodyPr spcFirstLastPara="1" wrap="square" lIns="45700" tIns="45700" rIns="45700" bIns="45700" anchor="ctr" anchorCtr="0">
            <a:normAutofit/>
          </a:bodyPr>
          <a:lstStyle/>
          <a:p>
            <a:pPr marL="0" lvl="0" indent="0" algn="l" rtl="0">
              <a:spcBef>
                <a:spcPts val="0"/>
              </a:spcBef>
              <a:spcAft>
                <a:spcPts val="0"/>
              </a:spcAft>
              <a:buNone/>
            </a:pPr>
            <a:r>
              <a:rPr lang="en-US"/>
              <a:t>Tentative Schedule </a:t>
            </a:r>
            <a:endParaRPr/>
          </a:p>
        </p:txBody>
      </p:sp>
      <p:sp>
        <p:nvSpPr>
          <p:cNvPr id="161" name="Google Shape;161;g275597d650f_0_63"/>
          <p:cNvSpPr txBox="1">
            <a:spLocks noGrp="1"/>
          </p:cNvSpPr>
          <p:nvPr>
            <p:ph type="body" idx="1"/>
          </p:nvPr>
        </p:nvSpPr>
        <p:spPr>
          <a:xfrm>
            <a:off x="838200" y="1825625"/>
            <a:ext cx="10515600" cy="4351200"/>
          </a:xfrm>
          <a:prstGeom prst="rect">
            <a:avLst/>
          </a:prstGeom>
        </p:spPr>
        <p:txBody>
          <a:bodyPr spcFirstLastPara="1" wrap="square" lIns="45700" tIns="45700" rIns="45700" bIns="45700" anchor="t" anchorCtr="0">
            <a:normAutofit/>
          </a:bodyPr>
          <a:lstStyle/>
          <a:p>
            <a:pPr marL="0" lvl="0" indent="0" algn="l" rtl="0">
              <a:spcBef>
                <a:spcPts val="1000"/>
              </a:spcBef>
              <a:spcAft>
                <a:spcPts val="0"/>
              </a:spcAft>
              <a:buNone/>
            </a:pPr>
            <a:r>
              <a:rPr lang="en-US" sz="2200"/>
              <a:t>9.Transformer Networks Assignment 3-Transformer</a:t>
            </a:r>
            <a:endParaRPr sz="2200"/>
          </a:p>
          <a:p>
            <a:pPr marL="0" lvl="0" indent="0" algn="l" rtl="0">
              <a:spcBef>
                <a:spcPts val="1000"/>
              </a:spcBef>
              <a:spcAft>
                <a:spcPts val="0"/>
              </a:spcAft>
              <a:buNone/>
            </a:pPr>
            <a:r>
              <a:rPr lang="en-US" sz="2200"/>
              <a:t>10.Meta Learning</a:t>
            </a:r>
            <a:endParaRPr sz="2200"/>
          </a:p>
          <a:p>
            <a:pPr marL="0" lvl="0" indent="0" algn="l" rtl="0">
              <a:spcBef>
                <a:spcPts val="1000"/>
              </a:spcBef>
              <a:spcAft>
                <a:spcPts val="0"/>
              </a:spcAft>
              <a:buNone/>
            </a:pPr>
            <a:r>
              <a:rPr lang="en-US" sz="2200"/>
              <a:t>11.Autoencoder, Variational Autoencoder</a:t>
            </a:r>
            <a:endParaRPr sz="2200"/>
          </a:p>
          <a:p>
            <a:pPr marL="0" lvl="0" indent="0" algn="l" rtl="0">
              <a:spcBef>
                <a:spcPts val="1000"/>
              </a:spcBef>
              <a:spcAft>
                <a:spcPts val="0"/>
              </a:spcAft>
              <a:buNone/>
            </a:pPr>
            <a:r>
              <a:rPr lang="en-US" sz="2200"/>
              <a:t>12.Generative Adversarial network Assignment 4-GAN</a:t>
            </a:r>
            <a:endParaRPr sz="2200"/>
          </a:p>
          <a:p>
            <a:pPr marL="0" lvl="0" indent="0" algn="l" rtl="0">
              <a:spcBef>
                <a:spcPts val="1000"/>
              </a:spcBef>
              <a:spcAft>
                <a:spcPts val="0"/>
              </a:spcAft>
              <a:buNone/>
            </a:pPr>
            <a:r>
              <a:rPr lang="en-US" sz="2200"/>
              <a:t>13.Autoregressive Generative Models</a:t>
            </a:r>
            <a:endParaRPr sz="2200"/>
          </a:p>
          <a:p>
            <a:pPr marL="0" lvl="0" indent="0" algn="l" rtl="0">
              <a:spcBef>
                <a:spcPts val="1000"/>
              </a:spcBef>
              <a:spcAft>
                <a:spcPts val="0"/>
              </a:spcAft>
              <a:buNone/>
            </a:pPr>
            <a:r>
              <a:rPr lang="en-US" sz="2200"/>
              <a:t>14.RBMs and DBMs</a:t>
            </a:r>
            <a:endParaRPr sz="2200"/>
          </a:p>
          <a:p>
            <a:pPr marL="0" lvl="0" indent="0" algn="l" rtl="0">
              <a:spcBef>
                <a:spcPts val="1000"/>
              </a:spcBef>
              <a:spcAft>
                <a:spcPts val="0"/>
              </a:spcAft>
              <a:buNone/>
            </a:pPr>
            <a:r>
              <a:rPr lang="en-US" sz="2200"/>
              <a:t>Final Exam, Project submission and report and presentation</a:t>
            </a:r>
            <a:endParaRPr sz="2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275597d650f_0_75"/>
          <p:cNvSpPr txBox="1">
            <a:spLocks noGrp="1"/>
          </p:cNvSpPr>
          <p:nvPr>
            <p:ph type="title"/>
          </p:nvPr>
        </p:nvSpPr>
        <p:spPr>
          <a:xfrm>
            <a:off x="2857500" y="300039"/>
            <a:ext cx="8503800" cy="957300"/>
          </a:xfrm>
          <a:prstGeom prst="rect">
            <a:avLst/>
          </a:prstGeom>
        </p:spPr>
        <p:txBody>
          <a:bodyPr spcFirstLastPara="1" wrap="square" lIns="45700" tIns="45700" rIns="45700" bIns="45700" anchor="ctr" anchorCtr="0">
            <a:normAutofit/>
          </a:bodyPr>
          <a:lstStyle/>
          <a:p>
            <a:pPr marL="0" lvl="0" indent="0" algn="l" rtl="0">
              <a:spcBef>
                <a:spcPts val="0"/>
              </a:spcBef>
              <a:spcAft>
                <a:spcPts val="0"/>
              </a:spcAft>
              <a:buNone/>
            </a:pPr>
            <a:r>
              <a:rPr lang="en-US"/>
              <a:t>Project</a:t>
            </a:r>
            <a:endParaRPr/>
          </a:p>
        </p:txBody>
      </p:sp>
      <p:sp>
        <p:nvSpPr>
          <p:cNvPr id="167" name="Google Shape;167;g275597d650f_0_75"/>
          <p:cNvSpPr txBox="1">
            <a:spLocks noGrp="1"/>
          </p:cNvSpPr>
          <p:nvPr>
            <p:ph type="body" idx="1"/>
          </p:nvPr>
        </p:nvSpPr>
        <p:spPr>
          <a:xfrm>
            <a:off x="838200" y="1825625"/>
            <a:ext cx="10515600" cy="4351200"/>
          </a:xfrm>
          <a:prstGeom prst="rect">
            <a:avLst/>
          </a:prstGeom>
        </p:spPr>
        <p:txBody>
          <a:bodyPr spcFirstLastPara="1" wrap="square" lIns="45700" tIns="45700" rIns="45700" bIns="45700" anchor="t" anchorCtr="0">
            <a:normAutofit/>
          </a:bodyPr>
          <a:lstStyle/>
          <a:p>
            <a:pPr marL="0" lvl="0" indent="0" algn="l" rtl="0">
              <a:spcBef>
                <a:spcPts val="1000"/>
              </a:spcBef>
              <a:spcAft>
                <a:spcPts val="0"/>
              </a:spcAft>
              <a:buNone/>
            </a:pPr>
            <a:r>
              <a:rPr lang="en-US" sz="2200"/>
              <a:t>One of the main goals of this course is to prepare you to develop deep learning systems of practical use. If you are interested in research, this course should also leave you well-qualified to do research in deep learning in an academic setting. The final project in this course will offer you an opportunity to do exactly this.</a:t>
            </a:r>
            <a:endParaRPr sz="2200"/>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None/>
            </a:pPr>
            <a:endParaRPr/>
          </a:p>
        </p:txBody>
      </p:sp>
      <p:pic>
        <p:nvPicPr>
          <p:cNvPr id="168" name="Google Shape;168;g275597d650f_0_75"/>
          <p:cNvPicPr preferRelativeResize="0"/>
          <p:nvPr/>
        </p:nvPicPr>
        <p:blipFill>
          <a:blip r:embed="rId3">
            <a:alphaModFix/>
          </a:blip>
          <a:stretch>
            <a:fillRect/>
          </a:stretch>
        </p:blipFill>
        <p:spPr>
          <a:xfrm>
            <a:off x="720525" y="3495050"/>
            <a:ext cx="11047074" cy="1731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275597d650f_0_45"/>
          <p:cNvSpPr txBox="1">
            <a:spLocks noGrp="1"/>
          </p:cNvSpPr>
          <p:nvPr>
            <p:ph type="title"/>
          </p:nvPr>
        </p:nvSpPr>
        <p:spPr>
          <a:xfrm>
            <a:off x="2857500" y="300039"/>
            <a:ext cx="8503800" cy="957300"/>
          </a:xfrm>
          <a:prstGeom prst="rect">
            <a:avLst/>
          </a:prstGeom>
        </p:spPr>
        <p:txBody>
          <a:bodyPr spcFirstLastPara="1" wrap="square" lIns="45700" tIns="45700" rIns="45700" bIns="45700" anchor="ctr" anchorCtr="0">
            <a:normAutofit/>
          </a:bodyPr>
          <a:lstStyle/>
          <a:p>
            <a:pPr marL="0" lvl="0" indent="0" algn="l" rtl="0">
              <a:spcBef>
                <a:spcPts val="0"/>
              </a:spcBef>
              <a:spcAft>
                <a:spcPts val="0"/>
              </a:spcAft>
              <a:buNone/>
            </a:pPr>
            <a:r>
              <a:rPr lang="en-US">
                <a:solidFill>
                  <a:schemeClr val="lt1"/>
                </a:solidFill>
              </a:rPr>
              <a:t>Project logistics</a:t>
            </a:r>
            <a:endParaRPr/>
          </a:p>
        </p:txBody>
      </p:sp>
      <p:sp>
        <p:nvSpPr>
          <p:cNvPr id="174" name="Google Shape;174;g275597d650f_0_45"/>
          <p:cNvSpPr txBox="1">
            <a:spLocks noGrp="1"/>
          </p:cNvSpPr>
          <p:nvPr>
            <p:ph type="body" idx="1"/>
          </p:nvPr>
        </p:nvSpPr>
        <p:spPr>
          <a:xfrm>
            <a:off x="708900" y="3599475"/>
            <a:ext cx="10644900" cy="2576100"/>
          </a:xfrm>
          <a:prstGeom prst="rect">
            <a:avLst/>
          </a:prstGeom>
        </p:spPr>
        <p:txBody>
          <a:bodyPr spcFirstLastPara="1" wrap="square" lIns="45700" tIns="45700" rIns="45700" bIns="45700" anchor="t" anchorCtr="0">
            <a:normAutofit/>
          </a:bodyPr>
          <a:lstStyle/>
          <a:p>
            <a:pPr marL="457200" lvl="0" indent="-387350" algn="l" rtl="0">
              <a:spcBef>
                <a:spcPts val="1000"/>
              </a:spcBef>
              <a:spcAft>
                <a:spcPts val="0"/>
              </a:spcAft>
              <a:buSzPts val="2500"/>
              <a:buChar char="•"/>
            </a:pPr>
            <a:r>
              <a:rPr lang="en-US" sz="2500"/>
              <a:t>Project paper selection- Week 3-Week 5</a:t>
            </a:r>
            <a:endParaRPr sz="2500"/>
          </a:p>
          <a:p>
            <a:pPr marL="457200" lvl="0" indent="-387350" algn="l" rtl="0">
              <a:spcBef>
                <a:spcPts val="0"/>
              </a:spcBef>
              <a:spcAft>
                <a:spcPts val="0"/>
              </a:spcAft>
              <a:buSzPts val="2500"/>
              <a:buChar char="•"/>
            </a:pPr>
            <a:r>
              <a:rPr lang="en-US" sz="2500"/>
              <a:t>Project paper review -Week 5-Week 7</a:t>
            </a:r>
            <a:endParaRPr sz="2500"/>
          </a:p>
          <a:p>
            <a:pPr marL="457200" lvl="0" indent="-387350" algn="l" rtl="0">
              <a:spcBef>
                <a:spcPts val="0"/>
              </a:spcBef>
              <a:spcAft>
                <a:spcPts val="0"/>
              </a:spcAft>
              <a:buSzPts val="2500"/>
              <a:buChar char="•"/>
            </a:pPr>
            <a:r>
              <a:rPr lang="en-US" sz="2500">
                <a:solidFill>
                  <a:schemeClr val="dk1"/>
                </a:solidFill>
              </a:rPr>
              <a:t>Implementation </a:t>
            </a:r>
            <a:r>
              <a:rPr lang="en-US" sz="2500"/>
              <a:t>Presentation with review-Week 7- Week 13-14</a:t>
            </a:r>
            <a:endParaRPr sz="2500"/>
          </a:p>
          <a:p>
            <a:pPr marL="457200" lvl="0" indent="-387350" algn="l" rtl="0">
              <a:spcBef>
                <a:spcPts val="0"/>
              </a:spcBef>
              <a:spcAft>
                <a:spcPts val="0"/>
              </a:spcAft>
              <a:buSzPts val="2500"/>
              <a:buChar char="•"/>
            </a:pPr>
            <a:r>
              <a:rPr lang="en-US" sz="2500"/>
              <a:t>Final report-Week 15</a:t>
            </a:r>
            <a:endParaRPr sz="2500"/>
          </a:p>
        </p:txBody>
      </p:sp>
      <p:pic>
        <p:nvPicPr>
          <p:cNvPr id="175" name="Google Shape;175;g275597d650f_0_45"/>
          <p:cNvPicPr preferRelativeResize="0"/>
          <p:nvPr/>
        </p:nvPicPr>
        <p:blipFill>
          <a:blip r:embed="rId3">
            <a:alphaModFix/>
          </a:blip>
          <a:stretch>
            <a:fillRect/>
          </a:stretch>
        </p:blipFill>
        <p:spPr>
          <a:xfrm>
            <a:off x="627675" y="1661600"/>
            <a:ext cx="11047074" cy="1731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6"/>
          <p:cNvSpPr txBox="1">
            <a:spLocks noGrp="1"/>
          </p:cNvSpPr>
          <p:nvPr>
            <p:ph type="title"/>
          </p:nvPr>
        </p:nvSpPr>
        <p:spPr>
          <a:xfrm>
            <a:off x="838200" y="2570226"/>
            <a:ext cx="10515600" cy="1269000"/>
          </a:xfrm>
          <a:prstGeom prst="rect">
            <a:avLst/>
          </a:prstGeom>
          <a:noFill/>
          <a:ln>
            <a:noFill/>
          </a:ln>
        </p:spPr>
        <p:txBody>
          <a:bodyPr spcFirstLastPara="1" wrap="square" lIns="45700" tIns="45700" rIns="45700" bIns="45700" anchor="b" anchorCtr="0">
            <a:normAutofit fontScale="90000"/>
          </a:bodyPr>
          <a:lstStyle/>
          <a:p>
            <a:pPr marL="0" marR="0" lvl="0" indent="0" algn="ctr" rtl="0">
              <a:lnSpc>
                <a:spcPct val="150000"/>
              </a:lnSpc>
              <a:spcBef>
                <a:spcPts val="0"/>
              </a:spcBef>
              <a:spcAft>
                <a:spcPts val="0"/>
              </a:spcAft>
              <a:buClr>
                <a:srgbClr val="000000"/>
              </a:buClr>
              <a:buSzPts val="5600"/>
              <a:buFont typeface="Calibri"/>
              <a:buNone/>
            </a:pPr>
            <a:r>
              <a:rPr lang="en-US" sz="5600">
                <a:latin typeface="Calibri"/>
                <a:ea typeface="Calibri"/>
                <a:cs typeface="Calibri"/>
                <a:sym typeface="Calibri"/>
              </a:rPr>
              <a:t> Future roadmap</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8"/>
          <p:cNvSpPr txBox="1">
            <a:spLocks noGrp="1"/>
          </p:cNvSpPr>
          <p:nvPr>
            <p:ph type="title"/>
          </p:nvPr>
        </p:nvSpPr>
        <p:spPr>
          <a:xfrm>
            <a:off x="2857500" y="300039"/>
            <a:ext cx="8503920" cy="957263"/>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US" sz="4400" b="0" i="0" u="none" strike="noStrike" cap="none">
                <a:solidFill>
                  <a:srgbClr val="FFFFFF"/>
                </a:solidFill>
                <a:latin typeface="Calibri"/>
                <a:ea typeface="Calibri"/>
                <a:cs typeface="Calibri"/>
                <a:sym typeface="Calibri"/>
              </a:rPr>
              <a:t>Future Roadmap</a:t>
            </a:r>
            <a:endParaRPr/>
          </a:p>
        </p:txBody>
      </p:sp>
      <p:sp>
        <p:nvSpPr>
          <p:cNvPr id="186" name="Google Shape;186;p38"/>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000000"/>
              </a:buClr>
              <a:buSzPts val="2800"/>
              <a:buFont typeface="Calibri"/>
              <a:buNone/>
            </a:pPr>
            <a:endParaRPr sz="2800" b="0" i="0" u="none" strike="noStrike" cap="none">
              <a:solidFill>
                <a:srgbClr val="000000"/>
              </a:solidFill>
              <a:latin typeface="Calibri"/>
              <a:ea typeface="Calibri"/>
              <a:cs typeface="Calibri"/>
              <a:sym typeface="Calibri"/>
            </a:endParaRPr>
          </a:p>
        </p:txBody>
      </p:sp>
      <p:pic>
        <p:nvPicPr>
          <p:cNvPr id="187" name="Google Shape;187;p38" descr="Screen Shot 2023-05-31 at 9.21.58 PM.png"/>
          <p:cNvPicPr preferRelativeResize="0"/>
          <p:nvPr/>
        </p:nvPicPr>
        <p:blipFill rotWithShape="1">
          <a:blip r:embed="rId3">
            <a:alphaModFix/>
          </a:blip>
          <a:srcRect/>
          <a:stretch/>
        </p:blipFill>
        <p:spPr>
          <a:xfrm>
            <a:off x="729050" y="1346875"/>
            <a:ext cx="10700950" cy="4930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275933204ca_0_4"/>
          <p:cNvSpPr txBox="1">
            <a:spLocks noGrp="1"/>
          </p:cNvSpPr>
          <p:nvPr>
            <p:ph type="title"/>
          </p:nvPr>
        </p:nvSpPr>
        <p:spPr>
          <a:xfrm>
            <a:off x="2857500" y="300039"/>
            <a:ext cx="8503800" cy="957300"/>
          </a:xfrm>
          <a:prstGeom prst="rect">
            <a:avLst/>
          </a:prstGeom>
        </p:spPr>
        <p:txBody>
          <a:bodyPr spcFirstLastPara="1" wrap="square" lIns="45700" tIns="45700" rIns="45700" bIns="45700" anchor="ctr" anchorCtr="0">
            <a:normAutofit/>
          </a:bodyPr>
          <a:lstStyle/>
          <a:p>
            <a:pPr marL="0" lvl="0" indent="0" algn="l" rtl="0">
              <a:spcBef>
                <a:spcPts val="0"/>
              </a:spcBef>
              <a:spcAft>
                <a:spcPts val="0"/>
              </a:spcAft>
              <a:buNone/>
            </a:pPr>
            <a:r>
              <a:rPr lang="en-US"/>
              <a:t>Next class topic</a:t>
            </a:r>
            <a:endParaRPr/>
          </a:p>
        </p:txBody>
      </p:sp>
      <p:sp>
        <p:nvSpPr>
          <p:cNvPr id="193" name="Google Shape;193;g275933204ca_0_4"/>
          <p:cNvSpPr txBox="1">
            <a:spLocks noGrp="1"/>
          </p:cNvSpPr>
          <p:nvPr>
            <p:ph type="body" idx="1"/>
          </p:nvPr>
        </p:nvSpPr>
        <p:spPr>
          <a:xfrm>
            <a:off x="838200" y="1825625"/>
            <a:ext cx="10515600" cy="4351200"/>
          </a:xfrm>
          <a:prstGeom prst="rect">
            <a:avLst/>
          </a:prstGeom>
        </p:spPr>
        <p:txBody>
          <a:bodyPr spcFirstLastPara="1" wrap="square" lIns="45700" tIns="45700" rIns="45700" bIns="45700" anchor="t" anchorCtr="0">
            <a:normAutofit/>
          </a:bodyPr>
          <a:lstStyle/>
          <a:p>
            <a:pPr marL="457200" lvl="0" indent="-377825" algn="l" rtl="0">
              <a:spcBef>
                <a:spcPts val="1000"/>
              </a:spcBef>
              <a:spcAft>
                <a:spcPts val="0"/>
              </a:spcAft>
              <a:buClr>
                <a:schemeClr val="dk1"/>
              </a:buClr>
              <a:buSzPts val="2350"/>
              <a:buChar char="•"/>
            </a:pPr>
            <a:r>
              <a:rPr lang="en-US" sz="2350">
                <a:solidFill>
                  <a:schemeClr val="dk1"/>
                </a:solidFill>
              </a:rPr>
              <a:t>Introduction- Machine Learning &amp; Deep Learning</a:t>
            </a:r>
            <a:endParaRPr sz="2350">
              <a:solidFill>
                <a:schemeClr val="dk1"/>
              </a:solidFill>
            </a:endParaRPr>
          </a:p>
          <a:p>
            <a:pPr marL="457200" lvl="0" indent="0" algn="l" rtl="0">
              <a:spcBef>
                <a:spcPts val="1000"/>
              </a:spcBef>
              <a:spcAft>
                <a:spcPts val="0"/>
              </a:spcAft>
              <a:buNone/>
            </a:pPr>
            <a:endParaRPr sz="2350">
              <a:solidFill>
                <a:schemeClr val="dk1"/>
              </a:solidFill>
            </a:endParaRPr>
          </a:p>
          <a:p>
            <a:pPr marL="457200" lvl="0" indent="-377825" algn="l" rtl="0">
              <a:spcBef>
                <a:spcPts val="1000"/>
              </a:spcBef>
              <a:spcAft>
                <a:spcPts val="0"/>
              </a:spcAft>
              <a:buClr>
                <a:schemeClr val="dk1"/>
              </a:buClr>
              <a:buSzPts val="2350"/>
              <a:buChar char="•"/>
            </a:pPr>
            <a:r>
              <a:rPr lang="en-US" sz="2350">
                <a:solidFill>
                  <a:schemeClr val="dk1"/>
                </a:solidFill>
              </a:rPr>
              <a:t>Recap-Machine Learning </a:t>
            </a:r>
            <a:endParaRPr sz="2350">
              <a:solidFill>
                <a:schemeClr val="dk1"/>
              </a:solidFill>
            </a:endParaRPr>
          </a:p>
          <a:p>
            <a:pPr marL="0" lvl="0" indent="0" algn="l" rtl="0">
              <a:spcBef>
                <a:spcPts val="1000"/>
              </a:spcBef>
              <a:spcAft>
                <a:spcPts val="0"/>
              </a:spcAft>
              <a:buClr>
                <a:schemeClr val="dk1"/>
              </a:buClr>
              <a:buSzPts val="1100"/>
              <a:buFont typeface="Arial"/>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0"/>
          <p:cNvSpPr txBox="1">
            <a:spLocks noGrp="1"/>
          </p:cNvSpPr>
          <p:nvPr>
            <p:ph type="title"/>
          </p:nvPr>
        </p:nvSpPr>
        <p:spPr>
          <a:xfrm>
            <a:off x="831850" y="1709738"/>
            <a:ext cx="10515600" cy="2852738"/>
          </a:xfrm>
          <a:prstGeom prst="rect">
            <a:avLst/>
          </a:prstGeom>
          <a:noFill/>
          <a:ln>
            <a:noFill/>
          </a:ln>
        </p:spPr>
        <p:txBody>
          <a:bodyPr spcFirstLastPara="1" wrap="square" lIns="45700" tIns="45700" rIns="45700" bIns="45700" anchor="b" anchorCtr="0">
            <a:normAutofit/>
          </a:bodyPr>
          <a:lstStyle/>
          <a:p>
            <a:pPr marL="0" lvl="0" indent="0" algn="l" rtl="0">
              <a:lnSpc>
                <a:spcPct val="90000"/>
              </a:lnSpc>
              <a:spcBef>
                <a:spcPts val="0"/>
              </a:spcBef>
              <a:spcAft>
                <a:spcPts val="0"/>
              </a:spcAft>
              <a:buClr>
                <a:srgbClr val="000000"/>
              </a:buClr>
              <a:buSzPts val="6000"/>
              <a:buFont typeface="Calibri"/>
              <a:buNone/>
            </a:pPr>
            <a:r>
              <a:rPr lang="en-US" sz="6000">
                <a:solidFill>
                  <a:srgbClr val="000000"/>
                </a:solidFill>
              </a:rPr>
              <a:t>Questions?</a:t>
            </a:r>
            <a:endParaRPr/>
          </a:p>
        </p:txBody>
      </p:sp>
      <p:sp>
        <p:nvSpPr>
          <p:cNvPr id="199" name="Google Shape;199;p40"/>
          <p:cNvSpPr txBox="1">
            <a:spLocks noGrp="1"/>
          </p:cNvSpPr>
          <p:nvPr>
            <p:ph type="body" idx="1"/>
          </p:nvPr>
        </p:nvSpPr>
        <p:spPr>
          <a:xfrm>
            <a:off x="5338481" y="3334871"/>
            <a:ext cx="6008969" cy="275478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Clr>
                <a:srgbClr val="404040"/>
              </a:buClr>
              <a:buSzPts val="2400"/>
              <a:buNone/>
            </a:pPr>
            <a:r>
              <a:rPr lang="en-US" sz="2200" dirty="0"/>
              <a:t>Sai Karthik Garnepudi</a:t>
            </a:r>
            <a:endParaRPr sz="2200" dirty="0"/>
          </a:p>
          <a:p>
            <a:pPr marL="0" lvl="0" indent="0" algn="l" rtl="0">
              <a:spcBef>
                <a:spcPts val="1000"/>
              </a:spcBef>
              <a:spcAft>
                <a:spcPts val="0"/>
              </a:spcAft>
              <a:buClr>
                <a:schemeClr val="dk1"/>
              </a:buClr>
              <a:buSzPts val="1100"/>
              <a:buFont typeface="Arial"/>
              <a:buNone/>
            </a:pPr>
            <a:r>
              <a:rPr lang="en-US" sz="2200" dirty="0">
                <a:solidFill>
                  <a:schemeClr val="dk1"/>
                </a:solidFill>
              </a:rPr>
              <a:t>saikarthik.garnepudi@wichita.edu </a:t>
            </a:r>
            <a:endParaRPr sz="2200" dirty="0">
              <a:solidFill>
                <a:schemeClr val="dk1"/>
              </a:solidFill>
            </a:endParaRPr>
          </a:p>
          <a:p>
            <a:pPr marL="0" lvl="0" indent="0" algn="l" rtl="0">
              <a:lnSpc>
                <a:spcPct val="90000"/>
              </a:lnSpc>
              <a:spcBef>
                <a:spcPts val="0"/>
              </a:spcBef>
              <a:spcAft>
                <a:spcPts val="0"/>
              </a:spcAft>
              <a:buClr>
                <a:srgbClr val="404040"/>
              </a:buClr>
              <a:buSzPts val="2400"/>
              <a:buNone/>
            </a:pPr>
            <a:endParaRPr sz="2200" dirty="0"/>
          </a:p>
          <a:p>
            <a:pPr marL="0" lvl="0" indent="0" algn="l" rtl="0">
              <a:lnSpc>
                <a:spcPct val="90000"/>
              </a:lnSpc>
              <a:spcBef>
                <a:spcPts val="0"/>
              </a:spcBef>
              <a:spcAft>
                <a:spcPts val="0"/>
              </a:spcAft>
              <a:buClr>
                <a:srgbClr val="404040"/>
              </a:buClr>
              <a:buSzPts val="2400"/>
              <a:buNone/>
            </a:pPr>
            <a:r>
              <a:rPr lang="en-US" sz="2200" dirty="0" err="1"/>
              <a:t>Dr.</a:t>
            </a:r>
            <a:r>
              <a:rPr lang="en-US" sz="2200" dirty="0" err="1">
                <a:solidFill>
                  <a:srgbClr val="404040"/>
                </a:solidFill>
              </a:rPr>
              <a:t>Shruti</a:t>
            </a:r>
            <a:r>
              <a:rPr lang="en-US" sz="2200" dirty="0">
                <a:solidFill>
                  <a:srgbClr val="404040"/>
                </a:solidFill>
              </a:rPr>
              <a:t> Kshirsagar</a:t>
            </a:r>
            <a:endParaRPr sz="2200" dirty="0"/>
          </a:p>
          <a:p>
            <a:pPr marL="0" lvl="0" indent="0" algn="l" rtl="0">
              <a:lnSpc>
                <a:spcPct val="90000"/>
              </a:lnSpc>
              <a:spcBef>
                <a:spcPts val="1000"/>
              </a:spcBef>
              <a:spcAft>
                <a:spcPts val="0"/>
              </a:spcAft>
              <a:buClr>
                <a:srgbClr val="404040"/>
              </a:buClr>
              <a:buSzPts val="2400"/>
              <a:buNone/>
            </a:pPr>
            <a:r>
              <a:rPr lang="en-US" sz="2200" dirty="0">
                <a:solidFill>
                  <a:srgbClr val="404040"/>
                </a:solidFill>
              </a:rPr>
              <a:t>Kshirsagarshruti1@gmail.com</a:t>
            </a:r>
            <a:endParaRPr sz="2200" dirty="0"/>
          </a:p>
          <a:p>
            <a:pPr marL="0" lvl="0" indent="0" algn="l" rtl="0">
              <a:lnSpc>
                <a:spcPct val="90000"/>
              </a:lnSpc>
              <a:spcBef>
                <a:spcPts val="1000"/>
              </a:spcBef>
              <a:spcAft>
                <a:spcPts val="0"/>
              </a:spcAft>
              <a:buClr>
                <a:srgbClr val="404040"/>
              </a:buClr>
              <a:buSzPts val="2400"/>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7659B2A-C5F1-DD39-B431-476B5845D6BE}"/>
              </a:ext>
            </a:extLst>
          </p:cNvPr>
          <p:cNvSpPr>
            <a:spLocks noGrp="1"/>
          </p:cNvSpPr>
          <p:nvPr>
            <p:ph type="body" idx="1"/>
          </p:nvPr>
        </p:nvSpPr>
        <p:spPr>
          <a:xfrm>
            <a:off x="2359567" y="195882"/>
            <a:ext cx="8557477" cy="763123"/>
          </a:xfrm>
        </p:spPr>
        <p:txBody>
          <a:bodyPr>
            <a:normAutofit/>
          </a:bodyPr>
          <a:lstStyle/>
          <a:p>
            <a:r>
              <a:rPr lang="en-US" sz="3600" b="1" dirty="0">
                <a:solidFill>
                  <a:schemeClr val="bg1"/>
                </a:solidFill>
                <a:latin typeface="Garamond" panose="02020404030301010803" pitchFamily="18" charset="0"/>
              </a:rPr>
              <a:t>Introduction to Machine Learning: </a:t>
            </a:r>
          </a:p>
        </p:txBody>
      </p:sp>
      <p:sp>
        <p:nvSpPr>
          <p:cNvPr id="4" name="TextBox 3">
            <a:extLst>
              <a:ext uri="{FF2B5EF4-FFF2-40B4-BE49-F238E27FC236}">
                <a16:creationId xmlns:a16="http://schemas.microsoft.com/office/drawing/2014/main" id="{015A07B7-78AC-7497-2D93-0B1BC9A3BA47}"/>
              </a:ext>
            </a:extLst>
          </p:cNvPr>
          <p:cNvSpPr txBox="1"/>
          <p:nvPr/>
        </p:nvSpPr>
        <p:spPr>
          <a:xfrm>
            <a:off x="249973" y="1596483"/>
            <a:ext cx="10749776"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Garamond" panose="02020404030301010803" pitchFamily="18" charset="0"/>
              </a:rPr>
              <a:t>What is Machine Learning ?</a:t>
            </a:r>
          </a:p>
          <a:p>
            <a:endParaRPr lang="en-US" sz="2400" dirty="0">
              <a:latin typeface="Garamond" panose="02020404030301010803" pitchFamily="18" charset="0"/>
            </a:endParaRPr>
          </a:p>
          <a:p>
            <a:pPr marL="285750" indent="-285750">
              <a:buFont typeface="Arial" panose="020B0604020202020204" pitchFamily="34" charset="0"/>
              <a:buChar char="•"/>
            </a:pPr>
            <a:r>
              <a:rPr lang="en-US" sz="2400" dirty="0">
                <a:latin typeface="Garamond" panose="02020404030301010803" pitchFamily="18" charset="0"/>
              </a:rPr>
              <a:t>How and where can we use machine learning ? </a:t>
            </a:r>
          </a:p>
          <a:p>
            <a:endParaRPr lang="en-US" sz="2400" dirty="0">
              <a:latin typeface="Garamond" panose="02020404030301010803" pitchFamily="18" charset="0"/>
            </a:endParaRPr>
          </a:p>
          <a:p>
            <a:pPr marL="285750" indent="-285750">
              <a:buFont typeface="Arial" panose="020B0604020202020204" pitchFamily="34" charset="0"/>
              <a:buChar char="•"/>
            </a:pPr>
            <a:r>
              <a:rPr lang="en-US" sz="2400" dirty="0">
                <a:latin typeface="Garamond" panose="02020404030301010803" pitchFamily="18" charset="0"/>
              </a:rPr>
              <a:t>Real time applications : Examples </a:t>
            </a:r>
          </a:p>
          <a:p>
            <a:endParaRPr lang="en-US" sz="2400" dirty="0">
              <a:latin typeface="Garamond" panose="02020404030301010803" pitchFamily="18" charset="0"/>
            </a:endParaRPr>
          </a:p>
          <a:p>
            <a:pPr marL="285750" indent="-285750">
              <a:buFont typeface="Arial" panose="020B0604020202020204" pitchFamily="34" charset="0"/>
              <a:buChar char="•"/>
            </a:pPr>
            <a:r>
              <a:rPr lang="en-US" sz="2400" dirty="0">
                <a:latin typeface="Garamond" panose="02020404030301010803" pitchFamily="18" charset="0"/>
              </a:rPr>
              <a:t>History of Machine learning </a:t>
            </a:r>
          </a:p>
        </p:txBody>
      </p:sp>
      <p:pic>
        <p:nvPicPr>
          <p:cNvPr id="1026" name="Picture 2" descr="A Brief History of Machine Learning - DATAVERSITY">
            <a:extLst>
              <a:ext uri="{FF2B5EF4-FFF2-40B4-BE49-F238E27FC236}">
                <a16:creationId xmlns:a16="http://schemas.microsoft.com/office/drawing/2014/main" id="{B77BFB68-9141-4304-1055-1919D5266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6917" y="1596483"/>
            <a:ext cx="538511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142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g275597d650f_0_0"/>
          <p:cNvSpPr txBox="1">
            <a:spLocks noGrp="1"/>
          </p:cNvSpPr>
          <p:nvPr>
            <p:ph type="title"/>
          </p:nvPr>
        </p:nvSpPr>
        <p:spPr>
          <a:xfrm>
            <a:off x="2486150" y="253639"/>
            <a:ext cx="8503800" cy="957300"/>
          </a:xfrm>
          <a:prstGeom prst="rect">
            <a:avLst/>
          </a:prstGeom>
        </p:spPr>
        <p:txBody>
          <a:bodyPr spcFirstLastPara="1" wrap="square" lIns="45700" tIns="45700" rIns="45700" bIns="45700" anchor="ctr" anchorCtr="0">
            <a:normAutofit/>
          </a:bodyPr>
          <a:lstStyle/>
          <a:p>
            <a:pPr marL="0" lvl="0" indent="0" algn="l" rtl="0">
              <a:spcBef>
                <a:spcPts val="0"/>
              </a:spcBef>
              <a:spcAft>
                <a:spcPts val="0"/>
              </a:spcAft>
              <a:buNone/>
            </a:pPr>
            <a:r>
              <a:rPr lang="en-US"/>
              <a:t>Deep learning</a:t>
            </a:r>
            <a:endParaRPr/>
          </a:p>
        </p:txBody>
      </p:sp>
      <p:sp>
        <p:nvSpPr>
          <p:cNvPr id="46" name="Google Shape;46;g275597d650f_0_0"/>
          <p:cNvSpPr txBox="1">
            <a:spLocks noGrp="1"/>
          </p:cNvSpPr>
          <p:nvPr>
            <p:ph type="body" idx="1"/>
          </p:nvPr>
        </p:nvSpPr>
        <p:spPr>
          <a:xfrm>
            <a:off x="838200" y="1825625"/>
            <a:ext cx="10515600" cy="4351200"/>
          </a:xfrm>
          <a:prstGeom prst="rect">
            <a:avLst/>
          </a:prstGeom>
        </p:spPr>
        <p:txBody>
          <a:bodyPr spcFirstLastPara="1" wrap="square" lIns="45700" tIns="45700" rIns="45700" bIns="45700" anchor="t" anchorCtr="0">
            <a:normAutofit/>
          </a:bodyPr>
          <a:lstStyle/>
          <a:p>
            <a:pPr marL="0" lvl="0" indent="0" algn="l" rtl="0">
              <a:spcBef>
                <a:spcPts val="1000"/>
              </a:spcBef>
              <a:spcAft>
                <a:spcPts val="0"/>
              </a:spcAft>
              <a:buClr>
                <a:schemeClr val="dk1"/>
              </a:buClr>
              <a:buSzPts val="1100"/>
              <a:buFont typeface="Arial"/>
              <a:buNone/>
            </a:pPr>
            <a:r>
              <a:rPr lang="en-US" dirty="0"/>
              <a:t>• Instructor: Sai Karthik Garnepudi, </a:t>
            </a:r>
            <a:r>
              <a:rPr lang="en-US" dirty="0">
                <a:solidFill>
                  <a:schemeClr val="dk1"/>
                </a:solidFill>
              </a:rPr>
              <a:t>Dr. Shruti Kshirsagar</a:t>
            </a:r>
            <a:endParaRPr dirty="0"/>
          </a:p>
          <a:p>
            <a:pPr marL="0" lvl="0" indent="0" algn="l" rtl="0">
              <a:spcBef>
                <a:spcPts val="1000"/>
              </a:spcBef>
              <a:spcAft>
                <a:spcPts val="0"/>
              </a:spcAft>
              <a:buNone/>
            </a:pPr>
            <a:r>
              <a:rPr lang="en-US" dirty="0"/>
              <a:t>Department: School Of Computing</a:t>
            </a:r>
            <a:endParaRPr dirty="0"/>
          </a:p>
          <a:p>
            <a:pPr marL="0" lvl="0" indent="0" algn="l" rtl="0">
              <a:spcBef>
                <a:spcPts val="1000"/>
              </a:spcBef>
              <a:spcAft>
                <a:spcPts val="0"/>
              </a:spcAft>
              <a:buClr>
                <a:schemeClr val="dk1"/>
              </a:buClr>
              <a:buSzPts val="1100"/>
              <a:buFont typeface="Arial"/>
              <a:buNone/>
            </a:pPr>
            <a:endParaRPr dirty="0"/>
          </a:p>
          <a:p>
            <a:pPr marL="0" lvl="0" indent="0" algn="l" rtl="0">
              <a:spcBef>
                <a:spcPts val="1000"/>
              </a:spcBef>
              <a:spcAft>
                <a:spcPts val="0"/>
              </a:spcAft>
              <a:buClr>
                <a:schemeClr val="dk1"/>
              </a:buClr>
              <a:buSzPts val="1100"/>
              <a:buFont typeface="Arial"/>
              <a:buNone/>
            </a:pPr>
            <a:r>
              <a:rPr lang="en-US" dirty="0"/>
              <a:t>Contact information: </a:t>
            </a:r>
            <a:endParaRPr dirty="0"/>
          </a:p>
          <a:p>
            <a:pPr marL="0" lvl="0" indent="0" algn="l" rtl="0">
              <a:spcBef>
                <a:spcPts val="1000"/>
              </a:spcBef>
              <a:spcAft>
                <a:spcPts val="0"/>
              </a:spcAft>
              <a:buNone/>
            </a:pPr>
            <a:r>
              <a:rPr lang="en-US" dirty="0"/>
              <a:t>• Email</a:t>
            </a:r>
            <a:endParaRPr dirty="0"/>
          </a:p>
          <a:p>
            <a:pPr marL="0" lvl="0" indent="0" algn="l" rtl="0">
              <a:spcBef>
                <a:spcPts val="1000"/>
              </a:spcBef>
              <a:spcAft>
                <a:spcPts val="0"/>
              </a:spcAft>
              <a:buNone/>
            </a:pPr>
            <a:r>
              <a:rPr lang="en-US" dirty="0"/>
              <a:t>Sai karthik garnepudi: saikarthik.garnepudi@wichita.edu </a:t>
            </a:r>
            <a:endParaRPr dirty="0"/>
          </a:p>
          <a:p>
            <a:pPr marL="0" lvl="0" indent="0" algn="l" rtl="0">
              <a:spcBef>
                <a:spcPts val="1000"/>
              </a:spcBef>
              <a:spcAft>
                <a:spcPts val="0"/>
              </a:spcAft>
              <a:buClr>
                <a:schemeClr val="dk1"/>
              </a:buClr>
              <a:buSzPts val="1100"/>
              <a:buFont typeface="Arial"/>
              <a:buNone/>
            </a:pPr>
            <a:r>
              <a:rPr lang="en-US" dirty="0"/>
              <a:t>Dr. Shruti </a:t>
            </a:r>
            <a:r>
              <a:rPr lang="en-US" dirty="0" err="1"/>
              <a:t>kshirsagar</a:t>
            </a:r>
            <a:r>
              <a:rPr lang="en-US" dirty="0"/>
              <a:t>: kshirsagarshruti1@gmail.com</a:t>
            </a:r>
            <a:endParaRPr dirty="0"/>
          </a:p>
          <a:p>
            <a:pPr marL="0" lvl="0" indent="0" algn="l" rtl="0">
              <a:spcBef>
                <a:spcPts val="1000"/>
              </a:spcBef>
              <a:spcAft>
                <a:spcPts val="0"/>
              </a:spcAft>
              <a:buClr>
                <a:schemeClr val="dk1"/>
              </a:buClr>
              <a:buSzPts val="1100"/>
              <a:buFont typeface="Arial"/>
              <a:buNone/>
            </a:pPr>
            <a:endParaRPr dirty="0"/>
          </a:p>
          <a:p>
            <a:pPr marL="0" lvl="0" indent="0" algn="l" rtl="0">
              <a:spcBef>
                <a:spcPts val="1000"/>
              </a:spcBef>
              <a:spcAft>
                <a:spcPts val="0"/>
              </a:spcAft>
              <a:buClr>
                <a:schemeClr val="dk1"/>
              </a:buClr>
              <a:buSzPts val="1100"/>
              <a:buFont typeface="Arial"/>
              <a:buNone/>
            </a:pPr>
            <a:endParaRPr dirty="0"/>
          </a:p>
          <a:p>
            <a:pPr marL="0" lvl="0" indent="0" algn="l" rtl="0">
              <a:spcBef>
                <a:spcPts val="1000"/>
              </a:spcBef>
              <a:spcAft>
                <a:spcPts val="0"/>
              </a:spcAft>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7659B2A-C5F1-DD39-B431-476B5845D6BE}"/>
              </a:ext>
            </a:extLst>
          </p:cNvPr>
          <p:cNvSpPr>
            <a:spLocks noGrp="1"/>
          </p:cNvSpPr>
          <p:nvPr>
            <p:ph type="body" idx="1"/>
          </p:nvPr>
        </p:nvSpPr>
        <p:spPr>
          <a:xfrm>
            <a:off x="2359567" y="195882"/>
            <a:ext cx="8557477" cy="763123"/>
          </a:xfrm>
        </p:spPr>
        <p:txBody>
          <a:bodyPr>
            <a:normAutofit/>
          </a:bodyPr>
          <a:lstStyle/>
          <a:p>
            <a:r>
              <a:rPr lang="en-US" sz="3600" b="1" dirty="0">
                <a:solidFill>
                  <a:schemeClr val="bg1"/>
                </a:solidFill>
                <a:latin typeface="Garamond" panose="02020404030301010803" pitchFamily="18" charset="0"/>
              </a:rPr>
              <a:t>Introduction to Machine Learning: </a:t>
            </a:r>
          </a:p>
        </p:txBody>
      </p:sp>
      <p:sp>
        <p:nvSpPr>
          <p:cNvPr id="4" name="TextBox 3">
            <a:extLst>
              <a:ext uri="{FF2B5EF4-FFF2-40B4-BE49-F238E27FC236}">
                <a16:creationId xmlns:a16="http://schemas.microsoft.com/office/drawing/2014/main" id="{015A07B7-78AC-7497-2D93-0B1BC9A3BA47}"/>
              </a:ext>
            </a:extLst>
          </p:cNvPr>
          <p:cNvSpPr txBox="1"/>
          <p:nvPr/>
        </p:nvSpPr>
        <p:spPr>
          <a:xfrm>
            <a:off x="249973" y="1596483"/>
            <a:ext cx="6306944"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Garamond" panose="02020404030301010803" pitchFamily="18" charset="0"/>
              </a:rPr>
              <a:t>What is Machine Learning ?</a:t>
            </a:r>
          </a:p>
          <a:p>
            <a:r>
              <a:rPr lang="en-US" sz="2400" dirty="0">
                <a:latin typeface="Garamond" panose="02020404030301010803" pitchFamily="18" charset="0"/>
              </a:rPr>
              <a:t> </a:t>
            </a:r>
            <a:r>
              <a:rPr lang="en-US" sz="2400" b="0" i="0" dirty="0">
                <a:solidFill>
                  <a:srgbClr val="FF0000"/>
                </a:solidFill>
                <a:effectLst/>
                <a:latin typeface="Garamond" panose="02020404030301010803" pitchFamily="18" charset="0"/>
              </a:rPr>
              <a:t>Machine learning is a subset of artificial intelligence that enables computer systems to learn from data and perform tasks normally requiring human intelligence</a:t>
            </a:r>
            <a:endParaRPr lang="en-US" sz="2400" dirty="0">
              <a:solidFill>
                <a:srgbClr val="FF0000"/>
              </a:solidFill>
              <a:latin typeface="Garamond" panose="02020404030301010803" pitchFamily="18" charset="0"/>
            </a:endParaRPr>
          </a:p>
        </p:txBody>
      </p:sp>
      <p:pic>
        <p:nvPicPr>
          <p:cNvPr id="1026" name="Picture 2" descr="A Brief History of Machine Learning - DATAVERSITY">
            <a:extLst>
              <a:ext uri="{FF2B5EF4-FFF2-40B4-BE49-F238E27FC236}">
                <a16:creationId xmlns:a16="http://schemas.microsoft.com/office/drawing/2014/main" id="{B77BFB68-9141-4304-1055-1919D5266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6917" y="1596483"/>
            <a:ext cx="538511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2497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7659B2A-C5F1-DD39-B431-476B5845D6BE}"/>
              </a:ext>
            </a:extLst>
          </p:cNvPr>
          <p:cNvSpPr>
            <a:spLocks noGrp="1"/>
          </p:cNvSpPr>
          <p:nvPr>
            <p:ph type="body" idx="1"/>
          </p:nvPr>
        </p:nvSpPr>
        <p:spPr>
          <a:xfrm>
            <a:off x="2359567" y="195882"/>
            <a:ext cx="8557477" cy="763123"/>
          </a:xfrm>
        </p:spPr>
        <p:txBody>
          <a:bodyPr>
            <a:normAutofit/>
          </a:bodyPr>
          <a:lstStyle/>
          <a:p>
            <a:r>
              <a:rPr lang="en-US" sz="3600" b="1" dirty="0">
                <a:solidFill>
                  <a:schemeClr val="bg1"/>
                </a:solidFill>
                <a:latin typeface="Garamond" panose="02020404030301010803" pitchFamily="18" charset="0"/>
              </a:rPr>
              <a:t>Introduction to Machine Learning: </a:t>
            </a:r>
          </a:p>
        </p:txBody>
      </p:sp>
      <p:sp>
        <p:nvSpPr>
          <p:cNvPr id="4" name="TextBox 3">
            <a:extLst>
              <a:ext uri="{FF2B5EF4-FFF2-40B4-BE49-F238E27FC236}">
                <a16:creationId xmlns:a16="http://schemas.microsoft.com/office/drawing/2014/main" id="{015A07B7-78AC-7497-2D93-0B1BC9A3BA47}"/>
              </a:ext>
            </a:extLst>
          </p:cNvPr>
          <p:cNvSpPr txBox="1"/>
          <p:nvPr/>
        </p:nvSpPr>
        <p:spPr>
          <a:xfrm>
            <a:off x="249973" y="1596483"/>
            <a:ext cx="6206583"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Garamond" panose="02020404030301010803" pitchFamily="18" charset="0"/>
              </a:rPr>
              <a:t>How and where can we use machine learning ?</a:t>
            </a:r>
          </a:p>
          <a:p>
            <a:endParaRPr lang="en-US" sz="2400" dirty="0">
              <a:latin typeface="Garamond" panose="02020404030301010803" pitchFamily="18" charset="0"/>
            </a:endParaRPr>
          </a:p>
          <a:p>
            <a:r>
              <a:rPr lang="en-US" sz="2400" dirty="0">
                <a:solidFill>
                  <a:srgbClr val="FF0000"/>
                </a:solidFill>
                <a:latin typeface="Garamond" panose="02020404030301010803" pitchFamily="18" charset="0"/>
              </a:rPr>
              <a:t>Machine Learning is currently being used in every sector and is considered as a key aspect in every field from Mass manufacturing facilities to medical science, agriculture, astronomy. </a:t>
            </a:r>
          </a:p>
          <a:p>
            <a:endParaRPr lang="en-US" sz="2400" dirty="0">
              <a:solidFill>
                <a:srgbClr val="FF0000"/>
              </a:solidFill>
              <a:latin typeface="Garamond" panose="02020404030301010803" pitchFamily="18" charset="0"/>
            </a:endParaRPr>
          </a:p>
          <a:p>
            <a:r>
              <a:rPr lang="en-US" sz="2400" dirty="0">
                <a:solidFill>
                  <a:srgbClr val="FF0000"/>
                </a:solidFill>
                <a:latin typeface="Garamond" panose="02020404030301010803" pitchFamily="18" charset="0"/>
              </a:rPr>
              <a:t>ML is used to predication, analysis and providing data with precision. </a:t>
            </a:r>
          </a:p>
          <a:p>
            <a:endParaRPr lang="en-US" sz="2400" dirty="0">
              <a:latin typeface="Garamond" panose="02020404030301010803" pitchFamily="18" charset="0"/>
            </a:endParaRPr>
          </a:p>
        </p:txBody>
      </p:sp>
      <p:pic>
        <p:nvPicPr>
          <p:cNvPr id="1026" name="Picture 2" descr="A Brief History of Machine Learning - DATAVERSITY">
            <a:extLst>
              <a:ext uri="{FF2B5EF4-FFF2-40B4-BE49-F238E27FC236}">
                <a16:creationId xmlns:a16="http://schemas.microsoft.com/office/drawing/2014/main" id="{B77BFB68-9141-4304-1055-1919D5266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6917" y="1596483"/>
            <a:ext cx="538511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0501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7659B2A-C5F1-DD39-B431-476B5845D6BE}"/>
              </a:ext>
            </a:extLst>
          </p:cNvPr>
          <p:cNvSpPr>
            <a:spLocks noGrp="1"/>
          </p:cNvSpPr>
          <p:nvPr>
            <p:ph type="body" idx="1"/>
          </p:nvPr>
        </p:nvSpPr>
        <p:spPr>
          <a:xfrm>
            <a:off x="2359567" y="195882"/>
            <a:ext cx="8557477" cy="763123"/>
          </a:xfrm>
        </p:spPr>
        <p:txBody>
          <a:bodyPr>
            <a:normAutofit/>
          </a:bodyPr>
          <a:lstStyle/>
          <a:p>
            <a:r>
              <a:rPr lang="en-US" sz="3600" b="1" dirty="0">
                <a:solidFill>
                  <a:schemeClr val="bg1"/>
                </a:solidFill>
                <a:latin typeface="Garamond" panose="02020404030301010803" pitchFamily="18" charset="0"/>
              </a:rPr>
              <a:t>Introduction to Machine Learning: </a:t>
            </a:r>
          </a:p>
        </p:txBody>
      </p:sp>
      <p:sp>
        <p:nvSpPr>
          <p:cNvPr id="4" name="TextBox 3">
            <a:extLst>
              <a:ext uri="{FF2B5EF4-FFF2-40B4-BE49-F238E27FC236}">
                <a16:creationId xmlns:a16="http://schemas.microsoft.com/office/drawing/2014/main" id="{015A07B7-78AC-7497-2D93-0B1BC9A3BA47}"/>
              </a:ext>
            </a:extLst>
          </p:cNvPr>
          <p:cNvSpPr txBox="1"/>
          <p:nvPr/>
        </p:nvSpPr>
        <p:spPr>
          <a:xfrm>
            <a:off x="167268" y="1819507"/>
            <a:ext cx="6389649"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Garamond" panose="02020404030301010803" pitchFamily="18" charset="0"/>
              </a:rPr>
              <a:t>Real time applications : Examples</a:t>
            </a:r>
          </a:p>
          <a:p>
            <a:pPr marL="342900" indent="-342900">
              <a:buFont typeface="Arial" panose="020B0604020202020204" pitchFamily="34" charset="0"/>
              <a:buChar char="•"/>
            </a:pPr>
            <a:endParaRPr lang="en-US" sz="2400" dirty="0">
              <a:latin typeface="Garamond" panose="02020404030301010803" pitchFamily="18" charset="0"/>
            </a:endParaRPr>
          </a:p>
          <a:p>
            <a:pPr marL="342900" indent="-342900">
              <a:buFont typeface="Arial" panose="020B0604020202020204" pitchFamily="34" charset="0"/>
              <a:buChar char="•"/>
            </a:pPr>
            <a:r>
              <a:rPr lang="en-US" sz="2400" dirty="0">
                <a:solidFill>
                  <a:srgbClr val="FF0000"/>
                </a:solidFill>
                <a:latin typeface="Garamond" panose="02020404030301010803" pitchFamily="18" charset="0"/>
              </a:rPr>
              <a:t>Amazon: Product recommendations</a:t>
            </a:r>
          </a:p>
          <a:p>
            <a:pPr marL="342900" indent="-342900">
              <a:buFont typeface="Arial" panose="020B0604020202020204" pitchFamily="34" charset="0"/>
              <a:buChar char="•"/>
            </a:pPr>
            <a:r>
              <a:rPr lang="en-US" sz="2400" dirty="0">
                <a:solidFill>
                  <a:srgbClr val="FF0000"/>
                </a:solidFill>
                <a:latin typeface="Garamond" panose="02020404030301010803" pitchFamily="18" charset="0"/>
              </a:rPr>
              <a:t>Healthcare: Diagnosis for neurological diseases</a:t>
            </a:r>
          </a:p>
          <a:p>
            <a:pPr marL="342900" indent="-342900">
              <a:buFont typeface="Arial" panose="020B0604020202020204" pitchFamily="34" charset="0"/>
              <a:buChar char="•"/>
            </a:pPr>
            <a:r>
              <a:rPr lang="en-US" sz="2400" dirty="0">
                <a:solidFill>
                  <a:srgbClr val="FF0000"/>
                </a:solidFill>
                <a:latin typeface="Garamond" panose="02020404030301010803" pitchFamily="18" charset="0"/>
              </a:rPr>
              <a:t>Bank of America: Financial Accuracy </a:t>
            </a:r>
          </a:p>
          <a:p>
            <a:pPr marL="342900" indent="-342900">
              <a:buFont typeface="Arial" panose="020B0604020202020204" pitchFamily="34" charset="0"/>
              <a:buChar char="•"/>
            </a:pPr>
            <a:r>
              <a:rPr lang="en-US" sz="2400" dirty="0">
                <a:solidFill>
                  <a:srgbClr val="FF0000"/>
                </a:solidFill>
                <a:latin typeface="Garamond" panose="02020404030301010803" pitchFamily="18" charset="0"/>
              </a:rPr>
              <a:t>Google: Email spam filtering</a:t>
            </a:r>
          </a:p>
          <a:p>
            <a:endParaRPr lang="en-US" sz="2400" dirty="0">
              <a:latin typeface="Garamond" panose="02020404030301010803" pitchFamily="18" charset="0"/>
            </a:endParaRPr>
          </a:p>
        </p:txBody>
      </p:sp>
      <p:pic>
        <p:nvPicPr>
          <p:cNvPr id="1026" name="Picture 2" descr="A Brief History of Machine Learning - DATAVERSITY">
            <a:extLst>
              <a:ext uri="{FF2B5EF4-FFF2-40B4-BE49-F238E27FC236}">
                <a16:creationId xmlns:a16="http://schemas.microsoft.com/office/drawing/2014/main" id="{B77BFB68-9141-4304-1055-1919D5266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6917" y="1596483"/>
            <a:ext cx="538511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1148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5D4340-364E-95FE-A58A-C9918731BED4}"/>
              </a:ext>
            </a:extLst>
          </p:cNvPr>
          <p:cNvSpPr>
            <a:spLocks noGrp="1"/>
          </p:cNvSpPr>
          <p:nvPr>
            <p:ph type="body" idx="1"/>
          </p:nvPr>
        </p:nvSpPr>
        <p:spPr/>
        <p:txBody>
          <a:bodyPr/>
          <a:lstStyle/>
          <a:p>
            <a:endParaRPr lang="en-US"/>
          </a:p>
        </p:txBody>
      </p:sp>
      <p:pic>
        <p:nvPicPr>
          <p:cNvPr id="2050" name="Picture 2" descr="The history of Machine Learning | LightsOnData">
            <a:extLst>
              <a:ext uri="{FF2B5EF4-FFF2-40B4-BE49-F238E27FC236}">
                <a16:creationId xmlns:a16="http://schemas.microsoft.com/office/drawing/2014/main" id="{F90C5EB4-DEF0-6016-9069-683CCF8CF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4296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7659B2A-C5F1-DD39-B431-476B5845D6BE}"/>
              </a:ext>
            </a:extLst>
          </p:cNvPr>
          <p:cNvSpPr>
            <a:spLocks noGrp="1"/>
          </p:cNvSpPr>
          <p:nvPr>
            <p:ph type="body" idx="1"/>
          </p:nvPr>
        </p:nvSpPr>
        <p:spPr>
          <a:xfrm>
            <a:off x="2359567" y="195882"/>
            <a:ext cx="8557477" cy="763123"/>
          </a:xfrm>
        </p:spPr>
        <p:txBody>
          <a:bodyPr>
            <a:normAutofit/>
          </a:bodyPr>
          <a:lstStyle/>
          <a:p>
            <a:r>
              <a:rPr lang="en-US" sz="3600" b="1" dirty="0">
                <a:solidFill>
                  <a:schemeClr val="bg1"/>
                </a:solidFill>
                <a:latin typeface="Garamond" panose="02020404030301010803" pitchFamily="18" charset="0"/>
              </a:rPr>
              <a:t>Introduction to Machine Learning: </a:t>
            </a:r>
          </a:p>
        </p:txBody>
      </p:sp>
      <p:sp>
        <p:nvSpPr>
          <p:cNvPr id="4" name="TextBox 3">
            <a:extLst>
              <a:ext uri="{FF2B5EF4-FFF2-40B4-BE49-F238E27FC236}">
                <a16:creationId xmlns:a16="http://schemas.microsoft.com/office/drawing/2014/main" id="{015A07B7-78AC-7497-2D93-0B1BC9A3BA47}"/>
              </a:ext>
            </a:extLst>
          </p:cNvPr>
          <p:cNvSpPr txBox="1"/>
          <p:nvPr/>
        </p:nvSpPr>
        <p:spPr>
          <a:xfrm>
            <a:off x="249973" y="1596483"/>
            <a:ext cx="6161978" cy="4154984"/>
          </a:xfrm>
          <a:prstGeom prst="rect">
            <a:avLst/>
          </a:prstGeom>
          <a:noFill/>
        </p:spPr>
        <p:txBody>
          <a:bodyPr wrap="square" rtlCol="0">
            <a:spAutoFit/>
          </a:bodyPr>
          <a:lstStyle/>
          <a:p>
            <a:r>
              <a:rPr lang="en-US" sz="2400" b="1" dirty="0">
                <a:latin typeface="Garamond" panose="02020404030301010803" pitchFamily="18" charset="0"/>
              </a:rPr>
              <a:t>History of Machine learning</a:t>
            </a:r>
          </a:p>
          <a:p>
            <a:pPr marL="342900" indent="-342900">
              <a:buFont typeface="Arial" panose="020B0604020202020204" pitchFamily="34" charset="0"/>
              <a:buChar char="•"/>
            </a:pPr>
            <a:endParaRPr lang="en-US" sz="2400" dirty="0">
              <a:latin typeface="Garamond" panose="02020404030301010803" pitchFamily="18" charset="0"/>
            </a:endParaRPr>
          </a:p>
          <a:p>
            <a:pPr marL="342900" indent="-342900">
              <a:buFont typeface="Arial" panose="020B0604020202020204" pitchFamily="34" charset="0"/>
              <a:buChar char="•"/>
            </a:pPr>
            <a:endParaRPr lang="en-US" sz="2400" dirty="0">
              <a:solidFill>
                <a:srgbClr val="FF0000"/>
              </a:solidFill>
              <a:latin typeface="Garamond" panose="02020404030301010803" pitchFamily="18" charset="0"/>
            </a:endParaRPr>
          </a:p>
          <a:p>
            <a:pPr marL="342900" indent="-342900">
              <a:buFont typeface="Arial" panose="020B0604020202020204" pitchFamily="34" charset="0"/>
              <a:buChar char="•"/>
            </a:pPr>
            <a:r>
              <a:rPr lang="en-US" sz="2400" dirty="0">
                <a:solidFill>
                  <a:srgbClr val="FF0000"/>
                </a:solidFill>
                <a:latin typeface="Garamond" panose="02020404030301010803" pitchFamily="18" charset="0"/>
              </a:rPr>
              <a:t>This was first used as early as 1952 by IBM for a game of checkers : </a:t>
            </a:r>
            <a:r>
              <a:rPr lang="en-US" sz="2400" b="1" dirty="0">
                <a:solidFill>
                  <a:srgbClr val="FF0000"/>
                </a:solidFill>
                <a:latin typeface="Garamond" panose="02020404030301010803" pitchFamily="18" charset="0"/>
              </a:rPr>
              <a:t>Arthur Samuel</a:t>
            </a:r>
          </a:p>
          <a:p>
            <a:pPr marL="342900" indent="-342900">
              <a:buFont typeface="Arial" panose="020B0604020202020204" pitchFamily="34" charset="0"/>
              <a:buChar char="•"/>
            </a:pPr>
            <a:r>
              <a:rPr lang="en-US" sz="2400" b="1" dirty="0">
                <a:solidFill>
                  <a:srgbClr val="FF0000"/>
                </a:solidFill>
                <a:latin typeface="Garamond" panose="02020404030301010803" pitchFamily="18" charset="0"/>
              </a:rPr>
              <a:t>Alan Turning </a:t>
            </a:r>
            <a:r>
              <a:rPr lang="en-US" sz="2400" dirty="0">
                <a:solidFill>
                  <a:srgbClr val="FF0000"/>
                </a:solidFill>
                <a:latin typeface="Garamond" panose="02020404030301010803" pitchFamily="18" charset="0"/>
              </a:rPr>
              <a:t>creates a “TURNING TEST”  in 1950</a:t>
            </a:r>
          </a:p>
          <a:p>
            <a:pPr marL="342900" indent="-342900">
              <a:buFont typeface="Arial" panose="020B0604020202020204" pitchFamily="34" charset="0"/>
              <a:buChar char="•"/>
            </a:pPr>
            <a:r>
              <a:rPr lang="en-US" sz="2400" b="0" i="0" dirty="0">
                <a:solidFill>
                  <a:srgbClr val="FF0000"/>
                </a:solidFill>
                <a:effectLst/>
                <a:latin typeface="Garamond" panose="02020404030301010803" pitchFamily="18" charset="0"/>
              </a:rPr>
              <a:t> </a:t>
            </a:r>
            <a:r>
              <a:rPr lang="en-US" sz="2400" b="1" i="0" dirty="0">
                <a:solidFill>
                  <a:srgbClr val="FF0000"/>
                </a:solidFill>
                <a:effectLst/>
                <a:latin typeface="Garamond" panose="02020404030301010803" pitchFamily="18" charset="0"/>
              </a:rPr>
              <a:t>Frank Rosenblatt </a:t>
            </a:r>
            <a:r>
              <a:rPr lang="en-US" sz="2400" b="0" i="0" dirty="0">
                <a:solidFill>
                  <a:srgbClr val="FF0000"/>
                </a:solidFill>
                <a:effectLst/>
                <a:latin typeface="Garamond" panose="02020404030301010803" pitchFamily="18" charset="0"/>
              </a:rPr>
              <a:t>designed the first neural network for computers (the perceptron), which simulate the thought processes of the human brain in 1957</a:t>
            </a:r>
            <a:endParaRPr lang="en-US" sz="2400" b="1" dirty="0">
              <a:solidFill>
                <a:srgbClr val="FF0000"/>
              </a:solidFill>
              <a:latin typeface="Garamond" panose="02020404030301010803" pitchFamily="18" charset="0"/>
            </a:endParaRPr>
          </a:p>
        </p:txBody>
      </p:sp>
      <p:pic>
        <p:nvPicPr>
          <p:cNvPr id="1026" name="Picture 2" descr="A Brief History of Machine Learning - DATAVERSITY">
            <a:extLst>
              <a:ext uri="{FF2B5EF4-FFF2-40B4-BE49-F238E27FC236}">
                <a16:creationId xmlns:a16="http://schemas.microsoft.com/office/drawing/2014/main" id="{B77BFB68-9141-4304-1055-1919D5266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6917" y="1596483"/>
            <a:ext cx="538511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4587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7659B2A-C5F1-DD39-B431-476B5845D6BE}"/>
              </a:ext>
            </a:extLst>
          </p:cNvPr>
          <p:cNvSpPr>
            <a:spLocks noGrp="1"/>
          </p:cNvSpPr>
          <p:nvPr>
            <p:ph type="body" idx="1"/>
          </p:nvPr>
        </p:nvSpPr>
        <p:spPr>
          <a:xfrm>
            <a:off x="2359567" y="195882"/>
            <a:ext cx="8557477" cy="763123"/>
          </a:xfrm>
        </p:spPr>
        <p:txBody>
          <a:bodyPr>
            <a:normAutofit/>
          </a:bodyPr>
          <a:lstStyle/>
          <a:p>
            <a:r>
              <a:rPr lang="en-US" sz="3600" b="1" dirty="0">
                <a:solidFill>
                  <a:schemeClr val="bg1"/>
                </a:solidFill>
                <a:latin typeface="Garamond" panose="02020404030301010803" pitchFamily="18" charset="0"/>
              </a:rPr>
              <a:t>Introduction to Machine Learning: </a:t>
            </a:r>
          </a:p>
        </p:txBody>
      </p:sp>
      <p:sp>
        <p:nvSpPr>
          <p:cNvPr id="4" name="TextBox 3">
            <a:extLst>
              <a:ext uri="{FF2B5EF4-FFF2-40B4-BE49-F238E27FC236}">
                <a16:creationId xmlns:a16="http://schemas.microsoft.com/office/drawing/2014/main" id="{015A07B7-78AC-7497-2D93-0B1BC9A3BA47}"/>
              </a:ext>
            </a:extLst>
          </p:cNvPr>
          <p:cNvSpPr txBox="1"/>
          <p:nvPr/>
        </p:nvSpPr>
        <p:spPr>
          <a:xfrm>
            <a:off x="105008" y="1340005"/>
            <a:ext cx="7042924" cy="5201424"/>
          </a:xfrm>
          <a:prstGeom prst="rect">
            <a:avLst/>
          </a:prstGeom>
          <a:noFill/>
        </p:spPr>
        <p:txBody>
          <a:bodyPr wrap="square" rtlCol="0">
            <a:spAutoFit/>
          </a:bodyPr>
          <a:lstStyle/>
          <a:p>
            <a:r>
              <a:rPr lang="en-US" sz="2400" b="1" dirty="0">
                <a:latin typeface="Garamond" panose="02020404030301010803" pitchFamily="18" charset="0"/>
              </a:rPr>
              <a:t>History of Machine learning</a:t>
            </a:r>
          </a:p>
          <a:p>
            <a:endParaRPr lang="en-US" sz="2000" dirty="0">
              <a:solidFill>
                <a:srgbClr val="FF0000"/>
              </a:solidFill>
              <a:latin typeface="Garamond" panose="02020404030301010803" pitchFamily="18" charset="0"/>
            </a:endParaRPr>
          </a:p>
          <a:p>
            <a:pPr marL="342900" indent="-342900" algn="l">
              <a:buFont typeface="Arial" panose="020B0604020202020204" pitchFamily="34" charset="0"/>
              <a:buChar char="•"/>
            </a:pPr>
            <a:r>
              <a:rPr lang="en-US" sz="2000" b="0" i="0" dirty="0">
                <a:solidFill>
                  <a:srgbClr val="FF0000"/>
                </a:solidFill>
                <a:effectLst/>
                <a:latin typeface="Garamond" panose="02020404030301010803" pitchFamily="18" charset="0"/>
              </a:rPr>
              <a:t> </a:t>
            </a:r>
            <a:r>
              <a:rPr lang="en-US" sz="2400" b="0" i="0" dirty="0">
                <a:solidFill>
                  <a:srgbClr val="FF0000"/>
                </a:solidFill>
                <a:effectLst/>
                <a:latin typeface="Garamond" panose="02020404030301010803" pitchFamily="18" charset="0"/>
              </a:rPr>
              <a:t>The “nearest neighbor” algorithm was written, allowing computers to begin using very basic pattern recognition. This could be used to map a route for traveling salesmen, starting at a random city but ensuring they visit all cities during a short tour in 1967</a:t>
            </a:r>
          </a:p>
          <a:p>
            <a:pPr marL="342900" indent="-342900" algn="l">
              <a:buFont typeface="Arial" panose="020B0604020202020204" pitchFamily="34" charset="0"/>
              <a:buChar char="•"/>
            </a:pPr>
            <a:r>
              <a:rPr lang="en-US" sz="2400" b="0" i="0" dirty="0">
                <a:solidFill>
                  <a:srgbClr val="FF0000"/>
                </a:solidFill>
                <a:effectLst/>
                <a:latin typeface="Garamond" panose="02020404030301010803" pitchFamily="18" charset="0"/>
              </a:rPr>
              <a:t>Students at Stanford University invent the “Stanford Cart” which can navigate obstacles in a room on its own in 1979</a:t>
            </a:r>
          </a:p>
          <a:p>
            <a:pPr marL="342900" indent="-342900" algn="l">
              <a:buFont typeface="Arial" panose="020B0604020202020204" pitchFamily="34" charset="0"/>
              <a:buChar char="•"/>
            </a:pPr>
            <a:r>
              <a:rPr lang="en-US" sz="2400" b="1" i="0" dirty="0">
                <a:solidFill>
                  <a:srgbClr val="FF0000"/>
                </a:solidFill>
                <a:effectLst/>
                <a:latin typeface="Garamond" panose="02020404030301010803" pitchFamily="18" charset="0"/>
              </a:rPr>
              <a:t>Gerald Dejong </a:t>
            </a:r>
            <a:r>
              <a:rPr lang="en-US" sz="2400" b="0" i="0" dirty="0">
                <a:solidFill>
                  <a:srgbClr val="FF0000"/>
                </a:solidFill>
                <a:effectLst/>
                <a:latin typeface="Garamond" panose="02020404030301010803" pitchFamily="18" charset="0"/>
              </a:rPr>
              <a:t>introduces the concept of Explanation Based Learning (EBL), in which a computer analyses training data and creates a general rule it can follow by discarding unimportant data in 1981</a:t>
            </a:r>
          </a:p>
        </p:txBody>
      </p:sp>
      <p:pic>
        <p:nvPicPr>
          <p:cNvPr id="1026" name="Picture 2" descr="A Brief History of Machine Learning - DATAVERSITY">
            <a:extLst>
              <a:ext uri="{FF2B5EF4-FFF2-40B4-BE49-F238E27FC236}">
                <a16:creationId xmlns:a16="http://schemas.microsoft.com/office/drawing/2014/main" id="{B77BFB68-9141-4304-1055-1919D5266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9873" y="1451518"/>
            <a:ext cx="5017119" cy="465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881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DFDF5F4-1361-5732-0359-DC90157C2FC2}"/>
              </a:ext>
            </a:extLst>
          </p:cNvPr>
          <p:cNvSpPr>
            <a:spLocks noGrp="1"/>
          </p:cNvSpPr>
          <p:nvPr>
            <p:ph type="body" idx="1"/>
          </p:nvPr>
        </p:nvSpPr>
        <p:spPr>
          <a:xfrm>
            <a:off x="2404172" y="285092"/>
            <a:ext cx="7888404" cy="796577"/>
          </a:xfrm>
        </p:spPr>
        <p:txBody>
          <a:bodyPr>
            <a:normAutofit/>
          </a:bodyPr>
          <a:lstStyle/>
          <a:p>
            <a:r>
              <a:rPr lang="en-US" sz="3600" dirty="0">
                <a:solidFill>
                  <a:schemeClr val="bg1"/>
                </a:solidFill>
                <a:latin typeface="Garamond" panose="02020404030301010803" pitchFamily="18" charset="0"/>
              </a:rPr>
              <a:t>History of Machine Learning:</a:t>
            </a:r>
          </a:p>
        </p:txBody>
      </p:sp>
      <p:pic>
        <p:nvPicPr>
          <p:cNvPr id="4098" name="Picture 2" descr="The History and Future of AI with Michael I. Jordan">
            <a:extLst>
              <a:ext uri="{FF2B5EF4-FFF2-40B4-BE49-F238E27FC236}">
                <a16:creationId xmlns:a16="http://schemas.microsoft.com/office/drawing/2014/main" id="{8B85105B-671D-3D82-5A3E-7ABDCE5E3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972" y="1810678"/>
            <a:ext cx="7788043" cy="3650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707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BCCAF4-602C-70A8-FF69-FE68EC9A2794}"/>
              </a:ext>
            </a:extLst>
          </p:cNvPr>
          <p:cNvSpPr>
            <a:spLocks noGrp="1"/>
          </p:cNvSpPr>
          <p:nvPr>
            <p:ph type="body" idx="1"/>
          </p:nvPr>
        </p:nvSpPr>
        <p:spPr>
          <a:xfrm>
            <a:off x="2359567" y="307393"/>
            <a:ext cx="9103886" cy="696217"/>
          </a:xfrm>
        </p:spPr>
        <p:txBody>
          <a:bodyPr>
            <a:noAutofit/>
          </a:bodyPr>
          <a:lstStyle/>
          <a:p>
            <a:r>
              <a:rPr lang="en-US" sz="3600" dirty="0">
                <a:solidFill>
                  <a:schemeClr val="bg1"/>
                </a:solidFill>
                <a:latin typeface="Garamond" panose="02020404030301010803" pitchFamily="18" charset="0"/>
              </a:rPr>
              <a:t>Difference Between AI , ML and DL</a:t>
            </a:r>
          </a:p>
        </p:txBody>
      </p:sp>
      <p:pic>
        <p:nvPicPr>
          <p:cNvPr id="3074" name="Picture 2" descr="An Introduction to Deep Learning, Machine Learning, and AI">
            <a:extLst>
              <a:ext uri="{FF2B5EF4-FFF2-40B4-BE49-F238E27FC236}">
                <a16:creationId xmlns:a16="http://schemas.microsoft.com/office/drawing/2014/main" id="{25D8DF8D-61D8-F14F-8A8A-5EEBE77DA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0330" y="1408332"/>
            <a:ext cx="5048173" cy="4880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1680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EF64FF-0662-1909-054F-95C0A40F3FDE}"/>
              </a:ext>
            </a:extLst>
          </p:cNvPr>
          <p:cNvSpPr>
            <a:spLocks noGrp="1"/>
          </p:cNvSpPr>
          <p:nvPr>
            <p:ph type="body" idx="1"/>
          </p:nvPr>
        </p:nvSpPr>
        <p:spPr>
          <a:xfrm>
            <a:off x="2515685" y="209550"/>
            <a:ext cx="8914315" cy="883270"/>
          </a:xfrm>
        </p:spPr>
        <p:txBody>
          <a:bodyPr>
            <a:normAutofit/>
          </a:bodyPr>
          <a:lstStyle/>
          <a:p>
            <a:r>
              <a:rPr lang="en-US" sz="3600" dirty="0">
                <a:solidFill>
                  <a:schemeClr val="bg1"/>
                </a:solidFill>
                <a:latin typeface="Garamond" panose="02020404030301010803" pitchFamily="18" charset="0"/>
              </a:rPr>
              <a:t>Basics of Machine Learning: </a:t>
            </a:r>
          </a:p>
        </p:txBody>
      </p:sp>
      <p:sp>
        <p:nvSpPr>
          <p:cNvPr id="4" name="TextBox 3">
            <a:extLst>
              <a:ext uri="{FF2B5EF4-FFF2-40B4-BE49-F238E27FC236}">
                <a16:creationId xmlns:a16="http://schemas.microsoft.com/office/drawing/2014/main" id="{48B01EDA-DBE3-60E7-F9DD-916FF96E74C8}"/>
              </a:ext>
            </a:extLst>
          </p:cNvPr>
          <p:cNvSpPr txBox="1"/>
          <p:nvPr/>
        </p:nvSpPr>
        <p:spPr>
          <a:xfrm>
            <a:off x="356840" y="1561171"/>
            <a:ext cx="6109365" cy="461665"/>
          </a:xfrm>
          <a:prstGeom prst="rect">
            <a:avLst/>
          </a:prstGeom>
          <a:noFill/>
        </p:spPr>
        <p:txBody>
          <a:bodyPr wrap="none" rtlCol="0">
            <a:spAutoFit/>
          </a:bodyPr>
          <a:lstStyle/>
          <a:p>
            <a:r>
              <a:rPr lang="en-US" sz="2400" dirty="0">
                <a:latin typeface="Garamond" panose="02020404030301010803" pitchFamily="18" charset="0"/>
              </a:rPr>
              <a:t>Let’s understand the Basics of Machine Learning?</a:t>
            </a:r>
          </a:p>
        </p:txBody>
      </p:sp>
      <p:pic>
        <p:nvPicPr>
          <p:cNvPr id="6146" name="Picture 2">
            <a:extLst>
              <a:ext uri="{FF2B5EF4-FFF2-40B4-BE49-F238E27FC236}">
                <a16:creationId xmlns:a16="http://schemas.microsoft.com/office/drawing/2014/main" id="{0AF2F79B-FF23-EA08-7E71-2C4EFB2C64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7121" y="2022836"/>
            <a:ext cx="6351781" cy="4234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0535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EF64FF-0662-1909-054F-95C0A40F3FDE}"/>
              </a:ext>
            </a:extLst>
          </p:cNvPr>
          <p:cNvSpPr>
            <a:spLocks noGrp="1"/>
          </p:cNvSpPr>
          <p:nvPr>
            <p:ph type="body" idx="1"/>
          </p:nvPr>
        </p:nvSpPr>
        <p:spPr>
          <a:xfrm>
            <a:off x="2515685" y="209550"/>
            <a:ext cx="8914315" cy="883270"/>
          </a:xfrm>
        </p:spPr>
        <p:txBody>
          <a:bodyPr>
            <a:normAutofit/>
          </a:bodyPr>
          <a:lstStyle/>
          <a:p>
            <a:r>
              <a:rPr lang="en-US" sz="3600" dirty="0">
                <a:solidFill>
                  <a:schemeClr val="bg1"/>
                </a:solidFill>
                <a:latin typeface="Garamond" panose="02020404030301010803" pitchFamily="18" charset="0"/>
              </a:rPr>
              <a:t>Basics of Machine Learning: </a:t>
            </a:r>
          </a:p>
        </p:txBody>
      </p:sp>
      <p:sp>
        <p:nvSpPr>
          <p:cNvPr id="2" name="TextBox 1">
            <a:extLst>
              <a:ext uri="{FF2B5EF4-FFF2-40B4-BE49-F238E27FC236}">
                <a16:creationId xmlns:a16="http://schemas.microsoft.com/office/drawing/2014/main" id="{3C7DC49F-CA69-C74A-8A9A-F105BE0E5505}"/>
              </a:ext>
            </a:extLst>
          </p:cNvPr>
          <p:cNvSpPr txBox="1"/>
          <p:nvPr/>
        </p:nvSpPr>
        <p:spPr>
          <a:xfrm>
            <a:off x="334536" y="1490008"/>
            <a:ext cx="11262731" cy="3416320"/>
          </a:xfrm>
          <a:prstGeom prst="rect">
            <a:avLst/>
          </a:prstGeom>
          <a:noFill/>
        </p:spPr>
        <p:txBody>
          <a:bodyPr wrap="square" rtlCol="0">
            <a:spAutoFit/>
          </a:bodyPr>
          <a:lstStyle/>
          <a:p>
            <a:r>
              <a:rPr lang="en-US" sz="2400" dirty="0">
                <a:latin typeface="Garamond" panose="02020404030301010803" pitchFamily="18" charset="0"/>
              </a:rPr>
              <a:t>Machine Learning is generally categorized into 3 departments mainly</a:t>
            </a:r>
          </a:p>
          <a:p>
            <a:endParaRPr lang="en-US" sz="2400" dirty="0">
              <a:latin typeface="Garamond" panose="02020404030301010803" pitchFamily="18" charset="0"/>
            </a:endParaRPr>
          </a:p>
          <a:p>
            <a:pPr marL="342900" indent="-342900">
              <a:buAutoNum type="arabicPeriod"/>
            </a:pPr>
            <a:r>
              <a:rPr lang="en-US" sz="2400" dirty="0">
                <a:latin typeface="Garamond" panose="02020404030301010803" pitchFamily="18" charset="0"/>
              </a:rPr>
              <a:t>Supervised Learning</a:t>
            </a:r>
          </a:p>
          <a:p>
            <a:endParaRPr lang="en-US" sz="2400" dirty="0">
              <a:latin typeface="Garamond" panose="02020404030301010803" pitchFamily="18" charset="0"/>
            </a:endParaRPr>
          </a:p>
          <a:p>
            <a:endParaRPr lang="en-US" sz="2400" dirty="0">
              <a:latin typeface="Garamond" panose="02020404030301010803" pitchFamily="18" charset="0"/>
            </a:endParaRPr>
          </a:p>
          <a:p>
            <a:r>
              <a:rPr lang="en-US" sz="2400" dirty="0">
                <a:latin typeface="Garamond" panose="02020404030301010803" pitchFamily="18" charset="0"/>
              </a:rPr>
              <a:t>2. Unsupervised Learning</a:t>
            </a:r>
          </a:p>
          <a:p>
            <a:pPr marL="342900" indent="-342900">
              <a:buAutoNum type="arabicPeriod"/>
            </a:pPr>
            <a:endParaRPr lang="en-US" sz="2400" dirty="0">
              <a:latin typeface="Garamond" panose="02020404030301010803" pitchFamily="18" charset="0"/>
            </a:endParaRPr>
          </a:p>
          <a:p>
            <a:pPr marL="342900" indent="-342900">
              <a:buAutoNum type="arabicPeriod"/>
            </a:pPr>
            <a:endParaRPr lang="en-US" sz="2400" dirty="0">
              <a:latin typeface="Garamond" panose="02020404030301010803" pitchFamily="18" charset="0"/>
            </a:endParaRPr>
          </a:p>
          <a:p>
            <a:r>
              <a:rPr lang="en-US" sz="2400" dirty="0">
                <a:latin typeface="Garamond" panose="02020404030301010803" pitchFamily="18" charset="0"/>
              </a:rPr>
              <a:t>3. Reinforcement Learning</a:t>
            </a:r>
          </a:p>
        </p:txBody>
      </p:sp>
    </p:spTree>
    <p:extLst>
      <p:ext uri="{BB962C8B-B14F-4D97-AF65-F5344CB8AC3E}">
        <p14:creationId xmlns:p14="http://schemas.microsoft.com/office/powerpoint/2010/main" val="1867886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g275597d650f_0_80"/>
          <p:cNvSpPr txBox="1">
            <a:spLocks noGrp="1"/>
          </p:cNvSpPr>
          <p:nvPr>
            <p:ph type="title"/>
          </p:nvPr>
        </p:nvSpPr>
        <p:spPr>
          <a:xfrm>
            <a:off x="2857500" y="300039"/>
            <a:ext cx="8503800" cy="957300"/>
          </a:xfrm>
          <a:prstGeom prst="rect">
            <a:avLst/>
          </a:prstGeom>
        </p:spPr>
        <p:txBody>
          <a:bodyPr spcFirstLastPara="1" wrap="square" lIns="45700" tIns="45700" rIns="45700" bIns="45700" anchor="ctr" anchorCtr="0">
            <a:normAutofit/>
          </a:bodyPr>
          <a:lstStyle/>
          <a:p>
            <a:pPr marL="0" lvl="0" indent="0" algn="l" rtl="0">
              <a:spcBef>
                <a:spcPts val="0"/>
              </a:spcBef>
              <a:spcAft>
                <a:spcPts val="0"/>
              </a:spcAft>
              <a:buNone/>
            </a:pPr>
            <a:r>
              <a:rPr lang="en-US"/>
              <a:t>TA information</a:t>
            </a:r>
            <a:endParaRPr/>
          </a:p>
        </p:txBody>
      </p:sp>
      <p:sp>
        <p:nvSpPr>
          <p:cNvPr id="52" name="Google Shape;52;g275597d650f_0_80"/>
          <p:cNvSpPr txBox="1">
            <a:spLocks noGrp="1"/>
          </p:cNvSpPr>
          <p:nvPr>
            <p:ph type="body" idx="1"/>
          </p:nvPr>
        </p:nvSpPr>
        <p:spPr>
          <a:xfrm>
            <a:off x="838200" y="1825625"/>
            <a:ext cx="10515600" cy="4351200"/>
          </a:xfrm>
          <a:prstGeom prst="rect">
            <a:avLst/>
          </a:prstGeom>
        </p:spPr>
        <p:txBody>
          <a:bodyPr spcFirstLastPara="1" wrap="square" lIns="45700" tIns="45700" rIns="45700" bIns="45700" anchor="t" anchorCtr="0">
            <a:normAutofit/>
          </a:bodyPr>
          <a:lstStyle/>
          <a:p>
            <a:pPr marL="0" lvl="0" indent="0" algn="l" rtl="0">
              <a:spcBef>
                <a:spcPts val="1000"/>
              </a:spcBef>
              <a:spcAft>
                <a:spcPts val="0"/>
              </a:spcAft>
              <a:buClr>
                <a:schemeClr val="dk1"/>
              </a:buClr>
              <a:buSzPts val="1100"/>
              <a:buFont typeface="Arial"/>
              <a:buNone/>
            </a:pPr>
            <a:r>
              <a:rPr lang="en-US">
                <a:solidFill>
                  <a:schemeClr val="dk1"/>
                </a:solidFill>
              </a:rPr>
              <a:t>• Teaching Assistant &amp; TA Contact: TBA</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EF64FF-0662-1909-054F-95C0A40F3FDE}"/>
              </a:ext>
            </a:extLst>
          </p:cNvPr>
          <p:cNvSpPr>
            <a:spLocks noGrp="1"/>
          </p:cNvSpPr>
          <p:nvPr>
            <p:ph type="body" idx="1"/>
          </p:nvPr>
        </p:nvSpPr>
        <p:spPr>
          <a:xfrm>
            <a:off x="2225753" y="198399"/>
            <a:ext cx="8914315" cy="883270"/>
          </a:xfrm>
        </p:spPr>
        <p:txBody>
          <a:bodyPr>
            <a:normAutofit/>
          </a:bodyPr>
          <a:lstStyle/>
          <a:p>
            <a:r>
              <a:rPr lang="en-US" sz="3600" dirty="0">
                <a:solidFill>
                  <a:schemeClr val="bg1"/>
                </a:solidFill>
                <a:latin typeface="Garamond" panose="02020404030301010803" pitchFamily="18" charset="0"/>
              </a:rPr>
              <a:t>Supervised Vs Unsupervised Vs Reinforcement: </a:t>
            </a:r>
          </a:p>
        </p:txBody>
      </p:sp>
      <p:sp>
        <p:nvSpPr>
          <p:cNvPr id="5" name="AutoShape 6" descr="Machine learning 101: Supervised, unsupervised, reinforcement learning  explained | Data Science Dojo">
            <a:extLst>
              <a:ext uri="{FF2B5EF4-FFF2-40B4-BE49-F238E27FC236}">
                <a16:creationId xmlns:a16="http://schemas.microsoft.com/office/drawing/2014/main" id="{1462BE14-FC3F-EF91-1632-214B73D0B87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Machine learning 101: Supervised, unsupervised, reinforcement learning  explained | Data Science Dojo">
            <a:extLst>
              <a:ext uri="{FF2B5EF4-FFF2-40B4-BE49-F238E27FC236}">
                <a16:creationId xmlns:a16="http://schemas.microsoft.com/office/drawing/2014/main" id="{3C114BDE-536A-D208-01FD-601F33AB364F}"/>
              </a:ext>
            </a:extLst>
          </p:cNvPr>
          <p:cNvSpPr>
            <a:spLocks noChangeAspect="1" noChangeArrowheads="1"/>
          </p:cNvSpPr>
          <p:nvPr/>
        </p:nvSpPr>
        <p:spPr bwMode="auto">
          <a:xfrm>
            <a:off x="6096000" y="3429000"/>
            <a:ext cx="3304478" cy="33044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Machine learning">
            <a:extLst>
              <a:ext uri="{FF2B5EF4-FFF2-40B4-BE49-F238E27FC236}">
                <a16:creationId xmlns:a16="http://schemas.microsoft.com/office/drawing/2014/main" id="{53F5B8CD-7DBA-DAF6-464F-792AFFB6E1C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descr="A diagram of machine learning">
            <a:extLst>
              <a:ext uri="{FF2B5EF4-FFF2-40B4-BE49-F238E27FC236}">
                <a16:creationId xmlns:a16="http://schemas.microsoft.com/office/drawing/2014/main" id="{CB637305-5373-CCD3-D009-FAF271C71227}"/>
              </a:ext>
            </a:extLst>
          </p:cNvPr>
          <p:cNvPicPr>
            <a:picLocks noChangeAspect="1"/>
          </p:cNvPicPr>
          <p:nvPr/>
        </p:nvPicPr>
        <p:blipFill>
          <a:blip r:embed="rId2"/>
          <a:stretch>
            <a:fillRect/>
          </a:stretch>
        </p:blipFill>
        <p:spPr>
          <a:xfrm>
            <a:off x="2225753" y="1380408"/>
            <a:ext cx="7420052" cy="4909343"/>
          </a:xfrm>
          <a:prstGeom prst="rect">
            <a:avLst/>
          </a:prstGeom>
        </p:spPr>
      </p:pic>
    </p:spTree>
    <p:extLst>
      <p:ext uri="{BB962C8B-B14F-4D97-AF65-F5344CB8AC3E}">
        <p14:creationId xmlns:p14="http://schemas.microsoft.com/office/powerpoint/2010/main" val="42483139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EF64FF-0662-1909-054F-95C0A40F3FDE}"/>
              </a:ext>
            </a:extLst>
          </p:cNvPr>
          <p:cNvSpPr>
            <a:spLocks noGrp="1"/>
          </p:cNvSpPr>
          <p:nvPr>
            <p:ph type="body" idx="1"/>
          </p:nvPr>
        </p:nvSpPr>
        <p:spPr>
          <a:xfrm>
            <a:off x="2225753" y="198399"/>
            <a:ext cx="8914315" cy="883270"/>
          </a:xfrm>
        </p:spPr>
        <p:txBody>
          <a:bodyPr>
            <a:normAutofit/>
          </a:bodyPr>
          <a:lstStyle/>
          <a:p>
            <a:r>
              <a:rPr lang="en-US" sz="3600" dirty="0">
                <a:solidFill>
                  <a:schemeClr val="bg1"/>
                </a:solidFill>
                <a:latin typeface="Garamond" panose="02020404030301010803" pitchFamily="18" charset="0"/>
              </a:rPr>
              <a:t>Supervised Learning: </a:t>
            </a:r>
          </a:p>
        </p:txBody>
      </p:sp>
      <p:sp>
        <p:nvSpPr>
          <p:cNvPr id="5" name="AutoShape 6" descr="Machine learning 101: Supervised, unsupervised, reinforcement learning  explained | Data Science Dojo">
            <a:extLst>
              <a:ext uri="{FF2B5EF4-FFF2-40B4-BE49-F238E27FC236}">
                <a16:creationId xmlns:a16="http://schemas.microsoft.com/office/drawing/2014/main" id="{1462BE14-FC3F-EF91-1632-214B73D0B87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Machine learning 101: Supervised, unsupervised, reinforcement learning  explained | Data Science Dojo">
            <a:extLst>
              <a:ext uri="{FF2B5EF4-FFF2-40B4-BE49-F238E27FC236}">
                <a16:creationId xmlns:a16="http://schemas.microsoft.com/office/drawing/2014/main" id="{3C114BDE-536A-D208-01FD-601F33AB364F}"/>
              </a:ext>
            </a:extLst>
          </p:cNvPr>
          <p:cNvSpPr>
            <a:spLocks noChangeAspect="1" noChangeArrowheads="1"/>
          </p:cNvSpPr>
          <p:nvPr/>
        </p:nvSpPr>
        <p:spPr bwMode="auto">
          <a:xfrm>
            <a:off x="6096000" y="3429000"/>
            <a:ext cx="3304478" cy="33044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Machine learning">
            <a:extLst>
              <a:ext uri="{FF2B5EF4-FFF2-40B4-BE49-F238E27FC236}">
                <a16:creationId xmlns:a16="http://schemas.microsoft.com/office/drawing/2014/main" id="{53F5B8CD-7DBA-DAF6-464F-792AFFB6E1C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889ADFAD-B93B-599F-6E92-F20BDAD91FF2}"/>
              </a:ext>
            </a:extLst>
          </p:cNvPr>
          <p:cNvPicPr>
            <a:picLocks noChangeAspect="1"/>
          </p:cNvPicPr>
          <p:nvPr/>
        </p:nvPicPr>
        <p:blipFill>
          <a:blip r:embed="rId2"/>
          <a:stretch>
            <a:fillRect/>
          </a:stretch>
        </p:blipFill>
        <p:spPr>
          <a:xfrm>
            <a:off x="1795265" y="2137317"/>
            <a:ext cx="8601470" cy="3498903"/>
          </a:xfrm>
          <a:prstGeom prst="rect">
            <a:avLst/>
          </a:prstGeom>
        </p:spPr>
      </p:pic>
    </p:spTree>
    <p:extLst>
      <p:ext uri="{BB962C8B-B14F-4D97-AF65-F5344CB8AC3E}">
        <p14:creationId xmlns:p14="http://schemas.microsoft.com/office/powerpoint/2010/main" val="33015131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EF64FF-0662-1909-054F-95C0A40F3FDE}"/>
              </a:ext>
            </a:extLst>
          </p:cNvPr>
          <p:cNvSpPr>
            <a:spLocks noGrp="1"/>
          </p:cNvSpPr>
          <p:nvPr>
            <p:ph type="body" idx="1"/>
          </p:nvPr>
        </p:nvSpPr>
        <p:spPr>
          <a:xfrm>
            <a:off x="2225753" y="198399"/>
            <a:ext cx="8914315" cy="883270"/>
          </a:xfrm>
        </p:spPr>
        <p:txBody>
          <a:bodyPr>
            <a:normAutofit/>
          </a:bodyPr>
          <a:lstStyle/>
          <a:p>
            <a:r>
              <a:rPr lang="en-US" sz="3600" dirty="0">
                <a:solidFill>
                  <a:schemeClr val="bg1"/>
                </a:solidFill>
                <a:latin typeface="Garamond" panose="02020404030301010803" pitchFamily="18" charset="0"/>
              </a:rPr>
              <a:t>Unsupervised Learning: </a:t>
            </a:r>
          </a:p>
        </p:txBody>
      </p:sp>
      <p:sp>
        <p:nvSpPr>
          <p:cNvPr id="5" name="AutoShape 6" descr="Machine learning 101: Supervised, unsupervised, reinforcement learning  explained | Data Science Dojo">
            <a:extLst>
              <a:ext uri="{FF2B5EF4-FFF2-40B4-BE49-F238E27FC236}">
                <a16:creationId xmlns:a16="http://schemas.microsoft.com/office/drawing/2014/main" id="{1462BE14-FC3F-EF91-1632-214B73D0B87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Machine learning 101: Supervised, unsupervised, reinforcement learning  explained | Data Science Dojo">
            <a:extLst>
              <a:ext uri="{FF2B5EF4-FFF2-40B4-BE49-F238E27FC236}">
                <a16:creationId xmlns:a16="http://schemas.microsoft.com/office/drawing/2014/main" id="{3C114BDE-536A-D208-01FD-601F33AB364F}"/>
              </a:ext>
            </a:extLst>
          </p:cNvPr>
          <p:cNvSpPr>
            <a:spLocks noChangeAspect="1" noChangeArrowheads="1"/>
          </p:cNvSpPr>
          <p:nvPr/>
        </p:nvSpPr>
        <p:spPr bwMode="auto">
          <a:xfrm>
            <a:off x="6096000" y="3429000"/>
            <a:ext cx="3304478" cy="33044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Machine learning">
            <a:extLst>
              <a:ext uri="{FF2B5EF4-FFF2-40B4-BE49-F238E27FC236}">
                <a16:creationId xmlns:a16="http://schemas.microsoft.com/office/drawing/2014/main" id="{53F5B8CD-7DBA-DAF6-464F-792AFFB6E1C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4" name="Picture 2">
            <a:extLst>
              <a:ext uri="{FF2B5EF4-FFF2-40B4-BE49-F238E27FC236}">
                <a16:creationId xmlns:a16="http://schemas.microsoft.com/office/drawing/2014/main" id="{B224E997-25CC-54CF-7D20-AB97D26B68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254" y="2239474"/>
            <a:ext cx="7566691" cy="3224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0013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EF64FF-0662-1909-054F-95C0A40F3FDE}"/>
              </a:ext>
            </a:extLst>
          </p:cNvPr>
          <p:cNvSpPr>
            <a:spLocks noGrp="1"/>
          </p:cNvSpPr>
          <p:nvPr>
            <p:ph type="body" idx="1"/>
          </p:nvPr>
        </p:nvSpPr>
        <p:spPr>
          <a:xfrm>
            <a:off x="2225753" y="198399"/>
            <a:ext cx="8914315" cy="883270"/>
          </a:xfrm>
        </p:spPr>
        <p:txBody>
          <a:bodyPr>
            <a:normAutofit/>
          </a:bodyPr>
          <a:lstStyle/>
          <a:p>
            <a:r>
              <a:rPr lang="en-US" sz="3600" dirty="0">
                <a:solidFill>
                  <a:schemeClr val="bg1"/>
                </a:solidFill>
                <a:latin typeface="Garamond" panose="02020404030301010803" pitchFamily="18" charset="0"/>
              </a:rPr>
              <a:t>Reinforcement Learning: </a:t>
            </a:r>
          </a:p>
        </p:txBody>
      </p:sp>
      <p:sp>
        <p:nvSpPr>
          <p:cNvPr id="5" name="AutoShape 6" descr="Machine learning 101: Supervised, unsupervised, reinforcement learning  explained | Data Science Dojo">
            <a:extLst>
              <a:ext uri="{FF2B5EF4-FFF2-40B4-BE49-F238E27FC236}">
                <a16:creationId xmlns:a16="http://schemas.microsoft.com/office/drawing/2014/main" id="{1462BE14-FC3F-EF91-1632-214B73D0B87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Machine learning 101: Supervised, unsupervised, reinforcement learning  explained | Data Science Dojo">
            <a:extLst>
              <a:ext uri="{FF2B5EF4-FFF2-40B4-BE49-F238E27FC236}">
                <a16:creationId xmlns:a16="http://schemas.microsoft.com/office/drawing/2014/main" id="{3C114BDE-536A-D208-01FD-601F33AB364F}"/>
              </a:ext>
            </a:extLst>
          </p:cNvPr>
          <p:cNvSpPr>
            <a:spLocks noChangeAspect="1" noChangeArrowheads="1"/>
          </p:cNvSpPr>
          <p:nvPr/>
        </p:nvSpPr>
        <p:spPr bwMode="auto">
          <a:xfrm>
            <a:off x="6096000" y="3429000"/>
            <a:ext cx="3304478" cy="33044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Machine learning">
            <a:extLst>
              <a:ext uri="{FF2B5EF4-FFF2-40B4-BE49-F238E27FC236}">
                <a16:creationId xmlns:a16="http://schemas.microsoft.com/office/drawing/2014/main" id="{53F5B8CD-7DBA-DAF6-464F-792AFFB6E1C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C034AEC1-92C5-5075-2995-DE5AEDBD3145}"/>
              </a:ext>
            </a:extLst>
          </p:cNvPr>
          <p:cNvPicPr>
            <a:picLocks noChangeAspect="1"/>
          </p:cNvPicPr>
          <p:nvPr/>
        </p:nvPicPr>
        <p:blipFill>
          <a:blip r:embed="rId2"/>
          <a:stretch>
            <a:fillRect/>
          </a:stretch>
        </p:blipFill>
        <p:spPr>
          <a:xfrm>
            <a:off x="1301133" y="1814956"/>
            <a:ext cx="8824845" cy="4150946"/>
          </a:xfrm>
          <a:prstGeom prst="rect">
            <a:avLst/>
          </a:prstGeom>
        </p:spPr>
      </p:pic>
    </p:spTree>
    <p:extLst>
      <p:ext uri="{BB962C8B-B14F-4D97-AF65-F5344CB8AC3E}">
        <p14:creationId xmlns:p14="http://schemas.microsoft.com/office/powerpoint/2010/main" val="41090785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EF64FF-0662-1909-054F-95C0A40F3FDE}"/>
              </a:ext>
            </a:extLst>
          </p:cNvPr>
          <p:cNvSpPr>
            <a:spLocks noGrp="1"/>
          </p:cNvSpPr>
          <p:nvPr>
            <p:ph type="body" idx="1"/>
          </p:nvPr>
        </p:nvSpPr>
        <p:spPr>
          <a:xfrm>
            <a:off x="2225753" y="198399"/>
            <a:ext cx="8914315" cy="883270"/>
          </a:xfrm>
        </p:spPr>
        <p:txBody>
          <a:bodyPr>
            <a:normAutofit/>
          </a:bodyPr>
          <a:lstStyle/>
          <a:p>
            <a:r>
              <a:rPr lang="en-US" sz="3600" dirty="0">
                <a:solidFill>
                  <a:schemeClr val="bg1"/>
                </a:solidFill>
                <a:latin typeface="Garamond" panose="02020404030301010803" pitchFamily="18" charset="0"/>
              </a:rPr>
              <a:t>Semi-supervised Learning: </a:t>
            </a:r>
          </a:p>
        </p:txBody>
      </p:sp>
      <p:sp>
        <p:nvSpPr>
          <p:cNvPr id="5" name="AutoShape 6" descr="Machine learning 101: Supervised, unsupervised, reinforcement learning  explained | Data Science Dojo">
            <a:extLst>
              <a:ext uri="{FF2B5EF4-FFF2-40B4-BE49-F238E27FC236}">
                <a16:creationId xmlns:a16="http://schemas.microsoft.com/office/drawing/2014/main" id="{1462BE14-FC3F-EF91-1632-214B73D0B87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Machine learning 101: Supervised, unsupervised, reinforcement learning  explained | Data Science Dojo">
            <a:extLst>
              <a:ext uri="{FF2B5EF4-FFF2-40B4-BE49-F238E27FC236}">
                <a16:creationId xmlns:a16="http://schemas.microsoft.com/office/drawing/2014/main" id="{3C114BDE-536A-D208-01FD-601F33AB364F}"/>
              </a:ext>
            </a:extLst>
          </p:cNvPr>
          <p:cNvSpPr>
            <a:spLocks noChangeAspect="1" noChangeArrowheads="1"/>
          </p:cNvSpPr>
          <p:nvPr/>
        </p:nvSpPr>
        <p:spPr bwMode="auto">
          <a:xfrm>
            <a:off x="6096000" y="3429000"/>
            <a:ext cx="3304478" cy="33044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Machine learning">
            <a:extLst>
              <a:ext uri="{FF2B5EF4-FFF2-40B4-BE49-F238E27FC236}">
                <a16:creationId xmlns:a16="http://schemas.microsoft.com/office/drawing/2014/main" id="{53F5B8CD-7DBA-DAF6-464F-792AFFB6E1C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18" name="Picture 2" descr="undefined">
            <a:extLst>
              <a:ext uri="{FF2B5EF4-FFF2-40B4-BE49-F238E27FC236}">
                <a16:creationId xmlns:a16="http://schemas.microsoft.com/office/drawing/2014/main" id="{A2833E97-B274-2CA8-C24F-E0822093C9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0651" y="1799992"/>
            <a:ext cx="5381625"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2433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EF64FF-0662-1909-054F-95C0A40F3FDE}"/>
              </a:ext>
            </a:extLst>
          </p:cNvPr>
          <p:cNvSpPr>
            <a:spLocks noGrp="1"/>
          </p:cNvSpPr>
          <p:nvPr>
            <p:ph type="body" idx="1"/>
          </p:nvPr>
        </p:nvSpPr>
        <p:spPr>
          <a:xfrm>
            <a:off x="2515685" y="209550"/>
            <a:ext cx="8914315" cy="883270"/>
          </a:xfrm>
        </p:spPr>
        <p:txBody>
          <a:bodyPr>
            <a:normAutofit/>
          </a:bodyPr>
          <a:lstStyle/>
          <a:p>
            <a:r>
              <a:rPr lang="en-US" sz="3600" dirty="0">
                <a:solidFill>
                  <a:schemeClr val="bg1"/>
                </a:solidFill>
                <a:latin typeface="Garamond" panose="02020404030301010803" pitchFamily="18" charset="0"/>
              </a:rPr>
              <a:t>Supervised: Classification Vs Regression: </a:t>
            </a:r>
          </a:p>
        </p:txBody>
      </p:sp>
      <p:pic>
        <p:nvPicPr>
          <p:cNvPr id="10242" name="Picture 2" descr="Regression vs. Classification">
            <a:extLst>
              <a:ext uri="{FF2B5EF4-FFF2-40B4-BE49-F238E27FC236}">
                <a16:creationId xmlns:a16="http://schemas.microsoft.com/office/drawing/2014/main" id="{6575DA04-2BE0-321B-8732-EE248B1F7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685" y="2050429"/>
            <a:ext cx="6325645" cy="3522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9715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EF64FF-0662-1909-054F-95C0A40F3FDE}"/>
              </a:ext>
            </a:extLst>
          </p:cNvPr>
          <p:cNvSpPr>
            <a:spLocks noGrp="1"/>
          </p:cNvSpPr>
          <p:nvPr>
            <p:ph type="body" idx="1"/>
          </p:nvPr>
        </p:nvSpPr>
        <p:spPr>
          <a:xfrm>
            <a:off x="2515685" y="209550"/>
            <a:ext cx="8914315" cy="883270"/>
          </a:xfrm>
        </p:spPr>
        <p:txBody>
          <a:bodyPr>
            <a:normAutofit/>
          </a:bodyPr>
          <a:lstStyle/>
          <a:p>
            <a:r>
              <a:rPr lang="en-US" sz="3600" dirty="0">
                <a:solidFill>
                  <a:schemeClr val="bg1"/>
                </a:solidFill>
                <a:latin typeface="Garamond" panose="02020404030301010803" pitchFamily="18" charset="0"/>
              </a:rPr>
              <a:t>Supervised Learning: Classification Learning: </a:t>
            </a:r>
          </a:p>
        </p:txBody>
      </p:sp>
      <p:sp>
        <p:nvSpPr>
          <p:cNvPr id="2" name="TextBox 1">
            <a:extLst>
              <a:ext uri="{FF2B5EF4-FFF2-40B4-BE49-F238E27FC236}">
                <a16:creationId xmlns:a16="http://schemas.microsoft.com/office/drawing/2014/main" id="{ED4CD06D-5910-B934-FEA5-E314A1577325}"/>
              </a:ext>
            </a:extLst>
          </p:cNvPr>
          <p:cNvSpPr txBox="1"/>
          <p:nvPr/>
        </p:nvSpPr>
        <p:spPr>
          <a:xfrm>
            <a:off x="289932" y="1550019"/>
            <a:ext cx="11619570" cy="4154984"/>
          </a:xfrm>
          <a:prstGeom prst="rect">
            <a:avLst/>
          </a:prstGeom>
          <a:noFill/>
        </p:spPr>
        <p:txBody>
          <a:bodyPr wrap="square" rtlCol="0">
            <a:spAutoFit/>
          </a:bodyPr>
          <a:lstStyle/>
          <a:p>
            <a:r>
              <a:rPr lang="en-US" sz="2400" b="0" i="0" dirty="0">
                <a:solidFill>
                  <a:srgbClr val="333333"/>
                </a:solidFill>
                <a:effectLst/>
                <a:latin typeface="Garamond" panose="02020404030301010803" pitchFamily="18" charset="0"/>
              </a:rPr>
              <a:t>Classification is a process of finding a function which helps in dividing the dataset into classes based on different parameters. In Classification, a computer program is trained on the training dataset and based on that training, it categorizes the data into different classes.</a:t>
            </a:r>
          </a:p>
          <a:p>
            <a:endParaRPr lang="en-US" sz="2400" dirty="0">
              <a:solidFill>
                <a:srgbClr val="333333"/>
              </a:solidFill>
              <a:latin typeface="Garamond" panose="02020404030301010803" pitchFamily="18" charset="0"/>
            </a:endParaRPr>
          </a:p>
          <a:p>
            <a:r>
              <a:rPr lang="en-US" sz="2400" b="1" i="0" dirty="0">
                <a:solidFill>
                  <a:srgbClr val="333333"/>
                </a:solidFill>
                <a:effectLst/>
                <a:latin typeface="Garamond" panose="02020404030301010803" pitchFamily="18" charset="0"/>
              </a:rPr>
              <a:t>Example:</a:t>
            </a:r>
            <a:r>
              <a:rPr lang="en-US" sz="2400" b="0" i="0" dirty="0">
                <a:solidFill>
                  <a:srgbClr val="333333"/>
                </a:solidFill>
                <a:effectLst/>
                <a:latin typeface="Garamond" panose="02020404030301010803" pitchFamily="18" charset="0"/>
              </a:rPr>
              <a:t> The best example to understand the Classification problem is Email Spam Detection. The model is trained based on millions of emails on different parameters, and whenever it receives a new email, it identifies whether the email is spam or not. If the email is spam, then it is moved to the Spam folder.</a:t>
            </a:r>
          </a:p>
          <a:p>
            <a:endParaRPr lang="en-US" sz="2400" dirty="0">
              <a:solidFill>
                <a:srgbClr val="333333"/>
              </a:solidFill>
              <a:latin typeface="Garamond" panose="02020404030301010803" pitchFamily="18" charset="0"/>
            </a:endParaRPr>
          </a:p>
          <a:p>
            <a:r>
              <a:rPr lang="en-US" sz="2400" b="1" dirty="0">
                <a:solidFill>
                  <a:srgbClr val="333333"/>
                </a:solidFill>
                <a:latin typeface="Garamond" panose="02020404030301010803" pitchFamily="18" charset="0"/>
              </a:rPr>
              <a:t>Machine Learning Classification Algorithms: </a:t>
            </a:r>
          </a:p>
          <a:p>
            <a:r>
              <a:rPr lang="en-US" sz="2400" dirty="0">
                <a:solidFill>
                  <a:srgbClr val="333333"/>
                </a:solidFill>
                <a:latin typeface="Garamond" panose="02020404030301010803" pitchFamily="18" charset="0"/>
              </a:rPr>
              <a:t>Logistic regression, Support vector machines, Decision tree and random Forest</a:t>
            </a:r>
            <a:endParaRPr lang="en-US" sz="2400" dirty="0">
              <a:latin typeface="Garamond" panose="02020404030301010803" pitchFamily="18" charset="0"/>
            </a:endParaRPr>
          </a:p>
        </p:txBody>
      </p:sp>
    </p:spTree>
    <p:extLst>
      <p:ext uri="{BB962C8B-B14F-4D97-AF65-F5344CB8AC3E}">
        <p14:creationId xmlns:p14="http://schemas.microsoft.com/office/powerpoint/2010/main" val="24234178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EF64FF-0662-1909-054F-95C0A40F3FDE}"/>
              </a:ext>
            </a:extLst>
          </p:cNvPr>
          <p:cNvSpPr>
            <a:spLocks noGrp="1"/>
          </p:cNvSpPr>
          <p:nvPr>
            <p:ph type="body" idx="1"/>
          </p:nvPr>
        </p:nvSpPr>
        <p:spPr>
          <a:xfrm>
            <a:off x="2515685" y="209550"/>
            <a:ext cx="8914315" cy="883270"/>
          </a:xfrm>
        </p:spPr>
        <p:txBody>
          <a:bodyPr>
            <a:normAutofit/>
          </a:bodyPr>
          <a:lstStyle/>
          <a:p>
            <a:r>
              <a:rPr lang="en-US" sz="3600" dirty="0">
                <a:solidFill>
                  <a:schemeClr val="bg1"/>
                </a:solidFill>
                <a:latin typeface="Garamond" panose="02020404030301010803" pitchFamily="18" charset="0"/>
              </a:rPr>
              <a:t>Supervised Learning: Regression Learning: </a:t>
            </a:r>
          </a:p>
        </p:txBody>
      </p:sp>
      <p:sp>
        <p:nvSpPr>
          <p:cNvPr id="2" name="TextBox 1">
            <a:extLst>
              <a:ext uri="{FF2B5EF4-FFF2-40B4-BE49-F238E27FC236}">
                <a16:creationId xmlns:a16="http://schemas.microsoft.com/office/drawing/2014/main" id="{9668E767-DAF4-73A3-868F-4E0356B38F6A}"/>
              </a:ext>
            </a:extLst>
          </p:cNvPr>
          <p:cNvSpPr txBox="1"/>
          <p:nvPr/>
        </p:nvSpPr>
        <p:spPr>
          <a:xfrm>
            <a:off x="356839" y="1471961"/>
            <a:ext cx="11407698" cy="3785652"/>
          </a:xfrm>
          <a:prstGeom prst="rect">
            <a:avLst/>
          </a:prstGeom>
          <a:noFill/>
        </p:spPr>
        <p:txBody>
          <a:bodyPr wrap="square" rtlCol="0">
            <a:spAutoFit/>
          </a:bodyPr>
          <a:lstStyle/>
          <a:p>
            <a:r>
              <a:rPr lang="en-US" sz="2400" b="0" i="0" dirty="0">
                <a:solidFill>
                  <a:srgbClr val="333333"/>
                </a:solidFill>
                <a:effectLst/>
                <a:latin typeface="Garamond" panose="02020404030301010803" pitchFamily="18" charset="0"/>
              </a:rPr>
              <a:t>Regression is a process of finding the correlations between dependent and independent variables. It helps in predicting the continuous variables such as prediction of </a:t>
            </a:r>
            <a:r>
              <a:rPr lang="en-US" sz="2400" b="1" i="0" dirty="0">
                <a:solidFill>
                  <a:srgbClr val="333333"/>
                </a:solidFill>
                <a:effectLst/>
                <a:latin typeface="Garamond" panose="02020404030301010803" pitchFamily="18" charset="0"/>
              </a:rPr>
              <a:t>Market Trends</a:t>
            </a:r>
            <a:r>
              <a:rPr lang="en-US" sz="2400" b="0" i="0" dirty="0">
                <a:solidFill>
                  <a:srgbClr val="333333"/>
                </a:solidFill>
                <a:effectLst/>
                <a:latin typeface="Garamond" panose="02020404030301010803" pitchFamily="18" charset="0"/>
              </a:rPr>
              <a:t>, prediction of House prices, etc.</a:t>
            </a:r>
          </a:p>
          <a:p>
            <a:endParaRPr lang="en-US" sz="2400" dirty="0">
              <a:solidFill>
                <a:srgbClr val="333333"/>
              </a:solidFill>
              <a:latin typeface="Garamond" panose="02020404030301010803" pitchFamily="18" charset="0"/>
            </a:endParaRPr>
          </a:p>
          <a:p>
            <a:r>
              <a:rPr lang="en-US" sz="2400" b="1" i="0" dirty="0">
                <a:solidFill>
                  <a:srgbClr val="333333"/>
                </a:solidFill>
                <a:effectLst/>
                <a:latin typeface="Garamond" panose="02020404030301010803" pitchFamily="18" charset="0"/>
              </a:rPr>
              <a:t>Example:</a:t>
            </a:r>
            <a:r>
              <a:rPr lang="en-US" sz="2400" b="0" i="0" dirty="0">
                <a:solidFill>
                  <a:srgbClr val="333333"/>
                </a:solidFill>
                <a:effectLst/>
                <a:latin typeface="Garamond" panose="02020404030301010803" pitchFamily="18" charset="0"/>
              </a:rPr>
              <a:t> Suppose we want to do weather forecasting, so for this, we will use the Regression algorithm. In weather prediction, the model is trained on the past data, and once the training is completed, it can easily predict the weather for future days.</a:t>
            </a:r>
          </a:p>
          <a:p>
            <a:endParaRPr lang="en-US" sz="2400" dirty="0">
              <a:solidFill>
                <a:srgbClr val="333333"/>
              </a:solidFill>
              <a:latin typeface="Garamond" panose="02020404030301010803" pitchFamily="18" charset="0"/>
            </a:endParaRPr>
          </a:p>
          <a:p>
            <a:r>
              <a:rPr lang="en-US" sz="2400" b="1" dirty="0">
                <a:solidFill>
                  <a:srgbClr val="333333"/>
                </a:solidFill>
                <a:latin typeface="Garamond" panose="02020404030301010803" pitchFamily="18" charset="0"/>
              </a:rPr>
              <a:t>Machine Learning Regression Algorithms:</a:t>
            </a:r>
          </a:p>
          <a:p>
            <a:r>
              <a:rPr lang="en-US" sz="2400" dirty="0">
                <a:solidFill>
                  <a:srgbClr val="333333"/>
                </a:solidFill>
                <a:latin typeface="Garamond" panose="02020404030301010803" pitchFamily="18" charset="0"/>
              </a:rPr>
              <a:t>Simple Linear Regression, Multiple Linear regression and Polynomial regression</a:t>
            </a:r>
            <a:endParaRPr lang="en-US" sz="2400" dirty="0">
              <a:latin typeface="Garamond" panose="02020404030301010803" pitchFamily="18" charset="0"/>
            </a:endParaRPr>
          </a:p>
        </p:txBody>
      </p:sp>
    </p:spTree>
    <p:extLst>
      <p:ext uri="{BB962C8B-B14F-4D97-AF65-F5344CB8AC3E}">
        <p14:creationId xmlns:p14="http://schemas.microsoft.com/office/powerpoint/2010/main" val="18121964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EF64FF-0662-1909-054F-95C0A40F3FDE}"/>
              </a:ext>
            </a:extLst>
          </p:cNvPr>
          <p:cNvSpPr>
            <a:spLocks noGrp="1"/>
          </p:cNvSpPr>
          <p:nvPr>
            <p:ph type="body" idx="1"/>
          </p:nvPr>
        </p:nvSpPr>
        <p:spPr>
          <a:xfrm>
            <a:off x="2515685" y="209550"/>
            <a:ext cx="8914315" cy="883270"/>
          </a:xfrm>
        </p:spPr>
        <p:txBody>
          <a:bodyPr>
            <a:normAutofit/>
          </a:bodyPr>
          <a:lstStyle/>
          <a:p>
            <a:r>
              <a:rPr lang="en-US" sz="3600" dirty="0">
                <a:solidFill>
                  <a:schemeClr val="bg1"/>
                </a:solidFill>
                <a:latin typeface="Garamond" panose="02020404030301010803" pitchFamily="18" charset="0"/>
              </a:rPr>
              <a:t>Unsupervised Learning: Clustering Learning: </a:t>
            </a:r>
          </a:p>
        </p:txBody>
      </p:sp>
      <p:sp>
        <p:nvSpPr>
          <p:cNvPr id="2" name="TextBox 1">
            <a:extLst>
              <a:ext uri="{FF2B5EF4-FFF2-40B4-BE49-F238E27FC236}">
                <a16:creationId xmlns:a16="http://schemas.microsoft.com/office/drawing/2014/main" id="{B6E8C81A-A090-186C-2DE1-F45B16F5BF9C}"/>
              </a:ext>
            </a:extLst>
          </p:cNvPr>
          <p:cNvSpPr txBox="1"/>
          <p:nvPr/>
        </p:nvSpPr>
        <p:spPr>
          <a:xfrm>
            <a:off x="423746" y="1516567"/>
            <a:ext cx="11296186" cy="4893647"/>
          </a:xfrm>
          <a:prstGeom prst="rect">
            <a:avLst/>
          </a:prstGeom>
          <a:noFill/>
        </p:spPr>
        <p:txBody>
          <a:bodyPr wrap="square" rtlCol="0">
            <a:spAutoFit/>
          </a:bodyPr>
          <a:lstStyle/>
          <a:p>
            <a:r>
              <a:rPr lang="en-US" sz="2400" b="0" i="0" dirty="0">
                <a:solidFill>
                  <a:srgbClr val="333333"/>
                </a:solidFill>
                <a:effectLst/>
                <a:latin typeface="Garamond" panose="02020404030301010803" pitchFamily="18" charset="0"/>
              </a:rPr>
              <a:t>Clustering or cluster analysis is a machine learning technique, which groups the unlabeled dataset. It can be defined as </a:t>
            </a:r>
            <a:r>
              <a:rPr lang="en-US" sz="2400" b="1" i="1" dirty="0">
                <a:solidFill>
                  <a:srgbClr val="333333"/>
                </a:solidFill>
                <a:effectLst/>
                <a:latin typeface="Garamond" panose="02020404030301010803" pitchFamily="18" charset="0"/>
              </a:rPr>
              <a:t>"A way of grouping the data points into different clusters, consisting of similar data points. The objects with the possible similarities remain in a group that has less or no similarities with another group.“</a:t>
            </a:r>
          </a:p>
          <a:p>
            <a:endParaRPr lang="en-US" sz="2400" b="1" i="1" dirty="0">
              <a:solidFill>
                <a:srgbClr val="333333"/>
              </a:solidFill>
              <a:latin typeface="Garamond" panose="02020404030301010803" pitchFamily="18" charset="0"/>
            </a:endParaRPr>
          </a:p>
          <a:p>
            <a:r>
              <a:rPr lang="en-US" sz="2400" b="0" i="0" dirty="0">
                <a:solidFill>
                  <a:srgbClr val="333333"/>
                </a:solidFill>
                <a:effectLst/>
                <a:latin typeface="Garamond" panose="02020404030301010803" pitchFamily="18" charset="0"/>
              </a:rPr>
              <a:t>It is an </a:t>
            </a:r>
            <a:r>
              <a:rPr lang="en-US" sz="2400" b="0" i="0" u="none" strike="noStrike" dirty="0">
                <a:solidFill>
                  <a:srgbClr val="008000"/>
                </a:solidFill>
                <a:effectLst/>
                <a:latin typeface="Garamond" panose="02020404030301010803" pitchFamily="18" charset="0"/>
                <a:hlinkClick r:id="rId2"/>
              </a:rPr>
              <a:t>unsupervised learning</a:t>
            </a:r>
            <a:r>
              <a:rPr lang="en-US" sz="2400" b="0" i="0" dirty="0">
                <a:solidFill>
                  <a:srgbClr val="333333"/>
                </a:solidFill>
                <a:effectLst/>
                <a:latin typeface="Garamond" panose="02020404030301010803" pitchFamily="18" charset="0"/>
              </a:rPr>
              <a:t> method; hence no supervision is provided to the algorithm, and it deals with the unlabeled dataset.</a:t>
            </a:r>
          </a:p>
          <a:p>
            <a:endParaRPr lang="en-US" sz="2400" dirty="0">
              <a:solidFill>
                <a:srgbClr val="333333"/>
              </a:solidFill>
              <a:latin typeface="Garamond" panose="02020404030301010803" pitchFamily="18" charset="0"/>
            </a:endParaRPr>
          </a:p>
          <a:p>
            <a:r>
              <a:rPr lang="en-US" sz="2400" dirty="0">
                <a:solidFill>
                  <a:srgbClr val="333333"/>
                </a:solidFill>
                <a:latin typeface="Garamond" panose="02020404030301010803" pitchFamily="18" charset="0"/>
              </a:rPr>
              <a:t>Example: </a:t>
            </a:r>
            <a:r>
              <a:rPr lang="en-US" sz="2400" b="0" i="0" dirty="0">
                <a:solidFill>
                  <a:srgbClr val="333333"/>
                </a:solidFill>
                <a:effectLst/>
                <a:latin typeface="Garamond" panose="02020404030301010803" pitchFamily="18" charset="0"/>
              </a:rPr>
              <a:t> it is used by the </a:t>
            </a:r>
            <a:r>
              <a:rPr lang="en-US" sz="2400" b="1" i="0" dirty="0">
                <a:solidFill>
                  <a:srgbClr val="333333"/>
                </a:solidFill>
                <a:effectLst/>
                <a:latin typeface="Garamond" panose="02020404030301010803" pitchFamily="18" charset="0"/>
              </a:rPr>
              <a:t>Amazon</a:t>
            </a:r>
            <a:r>
              <a:rPr lang="en-US" sz="2400" b="0" i="0" dirty="0">
                <a:solidFill>
                  <a:srgbClr val="333333"/>
                </a:solidFill>
                <a:effectLst/>
                <a:latin typeface="Garamond" panose="02020404030301010803" pitchFamily="18" charset="0"/>
              </a:rPr>
              <a:t> in its recommendation system to provide the recommendations as per the past search of products. </a:t>
            </a:r>
            <a:r>
              <a:rPr lang="en-US" sz="2400" b="1" i="0" dirty="0">
                <a:solidFill>
                  <a:srgbClr val="333333"/>
                </a:solidFill>
                <a:effectLst/>
                <a:latin typeface="Garamond" panose="02020404030301010803" pitchFamily="18" charset="0"/>
              </a:rPr>
              <a:t>Netflix</a:t>
            </a:r>
            <a:r>
              <a:rPr lang="en-US" sz="2400" b="0" i="0" dirty="0">
                <a:solidFill>
                  <a:srgbClr val="333333"/>
                </a:solidFill>
                <a:effectLst/>
                <a:latin typeface="Garamond" panose="02020404030301010803" pitchFamily="18" charset="0"/>
              </a:rPr>
              <a:t> also uses this technique to recommend the movies and web-series to its users as per the watch history.</a:t>
            </a:r>
          </a:p>
          <a:p>
            <a:endParaRPr lang="en-US" sz="2400" dirty="0">
              <a:solidFill>
                <a:srgbClr val="333333"/>
              </a:solidFill>
              <a:latin typeface="Garamond" panose="02020404030301010803" pitchFamily="18" charset="0"/>
            </a:endParaRPr>
          </a:p>
          <a:p>
            <a:r>
              <a:rPr lang="en-US" sz="2400" dirty="0">
                <a:solidFill>
                  <a:srgbClr val="333333"/>
                </a:solidFill>
                <a:latin typeface="Garamond" panose="02020404030301010803" pitchFamily="18" charset="0"/>
              </a:rPr>
              <a:t>Machine learning regression algorithms: Density-based, fuzzy and hierarchal clustering </a:t>
            </a:r>
            <a:endParaRPr lang="en-US" sz="2400" dirty="0">
              <a:latin typeface="Garamond" panose="02020404030301010803" pitchFamily="18" charset="0"/>
            </a:endParaRPr>
          </a:p>
        </p:txBody>
      </p:sp>
    </p:spTree>
    <p:extLst>
      <p:ext uri="{BB962C8B-B14F-4D97-AF65-F5344CB8AC3E}">
        <p14:creationId xmlns:p14="http://schemas.microsoft.com/office/powerpoint/2010/main" val="9060797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EF64FF-0662-1909-054F-95C0A40F3FDE}"/>
              </a:ext>
            </a:extLst>
          </p:cNvPr>
          <p:cNvSpPr>
            <a:spLocks noGrp="1"/>
          </p:cNvSpPr>
          <p:nvPr>
            <p:ph type="body" idx="1"/>
          </p:nvPr>
        </p:nvSpPr>
        <p:spPr>
          <a:xfrm>
            <a:off x="2515685" y="209550"/>
            <a:ext cx="8914315" cy="883270"/>
          </a:xfrm>
        </p:spPr>
        <p:txBody>
          <a:bodyPr>
            <a:normAutofit/>
          </a:bodyPr>
          <a:lstStyle/>
          <a:p>
            <a:r>
              <a:rPr lang="en-US" sz="3600" dirty="0">
                <a:solidFill>
                  <a:schemeClr val="bg1"/>
                </a:solidFill>
                <a:latin typeface="Garamond" panose="02020404030301010803" pitchFamily="18" charset="0"/>
              </a:rPr>
              <a:t>Perceptron: </a:t>
            </a:r>
          </a:p>
        </p:txBody>
      </p:sp>
      <p:sp>
        <p:nvSpPr>
          <p:cNvPr id="2" name="TextBox 1">
            <a:extLst>
              <a:ext uri="{FF2B5EF4-FFF2-40B4-BE49-F238E27FC236}">
                <a16:creationId xmlns:a16="http://schemas.microsoft.com/office/drawing/2014/main" id="{EC5A476B-E8A5-73A4-BF5B-23794ED93C9D}"/>
              </a:ext>
            </a:extLst>
          </p:cNvPr>
          <p:cNvSpPr txBox="1"/>
          <p:nvPr/>
        </p:nvSpPr>
        <p:spPr>
          <a:xfrm>
            <a:off x="356839" y="1494264"/>
            <a:ext cx="11574966" cy="5262979"/>
          </a:xfrm>
          <a:prstGeom prst="rect">
            <a:avLst/>
          </a:prstGeom>
          <a:noFill/>
        </p:spPr>
        <p:txBody>
          <a:bodyPr wrap="square" rtlCol="0">
            <a:spAutoFit/>
          </a:bodyPr>
          <a:lstStyle/>
          <a:p>
            <a:r>
              <a:rPr lang="en-US" sz="2400" b="1" dirty="0">
                <a:latin typeface="Garamond" panose="02020404030301010803" pitchFamily="18" charset="0"/>
              </a:rPr>
              <a:t>A Perceptron</a:t>
            </a:r>
            <a:r>
              <a:rPr lang="en-US" sz="2400" dirty="0">
                <a:latin typeface="Garamond" panose="02020404030301010803" pitchFamily="18" charset="0"/>
              </a:rPr>
              <a:t>, in machine learning, is an algorithm that is used in supervised learning of binary classifiers.</a:t>
            </a:r>
          </a:p>
          <a:p>
            <a:endParaRPr lang="en-US" sz="2400" dirty="0">
              <a:latin typeface="Garamond" panose="02020404030301010803" pitchFamily="18" charset="0"/>
            </a:endParaRPr>
          </a:p>
          <a:p>
            <a:pPr algn="just">
              <a:buFont typeface="Arial" panose="020B0604020202020204" pitchFamily="34" charset="0"/>
              <a:buChar char="•"/>
            </a:pPr>
            <a:r>
              <a:rPr lang="en-US" sz="2400" b="1" dirty="0">
                <a:latin typeface="Garamond" panose="02020404030301010803" pitchFamily="18" charset="0"/>
              </a:rPr>
              <a:t>I</a:t>
            </a:r>
            <a:r>
              <a:rPr lang="en-US" sz="2400" b="1" i="0" dirty="0">
                <a:solidFill>
                  <a:srgbClr val="000000"/>
                </a:solidFill>
                <a:effectLst/>
                <a:latin typeface="Garamond" panose="02020404030301010803" pitchFamily="18" charset="0"/>
              </a:rPr>
              <a:t>nput Nodes or Input Layer:</a:t>
            </a:r>
            <a:endParaRPr lang="en-US" sz="2400" b="0" i="0" dirty="0">
              <a:solidFill>
                <a:srgbClr val="000000"/>
              </a:solidFill>
              <a:effectLst/>
              <a:latin typeface="Garamond" panose="02020404030301010803" pitchFamily="18" charset="0"/>
            </a:endParaRPr>
          </a:p>
          <a:p>
            <a:pPr algn="just"/>
            <a:r>
              <a:rPr lang="en-US" sz="2400" b="0" i="0" dirty="0">
                <a:solidFill>
                  <a:srgbClr val="333333"/>
                </a:solidFill>
                <a:effectLst/>
                <a:latin typeface="Garamond" panose="02020404030301010803" pitchFamily="18" charset="0"/>
              </a:rPr>
              <a:t>This is the primary component of Perceptron which accepts the initial data into the system for further processing. Each input node contains a real numerical value.</a:t>
            </a:r>
          </a:p>
          <a:p>
            <a:pPr algn="just"/>
            <a:endParaRPr lang="en-US" sz="2400" b="0" i="0" dirty="0">
              <a:solidFill>
                <a:srgbClr val="333333"/>
              </a:solidFill>
              <a:effectLst/>
              <a:latin typeface="Garamond" panose="02020404030301010803" pitchFamily="18" charset="0"/>
            </a:endParaRPr>
          </a:p>
          <a:p>
            <a:pPr algn="just">
              <a:buFont typeface="Arial" panose="020B0604020202020204" pitchFamily="34" charset="0"/>
              <a:buChar char="•"/>
            </a:pPr>
            <a:r>
              <a:rPr lang="en-US" sz="2400" b="1" i="0" dirty="0">
                <a:solidFill>
                  <a:srgbClr val="000000"/>
                </a:solidFill>
                <a:effectLst/>
                <a:latin typeface="Garamond" panose="02020404030301010803" pitchFamily="18" charset="0"/>
              </a:rPr>
              <a:t>Wight and Bias:</a:t>
            </a:r>
            <a:endParaRPr lang="en-US" sz="2400" b="0" i="0" dirty="0">
              <a:solidFill>
                <a:srgbClr val="000000"/>
              </a:solidFill>
              <a:effectLst/>
              <a:latin typeface="Garamond" panose="02020404030301010803" pitchFamily="18" charset="0"/>
            </a:endParaRPr>
          </a:p>
          <a:p>
            <a:pPr algn="just"/>
            <a:r>
              <a:rPr lang="en-US" sz="2400" b="0" i="0" dirty="0">
                <a:solidFill>
                  <a:srgbClr val="333333"/>
                </a:solidFill>
                <a:effectLst/>
                <a:latin typeface="Garamond" panose="02020404030301010803" pitchFamily="18" charset="0"/>
              </a:rPr>
              <a:t>Weight parameter represents the strength of the connection between units. This is another most important parameter of Perceptron components. Weight is directly proportional to the strength of the associated input neuron in deciding the output. Further, Bias can be considered as the line of intercept in a linear equation.</a:t>
            </a:r>
          </a:p>
          <a:p>
            <a:endParaRPr lang="en-US" sz="2400" dirty="0">
              <a:latin typeface="Garamond" panose="02020404030301010803" pitchFamily="18" charset="0"/>
            </a:endParaRPr>
          </a:p>
          <a:p>
            <a:endParaRPr lang="en-US" sz="2400" dirty="0">
              <a:latin typeface="Garamond" panose="02020404030301010803" pitchFamily="18" charset="0"/>
            </a:endParaRPr>
          </a:p>
        </p:txBody>
      </p:sp>
    </p:spTree>
    <p:extLst>
      <p:ext uri="{BB962C8B-B14F-4D97-AF65-F5344CB8AC3E}">
        <p14:creationId xmlns:p14="http://schemas.microsoft.com/office/powerpoint/2010/main" val="217331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2857500" y="300038"/>
            <a:ext cx="8503920" cy="957264"/>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US" sz="4400" b="0" i="0" u="none" strike="noStrike" cap="none">
                <a:solidFill>
                  <a:srgbClr val="FFFFFF"/>
                </a:solidFill>
                <a:latin typeface="Calibri"/>
                <a:ea typeface="Calibri"/>
                <a:cs typeface="Calibri"/>
                <a:sym typeface="Calibri"/>
              </a:rPr>
              <a:t>Prerequisites</a:t>
            </a:r>
            <a:endParaRPr sz="1200">
              <a:latin typeface="Times"/>
              <a:ea typeface="Times"/>
              <a:cs typeface="Times"/>
              <a:sym typeface="Times"/>
            </a:endParaRPr>
          </a:p>
        </p:txBody>
      </p:sp>
      <p:sp>
        <p:nvSpPr>
          <p:cNvPr id="58" name="Google Shape;58;p3"/>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normAutofit lnSpcReduction="10000"/>
          </a:bodyPr>
          <a:lstStyle/>
          <a:p>
            <a:pPr marL="521208" lvl="1" indent="-160623" algn="l" rtl="0">
              <a:lnSpc>
                <a:spcPct val="90000"/>
              </a:lnSpc>
              <a:spcBef>
                <a:spcPts val="0"/>
              </a:spcBef>
              <a:spcAft>
                <a:spcPts val="0"/>
              </a:spcAft>
              <a:buClr>
                <a:srgbClr val="000000"/>
              </a:buClr>
              <a:buSzPct val="100000"/>
              <a:buChar char="•"/>
            </a:pPr>
            <a:r>
              <a:rPr lang="en-US" sz="2350"/>
              <a:t>Basic knowledge of Probability Theory/statistics (STAT761 Statistics), calculus (MATH 242) and linear algebra (MATH011 ,MATH012, Mathematics) is required. it is a graduate-level course. </a:t>
            </a:r>
            <a:endParaRPr sz="2350"/>
          </a:p>
          <a:p>
            <a:pPr marL="521208" lvl="1" indent="-33782" algn="l" rtl="0">
              <a:lnSpc>
                <a:spcPct val="90000"/>
              </a:lnSpc>
              <a:spcBef>
                <a:spcPts val="300"/>
              </a:spcBef>
              <a:spcAft>
                <a:spcPts val="0"/>
              </a:spcAft>
              <a:buClr>
                <a:srgbClr val="000000"/>
              </a:buClr>
              <a:buSzPct val="93787"/>
              <a:buNone/>
            </a:pPr>
            <a:endParaRPr sz="2350"/>
          </a:p>
          <a:p>
            <a:pPr marL="521208" lvl="1" indent="-160623" algn="l" rtl="0">
              <a:lnSpc>
                <a:spcPct val="90000"/>
              </a:lnSpc>
              <a:spcBef>
                <a:spcPts val="300"/>
              </a:spcBef>
              <a:spcAft>
                <a:spcPts val="0"/>
              </a:spcAft>
              <a:buClr>
                <a:srgbClr val="000000"/>
              </a:buClr>
              <a:buSzPct val="100000"/>
              <a:buChar char="•"/>
            </a:pPr>
            <a:r>
              <a:rPr lang="en-US" sz="2350"/>
              <a:t>The course is intended for hard-working, highly motivated students. </a:t>
            </a:r>
            <a:endParaRPr sz="2350"/>
          </a:p>
          <a:p>
            <a:pPr marL="723900" lvl="0" indent="0" algn="l" rtl="0">
              <a:lnSpc>
                <a:spcPct val="90000"/>
              </a:lnSpc>
              <a:spcBef>
                <a:spcPts val="300"/>
              </a:spcBef>
              <a:spcAft>
                <a:spcPts val="0"/>
              </a:spcAft>
              <a:buSzPct val="76595"/>
              <a:buNone/>
            </a:pPr>
            <a:endParaRPr sz="2350"/>
          </a:p>
          <a:p>
            <a:pPr marL="521208" lvl="1" indent="-160623" algn="l" rtl="0">
              <a:lnSpc>
                <a:spcPct val="90000"/>
              </a:lnSpc>
              <a:spcBef>
                <a:spcPts val="300"/>
              </a:spcBef>
              <a:spcAft>
                <a:spcPts val="0"/>
              </a:spcAft>
              <a:buClr>
                <a:srgbClr val="000000"/>
              </a:buClr>
              <a:buSzPct val="100000"/>
              <a:buChar char="•"/>
            </a:pPr>
            <a:r>
              <a:rPr lang="en-US" sz="2350"/>
              <a:t>Participants will be expected to display initiative, creativity, scientific rigour, critical thinking, and good communication skills.   </a:t>
            </a:r>
            <a:endParaRPr sz="2350"/>
          </a:p>
          <a:p>
            <a:pPr marL="723900" lvl="0" indent="0" algn="l" rtl="0">
              <a:lnSpc>
                <a:spcPct val="90000"/>
              </a:lnSpc>
              <a:spcBef>
                <a:spcPts val="300"/>
              </a:spcBef>
              <a:spcAft>
                <a:spcPts val="0"/>
              </a:spcAft>
              <a:buSzPct val="76595"/>
              <a:buNone/>
            </a:pPr>
            <a:endParaRPr sz="2350"/>
          </a:p>
          <a:p>
            <a:pPr marL="521208" lvl="1" indent="-160623" algn="l" rtl="0">
              <a:lnSpc>
                <a:spcPct val="90000"/>
              </a:lnSpc>
              <a:spcBef>
                <a:spcPts val="300"/>
              </a:spcBef>
              <a:spcAft>
                <a:spcPts val="0"/>
              </a:spcAft>
              <a:buClr>
                <a:srgbClr val="000000"/>
              </a:buClr>
              <a:buSzPct val="100000"/>
              <a:buChar char="•"/>
            </a:pPr>
            <a:r>
              <a:rPr lang="en-US" sz="2350"/>
              <a:t>Basic knowledge of python language: Tutorials will be given on python basics and required softwares</a:t>
            </a:r>
            <a:endParaRPr sz="2350"/>
          </a:p>
          <a:p>
            <a:pPr marL="914400" lvl="0" indent="0" algn="l" rtl="0">
              <a:lnSpc>
                <a:spcPct val="90000"/>
              </a:lnSpc>
              <a:spcBef>
                <a:spcPts val="300"/>
              </a:spcBef>
              <a:spcAft>
                <a:spcPts val="0"/>
              </a:spcAft>
              <a:buNone/>
            </a:pPr>
            <a:endParaRPr sz="2350"/>
          </a:p>
          <a:p>
            <a:pPr marL="521208" lvl="1" indent="-152742" algn="l" rtl="0">
              <a:lnSpc>
                <a:spcPct val="90000"/>
              </a:lnSpc>
              <a:spcBef>
                <a:spcPts val="300"/>
              </a:spcBef>
              <a:spcAft>
                <a:spcPts val="0"/>
              </a:spcAft>
              <a:buClr>
                <a:srgbClr val="000000"/>
              </a:buClr>
              <a:buSzPct val="93787"/>
              <a:buChar char="•"/>
            </a:pPr>
            <a:r>
              <a:rPr lang="en-US" sz="2350">
                <a:solidFill>
                  <a:schemeClr val="dk1"/>
                </a:solidFill>
              </a:rPr>
              <a:t>Prerequisites: python, CS 770, CS797O, or instructor’s consent.</a:t>
            </a:r>
            <a:r>
              <a:rPr lang="en-US" sz="2204"/>
              <a:t>       </a:t>
            </a:r>
            <a:endParaRPr/>
          </a:p>
          <a:p>
            <a:pPr marL="521208" lvl="1" indent="-33782" algn="l" rtl="0">
              <a:lnSpc>
                <a:spcPct val="90000"/>
              </a:lnSpc>
              <a:spcBef>
                <a:spcPts val="300"/>
              </a:spcBef>
              <a:spcAft>
                <a:spcPts val="0"/>
              </a:spcAft>
              <a:buClr>
                <a:srgbClr val="000000"/>
              </a:buClr>
              <a:buSzPct val="100000"/>
              <a:buNone/>
            </a:pPr>
            <a:endParaRPr sz="2204"/>
          </a:p>
          <a:p>
            <a:pPr marL="521208" lvl="1" indent="-33782" algn="l" rtl="0">
              <a:lnSpc>
                <a:spcPct val="90000"/>
              </a:lnSpc>
              <a:spcBef>
                <a:spcPts val="300"/>
              </a:spcBef>
              <a:spcAft>
                <a:spcPts val="0"/>
              </a:spcAft>
              <a:buClr>
                <a:srgbClr val="000000"/>
              </a:buClr>
              <a:buSzPct val="100000"/>
              <a:buNone/>
            </a:pPr>
            <a:endParaRPr sz="2204"/>
          </a:p>
          <a:p>
            <a:pPr marL="521208" lvl="1" indent="-33782" algn="l" rtl="0">
              <a:lnSpc>
                <a:spcPct val="90000"/>
              </a:lnSpc>
              <a:spcBef>
                <a:spcPts val="300"/>
              </a:spcBef>
              <a:spcAft>
                <a:spcPts val="0"/>
              </a:spcAft>
              <a:buClr>
                <a:srgbClr val="000000"/>
              </a:buClr>
              <a:buSzPct val="100000"/>
              <a:buNone/>
            </a:pPr>
            <a:endParaRPr sz="2204"/>
          </a:p>
          <a:p>
            <a:pPr marL="521208" lvl="1" indent="-33782" algn="l" rtl="0">
              <a:lnSpc>
                <a:spcPct val="90000"/>
              </a:lnSpc>
              <a:spcBef>
                <a:spcPts val="300"/>
              </a:spcBef>
              <a:spcAft>
                <a:spcPts val="0"/>
              </a:spcAft>
              <a:buClr>
                <a:srgbClr val="000000"/>
              </a:buClr>
              <a:buSzPct val="100000"/>
              <a:buNone/>
            </a:pPr>
            <a:endParaRPr sz="2204"/>
          </a:p>
          <a:p>
            <a:pPr marL="521208" lvl="1" indent="-33782" algn="l" rtl="0">
              <a:lnSpc>
                <a:spcPct val="90000"/>
              </a:lnSpc>
              <a:spcBef>
                <a:spcPts val="300"/>
              </a:spcBef>
              <a:spcAft>
                <a:spcPts val="0"/>
              </a:spcAft>
              <a:buClr>
                <a:srgbClr val="000000"/>
              </a:buClr>
              <a:buSzPct val="100000"/>
              <a:buNone/>
            </a:pPr>
            <a:endParaRPr sz="2204"/>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EF64FF-0662-1909-054F-95C0A40F3FDE}"/>
              </a:ext>
            </a:extLst>
          </p:cNvPr>
          <p:cNvSpPr>
            <a:spLocks noGrp="1"/>
          </p:cNvSpPr>
          <p:nvPr>
            <p:ph type="body" idx="1"/>
          </p:nvPr>
        </p:nvSpPr>
        <p:spPr>
          <a:xfrm>
            <a:off x="2515685" y="209550"/>
            <a:ext cx="8914315" cy="883270"/>
          </a:xfrm>
        </p:spPr>
        <p:txBody>
          <a:bodyPr>
            <a:normAutofit/>
          </a:bodyPr>
          <a:lstStyle/>
          <a:p>
            <a:r>
              <a:rPr lang="en-US" sz="3600" dirty="0">
                <a:solidFill>
                  <a:schemeClr val="bg1"/>
                </a:solidFill>
                <a:latin typeface="Garamond" panose="02020404030301010803" pitchFamily="18" charset="0"/>
              </a:rPr>
              <a:t>Perceptron: </a:t>
            </a:r>
          </a:p>
        </p:txBody>
      </p:sp>
      <p:sp>
        <p:nvSpPr>
          <p:cNvPr id="4" name="TextBox 3">
            <a:extLst>
              <a:ext uri="{FF2B5EF4-FFF2-40B4-BE49-F238E27FC236}">
                <a16:creationId xmlns:a16="http://schemas.microsoft.com/office/drawing/2014/main" id="{5F77B612-81A5-9768-8064-E84290690CD4}"/>
              </a:ext>
            </a:extLst>
          </p:cNvPr>
          <p:cNvSpPr txBox="1"/>
          <p:nvPr/>
        </p:nvSpPr>
        <p:spPr>
          <a:xfrm>
            <a:off x="356840" y="1613118"/>
            <a:ext cx="11474604" cy="3631763"/>
          </a:xfrm>
          <a:prstGeom prst="rect">
            <a:avLst/>
          </a:prstGeom>
          <a:noFill/>
        </p:spPr>
        <p:txBody>
          <a:bodyPr wrap="square" rtlCol="0">
            <a:spAutoFit/>
          </a:bodyPr>
          <a:lstStyle/>
          <a:p>
            <a:pPr algn="just">
              <a:buFont typeface="Arial" panose="020B0604020202020204" pitchFamily="34" charset="0"/>
              <a:buChar char="•"/>
            </a:pPr>
            <a:r>
              <a:rPr lang="en-US" sz="2400" b="1" i="0" dirty="0">
                <a:solidFill>
                  <a:srgbClr val="000000"/>
                </a:solidFill>
                <a:effectLst/>
                <a:latin typeface="Garamond" panose="02020404030301010803" pitchFamily="18" charset="0"/>
              </a:rPr>
              <a:t>Activation Function:</a:t>
            </a:r>
            <a:endParaRPr lang="en-US" sz="2400" b="0" i="0" dirty="0">
              <a:solidFill>
                <a:srgbClr val="000000"/>
              </a:solidFill>
              <a:effectLst/>
              <a:latin typeface="Garamond" panose="02020404030301010803" pitchFamily="18" charset="0"/>
            </a:endParaRPr>
          </a:p>
          <a:p>
            <a:pPr algn="just"/>
            <a:r>
              <a:rPr lang="en-US" sz="2400" b="0" i="0" dirty="0">
                <a:solidFill>
                  <a:srgbClr val="333333"/>
                </a:solidFill>
                <a:effectLst/>
                <a:latin typeface="Garamond" panose="02020404030301010803" pitchFamily="18" charset="0"/>
              </a:rPr>
              <a:t>These are the final and important components that help to determine whether the neuron will fire or not. Activation Function can be considered primarily as a step function.</a:t>
            </a:r>
          </a:p>
          <a:p>
            <a:pPr algn="just"/>
            <a:endParaRPr lang="en-US" sz="2400" b="0" i="0" dirty="0">
              <a:solidFill>
                <a:srgbClr val="333333"/>
              </a:solidFill>
              <a:effectLst/>
              <a:latin typeface="Garamond" panose="02020404030301010803" pitchFamily="18" charset="0"/>
            </a:endParaRPr>
          </a:p>
          <a:p>
            <a:pPr algn="just"/>
            <a:r>
              <a:rPr lang="en-US" sz="2400" b="1" i="0" dirty="0">
                <a:solidFill>
                  <a:srgbClr val="333333"/>
                </a:solidFill>
                <a:effectLst/>
                <a:latin typeface="Garamond" panose="02020404030301010803" pitchFamily="18" charset="0"/>
              </a:rPr>
              <a:t>Types of Activation functions:</a:t>
            </a:r>
          </a:p>
          <a:p>
            <a:pPr algn="just"/>
            <a:endParaRPr lang="en-US" sz="2400" b="1" i="0" dirty="0">
              <a:solidFill>
                <a:srgbClr val="333333"/>
              </a:solidFill>
              <a:effectLst/>
              <a:latin typeface="Garamond" panose="02020404030301010803" pitchFamily="18" charset="0"/>
            </a:endParaRPr>
          </a:p>
          <a:p>
            <a:pPr algn="just">
              <a:buFont typeface="Arial" panose="020B0604020202020204" pitchFamily="34" charset="0"/>
              <a:buChar char="•"/>
            </a:pPr>
            <a:r>
              <a:rPr lang="en-US" sz="2400" b="0" i="0" dirty="0">
                <a:solidFill>
                  <a:srgbClr val="000000"/>
                </a:solidFill>
                <a:effectLst/>
                <a:latin typeface="Garamond" panose="02020404030301010803" pitchFamily="18" charset="0"/>
              </a:rPr>
              <a:t>Sign function</a:t>
            </a:r>
          </a:p>
          <a:p>
            <a:pPr algn="just">
              <a:buFont typeface="Arial" panose="020B0604020202020204" pitchFamily="34" charset="0"/>
              <a:buChar char="•"/>
            </a:pPr>
            <a:r>
              <a:rPr lang="en-US" sz="2400" b="0" i="0" dirty="0">
                <a:solidFill>
                  <a:srgbClr val="000000"/>
                </a:solidFill>
                <a:effectLst/>
                <a:latin typeface="Garamond" panose="02020404030301010803" pitchFamily="18" charset="0"/>
              </a:rPr>
              <a:t>Step function, and</a:t>
            </a:r>
          </a:p>
          <a:p>
            <a:pPr algn="just">
              <a:buFont typeface="Arial" panose="020B0604020202020204" pitchFamily="34" charset="0"/>
              <a:buChar char="•"/>
            </a:pPr>
            <a:r>
              <a:rPr lang="en-US" sz="2400" b="0" i="0" dirty="0">
                <a:solidFill>
                  <a:srgbClr val="000000"/>
                </a:solidFill>
                <a:effectLst/>
                <a:latin typeface="Garamond" panose="02020404030301010803" pitchFamily="18" charset="0"/>
              </a:rPr>
              <a:t>Sigmoid function</a:t>
            </a:r>
          </a:p>
          <a:p>
            <a:endParaRPr lang="en-US" dirty="0"/>
          </a:p>
        </p:txBody>
      </p:sp>
    </p:spTree>
    <p:extLst>
      <p:ext uri="{BB962C8B-B14F-4D97-AF65-F5344CB8AC3E}">
        <p14:creationId xmlns:p14="http://schemas.microsoft.com/office/powerpoint/2010/main" val="35474983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EF64FF-0662-1909-054F-95C0A40F3FDE}"/>
              </a:ext>
            </a:extLst>
          </p:cNvPr>
          <p:cNvSpPr>
            <a:spLocks noGrp="1"/>
          </p:cNvSpPr>
          <p:nvPr>
            <p:ph type="body" idx="1"/>
          </p:nvPr>
        </p:nvSpPr>
        <p:spPr>
          <a:xfrm>
            <a:off x="2515685" y="209550"/>
            <a:ext cx="8914315" cy="883270"/>
          </a:xfrm>
        </p:spPr>
        <p:txBody>
          <a:bodyPr>
            <a:normAutofit/>
          </a:bodyPr>
          <a:lstStyle/>
          <a:p>
            <a:r>
              <a:rPr lang="en-US" sz="3600" dirty="0">
                <a:solidFill>
                  <a:schemeClr val="bg1"/>
                </a:solidFill>
                <a:latin typeface="Garamond" panose="02020404030301010803" pitchFamily="18" charset="0"/>
              </a:rPr>
              <a:t>Perceptron: </a:t>
            </a:r>
          </a:p>
        </p:txBody>
      </p:sp>
      <p:pic>
        <p:nvPicPr>
          <p:cNvPr id="11266" name="Picture 2" descr="Difference between perceptron and neuron? - Nomidl">
            <a:extLst>
              <a:ext uri="{FF2B5EF4-FFF2-40B4-BE49-F238E27FC236}">
                <a16:creationId xmlns:a16="http://schemas.microsoft.com/office/drawing/2014/main" id="{053D878A-3E11-DA68-1718-CEDA6B3C07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284" y="1542702"/>
            <a:ext cx="8953500"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934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EF64FF-0662-1909-054F-95C0A40F3FDE}"/>
              </a:ext>
            </a:extLst>
          </p:cNvPr>
          <p:cNvSpPr>
            <a:spLocks noGrp="1"/>
          </p:cNvSpPr>
          <p:nvPr>
            <p:ph type="body" idx="1"/>
          </p:nvPr>
        </p:nvSpPr>
        <p:spPr>
          <a:xfrm>
            <a:off x="2515685" y="209550"/>
            <a:ext cx="8914315" cy="883270"/>
          </a:xfrm>
        </p:spPr>
        <p:txBody>
          <a:bodyPr>
            <a:normAutofit/>
          </a:bodyPr>
          <a:lstStyle/>
          <a:p>
            <a:r>
              <a:rPr lang="en-US" sz="3600" dirty="0">
                <a:solidFill>
                  <a:schemeClr val="bg1"/>
                </a:solidFill>
                <a:latin typeface="Garamond" panose="02020404030301010803" pitchFamily="18" charset="0"/>
              </a:rPr>
              <a:t>Perceptron: </a:t>
            </a:r>
          </a:p>
        </p:txBody>
      </p:sp>
      <p:sp>
        <p:nvSpPr>
          <p:cNvPr id="2" name="TextBox 1">
            <a:extLst>
              <a:ext uri="{FF2B5EF4-FFF2-40B4-BE49-F238E27FC236}">
                <a16:creationId xmlns:a16="http://schemas.microsoft.com/office/drawing/2014/main" id="{28177C10-1DFB-3023-27F8-A3E505920EB9}"/>
              </a:ext>
            </a:extLst>
          </p:cNvPr>
          <p:cNvSpPr txBox="1"/>
          <p:nvPr/>
        </p:nvSpPr>
        <p:spPr>
          <a:xfrm>
            <a:off x="375363" y="1672682"/>
            <a:ext cx="11210754" cy="4739759"/>
          </a:xfrm>
          <a:prstGeom prst="rect">
            <a:avLst/>
          </a:prstGeom>
          <a:noFill/>
        </p:spPr>
        <p:txBody>
          <a:bodyPr wrap="square" rtlCol="0">
            <a:spAutoFit/>
          </a:bodyPr>
          <a:lstStyle/>
          <a:p>
            <a:pPr algn="just"/>
            <a:r>
              <a:rPr lang="en-US" sz="2400" b="1" i="0" dirty="0">
                <a:solidFill>
                  <a:srgbClr val="333333"/>
                </a:solidFill>
                <a:effectLst/>
                <a:latin typeface="Garamond" panose="02020404030301010803" pitchFamily="18" charset="0"/>
              </a:rPr>
              <a:t>                                                f(x)=1; if w.x+b&gt;0</a:t>
            </a:r>
            <a:endParaRPr lang="en-US" sz="2400" b="0" i="0" dirty="0">
              <a:solidFill>
                <a:srgbClr val="333333"/>
              </a:solidFill>
              <a:effectLst/>
              <a:latin typeface="Garamond" panose="02020404030301010803" pitchFamily="18" charset="0"/>
            </a:endParaRPr>
          </a:p>
          <a:p>
            <a:pPr algn="just"/>
            <a:r>
              <a:rPr lang="en-US" sz="2400" b="1" i="0" dirty="0">
                <a:solidFill>
                  <a:srgbClr val="333333"/>
                </a:solidFill>
                <a:effectLst/>
                <a:latin typeface="Garamond" panose="02020404030301010803" pitchFamily="18" charset="0"/>
              </a:rPr>
              <a:t>                                                otherwise, f(x)=0</a:t>
            </a:r>
          </a:p>
          <a:p>
            <a:pPr algn="just"/>
            <a:endParaRPr lang="en-US" sz="2400" b="1" i="0" dirty="0">
              <a:solidFill>
                <a:srgbClr val="333333"/>
              </a:solidFill>
              <a:effectLst/>
              <a:latin typeface="Garamond" panose="02020404030301010803" pitchFamily="18" charset="0"/>
            </a:endParaRPr>
          </a:p>
          <a:p>
            <a:pPr algn="just">
              <a:buFont typeface="Arial" panose="020B0604020202020204" pitchFamily="34" charset="0"/>
              <a:buChar char="•"/>
            </a:pPr>
            <a:r>
              <a:rPr lang="en-US" sz="2400" b="0" i="0" dirty="0">
                <a:solidFill>
                  <a:srgbClr val="000000"/>
                </a:solidFill>
                <a:effectLst/>
                <a:latin typeface="Garamond" panose="02020404030301010803" pitchFamily="18" charset="0"/>
              </a:rPr>
              <a:t>w' represents real-valued weights vector</a:t>
            </a:r>
          </a:p>
          <a:p>
            <a:pPr algn="just">
              <a:buFont typeface="Arial" panose="020B0604020202020204" pitchFamily="34" charset="0"/>
              <a:buChar char="•"/>
            </a:pPr>
            <a:r>
              <a:rPr lang="en-US" sz="2400" b="0" i="0" dirty="0">
                <a:solidFill>
                  <a:srgbClr val="000000"/>
                </a:solidFill>
                <a:effectLst/>
                <a:latin typeface="Garamond" panose="02020404030301010803" pitchFamily="18" charset="0"/>
              </a:rPr>
              <a:t>'b' represents the bias</a:t>
            </a:r>
          </a:p>
          <a:p>
            <a:pPr algn="just">
              <a:buFont typeface="Arial" panose="020B0604020202020204" pitchFamily="34" charset="0"/>
              <a:buChar char="•"/>
            </a:pPr>
            <a:r>
              <a:rPr lang="en-US" sz="2400" b="0" i="0" dirty="0">
                <a:solidFill>
                  <a:srgbClr val="000000"/>
                </a:solidFill>
                <a:effectLst/>
                <a:latin typeface="Garamond" panose="02020404030301010803" pitchFamily="18" charset="0"/>
              </a:rPr>
              <a:t>'x' represents a vector of input x values.</a:t>
            </a:r>
          </a:p>
          <a:p>
            <a:pPr algn="just"/>
            <a:endParaRPr lang="en-US" sz="2400" b="0" i="0" dirty="0">
              <a:solidFill>
                <a:srgbClr val="333333"/>
              </a:solidFill>
              <a:effectLst/>
              <a:latin typeface="Garamond" panose="02020404030301010803" pitchFamily="18" charset="0"/>
            </a:endParaRPr>
          </a:p>
          <a:p>
            <a:pPr algn="just"/>
            <a:endParaRPr lang="en-US" sz="2400" dirty="0">
              <a:solidFill>
                <a:srgbClr val="333333"/>
              </a:solidFill>
              <a:latin typeface="Garamond" panose="02020404030301010803" pitchFamily="18" charset="0"/>
            </a:endParaRPr>
          </a:p>
          <a:p>
            <a:pPr algn="just"/>
            <a:r>
              <a:rPr lang="en-US" sz="2400" b="0" i="0" dirty="0">
                <a:solidFill>
                  <a:srgbClr val="333333"/>
                </a:solidFill>
                <a:effectLst/>
                <a:latin typeface="Garamond" panose="02020404030301010803" pitchFamily="18" charset="0"/>
              </a:rPr>
              <a:t>Based on the layers, Perceptron models are divided into two types. These are as follows:</a:t>
            </a:r>
          </a:p>
          <a:p>
            <a:pPr algn="just"/>
            <a:endParaRPr lang="en-US" sz="2400" b="0" i="0" dirty="0">
              <a:solidFill>
                <a:srgbClr val="333333"/>
              </a:solidFill>
              <a:effectLst/>
              <a:latin typeface="Garamond" panose="02020404030301010803" pitchFamily="18" charset="0"/>
            </a:endParaRPr>
          </a:p>
          <a:p>
            <a:pPr algn="just">
              <a:buFont typeface="+mj-lt"/>
              <a:buAutoNum type="arabicPeriod"/>
            </a:pPr>
            <a:r>
              <a:rPr lang="en-US" sz="2400" b="0" i="0" dirty="0">
                <a:solidFill>
                  <a:srgbClr val="000000"/>
                </a:solidFill>
                <a:effectLst/>
                <a:latin typeface="Garamond" panose="02020404030301010803" pitchFamily="18" charset="0"/>
              </a:rPr>
              <a:t>Single-layer Perceptron Model</a:t>
            </a:r>
          </a:p>
          <a:p>
            <a:pPr algn="just">
              <a:buFont typeface="+mj-lt"/>
              <a:buAutoNum type="arabicPeriod"/>
            </a:pPr>
            <a:r>
              <a:rPr lang="en-US" sz="2400" b="0" i="0" dirty="0">
                <a:solidFill>
                  <a:srgbClr val="000000"/>
                </a:solidFill>
                <a:effectLst/>
                <a:latin typeface="Garamond" panose="02020404030301010803" pitchFamily="18" charset="0"/>
              </a:rPr>
              <a:t>Multi-layer Perceptron model</a:t>
            </a:r>
          </a:p>
          <a:p>
            <a:endParaRPr lang="en-US" dirty="0"/>
          </a:p>
        </p:txBody>
      </p:sp>
    </p:spTree>
    <p:extLst>
      <p:ext uri="{BB962C8B-B14F-4D97-AF65-F5344CB8AC3E}">
        <p14:creationId xmlns:p14="http://schemas.microsoft.com/office/powerpoint/2010/main" val="27465922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EF64FF-0662-1909-054F-95C0A40F3FDE}"/>
              </a:ext>
            </a:extLst>
          </p:cNvPr>
          <p:cNvSpPr>
            <a:spLocks noGrp="1"/>
          </p:cNvSpPr>
          <p:nvPr>
            <p:ph type="body" idx="1"/>
          </p:nvPr>
        </p:nvSpPr>
        <p:spPr>
          <a:xfrm>
            <a:off x="2515685" y="209550"/>
            <a:ext cx="8914315" cy="883270"/>
          </a:xfrm>
        </p:spPr>
        <p:txBody>
          <a:bodyPr>
            <a:normAutofit/>
          </a:bodyPr>
          <a:lstStyle/>
          <a:p>
            <a:r>
              <a:rPr lang="en-US" sz="3600" dirty="0">
                <a:solidFill>
                  <a:schemeClr val="bg1"/>
                </a:solidFill>
                <a:latin typeface="Garamond" panose="02020404030301010803" pitchFamily="18" charset="0"/>
              </a:rPr>
              <a:t>Perceptron: </a:t>
            </a:r>
          </a:p>
        </p:txBody>
      </p:sp>
      <p:sp>
        <p:nvSpPr>
          <p:cNvPr id="4" name="TextBox 3">
            <a:extLst>
              <a:ext uri="{FF2B5EF4-FFF2-40B4-BE49-F238E27FC236}">
                <a16:creationId xmlns:a16="http://schemas.microsoft.com/office/drawing/2014/main" id="{5D62CC30-B3D2-18C7-7AF1-7114DDA20C91}"/>
              </a:ext>
            </a:extLst>
          </p:cNvPr>
          <p:cNvSpPr txBox="1"/>
          <p:nvPr/>
        </p:nvSpPr>
        <p:spPr>
          <a:xfrm>
            <a:off x="274320" y="1527160"/>
            <a:ext cx="11300312" cy="2523768"/>
          </a:xfrm>
          <a:prstGeom prst="rect">
            <a:avLst/>
          </a:prstGeom>
          <a:noFill/>
        </p:spPr>
        <p:txBody>
          <a:bodyPr wrap="square" rtlCol="0">
            <a:spAutoFit/>
          </a:bodyPr>
          <a:lstStyle/>
          <a:p>
            <a:pPr algn="just"/>
            <a:r>
              <a:rPr lang="en-US" sz="2400" b="0" i="0" dirty="0">
                <a:solidFill>
                  <a:srgbClr val="610B38"/>
                </a:solidFill>
                <a:effectLst/>
                <a:latin typeface="Garamond" panose="02020404030301010803" pitchFamily="18" charset="0"/>
              </a:rPr>
              <a:t>Limitations of Perceptron Model</a:t>
            </a:r>
          </a:p>
          <a:p>
            <a:pPr algn="just"/>
            <a:r>
              <a:rPr lang="en-US" sz="2400" b="1" i="0" dirty="0">
                <a:solidFill>
                  <a:srgbClr val="333333"/>
                </a:solidFill>
                <a:effectLst/>
                <a:latin typeface="Garamond" panose="02020404030301010803" pitchFamily="18" charset="0"/>
              </a:rPr>
              <a:t>A perceptron model has limitations as follows:</a:t>
            </a:r>
            <a:endParaRPr lang="en-US" sz="2400" b="0" i="0" dirty="0">
              <a:solidFill>
                <a:srgbClr val="333333"/>
              </a:solidFill>
              <a:effectLst/>
              <a:latin typeface="Garamond" panose="02020404030301010803" pitchFamily="18" charset="0"/>
            </a:endParaRPr>
          </a:p>
          <a:p>
            <a:pPr algn="just">
              <a:buFont typeface="Arial" panose="020B0604020202020204" pitchFamily="34" charset="0"/>
              <a:buChar char="•"/>
            </a:pPr>
            <a:r>
              <a:rPr lang="en-US" sz="2400" b="0" i="0" dirty="0">
                <a:solidFill>
                  <a:srgbClr val="000000"/>
                </a:solidFill>
                <a:effectLst/>
                <a:latin typeface="Garamond" panose="02020404030301010803" pitchFamily="18" charset="0"/>
              </a:rPr>
              <a:t>The output of a perceptron can only be a binary number (0 or 1) due to the hard limit transfer function.</a:t>
            </a:r>
          </a:p>
          <a:p>
            <a:pPr algn="just">
              <a:buFont typeface="Arial" panose="020B0604020202020204" pitchFamily="34" charset="0"/>
              <a:buChar char="•"/>
            </a:pPr>
            <a:r>
              <a:rPr lang="en-US" sz="2400" b="0" i="0" dirty="0">
                <a:solidFill>
                  <a:srgbClr val="000000"/>
                </a:solidFill>
                <a:effectLst/>
                <a:latin typeface="Garamond" panose="02020404030301010803" pitchFamily="18" charset="0"/>
              </a:rPr>
              <a:t>Perceptron can only be used to classify the linearly separable sets of input vectors. If input vectors are non-linear, it is not easy to classify them properly</a:t>
            </a:r>
            <a:r>
              <a:rPr lang="en-US" b="0" i="0" dirty="0">
                <a:solidFill>
                  <a:srgbClr val="000000"/>
                </a:solidFill>
                <a:effectLst/>
                <a:latin typeface="inter-regular"/>
              </a:rPr>
              <a:t>.</a:t>
            </a:r>
          </a:p>
          <a:p>
            <a:endParaRPr lang="en-US" dirty="0"/>
          </a:p>
        </p:txBody>
      </p:sp>
    </p:spTree>
    <p:extLst>
      <p:ext uri="{BB962C8B-B14F-4D97-AF65-F5344CB8AC3E}">
        <p14:creationId xmlns:p14="http://schemas.microsoft.com/office/powerpoint/2010/main" val="5179616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EF64FF-0662-1909-054F-95C0A40F3FDE}"/>
              </a:ext>
            </a:extLst>
          </p:cNvPr>
          <p:cNvSpPr>
            <a:spLocks noGrp="1"/>
          </p:cNvSpPr>
          <p:nvPr>
            <p:ph type="body" idx="1"/>
          </p:nvPr>
        </p:nvSpPr>
        <p:spPr>
          <a:xfrm>
            <a:off x="2515685" y="209550"/>
            <a:ext cx="8914315" cy="883270"/>
          </a:xfrm>
        </p:spPr>
        <p:txBody>
          <a:bodyPr>
            <a:normAutofit/>
          </a:bodyPr>
          <a:lstStyle/>
          <a:p>
            <a:r>
              <a:rPr lang="en-US" sz="3600" dirty="0">
                <a:solidFill>
                  <a:schemeClr val="bg1"/>
                </a:solidFill>
                <a:latin typeface="Garamond" panose="02020404030301010803" pitchFamily="18" charset="0"/>
              </a:rPr>
              <a:t>Evaluation method-accuracy, F1 score: </a:t>
            </a:r>
          </a:p>
        </p:txBody>
      </p:sp>
      <p:sp>
        <p:nvSpPr>
          <p:cNvPr id="2" name="TextBox 1">
            <a:extLst>
              <a:ext uri="{FF2B5EF4-FFF2-40B4-BE49-F238E27FC236}">
                <a16:creationId xmlns:a16="http://schemas.microsoft.com/office/drawing/2014/main" id="{7AD7E43F-6FCB-4FDD-E6E9-C278257A18CE}"/>
              </a:ext>
            </a:extLst>
          </p:cNvPr>
          <p:cNvSpPr txBox="1"/>
          <p:nvPr/>
        </p:nvSpPr>
        <p:spPr>
          <a:xfrm>
            <a:off x="331470" y="1485900"/>
            <a:ext cx="11990070" cy="1938992"/>
          </a:xfrm>
          <a:prstGeom prst="rect">
            <a:avLst/>
          </a:prstGeom>
          <a:noFill/>
        </p:spPr>
        <p:txBody>
          <a:bodyPr wrap="square" rtlCol="0">
            <a:spAutoFit/>
          </a:bodyPr>
          <a:lstStyle/>
          <a:p>
            <a:r>
              <a:rPr lang="en-US" sz="2400" b="0" i="0" dirty="0">
                <a:solidFill>
                  <a:srgbClr val="242424"/>
                </a:solidFill>
                <a:effectLst/>
                <a:latin typeface="Garamond" panose="02020404030301010803" pitchFamily="18" charset="0"/>
              </a:rPr>
              <a:t>Accuracy is an evaluation metric that allows you to measure the total number of predictions a model gets right. The formula for accuracy is below:</a:t>
            </a:r>
          </a:p>
          <a:p>
            <a:endParaRPr lang="en-US" sz="2400" dirty="0">
              <a:solidFill>
                <a:srgbClr val="242424"/>
              </a:solidFill>
              <a:latin typeface="Garamond" panose="02020404030301010803" pitchFamily="18" charset="0"/>
            </a:endParaRPr>
          </a:p>
          <a:p>
            <a:r>
              <a:rPr lang="en-US" sz="2400" b="0" i="0" dirty="0">
                <a:solidFill>
                  <a:srgbClr val="242424"/>
                </a:solidFill>
                <a:effectLst/>
                <a:latin typeface="Garamond" panose="02020404030301010803" pitchFamily="18" charset="0"/>
              </a:rPr>
              <a:t>Accuracy will answer the question, what percent of the model predictions were correct? Accuracy looks at True Positives and True Negatives.</a:t>
            </a:r>
            <a:endParaRPr lang="en-US" sz="2400" dirty="0">
              <a:latin typeface="Garamond" panose="02020404030301010803" pitchFamily="18" charset="0"/>
            </a:endParaRPr>
          </a:p>
        </p:txBody>
      </p:sp>
      <p:pic>
        <p:nvPicPr>
          <p:cNvPr id="5" name="Picture 4">
            <a:extLst>
              <a:ext uri="{FF2B5EF4-FFF2-40B4-BE49-F238E27FC236}">
                <a16:creationId xmlns:a16="http://schemas.microsoft.com/office/drawing/2014/main" id="{DE231662-4A8A-6AD0-E773-6BB6343E2F1F}"/>
              </a:ext>
            </a:extLst>
          </p:cNvPr>
          <p:cNvPicPr>
            <a:picLocks noChangeAspect="1"/>
          </p:cNvPicPr>
          <p:nvPr/>
        </p:nvPicPr>
        <p:blipFill>
          <a:blip r:embed="rId2"/>
          <a:stretch>
            <a:fillRect/>
          </a:stretch>
        </p:blipFill>
        <p:spPr>
          <a:xfrm>
            <a:off x="2946576" y="4988171"/>
            <a:ext cx="6573167" cy="1019317"/>
          </a:xfrm>
          <a:prstGeom prst="rect">
            <a:avLst/>
          </a:prstGeom>
        </p:spPr>
      </p:pic>
    </p:spTree>
    <p:extLst>
      <p:ext uri="{BB962C8B-B14F-4D97-AF65-F5344CB8AC3E}">
        <p14:creationId xmlns:p14="http://schemas.microsoft.com/office/powerpoint/2010/main" val="13216357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EF64FF-0662-1909-054F-95C0A40F3FDE}"/>
              </a:ext>
            </a:extLst>
          </p:cNvPr>
          <p:cNvSpPr>
            <a:spLocks noGrp="1"/>
          </p:cNvSpPr>
          <p:nvPr>
            <p:ph type="body" idx="1"/>
          </p:nvPr>
        </p:nvSpPr>
        <p:spPr>
          <a:xfrm>
            <a:off x="2515685" y="209550"/>
            <a:ext cx="8914315" cy="883270"/>
          </a:xfrm>
        </p:spPr>
        <p:txBody>
          <a:bodyPr>
            <a:normAutofit/>
          </a:bodyPr>
          <a:lstStyle/>
          <a:p>
            <a:r>
              <a:rPr lang="en-US" sz="3600" dirty="0">
                <a:solidFill>
                  <a:schemeClr val="bg1"/>
                </a:solidFill>
                <a:latin typeface="Garamond" panose="02020404030301010803" pitchFamily="18" charset="0"/>
              </a:rPr>
              <a:t>Evaluation method-accuracy, F1 score: </a:t>
            </a:r>
          </a:p>
        </p:txBody>
      </p:sp>
      <p:pic>
        <p:nvPicPr>
          <p:cNvPr id="5" name="Picture 4">
            <a:extLst>
              <a:ext uri="{FF2B5EF4-FFF2-40B4-BE49-F238E27FC236}">
                <a16:creationId xmlns:a16="http://schemas.microsoft.com/office/drawing/2014/main" id="{DE231662-4A8A-6AD0-E773-6BB6343E2F1F}"/>
              </a:ext>
            </a:extLst>
          </p:cNvPr>
          <p:cNvPicPr>
            <a:picLocks noChangeAspect="1"/>
          </p:cNvPicPr>
          <p:nvPr/>
        </p:nvPicPr>
        <p:blipFill>
          <a:blip r:embed="rId2"/>
          <a:stretch>
            <a:fillRect/>
          </a:stretch>
        </p:blipFill>
        <p:spPr>
          <a:xfrm>
            <a:off x="2923716" y="5251061"/>
            <a:ext cx="6573167" cy="1019317"/>
          </a:xfrm>
          <a:prstGeom prst="rect">
            <a:avLst/>
          </a:prstGeom>
        </p:spPr>
      </p:pic>
      <p:pic>
        <p:nvPicPr>
          <p:cNvPr id="6" name="Picture 5">
            <a:extLst>
              <a:ext uri="{FF2B5EF4-FFF2-40B4-BE49-F238E27FC236}">
                <a16:creationId xmlns:a16="http://schemas.microsoft.com/office/drawing/2014/main" id="{972FD901-C062-5E61-C654-6660A8BD0821}"/>
              </a:ext>
            </a:extLst>
          </p:cNvPr>
          <p:cNvPicPr>
            <a:picLocks noChangeAspect="1"/>
          </p:cNvPicPr>
          <p:nvPr/>
        </p:nvPicPr>
        <p:blipFill>
          <a:blip r:embed="rId3"/>
          <a:stretch>
            <a:fillRect/>
          </a:stretch>
        </p:blipFill>
        <p:spPr>
          <a:xfrm>
            <a:off x="3309517" y="1331248"/>
            <a:ext cx="4851504" cy="4000766"/>
          </a:xfrm>
          <a:prstGeom prst="rect">
            <a:avLst/>
          </a:prstGeom>
        </p:spPr>
      </p:pic>
    </p:spTree>
    <p:extLst>
      <p:ext uri="{BB962C8B-B14F-4D97-AF65-F5344CB8AC3E}">
        <p14:creationId xmlns:p14="http://schemas.microsoft.com/office/powerpoint/2010/main" val="15208931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EF64FF-0662-1909-054F-95C0A40F3FDE}"/>
              </a:ext>
            </a:extLst>
          </p:cNvPr>
          <p:cNvSpPr>
            <a:spLocks noGrp="1"/>
          </p:cNvSpPr>
          <p:nvPr>
            <p:ph type="body" idx="1"/>
          </p:nvPr>
        </p:nvSpPr>
        <p:spPr>
          <a:xfrm>
            <a:off x="2515685" y="209550"/>
            <a:ext cx="8914315" cy="883270"/>
          </a:xfrm>
        </p:spPr>
        <p:txBody>
          <a:bodyPr>
            <a:normAutofit/>
          </a:bodyPr>
          <a:lstStyle/>
          <a:p>
            <a:r>
              <a:rPr lang="en-US" sz="3600" dirty="0">
                <a:solidFill>
                  <a:schemeClr val="bg1"/>
                </a:solidFill>
                <a:latin typeface="Garamond" panose="02020404030301010803" pitchFamily="18" charset="0"/>
              </a:rPr>
              <a:t>Evaluation method-accuracy, F1 score: </a:t>
            </a:r>
          </a:p>
        </p:txBody>
      </p:sp>
      <p:sp>
        <p:nvSpPr>
          <p:cNvPr id="2" name="TextBox 1">
            <a:extLst>
              <a:ext uri="{FF2B5EF4-FFF2-40B4-BE49-F238E27FC236}">
                <a16:creationId xmlns:a16="http://schemas.microsoft.com/office/drawing/2014/main" id="{D6AACA4F-575A-8E43-AB64-D56E1BE4DB31}"/>
              </a:ext>
            </a:extLst>
          </p:cNvPr>
          <p:cNvSpPr txBox="1"/>
          <p:nvPr/>
        </p:nvSpPr>
        <p:spPr>
          <a:xfrm>
            <a:off x="235282" y="1497330"/>
            <a:ext cx="11721435" cy="2893100"/>
          </a:xfrm>
          <a:prstGeom prst="rect">
            <a:avLst/>
          </a:prstGeom>
          <a:noFill/>
        </p:spPr>
        <p:txBody>
          <a:bodyPr wrap="square" rtlCol="0">
            <a:spAutoFit/>
          </a:bodyPr>
          <a:lstStyle/>
          <a:p>
            <a:pPr algn="l"/>
            <a:r>
              <a:rPr lang="en-US" sz="2400" b="0" i="0" dirty="0">
                <a:solidFill>
                  <a:srgbClr val="080A13"/>
                </a:solidFill>
                <a:effectLst/>
                <a:latin typeface="Garamond" panose="02020404030301010803" pitchFamily="18" charset="0"/>
              </a:rPr>
              <a:t>F1 score is a </a:t>
            </a:r>
            <a:r>
              <a:rPr lang="en-US" sz="2400" b="0" i="0" u="none" strike="noStrike" dirty="0">
                <a:solidFill>
                  <a:srgbClr val="1064FE"/>
                </a:solidFill>
                <a:effectLst/>
                <a:latin typeface="Garamond" panose="02020404030301010803" pitchFamily="18" charset="0"/>
                <a:hlinkClick r:id="rId2"/>
              </a:rPr>
              <a:t>machine learning</a:t>
            </a:r>
            <a:r>
              <a:rPr lang="en-US" sz="2400" b="0" i="0" dirty="0">
                <a:solidFill>
                  <a:srgbClr val="080A13"/>
                </a:solidFill>
                <a:effectLst/>
                <a:latin typeface="Garamond" panose="02020404030301010803" pitchFamily="18" charset="0"/>
              </a:rPr>
              <a:t> evaluation metric that measures a model’s accuracy. It combines the precision and recall scores of a model.</a:t>
            </a:r>
          </a:p>
          <a:p>
            <a:pPr algn="l"/>
            <a:r>
              <a:rPr lang="en-US" sz="2400" b="0" i="0" dirty="0">
                <a:solidFill>
                  <a:srgbClr val="080A13"/>
                </a:solidFill>
                <a:effectLst/>
                <a:latin typeface="Garamond" panose="02020404030301010803" pitchFamily="18" charset="0"/>
              </a:rPr>
              <a:t>The accuracy metric computes how many times a model made a correct prediction across the entire dataset. This can be a reliable metric only if the dataset is class-balanced; that is, each class of the dataset has the same number of samples.</a:t>
            </a:r>
          </a:p>
          <a:p>
            <a:pPr algn="l"/>
            <a:endParaRPr lang="en-US" sz="2400" dirty="0">
              <a:solidFill>
                <a:srgbClr val="080A13"/>
              </a:solidFill>
              <a:latin typeface="Garamond" panose="02020404030301010803" pitchFamily="18" charset="0"/>
            </a:endParaRPr>
          </a:p>
          <a:p>
            <a:pPr algn="l"/>
            <a:r>
              <a:rPr lang="en-US" sz="2400" b="0" i="0" dirty="0">
                <a:solidFill>
                  <a:srgbClr val="080A13"/>
                </a:solidFill>
                <a:effectLst/>
                <a:latin typeface="Garamond" panose="02020404030301010803" pitchFamily="18" charset="0"/>
              </a:rPr>
              <a:t>How do we calculate F1 score ?</a:t>
            </a:r>
          </a:p>
          <a:p>
            <a:endParaRPr lang="en-US" dirty="0"/>
          </a:p>
        </p:txBody>
      </p:sp>
    </p:spTree>
    <p:extLst>
      <p:ext uri="{BB962C8B-B14F-4D97-AF65-F5344CB8AC3E}">
        <p14:creationId xmlns:p14="http://schemas.microsoft.com/office/powerpoint/2010/main" val="6510259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EF64FF-0662-1909-054F-95C0A40F3FDE}"/>
              </a:ext>
            </a:extLst>
          </p:cNvPr>
          <p:cNvSpPr>
            <a:spLocks noGrp="1"/>
          </p:cNvSpPr>
          <p:nvPr>
            <p:ph type="body" idx="1"/>
          </p:nvPr>
        </p:nvSpPr>
        <p:spPr>
          <a:xfrm>
            <a:off x="2515685" y="209550"/>
            <a:ext cx="8914315" cy="883270"/>
          </a:xfrm>
        </p:spPr>
        <p:txBody>
          <a:bodyPr>
            <a:normAutofit/>
          </a:bodyPr>
          <a:lstStyle/>
          <a:p>
            <a:r>
              <a:rPr lang="en-US" sz="3600" dirty="0">
                <a:solidFill>
                  <a:schemeClr val="bg1"/>
                </a:solidFill>
                <a:latin typeface="Garamond" panose="02020404030301010803" pitchFamily="18" charset="0"/>
              </a:rPr>
              <a:t>Evaluation method-accuracy, F1 score: </a:t>
            </a:r>
          </a:p>
        </p:txBody>
      </p:sp>
      <p:sp>
        <p:nvSpPr>
          <p:cNvPr id="2" name="TextBox 1">
            <a:extLst>
              <a:ext uri="{FF2B5EF4-FFF2-40B4-BE49-F238E27FC236}">
                <a16:creationId xmlns:a16="http://schemas.microsoft.com/office/drawing/2014/main" id="{D6AACA4F-575A-8E43-AB64-D56E1BE4DB31}"/>
              </a:ext>
            </a:extLst>
          </p:cNvPr>
          <p:cNvSpPr txBox="1"/>
          <p:nvPr/>
        </p:nvSpPr>
        <p:spPr>
          <a:xfrm>
            <a:off x="235282" y="1497330"/>
            <a:ext cx="11721435" cy="5109091"/>
          </a:xfrm>
          <a:prstGeom prst="rect">
            <a:avLst/>
          </a:prstGeom>
          <a:noFill/>
        </p:spPr>
        <p:txBody>
          <a:bodyPr wrap="square" rtlCol="0">
            <a:spAutoFit/>
          </a:bodyPr>
          <a:lstStyle/>
          <a:p>
            <a:pPr algn="l"/>
            <a:r>
              <a:rPr lang="en-US" sz="2400" b="0" i="0" dirty="0">
                <a:solidFill>
                  <a:srgbClr val="080A13"/>
                </a:solidFill>
                <a:effectLst/>
                <a:latin typeface="Garamond" panose="02020404030301010803" pitchFamily="18" charset="0"/>
              </a:rPr>
              <a:t>How do we calculate F1 score ?</a:t>
            </a:r>
          </a:p>
          <a:p>
            <a:pPr algn="l"/>
            <a:endParaRPr lang="en-US" sz="2400" dirty="0">
              <a:solidFill>
                <a:srgbClr val="080A13"/>
              </a:solidFill>
              <a:latin typeface="Garamond" panose="02020404030301010803" pitchFamily="18" charset="0"/>
            </a:endParaRPr>
          </a:p>
          <a:p>
            <a:pPr algn="l"/>
            <a:r>
              <a:rPr lang="en-US" sz="2400" b="0" i="0" dirty="0">
                <a:solidFill>
                  <a:srgbClr val="080A13"/>
                </a:solidFill>
                <a:effectLst/>
                <a:latin typeface="Garamond" panose="02020404030301010803" pitchFamily="18" charset="0"/>
              </a:rPr>
              <a:t>To understand the calculation of the F1 score, we first need to look at a </a:t>
            </a:r>
            <a:r>
              <a:rPr lang="en-US" sz="2400" b="0" i="0" u="none" strike="noStrike" dirty="0">
                <a:solidFill>
                  <a:srgbClr val="1064FE"/>
                </a:solidFill>
                <a:effectLst/>
                <a:latin typeface="Garamond" panose="02020404030301010803" pitchFamily="18" charset="0"/>
                <a:hlinkClick r:id="rId2"/>
              </a:rPr>
              <a:t>confusion matrix</a:t>
            </a:r>
            <a:r>
              <a:rPr lang="en-US" sz="2400" b="0" i="0" dirty="0">
                <a:solidFill>
                  <a:srgbClr val="080A13"/>
                </a:solidFill>
                <a:effectLst/>
                <a:latin typeface="Garamond" panose="02020404030301010803" pitchFamily="18" charset="0"/>
              </a:rPr>
              <a:t>.</a:t>
            </a:r>
          </a:p>
          <a:p>
            <a:pPr algn="l"/>
            <a:r>
              <a:rPr lang="en-US" sz="2400" b="0" i="0" dirty="0">
                <a:solidFill>
                  <a:srgbClr val="080A13"/>
                </a:solidFill>
                <a:effectLst/>
                <a:latin typeface="Garamond" panose="02020404030301010803" pitchFamily="18" charset="0"/>
              </a:rPr>
              <a:t>A confusion matrix represents the predictive performance of a model on a dataset. For a binary class dataset (which consists of, suppose, “positive” and “negative” classes), a confusion matrix has four essential components:</a:t>
            </a:r>
            <a:br>
              <a:rPr lang="en-US" sz="2400" b="0" i="0" dirty="0">
                <a:solidFill>
                  <a:srgbClr val="080A13"/>
                </a:solidFill>
                <a:effectLst/>
                <a:latin typeface="Garamond" panose="02020404030301010803" pitchFamily="18" charset="0"/>
              </a:rPr>
            </a:br>
            <a:br>
              <a:rPr lang="en-US" sz="2400" b="0" i="0" dirty="0">
                <a:solidFill>
                  <a:srgbClr val="080A13"/>
                </a:solidFill>
                <a:effectLst/>
                <a:latin typeface="Garamond" panose="02020404030301010803" pitchFamily="18" charset="0"/>
              </a:rPr>
            </a:br>
            <a:endParaRPr lang="en-US" sz="2400" b="0" i="0" dirty="0">
              <a:solidFill>
                <a:srgbClr val="080A13"/>
              </a:solidFill>
              <a:effectLst/>
              <a:latin typeface="Garamond" panose="02020404030301010803" pitchFamily="18" charset="0"/>
            </a:endParaRPr>
          </a:p>
          <a:p>
            <a:pPr algn="l">
              <a:buFont typeface="+mj-lt"/>
              <a:buAutoNum type="arabicPeriod"/>
            </a:pPr>
            <a:r>
              <a:rPr lang="en-US" sz="2400" b="0" i="0" dirty="0">
                <a:solidFill>
                  <a:srgbClr val="080A13"/>
                </a:solidFill>
                <a:effectLst/>
                <a:latin typeface="Garamond" panose="02020404030301010803" pitchFamily="18" charset="0"/>
              </a:rPr>
              <a:t>True Positives (TP): Number of samples </a:t>
            </a:r>
            <a:r>
              <a:rPr lang="en-US" sz="2400" b="0" i="1" dirty="0">
                <a:solidFill>
                  <a:srgbClr val="080A13"/>
                </a:solidFill>
                <a:effectLst/>
                <a:latin typeface="Garamond" panose="02020404030301010803" pitchFamily="18" charset="0"/>
              </a:rPr>
              <a:t>correctly </a:t>
            </a:r>
            <a:r>
              <a:rPr lang="en-US" sz="2400" b="0" i="0" dirty="0">
                <a:solidFill>
                  <a:srgbClr val="080A13"/>
                </a:solidFill>
                <a:effectLst/>
                <a:latin typeface="Garamond" panose="02020404030301010803" pitchFamily="18" charset="0"/>
              </a:rPr>
              <a:t>predicted as “positive.”</a:t>
            </a:r>
          </a:p>
          <a:p>
            <a:pPr algn="l">
              <a:buFont typeface="+mj-lt"/>
              <a:buAutoNum type="arabicPeriod"/>
            </a:pPr>
            <a:r>
              <a:rPr lang="en-US" sz="2400" b="0" i="0" dirty="0">
                <a:solidFill>
                  <a:srgbClr val="080A13"/>
                </a:solidFill>
                <a:effectLst/>
                <a:latin typeface="Garamond" panose="02020404030301010803" pitchFamily="18" charset="0"/>
              </a:rPr>
              <a:t>False Positives (FP): Number of samples </a:t>
            </a:r>
            <a:r>
              <a:rPr lang="en-US" sz="2400" b="0" i="1" dirty="0">
                <a:solidFill>
                  <a:srgbClr val="080A13"/>
                </a:solidFill>
                <a:effectLst/>
                <a:latin typeface="Garamond" panose="02020404030301010803" pitchFamily="18" charset="0"/>
              </a:rPr>
              <a:t>wrongly </a:t>
            </a:r>
            <a:r>
              <a:rPr lang="en-US" sz="2400" b="0" i="0" dirty="0">
                <a:solidFill>
                  <a:srgbClr val="080A13"/>
                </a:solidFill>
                <a:effectLst/>
                <a:latin typeface="Garamond" panose="02020404030301010803" pitchFamily="18" charset="0"/>
              </a:rPr>
              <a:t>predicted as “positive.”</a:t>
            </a:r>
          </a:p>
          <a:p>
            <a:pPr algn="l">
              <a:buFont typeface="+mj-lt"/>
              <a:buAutoNum type="arabicPeriod"/>
            </a:pPr>
            <a:r>
              <a:rPr lang="en-US" sz="2400" b="0" i="0" dirty="0">
                <a:solidFill>
                  <a:srgbClr val="080A13"/>
                </a:solidFill>
                <a:effectLst/>
                <a:latin typeface="Garamond" panose="02020404030301010803" pitchFamily="18" charset="0"/>
              </a:rPr>
              <a:t>True Negatives (TN): Number of samples </a:t>
            </a:r>
            <a:r>
              <a:rPr lang="en-US" sz="2400" b="0" i="1" dirty="0">
                <a:solidFill>
                  <a:srgbClr val="080A13"/>
                </a:solidFill>
                <a:effectLst/>
                <a:latin typeface="Garamond" panose="02020404030301010803" pitchFamily="18" charset="0"/>
              </a:rPr>
              <a:t>correctly </a:t>
            </a:r>
            <a:r>
              <a:rPr lang="en-US" sz="2400" b="0" i="0" dirty="0">
                <a:solidFill>
                  <a:srgbClr val="080A13"/>
                </a:solidFill>
                <a:effectLst/>
                <a:latin typeface="Garamond" panose="02020404030301010803" pitchFamily="18" charset="0"/>
              </a:rPr>
              <a:t>predicted as “negative.”</a:t>
            </a:r>
          </a:p>
          <a:p>
            <a:pPr algn="l">
              <a:buFont typeface="+mj-lt"/>
              <a:buAutoNum type="arabicPeriod"/>
            </a:pPr>
            <a:r>
              <a:rPr lang="en-US" sz="2400" b="0" i="0" dirty="0">
                <a:solidFill>
                  <a:srgbClr val="080A13"/>
                </a:solidFill>
                <a:effectLst/>
                <a:latin typeface="Garamond" panose="02020404030301010803" pitchFamily="18" charset="0"/>
              </a:rPr>
              <a:t>False Negatives (FN): Number of samples </a:t>
            </a:r>
            <a:r>
              <a:rPr lang="en-US" sz="2400" b="0" i="1" dirty="0">
                <a:solidFill>
                  <a:srgbClr val="080A13"/>
                </a:solidFill>
                <a:effectLst/>
                <a:latin typeface="Garamond" panose="02020404030301010803" pitchFamily="18" charset="0"/>
              </a:rPr>
              <a:t>wrongly </a:t>
            </a:r>
            <a:r>
              <a:rPr lang="en-US" sz="2400" b="0" i="0" dirty="0">
                <a:solidFill>
                  <a:srgbClr val="080A13"/>
                </a:solidFill>
                <a:effectLst/>
                <a:latin typeface="Garamond" panose="02020404030301010803" pitchFamily="18" charset="0"/>
              </a:rPr>
              <a:t>predicted as “negative.”</a:t>
            </a:r>
          </a:p>
          <a:p>
            <a:pPr algn="l"/>
            <a:endParaRPr lang="en-US" sz="2400" b="0" i="0" dirty="0">
              <a:solidFill>
                <a:srgbClr val="080A13"/>
              </a:solidFill>
              <a:effectLst/>
              <a:latin typeface="Garamond" panose="02020404030301010803" pitchFamily="18" charset="0"/>
            </a:endParaRPr>
          </a:p>
          <a:p>
            <a:endParaRPr lang="en-US" dirty="0"/>
          </a:p>
        </p:txBody>
      </p:sp>
    </p:spTree>
    <p:extLst>
      <p:ext uri="{BB962C8B-B14F-4D97-AF65-F5344CB8AC3E}">
        <p14:creationId xmlns:p14="http://schemas.microsoft.com/office/powerpoint/2010/main" val="11577455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EF64FF-0662-1909-054F-95C0A40F3FDE}"/>
              </a:ext>
            </a:extLst>
          </p:cNvPr>
          <p:cNvSpPr>
            <a:spLocks noGrp="1"/>
          </p:cNvSpPr>
          <p:nvPr>
            <p:ph type="body" idx="1"/>
          </p:nvPr>
        </p:nvSpPr>
        <p:spPr>
          <a:xfrm>
            <a:off x="2515685" y="209550"/>
            <a:ext cx="8914315" cy="883270"/>
          </a:xfrm>
        </p:spPr>
        <p:txBody>
          <a:bodyPr>
            <a:normAutofit/>
          </a:bodyPr>
          <a:lstStyle/>
          <a:p>
            <a:r>
              <a:rPr lang="en-US" sz="3600" dirty="0">
                <a:solidFill>
                  <a:schemeClr val="bg1"/>
                </a:solidFill>
                <a:latin typeface="Garamond" panose="02020404030301010803" pitchFamily="18" charset="0"/>
              </a:rPr>
              <a:t>Evaluation method-accuracy, F1 score: </a:t>
            </a:r>
          </a:p>
        </p:txBody>
      </p:sp>
      <p:sp>
        <p:nvSpPr>
          <p:cNvPr id="4" name="TextBox 3">
            <a:extLst>
              <a:ext uri="{FF2B5EF4-FFF2-40B4-BE49-F238E27FC236}">
                <a16:creationId xmlns:a16="http://schemas.microsoft.com/office/drawing/2014/main" id="{15433148-2B12-16B7-DE58-F8CAF7A5E04A}"/>
              </a:ext>
            </a:extLst>
          </p:cNvPr>
          <p:cNvSpPr txBox="1"/>
          <p:nvPr/>
        </p:nvSpPr>
        <p:spPr>
          <a:xfrm>
            <a:off x="309695" y="1565910"/>
            <a:ext cx="11600365" cy="1785104"/>
          </a:xfrm>
          <a:prstGeom prst="rect">
            <a:avLst/>
          </a:prstGeom>
          <a:noFill/>
        </p:spPr>
        <p:txBody>
          <a:bodyPr wrap="square" rtlCol="0">
            <a:spAutoFit/>
          </a:bodyPr>
          <a:lstStyle/>
          <a:p>
            <a:pPr algn="l"/>
            <a:r>
              <a:rPr lang="en-US" sz="2400" b="0" i="0" dirty="0">
                <a:solidFill>
                  <a:srgbClr val="080A13"/>
                </a:solidFill>
                <a:effectLst/>
                <a:latin typeface="Garamond" panose="02020404030301010803" pitchFamily="18" charset="0"/>
              </a:rPr>
              <a:t>Using the components of the confusion matrix, we can define the various metrics used for evaluating classifiers—accuracy, precision, recall, and F1 score.</a:t>
            </a:r>
          </a:p>
          <a:p>
            <a:pPr algn="l"/>
            <a:r>
              <a:rPr lang="en-US" sz="2400" b="0" i="0" dirty="0">
                <a:solidFill>
                  <a:srgbClr val="080A13"/>
                </a:solidFill>
                <a:effectLst/>
                <a:latin typeface="Garamond" panose="02020404030301010803" pitchFamily="18" charset="0"/>
              </a:rPr>
              <a:t>The F1 score is defined based on the precision and recall scores, which are mathematically defined as follows:</a:t>
            </a:r>
          </a:p>
          <a:p>
            <a:endParaRPr lang="en-US" dirty="0"/>
          </a:p>
        </p:txBody>
      </p:sp>
      <p:pic>
        <p:nvPicPr>
          <p:cNvPr id="6" name="Picture 5">
            <a:extLst>
              <a:ext uri="{FF2B5EF4-FFF2-40B4-BE49-F238E27FC236}">
                <a16:creationId xmlns:a16="http://schemas.microsoft.com/office/drawing/2014/main" id="{E361946F-A364-61F4-3514-2F2B06ED8897}"/>
              </a:ext>
            </a:extLst>
          </p:cNvPr>
          <p:cNvPicPr>
            <a:picLocks noChangeAspect="1"/>
          </p:cNvPicPr>
          <p:nvPr/>
        </p:nvPicPr>
        <p:blipFill>
          <a:blip r:embed="rId2"/>
          <a:stretch>
            <a:fillRect/>
          </a:stretch>
        </p:blipFill>
        <p:spPr>
          <a:xfrm>
            <a:off x="3943350" y="3506987"/>
            <a:ext cx="4006636" cy="2395134"/>
          </a:xfrm>
          <a:prstGeom prst="rect">
            <a:avLst/>
          </a:prstGeom>
        </p:spPr>
      </p:pic>
    </p:spTree>
    <p:extLst>
      <p:ext uri="{BB962C8B-B14F-4D97-AF65-F5344CB8AC3E}">
        <p14:creationId xmlns:p14="http://schemas.microsoft.com/office/powerpoint/2010/main" val="41376054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EF64FF-0662-1909-054F-95C0A40F3FDE}"/>
              </a:ext>
            </a:extLst>
          </p:cNvPr>
          <p:cNvSpPr>
            <a:spLocks noGrp="1"/>
          </p:cNvSpPr>
          <p:nvPr>
            <p:ph type="body" idx="1"/>
          </p:nvPr>
        </p:nvSpPr>
        <p:spPr>
          <a:xfrm>
            <a:off x="2515685" y="209550"/>
            <a:ext cx="8914315" cy="883270"/>
          </a:xfrm>
        </p:spPr>
        <p:txBody>
          <a:bodyPr>
            <a:normAutofit/>
          </a:bodyPr>
          <a:lstStyle/>
          <a:p>
            <a:r>
              <a:rPr lang="en-US" sz="3600" dirty="0">
                <a:solidFill>
                  <a:schemeClr val="bg1"/>
                </a:solidFill>
                <a:latin typeface="Garamond" panose="02020404030301010803" pitchFamily="18" charset="0"/>
              </a:rPr>
              <a:t>Evaluation method-accuracy, F1 score: </a:t>
            </a:r>
          </a:p>
        </p:txBody>
      </p:sp>
      <p:pic>
        <p:nvPicPr>
          <p:cNvPr id="5" name="Picture 4">
            <a:extLst>
              <a:ext uri="{FF2B5EF4-FFF2-40B4-BE49-F238E27FC236}">
                <a16:creationId xmlns:a16="http://schemas.microsoft.com/office/drawing/2014/main" id="{CE425CEE-549E-0A0B-FEC7-F89540209463}"/>
              </a:ext>
            </a:extLst>
          </p:cNvPr>
          <p:cNvPicPr>
            <a:picLocks noChangeAspect="1"/>
          </p:cNvPicPr>
          <p:nvPr/>
        </p:nvPicPr>
        <p:blipFill>
          <a:blip r:embed="rId2"/>
          <a:stretch>
            <a:fillRect/>
          </a:stretch>
        </p:blipFill>
        <p:spPr>
          <a:xfrm>
            <a:off x="2299757" y="1874400"/>
            <a:ext cx="7592485" cy="1714739"/>
          </a:xfrm>
          <a:prstGeom prst="rect">
            <a:avLst/>
          </a:prstGeom>
        </p:spPr>
      </p:pic>
    </p:spTree>
    <p:extLst>
      <p:ext uri="{BB962C8B-B14F-4D97-AF65-F5344CB8AC3E}">
        <p14:creationId xmlns:p14="http://schemas.microsoft.com/office/powerpoint/2010/main" val="216520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g275597d650f_0_95"/>
          <p:cNvSpPr txBox="1">
            <a:spLocks noGrp="1"/>
          </p:cNvSpPr>
          <p:nvPr>
            <p:ph type="title"/>
          </p:nvPr>
        </p:nvSpPr>
        <p:spPr>
          <a:xfrm>
            <a:off x="2857500" y="300039"/>
            <a:ext cx="8503800" cy="957300"/>
          </a:xfrm>
          <a:prstGeom prst="rect">
            <a:avLst/>
          </a:prstGeom>
        </p:spPr>
        <p:txBody>
          <a:bodyPr spcFirstLastPara="1" wrap="square" lIns="45700" tIns="45700" rIns="45700" bIns="45700" anchor="ctr" anchorCtr="0">
            <a:normAutofit/>
          </a:bodyPr>
          <a:lstStyle/>
          <a:p>
            <a:pPr marL="0" lvl="0" indent="0" algn="l" rtl="0">
              <a:spcBef>
                <a:spcPts val="0"/>
              </a:spcBef>
              <a:spcAft>
                <a:spcPts val="0"/>
              </a:spcAft>
              <a:buNone/>
            </a:pPr>
            <a:r>
              <a:rPr lang="en-US"/>
              <a:t>Online Tutorial Links</a:t>
            </a:r>
            <a:endParaRPr/>
          </a:p>
        </p:txBody>
      </p:sp>
      <p:sp>
        <p:nvSpPr>
          <p:cNvPr id="64" name="Google Shape;64;g275597d650f_0_95"/>
          <p:cNvSpPr txBox="1">
            <a:spLocks noGrp="1"/>
          </p:cNvSpPr>
          <p:nvPr>
            <p:ph type="body" idx="1"/>
          </p:nvPr>
        </p:nvSpPr>
        <p:spPr>
          <a:xfrm>
            <a:off x="838200" y="1825625"/>
            <a:ext cx="10515600" cy="4351200"/>
          </a:xfrm>
          <a:prstGeom prst="rect">
            <a:avLst/>
          </a:prstGeom>
        </p:spPr>
        <p:txBody>
          <a:bodyPr spcFirstLastPara="1" wrap="square" lIns="45700" tIns="45700" rIns="45700" bIns="45700" anchor="t" anchorCtr="0">
            <a:normAutofit/>
          </a:bodyPr>
          <a:lstStyle/>
          <a:p>
            <a:pPr marL="457200" lvl="0" indent="-368300" algn="l" rtl="0">
              <a:spcBef>
                <a:spcPts val="1000"/>
              </a:spcBef>
              <a:spcAft>
                <a:spcPts val="0"/>
              </a:spcAft>
              <a:buSzPts val="2200"/>
              <a:buChar char="●"/>
            </a:pPr>
            <a:r>
              <a:rPr lang="en-US" sz="2200"/>
              <a:t>Python Tutorial:</a:t>
            </a:r>
            <a:endParaRPr sz="2200"/>
          </a:p>
          <a:p>
            <a:pPr marL="0" lvl="0" indent="0" algn="l" rtl="0">
              <a:spcBef>
                <a:spcPts val="1000"/>
              </a:spcBef>
              <a:spcAft>
                <a:spcPts val="0"/>
              </a:spcAft>
              <a:buClr>
                <a:schemeClr val="dk1"/>
              </a:buClr>
              <a:buSzPts val="1100"/>
              <a:buFont typeface="Arial"/>
              <a:buNone/>
            </a:pPr>
            <a:r>
              <a:rPr lang="en-US" sz="2200"/>
              <a:t>http://web.stanford.edu/class/cs224n/readings/cs224n-python-review.pdf</a:t>
            </a:r>
            <a:endParaRPr sz="2200"/>
          </a:p>
          <a:p>
            <a:pPr marL="0" lvl="0" indent="0" algn="l" rtl="0">
              <a:spcBef>
                <a:spcPts val="1000"/>
              </a:spcBef>
              <a:spcAft>
                <a:spcPts val="0"/>
              </a:spcAft>
              <a:buClr>
                <a:schemeClr val="dk1"/>
              </a:buClr>
              <a:buSzPts val="1100"/>
              <a:buFont typeface="Arial"/>
              <a:buNone/>
            </a:pPr>
            <a:r>
              <a:rPr lang="en-US" sz="2200"/>
              <a:t>Pytorch tutorial: https://colab.research.google.com/drive/13HGy3-</a:t>
            </a:r>
            <a:endParaRPr sz="2200"/>
          </a:p>
          <a:p>
            <a:pPr marL="0" lvl="0" indent="0" algn="l" rtl="0">
              <a:spcBef>
                <a:spcPts val="1000"/>
              </a:spcBef>
              <a:spcAft>
                <a:spcPts val="0"/>
              </a:spcAft>
              <a:buClr>
                <a:schemeClr val="dk1"/>
              </a:buClr>
              <a:buSzPts val="1100"/>
              <a:buFont typeface="Arial"/>
              <a:buNone/>
            </a:pPr>
            <a:r>
              <a:rPr lang="en-US" sz="2200"/>
              <a:t>uIIy1KD_WFhG4nVrxJC-3nUUkP?usp=sharing</a:t>
            </a:r>
            <a:endParaRPr sz="2200"/>
          </a:p>
          <a:p>
            <a:pPr marL="0" lvl="0" indent="0" algn="l" rtl="0">
              <a:spcBef>
                <a:spcPts val="1000"/>
              </a:spcBef>
              <a:spcAft>
                <a:spcPts val="0"/>
              </a:spcAft>
              <a:buClr>
                <a:schemeClr val="dk1"/>
              </a:buClr>
              <a:buSzPts val="1100"/>
              <a:buFont typeface="Arial"/>
              <a:buNone/>
            </a:pPr>
            <a:r>
              <a:rPr lang="en-US" sz="2200" u="sng">
                <a:solidFill>
                  <a:schemeClr val="hlink"/>
                </a:solidFill>
                <a:hlinkClick r:id="rId3"/>
              </a:rPr>
              <a:t>https://pytorch.org/tutorials/beginner/basics/intro.html</a:t>
            </a:r>
            <a:endParaRPr sz="2200"/>
          </a:p>
          <a:p>
            <a:pPr marL="0" lvl="0" indent="0" algn="l" rtl="0">
              <a:spcBef>
                <a:spcPts val="1000"/>
              </a:spcBef>
              <a:spcAft>
                <a:spcPts val="0"/>
              </a:spcAft>
              <a:buClr>
                <a:schemeClr val="dk1"/>
              </a:buClr>
              <a:buSzPts val="1100"/>
              <a:buFont typeface="Arial"/>
              <a:buNone/>
            </a:pPr>
            <a:endParaRPr sz="2200"/>
          </a:p>
          <a:p>
            <a:pPr marL="457200" lvl="0" indent="-368300" algn="l" rtl="0">
              <a:lnSpc>
                <a:spcPct val="115000"/>
              </a:lnSpc>
              <a:spcBef>
                <a:spcPts val="0"/>
              </a:spcBef>
              <a:spcAft>
                <a:spcPts val="0"/>
              </a:spcAft>
              <a:buSzPts val="2200"/>
              <a:buFont typeface="Arial"/>
              <a:buChar char="●"/>
            </a:pPr>
            <a:r>
              <a:rPr lang="en-US" sz="2200">
                <a:solidFill>
                  <a:schemeClr val="dk1"/>
                </a:solidFill>
                <a:latin typeface="Arial"/>
                <a:ea typeface="Arial"/>
                <a:cs typeface="Arial"/>
                <a:sym typeface="Arial"/>
              </a:rPr>
              <a:t>Tensorflow &amp; Keras : </a:t>
            </a:r>
            <a:r>
              <a:rPr lang="en-US" sz="2200">
                <a:solidFill>
                  <a:schemeClr val="hlink"/>
                </a:solidFill>
                <a:latin typeface="Arial"/>
                <a:ea typeface="Arial"/>
                <a:cs typeface="Arial"/>
                <a:sym typeface="Arial"/>
              </a:rPr>
              <a:t>Google Co-lab Introduction Video</a:t>
            </a:r>
            <a:endParaRPr sz="2200">
              <a:solidFill>
                <a:schemeClr val="hlink"/>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650">
              <a:solidFill>
                <a:schemeClr val="dk1"/>
              </a:solidFill>
              <a:latin typeface="Arial"/>
              <a:ea typeface="Arial"/>
              <a:cs typeface="Arial"/>
              <a:sym typeface="Arial"/>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None/>
            </a:pP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EF64FF-0662-1909-054F-95C0A40F3FDE}"/>
              </a:ext>
            </a:extLst>
          </p:cNvPr>
          <p:cNvSpPr>
            <a:spLocks noGrp="1"/>
          </p:cNvSpPr>
          <p:nvPr>
            <p:ph type="body" idx="1"/>
          </p:nvPr>
        </p:nvSpPr>
        <p:spPr>
          <a:xfrm>
            <a:off x="2515685" y="209550"/>
            <a:ext cx="8914315" cy="883270"/>
          </a:xfrm>
        </p:spPr>
        <p:txBody>
          <a:bodyPr>
            <a:normAutofit/>
          </a:bodyPr>
          <a:lstStyle/>
          <a:p>
            <a:r>
              <a:rPr lang="en-US" sz="3600" dirty="0">
                <a:solidFill>
                  <a:schemeClr val="bg1"/>
                </a:solidFill>
                <a:latin typeface="Garamond" panose="02020404030301010803" pitchFamily="18" charset="0"/>
              </a:rPr>
              <a:t>Under fitting Vs Overfitting: </a:t>
            </a:r>
          </a:p>
        </p:txBody>
      </p:sp>
      <p:sp>
        <p:nvSpPr>
          <p:cNvPr id="2" name="TextBox 1">
            <a:extLst>
              <a:ext uri="{FF2B5EF4-FFF2-40B4-BE49-F238E27FC236}">
                <a16:creationId xmlns:a16="http://schemas.microsoft.com/office/drawing/2014/main" id="{C3C8B7D7-F395-5C39-2D48-D4BACAC9AE31}"/>
              </a:ext>
            </a:extLst>
          </p:cNvPr>
          <p:cNvSpPr txBox="1"/>
          <p:nvPr/>
        </p:nvSpPr>
        <p:spPr>
          <a:xfrm>
            <a:off x="354330" y="1508760"/>
            <a:ext cx="11407140" cy="4370427"/>
          </a:xfrm>
          <a:prstGeom prst="rect">
            <a:avLst/>
          </a:prstGeom>
          <a:noFill/>
        </p:spPr>
        <p:txBody>
          <a:bodyPr wrap="square" rtlCol="0">
            <a:spAutoFit/>
          </a:bodyPr>
          <a:lstStyle/>
          <a:p>
            <a:pPr algn="just"/>
            <a:r>
              <a:rPr lang="en-US" sz="2400" b="0" i="0" dirty="0">
                <a:solidFill>
                  <a:srgbClr val="333333"/>
                </a:solidFill>
                <a:effectLst/>
                <a:latin typeface="Garamond" panose="02020404030301010803" pitchFamily="18" charset="0"/>
              </a:rPr>
              <a:t>Before understanding the overfitting and underfitting, let's understand some basic term that will help to understand this topic well:</a:t>
            </a:r>
          </a:p>
          <a:p>
            <a:pPr algn="just"/>
            <a:endParaRPr lang="en-US" sz="2400" b="0" i="0" dirty="0">
              <a:solidFill>
                <a:srgbClr val="333333"/>
              </a:solidFill>
              <a:effectLst/>
              <a:latin typeface="Garamond" panose="02020404030301010803" pitchFamily="18" charset="0"/>
            </a:endParaRPr>
          </a:p>
          <a:p>
            <a:pPr algn="just">
              <a:buFont typeface="Arial" panose="020B0604020202020204" pitchFamily="34" charset="0"/>
              <a:buChar char="•"/>
            </a:pPr>
            <a:r>
              <a:rPr lang="en-US" sz="2400" b="1" i="0" dirty="0">
                <a:solidFill>
                  <a:srgbClr val="000000"/>
                </a:solidFill>
                <a:effectLst/>
                <a:latin typeface="Garamond" panose="02020404030301010803" pitchFamily="18" charset="0"/>
              </a:rPr>
              <a:t>Signal:</a:t>
            </a:r>
            <a:r>
              <a:rPr lang="en-US" sz="2400" b="0" i="0" dirty="0">
                <a:solidFill>
                  <a:srgbClr val="000000"/>
                </a:solidFill>
                <a:effectLst/>
                <a:latin typeface="Garamond" panose="02020404030301010803" pitchFamily="18" charset="0"/>
              </a:rPr>
              <a:t> It refers to the true underlying pattern of the data that helps the machine learning model to learn from the data.</a:t>
            </a:r>
          </a:p>
          <a:p>
            <a:pPr algn="just">
              <a:buFont typeface="Arial" panose="020B0604020202020204" pitchFamily="34" charset="0"/>
              <a:buChar char="•"/>
            </a:pPr>
            <a:r>
              <a:rPr lang="en-US" sz="2400" b="1" i="0" dirty="0">
                <a:solidFill>
                  <a:srgbClr val="000000"/>
                </a:solidFill>
                <a:effectLst/>
                <a:latin typeface="Garamond" panose="02020404030301010803" pitchFamily="18" charset="0"/>
              </a:rPr>
              <a:t>Noise:</a:t>
            </a:r>
            <a:r>
              <a:rPr lang="en-US" sz="2400" b="0" i="0" dirty="0">
                <a:solidFill>
                  <a:srgbClr val="000000"/>
                </a:solidFill>
                <a:effectLst/>
                <a:latin typeface="Garamond" panose="02020404030301010803" pitchFamily="18" charset="0"/>
              </a:rPr>
              <a:t> Noise is unnecessary and irrelevant data that reduces the performance of the model.</a:t>
            </a:r>
          </a:p>
          <a:p>
            <a:pPr algn="just">
              <a:buFont typeface="Arial" panose="020B0604020202020204" pitchFamily="34" charset="0"/>
              <a:buChar char="•"/>
            </a:pPr>
            <a:r>
              <a:rPr lang="en-US" sz="2400" b="1" i="0" dirty="0">
                <a:solidFill>
                  <a:srgbClr val="000000"/>
                </a:solidFill>
                <a:effectLst/>
                <a:latin typeface="Garamond" panose="02020404030301010803" pitchFamily="18" charset="0"/>
              </a:rPr>
              <a:t>Bias:</a:t>
            </a:r>
            <a:r>
              <a:rPr lang="en-US" sz="2400" b="0" i="0" dirty="0">
                <a:solidFill>
                  <a:srgbClr val="000000"/>
                </a:solidFill>
                <a:effectLst/>
                <a:latin typeface="Garamond" panose="02020404030301010803" pitchFamily="18" charset="0"/>
              </a:rPr>
              <a:t> Bias is a prediction error that is introduced in the model due to oversimplifying the machine learning algorithms. Or it is the difference between the predicted values and the actual values.</a:t>
            </a:r>
          </a:p>
          <a:p>
            <a:pPr algn="just">
              <a:buFont typeface="Arial" panose="020B0604020202020204" pitchFamily="34" charset="0"/>
              <a:buChar char="•"/>
            </a:pPr>
            <a:r>
              <a:rPr lang="en-US" sz="2400" b="1" i="0" dirty="0">
                <a:solidFill>
                  <a:srgbClr val="000000"/>
                </a:solidFill>
                <a:effectLst/>
                <a:latin typeface="Garamond" panose="02020404030301010803" pitchFamily="18" charset="0"/>
              </a:rPr>
              <a:t>Variance:</a:t>
            </a:r>
            <a:r>
              <a:rPr lang="en-US" sz="2400" b="0" i="0" dirty="0">
                <a:solidFill>
                  <a:srgbClr val="000000"/>
                </a:solidFill>
                <a:effectLst/>
                <a:latin typeface="Garamond" panose="02020404030301010803" pitchFamily="18" charset="0"/>
              </a:rPr>
              <a:t> If the machine learning model performs well with the training dataset, but does not perform well with the test dataset, then variance occur</a:t>
            </a:r>
          </a:p>
          <a:p>
            <a:endParaRPr lang="en-US" dirty="0"/>
          </a:p>
        </p:txBody>
      </p:sp>
    </p:spTree>
    <p:extLst>
      <p:ext uri="{BB962C8B-B14F-4D97-AF65-F5344CB8AC3E}">
        <p14:creationId xmlns:p14="http://schemas.microsoft.com/office/powerpoint/2010/main" val="32691303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EF64FF-0662-1909-054F-95C0A40F3FDE}"/>
              </a:ext>
            </a:extLst>
          </p:cNvPr>
          <p:cNvSpPr>
            <a:spLocks noGrp="1"/>
          </p:cNvSpPr>
          <p:nvPr>
            <p:ph type="body" idx="1"/>
          </p:nvPr>
        </p:nvSpPr>
        <p:spPr>
          <a:xfrm>
            <a:off x="2515685" y="209550"/>
            <a:ext cx="8914315" cy="883270"/>
          </a:xfrm>
        </p:spPr>
        <p:txBody>
          <a:bodyPr>
            <a:normAutofit/>
          </a:bodyPr>
          <a:lstStyle/>
          <a:p>
            <a:r>
              <a:rPr lang="en-US" sz="3600" dirty="0">
                <a:solidFill>
                  <a:schemeClr val="bg1"/>
                </a:solidFill>
                <a:latin typeface="Garamond" panose="02020404030301010803" pitchFamily="18" charset="0"/>
              </a:rPr>
              <a:t>Under fitting Vs Overfitting: </a:t>
            </a:r>
          </a:p>
        </p:txBody>
      </p:sp>
      <p:sp>
        <p:nvSpPr>
          <p:cNvPr id="2" name="TextBox 1">
            <a:extLst>
              <a:ext uri="{FF2B5EF4-FFF2-40B4-BE49-F238E27FC236}">
                <a16:creationId xmlns:a16="http://schemas.microsoft.com/office/drawing/2014/main" id="{F7BF2E40-A337-48DE-2D84-1799D3DFDC75}"/>
              </a:ext>
            </a:extLst>
          </p:cNvPr>
          <p:cNvSpPr txBox="1"/>
          <p:nvPr/>
        </p:nvSpPr>
        <p:spPr>
          <a:xfrm>
            <a:off x="308610" y="1531620"/>
            <a:ext cx="11567160" cy="3262432"/>
          </a:xfrm>
          <a:prstGeom prst="rect">
            <a:avLst/>
          </a:prstGeom>
          <a:noFill/>
        </p:spPr>
        <p:txBody>
          <a:bodyPr wrap="square" rtlCol="0">
            <a:spAutoFit/>
          </a:bodyPr>
          <a:lstStyle/>
          <a:p>
            <a:pPr marL="342900" indent="-342900" algn="just">
              <a:buFont typeface="Arial" panose="020B0604020202020204" pitchFamily="34" charset="0"/>
              <a:buChar char="•"/>
            </a:pPr>
            <a:r>
              <a:rPr lang="en-US" sz="2400" b="1" i="0" dirty="0">
                <a:solidFill>
                  <a:srgbClr val="333333"/>
                </a:solidFill>
                <a:effectLst/>
                <a:latin typeface="Garamond" panose="02020404030301010803" pitchFamily="18" charset="0"/>
              </a:rPr>
              <a:t>Overfitting</a:t>
            </a:r>
            <a:r>
              <a:rPr lang="en-US" sz="2400" b="0" i="0" dirty="0">
                <a:solidFill>
                  <a:srgbClr val="333333"/>
                </a:solidFill>
                <a:effectLst/>
                <a:latin typeface="Garamond" panose="02020404030301010803" pitchFamily="18" charset="0"/>
              </a:rPr>
              <a:t> occurs when our </a:t>
            </a:r>
            <a:r>
              <a:rPr lang="en-US" sz="2400" b="0" i="0" u="none" strike="noStrike" dirty="0">
                <a:solidFill>
                  <a:srgbClr val="008000"/>
                </a:solidFill>
                <a:effectLst/>
                <a:latin typeface="Garamond" panose="02020404030301010803" pitchFamily="18" charset="0"/>
                <a:hlinkClick r:id="rId2"/>
              </a:rPr>
              <a:t>machine learning</a:t>
            </a:r>
            <a:r>
              <a:rPr lang="en-US" sz="2400" b="0" i="0" dirty="0">
                <a:solidFill>
                  <a:srgbClr val="333333"/>
                </a:solidFill>
                <a:effectLst/>
                <a:latin typeface="Garamond" panose="02020404030301010803" pitchFamily="18" charset="0"/>
              </a:rPr>
              <a:t> model tries to cover all the data points or more than the required data points present in the given dataset. Because of this, the model starts caching noise and inaccurate values present in the dataset, and all these factors reduce the efficiency and accuracy of the model. The overfitted model has </a:t>
            </a:r>
            <a:r>
              <a:rPr lang="en-US" sz="2400" b="1" i="0" dirty="0">
                <a:solidFill>
                  <a:srgbClr val="333333"/>
                </a:solidFill>
                <a:effectLst/>
                <a:latin typeface="Garamond" panose="02020404030301010803" pitchFamily="18" charset="0"/>
              </a:rPr>
              <a:t>low bias</a:t>
            </a:r>
            <a:r>
              <a:rPr lang="en-US" sz="2400" b="0" i="0" dirty="0">
                <a:solidFill>
                  <a:srgbClr val="333333"/>
                </a:solidFill>
                <a:effectLst/>
                <a:latin typeface="Garamond" panose="02020404030301010803" pitchFamily="18" charset="0"/>
              </a:rPr>
              <a:t> and </a:t>
            </a:r>
            <a:r>
              <a:rPr lang="en-US" sz="2400" b="1" i="0" dirty="0">
                <a:solidFill>
                  <a:srgbClr val="333333"/>
                </a:solidFill>
                <a:effectLst/>
                <a:latin typeface="Garamond" panose="02020404030301010803" pitchFamily="18" charset="0"/>
              </a:rPr>
              <a:t>high variance.</a:t>
            </a:r>
            <a:endParaRPr lang="en-US" sz="2400" b="0" i="0" dirty="0">
              <a:solidFill>
                <a:srgbClr val="333333"/>
              </a:solidFill>
              <a:effectLst/>
              <a:latin typeface="Garamond" panose="02020404030301010803" pitchFamily="18" charset="0"/>
            </a:endParaRPr>
          </a:p>
          <a:p>
            <a:pPr marL="342900" indent="-342900" algn="just">
              <a:buFont typeface="Arial" panose="020B0604020202020204" pitchFamily="34" charset="0"/>
              <a:buChar char="•"/>
            </a:pPr>
            <a:r>
              <a:rPr lang="en-US" sz="2400" b="0" i="0" dirty="0">
                <a:solidFill>
                  <a:srgbClr val="333333"/>
                </a:solidFill>
                <a:effectLst/>
                <a:latin typeface="Garamond" panose="02020404030301010803" pitchFamily="18" charset="0"/>
              </a:rPr>
              <a:t>The chances of occurrence of overfitting increase as much we provide training to our model. It means the more we train our model, the more chances of occurring the overfitted model.</a:t>
            </a:r>
          </a:p>
          <a:p>
            <a:pPr marL="342900" indent="-342900" algn="just">
              <a:buFont typeface="Arial" panose="020B0604020202020204" pitchFamily="34" charset="0"/>
              <a:buChar char="•"/>
            </a:pPr>
            <a:r>
              <a:rPr lang="en-US" sz="2400" b="0" i="0" dirty="0">
                <a:solidFill>
                  <a:srgbClr val="333333"/>
                </a:solidFill>
                <a:effectLst/>
                <a:latin typeface="Garamond" panose="02020404030301010803" pitchFamily="18" charset="0"/>
              </a:rPr>
              <a:t>Overfitting is the main problem that occurs in </a:t>
            </a:r>
            <a:r>
              <a:rPr lang="en-US" sz="2400" b="0" i="0" strike="noStrike" dirty="0">
                <a:solidFill>
                  <a:srgbClr val="008000"/>
                </a:solidFill>
                <a:effectLst/>
                <a:latin typeface="Garamond" panose="02020404030301010803" pitchFamily="18" charset="0"/>
                <a:hlinkClick r:id="rId3"/>
              </a:rPr>
              <a:t>supervised learning</a:t>
            </a:r>
            <a:r>
              <a:rPr lang="en-US" sz="2400" b="0" i="0" dirty="0">
                <a:solidFill>
                  <a:srgbClr val="333333"/>
                </a:solidFill>
                <a:effectLst/>
                <a:latin typeface="Garamond" panose="02020404030301010803" pitchFamily="18" charset="0"/>
              </a:rPr>
              <a:t>.</a:t>
            </a:r>
          </a:p>
          <a:p>
            <a:endParaRPr lang="en-US" dirty="0"/>
          </a:p>
        </p:txBody>
      </p:sp>
    </p:spTree>
    <p:extLst>
      <p:ext uri="{BB962C8B-B14F-4D97-AF65-F5344CB8AC3E}">
        <p14:creationId xmlns:p14="http://schemas.microsoft.com/office/powerpoint/2010/main" val="8098112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EF64FF-0662-1909-054F-95C0A40F3FDE}"/>
              </a:ext>
            </a:extLst>
          </p:cNvPr>
          <p:cNvSpPr>
            <a:spLocks noGrp="1"/>
          </p:cNvSpPr>
          <p:nvPr>
            <p:ph type="body" idx="1"/>
          </p:nvPr>
        </p:nvSpPr>
        <p:spPr>
          <a:xfrm>
            <a:off x="2515685" y="209550"/>
            <a:ext cx="8914315" cy="883270"/>
          </a:xfrm>
        </p:spPr>
        <p:txBody>
          <a:bodyPr>
            <a:normAutofit/>
          </a:bodyPr>
          <a:lstStyle/>
          <a:p>
            <a:r>
              <a:rPr lang="en-US" sz="3600" dirty="0">
                <a:solidFill>
                  <a:schemeClr val="bg1"/>
                </a:solidFill>
                <a:latin typeface="Garamond" panose="02020404030301010803" pitchFamily="18" charset="0"/>
              </a:rPr>
              <a:t>Under fitting Vs Overfitting: </a:t>
            </a:r>
          </a:p>
        </p:txBody>
      </p:sp>
      <p:sp>
        <p:nvSpPr>
          <p:cNvPr id="2" name="TextBox 1">
            <a:extLst>
              <a:ext uri="{FF2B5EF4-FFF2-40B4-BE49-F238E27FC236}">
                <a16:creationId xmlns:a16="http://schemas.microsoft.com/office/drawing/2014/main" id="{F7BF2E40-A337-48DE-2D84-1799D3DFDC75}"/>
              </a:ext>
            </a:extLst>
          </p:cNvPr>
          <p:cNvSpPr txBox="1"/>
          <p:nvPr/>
        </p:nvSpPr>
        <p:spPr>
          <a:xfrm>
            <a:off x="308610" y="1531620"/>
            <a:ext cx="11567160" cy="2893100"/>
          </a:xfrm>
          <a:prstGeom prst="rect">
            <a:avLst/>
          </a:prstGeom>
          <a:noFill/>
        </p:spPr>
        <p:txBody>
          <a:bodyPr wrap="square" rtlCol="0">
            <a:spAutoFit/>
          </a:bodyPr>
          <a:lstStyle/>
          <a:p>
            <a:pPr marL="342900" indent="-342900" algn="just">
              <a:buFont typeface="Arial" panose="020B0604020202020204" pitchFamily="34" charset="0"/>
              <a:buChar char="•"/>
            </a:pPr>
            <a:r>
              <a:rPr lang="en-US" sz="2400" b="1" i="0" dirty="0">
                <a:solidFill>
                  <a:srgbClr val="333333"/>
                </a:solidFill>
                <a:effectLst/>
                <a:latin typeface="Garamond" panose="02020404030301010803" pitchFamily="18" charset="0"/>
              </a:rPr>
              <a:t>Underfitting</a:t>
            </a:r>
            <a:r>
              <a:rPr lang="en-US" sz="2400" b="0" i="0" dirty="0">
                <a:solidFill>
                  <a:srgbClr val="333333"/>
                </a:solidFill>
                <a:effectLst/>
                <a:latin typeface="Garamond" panose="02020404030301010803" pitchFamily="18" charset="0"/>
              </a:rPr>
              <a:t> occurs when our machine learning model is not able to capture the underlying trend of the data. To avoid the overfitting in the model, the fed of training data can be stopped at an early stage, due to which the model may not learn enough from the training data. As a result, it may fail to find the best fit of the dominant trend in the data.</a:t>
            </a:r>
          </a:p>
          <a:p>
            <a:pPr marL="342900" indent="-342900" algn="just">
              <a:buFont typeface="Arial" panose="020B0604020202020204" pitchFamily="34" charset="0"/>
              <a:buChar char="•"/>
            </a:pPr>
            <a:r>
              <a:rPr lang="en-US" sz="2400" b="0" i="0" dirty="0">
                <a:solidFill>
                  <a:srgbClr val="333333"/>
                </a:solidFill>
                <a:effectLst/>
                <a:latin typeface="Garamond" panose="02020404030301010803" pitchFamily="18" charset="0"/>
              </a:rPr>
              <a:t>In the case of underfitting, the model is not able to learn enough from the training data, and hence it reduces the accuracy and produces unreliable predictions.</a:t>
            </a:r>
          </a:p>
          <a:p>
            <a:pPr marL="342900" indent="-342900" algn="just">
              <a:buFont typeface="Arial" panose="020B0604020202020204" pitchFamily="34" charset="0"/>
              <a:buChar char="•"/>
            </a:pPr>
            <a:r>
              <a:rPr lang="en-US" sz="2400" b="0" i="0" dirty="0">
                <a:solidFill>
                  <a:srgbClr val="333333"/>
                </a:solidFill>
                <a:effectLst/>
                <a:latin typeface="Garamond" panose="02020404030301010803" pitchFamily="18" charset="0"/>
              </a:rPr>
              <a:t>An underfitted model has </a:t>
            </a:r>
            <a:r>
              <a:rPr lang="en-US" sz="2400" b="1" i="0" dirty="0">
                <a:solidFill>
                  <a:srgbClr val="333333"/>
                </a:solidFill>
                <a:effectLst/>
                <a:latin typeface="Garamond" panose="02020404030301010803" pitchFamily="18" charset="0"/>
              </a:rPr>
              <a:t>high bias </a:t>
            </a:r>
            <a:r>
              <a:rPr lang="en-US" sz="2400" b="0" i="0" dirty="0">
                <a:solidFill>
                  <a:srgbClr val="333333"/>
                </a:solidFill>
                <a:effectLst/>
                <a:latin typeface="Garamond" panose="02020404030301010803" pitchFamily="18" charset="0"/>
              </a:rPr>
              <a:t>and </a:t>
            </a:r>
            <a:r>
              <a:rPr lang="en-US" sz="2400" b="1" i="0" dirty="0">
                <a:solidFill>
                  <a:srgbClr val="333333"/>
                </a:solidFill>
                <a:effectLst/>
                <a:latin typeface="Garamond" panose="02020404030301010803" pitchFamily="18" charset="0"/>
              </a:rPr>
              <a:t>low variance.</a:t>
            </a:r>
          </a:p>
          <a:p>
            <a:endParaRPr lang="en-US" dirty="0"/>
          </a:p>
        </p:txBody>
      </p:sp>
    </p:spTree>
    <p:extLst>
      <p:ext uri="{BB962C8B-B14F-4D97-AF65-F5344CB8AC3E}">
        <p14:creationId xmlns:p14="http://schemas.microsoft.com/office/powerpoint/2010/main" val="18792830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EF64FF-0662-1909-054F-95C0A40F3FDE}"/>
              </a:ext>
            </a:extLst>
          </p:cNvPr>
          <p:cNvSpPr>
            <a:spLocks noGrp="1"/>
          </p:cNvSpPr>
          <p:nvPr>
            <p:ph type="body" idx="1"/>
          </p:nvPr>
        </p:nvSpPr>
        <p:spPr>
          <a:xfrm>
            <a:off x="2515685" y="209550"/>
            <a:ext cx="8914315" cy="883270"/>
          </a:xfrm>
        </p:spPr>
        <p:txBody>
          <a:bodyPr>
            <a:normAutofit/>
          </a:bodyPr>
          <a:lstStyle/>
          <a:p>
            <a:r>
              <a:rPr lang="en-US" sz="3600" dirty="0">
                <a:solidFill>
                  <a:schemeClr val="bg1"/>
                </a:solidFill>
                <a:latin typeface="Garamond" panose="02020404030301010803" pitchFamily="18" charset="0"/>
              </a:rPr>
              <a:t>Gradient Descent: </a:t>
            </a:r>
          </a:p>
        </p:txBody>
      </p:sp>
      <p:sp>
        <p:nvSpPr>
          <p:cNvPr id="2" name="TextBox 1">
            <a:extLst>
              <a:ext uri="{FF2B5EF4-FFF2-40B4-BE49-F238E27FC236}">
                <a16:creationId xmlns:a16="http://schemas.microsoft.com/office/drawing/2014/main" id="{8DEB9193-8EBC-64C8-3613-691F7B2ECB21}"/>
              </a:ext>
            </a:extLst>
          </p:cNvPr>
          <p:cNvSpPr txBox="1"/>
          <p:nvPr/>
        </p:nvSpPr>
        <p:spPr>
          <a:xfrm>
            <a:off x="205740" y="1440180"/>
            <a:ext cx="11795760" cy="4001095"/>
          </a:xfrm>
          <a:prstGeom prst="rect">
            <a:avLst/>
          </a:prstGeom>
          <a:noFill/>
        </p:spPr>
        <p:txBody>
          <a:bodyPr wrap="square" rtlCol="0">
            <a:spAutoFit/>
          </a:bodyPr>
          <a:lstStyle/>
          <a:p>
            <a:pPr algn="l"/>
            <a:r>
              <a:rPr lang="en-US" sz="2400" b="1" i="0" dirty="0">
                <a:solidFill>
                  <a:srgbClr val="242424"/>
                </a:solidFill>
                <a:effectLst/>
                <a:latin typeface="Garamond" panose="02020404030301010803" pitchFamily="18" charset="0"/>
              </a:rPr>
              <a:t>Gradient descent</a:t>
            </a:r>
            <a:r>
              <a:rPr lang="en-US" sz="2400" b="0" i="0" dirty="0">
                <a:solidFill>
                  <a:srgbClr val="242424"/>
                </a:solidFill>
                <a:effectLst/>
                <a:latin typeface="Garamond" panose="02020404030301010803" pitchFamily="18" charset="0"/>
              </a:rPr>
              <a:t> (GD) is an iterative first-order optimization algorithm used to find a local minimum/maximum of a given function. This method is commonly used in </a:t>
            </a:r>
            <a:r>
              <a:rPr lang="en-US" sz="2400" b="0" i="1" dirty="0">
                <a:solidFill>
                  <a:srgbClr val="242424"/>
                </a:solidFill>
                <a:effectLst/>
                <a:latin typeface="Garamond" panose="02020404030301010803" pitchFamily="18" charset="0"/>
              </a:rPr>
              <a:t>machine learning</a:t>
            </a:r>
            <a:r>
              <a:rPr lang="en-US" sz="2400" b="0" i="0" dirty="0">
                <a:solidFill>
                  <a:srgbClr val="242424"/>
                </a:solidFill>
                <a:effectLst/>
                <a:latin typeface="Garamond" panose="02020404030301010803" pitchFamily="18" charset="0"/>
              </a:rPr>
              <a:t> (ML) and </a:t>
            </a:r>
            <a:r>
              <a:rPr lang="en-US" sz="2400" b="0" i="1" dirty="0">
                <a:solidFill>
                  <a:srgbClr val="242424"/>
                </a:solidFill>
                <a:effectLst/>
                <a:latin typeface="Garamond" panose="02020404030301010803" pitchFamily="18" charset="0"/>
              </a:rPr>
              <a:t>deep learning</a:t>
            </a:r>
            <a:r>
              <a:rPr lang="en-US" sz="2400" b="0" i="0" dirty="0">
                <a:solidFill>
                  <a:srgbClr val="242424"/>
                </a:solidFill>
                <a:effectLst/>
                <a:latin typeface="Garamond" panose="02020404030301010803" pitchFamily="18" charset="0"/>
              </a:rPr>
              <a:t>(DL) to minimize a cost/loss function (e.g., in a linear regression). Due to its importance and ease of implementation, this algorithm is usually taught at the beginning of almost all machine learning courses.</a:t>
            </a:r>
          </a:p>
          <a:p>
            <a:pPr algn="l"/>
            <a:endParaRPr lang="en-US" sz="2400" b="0" i="0" dirty="0">
              <a:solidFill>
                <a:srgbClr val="242424"/>
              </a:solidFill>
              <a:effectLst/>
              <a:latin typeface="Garamond" panose="02020404030301010803" pitchFamily="18" charset="0"/>
            </a:endParaRPr>
          </a:p>
          <a:p>
            <a:pPr algn="l"/>
            <a:r>
              <a:rPr lang="en-US" sz="2400" b="0" i="0" dirty="0">
                <a:solidFill>
                  <a:srgbClr val="242424"/>
                </a:solidFill>
                <a:effectLst/>
                <a:latin typeface="Garamond" panose="02020404030301010803" pitchFamily="18" charset="0"/>
              </a:rPr>
              <a:t>However, its use is not limited to ML/DL only, it’s being widely used also in areas like:</a:t>
            </a:r>
          </a:p>
          <a:p>
            <a:pPr algn="l">
              <a:buFont typeface="Arial" panose="020B0604020202020204" pitchFamily="34" charset="0"/>
              <a:buChar char="•"/>
            </a:pPr>
            <a:r>
              <a:rPr lang="en-US" sz="2400" b="0" i="0" dirty="0">
                <a:solidFill>
                  <a:srgbClr val="242424"/>
                </a:solidFill>
                <a:effectLst/>
                <a:latin typeface="Garamond" panose="02020404030301010803" pitchFamily="18" charset="0"/>
              </a:rPr>
              <a:t>control engineering (robotics, chemical, etc.)</a:t>
            </a:r>
          </a:p>
          <a:p>
            <a:pPr algn="l">
              <a:buFont typeface="Arial" panose="020B0604020202020204" pitchFamily="34" charset="0"/>
              <a:buChar char="•"/>
            </a:pPr>
            <a:r>
              <a:rPr lang="en-US" sz="2400" b="0" i="0" dirty="0">
                <a:solidFill>
                  <a:srgbClr val="242424"/>
                </a:solidFill>
                <a:effectLst/>
                <a:latin typeface="Garamond" panose="02020404030301010803" pitchFamily="18" charset="0"/>
              </a:rPr>
              <a:t>computer games</a:t>
            </a:r>
          </a:p>
          <a:p>
            <a:pPr algn="l">
              <a:buFont typeface="Arial" panose="020B0604020202020204" pitchFamily="34" charset="0"/>
              <a:buChar char="•"/>
            </a:pPr>
            <a:r>
              <a:rPr lang="en-US" sz="2400" b="0" i="0" dirty="0">
                <a:solidFill>
                  <a:srgbClr val="242424"/>
                </a:solidFill>
                <a:effectLst/>
                <a:latin typeface="Garamond" panose="02020404030301010803" pitchFamily="18" charset="0"/>
              </a:rPr>
              <a:t>mechanical engineering</a:t>
            </a:r>
          </a:p>
          <a:p>
            <a:endParaRPr lang="en-US" dirty="0"/>
          </a:p>
        </p:txBody>
      </p:sp>
    </p:spTree>
    <p:extLst>
      <p:ext uri="{BB962C8B-B14F-4D97-AF65-F5344CB8AC3E}">
        <p14:creationId xmlns:p14="http://schemas.microsoft.com/office/powerpoint/2010/main" val="18350495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EF64FF-0662-1909-054F-95C0A40F3FDE}"/>
              </a:ext>
            </a:extLst>
          </p:cNvPr>
          <p:cNvSpPr>
            <a:spLocks noGrp="1"/>
          </p:cNvSpPr>
          <p:nvPr>
            <p:ph type="body" idx="1"/>
          </p:nvPr>
        </p:nvSpPr>
        <p:spPr>
          <a:xfrm>
            <a:off x="2515685" y="209550"/>
            <a:ext cx="8914315" cy="883270"/>
          </a:xfrm>
        </p:spPr>
        <p:txBody>
          <a:bodyPr>
            <a:normAutofit/>
          </a:bodyPr>
          <a:lstStyle/>
          <a:p>
            <a:r>
              <a:rPr lang="en-US" sz="3600" dirty="0">
                <a:solidFill>
                  <a:schemeClr val="bg1"/>
                </a:solidFill>
                <a:latin typeface="Garamond" panose="02020404030301010803" pitchFamily="18" charset="0"/>
              </a:rPr>
              <a:t>Gradient Descent: </a:t>
            </a:r>
          </a:p>
        </p:txBody>
      </p:sp>
      <p:sp>
        <p:nvSpPr>
          <p:cNvPr id="2" name="TextBox 1">
            <a:extLst>
              <a:ext uri="{FF2B5EF4-FFF2-40B4-BE49-F238E27FC236}">
                <a16:creationId xmlns:a16="http://schemas.microsoft.com/office/drawing/2014/main" id="{8DEB9193-8EBC-64C8-3613-691F7B2ECB21}"/>
              </a:ext>
            </a:extLst>
          </p:cNvPr>
          <p:cNvSpPr txBox="1"/>
          <p:nvPr/>
        </p:nvSpPr>
        <p:spPr>
          <a:xfrm>
            <a:off x="205740" y="1440180"/>
            <a:ext cx="11795760" cy="4001095"/>
          </a:xfrm>
          <a:prstGeom prst="rect">
            <a:avLst/>
          </a:prstGeom>
          <a:noFill/>
        </p:spPr>
        <p:txBody>
          <a:bodyPr wrap="square" rtlCol="0">
            <a:spAutoFit/>
          </a:bodyPr>
          <a:lstStyle/>
          <a:p>
            <a:pPr algn="l" rtl="0"/>
            <a:r>
              <a:rPr lang="en-US" sz="2400" b="1" dirty="0">
                <a:solidFill>
                  <a:srgbClr val="282829"/>
                </a:solidFill>
                <a:latin typeface="Garamond" panose="02020404030301010803" pitchFamily="18" charset="0"/>
              </a:rPr>
              <a:t>Advantages: </a:t>
            </a:r>
          </a:p>
          <a:p>
            <a:pPr algn="l" rtl="0"/>
            <a:endParaRPr lang="en-US" sz="2400" b="1" i="0" dirty="0">
              <a:solidFill>
                <a:srgbClr val="282829"/>
              </a:solidFill>
              <a:effectLst/>
              <a:latin typeface="Garamond" panose="02020404030301010803" pitchFamily="18" charset="0"/>
            </a:endParaRPr>
          </a:p>
          <a:p>
            <a:pPr algn="l" rtl="0">
              <a:buFont typeface="+mj-lt"/>
              <a:buAutoNum type="arabicPeriod"/>
            </a:pPr>
            <a:r>
              <a:rPr lang="en-US" sz="2400" b="0" i="0" dirty="0">
                <a:solidFill>
                  <a:srgbClr val="282829"/>
                </a:solidFill>
                <a:effectLst/>
                <a:latin typeface="Garamond" panose="02020404030301010803" pitchFamily="18" charset="0"/>
              </a:rPr>
              <a:t>Gradient descent is an efficient algorithm that can handle large datasets and high-dimensional parameter spaces.</a:t>
            </a:r>
          </a:p>
          <a:p>
            <a:pPr algn="l" rtl="0">
              <a:buFont typeface="+mj-lt"/>
              <a:buAutoNum type="arabicPeriod"/>
            </a:pPr>
            <a:r>
              <a:rPr lang="en-US" sz="2400" b="0" i="0" dirty="0">
                <a:solidFill>
                  <a:srgbClr val="282829"/>
                </a:solidFill>
                <a:effectLst/>
                <a:latin typeface="Garamond" panose="02020404030301010803" pitchFamily="18" charset="0"/>
              </a:rPr>
              <a:t>Gradient descent can be used with a variety of loss functions and machine learning models, including linear regression, logistic regression, and neural networks.</a:t>
            </a:r>
          </a:p>
          <a:p>
            <a:pPr algn="l" rtl="0">
              <a:buFont typeface="+mj-lt"/>
              <a:buAutoNum type="arabicPeriod"/>
            </a:pPr>
            <a:r>
              <a:rPr lang="en-US" sz="2400" b="0" i="0" dirty="0">
                <a:solidFill>
                  <a:srgbClr val="282829"/>
                </a:solidFill>
                <a:effectLst/>
                <a:latin typeface="Garamond" panose="02020404030301010803" pitchFamily="18" charset="0"/>
              </a:rPr>
              <a:t>Gradient descent updates the model parameters incrementally, which means it can converge to the optimal solution faster than other optimization algorithms.</a:t>
            </a:r>
          </a:p>
          <a:p>
            <a:pPr algn="l" rtl="0">
              <a:buFont typeface="+mj-lt"/>
              <a:buAutoNum type="arabicPeriod"/>
            </a:pPr>
            <a:r>
              <a:rPr lang="en-US" sz="2400" b="0" i="0" dirty="0">
                <a:solidFill>
                  <a:srgbClr val="282829"/>
                </a:solidFill>
                <a:effectLst/>
                <a:latin typeface="Garamond" panose="02020404030301010803" pitchFamily="18" charset="0"/>
              </a:rPr>
              <a:t>Gradient descent can be easily parallelized, allowing for faster optimization on multiple processors.</a:t>
            </a:r>
          </a:p>
          <a:p>
            <a:endParaRPr lang="en-US" dirty="0"/>
          </a:p>
        </p:txBody>
      </p:sp>
    </p:spTree>
    <p:extLst>
      <p:ext uri="{BB962C8B-B14F-4D97-AF65-F5344CB8AC3E}">
        <p14:creationId xmlns:p14="http://schemas.microsoft.com/office/powerpoint/2010/main" val="41936697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EF64FF-0662-1909-054F-95C0A40F3FDE}"/>
              </a:ext>
            </a:extLst>
          </p:cNvPr>
          <p:cNvSpPr>
            <a:spLocks noGrp="1"/>
          </p:cNvSpPr>
          <p:nvPr>
            <p:ph type="body" idx="1"/>
          </p:nvPr>
        </p:nvSpPr>
        <p:spPr>
          <a:xfrm>
            <a:off x="2515685" y="209550"/>
            <a:ext cx="8914315" cy="883270"/>
          </a:xfrm>
        </p:spPr>
        <p:txBody>
          <a:bodyPr>
            <a:normAutofit/>
          </a:bodyPr>
          <a:lstStyle/>
          <a:p>
            <a:r>
              <a:rPr lang="en-US" sz="3600" dirty="0">
                <a:solidFill>
                  <a:schemeClr val="bg1"/>
                </a:solidFill>
                <a:latin typeface="Garamond" panose="02020404030301010803" pitchFamily="18" charset="0"/>
              </a:rPr>
              <a:t>Gradient Descent: </a:t>
            </a:r>
          </a:p>
        </p:txBody>
      </p:sp>
      <p:sp>
        <p:nvSpPr>
          <p:cNvPr id="2" name="TextBox 1">
            <a:extLst>
              <a:ext uri="{FF2B5EF4-FFF2-40B4-BE49-F238E27FC236}">
                <a16:creationId xmlns:a16="http://schemas.microsoft.com/office/drawing/2014/main" id="{8DEB9193-8EBC-64C8-3613-691F7B2ECB21}"/>
              </a:ext>
            </a:extLst>
          </p:cNvPr>
          <p:cNvSpPr txBox="1"/>
          <p:nvPr/>
        </p:nvSpPr>
        <p:spPr>
          <a:xfrm>
            <a:off x="205740" y="1440180"/>
            <a:ext cx="11795760" cy="3631763"/>
          </a:xfrm>
          <a:prstGeom prst="rect">
            <a:avLst/>
          </a:prstGeom>
          <a:noFill/>
        </p:spPr>
        <p:txBody>
          <a:bodyPr wrap="square" rtlCol="0">
            <a:spAutoFit/>
          </a:bodyPr>
          <a:lstStyle/>
          <a:p>
            <a:pPr algn="l"/>
            <a:r>
              <a:rPr lang="en-US" sz="2400" b="1" dirty="0">
                <a:solidFill>
                  <a:srgbClr val="242424"/>
                </a:solidFill>
                <a:latin typeface="Garamond" panose="02020404030301010803" pitchFamily="18" charset="0"/>
              </a:rPr>
              <a:t>Disadvantages: </a:t>
            </a:r>
          </a:p>
          <a:p>
            <a:pPr algn="l"/>
            <a:endParaRPr lang="en-US" sz="2400" b="1" dirty="0">
              <a:solidFill>
                <a:srgbClr val="242424"/>
              </a:solidFill>
              <a:latin typeface="Garamond" panose="02020404030301010803" pitchFamily="18" charset="0"/>
            </a:endParaRPr>
          </a:p>
          <a:p>
            <a:pPr algn="l" rtl="0">
              <a:buFont typeface="+mj-lt"/>
              <a:buAutoNum type="arabicPeriod"/>
            </a:pPr>
            <a:r>
              <a:rPr lang="en-US" sz="2400" b="0" i="0" dirty="0">
                <a:solidFill>
                  <a:srgbClr val="282829"/>
                </a:solidFill>
                <a:effectLst/>
                <a:latin typeface="Garamond" panose="02020404030301010803" pitchFamily="18" charset="0"/>
              </a:rPr>
              <a:t>Gradient descent can be sensitive to the choice of learning rate, which determines the size of the step taken in each iteration. A learning rate that is too small can result in slow convergence, while a learning rate that is too large can cause the algorithm to overshoot the minimum and diverge.</a:t>
            </a:r>
          </a:p>
          <a:p>
            <a:pPr algn="l" rtl="0">
              <a:buFont typeface="+mj-lt"/>
              <a:buAutoNum type="arabicPeriod"/>
            </a:pPr>
            <a:r>
              <a:rPr lang="en-US" sz="2400" b="0" i="0" dirty="0">
                <a:solidFill>
                  <a:srgbClr val="282829"/>
                </a:solidFill>
                <a:effectLst/>
                <a:latin typeface="Garamond" panose="02020404030301010803" pitchFamily="18" charset="0"/>
              </a:rPr>
              <a:t>Gradient descent can converge to local minima rather than the global minimum, especially in non-convex optimization problems.</a:t>
            </a:r>
          </a:p>
          <a:p>
            <a:pPr algn="l" rtl="0">
              <a:buFont typeface="+mj-lt"/>
              <a:buAutoNum type="arabicPeriod"/>
            </a:pPr>
            <a:r>
              <a:rPr lang="en-US" sz="2400" b="0" i="0" dirty="0">
                <a:solidFill>
                  <a:srgbClr val="282829"/>
                </a:solidFill>
                <a:effectLst/>
                <a:latin typeface="Garamond" panose="02020404030301010803" pitchFamily="18" charset="0"/>
              </a:rPr>
              <a:t>While gradient descent is efficient for large datasets, it can still be computationally expensive for very large datasets or high-dimensional parameter spaces.</a:t>
            </a:r>
          </a:p>
          <a:p>
            <a:pPr algn="l"/>
            <a:endParaRPr lang="en-US" dirty="0"/>
          </a:p>
        </p:txBody>
      </p:sp>
    </p:spTree>
    <p:extLst>
      <p:ext uri="{BB962C8B-B14F-4D97-AF65-F5344CB8AC3E}">
        <p14:creationId xmlns:p14="http://schemas.microsoft.com/office/powerpoint/2010/main" val="2278063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EF64FF-0662-1909-054F-95C0A40F3FDE}"/>
              </a:ext>
            </a:extLst>
          </p:cNvPr>
          <p:cNvSpPr>
            <a:spLocks noGrp="1"/>
          </p:cNvSpPr>
          <p:nvPr>
            <p:ph type="body" idx="1"/>
          </p:nvPr>
        </p:nvSpPr>
        <p:spPr>
          <a:xfrm>
            <a:off x="2515685" y="209550"/>
            <a:ext cx="8914315" cy="883270"/>
          </a:xfrm>
        </p:spPr>
        <p:txBody>
          <a:bodyPr>
            <a:normAutofit/>
          </a:bodyPr>
          <a:lstStyle/>
          <a:p>
            <a:r>
              <a:rPr lang="en-US" sz="3600" dirty="0">
                <a:solidFill>
                  <a:schemeClr val="bg1"/>
                </a:solidFill>
                <a:latin typeface="Garamond" panose="02020404030301010803" pitchFamily="18" charset="0"/>
              </a:rPr>
              <a:t>Stochastic Gradient Descent: </a:t>
            </a:r>
          </a:p>
        </p:txBody>
      </p:sp>
      <p:sp>
        <p:nvSpPr>
          <p:cNvPr id="2" name="TextBox 1">
            <a:extLst>
              <a:ext uri="{FF2B5EF4-FFF2-40B4-BE49-F238E27FC236}">
                <a16:creationId xmlns:a16="http://schemas.microsoft.com/office/drawing/2014/main" id="{1A9B1680-4061-32AB-205D-C80BB5CD7A8B}"/>
              </a:ext>
            </a:extLst>
          </p:cNvPr>
          <p:cNvSpPr txBox="1"/>
          <p:nvPr/>
        </p:nvSpPr>
        <p:spPr>
          <a:xfrm>
            <a:off x="354330" y="1565910"/>
            <a:ext cx="11498579" cy="1569660"/>
          </a:xfrm>
          <a:prstGeom prst="rect">
            <a:avLst/>
          </a:prstGeom>
          <a:noFill/>
        </p:spPr>
        <p:txBody>
          <a:bodyPr wrap="square" rtlCol="0">
            <a:spAutoFit/>
          </a:bodyPr>
          <a:lstStyle/>
          <a:p>
            <a:r>
              <a:rPr lang="en-US" sz="2400" b="0" i="0" dirty="0">
                <a:solidFill>
                  <a:srgbClr val="273239"/>
                </a:solidFill>
                <a:effectLst/>
                <a:latin typeface="Garamond" panose="02020404030301010803" pitchFamily="18" charset="0"/>
              </a:rPr>
              <a:t>Stochastic Gradient Descent (SGD) is a variant of the </a:t>
            </a:r>
            <a:r>
              <a:rPr lang="en-US" sz="2400" b="0" i="0" u="sng" dirty="0">
                <a:effectLst/>
                <a:latin typeface="Garamond" panose="02020404030301010803" pitchFamily="18" charset="0"/>
                <a:hlinkClick r:id="rId2"/>
              </a:rPr>
              <a:t>Gradient Descent</a:t>
            </a:r>
            <a:r>
              <a:rPr lang="en-US" sz="2400" b="0" i="0" dirty="0">
                <a:solidFill>
                  <a:srgbClr val="273239"/>
                </a:solidFill>
                <a:effectLst/>
                <a:latin typeface="Garamond" panose="02020404030301010803" pitchFamily="18" charset="0"/>
              </a:rPr>
              <a:t> algorithm that is used for optimizing machine learning models. It addresses the computational inefficiency of traditional Gradient Descent methods when dealing with large datasets in machine learning projects.</a:t>
            </a:r>
            <a:endParaRPr lang="en-US" sz="2400" dirty="0">
              <a:latin typeface="Garamond" panose="02020404030301010803" pitchFamily="18" charset="0"/>
            </a:endParaRPr>
          </a:p>
        </p:txBody>
      </p:sp>
    </p:spTree>
    <p:extLst>
      <p:ext uri="{BB962C8B-B14F-4D97-AF65-F5344CB8AC3E}">
        <p14:creationId xmlns:p14="http://schemas.microsoft.com/office/powerpoint/2010/main" val="20412510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EF64FF-0662-1909-054F-95C0A40F3FDE}"/>
              </a:ext>
            </a:extLst>
          </p:cNvPr>
          <p:cNvSpPr>
            <a:spLocks noGrp="1"/>
          </p:cNvSpPr>
          <p:nvPr>
            <p:ph type="body" idx="1"/>
          </p:nvPr>
        </p:nvSpPr>
        <p:spPr>
          <a:xfrm>
            <a:off x="2515685" y="209550"/>
            <a:ext cx="8914315" cy="883270"/>
          </a:xfrm>
        </p:spPr>
        <p:txBody>
          <a:bodyPr>
            <a:normAutofit/>
          </a:bodyPr>
          <a:lstStyle/>
          <a:p>
            <a:r>
              <a:rPr lang="en-US" sz="3600" dirty="0">
                <a:solidFill>
                  <a:schemeClr val="bg1"/>
                </a:solidFill>
                <a:latin typeface="Garamond" panose="02020404030301010803" pitchFamily="18" charset="0"/>
              </a:rPr>
              <a:t>Stochastic Gradient Descent: </a:t>
            </a:r>
          </a:p>
        </p:txBody>
      </p:sp>
      <p:sp>
        <p:nvSpPr>
          <p:cNvPr id="2" name="TextBox 1">
            <a:extLst>
              <a:ext uri="{FF2B5EF4-FFF2-40B4-BE49-F238E27FC236}">
                <a16:creationId xmlns:a16="http://schemas.microsoft.com/office/drawing/2014/main" id="{1A9B1680-4061-32AB-205D-C80BB5CD7A8B}"/>
              </a:ext>
            </a:extLst>
          </p:cNvPr>
          <p:cNvSpPr txBox="1"/>
          <p:nvPr/>
        </p:nvSpPr>
        <p:spPr>
          <a:xfrm>
            <a:off x="354330" y="1565910"/>
            <a:ext cx="11498579" cy="2677656"/>
          </a:xfrm>
          <a:prstGeom prst="rect">
            <a:avLst/>
          </a:prstGeom>
          <a:noFill/>
        </p:spPr>
        <p:txBody>
          <a:bodyPr wrap="square" rtlCol="0">
            <a:spAutoFit/>
          </a:bodyPr>
          <a:lstStyle/>
          <a:p>
            <a:pPr algn="l" fontAlgn="base"/>
            <a:r>
              <a:rPr lang="en-US" sz="2400" b="1" i="0" dirty="0">
                <a:solidFill>
                  <a:srgbClr val="273239"/>
                </a:solidFill>
                <a:effectLst/>
                <a:latin typeface="Garamond" panose="02020404030301010803" pitchFamily="18" charset="0"/>
              </a:rPr>
              <a:t>Advantages of Stochastic Gradient Descent  </a:t>
            </a:r>
          </a:p>
          <a:p>
            <a:pPr algn="l" fontAlgn="base"/>
            <a:r>
              <a:rPr lang="en-US" sz="2400" b="1" i="0" dirty="0">
                <a:solidFill>
                  <a:srgbClr val="273239"/>
                </a:solidFill>
                <a:effectLst/>
                <a:latin typeface="Garamond" panose="02020404030301010803" pitchFamily="18" charset="0"/>
              </a:rPr>
              <a:t>Speed: </a:t>
            </a:r>
            <a:r>
              <a:rPr lang="en-US" sz="2400" b="0" i="0" dirty="0">
                <a:solidFill>
                  <a:srgbClr val="273239"/>
                </a:solidFill>
                <a:effectLst/>
                <a:latin typeface="Garamond" panose="02020404030301010803" pitchFamily="18" charset="0"/>
              </a:rPr>
              <a:t>SGD is faster than other variants of Gradient Descent such as Batch Gradient Descent and Mini-Batch Gradient Descent since it uses only one example to update the parameters.</a:t>
            </a:r>
          </a:p>
          <a:p>
            <a:pPr algn="l" fontAlgn="base"/>
            <a:r>
              <a:rPr lang="en-US" sz="2400" b="1" i="0" dirty="0">
                <a:solidFill>
                  <a:srgbClr val="273239"/>
                </a:solidFill>
                <a:effectLst/>
                <a:latin typeface="Garamond" panose="02020404030301010803" pitchFamily="18" charset="0"/>
              </a:rPr>
              <a:t>Memory Efficiency:</a:t>
            </a:r>
            <a:r>
              <a:rPr lang="en-US" sz="2400" b="0" i="0" dirty="0">
                <a:solidFill>
                  <a:srgbClr val="273239"/>
                </a:solidFill>
                <a:effectLst/>
                <a:latin typeface="Garamond" panose="02020404030301010803" pitchFamily="18" charset="0"/>
              </a:rPr>
              <a:t> Since SGD updates the parameters for each training example one at a time, it is memory-efficient and can handle large datasets that cannot fit into memory.</a:t>
            </a:r>
          </a:p>
          <a:p>
            <a:pPr algn="l" fontAlgn="base"/>
            <a:r>
              <a:rPr lang="en-US" sz="2400" b="1" i="0" dirty="0">
                <a:solidFill>
                  <a:srgbClr val="273239"/>
                </a:solidFill>
                <a:effectLst/>
                <a:latin typeface="Garamond" panose="02020404030301010803" pitchFamily="18" charset="0"/>
              </a:rPr>
              <a:t>Avoidance of Local Minima:</a:t>
            </a:r>
            <a:r>
              <a:rPr lang="en-US" sz="2400" b="0" i="0" dirty="0">
                <a:solidFill>
                  <a:srgbClr val="273239"/>
                </a:solidFill>
                <a:effectLst/>
                <a:latin typeface="Garamond" panose="02020404030301010803" pitchFamily="18" charset="0"/>
              </a:rPr>
              <a:t> Due to the noisy updates in SGD, it has the ability to escape from local minima and converges to a global minimum.</a:t>
            </a:r>
          </a:p>
        </p:txBody>
      </p:sp>
    </p:spTree>
    <p:extLst>
      <p:ext uri="{BB962C8B-B14F-4D97-AF65-F5344CB8AC3E}">
        <p14:creationId xmlns:p14="http://schemas.microsoft.com/office/powerpoint/2010/main" val="4749605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EF64FF-0662-1909-054F-95C0A40F3FDE}"/>
              </a:ext>
            </a:extLst>
          </p:cNvPr>
          <p:cNvSpPr>
            <a:spLocks noGrp="1"/>
          </p:cNvSpPr>
          <p:nvPr>
            <p:ph type="body" idx="1"/>
          </p:nvPr>
        </p:nvSpPr>
        <p:spPr>
          <a:xfrm>
            <a:off x="2515685" y="209550"/>
            <a:ext cx="8914315" cy="883270"/>
          </a:xfrm>
        </p:spPr>
        <p:txBody>
          <a:bodyPr>
            <a:normAutofit/>
          </a:bodyPr>
          <a:lstStyle/>
          <a:p>
            <a:r>
              <a:rPr lang="en-US" sz="3600" dirty="0">
                <a:solidFill>
                  <a:schemeClr val="bg1"/>
                </a:solidFill>
                <a:latin typeface="Garamond" panose="02020404030301010803" pitchFamily="18" charset="0"/>
              </a:rPr>
              <a:t>Stochastic Gradient Descent: </a:t>
            </a:r>
          </a:p>
        </p:txBody>
      </p:sp>
      <p:sp>
        <p:nvSpPr>
          <p:cNvPr id="2" name="TextBox 1">
            <a:extLst>
              <a:ext uri="{FF2B5EF4-FFF2-40B4-BE49-F238E27FC236}">
                <a16:creationId xmlns:a16="http://schemas.microsoft.com/office/drawing/2014/main" id="{1A9B1680-4061-32AB-205D-C80BB5CD7A8B}"/>
              </a:ext>
            </a:extLst>
          </p:cNvPr>
          <p:cNvSpPr txBox="1"/>
          <p:nvPr/>
        </p:nvSpPr>
        <p:spPr>
          <a:xfrm>
            <a:off x="354330" y="1565910"/>
            <a:ext cx="11498579" cy="4278094"/>
          </a:xfrm>
          <a:prstGeom prst="rect">
            <a:avLst/>
          </a:prstGeom>
          <a:noFill/>
        </p:spPr>
        <p:txBody>
          <a:bodyPr wrap="square" rtlCol="0">
            <a:spAutoFit/>
          </a:bodyPr>
          <a:lstStyle/>
          <a:p>
            <a:pPr algn="l" fontAlgn="base"/>
            <a:r>
              <a:rPr lang="en-US" sz="2400" b="1" i="0" dirty="0">
                <a:solidFill>
                  <a:srgbClr val="273239"/>
                </a:solidFill>
                <a:effectLst/>
                <a:latin typeface="Garamond" panose="02020404030301010803" pitchFamily="18" charset="0"/>
              </a:rPr>
              <a:t>Disadvantages of Stochastic Gradient Descent </a:t>
            </a:r>
          </a:p>
          <a:p>
            <a:pPr algn="l" fontAlgn="base"/>
            <a:r>
              <a:rPr lang="en-US" sz="2400" b="1" i="0" dirty="0">
                <a:solidFill>
                  <a:srgbClr val="273239"/>
                </a:solidFill>
                <a:effectLst/>
                <a:latin typeface="Garamond" panose="02020404030301010803" pitchFamily="18" charset="0"/>
              </a:rPr>
              <a:t>Noisy updates:</a:t>
            </a:r>
            <a:r>
              <a:rPr lang="en-US" sz="2400" b="0" i="0" dirty="0">
                <a:solidFill>
                  <a:srgbClr val="273239"/>
                </a:solidFill>
                <a:effectLst/>
                <a:latin typeface="Garamond" panose="02020404030301010803" pitchFamily="18" charset="0"/>
              </a:rPr>
              <a:t> The updates in SGD are noisy and have a high variance, which can make the optimization process less stable and lead to oscillations around the minimum.</a:t>
            </a:r>
          </a:p>
          <a:p>
            <a:pPr algn="l" fontAlgn="base"/>
            <a:r>
              <a:rPr lang="en-US" sz="2400" b="1" i="0" dirty="0">
                <a:solidFill>
                  <a:srgbClr val="273239"/>
                </a:solidFill>
                <a:effectLst/>
                <a:latin typeface="Garamond" panose="02020404030301010803" pitchFamily="18" charset="0"/>
              </a:rPr>
              <a:t>Slow Convergence:</a:t>
            </a:r>
            <a:r>
              <a:rPr lang="en-US" sz="2400" b="0" i="0" dirty="0">
                <a:solidFill>
                  <a:srgbClr val="273239"/>
                </a:solidFill>
                <a:effectLst/>
                <a:latin typeface="Garamond" panose="02020404030301010803" pitchFamily="18" charset="0"/>
              </a:rPr>
              <a:t> SGD may require more iterations to converge to the minimum since it updates the parameters for each training example one at a time.</a:t>
            </a:r>
          </a:p>
          <a:p>
            <a:pPr algn="l" fontAlgn="base"/>
            <a:r>
              <a:rPr lang="en-US" sz="2400" b="1" i="0" dirty="0">
                <a:solidFill>
                  <a:srgbClr val="273239"/>
                </a:solidFill>
                <a:effectLst/>
                <a:latin typeface="Garamond" panose="02020404030301010803" pitchFamily="18" charset="0"/>
              </a:rPr>
              <a:t>Sensitivity to Learning Rate: </a:t>
            </a:r>
            <a:r>
              <a:rPr lang="en-US" sz="2400" b="0" i="0" dirty="0">
                <a:solidFill>
                  <a:srgbClr val="273239"/>
                </a:solidFill>
                <a:effectLst/>
                <a:latin typeface="Garamond" panose="02020404030301010803" pitchFamily="18" charset="0"/>
              </a:rPr>
              <a:t>The choice of learning rate can be critical in SGD since using a high learning rate can cause the algorithm to overshoot the minimum, while a low learning rate can make the algorithm converge slowly.</a:t>
            </a:r>
          </a:p>
          <a:p>
            <a:pPr algn="l" fontAlgn="base"/>
            <a:r>
              <a:rPr lang="en-US" sz="2400" b="1" i="0" dirty="0">
                <a:solidFill>
                  <a:srgbClr val="273239"/>
                </a:solidFill>
                <a:effectLst/>
                <a:latin typeface="Garamond" panose="02020404030301010803" pitchFamily="18" charset="0"/>
              </a:rPr>
              <a:t>Less Accurate:</a:t>
            </a:r>
            <a:r>
              <a:rPr lang="en-US" sz="2400" b="0" i="0" dirty="0">
                <a:solidFill>
                  <a:srgbClr val="273239"/>
                </a:solidFill>
                <a:effectLst/>
                <a:latin typeface="Garamond" panose="02020404030301010803" pitchFamily="18" charset="0"/>
              </a:rPr>
              <a:t> Due to the noisy updates, SGD may not converge to the exact global minimum and can result in a suboptimal solution. This can be mitigated by using techniques such as learning rate scheduling and momentum-based updates</a:t>
            </a:r>
            <a:r>
              <a:rPr lang="en-US" sz="3200" dirty="0">
                <a:solidFill>
                  <a:srgbClr val="273239"/>
                </a:solidFill>
                <a:latin typeface="Nunito" pitchFamily="2" charset="0"/>
              </a:rPr>
              <a:t>.</a:t>
            </a:r>
            <a:endParaRPr lang="en-US" sz="2400" b="0" i="0" dirty="0">
              <a:solidFill>
                <a:srgbClr val="273239"/>
              </a:solidFill>
              <a:effectLst/>
              <a:latin typeface="Garamond" panose="02020404030301010803" pitchFamily="18" charset="0"/>
            </a:endParaRPr>
          </a:p>
        </p:txBody>
      </p:sp>
    </p:spTree>
    <p:extLst>
      <p:ext uri="{BB962C8B-B14F-4D97-AF65-F5344CB8AC3E}">
        <p14:creationId xmlns:p14="http://schemas.microsoft.com/office/powerpoint/2010/main" val="35212277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1EF64FF-0662-1909-054F-95C0A40F3FDE}"/>
              </a:ext>
            </a:extLst>
          </p:cNvPr>
          <p:cNvSpPr>
            <a:spLocks noGrp="1"/>
          </p:cNvSpPr>
          <p:nvPr>
            <p:ph type="body" idx="1"/>
          </p:nvPr>
        </p:nvSpPr>
        <p:spPr>
          <a:xfrm>
            <a:off x="2515685" y="209550"/>
            <a:ext cx="8914315" cy="883270"/>
          </a:xfrm>
        </p:spPr>
        <p:txBody>
          <a:bodyPr>
            <a:normAutofit/>
          </a:bodyPr>
          <a:lstStyle/>
          <a:p>
            <a:r>
              <a:rPr lang="en-US" sz="3600" dirty="0">
                <a:solidFill>
                  <a:schemeClr val="bg1"/>
                </a:solidFill>
                <a:latin typeface="Garamond" panose="02020404030301010803" pitchFamily="18" charset="0"/>
              </a:rPr>
              <a:t>Parametric Vs non-parametric: </a:t>
            </a:r>
          </a:p>
        </p:txBody>
      </p:sp>
      <p:sp>
        <p:nvSpPr>
          <p:cNvPr id="2" name="TextBox 1">
            <a:extLst>
              <a:ext uri="{FF2B5EF4-FFF2-40B4-BE49-F238E27FC236}">
                <a16:creationId xmlns:a16="http://schemas.microsoft.com/office/drawing/2014/main" id="{C0AC453A-5F02-5CBF-B223-74AA0BEF60A9}"/>
              </a:ext>
            </a:extLst>
          </p:cNvPr>
          <p:cNvSpPr txBox="1"/>
          <p:nvPr/>
        </p:nvSpPr>
        <p:spPr>
          <a:xfrm>
            <a:off x="323386" y="1538869"/>
            <a:ext cx="11452302"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Garamond" panose="02020404030301010803" pitchFamily="18" charset="0"/>
              </a:rPr>
              <a:t>Parametric model: its capacity is fixed and does not increase with the amount of training data</a:t>
            </a:r>
          </a:p>
          <a:p>
            <a:r>
              <a:rPr lang="en-US" sz="2400" dirty="0">
                <a:latin typeface="Garamond" panose="02020404030301010803" pitchFamily="18" charset="0"/>
              </a:rPr>
              <a:t> ‣ examples: linear classifier, neural network with fixed number of hidden units, etc.</a:t>
            </a:r>
          </a:p>
          <a:p>
            <a:pPr marL="342900" indent="-342900">
              <a:buFont typeface="Arial" panose="020B0604020202020204" pitchFamily="34" charset="0"/>
              <a:buChar char="•"/>
            </a:pPr>
            <a:endParaRPr lang="en-US" sz="2400" dirty="0">
              <a:latin typeface="Garamond" panose="02020404030301010803" pitchFamily="18" charset="0"/>
            </a:endParaRPr>
          </a:p>
          <a:p>
            <a:pPr marL="342900" indent="-342900">
              <a:buFont typeface="Arial" panose="020B0604020202020204" pitchFamily="34" charset="0"/>
              <a:buChar char="•"/>
            </a:pPr>
            <a:endParaRPr lang="en-US" sz="2400" dirty="0">
              <a:latin typeface="Garamond" panose="02020404030301010803" pitchFamily="18" charset="0"/>
            </a:endParaRPr>
          </a:p>
          <a:p>
            <a:pPr marL="342900" indent="-342900">
              <a:buFont typeface="Arial" panose="020B0604020202020204" pitchFamily="34" charset="0"/>
              <a:buChar char="•"/>
            </a:pPr>
            <a:endParaRPr lang="en-US" sz="2400" dirty="0">
              <a:latin typeface="Garamond" panose="02020404030301010803" pitchFamily="18" charset="0"/>
            </a:endParaRPr>
          </a:p>
          <a:p>
            <a:endParaRPr lang="en-US" sz="2400" dirty="0">
              <a:latin typeface="Garamond" panose="02020404030301010803" pitchFamily="18" charset="0"/>
            </a:endParaRPr>
          </a:p>
          <a:p>
            <a:endParaRPr lang="en-US" sz="2400" dirty="0">
              <a:latin typeface="Garamond" panose="02020404030301010803" pitchFamily="18" charset="0"/>
            </a:endParaRPr>
          </a:p>
          <a:p>
            <a:pPr marL="342900" indent="-342900">
              <a:buFont typeface="Arial" panose="020B0604020202020204" pitchFamily="34" charset="0"/>
              <a:buChar char="•"/>
            </a:pPr>
            <a:r>
              <a:rPr lang="en-US" sz="2400" dirty="0">
                <a:latin typeface="Garamond" panose="02020404030301010803" pitchFamily="18" charset="0"/>
              </a:rPr>
              <a:t>Non-parametric model: the capacity increases with the amount of training data</a:t>
            </a:r>
          </a:p>
          <a:p>
            <a:r>
              <a:rPr lang="en-US" sz="2400" dirty="0">
                <a:latin typeface="Garamond" panose="02020404030301010803" pitchFamily="18" charset="0"/>
              </a:rPr>
              <a:t> ‣ examples: k nearest neighbors' classifier, neural network with adaptable hidden layer size, etc.</a:t>
            </a:r>
          </a:p>
        </p:txBody>
      </p:sp>
    </p:spTree>
    <p:extLst>
      <p:ext uri="{BB962C8B-B14F-4D97-AF65-F5344CB8AC3E}">
        <p14:creationId xmlns:p14="http://schemas.microsoft.com/office/powerpoint/2010/main" val="442372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4"/>
          <p:cNvSpPr txBox="1">
            <a:spLocks noGrp="1"/>
          </p:cNvSpPr>
          <p:nvPr>
            <p:ph type="title"/>
          </p:nvPr>
        </p:nvSpPr>
        <p:spPr>
          <a:xfrm>
            <a:off x="2857500" y="300038"/>
            <a:ext cx="8503920" cy="957264"/>
          </a:xfrm>
          <a:prstGeom prst="rect">
            <a:avLst/>
          </a:prstGeom>
          <a:noFill/>
          <a:ln>
            <a:noFill/>
          </a:ln>
        </p:spPr>
        <p:txBody>
          <a:bodyPr spcFirstLastPara="1" wrap="square" lIns="45700" tIns="45700" rIns="45700" bIns="45700" anchor="ctr" anchorCtr="0">
            <a:normAutofit fontScale="90000"/>
          </a:bodyPr>
          <a:lstStyle/>
          <a:p>
            <a:pPr marL="0" marR="0" lvl="0" indent="0" algn="l" rtl="0">
              <a:lnSpc>
                <a:spcPct val="90000"/>
              </a:lnSpc>
              <a:spcBef>
                <a:spcPts val="0"/>
              </a:spcBef>
              <a:spcAft>
                <a:spcPts val="0"/>
              </a:spcAft>
              <a:buClr>
                <a:srgbClr val="FFFFFF"/>
              </a:buClr>
              <a:buSzPts val="3354"/>
              <a:buFont typeface="Calibri"/>
              <a:buNone/>
            </a:pPr>
            <a:r>
              <a:rPr lang="en-US" sz="3354"/>
              <a:t>Useful Online Courses covering the Prerequisites</a:t>
            </a:r>
            <a:endParaRPr/>
          </a:p>
        </p:txBody>
      </p:sp>
      <p:sp>
        <p:nvSpPr>
          <p:cNvPr id="70" name="Google Shape;70;p4"/>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normAutofit/>
          </a:bodyPr>
          <a:lstStyle/>
          <a:p>
            <a:pPr marL="213359" lvl="0" indent="-213359" algn="l" rtl="0">
              <a:lnSpc>
                <a:spcPct val="90000"/>
              </a:lnSpc>
              <a:spcBef>
                <a:spcPts val="0"/>
              </a:spcBef>
              <a:spcAft>
                <a:spcPts val="0"/>
              </a:spcAft>
              <a:buClr>
                <a:srgbClr val="000000"/>
              </a:buClr>
              <a:buSzPts val="2128"/>
              <a:buFont typeface="Calibri"/>
              <a:buChar char="•"/>
            </a:pPr>
            <a:r>
              <a:rPr lang="en-US" sz="2128"/>
              <a:t>Prof. Gilbert Strang's </a:t>
            </a:r>
            <a:r>
              <a:rPr lang="en-US" u="sng">
                <a:solidFill>
                  <a:schemeClr val="hlink"/>
                </a:solidFill>
                <a:hlinkClick r:id="rId3"/>
              </a:rPr>
              <a:t>video lectures</a:t>
            </a:r>
            <a:r>
              <a:rPr lang="en-US" sz="2128"/>
              <a:t> on linear algebra.</a:t>
            </a:r>
            <a:endParaRPr/>
          </a:p>
          <a:p>
            <a:pPr marL="213359" lvl="0" indent="-213359" algn="l" rtl="0">
              <a:lnSpc>
                <a:spcPct val="90000"/>
              </a:lnSpc>
              <a:spcBef>
                <a:spcPts val="700"/>
              </a:spcBef>
              <a:spcAft>
                <a:spcPts val="0"/>
              </a:spcAft>
              <a:buClr>
                <a:srgbClr val="000000"/>
              </a:buClr>
              <a:buSzPts val="2128"/>
              <a:buFont typeface="Calibri"/>
              <a:buChar char="•"/>
            </a:pPr>
            <a:r>
              <a:rPr lang="en-US" sz="2128"/>
              <a:t>Prof. John Tsitsiklis's </a:t>
            </a:r>
            <a:r>
              <a:rPr lang="en-US" u="sng">
                <a:solidFill>
                  <a:schemeClr val="hlink"/>
                </a:solidFill>
                <a:hlinkClick r:id="rId4"/>
              </a:rPr>
              <a:t>video lectures</a:t>
            </a:r>
            <a:r>
              <a:rPr lang="en-US" sz="2128"/>
              <a:t> on Applied Probability.</a:t>
            </a:r>
            <a:endParaRPr/>
          </a:p>
          <a:p>
            <a:pPr marL="213359" lvl="0" indent="-213359" algn="l" rtl="0">
              <a:lnSpc>
                <a:spcPct val="90000"/>
              </a:lnSpc>
              <a:spcBef>
                <a:spcPts val="700"/>
              </a:spcBef>
              <a:spcAft>
                <a:spcPts val="0"/>
              </a:spcAft>
              <a:buClr>
                <a:srgbClr val="000000"/>
              </a:buClr>
              <a:buSzPts val="2128"/>
              <a:buFont typeface="Calibri"/>
              <a:buChar char="•"/>
            </a:pPr>
            <a:r>
              <a:rPr lang="en-US" sz="2128"/>
              <a:t>Prof. Krishna Jagannathan's </a:t>
            </a:r>
            <a:r>
              <a:rPr lang="en-US" u="sng">
                <a:solidFill>
                  <a:schemeClr val="hlink"/>
                </a:solidFill>
                <a:hlinkClick r:id="rId5"/>
              </a:rPr>
              <a:t>video lectures</a:t>
            </a:r>
            <a:r>
              <a:rPr lang="en-US" sz="2128"/>
              <a:t> on Probability Theory.</a:t>
            </a:r>
            <a:endParaRPr/>
          </a:p>
          <a:p>
            <a:pPr marL="213359" lvl="0" indent="-213359" algn="l" rtl="0">
              <a:lnSpc>
                <a:spcPct val="90000"/>
              </a:lnSpc>
              <a:spcBef>
                <a:spcPts val="700"/>
              </a:spcBef>
              <a:spcAft>
                <a:spcPts val="0"/>
              </a:spcAft>
              <a:buClr>
                <a:srgbClr val="000000"/>
              </a:buClr>
              <a:buSzPts val="2128"/>
              <a:buFont typeface="Calibri"/>
              <a:buChar char="•"/>
            </a:pPr>
            <a:r>
              <a:rPr lang="en-US" sz="2128"/>
              <a:t>Prof. Deepak Khemani's </a:t>
            </a:r>
            <a:r>
              <a:rPr lang="en-US" u="sng">
                <a:solidFill>
                  <a:schemeClr val="hlink"/>
                </a:solidFill>
                <a:hlinkClick r:id="rId6"/>
              </a:rPr>
              <a:t>video lectures</a:t>
            </a:r>
            <a:r>
              <a:rPr lang="en-US" sz="2128"/>
              <a:t> on Artificial Intelligence.</a:t>
            </a:r>
            <a:endParaRPr/>
          </a:p>
          <a:p>
            <a:pPr marL="213359" lvl="0" indent="-78230" algn="l" rtl="0">
              <a:lnSpc>
                <a:spcPct val="90000"/>
              </a:lnSpc>
              <a:spcBef>
                <a:spcPts val="700"/>
              </a:spcBef>
              <a:spcAft>
                <a:spcPts val="0"/>
              </a:spcAft>
              <a:buClr>
                <a:srgbClr val="000000"/>
              </a:buClr>
              <a:buSzPts val="2128"/>
              <a:buFont typeface="Calibri"/>
              <a:buNone/>
            </a:pPr>
            <a:endParaRPr sz="2128"/>
          </a:p>
          <a:p>
            <a:pPr marL="213359" lvl="0" indent="-78230" algn="l" rtl="0">
              <a:lnSpc>
                <a:spcPct val="90000"/>
              </a:lnSpc>
              <a:spcBef>
                <a:spcPts val="700"/>
              </a:spcBef>
              <a:spcAft>
                <a:spcPts val="0"/>
              </a:spcAft>
              <a:buClr>
                <a:srgbClr val="000000"/>
              </a:buClr>
              <a:buSzPts val="2128"/>
              <a:buFont typeface="Calibri"/>
              <a:buNone/>
            </a:pPr>
            <a:endParaRPr sz="2128"/>
          </a:p>
          <a:p>
            <a:pPr marL="213359" lvl="0" indent="-78230" algn="l" rtl="0">
              <a:lnSpc>
                <a:spcPct val="90000"/>
              </a:lnSpc>
              <a:spcBef>
                <a:spcPts val="700"/>
              </a:spcBef>
              <a:spcAft>
                <a:spcPts val="0"/>
              </a:spcAft>
              <a:buClr>
                <a:srgbClr val="000000"/>
              </a:buClr>
              <a:buSzPts val="2128"/>
              <a:buFont typeface="Calibri"/>
              <a:buNone/>
            </a:pPr>
            <a:endParaRPr sz="2128"/>
          </a:p>
          <a:p>
            <a:pPr marL="213359" lvl="0" indent="-78230" algn="l" rtl="0">
              <a:lnSpc>
                <a:spcPct val="90000"/>
              </a:lnSpc>
              <a:spcBef>
                <a:spcPts val="700"/>
              </a:spcBef>
              <a:spcAft>
                <a:spcPts val="0"/>
              </a:spcAft>
              <a:buClr>
                <a:srgbClr val="000000"/>
              </a:buClr>
              <a:buSzPts val="2128"/>
              <a:buFont typeface="Calibri"/>
              <a:buNone/>
            </a:pPr>
            <a:endParaRPr sz="2128"/>
          </a:p>
          <a:p>
            <a:pPr marL="213359" lvl="0" indent="-78230" algn="l" rtl="0">
              <a:lnSpc>
                <a:spcPct val="90000"/>
              </a:lnSpc>
              <a:spcBef>
                <a:spcPts val="700"/>
              </a:spcBef>
              <a:spcAft>
                <a:spcPts val="0"/>
              </a:spcAft>
              <a:buClr>
                <a:srgbClr val="000000"/>
              </a:buClr>
              <a:buSzPts val="2128"/>
              <a:buFont typeface="Calibri"/>
              <a:buNone/>
            </a:pPr>
            <a:endParaRPr sz="2128"/>
          </a:p>
          <a:p>
            <a:pPr marL="213359" lvl="0" indent="-78230" algn="l" rtl="0">
              <a:lnSpc>
                <a:spcPct val="90000"/>
              </a:lnSpc>
              <a:spcBef>
                <a:spcPts val="700"/>
              </a:spcBef>
              <a:spcAft>
                <a:spcPts val="0"/>
              </a:spcAft>
              <a:buClr>
                <a:srgbClr val="000000"/>
              </a:buClr>
              <a:buSzPts val="2128"/>
              <a:buFont typeface="Calibri"/>
              <a:buNone/>
            </a:pPr>
            <a:endParaRPr sz="2128"/>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D364B8-63B7-6C19-369D-62C77681415C}"/>
              </a:ext>
            </a:extLst>
          </p:cNvPr>
          <p:cNvSpPr txBox="1"/>
          <p:nvPr/>
        </p:nvSpPr>
        <p:spPr>
          <a:xfrm>
            <a:off x="2542478" y="323385"/>
            <a:ext cx="6958361" cy="646331"/>
          </a:xfrm>
          <a:prstGeom prst="rect">
            <a:avLst/>
          </a:prstGeom>
          <a:noFill/>
        </p:spPr>
        <p:txBody>
          <a:bodyPr wrap="square" rtlCol="0">
            <a:spAutoFit/>
          </a:bodyPr>
          <a:lstStyle/>
          <a:p>
            <a:r>
              <a:rPr lang="en-US" sz="3600" b="1" dirty="0">
                <a:solidFill>
                  <a:schemeClr val="bg1"/>
                </a:solidFill>
                <a:latin typeface="Garamond" panose="02020404030301010803" pitchFamily="18" charset="0"/>
              </a:rPr>
              <a:t>Next Class: Neural Network</a:t>
            </a:r>
          </a:p>
        </p:txBody>
      </p:sp>
      <p:pic>
        <p:nvPicPr>
          <p:cNvPr id="12290" name="Picture 2" descr="I-DNN: Some INFINITELY Deep Neural Network | by Hajar Mousannif | Medium">
            <a:extLst>
              <a:ext uri="{FF2B5EF4-FFF2-40B4-BE49-F238E27FC236}">
                <a16:creationId xmlns:a16="http://schemas.microsoft.com/office/drawing/2014/main" id="{495F3979-1902-C81B-3BA8-71B01E4A11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5574"/>
            <a:ext cx="12192000" cy="520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702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275597d650f_0_90"/>
          <p:cNvSpPr txBox="1">
            <a:spLocks noGrp="1"/>
          </p:cNvSpPr>
          <p:nvPr>
            <p:ph type="title"/>
          </p:nvPr>
        </p:nvSpPr>
        <p:spPr>
          <a:xfrm>
            <a:off x="2857500" y="300039"/>
            <a:ext cx="8503800" cy="957300"/>
          </a:xfrm>
          <a:prstGeom prst="rect">
            <a:avLst/>
          </a:prstGeom>
        </p:spPr>
        <p:txBody>
          <a:bodyPr spcFirstLastPara="1" wrap="square" lIns="45700" tIns="45700" rIns="45700" bIns="45700" anchor="ctr" anchorCtr="0">
            <a:normAutofit/>
          </a:bodyPr>
          <a:lstStyle/>
          <a:p>
            <a:pPr marL="0" lvl="0" indent="0" algn="l" rtl="0">
              <a:spcBef>
                <a:spcPts val="0"/>
              </a:spcBef>
              <a:spcAft>
                <a:spcPts val="0"/>
              </a:spcAft>
              <a:buNone/>
            </a:pPr>
            <a:r>
              <a:rPr lang="en-US"/>
              <a:t>Course description</a:t>
            </a:r>
            <a:endParaRPr/>
          </a:p>
        </p:txBody>
      </p:sp>
      <p:sp>
        <p:nvSpPr>
          <p:cNvPr id="76" name="Google Shape;76;g275597d650f_0_90"/>
          <p:cNvSpPr txBox="1">
            <a:spLocks noGrp="1"/>
          </p:cNvSpPr>
          <p:nvPr>
            <p:ph type="body" idx="1"/>
          </p:nvPr>
        </p:nvSpPr>
        <p:spPr>
          <a:xfrm>
            <a:off x="838200" y="1825625"/>
            <a:ext cx="10515600" cy="4351200"/>
          </a:xfrm>
          <a:prstGeom prst="rect">
            <a:avLst/>
          </a:prstGeom>
        </p:spPr>
        <p:txBody>
          <a:bodyPr spcFirstLastPara="1" wrap="square" lIns="45700" tIns="45700" rIns="45700" bIns="45700" anchor="t" anchorCtr="0">
            <a:normAutofit fontScale="92500" lnSpcReduction="10000"/>
          </a:bodyPr>
          <a:lstStyle/>
          <a:p>
            <a:pPr marL="457200" lvl="0" indent="-378380" algn="l" rtl="0">
              <a:spcBef>
                <a:spcPts val="1000"/>
              </a:spcBef>
              <a:spcAft>
                <a:spcPts val="0"/>
              </a:spcAft>
              <a:buSzPct val="100000"/>
              <a:buChar char="•"/>
            </a:pPr>
            <a:r>
              <a:rPr lang="en-US" sz="2550"/>
              <a:t>Deep Learning course is designed to provide a comprehensive and practical</a:t>
            </a:r>
            <a:endParaRPr sz="2550"/>
          </a:p>
          <a:p>
            <a:pPr marL="0" lvl="0" indent="0" algn="l" rtl="0">
              <a:spcBef>
                <a:spcPts val="1000"/>
              </a:spcBef>
              <a:spcAft>
                <a:spcPts val="0"/>
              </a:spcAft>
              <a:buClr>
                <a:schemeClr val="dk1"/>
              </a:buClr>
              <a:buSzPct val="43137"/>
              <a:buFont typeface="Arial"/>
              <a:buNone/>
            </a:pPr>
            <a:r>
              <a:rPr lang="en-US" sz="2550"/>
              <a:t>understanding of the fundamentals and recent advances in the area of deep learning.</a:t>
            </a:r>
            <a:endParaRPr sz="2550"/>
          </a:p>
          <a:p>
            <a:pPr marL="457200" lvl="0" indent="-378380" algn="l" rtl="0">
              <a:spcBef>
                <a:spcPts val="1000"/>
              </a:spcBef>
              <a:spcAft>
                <a:spcPts val="0"/>
              </a:spcAft>
              <a:buSzPct val="100000"/>
              <a:buChar char="•"/>
            </a:pPr>
            <a:r>
              <a:rPr lang="en-US" sz="2550"/>
              <a:t>Our focus will be on neural network-type models including convolutional neural</a:t>
            </a:r>
            <a:endParaRPr sz="2550"/>
          </a:p>
          <a:p>
            <a:pPr marL="0" lvl="0" indent="0" algn="l" rtl="0">
              <a:spcBef>
                <a:spcPts val="1000"/>
              </a:spcBef>
              <a:spcAft>
                <a:spcPts val="0"/>
              </a:spcAft>
              <a:buClr>
                <a:schemeClr val="dk1"/>
              </a:buClr>
              <a:buSzPct val="43137"/>
              <a:buFont typeface="Arial"/>
              <a:buNone/>
            </a:pPr>
            <a:r>
              <a:rPr lang="en-US" sz="2550"/>
              <a:t>networks and recurrent neural networks such as LSTMs. We will also review recent</a:t>
            </a:r>
            <a:endParaRPr sz="2550"/>
          </a:p>
          <a:p>
            <a:pPr marL="0" lvl="0" indent="0" algn="l" rtl="0">
              <a:spcBef>
                <a:spcPts val="1000"/>
              </a:spcBef>
              <a:spcAft>
                <a:spcPts val="0"/>
              </a:spcAft>
              <a:buClr>
                <a:schemeClr val="dk1"/>
              </a:buClr>
              <a:buSzPct val="43137"/>
              <a:buFont typeface="Arial"/>
              <a:buNone/>
            </a:pPr>
            <a:r>
              <a:rPr lang="en-US" sz="2550"/>
              <a:t>work on attention mechanism and efforts to incorporate memory structures into neural network models. </a:t>
            </a:r>
            <a:endParaRPr sz="2550"/>
          </a:p>
          <a:p>
            <a:pPr marL="457200" lvl="0" indent="-378380" algn="l" rtl="0">
              <a:spcBef>
                <a:spcPts val="1000"/>
              </a:spcBef>
              <a:spcAft>
                <a:spcPts val="0"/>
              </a:spcAft>
              <a:buSzPct val="100000"/>
              <a:buChar char="•"/>
            </a:pPr>
            <a:r>
              <a:rPr lang="en-US" sz="2550"/>
              <a:t>We will also consider some of the modern neural network-base</a:t>
            </a:r>
            <a:endParaRPr sz="2550"/>
          </a:p>
          <a:p>
            <a:pPr marL="0" lvl="0" indent="0" algn="l" rtl="0">
              <a:spcBef>
                <a:spcPts val="1000"/>
              </a:spcBef>
              <a:spcAft>
                <a:spcPts val="0"/>
              </a:spcAft>
              <a:buClr>
                <a:schemeClr val="dk1"/>
              </a:buClr>
              <a:buSzPct val="43137"/>
              <a:buFont typeface="Arial"/>
              <a:buNone/>
            </a:pPr>
            <a:r>
              <a:rPr lang="en-US" sz="2550"/>
              <a:t>generative models such as Generative Adversarial Networks and Variational</a:t>
            </a:r>
            <a:endParaRPr sz="2550"/>
          </a:p>
          <a:p>
            <a:pPr marL="0" lvl="0" indent="0" algn="l" rtl="0">
              <a:spcBef>
                <a:spcPts val="1000"/>
              </a:spcBef>
              <a:spcAft>
                <a:spcPts val="0"/>
              </a:spcAft>
              <a:buClr>
                <a:schemeClr val="dk1"/>
              </a:buClr>
              <a:buSzPct val="43137"/>
              <a:buFont typeface="Arial"/>
              <a:buNone/>
            </a:pPr>
            <a:r>
              <a:rPr lang="en-US" sz="2550"/>
              <a:t>Autoencoders.</a:t>
            </a:r>
            <a:endParaRPr sz="2550"/>
          </a:p>
          <a:p>
            <a:pPr marL="0" lvl="0" indent="0" algn="l" rtl="0">
              <a:spcBef>
                <a:spcPts val="100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g275597d650f_0_172"/>
          <p:cNvSpPr txBox="1">
            <a:spLocks noGrp="1"/>
          </p:cNvSpPr>
          <p:nvPr>
            <p:ph type="title"/>
          </p:nvPr>
        </p:nvSpPr>
        <p:spPr>
          <a:xfrm>
            <a:off x="2857500" y="300039"/>
            <a:ext cx="8503800" cy="957300"/>
          </a:xfrm>
          <a:prstGeom prst="rect">
            <a:avLst/>
          </a:prstGeom>
        </p:spPr>
        <p:txBody>
          <a:bodyPr spcFirstLastPara="1" wrap="square" lIns="45700" tIns="45700" rIns="45700" bIns="45700" anchor="ctr" anchorCtr="0">
            <a:normAutofit/>
          </a:bodyPr>
          <a:lstStyle/>
          <a:p>
            <a:pPr marL="0" lvl="0" indent="0" algn="l" rtl="0">
              <a:spcBef>
                <a:spcPts val="0"/>
              </a:spcBef>
              <a:spcAft>
                <a:spcPts val="0"/>
              </a:spcAft>
              <a:buNone/>
            </a:pPr>
            <a:r>
              <a:rPr lang="en-US"/>
              <a:t>Course Main objective</a:t>
            </a:r>
            <a:endParaRPr/>
          </a:p>
        </p:txBody>
      </p:sp>
      <p:sp>
        <p:nvSpPr>
          <p:cNvPr id="82" name="Google Shape;82;g275597d650f_0_172"/>
          <p:cNvSpPr txBox="1">
            <a:spLocks noGrp="1"/>
          </p:cNvSpPr>
          <p:nvPr>
            <p:ph type="body" idx="1"/>
          </p:nvPr>
        </p:nvSpPr>
        <p:spPr>
          <a:xfrm>
            <a:off x="838200" y="1825625"/>
            <a:ext cx="10515600" cy="4351200"/>
          </a:xfrm>
          <a:prstGeom prst="rect">
            <a:avLst/>
          </a:prstGeom>
        </p:spPr>
        <p:txBody>
          <a:bodyPr spcFirstLastPara="1" wrap="square" lIns="45700" tIns="45700" rIns="45700" bIns="45700" anchor="t" anchorCtr="0">
            <a:normAutofit lnSpcReduction="10000"/>
          </a:bodyPr>
          <a:lstStyle/>
          <a:p>
            <a:pPr marL="0" lvl="0" indent="0" algn="l" rtl="0">
              <a:spcBef>
                <a:spcPts val="1000"/>
              </a:spcBef>
              <a:spcAft>
                <a:spcPts val="0"/>
              </a:spcAft>
              <a:buClr>
                <a:schemeClr val="dk1"/>
              </a:buClr>
              <a:buSzPts val="1100"/>
              <a:buFont typeface="Arial"/>
              <a:buNone/>
            </a:pPr>
            <a:r>
              <a:rPr lang="en-US" sz="2200" b="1"/>
              <a:t>Upon successful completion of this course, students will be</a:t>
            </a:r>
            <a:r>
              <a:rPr lang="en-US" sz="2200"/>
              <a:t>:</a:t>
            </a:r>
            <a:endParaRPr sz="2200"/>
          </a:p>
          <a:p>
            <a:pPr marL="457200" lvl="0" indent="-368300" algn="l" rtl="0">
              <a:spcBef>
                <a:spcPts val="1000"/>
              </a:spcBef>
              <a:spcAft>
                <a:spcPts val="0"/>
              </a:spcAft>
              <a:buSzPts val="2200"/>
              <a:buChar char="●"/>
            </a:pPr>
            <a:r>
              <a:rPr lang="en-US" sz="2200"/>
              <a:t>Delve into the theoretical foundations of deep learning and gain hands-on experience in implementing deep neural networks using popular frameworks like TensorFlow or PyTorch.</a:t>
            </a:r>
            <a:endParaRPr sz="2200"/>
          </a:p>
          <a:p>
            <a:pPr marL="0" lvl="0" indent="0" algn="l" rtl="0">
              <a:spcBef>
                <a:spcPts val="1000"/>
              </a:spcBef>
              <a:spcAft>
                <a:spcPts val="0"/>
              </a:spcAft>
              <a:buClr>
                <a:schemeClr val="dk1"/>
              </a:buClr>
              <a:buSzPts val="1100"/>
              <a:buFont typeface="Arial"/>
              <a:buNone/>
            </a:pPr>
            <a:endParaRPr sz="2200"/>
          </a:p>
          <a:p>
            <a:pPr marL="0" lvl="0" indent="0" algn="l" rtl="0">
              <a:lnSpc>
                <a:spcPct val="115000"/>
              </a:lnSpc>
              <a:spcBef>
                <a:spcPts val="0"/>
              </a:spcBef>
              <a:spcAft>
                <a:spcPts val="0"/>
              </a:spcAft>
              <a:buClr>
                <a:schemeClr val="dk1"/>
              </a:buClr>
              <a:buSzPts val="1100"/>
              <a:buFont typeface="Arial"/>
              <a:buNone/>
            </a:pPr>
            <a:r>
              <a:rPr lang="en-US" sz="2200" b="1">
                <a:solidFill>
                  <a:schemeClr val="dk1"/>
                </a:solidFill>
              </a:rPr>
              <a:t>Course Main objective:</a:t>
            </a:r>
            <a:endParaRPr sz="2200" b="1">
              <a:solidFill>
                <a:schemeClr val="dk1"/>
              </a:solidFill>
            </a:endParaRPr>
          </a:p>
          <a:p>
            <a:pPr marL="457200" lvl="0" indent="-368300" algn="l" rtl="0">
              <a:lnSpc>
                <a:spcPct val="115000"/>
              </a:lnSpc>
              <a:spcBef>
                <a:spcPts val="0"/>
              </a:spcBef>
              <a:spcAft>
                <a:spcPts val="0"/>
              </a:spcAft>
              <a:buClr>
                <a:schemeClr val="dk1"/>
              </a:buClr>
              <a:buSzPts val="2200"/>
              <a:buChar char="●"/>
            </a:pPr>
            <a:r>
              <a:rPr lang="en-US" sz="2200">
                <a:solidFill>
                  <a:schemeClr val="dk1"/>
                </a:solidFill>
              </a:rPr>
              <a:t>Understand the application, concepts, techniques, and fundamentals of various deep learning algorithms. </a:t>
            </a:r>
            <a:endParaRPr sz="2200">
              <a:solidFill>
                <a:schemeClr val="dk1"/>
              </a:solidFill>
            </a:endParaRPr>
          </a:p>
          <a:p>
            <a:pPr marL="457200" lvl="0" indent="-368300" algn="l" rtl="0">
              <a:lnSpc>
                <a:spcPct val="115000"/>
              </a:lnSpc>
              <a:spcBef>
                <a:spcPts val="0"/>
              </a:spcBef>
              <a:spcAft>
                <a:spcPts val="0"/>
              </a:spcAft>
              <a:buClr>
                <a:schemeClr val="dk1"/>
              </a:buClr>
              <a:buSzPts val="2200"/>
              <a:buChar char="●"/>
            </a:pPr>
            <a:r>
              <a:rPr lang="en-US" sz="2200">
                <a:solidFill>
                  <a:schemeClr val="dk1"/>
                </a:solidFill>
              </a:rPr>
              <a:t>Develop Deep Learning approaches/techniques to solve various problems.</a:t>
            </a:r>
            <a:endParaRPr sz="2200">
              <a:solidFill>
                <a:schemeClr val="dk1"/>
              </a:solidFill>
            </a:endParaRPr>
          </a:p>
          <a:p>
            <a:pPr marL="457200" lvl="0" indent="-368300" algn="l" rtl="0">
              <a:lnSpc>
                <a:spcPct val="115000"/>
              </a:lnSpc>
              <a:spcBef>
                <a:spcPts val="0"/>
              </a:spcBef>
              <a:spcAft>
                <a:spcPts val="0"/>
              </a:spcAft>
              <a:buClr>
                <a:schemeClr val="dk1"/>
              </a:buClr>
              <a:buSzPts val="2200"/>
              <a:buChar char="●"/>
            </a:pPr>
            <a:r>
              <a:rPr lang="en-US" sz="2200">
                <a:solidFill>
                  <a:schemeClr val="dk1"/>
                </a:solidFill>
              </a:rPr>
              <a:t>Develop, design, train and debug and evaluate Deep Learning algorithms to solve</a:t>
            </a:r>
            <a:endParaRPr sz="2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2200">
                <a:solidFill>
                  <a:schemeClr val="dk1"/>
                </a:solidFill>
              </a:rPr>
              <a:t>       various problems.</a:t>
            </a:r>
            <a:endParaRPr sz="2200">
              <a:solidFill>
                <a:schemeClr val="dk1"/>
              </a:solidFill>
            </a:endParaRPr>
          </a:p>
          <a:p>
            <a:pPr marL="457200" lvl="0" indent="-368300" algn="l" rtl="0">
              <a:lnSpc>
                <a:spcPct val="115000"/>
              </a:lnSpc>
              <a:spcBef>
                <a:spcPts val="0"/>
              </a:spcBef>
              <a:spcAft>
                <a:spcPts val="0"/>
              </a:spcAft>
              <a:buClr>
                <a:schemeClr val="dk1"/>
              </a:buClr>
              <a:buSzPts val="2200"/>
              <a:buChar char="●"/>
            </a:pPr>
            <a:r>
              <a:rPr lang="en-US" sz="2200">
                <a:solidFill>
                  <a:schemeClr val="dk1"/>
                </a:solidFill>
              </a:rPr>
              <a:t>To gain experience doing independent study and research.</a:t>
            </a:r>
            <a:endParaRPr sz="2200"/>
          </a:p>
          <a:p>
            <a:pPr marL="0" lvl="0" indent="0" algn="l" rtl="0">
              <a:spcBef>
                <a:spcPts val="1000"/>
              </a:spcBef>
              <a:spcAft>
                <a:spcPts val="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789</TotalTime>
  <Words>4127</Words>
  <Application>Microsoft Office PowerPoint</Application>
  <PresentationFormat>Widescreen</PresentationFormat>
  <Paragraphs>385</Paragraphs>
  <Slides>70</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70</vt:i4>
      </vt:variant>
    </vt:vector>
  </HeadingPairs>
  <TitlesOfParts>
    <vt:vector size="77" baseType="lpstr">
      <vt:lpstr>Arial</vt:lpstr>
      <vt:lpstr>Calibri</vt:lpstr>
      <vt:lpstr>Garamond</vt:lpstr>
      <vt:lpstr>inter-regular</vt:lpstr>
      <vt:lpstr>Nunito</vt:lpstr>
      <vt:lpstr>Times</vt:lpstr>
      <vt:lpstr>Office Theme</vt:lpstr>
      <vt:lpstr> Deep Learning (CS 898-BD) Fall 2023</vt:lpstr>
      <vt:lpstr>Office Hours</vt:lpstr>
      <vt:lpstr>Deep learning</vt:lpstr>
      <vt:lpstr>TA information</vt:lpstr>
      <vt:lpstr>Prerequisites</vt:lpstr>
      <vt:lpstr>Online Tutorial Links</vt:lpstr>
      <vt:lpstr>Useful Online Courses covering the Prerequisites</vt:lpstr>
      <vt:lpstr>Course description</vt:lpstr>
      <vt:lpstr>Course Main objective</vt:lpstr>
      <vt:lpstr>Reference book</vt:lpstr>
      <vt:lpstr>Grade Evaluation </vt:lpstr>
      <vt:lpstr>Assignments</vt:lpstr>
      <vt:lpstr>Important Dates</vt:lpstr>
      <vt:lpstr>Late Assignments</vt:lpstr>
      <vt:lpstr>Homework Assignment &amp; Missed Exams</vt:lpstr>
      <vt:lpstr>Academic Dates</vt:lpstr>
      <vt:lpstr>Attendance policy</vt:lpstr>
      <vt:lpstr>Disabilities</vt:lpstr>
      <vt:lpstr>Academic Honesty</vt:lpstr>
      <vt:lpstr>Final and Missed Exams</vt:lpstr>
      <vt:lpstr>Tentative Schedule</vt:lpstr>
      <vt:lpstr>Tentative Schedule </vt:lpstr>
      <vt:lpstr>Project</vt:lpstr>
      <vt:lpstr>Project logistics</vt:lpstr>
      <vt:lpstr> Future roadmap</vt:lpstr>
      <vt:lpstr>Future Roadmap</vt:lpstr>
      <vt:lpstr>Next class topic</vt:lpstr>
      <vt:lpstr>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(CS 898-BD) Fall 2023</dc:title>
  <dc:creator>sai karthik garnepudi</dc:creator>
  <cp:lastModifiedBy>sai karthik garnepudi</cp:lastModifiedBy>
  <cp:revision>4</cp:revision>
  <dcterms:modified xsi:type="dcterms:W3CDTF">2023-08-23T03:49:03Z</dcterms:modified>
</cp:coreProperties>
</file>