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xjha85TBqW46YHsq02VEe0T+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bd30750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bd3075049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bd307504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bd307504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d307504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bd3075049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bd2a747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bd2a7473e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bd30750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bd3075049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bd307504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bd3075049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bd307504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bd3075049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d307504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bd3075049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bd307504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bd3075049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bd307504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bd3075049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776e9592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g2776e959238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bd307504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bd3075049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bd307504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bd3075049_0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bd307504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bd3075049_0_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bd307504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bd3075049_0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bd307504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bd3075049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bd307504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bd3075049_0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bd30750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bd3075049_0_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bd307504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bd3075049_0_1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bd2a747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bd2a7473e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776e9592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g2776e959238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bd307504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bd3075049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76930d192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g276930d1928_0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6930d192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g276930d1928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bd2a7473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bd2a7473e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bd2a747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bd2a7473e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bd2a747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bd2a7473e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d2a7473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bd2a7473e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2"/>
          <p:cNvSpPr txBox="1">
            <a:spLocks noGrp="1"/>
          </p:cNvSpPr>
          <p:nvPr>
            <p:ph type="title"/>
          </p:nvPr>
        </p:nvSpPr>
        <p:spPr>
          <a:xfrm>
            <a:off x="1524000" y="2503486"/>
            <a:ext cx="9144000" cy="1006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" name="Google Shape;13;p42" descr="Wichita State University LogoPicture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72" y="1192211"/>
            <a:ext cx="4189855" cy="965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920" cy="95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None/>
              <a:defRPr sz="2400">
                <a:solidFill>
                  <a:srgbClr val="40404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None/>
              <a:defRPr sz="2400">
                <a:solidFill>
                  <a:srgbClr val="40404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None/>
              <a:defRPr sz="2400">
                <a:solidFill>
                  <a:srgbClr val="40404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None/>
              <a:defRPr sz="2400">
                <a:solidFill>
                  <a:srgbClr val="40404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None/>
              <a:defRPr sz="2400">
                <a:solidFill>
                  <a:srgbClr val="40404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44" descr="WSU LogoPicture 6"/>
          <p:cNvPicPr preferRelativeResize="0"/>
          <p:nvPr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2" cy="113109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title"/>
          </p:nvPr>
        </p:nvSpPr>
        <p:spPr>
          <a:xfrm>
            <a:off x="2857500" y="301752"/>
            <a:ext cx="8503920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45" descr="WSU LogoPicture 7"/>
          <p:cNvPicPr preferRelativeResize="0"/>
          <p:nvPr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2" cy="113109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920" cy="95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41" descr="WSU LogoPicture 7"/>
          <p:cNvPicPr preferRelativeResize="0"/>
          <p:nvPr/>
        </p:nvPicPr>
        <p:blipFill rotWithShape="1">
          <a:blip r:embed="rId7">
            <a:alphaModFix/>
          </a:blip>
          <a:srcRect b="37252"/>
          <a:stretch/>
        </p:blipFill>
        <p:spPr>
          <a:xfrm>
            <a:off x="-28576" y="111919"/>
            <a:ext cx="2030522" cy="11310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4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weight-initialization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>
            <a:spLocks noGrp="1"/>
          </p:cNvSpPr>
          <p:nvPr>
            <p:ph type="ctrTitle" idx="4294967295"/>
          </p:nvPr>
        </p:nvSpPr>
        <p:spPr>
          <a:xfrm>
            <a:off x="1524000" y="2503475"/>
            <a:ext cx="9686700" cy="17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 fontScale="90000"/>
          </a:bodyPr>
          <a:lstStyle/>
          <a:p>
            <a:pPr marL="0" marR="0" lvl="0" indent="0" algn="ctr" rtl="0">
              <a:lnSpc>
                <a:spcPct val="23973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492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49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(</a:t>
            </a:r>
            <a:r>
              <a:rPr lang="en-US" sz="49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898-BD</a:t>
            </a:r>
            <a:r>
              <a:rPr lang="en-US" sz="49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492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9327"/>
              <a:buFont typeface="Calibri"/>
              <a:buNone/>
            </a:pPr>
            <a:r>
              <a:rPr lang="en-US" sz="49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2023</a:t>
            </a:r>
            <a:endParaRPr sz="851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subTitle" idx="4294967295"/>
          </p:nvPr>
        </p:nvSpPr>
        <p:spPr>
          <a:xfrm>
            <a:off x="7146150" y="4626925"/>
            <a:ext cx="51087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178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178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5"/>
              <a:buFont typeface="Arial"/>
              <a:buNone/>
            </a:pPr>
            <a:r>
              <a:rPr lang="en-US" sz="10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Shruti Kshirsagar</a:t>
            </a:r>
            <a:endParaRPr sz="10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5"/>
              <a:buFont typeface="Arial"/>
              <a:buNone/>
            </a:pPr>
            <a:r>
              <a:rPr lang="en-US" sz="10000">
                <a:solidFill>
                  <a:schemeClr val="dk1"/>
                </a:solidFill>
              </a:rPr>
              <a:t>Sai Karthik Garnepudi</a:t>
            </a:r>
            <a:endParaRPr sz="10000"/>
          </a:p>
          <a:p>
            <a:pPr marL="0" marR="0" lvl="0" indent="0" algn="ctr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5"/>
              <a:buFont typeface="Arial"/>
              <a:buNone/>
            </a:pPr>
            <a:endParaRPr sz="10000"/>
          </a:p>
          <a:p>
            <a:pPr marL="0" marR="0" lvl="0" indent="0" algn="ctr" rtl="0">
              <a:lnSpc>
                <a:spcPct val="81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77785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bd3075049_0_1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  <a:endParaRPr/>
          </a:p>
        </p:txBody>
      </p:sp>
      <p:pic>
        <p:nvPicPr>
          <p:cNvPr id="93" name="Google Shape;93;g27bd307504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000" y="1819014"/>
            <a:ext cx="7772400" cy="15430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bd3075049_0_6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</a:t>
            </a:r>
            <a:endParaRPr/>
          </a:p>
        </p:txBody>
      </p:sp>
      <p:pic>
        <p:nvPicPr>
          <p:cNvPr id="99" name="Google Shape;99;g27bd307504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50" y="1606175"/>
            <a:ext cx="9258150" cy="4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bd3075049_0_11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  <a:endParaRPr/>
          </a:p>
        </p:txBody>
      </p:sp>
      <p:pic>
        <p:nvPicPr>
          <p:cNvPr id="105" name="Google Shape;105;g27bd307504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475" y="1539825"/>
            <a:ext cx="9292524" cy="44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bd2a7473e_0_34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111" name="Google Shape;111;g27bd2a7473e_0_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Hyper parameter Tuning: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Optimization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Learning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Loss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Number of Neurons in hidden layers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Number of layers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Batch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Dropout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Activation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Network weight Initialization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bd3075049_0_20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Optimization methods</a:t>
            </a:r>
            <a:endParaRPr/>
          </a:p>
        </p:txBody>
      </p:sp>
      <p:pic>
        <p:nvPicPr>
          <p:cNvPr id="117" name="Google Shape;117;g27bd307504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25" y="1628325"/>
            <a:ext cx="8938726" cy="45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bd3075049_0_26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23" name="Google Shape;123;g27bd3075049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988" y="1665775"/>
            <a:ext cx="64865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bd3075049_0_32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Optimization methods</a:t>
            </a:r>
            <a:endParaRPr/>
          </a:p>
        </p:txBody>
      </p:sp>
      <p:sp>
        <p:nvSpPr>
          <p:cNvPr id="129" name="Google Shape;129;g27bd3075049_0_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Gradient descent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Adaptive Gradient descent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ADAM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RMSprop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bd3075049_0_37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pic>
        <p:nvPicPr>
          <p:cNvPr id="135" name="Google Shape;135;g27bd3075049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600" y="1936225"/>
            <a:ext cx="9376625" cy="42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bd3075049_0_48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Gradient Descent</a:t>
            </a:r>
            <a:endParaRPr/>
          </a:p>
        </p:txBody>
      </p:sp>
      <p:pic>
        <p:nvPicPr>
          <p:cNvPr id="141" name="Google Shape;141;g27bd3075049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50" y="1617275"/>
            <a:ext cx="7934325" cy="44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bd3075049_0_54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Gradient Descent</a:t>
            </a:r>
            <a:endParaRPr/>
          </a:p>
        </p:txBody>
      </p:sp>
      <p:pic>
        <p:nvPicPr>
          <p:cNvPr id="147" name="Google Shape;147;g27bd3075049_0_54"/>
          <p:cNvPicPr preferRelativeResize="0"/>
          <p:nvPr/>
        </p:nvPicPr>
        <p:blipFill rotWithShape="1">
          <a:blip r:embed="rId3">
            <a:alphaModFix/>
          </a:blip>
          <a:srcRect t="24986"/>
          <a:stretch/>
        </p:blipFill>
        <p:spPr>
          <a:xfrm>
            <a:off x="1489975" y="1871650"/>
            <a:ext cx="7913126" cy="36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776e959238_0_5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Contents:</a:t>
            </a:r>
            <a:r>
              <a:rPr lang="en-US">
                <a:solidFill>
                  <a:schemeClr val="lt1"/>
                </a:solidFill>
              </a:rPr>
              <a:t>Recap of last class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" name="Google Shape;40;g2776e959238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NN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Activation functions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Capacity of single Neurons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Multilayer Neural Network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Universal approximation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Biological inspiration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Gradient Computation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Backpropagation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Regularization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Knowing when to stop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3075049_0_59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Gradient Descent</a:t>
            </a:r>
            <a:endParaRPr/>
          </a:p>
        </p:txBody>
      </p:sp>
      <p:pic>
        <p:nvPicPr>
          <p:cNvPr id="153" name="Google Shape;153;g27bd3075049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50" y="1517700"/>
            <a:ext cx="8895851" cy="47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bd3075049_0_64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Gradient Descent</a:t>
            </a:r>
            <a:endParaRPr/>
          </a:p>
        </p:txBody>
      </p:sp>
      <p:pic>
        <p:nvPicPr>
          <p:cNvPr id="159" name="Google Shape;159;g27bd307504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00" y="1639375"/>
            <a:ext cx="8727351" cy="44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d3075049_0_73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Gradient Descent</a:t>
            </a:r>
            <a:endParaRPr/>
          </a:p>
        </p:txBody>
      </p:sp>
      <p:pic>
        <p:nvPicPr>
          <p:cNvPr id="165" name="Google Shape;165;g27bd3075049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25" y="1628300"/>
            <a:ext cx="10475050" cy="44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bd3075049_0_79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Gradient Descent</a:t>
            </a:r>
            <a:endParaRPr/>
          </a:p>
        </p:txBody>
      </p:sp>
      <p:pic>
        <p:nvPicPr>
          <p:cNvPr id="171" name="Google Shape;171;g27bd3075049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75" y="1462375"/>
            <a:ext cx="9767125" cy="47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bd3075049_0_85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Gradient Descent</a:t>
            </a:r>
            <a:endParaRPr/>
          </a:p>
        </p:txBody>
      </p:sp>
      <p:pic>
        <p:nvPicPr>
          <p:cNvPr id="177" name="Google Shape;177;g27bd3075049_0_85"/>
          <p:cNvPicPr preferRelativeResize="0"/>
          <p:nvPr/>
        </p:nvPicPr>
        <p:blipFill rotWithShape="1">
          <a:blip r:embed="rId3">
            <a:alphaModFix/>
          </a:blip>
          <a:srcRect t="19685"/>
          <a:stretch/>
        </p:blipFill>
        <p:spPr>
          <a:xfrm>
            <a:off x="357150" y="1528750"/>
            <a:ext cx="5993075" cy="41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7bd3075049_0_85"/>
          <p:cNvPicPr preferRelativeResize="0"/>
          <p:nvPr/>
        </p:nvPicPr>
        <p:blipFill rotWithShape="1">
          <a:blip r:embed="rId4">
            <a:alphaModFix/>
          </a:blip>
          <a:srcRect l="21590" t="27555" r="21016" b="11278"/>
          <a:stretch/>
        </p:blipFill>
        <p:spPr>
          <a:xfrm>
            <a:off x="6405525" y="1484500"/>
            <a:ext cx="5287275" cy="41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bd3075049_0_91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Gradient Descent</a:t>
            </a:r>
            <a:endParaRPr/>
          </a:p>
        </p:txBody>
      </p:sp>
      <p:pic>
        <p:nvPicPr>
          <p:cNvPr id="184" name="Google Shape;184;g27bd3075049_0_91"/>
          <p:cNvPicPr preferRelativeResize="0"/>
          <p:nvPr/>
        </p:nvPicPr>
        <p:blipFill rotWithShape="1">
          <a:blip r:embed="rId3">
            <a:alphaModFix/>
          </a:blip>
          <a:srcRect t="6400" b="15168"/>
          <a:stretch/>
        </p:blipFill>
        <p:spPr>
          <a:xfrm>
            <a:off x="885800" y="1639375"/>
            <a:ext cx="9424350" cy="45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bd3075049_0_98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Gradient Descent</a:t>
            </a:r>
            <a:endParaRPr/>
          </a:p>
        </p:txBody>
      </p:sp>
      <p:pic>
        <p:nvPicPr>
          <p:cNvPr id="190" name="Google Shape;190;g27bd3075049_0_98"/>
          <p:cNvPicPr preferRelativeResize="0"/>
          <p:nvPr/>
        </p:nvPicPr>
        <p:blipFill rotWithShape="1">
          <a:blip r:embed="rId3">
            <a:alphaModFix/>
          </a:blip>
          <a:srcRect b="72266"/>
          <a:stretch/>
        </p:blipFill>
        <p:spPr>
          <a:xfrm>
            <a:off x="675775" y="2013150"/>
            <a:ext cx="10275950" cy="342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d3075049_0_104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Challenges of Gradient Descent</a:t>
            </a:r>
            <a:endParaRPr/>
          </a:p>
        </p:txBody>
      </p:sp>
      <p:pic>
        <p:nvPicPr>
          <p:cNvPr id="196" name="Google Shape;196;g27bd3075049_0_104"/>
          <p:cNvPicPr preferRelativeResize="0"/>
          <p:nvPr/>
        </p:nvPicPr>
        <p:blipFill rotWithShape="1">
          <a:blip r:embed="rId3">
            <a:alphaModFix/>
          </a:blip>
          <a:srcRect t="26351"/>
          <a:stretch/>
        </p:blipFill>
        <p:spPr>
          <a:xfrm>
            <a:off x="897000" y="1694675"/>
            <a:ext cx="10464300" cy="44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000000"/>
                </a:solidFill>
              </a:rPr>
              <a:t>Questions?</a:t>
            </a:r>
            <a:endParaRPr/>
          </a:p>
        </p:txBody>
      </p:sp>
      <p:sp>
        <p:nvSpPr>
          <p:cNvPr id="202" name="Google Shape;202;p40"/>
          <p:cNvSpPr txBox="1">
            <a:spLocks noGrp="1"/>
          </p:cNvSpPr>
          <p:nvPr>
            <p:ph type="body" idx="1"/>
          </p:nvPr>
        </p:nvSpPr>
        <p:spPr>
          <a:xfrm>
            <a:off x="5338481" y="3334871"/>
            <a:ext cx="6008969" cy="275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</a:pPr>
            <a:r>
              <a:rPr lang="en-US" sz="2200"/>
              <a:t>Sai Karthik Garnepudi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saikarthik.garnepudi@wichita.edu 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</a:pPr>
            <a:r>
              <a:rPr lang="en-US" sz="2200"/>
              <a:t>Dr.</a:t>
            </a:r>
            <a:r>
              <a:rPr lang="en-US" sz="2200">
                <a:solidFill>
                  <a:srgbClr val="404040"/>
                </a:solidFill>
              </a:rPr>
              <a:t>Shruti Kshirsagar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</a:pPr>
            <a:r>
              <a:rPr lang="en-US" sz="2200">
                <a:solidFill>
                  <a:srgbClr val="404040"/>
                </a:solidFill>
              </a:rPr>
              <a:t>Kshirsagarshruti1@gmail.com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bd2a7473e_0_2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8" name="Google Shape;208;g27bd2a7473e_0_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https://www.pinecone.io/learn/weight-initialization/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2.https://www.analyticsvidhya.com/blog/2020/10/how-does-the-gradient-descent-algorithm-work-in-machine-learning/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776e959238_0_10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Contents: </a:t>
            </a:r>
            <a:endParaRPr/>
          </a:p>
        </p:txBody>
      </p:sp>
      <p:sp>
        <p:nvSpPr>
          <p:cNvPr id="46" name="Google Shape;46;g2776e959238_0_10"/>
          <p:cNvSpPr txBox="1">
            <a:spLocks noGrp="1"/>
          </p:cNvSpPr>
          <p:nvPr>
            <p:ph type="body" idx="1"/>
          </p:nvPr>
        </p:nvSpPr>
        <p:spPr>
          <a:xfrm>
            <a:off x="838200" y="2126050"/>
            <a:ext cx="105156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Parameter initialization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selection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Optimization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Gradient descent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Tutorial on MNIST data- code and example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bd3075049_0_42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class</a:t>
            </a:r>
            <a:endParaRPr/>
          </a:p>
        </p:txBody>
      </p:sp>
      <p:sp>
        <p:nvSpPr>
          <p:cNvPr id="214" name="Google Shape;214;g27bd3075049_0_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Convolutional Neural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6930d1928_0_33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Parameter initialization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g276930d1928_0_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3" name="Google Shape;53;g276930d1928_0_33"/>
          <p:cNvSpPr txBox="1"/>
          <p:nvPr/>
        </p:nvSpPr>
        <p:spPr>
          <a:xfrm>
            <a:off x="1372625" y="2457900"/>
            <a:ext cx="1626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g276930d192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75" y="1351475"/>
            <a:ext cx="10420350" cy="48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6930d1928_0_38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Different methods:</a:t>
            </a:r>
            <a:endParaRPr/>
          </a:p>
        </p:txBody>
      </p:sp>
      <p:sp>
        <p:nvSpPr>
          <p:cNvPr id="60" name="Google Shape;60;g276930d1928_0_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marL="457200" lvl="0" indent="-40481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00"/>
              <a:t>Zero or constant initialization:</a:t>
            </a:r>
            <a:endParaRPr sz="3000"/>
          </a:p>
          <a:p>
            <a:pPr marL="457200" lvl="0" indent="-4048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00"/>
              <a:t>Random Initialization</a:t>
            </a:r>
            <a:endParaRPr sz="3000"/>
          </a:p>
          <a:p>
            <a:pPr marL="457200" lvl="0" indent="-4048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00"/>
              <a:t>Xavier or Glorot Initialization</a:t>
            </a:r>
            <a:endParaRPr sz="3000"/>
          </a:p>
          <a:p>
            <a:pPr marL="457200" lvl="0" indent="-4048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00"/>
              <a:t>He Initialization</a:t>
            </a:r>
            <a:endParaRPr sz="30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bd2a7473e_0_9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Glorot Initialization</a:t>
            </a:r>
            <a:endParaRPr/>
          </a:p>
        </p:txBody>
      </p:sp>
      <p:sp>
        <p:nvSpPr>
          <p:cNvPr id="66" name="Google Shape;66;g27bd2a7473e_0_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g27bd2a7473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61050"/>
            <a:ext cx="10515601" cy="44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bd2a7473e_0_15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 initialization</a:t>
            </a:r>
            <a:endParaRPr/>
          </a:p>
        </p:txBody>
      </p:sp>
      <p:pic>
        <p:nvPicPr>
          <p:cNvPr id="73" name="Google Shape;73;g27bd2a7473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25" y="1781375"/>
            <a:ext cx="10132150" cy="43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bd2a7473e_0_21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 Initialization</a:t>
            </a:r>
            <a:endParaRPr/>
          </a:p>
        </p:txBody>
      </p:sp>
      <p:sp>
        <p:nvSpPr>
          <p:cNvPr id="79" name="Google Shape;79;g27bd2a7473e_0_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g27bd2a7473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599" cy="40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d2a7473e_0_27"/>
          <p:cNvSpPr txBox="1">
            <a:spLocks noGrp="1"/>
          </p:cNvSpPr>
          <p:nvPr>
            <p:ph type="title"/>
          </p:nvPr>
        </p:nvSpPr>
        <p:spPr>
          <a:xfrm>
            <a:off x="2857500" y="300039"/>
            <a:ext cx="8503800" cy="957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 Initialization</a:t>
            </a:r>
            <a:endParaRPr/>
          </a:p>
        </p:txBody>
      </p:sp>
      <p:sp>
        <p:nvSpPr>
          <p:cNvPr id="86" name="Google Shape;86;g27bd2a7473e_0_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g27bd2a7473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601" cy="44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82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</vt:lpstr>
      <vt:lpstr>Office Theme</vt:lpstr>
      <vt:lpstr> Deep Learning (CS 898-BD) Fall 2023</vt:lpstr>
      <vt:lpstr>Contents:Recap of last class</vt:lpstr>
      <vt:lpstr>Contents: </vt:lpstr>
      <vt:lpstr>Parameter initialization</vt:lpstr>
      <vt:lpstr>Different methods:</vt:lpstr>
      <vt:lpstr>Glorot Initialization</vt:lpstr>
      <vt:lpstr>He initialization</vt:lpstr>
      <vt:lpstr>He Initialization</vt:lpstr>
      <vt:lpstr>He Initialization</vt:lpstr>
      <vt:lpstr>Model selection</vt:lpstr>
      <vt:lpstr>Model Selection </vt:lpstr>
      <vt:lpstr>Model selection</vt:lpstr>
      <vt:lpstr>Model Selection</vt:lpstr>
      <vt:lpstr>Optimization methods</vt:lpstr>
      <vt:lpstr>Example</vt:lpstr>
      <vt:lpstr>Optimization methods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Challenges of Gradient Descent</vt:lpstr>
      <vt:lpstr>Questions?</vt:lpstr>
      <vt:lpstr>References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Learning (CS 898-BD) Fall 2023</dc:title>
  <dc:creator>sai karthik garnepudi</dc:creator>
  <cp:lastModifiedBy>sai karthik garnepudi</cp:lastModifiedBy>
  <cp:revision>1</cp:revision>
  <dcterms:modified xsi:type="dcterms:W3CDTF">2023-09-11T01:45:08Z</dcterms:modified>
</cp:coreProperties>
</file>