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iYrES1YUYWxTzwyxg6u8VJ3xYp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1ECD3B-1EBA-4874-876C-43B91D933617}">
  <a:tblStyle styleId="{BC1ECD3B-1EBA-4874-876C-43B91D9336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 name="Google Shape;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75597d650f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 name="Google Shape;37;g275597d650f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75597d650f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g275597d650f_0_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83e0aa8f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83e0aa8f1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3e0aa8f12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3e0aa8f12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3e0aa8f1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3e0aa8f12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42"/>
          <p:cNvSpPr txBox="1"/>
          <p:nvPr>
            <p:ph type="title"/>
          </p:nvPr>
        </p:nvSpPr>
        <p:spPr>
          <a:xfrm>
            <a:off x="1524000" y="2503486"/>
            <a:ext cx="9144000" cy="1006476"/>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2" name="Google Shape;12;p4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Wichita State University LogoPicture 8" id="13" name="Google Shape;13;p42"/>
          <p:cNvPicPr preferRelativeResize="0"/>
          <p:nvPr/>
        </p:nvPicPr>
        <p:blipFill rotWithShape="1">
          <a:blip r:embed="rId3">
            <a:alphaModFix/>
          </a:blip>
          <a:srcRect b="0" l="0" r="0" t="0"/>
          <a:stretch/>
        </p:blipFill>
        <p:spPr>
          <a:xfrm>
            <a:off x="4001072" y="1192211"/>
            <a:ext cx="4189855" cy="965203"/>
          </a:xfrm>
          <a:prstGeom prst="rect">
            <a:avLst/>
          </a:prstGeom>
          <a:noFill/>
          <a:ln>
            <a:noFill/>
          </a:ln>
        </p:spPr>
      </p:pic>
      <p:sp>
        <p:nvSpPr>
          <p:cNvPr id="14" name="Google Shape;14;p4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5" name="Shape 15"/>
        <p:cNvGrpSpPr/>
        <p:nvPr/>
      </p:nvGrpSpPr>
      <p:grpSpPr>
        <a:xfrm>
          <a:off x="0" y="0"/>
          <a:ext cx="0" cy="0"/>
          <a:chOff x="0" y="0"/>
          <a:chExt cx="0" cy="0"/>
        </a:xfrm>
      </p:grpSpPr>
      <p:sp>
        <p:nvSpPr>
          <p:cNvPr id="16" name="Google Shape;16;p43"/>
          <p:cNvSpPr txBox="1"/>
          <p:nvPr>
            <p:ph type="title"/>
          </p:nvPr>
        </p:nvSpPr>
        <p:spPr>
          <a:xfrm>
            <a:off x="2857500" y="300039"/>
            <a:ext cx="8503920" cy="9572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7" name="Google Shape;17;p4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8" name="Google Shape;18;p4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19" name="Shape 19"/>
        <p:cNvGrpSpPr/>
        <p:nvPr/>
      </p:nvGrpSpPr>
      <p:grpSpPr>
        <a:xfrm>
          <a:off x="0" y="0"/>
          <a:ext cx="0" cy="0"/>
          <a:chOff x="0" y="0"/>
          <a:chExt cx="0" cy="0"/>
        </a:xfrm>
      </p:grpSpPr>
      <p:sp>
        <p:nvSpPr>
          <p:cNvPr id="20" name="Google Shape;20;p4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Calibri"/>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1" name="Google Shape;21;p4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404040"/>
              </a:buClr>
              <a:buSzPts val="2400"/>
              <a:buFont typeface="Calibri"/>
              <a:buNone/>
              <a:defRPr sz="2400">
                <a:solidFill>
                  <a:srgbClr val="404040"/>
                </a:solidFill>
              </a:defRPr>
            </a:lvl1pPr>
            <a:lvl2pPr indent="-228600" lvl="1" marL="914400" algn="l">
              <a:lnSpc>
                <a:spcPct val="90000"/>
              </a:lnSpc>
              <a:spcBef>
                <a:spcPts val="1000"/>
              </a:spcBef>
              <a:spcAft>
                <a:spcPts val="0"/>
              </a:spcAft>
              <a:buClr>
                <a:srgbClr val="404040"/>
              </a:buClr>
              <a:buSzPts val="2400"/>
              <a:buFont typeface="Calibri"/>
              <a:buNone/>
              <a:defRPr sz="2400">
                <a:solidFill>
                  <a:srgbClr val="404040"/>
                </a:solidFill>
              </a:defRPr>
            </a:lvl2pPr>
            <a:lvl3pPr indent="-228600" lvl="2" marL="1371600" algn="l">
              <a:lnSpc>
                <a:spcPct val="90000"/>
              </a:lnSpc>
              <a:spcBef>
                <a:spcPts val="1000"/>
              </a:spcBef>
              <a:spcAft>
                <a:spcPts val="0"/>
              </a:spcAft>
              <a:buClr>
                <a:srgbClr val="404040"/>
              </a:buClr>
              <a:buSzPts val="2400"/>
              <a:buFont typeface="Calibri"/>
              <a:buNone/>
              <a:defRPr sz="2400">
                <a:solidFill>
                  <a:srgbClr val="404040"/>
                </a:solidFill>
              </a:defRPr>
            </a:lvl3pPr>
            <a:lvl4pPr indent="-228600" lvl="3" marL="1828800" algn="l">
              <a:lnSpc>
                <a:spcPct val="90000"/>
              </a:lnSpc>
              <a:spcBef>
                <a:spcPts val="1000"/>
              </a:spcBef>
              <a:spcAft>
                <a:spcPts val="0"/>
              </a:spcAft>
              <a:buClr>
                <a:srgbClr val="404040"/>
              </a:buClr>
              <a:buSzPts val="2400"/>
              <a:buFont typeface="Calibri"/>
              <a:buNone/>
              <a:defRPr sz="2400">
                <a:solidFill>
                  <a:srgbClr val="404040"/>
                </a:solidFill>
              </a:defRPr>
            </a:lvl4pPr>
            <a:lvl5pPr indent="-228600" lvl="4" marL="2286000" algn="l">
              <a:lnSpc>
                <a:spcPct val="90000"/>
              </a:lnSpc>
              <a:spcBef>
                <a:spcPts val="1000"/>
              </a:spcBef>
              <a:spcAft>
                <a:spcPts val="0"/>
              </a:spcAft>
              <a:buClr>
                <a:srgbClr val="404040"/>
              </a:buClr>
              <a:buSzPts val="2400"/>
              <a:buFont typeface="Calibri"/>
              <a:buNone/>
              <a:defRPr sz="2400">
                <a:solidFill>
                  <a:srgbClr val="404040"/>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WSU LogoPicture 6" id="22" name="Google Shape;22;p44"/>
          <p:cNvPicPr preferRelativeResize="0"/>
          <p:nvPr/>
        </p:nvPicPr>
        <p:blipFill rotWithShape="1">
          <a:blip r:embed="rId2">
            <a:alphaModFix/>
          </a:blip>
          <a:srcRect b="37252" l="0" r="0" t="0"/>
          <a:stretch/>
        </p:blipFill>
        <p:spPr>
          <a:xfrm>
            <a:off x="-28576" y="111919"/>
            <a:ext cx="2030522" cy="1131095"/>
          </a:xfrm>
          <a:prstGeom prst="rect">
            <a:avLst/>
          </a:prstGeom>
          <a:noFill/>
          <a:ln>
            <a:noFill/>
          </a:ln>
        </p:spPr>
      </p:pic>
      <p:sp>
        <p:nvSpPr>
          <p:cNvPr id="23" name="Google Shape;23;p4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4" name="Shape 24"/>
        <p:cNvGrpSpPr/>
        <p:nvPr/>
      </p:nvGrpSpPr>
      <p:grpSpPr>
        <a:xfrm>
          <a:off x="0" y="0"/>
          <a:ext cx="0" cy="0"/>
          <a:chOff x="0" y="0"/>
          <a:chExt cx="0" cy="0"/>
        </a:xfrm>
      </p:grpSpPr>
      <p:sp>
        <p:nvSpPr>
          <p:cNvPr id="25" name="Google Shape;25;p45"/>
          <p:cNvSpPr txBox="1"/>
          <p:nvPr>
            <p:ph type="title"/>
          </p:nvPr>
        </p:nvSpPr>
        <p:spPr>
          <a:xfrm>
            <a:off x="2857500" y="301752"/>
            <a:ext cx="8503920" cy="96012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6" name="Google Shape;26;p4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WSU LogoPicture 7" id="27" name="Google Shape;27;p45"/>
          <p:cNvPicPr preferRelativeResize="0"/>
          <p:nvPr/>
        </p:nvPicPr>
        <p:blipFill rotWithShape="1">
          <a:blip r:embed="rId2">
            <a:alphaModFix/>
          </a:blip>
          <a:srcRect b="37252" l="0" r="0" t="0"/>
          <a:stretch/>
        </p:blipFill>
        <p:spPr>
          <a:xfrm>
            <a:off x="-28576" y="111919"/>
            <a:ext cx="2030522" cy="1131095"/>
          </a:xfrm>
          <a:prstGeom prst="rect">
            <a:avLst/>
          </a:prstGeom>
          <a:noFill/>
          <a:ln>
            <a:noFill/>
          </a:ln>
        </p:spPr>
      </p:pic>
      <p:sp>
        <p:nvSpPr>
          <p:cNvPr id="28" name="Google Shape;28;p4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2857500" y="300039"/>
            <a:ext cx="8503920" cy="9572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1pPr>
            <a:lvl2pPr lvl="1"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2pPr>
            <a:lvl3pPr lvl="2"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3pPr>
            <a:lvl4pPr lvl="3"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4pPr>
            <a:lvl5pPr lvl="4"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5pPr>
            <a:lvl6pPr lvl="5"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6pPr>
            <a:lvl7pPr lvl="6"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7pPr>
            <a:lvl8pPr lvl="7"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8pPr>
            <a:lvl9pPr lvl="8" marR="0" rtl="0" algn="l">
              <a:lnSpc>
                <a:spcPct val="9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9pPr>
          </a:lstStyle>
          <a:p/>
        </p:txBody>
      </p:sp>
      <p:sp>
        <p:nvSpPr>
          <p:cNvPr id="7" name="Google Shape;7;p4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pic>
        <p:nvPicPr>
          <p:cNvPr descr="WSU LogoPicture 7" id="8" name="Google Shape;8;p41"/>
          <p:cNvPicPr preferRelativeResize="0"/>
          <p:nvPr/>
        </p:nvPicPr>
        <p:blipFill rotWithShape="1">
          <a:blip r:embed="rId2">
            <a:alphaModFix/>
          </a:blip>
          <a:srcRect b="37252" l="0" r="0" t="0"/>
          <a:stretch/>
        </p:blipFill>
        <p:spPr>
          <a:xfrm>
            <a:off x="-28576" y="111919"/>
            <a:ext cx="2030522" cy="1131095"/>
          </a:xfrm>
          <a:prstGeom prst="rect">
            <a:avLst/>
          </a:prstGeom>
          <a:noFill/>
          <a:ln>
            <a:noFill/>
          </a:ln>
        </p:spPr>
      </p:pic>
      <p:sp>
        <p:nvSpPr>
          <p:cNvPr id="9" name="Google Shape;9;p4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idx="4294967295" type="ctrTitle"/>
          </p:nvPr>
        </p:nvSpPr>
        <p:spPr>
          <a:xfrm>
            <a:off x="1524000" y="2503475"/>
            <a:ext cx="9686700" cy="1712100"/>
          </a:xfrm>
          <a:prstGeom prst="rect">
            <a:avLst/>
          </a:prstGeom>
          <a:noFill/>
          <a:ln>
            <a:noFill/>
          </a:ln>
        </p:spPr>
        <p:txBody>
          <a:bodyPr anchorCtr="0" anchor="b" bIns="45700" lIns="45700" spcFirstLastPara="1" rIns="45700" wrap="square" tIns="45700">
            <a:normAutofit fontScale="90000"/>
          </a:bodyPr>
          <a:lstStyle/>
          <a:p>
            <a:pPr indent="0" lvl="0" marL="0" marR="0" rtl="0" algn="ctr">
              <a:lnSpc>
                <a:spcPct val="239739"/>
              </a:lnSpc>
              <a:spcBef>
                <a:spcPts val="0"/>
              </a:spcBef>
              <a:spcAft>
                <a:spcPts val="0"/>
              </a:spcAft>
              <a:buClr>
                <a:srgbClr val="000000"/>
              </a:buClr>
              <a:buSzPct val="100000"/>
              <a:buFont typeface="Arial"/>
              <a:buNone/>
            </a:pPr>
            <a:r>
              <a:t/>
            </a:r>
            <a:endParaRPr b="0" i="0" sz="4922" u="none" cap="none" strike="noStrike">
              <a:solidFill>
                <a:srgbClr val="000000"/>
              </a:solidFill>
              <a:latin typeface="Arial"/>
              <a:ea typeface="Arial"/>
              <a:cs typeface="Arial"/>
              <a:sym typeface="Arial"/>
            </a:endParaRPr>
          </a:p>
          <a:p>
            <a:pPr indent="-457250" lvl="0" marL="457200" marR="0" rtl="0" algn="ctr">
              <a:lnSpc>
                <a:spcPct val="115000"/>
              </a:lnSpc>
              <a:spcBef>
                <a:spcPts val="0"/>
              </a:spcBef>
              <a:spcAft>
                <a:spcPts val="0"/>
              </a:spcAft>
              <a:buClr>
                <a:srgbClr val="FFFFFF"/>
              </a:buClr>
              <a:buSzPct val="100000"/>
              <a:buFont typeface="Arial"/>
              <a:buChar char="●"/>
            </a:pPr>
            <a:r>
              <a:rPr b="0" i="0" lang="en-US" sz="4922" u="none" cap="none" strike="noStrike">
                <a:solidFill>
                  <a:srgbClr val="000000"/>
                </a:solidFill>
                <a:latin typeface="Arial"/>
                <a:ea typeface="Arial"/>
                <a:cs typeface="Arial"/>
                <a:sym typeface="Arial"/>
              </a:rPr>
              <a:t>Deep Learning (</a:t>
            </a:r>
            <a:r>
              <a:rPr b="0" i="0" lang="en-US" sz="4922" u="none" cap="none" strike="noStrike">
                <a:solidFill>
                  <a:schemeClr val="dk1"/>
                </a:solidFill>
                <a:latin typeface="Arial"/>
                <a:ea typeface="Arial"/>
                <a:cs typeface="Arial"/>
                <a:sym typeface="Arial"/>
              </a:rPr>
              <a:t>CS 898-BD</a:t>
            </a:r>
            <a:r>
              <a:rPr b="0" i="0" lang="en-US" sz="4922" u="none" cap="none" strike="noStrike">
                <a:solidFill>
                  <a:srgbClr val="000000"/>
                </a:solidFill>
                <a:latin typeface="Arial"/>
                <a:ea typeface="Arial"/>
                <a:cs typeface="Arial"/>
                <a:sym typeface="Arial"/>
              </a:rPr>
              <a:t>)</a:t>
            </a:r>
            <a:endParaRPr b="0" i="0" sz="4922"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FFFFFF"/>
              </a:buClr>
              <a:buSzPct val="99327"/>
              <a:buFont typeface="Calibri"/>
              <a:buNone/>
            </a:pPr>
            <a:r>
              <a:rPr b="0" i="0" lang="en-US" sz="4922" u="none" cap="none" strike="noStrike">
                <a:solidFill>
                  <a:srgbClr val="000000"/>
                </a:solidFill>
                <a:latin typeface="Arial"/>
                <a:ea typeface="Arial"/>
                <a:cs typeface="Arial"/>
                <a:sym typeface="Arial"/>
              </a:rPr>
              <a:t>Fall 2023</a:t>
            </a:r>
            <a:endParaRPr b="0" i="0" sz="851" u="none" cap="none" strike="noStrike">
              <a:solidFill>
                <a:srgbClr val="000000"/>
              </a:solidFill>
              <a:latin typeface="Times"/>
              <a:ea typeface="Times"/>
              <a:cs typeface="Times"/>
              <a:sym typeface="Times"/>
            </a:endParaRPr>
          </a:p>
        </p:txBody>
      </p:sp>
      <p:sp>
        <p:nvSpPr>
          <p:cNvPr id="34" name="Google Shape;34;p1"/>
          <p:cNvSpPr txBox="1"/>
          <p:nvPr>
            <p:ph idx="4294967295" type="subTitle"/>
          </p:nvPr>
        </p:nvSpPr>
        <p:spPr>
          <a:xfrm>
            <a:off x="6428400" y="4443775"/>
            <a:ext cx="5108700" cy="778800"/>
          </a:xfrm>
          <a:prstGeom prst="rect">
            <a:avLst/>
          </a:prstGeom>
          <a:noFill/>
          <a:ln>
            <a:noFill/>
          </a:ln>
        </p:spPr>
        <p:txBody>
          <a:bodyPr anchorCtr="0" anchor="t" bIns="45700" lIns="45700" spcFirstLastPara="1" rIns="45700" wrap="square" tIns="45700">
            <a:normAutofit fontScale="25000" lnSpcReduction="20000"/>
          </a:bodyPr>
          <a:lstStyle/>
          <a:p>
            <a:pPr indent="0" lvl="0" marL="0" marR="0" rtl="0" algn="ctr">
              <a:lnSpc>
                <a:spcPct val="81000"/>
              </a:lnSpc>
              <a:spcBef>
                <a:spcPts val="0"/>
              </a:spcBef>
              <a:spcAft>
                <a:spcPts val="0"/>
              </a:spcAft>
              <a:buClr>
                <a:srgbClr val="000000"/>
              </a:buClr>
              <a:buSzPct val="100000"/>
              <a:buFont typeface="Arial"/>
              <a:buNone/>
            </a:pPr>
            <a:r>
              <a:t/>
            </a:r>
            <a:endParaRPr b="0" i="0" sz="2178" u="none" cap="none" strike="noStrike">
              <a:solidFill>
                <a:srgbClr val="000000"/>
              </a:solidFill>
              <a:latin typeface="Calibri"/>
              <a:ea typeface="Calibri"/>
              <a:cs typeface="Calibri"/>
              <a:sym typeface="Calibri"/>
            </a:endParaRPr>
          </a:p>
          <a:p>
            <a:pPr indent="0" lvl="0" marL="0" marR="0" rtl="0" algn="ctr">
              <a:lnSpc>
                <a:spcPct val="81000"/>
              </a:lnSpc>
              <a:spcBef>
                <a:spcPts val="0"/>
              </a:spcBef>
              <a:spcAft>
                <a:spcPts val="0"/>
              </a:spcAft>
              <a:buClr>
                <a:srgbClr val="000000"/>
              </a:buClr>
              <a:buSzPct val="100000"/>
              <a:buFont typeface="Arial"/>
              <a:buNone/>
            </a:pPr>
            <a:r>
              <a:t/>
            </a:r>
            <a:endParaRPr b="0" i="0" sz="2178" u="none" cap="none" strike="noStrike">
              <a:solidFill>
                <a:srgbClr val="000000"/>
              </a:solidFill>
              <a:latin typeface="Calibri"/>
              <a:ea typeface="Calibri"/>
              <a:cs typeface="Calibri"/>
              <a:sym typeface="Calibri"/>
            </a:endParaRPr>
          </a:p>
          <a:p>
            <a:pPr indent="0" lvl="0" marL="0" marR="0" rtl="0" algn="l">
              <a:lnSpc>
                <a:spcPct val="81000"/>
              </a:lnSpc>
              <a:spcBef>
                <a:spcPts val="0"/>
              </a:spcBef>
              <a:spcAft>
                <a:spcPts val="0"/>
              </a:spcAft>
              <a:buClr>
                <a:srgbClr val="000000"/>
              </a:buClr>
              <a:buSzPts val="545"/>
              <a:buFont typeface="Arial"/>
              <a:buNone/>
            </a:pPr>
            <a:r>
              <a:rPr b="0" i="0" lang="en-US" sz="10000" u="none" cap="none" strike="noStrike">
                <a:solidFill>
                  <a:srgbClr val="000000"/>
                </a:solidFill>
                <a:latin typeface="Calibri"/>
                <a:ea typeface="Calibri"/>
                <a:cs typeface="Calibri"/>
                <a:sym typeface="Calibri"/>
              </a:rPr>
              <a:t>Dr. Shruti Kshirsagar</a:t>
            </a:r>
            <a:endParaRPr b="0" i="0" sz="10000" u="none" cap="none" strike="noStrike">
              <a:solidFill>
                <a:srgbClr val="000000"/>
              </a:solidFill>
              <a:latin typeface="Calibri"/>
              <a:ea typeface="Calibri"/>
              <a:cs typeface="Calibri"/>
              <a:sym typeface="Calibri"/>
            </a:endParaRPr>
          </a:p>
          <a:p>
            <a:pPr indent="0" lvl="0" marL="0" rtl="0" algn="l">
              <a:lnSpc>
                <a:spcPct val="81000"/>
              </a:lnSpc>
              <a:spcBef>
                <a:spcPts val="900"/>
              </a:spcBef>
              <a:spcAft>
                <a:spcPts val="0"/>
              </a:spcAft>
              <a:buClr>
                <a:schemeClr val="dk1"/>
              </a:buClr>
              <a:buSzPts val="545"/>
              <a:buFont typeface="Arial"/>
              <a:buNone/>
            </a:pPr>
            <a:r>
              <a:t/>
            </a:r>
            <a:endParaRPr sz="10000"/>
          </a:p>
          <a:p>
            <a:pPr indent="0" lvl="0" marL="0" marR="0" rtl="0" algn="ctr">
              <a:lnSpc>
                <a:spcPct val="81000"/>
              </a:lnSpc>
              <a:spcBef>
                <a:spcPts val="0"/>
              </a:spcBef>
              <a:spcAft>
                <a:spcPts val="0"/>
              </a:spcAft>
              <a:buClr>
                <a:srgbClr val="000000"/>
              </a:buClr>
              <a:buSzPts val="545"/>
              <a:buFont typeface="Arial"/>
              <a:buNone/>
            </a:pPr>
            <a:r>
              <a:t/>
            </a:r>
            <a:endParaRPr sz="10000"/>
          </a:p>
          <a:p>
            <a:pPr indent="0" lvl="0" marL="0" marR="0" rtl="0" algn="ctr">
              <a:lnSpc>
                <a:spcPct val="81000"/>
              </a:lnSpc>
              <a:spcBef>
                <a:spcPts val="900"/>
              </a:spcBef>
              <a:spcAft>
                <a:spcPts val="0"/>
              </a:spcAft>
              <a:buClr>
                <a:srgbClr val="000000"/>
              </a:buClr>
              <a:buSzPct val="77785"/>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275597d650f_0_75"/>
          <p:cNvSpPr txBox="1"/>
          <p:nvPr>
            <p:ph type="title"/>
          </p:nvPr>
        </p:nvSpPr>
        <p:spPr>
          <a:xfrm>
            <a:off x="2857500" y="300039"/>
            <a:ext cx="8503800" cy="9573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SzPts val="1800"/>
              <a:buNone/>
            </a:pPr>
            <a:r>
              <a:rPr lang="en-US"/>
              <a:t>Project</a:t>
            </a:r>
            <a:endParaRPr/>
          </a:p>
        </p:txBody>
      </p:sp>
      <p:sp>
        <p:nvSpPr>
          <p:cNvPr id="40" name="Google Shape;40;g275597d650f_0_75"/>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SzPts val="1800"/>
              <a:buNone/>
            </a:pPr>
            <a:r>
              <a:rPr lang="en-US" sz="2200"/>
              <a:t>One of the main goals of this course is to prepare you to develop deep learning systems of practical use. If you are interested in research, this course should also leave you well-qualified to do research in deep learning in an academic setting. The final project in this course will offer you an opportunity to do exactly this.</a:t>
            </a:r>
            <a:endParaRPr sz="2200"/>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p:txBody>
      </p:sp>
      <p:pic>
        <p:nvPicPr>
          <p:cNvPr id="41" name="Google Shape;41;g275597d650f_0_75"/>
          <p:cNvPicPr preferRelativeResize="0"/>
          <p:nvPr/>
        </p:nvPicPr>
        <p:blipFill rotWithShape="1">
          <a:blip r:embed="rId3">
            <a:alphaModFix/>
          </a:blip>
          <a:srcRect b="0" l="0" r="0" t="0"/>
          <a:stretch/>
        </p:blipFill>
        <p:spPr>
          <a:xfrm>
            <a:off x="720525" y="3495050"/>
            <a:ext cx="11047074" cy="173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275597d650f_0_45"/>
          <p:cNvSpPr txBox="1"/>
          <p:nvPr>
            <p:ph type="title"/>
          </p:nvPr>
        </p:nvSpPr>
        <p:spPr>
          <a:xfrm>
            <a:off x="2857500" y="300039"/>
            <a:ext cx="8503800" cy="9573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SzPts val="1800"/>
              <a:buNone/>
            </a:pPr>
            <a:r>
              <a:rPr lang="en-US">
                <a:solidFill>
                  <a:schemeClr val="lt1"/>
                </a:solidFill>
              </a:rPr>
              <a:t>Project logistics</a:t>
            </a:r>
            <a:endParaRPr/>
          </a:p>
        </p:txBody>
      </p:sp>
      <p:sp>
        <p:nvSpPr>
          <p:cNvPr id="47" name="Google Shape;47;g275597d650f_0_45"/>
          <p:cNvSpPr txBox="1"/>
          <p:nvPr>
            <p:ph idx="1" type="body"/>
          </p:nvPr>
        </p:nvSpPr>
        <p:spPr>
          <a:xfrm>
            <a:off x="708900" y="3599475"/>
            <a:ext cx="10644900" cy="2576100"/>
          </a:xfrm>
          <a:prstGeom prst="rect">
            <a:avLst/>
          </a:prstGeom>
          <a:noFill/>
          <a:ln>
            <a:noFill/>
          </a:ln>
        </p:spPr>
        <p:txBody>
          <a:bodyPr anchorCtr="0" anchor="t" bIns="45700" lIns="45700" spcFirstLastPara="1" rIns="45700" wrap="square" tIns="45700">
            <a:normAutofit/>
          </a:bodyPr>
          <a:lstStyle/>
          <a:p>
            <a:pPr indent="-387350" lvl="0" marL="457200" rtl="0" algn="l">
              <a:lnSpc>
                <a:spcPct val="90000"/>
              </a:lnSpc>
              <a:spcBef>
                <a:spcPts val="1000"/>
              </a:spcBef>
              <a:spcAft>
                <a:spcPts val="0"/>
              </a:spcAft>
              <a:buSzPts val="2500"/>
              <a:buChar char="•"/>
            </a:pPr>
            <a:r>
              <a:rPr lang="en-US" sz="2500"/>
              <a:t>Project paper selection- Week 5-Week 7</a:t>
            </a:r>
            <a:endParaRPr sz="2500"/>
          </a:p>
          <a:p>
            <a:pPr indent="-387350" lvl="0" marL="457200" rtl="0" algn="l">
              <a:lnSpc>
                <a:spcPct val="90000"/>
              </a:lnSpc>
              <a:spcBef>
                <a:spcPts val="0"/>
              </a:spcBef>
              <a:spcAft>
                <a:spcPts val="0"/>
              </a:spcAft>
              <a:buSzPts val="2500"/>
              <a:buChar char="•"/>
            </a:pPr>
            <a:r>
              <a:rPr lang="en-US" sz="2500"/>
              <a:t>Project paper review -Week 7-Week 9</a:t>
            </a:r>
            <a:endParaRPr sz="2500"/>
          </a:p>
          <a:p>
            <a:pPr indent="-387350" lvl="0" marL="457200" rtl="0" algn="l">
              <a:lnSpc>
                <a:spcPct val="90000"/>
              </a:lnSpc>
              <a:spcBef>
                <a:spcPts val="0"/>
              </a:spcBef>
              <a:spcAft>
                <a:spcPts val="0"/>
              </a:spcAft>
              <a:buSzPts val="2500"/>
              <a:buChar char="•"/>
            </a:pPr>
            <a:r>
              <a:rPr lang="en-US" sz="2500">
                <a:solidFill>
                  <a:schemeClr val="dk1"/>
                </a:solidFill>
              </a:rPr>
              <a:t>Implementation </a:t>
            </a:r>
            <a:r>
              <a:rPr lang="en-US" sz="2500"/>
              <a:t>Presentation with review-Week 9- Week 13-14</a:t>
            </a:r>
            <a:endParaRPr sz="2500"/>
          </a:p>
          <a:p>
            <a:pPr indent="-387350" lvl="0" marL="457200" rtl="0" algn="l">
              <a:lnSpc>
                <a:spcPct val="90000"/>
              </a:lnSpc>
              <a:spcBef>
                <a:spcPts val="0"/>
              </a:spcBef>
              <a:spcAft>
                <a:spcPts val="0"/>
              </a:spcAft>
              <a:buSzPts val="2500"/>
              <a:buChar char="•"/>
            </a:pPr>
            <a:r>
              <a:rPr lang="en-US" sz="2500"/>
              <a:t>Final report-Week 15</a:t>
            </a:r>
            <a:endParaRPr sz="2500"/>
          </a:p>
        </p:txBody>
      </p:sp>
      <p:pic>
        <p:nvPicPr>
          <p:cNvPr id="48" name="Google Shape;48;g275597d650f_0_45"/>
          <p:cNvPicPr preferRelativeResize="0"/>
          <p:nvPr/>
        </p:nvPicPr>
        <p:blipFill rotWithShape="1">
          <a:blip r:embed="rId3">
            <a:alphaModFix/>
          </a:blip>
          <a:srcRect b="0" l="0" r="0" t="0"/>
          <a:stretch/>
        </p:blipFill>
        <p:spPr>
          <a:xfrm>
            <a:off x="627675" y="1661600"/>
            <a:ext cx="11047074" cy="173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283e0aa8f12_0_0"/>
          <p:cNvSpPr txBox="1"/>
          <p:nvPr>
            <p:ph type="title"/>
          </p:nvPr>
        </p:nvSpPr>
        <p:spPr>
          <a:xfrm>
            <a:off x="2857500" y="300039"/>
            <a:ext cx="8503800" cy="95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Project groups</a:t>
            </a:r>
            <a:endParaRPr/>
          </a:p>
        </p:txBody>
      </p:sp>
      <p:sp>
        <p:nvSpPr>
          <p:cNvPr id="54" name="Google Shape;54;g283e0aa8f12_0_0"/>
          <p:cNvSpPr txBox="1"/>
          <p:nvPr>
            <p:ph idx="1" type="body"/>
          </p:nvPr>
        </p:nvSpPr>
        <p:spPr>
          <a:xfrm>
            <a:off x="838200" y="1825625"/>
            <a:ext cx="10515600" cy="4351200"/>
          </a:xfrm>
          <a:prstGeom prst="rect">
            <a:avLst/>
          </a:prstGeom>
        </p:spPr>
        <p:txBody>
          <a:bodyPr anchorCtr="0" anchor="t" bIns="45700" lIns="45700" spcFirstLastPara="1" rIns="45700" wrap="square" tIns="45700">
            <a:normAutofit/>
          </a:bodyPr>
          <a:lstStyle/>
          <a:p>
            <a:pPr indent="-342900" lvl="0" marL="457200" rtl="0" algn="l">
              <a:spcBef>
                <a:spcPts val="1000"/>
              </a:spcBef>
              <a:spcAft>
                <a:spcPts val="0"/>
              </a:spcAft>
              <a:buSzPts val="1800"/>
              <a:buChar char="•"/>
            </a:pPr>
            <a:r>
              <a:rPr lang="en-US"/>
              <a:t>By now, you should have received information about your group and selected your team lead.</a:t>
            </a:r>
            <a:endParaRPr/>
          </a:p>
          <a:p>
            <a:pPr indent="-342900" lvl="0" marL="457200" rtl="0" algn="l">
              <a:spcBef>
                <a:spcPts val="0"/>
              </a:spcBef>
              <a:spcAft>
                <a:spcPts val="0"/>
              </a:spcAft>
              <a:buSzPts val="1800"/>
              <a:buChar char="•"/>
            </a:pPr>
            <a:r>
              <a:rPr lang="en-US"/>
              <a:t>Please select project paper by 2nd October, 2023 (Monday).</a:t>
            </a:r>
            <a:endParaRPr/>
          </a:p>
          <a:p>
            <a:pPr indent="0" lvl="0" marL="457200" rtl="0" algn="l">
              <a:spcBef>
                <a:spcPts val="1000"/>
              </a:spcBef>
              <a:spcAft>
                <a:spcPts val="0"/>
              </a:spcAft>
              <a:buNone/>
            </a:pPr>
            <a:r>
              <a:rPr lang="en-US"/>
              <a:t>The link to the list of papers has been uploaded on Blackboard</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83e0aa8f12_0_5"/>
          <p:cNvSpPr txBox="1"/>
          <p:nvPr>
            <p:ph type="title"/>
          </p:nvPr>
        </p:nvSpPr>
        <p:spPr>
          <a:xfrm>
            <a:off x="2857500" y="300039"/>
            <a:ext cx="8503800" cy="95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Schedule</a:t>
            </a:r>
            <a:endParaRPr/>
          </a:p>
        </p:txBody>
      </p:sp>
      <p:graphicFrame>
        <p:nvGraphicFramePr>
          <p:cNvPr id="60" name="Google Shape;60;g283e0aa8f12_0_5"/>
          <p:cNvGraphicFramePr/>
          <p:nvPr/>
        </p:nvGraphicFramePr>
        <p:xfrm>
          <a:off x="952500" y="1956850"/>
          <a:ext cx="3000000" cy="3000000"/>
        </p:xfrm>
        <a:graphic>
          <a:graphicData uri="http://schemas.openxmlformats.org/drawingml/2006/table">
            <a:tbl>
              <a:tblPr>
                <a:noFill/>
                <a:tableStyleId>{BC1ECD3B-1EBA-4874-876C-43B91D933617}</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t>Task</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a:t>Start date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a:t>End date</a:t>
                      </a:r>
                      <a:endParaRPr b="1">
                        <a:highlight>
                          <a:srgbClr val="A4C2F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a:t>Marks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Project group</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09/11/2023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18/09/2023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Project group lead and TA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09/18/2023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25/09/2023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Paper selection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09/26/2023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10/2/2023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Paper review and presentation-Finalize the task to work 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10/03/2023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10/23/2023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Paper implementation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10/24/2023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11/27/2023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Presentation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11/26/2023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12/08/2023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Code and report submission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12/09/2023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12/15/2023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83e0aa8f12_0_12"/>
          <p:cNvSpPr txBox="1"/>
          <p:nvPr>
            <p:ph type="title"/>
          </p:nvPr>
        </p:nvSpPr>
        <p:spPr>
          <a:xfrm>
            <a:off x="2857500" y="300039"/>
            <a:ext cx="8503800" cy="95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During Project Implementation time</a:t>
            </a:r>
            <a:endParaRPr/>
          </a:p>
        </p:txBody>
      </p:sp>
      <p:sp>
        <p:nvSpPr>
          <p:cNvPr id="66" name="Google Shape;66;g283e0aa8f12_0_12"/>
          <p:cNvSpPr txBox="1"/>
          <p:nvPr>
            <p:ph idx="1" type="body"/>
          </p:nvPr>
        </p:nvSpPr>
        <p:spPr>
          <a:xfrm>
            <a:off x="838200" y="1825625"/>
            <a:ext cx="10515600" cy="4351200"/>
          </a:xfrm>
          <a:prstGeom prst="rect">
            <a:avLst/>
          </a:prstGeom>
        </p:spPr>
        <p:txBody>
          <a:bodyPr anchorCtr="0" anchor="t" bIns="45700" lIns="45700" spcFirstLastPara="1" rIns="45700" wrap="square" tIns="45700">
            <a:normAutofit/>
          </a:bodyPr>
          <a:lstStyle/>
          <a:p>
            <a:pPr indent="-342900" lvl="0" marL="457200" rtl="0" algn="l">
              <a:spcBef>
                <a:spcPts val="1000"/>
              </a:spcBef>
              <a:spcAft>
                <a:spcPts val="0"/>
              </a:spcAft>
              <a:buSzPts val="1800"/>
              <a:buChar char="•"/>
            </a:pPr>
            <a:r>
              <a:rPr lang="en-US"/>
              <a:t>Meet with your TA every week to track your progress. The TA will update either me or Sai Karthik on your progress using an Excel form.</a:t>
            </a:r>
            <a:endParaRPr/>
          </a:p>
          <a:p>
            <a:pPr indent="-342900" lvl="0" marL="457200" rtl="0" algn="l">
              <a:spcBef>
                <a:spcPts val="0"/>
              </a:spcBef>
              <a:spcAft>
                <a:spcPts val="0"/>
              </a:spcAft>
              <a:buSzPts val="1800"/>
              <a:buChar char="•"/>
            </a:pPr>
            <a:r>
              <a:rPr lang="en-US"/>
              <a:t>We will send you the information to choose your slot for the paper review and final presentation</a:t>
            </a:r>
            <a:endParaRPr/>
          </a:p>
          <a:p>
            <a:pPr indent="0" lvl="0" marL="45720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0"/>
          <p:cNvSpPr txBox="1"/>
          <p:nvPr>
            <p:ph type="title"/>
          </p:nvPr>
        </p:nvSpPr>
        <p:spPr>
          <a:xfrm>
            <a:off x="831850" y="1709738"/>
            <a:ext cx="10515600" cy="2852738"/>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Calibri"/>
              <a:buNone/>
            </a:pPr>
            <a:r>
              <a:rPr lang="en-US" sz="6000">
                <a:solidFill>
                  <a:srgbClr val="000000"/>
                </a:solidFill>
              </a:rPr>
              <a:t>Questions?</a:t>
            </a:r>
            <a:endParaRPr/>
          </a:p>
        </p:txBody>
      </p:sp>
      <p:sp>
        <p:nvSpPr>
          <p:cNvPr id="72" name="Google Shape;72;p40"/>
          <p:cNvSpPr txBox="1"/>
          <p:nvPr>
            <p:ph idx="1" type="body"/>
          </p:nvPr>
        </p:nvSpPr>
        <p:spPr>
          <a:xfrm>
            <a:off x="5338481" y="3334871"/>
            <a:ext cx="6008969" cy="275478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404040"/>
              </a:buClr>
              <a:buSzPts val="2400"/>
              <a:buNone/>
            </a:pPr>
            <a:r>
              <a:rPr lang="en-US" sz="2200"/>
              <a:t>Sai Karthik Garnepudi</a:t>
            </a:r>
            <a:endParaRPr sz="2200"/>
          </a:p>
          <a:p>
            <a:pPr indent="0" lvl="0" marL="0" rtl="0" algn="l">
              <a:lnSpc>
                <a:spcPct val="90000"/>
              </a:lnSpc>
              <a:spcBef>
                <a:spcPts val="1000"/>
              </a:spcBef>
              <a:spcAft>
                <a:spcPts val="0"/>
              </a:spcAft>
              <a:buClr>
                <a:schemeClr val="dk1"/>
              </a:buClr>
              <a:buSzPts val="1100"/>
              <a:buFont typeface="Arial"/>
              <a:buNone/>
            </a:pPr>
            <a:r>
              <a:rPr lang="en-US" sz="2200">
                <a:solidFill>
                  <a:schemeClr val="dk1"/>
                </a:solidFill>
              </a:rPr>
              <a:t>saikarthik.garnepudi@wichita.edu </a:t>
            </a:r>
            <a:endParaRPr sz="2200">
              <a:solidFill>
                <a:schemeClr val="dk1"/>
              </a:solidFill>
            </a:endParaRPr>
          </a:p>
          <a:p>
            <a:pPr indent="0" lvl="0" marL="0" rtl="0" algn="l">
              <a:lnSpc>
                <a:spcPct val="90000"/>
              </a:lnSpc>
              <a:spcBef>
                <a:spcPts val="0"/>
              </a:spcBef>
              <a:spcAft>
                <a:spcPts val="0"/>
              </a:spcAft>
              <a:buClr>
                <a:srgbClr val="404040"/>
              </a:buClr>
              <a:buSzPts val="2400"/>
              <a:buNone/>
            </a:pPr>
            <a:r>
              <a:t/>
            </a:r>
            <a:endParaRPr sz="2200"/>
          </a:p>
          <a:p>
            <a:pPr indent="0" lvl="0" marL="0" rtl="0" algn="l">
              <a:lnSpc>
                <a:spcPct val="90000"/>
              </a:lnSpc>
              <a:spcBef>
                <a:spcPts val="0"/>
              </a:spcBef>
              <a:spcAft>
                <a:spcPts val="0"/>
              </a:spcAft>
              <a:buClr>
                <a:srgbClr val="404040"/>
              </a:buClr>
              <a:buSzPts val="2400"/>
              <a:buNone/>
            </a:pPr>
            <a:r>
              <a:rPr lang="en-US" sz="2200"/>
              <a:t>Dr.</a:t>
            </a:r>
            <a:r>
              <a:rPr lang="en-US" sz="2200">
                <a:solidFill>
                  <a:srgbClr val="404040"/>
                </a:solidFill>
              </a:rPr>
              <a:t>Shruti Kshirsagar</a:t>
            </a:r>
            <a:endParaRPr sz="2200"/>
          </a:p>
          <a:p>
            <a:pPr indent="0" lvl="0" marL="0" rtl="0" algn="l">
              <a:lnSpc>
                <a:spcPct val="90000"/>
              </a:lnSpc>
              <a:spcBef>
                <a:spcPts val="1000"/>
              </a:spcBef>
              <a:spcAft>
                <a:spcPts val="0"/>
              </a:spcAft>
              <a:buClr>
                <a:srgbClr val="404040"/>
              </a:buClr>
              <a:buSzPts val="2400"/>
              <a:buNone/>
            </a:pPr>
            <a:r>
              <a:rPr lang="en-US" sz="2200">
                <a:solidFill>
                  <a:srgbClr val="404040"/>
                </a:solidFill>
              </a:rPr>
              <a:t>Kshirsagarshruti1@gmail.com</a:t>
            </a:r>
            <a:endParaRPr sz="2200"/>
          </a:p>
          <a:p>
            <a:pPr indent="0" lvl="0" marL="0" rtl="0" algn="l">
              <a:lnSpc>
                <a:spcPct val="90000"/>
              </a:lnSpc>
              <a:spcBef>
                <a:spcPts val="1000"/>
              </a:spcBef>
              <a:spcAft>
                <a:spcPts val="0"/>
              </a:spcAft>
              <a:buClr>
                <a:srgbClr val="404040"/>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