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8" r:id="rId7"/>
    <p:sldId id="409" r:id="rId8"/>
    <p:sldId id="401" r:id="rId9"/>
    <p:sldId id="402" r:id="rId10"/>
    <p:sldId id="403" r:id="rId11"/>
    <p:sldId id="410" r:id="rId12"/>
    <p:sldId id="404" r:id="rId13"/>
    <p:sldId id="411" r:id="rId14"/>
    <p:sldId id="412" r:id="rId15"/>
    <p:sldId id="413" r:id="rId16"/>
    <p:sldId id="405"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37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hreat_actor" TargetMode="External"/><Relationship Id="rId2" Type="http://schemas.openxmlformats.org/officeDocument/2006/relationships/hyperlink" Target="https://en.wikipedia.org/wiki/Computer_security"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en.wikipedia.org/wiki/Vulnerability_management" TargetMode="External"/><Relationship Id="rId4" Type="http://schemas.openxmlformats.org/officeDocument/2006/relationships/hyperlink" Target="https://en.wikipedia.org/wiki/Attack_surfa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frastructure" TargetMode="External"/><Relationship Id="rId7" Type="http://schemas.openxmlformats.org/officeDocument/2006/relationships/image" Target="../media/image9.png"/><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s://en.wikipedia.org/wiki/Domain_Name_System"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Domain_na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dirty="0">
                <a:solidFill>
                  <a:schemeClr val="tx1"/>
                </a:solidFill>
              </a:rPr>
              <a:t>CSE IBM (Information Security)</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796834" y="403945"/>
            <a:ext cx="1105553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t>Automated Reconnaissance Tool</a:t>
            </a:r>
            <a:endParaRPr lang="en-IN" sz="3600" b="1" dirty="0"/>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604367" cy="1323439"/>
          </a:xfrm>
          <a:prstGeom prst="rect">
            <a:avLst/>
          </a:prstGeom>
          <a:noFill/>
        </p:spPr>
        <p:txBody>
          <a:bodyPr wrap="none" rtlCol="0">
            <a:spAutoFit/>
          </a:bodyPr>
          <a:lstStyle/>
          <a:p>
            <a:r>
              <a:rPr lang="en-US" sz="2000" b="1" dirty="0"/>
              <a:t>Submitted by: </a:t>
            </a:r>
          </a:p>
          <a:p>
            <a:r>
              <a:rPr lang="en-US" sz="2000" dirty="0"/>
              <a:t>PINNINTY PRANAY RAO</a:t>
            </a:r>
          </a:p>
          <a:p>
            <a:r>
              <a:rPr lang="en-US" sz="2000" dirty="0"/>
              <a:t>17BCS3552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Gurpreet</a:t>
            </a:r>
            <a:r>
              <a:rPr lang="en-US" sz="2000" dirty="0"/>
              <a:t> Singh </a:t>
            </a:r>
            <a:r>
              <a:rPr lang="en-US" sz="2000" dirty="0" err="1"/>
              <a:t>Panesar</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498043" y="1690688"/>
            <a:ext cx="3277209" cy="4512602"/>
          </a:xfrm>
        </p:spPr>
        <p:txBody>
          <a:bodyPr>
            <a:normAutofit fontScale="55000" lnSpcReduction="20000"/>
          </a:bodyPr>
          <a:lstStyle/>
          <a:p>
            <a:pPr marL="0" indent="0" algn="just">
              <a:lnSpc>
                <a:spcPct val="170000"/>
              </a:lnSpc>
              <a:buNone/>
            </a:pPr>
            <a:r>
              <a:rPr lang="en-US"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Network Packet Analyzer:</a:t>
            </a:r>
            <a:endParaRPr lang="en-US"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342900" indent="-342900" algn="just">
              <a:lnSpc>
                <a:spcPct val="170000"/>
              </a:lnSpc>
            </a:pPr>
            <a:r>
              <a:rPr lang="en-US" dirty="0">
                <a:latin typeface="Calibri" panose="020F0502020204030204" pitchFamily="34" charset="0"/>
                <a:cs typeface="Calibri" panose="020F0502020204030204" pitchFamily="34" charset="0"/>
              </a:rPr>
              <a:t>The act of capturing data packet across the computer network is called </a:t>
            </a:r>
            <a:r>
              <a:rPr lang="en-US" b="1" dirty="0">
                <a:latin typeface="Calibri" panose="020F0502020204030204" pitchFamily="34" charset="0"/>
                <a:cs typeface="Calibri" panose="020F0502020204030204" pitchFamily="34" charset="0"/>
              </a:rPr>
              <a:t>packet sniffing.</a:t>
            </a:r>
            <a:endParaRPr lang="en-US"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342900" indent="-342900" algn="just">
              <a:lnSpc>
                <a:spcPct val="170000"/>
              </a:lnSpc>
            </a:pPr>
            <a:r>
              <a:rPr lang="en-US" dirty="0">
                <a:latin typeface="Calibri" panose="020F0502020204030204" pitchFamily="34" charset="0"/>
                <a:cs typeface="Calibri" panose="020F0502020204030204" pitchFamily="34" charset="0"/>
              </a:rPr>
              <a:t>It is similar to as wire tapping to a telephone network.</a:t>
            </a:r>
            <a:endParaRPr lang="en-US"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342900" indent="-342900" algn="just">
              <a:lnSpc>
                <a:spcPct val="170000"/>
              </a:lnSpc>
            </a:pPr>
            <a:r>
              <a:rPr lang="en-US" dirty="0">
                <a:latin typeface="Calibri" panose="020F0502020204030204" pitchFamily="34" charset="0"/>
                <a:cs typeface="Calibri" panose="020F0502020204030204" pitchFamily="34" charset="0"/>
              </a:rPr>
              <a:t>It is mostly used by</a:t>
            </a:r>
            <a:r>
              <a:rPr lang="en-US" i="1" dirty="0">
                <a:latin typeface="Calibri" panose="020F0502020204030204" pitchFamily="34" charset="0"/>
                <a:cs typeface="Calibri" panose="020F0502020204030204" pitchFamily="34" charset="0"/>
              </a:rPr>
              <a:t> crackers and hackers</a:t>
            </a:r>
            <a:r>
              <a:rPr lang="en-US" dirty="0">
                <a:latin typeface="Calibri" panose="020F0502020204030204" pitchFamily="34" charset="0"/>
                <a:cs typeface="Calibri" panose="020F0502020204030204" pitchFamily="34" charset="0"/>
              </a:rPr>
              <a:t> to collect information.</a:t>
            </a:r>
            <a:endParaRPr lang="en-US"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342900" indent="-342900" algn="just">
              <a:lnSpc>
                <a:spcPct val="170000"/>
              </a:lnSpc>
            </a:pPr>
            <a:r>
              <a:rPr lang="en-US"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Also used by the ISP(Internet Service Providers).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573" y="1690688"/>
            <a:ext cx="7777440" cy="4441927"/>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8656" y="516204"/>
            <a:ext cx="8700212" cy="1436955"/>
          </a:xfrm>
        </p:spPr>
        <p:txBody>
          <a:bodyPr>
            <a:normAutofit fontScale="62500" lnSpcReduction="20000"/>
          </a:bodyPr>
          <a:lstStyle/>
          <a:p>
            <a:pPr marL="0" indent="0" algn="just">
              <a:lnSpc>
                <a:spcPct val="150000"/>
              </a:lnSpc>
              <a:buNone/>
            </a:pPr>
            <a:r>
              <a:rPr lang="en-US" dirty="0"/>
              <a:t>Mac changer</a:t>
            </a:r>
          </a:p>
          <a:p>
            <a:pPr algn="just">
              <a:lnSpc>
                <a:spcPct val="150000"/>
              </a:lnSpc>
            </a:pPr>
            <a:r>
              <a:rPr lang="en-US" dirty="0"/>
              <a:t>This is the python scripted tool which changes the Mac address of our own system.</a:t>
            </a:r>
          </a:p>
          <a:p>
            <a:pPr algn="just">
              <a:lnSpc>
                <a:spcPct val="150000"/>
              </a:lnSpc>
            </a:pPr>
            <a:r>
              <a:rPr lang="en-US" dirty="0"/>
              <a:t>In this tool we will give the Mac address which we want. To change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30" y="1953159"/>
            <a:ext cx="8488070" cy="4675845"/>
          </a:xfrm>
          <a:prstGeom prst="rect">
            <a:avLst/>
          </a:prstGeom>
        </p:spPr>
      </p:pic>
    </p:spTree>
    <p:extLst>
      <p:ext uri="{BB962C8B-B14F-4D97-AF65-F5344CB8AC3E}">
        <p14:creationId xmlns:p14="http://schemas.microsoft.com/office/powerpoint/2010/main" val="223622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301" y="977837"/>
            <a:ext cx="9393745" cy="4918213"/>
          </a:xfrm>
          <a:prstGeom prst="rect">
            <a:avLst/>
          </a:prstGeom>
        </p:spPr>
      </p:pic>
    </p:spTree>
    <p:extLst>
      <p:ext uri="{BB962C8B-B14F-4D97-AF65-F5344CB8AC3E}">
        <p14:creationId xmlns:p14="http://schemas.microsoft.com/office/powerpoint/2010/main" val="349041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917" y="450367"/>
            <a:ext cx="10515600" cy="1334542"/>
          </a:xfrm>
        </p:spPr>
        <p:txBody>
          <a:bodyPr>
            <a:normAutofit fontScale="70000" lnSpcReduction="20000"/>
          </a:bodyPr>
          <a:lstStyle/>
          <a:p>
            <a:pPr marL="0" indent="0" algn="just">
              <a:lnSpc>
                <a:spcPct val="120000"/>
              </a:lnSpc>
              <a:buNone/>
            </a:pPr>
            <a:r>
              <a:rPr lang="en-US" dirty="0"/>
              <a:t>Network scanner</a:t>
            </a:r>
          </a:p>
          <a:p>
            <a:pPr algn="just">
              <a:lnSpc>
                <a:spcPct val="120000"/>
              </a:lnSpc>
            </a:pPr>
            <a:r>
              <a:rPr lang="en-US" dirty="0"/>
              <a:t>Network scanner is the python scripted tool which will search for the host that are available from the specified range of </a:t>
            </a:r>
            <a:r>
              <a:rPr lang="en-US" dirty="0" err="1"/>
              <a:t>ip</a:t>
            </a:r>
            <a:r>
              <a:rPr lang="en-US" dirty="0"/>
              <a:t> address. We will give the </a:t>
            </a:r>
            <a:r>
              <a:rPr lang="en-US" dirty="0" err="1"/>
              <a:t>ip</a:t>
            </a:r>
            <a:r>
              <a:rPr lang="en-US" dirty="0"/>
              <a:t> address in which we want to perform scan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8" y="1953158"/>
            <a:ext cx="9996687" cy="4403191"/>
          </a:xfrm>
          <a:prstGeom prst="rect">
            <a:avLst/>
          </a:prstGeom>
        </p:spPr>
      </p:pic>
    </p:spTree>
    <p:extLst>
      <p:ext uri="{BB962C8B-B14F-4D97-AF65-F5344CB8AC3E}">
        <p14:creationId xmlns:p14="http://schemas.microsoft.com/office/powerpoint/2010/main" val="166365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latin typeface="Calibri" panose="020F0502020204030204" pitchFamily="34" charset="0"/>
                <a:cs typeface="Calibri" panose="020F0502020204030204" pitchFamily="34" charset="0"/>
              </a:rPr>
              <a:t>This capturing data packet across the computer network and gives the details like version of IP, source port, destination port, check sum, source port, destination port,….etc.</a:t>
            </a:r>
          </a:p>
          <a:p>
            <a:pPr algn="just">
              <a:lnSpc>
                <a:spcPct val="150000"/>
              </a:lnSpc>
            </a:pPr>
            <a:r>
              <a:rPr lang="en-US" dirty="0">
                <a:latin typeface="Calibri" panose="020F0502020204030204" pitchFamily="34" charset="0"/>
                <a:cs typeface="Calibri" panose="020F0502020204030204" pitchFamily="34" charset="0"/>
              </a:rPr>
              <a:t>We can change the Mac address of our own system.</a:t>
            </a:r>
          </a:p>
          <a:p>
            <a:pPr algn="just">
              <a:lnSpc>
                <a:spcPct val="150000"/>
              </a:lnSpc>
            </a:pPr>
            <a:r>
              <a:rPr lang="en-US" dirty="0">
                <a:latin typeface="Calibri" panose="020F0502020204030204" pitchFamily="34" charset="0"/>
                <a:cs typeface="Calibri" panose="020F0502020204030204" pitchFamily="34" charset="0"/>
              </a:rPr>
              <a:t> This search for the host that are available from the specified range of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a:t>
            </a:r>
          </a:p>
          <a:p>
            <a:pPr algn="just">
              <a:lnSpc>
                <a:spcPct val="150000"/>
              </a:lnSpc>
            </a:pPr>
            <a:r>
              <a:rPr lang="en-US" dirty="0">
                <a:latin typeface="Calibri" panose="020F0502020204030204" pitchFamily="34" charset="0"/>
                <a:cs typeface="Calibri" panose="020F0502020204030204" pitchFamily="34" charset="0"/>
              </a:rPr>
              <a:t>This will give the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of  hosts that are alive and their mac addresses</a:t>
            </a:r>
            <a:endParaRPr lang="en-IN" dirty="0">
              <a:latin typeface="Calibri" panose="020F0502020204030204" pitchFamily="34" charset="0"/>
              <a:cs typeface="Calibri" panose="020F0502020204030204" pitchFamily="34" charset="0"/>
            </a:endParaRPr>
          </a:p>
          <a:p>
            <a:pPr marL="0" indent="0">
              <a:buNone/>
            </a:pPr>
            <a:endParaRPr lang="en-US" dirty="0"/>
          </a:p>
          <a:p>
            <a:endParaRPr lang="en-US" dirty="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1246759"/>
          </a:xfrm>
        </p:spPr>
        <p:txBody>
          <a:bodyPr>
            <a:normAutofit fontScale="55000" lnSpcReduction="20000"/>
          </a:bodyPr>
          <a:lstStyle/>
          <a:p>
            <a:pPr marL="0" indent="0" algn="just">
              <a:lnSpc>
                <a:spcPct val="150000"/>
              </a:lnSpc>
              <a:buNone/>
            </a:pPr>
            <a:r>
              <a:rPr lang="en-US"/>
              <a:t>1. </a:t>
            </a:r>
            <a:r>
              <a:rPr lang="en-US" dirty="0"/>
              <a:t>Kevin J. Connolly (2003). Law of Internet Security and Privacy. Aspen Publishers. p. 131.        ISBN 978-0-7355-4273-0. </a:t>
            </a:r>
            <a:endParaRPr lang="en-IN"/>
          </a:p>
          <a:p>
            <a:pPr marL="0" indent="0" algn="just">
              <a:lnSpc>
                <a:spcPct val="150000"/>
              </a:lnSpc>
              <a:buNone/>
            </a:pPr>
            <a:r>
              <a:rPr lang="en-US"/>
              <a:t>2. </a:t>
            </a:r>
            <a:r>
              <a:rPr lang="en-US" dirty="0"/>
              <a:t>^ "Network Segment Definition". www.linfo.org. Retrieved January 14, 2016</a:t>
            </a:r>
            <a:endParaRPr lang="en-IN"/>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endParaRPr lang="en-US" dirty="0">
              <a:latin typeface="Times New Roman"/>
              <a:cs typeface="Times New Roman"/>
            </a:endParaRP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413919" y="1690688"/>
            <a:ext cx="6733031" cy="4351338"/>
          </a:xfrm>
        </p:spPr>
        <p:txBody>
          <a:bodyPr>
            <a:normAutofit fontScale="55000" lnSpcReduction="20000"/>
          </a:bodyPr>
          <a:lstStyle/>
          <a:p>
            <a:pPr marL="0" indent="0" algn="just">
              <a:lnSpc>
                <a:spcPct val="170000"/>
              </a:lnSpc>
              <a:buNone/>
            </a:pPr>
            <a:r>
              <a:rPr lang="en-IN" dirty="0"/>
              <a:t>Reconnaissance refers to the preparatory phase where a penetration tester seeks to gather as much information as possible about a target of evaluation prior to launching a penetration test. It involves three phases: </a:t>
            </a:r>
            <a:r>
              <a:rPr lang="en-IN" dirty="0" err="1"/>
              <a:t>footprinting</a:t>
            </a:r>
            <a:r>
              <a:rPr lang="en-IN" dirty="0"/>
              <a:t>, scanning, and enumeration of the network. In this research, we will be dealing with automating </a:t>
            </a:r>
            <a:r>
              <a:rPr lang="en-IN" dirty="0" err="1"/>
              <a:t>footprinting</a:t>
            </a:r>
            <a:r>
              <a:rPr lang="en-IN" dirty="0"/>
              <a:t> of an organization. </a:t>
            </a:r>
            <a:r>
              <a:rPr lang="en-IN" dirty="0" err="1"/>
              <a:t>Footprinting</a:t>
            </a:r>
            <a:r>
              <a:rPr lang="en-IN" dirty="0"/>
              <a:t> is the blueprint of the security profile of an organization, undertaken in a methodological manner. It discovers all information available about the target that is available through public domain sources. It is a time-consuming process to browse through web pages and collect information; hence in this paper, we investigate the problem of tedious web search and propose an efficient way to extract, organize and store data from search engines using a new command line tool search simplified.</a:t>
            </a:r>
          </a:p>
          <a:p>
            <a:pPr marL="0" indent="0">
              <a:buNone/>
            </a:pPr>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576" y="2173750"/>
            <a:ext cx="4644618" cy="2901780"/>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331" y="1562278"/>
            <a:ext cx="8839810" cy="4351338"/>
          </a:xfrm>
        </p:spPr>
        <p:txBody>
          <a:bodyPr>
            <a:normAutofit fontScale="55000" lnSpcReduction="20000"/>
          </a:bodyPr>
          <a:lstStyle/>
          <a:p>
            <a:pPr marL="0" indent="0" algn="just">
              <a:lnSpc>
                <a:spcPct val="170000"/>
              </a:lnSpc>
              <a:buNone/>
            </a:pPr>
            <a:r>
              <a:rPr lang="en-IN" dirty="0"/>
              <a:t>Information gathering techniques can be roughly classified into the following:</a:t>
            </a:r>
          </a:p>
          <a:p>
            <a:pPr lvl="0" algn="just">
              <a:lnSpc>
                <a:spcPct val="170000"/>
              </a:lnSpc>
            </a:pPr>
            <a:r>
              <a:rPr lang="en-IN" b="1" dirty="0"/>
              <a:t>Active:</a:t>
            </a:r>
            <a:r>
              <a:rPr lang="en-IN" dirty="0"/>
              <a:t> This includes intrusive reconnaissance that sends (specifically crafted) packets to the targeted system, for example, port-scanning. Advanced networking enumeration techniques avoid direct communication with the targeted host.</a:t>
            </a:r>
          </a:p>
          <a:p>
            <a:pPr lvl="0" algn="just">
              <a:lnSpc>
                <a:spcPct val="170000"/>
              </a:lnSpc>
            </a:pPr>
            <a:r>
              <a:rPr lang="en-IN" b="1" dirty="0"/>
              <a:t>Passive:</a:t>
            </a:r>
            <a:r>
              <a:rPr lang="en-IN" dirty="0"/>
              <a:t> This includes reconnaissance that either does not communicate directly to the targeted system or that uses commonly available public information, not normally identifiable from standard log analysis. </a:t>
            </a:r>
          </a:p>
          <a:p>
            <a:pPr marL="0" indent="0" algn="just">
              <a:lnSpc>
                <a:spcPct val="170000"/>
              </a:lnSpc>
              <a:buNone/>
            </a:pPr>
            <a:r>
              <a:rPr lang="en-IN" dirty="0"/>
              <a:t>This reconnaissance tool finds the subdomains of a domain, after finding the subdomains by vulnerability scanning we find the ports which are vulnerable. Having a unsecured subdomain can lead to a serious risk to website, there were some security incidents where the hacker used subdomain tricks to hack into the website.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64342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123688" cy="4077741"/>
          </a:xfrm>
        </p:spPr>
        <p:txBody>
          <a:bodyPr>
            <a:normAutofit fontScale="62500" lnSpcReduction="20000"/>
          </a:bodyPr>
          <a:lstStyle/>
          <a:p>
            <a:pPr marL="0" indent="0" algn="just">
              <a:lnSpc>
                <a:spcPct val="160000"/>
              </a:lnSpc>
              <a:buNone/>
            </a:pPr>
            <a:r>
              <a:rPr lang="en-IN" dirty="0"/>
              <a:t> Hardware Specifications:</a:t>
            </a:r>
          </a:p>
          <a:p>
            <a:pPr lvl="0" algn="just">
              <a:lnSpc>
                <a:spcPct val="160000"/>
              </a:lnSpc>
            </a:pPr>
            <a:r>
              <a:rPr lang="en-IN" dirty="0"/>
              <a:t>4GB ram and 10GB laptop or computer</a:t>
            </a:r>
          </a:p>
          <a:p>
            <a:pPr lvl="0" algn="just">
              <a:lnSpc>
                <a:spcPct val="160000"/>
              </a:lnSpc>
            </a:pPr>
            <a:r>
              <a:rPr lang="en-IN" dirty="0"/>
              <a:t>Virtual Machine Support</a:t>
            </a:r>
          </a:p>
          <a:p>
            <a:pPr marL="0" indent="0" algn="just">
              <a:lnSpc>
                <a:spcPct val="160000"/>
              </a:lnSpc>
              <a:buNone/>
            </a:pPr>
            <a:endParaRPr lang="en-IN" dirty="0"/>
          </a:p>
          <a:p>
            <a:pPr marL="0" indent="0" algn="just">
              <a:lnSpc>
                <a:spcPct val="160000"/>
              </a:lnSpc>
              <a:buNone/>
            </a:pPr>
            <a:r>
              <a:rPr lang="en-IN" dirty="0"/>
              <a:t> Software Specifications</a:t>
            </a:r>
          </a:p>
          <a:p>
            <a:pPr lvl="0" algn="just">
              <a:lnSpc>
                <a:spcPct val="160000"/>
              </a:lnSpc>
            </a:pPr>
            <a:r>
              <a:rPr lang="en-IN" dirty="0"/>
              <a:t>Windows 10</a:t>
            </a:r>
          </a:p>
          <a:p>
            <a:pPr lvl="0" algn="just">
              <a:lnSpc>
                <a:spcPct val="160000"/>
              </a:lnSpc>
            </a:pPr>
            <a:r>
              <a:rPr lang="en-IN" dirty="0"/>
              <a:t>Kali Linux</a:t>
            </a:r>
          </a:p>
          <a:p>
            <a:pPr lvl="0" algn="just">
              <a:lnSpc>
                <a:spcPct val="160000"/>
              </a:lnSpc>
            </a:pPr>
            <a:r>
              <a:rPr lang="en-IN" dirty="0"/>
              <a:t>Python installed in </a:t>
            </a:r>
            <a:r>
              <a:rPr lang="en-IN" dirty="0" err="1"/>
              <a:t>linux</a:t>
            </a:r>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692" y="2333548"/>
            <a:ext cx="5349755" cy="3010129"/>
          </a:xfrm>
          <a:prstGeom prst="rect">
            <a:avLst/>
          </a:prstGeom>
        </p:spPr>
      </p:pic>
    </p:spTree>
    <p:extLst>
      <p:ext uri="{BB962C8B-B14F-4D97-AF65-F5344CB8AC3E}">
        <p14:creationId xmlns:p14="http://schemas.microsoft.com/office/powerpoint/2010/main" val="37862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2187574"/>
            <a:ext cx="6901282" cy="3796260"/>
          </a:xfrm>
        </p:spPr>
        <p:txBody>
          <a:bodyPr>
            <a:normAutofit fontScale="55000" lnSpcReduction="20000"/>
          </a:bodyPr>
          <a:lstStyle/>
          <a:p>
            <a:pPr algn="just">
              <a:lnSpc>
                <a:spcPct val="150000"/>
              </a:lnSpc>
            </a:pPr>
            <a:r>
              <a:rPr lang="en-IN" dirty="0"/>
              <a:t>In </a:t>
            </a:r>
            <a:r>
              <a:rPr lang="en-IN" dirty="0">
                <a:hlinkClick r:id="rId2" tooltip="Computer security"/>
              </a:rPr>
              <a:t>computer security</a:t>
            </a:r>
            <a:r>
              <a:rPr lang="en-IN" dirty="0"/>
              <a:t>, a vulnerability is a weakness which can be exploited by a </a:t>
            </a:r>
            <a:r>
              <a:rPr lang="en-IN" dirty="0">
                <a:hlinkClick r:id="rId3" tooltip="Threat actor"/>
              </a:rPr>
              <a:t>threat actor</a:t>
            </a:r>
            <a:r>
              <a:rPr lang="en-IN" dirty="0"/>
              <a:t>, such as an attacker, to cross privilege boundaries (i.e. perform unauthorized actions) within a computer system. To exploit a vulnerability, an attacker must have at least one applicable tool or technique that can connect to a system weakness. In this frame, vulnerabilities are also known as the </a:t>
            </a:r>
            <a:r>
              <a:rPr lang="en-IN" dirty="0">
                <a:hlinkClick r:id="rId4" tooltip="Attack surface"/>
              </a:rPr>
              <a:t>attack surface</a:t>
            </a:r>
            <a:r>
              <a:rPr lang="en-IN" dirty="0"/>
              <a:t>.</a:t>
            </a:r>
          </a:p>
          <a:p>
            <a:pPr algn="just">
              <a:lnSpc>
                <a:spcPct val="150000"/>
              </a:lnSpc>
            </a:pPr>
            <a:r>
              <a:rPr lang="en-IN" dirty="0">
                <a:hlinkClick r:id="rId5" tooltip="Vulnerability management"/>
              </a:rPr>
              <a:t>Vulnerability management</a:t>
            </a:r>
            <a:r>
              <a:rPr lang="en-IN" dirty="0"/>
              <a:t> is the cyclical practice that varies in theory but contains common processes which include: discover all assets, prioritize assets, assess or perform a complete vulnerability scan, report on results, remediate vulnerabilities, verify remediation - repeat. This practice generally refers to software vulnerabilities in computing systems. </a:t>
            </a:r>
          </a:p>
          <a:p>
            <a:pPr algn="just">
              <a:lnSpc>
                <a:spcPct val="150000"/>
              </a:lnSpc>
            </a:pPr>
            <a:endParaRPr lang="en-IN" dirty="0"/>
          </a:p>
          <a:p>
            <a:pPr algn="just">
              <a:lnSpc>
                <a:spcPct val="150000"/>
              </a:lnSpc>
            </a:pPr>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p:cNvPicPr/>
          <p:nvPr/>
        </p:nvPicPr>
        <p:blipFill>
          <a:blip r:embed="rId6" cstate="print">
            <a:extLst>
              <a:ext uri="{28A0092B-C50C-407E-A947-70E740481C1C}">
                <a14:useLocalDpi xmlns:a14="http://schemas.microsoft.com/office/drawing/2010/main" val="0"/>
              </a:ext>
            </a:extLst>
          </a:blip>
          <a:stretch>
            <a:fillRect/>
          </a:stretch>
        </p:blipFill>
        <p:spPr>
          <a:xfrm>
            <a:off x="8488680" y="2729052"/>
            <a:ext cx="2865120" cy="2292350"/>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713"/>
            <a:ext cx="10515600" cy="1325563"/>
          </a:xfrm>
        </p:spPr>
        <p:txBody>
          <a:bodyPr/>
          <a:lstStyle/>
          <a:p>
            <a:r>
              <a:rPr lang="en-US" dirty="0"/>
              <a:t>Objectives</a:t>
            </a:r>
          </a:p>
        </p:txBody>
      </p:sp>
      <p:sp>
        <p:nvSpPr>
          <p:cNvPr id="3" name="Content Placeholder 2"/>
          <p:cNvSpPr>
            <a:spLocks noGrp="1"/>
          </p:cNvSpPr>
          <p:nvPr>
            <p:ph idx="1"/>
          </p:nvPr>
        </p:nvSpPr>
        <p:spPr>
          <a:xfrm>
            <a:off x="307239" y="1420027"/>
            <a:ext cx="11184939" cy="3868863"/>
          </a:xfrm>
        </p:spPr>
        <p:txBody>
          <a:bodyPr>
            <a:normAutofit fontScale="47500" lnSpcReduction="20000"/>
          </a:bodyPr>
          <a:lstStyle/>
          <a:p>
            <a:pPr marL="0" indent="0" algn="just">
              <a:lnSpc>
                <a:spcPct val="170000"/>
              </a:lnSpc>
              <a:buNone/>
            </a:pPr>
            <a:r>
              <a:rPr lang="en-IN" b="1" dirty="0"/>
              <a:t>Network Domain:</a:t>
            </a:r>
            <a:endParaRPr lang="en-IN" dirty="0"/>
          </a:p>
          <a:p>
            <a:pPr algn="just">
              <a:lnSpc>
                <a:spcPct val="170000"/>
              </a:lnSpc>
            </a:pPr>
            <a:r>
              <a:rPr lang="en-US" dirty="0"/>
              <a:t>A </a:t>
            </a:r>
            <a:r>
              <a:rPr lang="en-US" b="1" dirty="0"/>
              <a:t>network domain</a:t>
            </a:r>
            <a:r>
              <a:rPr lang="en-US" dirty="0"/>
              <a:t> is an administrative grouping of multiple private </a:t>
            </a:r>
            <a:r>
              <a:rPr lang="en-US" u="sng" dirty="0">
                <a:hlinkClick r:id="rId2" tooltip="Computer network"/>
              </a:rPr>
              <a:t>computer   networks</a:t>
            </a:r>
            <a:r>
              <a:rPr lang="en-US" dirty="0"/>
              <a:t> or hosts within the same </a:t>
            </a:r>
            <a:r>
              <a:rPr lang="en-US" u="sng" dirty="0">
                <a:hlinkClick r:id="rId3" tooltip="Infrastructure"/>
              </a:rPr>
              <a:t>infrastructure</a:t>
            </a:r>
            <a:r>
              <a:rPr lang="en-US" dirty="0"/>
              <a:t>. Domains can be identified using a </a:t>
            </a:r>
            <a:r>
              <a:rPr lang="en-US" u="sng" dirty="0">
                <a:hlinkClick r:id="rId4" tooltip="Domain name"/>
              </a:rPr>
              <a:t>domain name</a:t>
            </a:r>
            <a:r>
              <a:rPr lang="en-US" dirty="0"/>
              <a:t>; domains which need to be accessible from the public </a:t>
            </a:r>
            <a:r>
              <a:rPr lang="en-US" u="sng" dirty="0">
                <a:hlinkClick r:id="rId5" tooltip="Internet"/>
              </a:rPr>
              <a:t>Internet</a:t>
            </a:r>
            <a:r>
              <a:rPr lang="en-US" dirty="0"/>
              <a:t> can be assigned a globally unique name within the </a:t>
            </a:r>
            <a:r>
              <a:rPr lang="en-US" u="sng" dirty="0">
                <a:hlinkClick r:id="rId6" tooltip="Domain Name System"/>
              </a:rPr>
              <a:t>Domain Name System</a:t>
            </a:r>
            <a:r>
              <a:rPr lang="en-US" dirty="0"/>
              <a:t> (DNS).</a:t>
            </a:r>
          </a:p>
          <a:p>
            <a:pPr marL="0" indent="0" algn="just">
              <a:lnSpc>
                <a:spcPct val="170000"/>
              </a:lnSpc>
              <a:buNone/>
            </a:pPr>
            <a:r>
              <a:rPr lang="en-IN" b="1" dirty="0" err="1"/>
              <a:t>SubDomain</a:t>
            </a:r>
            <a:r>
              <a:rPr lang="en-IN" b="1" dirty="0"/>
              <a:t>:</a:t>
            </a:r>
            <a:endParaRPr lang="en-IN" dirty="0"/>
          </a:p>
          <a:p>
            <a:pPr algn="just">
              <a:lnSpc>
                <a:spcPct val="170000"/>
              </a:lnSpc>
            </a:pPr>
            <a:r>
              <a:rPr lang="en-IN" dirty="0"/>
              <a:t>Subdomains are often used by internet service providers supplying web services. They allocate one (or more) subdomains to their clients who do not have their own domain name. This allows independent administration by the clients over their subdomain.</a:t>
            </a:r>
          </a:p>
          <a:p>
            <a:pPr marL="0" indent="0" algn="just">
              <a:lnSpc>
                <a:spcPct val="170000"/>
              </a:lnSpc>
              <a:buNone/>
            </a:pPr>
            <a:r>
              <a:rPr lang="en-IN" b="1" dirty="0"/>
              <a:t>Port Filtering:</a:t>
            </a:r>
            <a:endParaRPr lang="en-IN" dirty="0"/>
          </a:p>
          <a:p>
            <a:pPr algn="just">
              <a:lnSpc>
                <a:spcPct val="170000"/>
              </a:lnSpc>
            </a:pPr>
            <a:r>
              <a:rPr lang="en-IN" dirty="0"/>
              <a:t>Port-filtering definitions. Filters. Allowing or blocking network packets into or out of a device or the network based on their application (port number).</a:t>
            </a:r>
          </a:p>
          <a:p>
            <a:pPr algn="just"/>
            <a:endParaRPr lang="en-IN" dirty="0"/>
          </a:p>
          <a:p>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p:cNvPicPr/>
          <p:nvPr/>
        </p:nvPicPr>
        <p:blipFill>
          <a:blip r:embed="rId7">
            <a:extLst>
              <a:ext uri="{28A0092B-C50C-407E-A947-70E740481C1C}">
                <a14:useLocalDpi xmlns:a14="http://schemas.microsoft.com/office/drawing/2010/main" val="0"/>
              </a:ext>
            </a:extLst>
          </a:blip>
          <a:stretch>
            <a:fillRect/>
          </a:stretch>
        </p:blipFill>
        <p:spPr>
          <a:xfrm>
            <a:off x="1967789" y="5035588"/>
            <a:ext cx="7578547" cy="1320762"/>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1825625"/>
            <a:ext cx="10515600" cy="4530725"/>
          </a:xfrm>
        </p:spPr>
        <p:txBody>
          <a:bodyPr>
            <a:normAutofit fontScale="55000" lnSpcReduction="20000"/>
          </a:bodyPr>
          <a:lstStyle/>
          <a:p>
            <a:pPr algn="just">
              <a:lnSpc>
                <a:spcPct val="170000"/>
              </a:lnSpc>
            </a:pPr>
            <a:r>
              <a:rPr lang="en-IN" dirty="0"/>
              <a:t>In the Automated Reconnaissance Tool First we have to know how to script the tool with using language python.</a:t>
            </a:r>
          </a:p>
          <a:p>
            <a:pPr algn="just">
              <a:lnSpc>
                <a:spcPct val="170000"/>
              </a:lnSpc>
            </a:pPr>
            <a:r>
              <a:rPr lang="en-IN" dirty="0"/>
              <a:t>First  we have to check the hardware and software requirements which are required.</a:t>
            </a:r>
          </a:p>
          <a:p>
            <a:pPr algn="just">
              <a:lnSpc>
                <a:spcPct val="170000"/>
              </a:lnSpc>
            </a:pPr>
            <a:r>
              <a:rPr lang="en-IN" dirty="0"/>
              <a:t>Then we have to check the ram requirements in the software and install windows 10 latest version in the laptop.</a:t>
            </a:r>
          </a:p>
          <a:p>
            <a:pPr algn="just">
              <a:lnSpc>
                <a:spcPct val="170000"/>
              </a:lnSpc>
            </a:pPr>
            <a:r>
              <a:rPr lang="en-IN" dirty="0"/>
              <a:t>Then software should have virtual machine support where we will install </a:t>
            </a:r>
            <a:r>
              <a:rPr lang="en-IN" dirty="0" err="1"/>
              <a:t>virtualbox</a:t>
            </a:r>
            <a:r>
              <a:rPr lang="en-IN" dirty="0"/>
              <a:t> or </a:t>
            </a:r>
            <a:r>
              <a:rPr lang="en-IN" dirty="0" err="1"/>
              <a:t>vmware</a:t>
            </a:r>
            <a:r>
              <a:rPr lang="en-IN" dirty="0"/>
              <a:t>  </a:t>
            </a:r>
          </a:p>
          <a:p>
            <a:pPr algn="just">
              <a:lnSpc>
                <a:spcPct val="170000"/>
              </a:lnSpc>
            </a:pPr>
            <a:r>
              <a:rPr lang="en-IN" dirty="0"/>
              <a:t>The next step will be checking the memory requirements and installing kali </a:t>
            </a:r>
            <a:r>
              <a:rPr lang="en-IN" dirty="0" err="1"/>
              <a:t>linux</a:t>
            </a:r>
            <a:r>
              <a:rPr lang="en-IN" dirty="0"/>
              <a:t> in our virtual machine . </a:t>
            </a:r>
          </a:p>
          <a:p>
            <a:pPr algn="just">
              <a:lnSpc>
                <a:spcPct val="170000"/>
              </a:lnSpc>
            </a:pPr>
            <a:r>
              <a:rPr lang="en-IN" dirty="0"/>
              <a:t>The Automated Reconnaissance Tool will be running by language python in kali </a:t>
            </a:r>
            <a:r>
              <a:rPr lang="en-IN" dirty="0" err="1"/>
              <a:t>linux</a:t>
            </a:r>
            <a:r>
              <a:rPr lang="en-IN" dirty="0"/>
              <a:t> terminal.</a:t>
            </a:r>
          </a:p>
          <a:p>
            <a:pPr algn="just">
              <a:lnSpc>
                <a:spcPct val="170000"/>
              </a:lnSpc>
            </a:pPr>
            <a:r>
              <a:rPr lang="en-IN" dirty="0"/>
              <a:t>First we have to gather the libraries when we are ready build the tool.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lnSpc>
                <a:spcPct val="170000"/>
              </a:lnSpc>
            </a:pPr>
            <a:r>
              <a:rPr lang="en-IN" dirty="0"/>
              <a:t>We have to figure out that features that we are adding to the tool should be included in the tool.</a:t>
            </a:r>
          </a:p>
          <a:p>
            <a:pPr algn="just">
              <a:lnSpc>
                <a:spcPct val="170000"/>
              </a:lnSpc>
            </a:pPr>
            <a:r>
              <a:rPr lang="en-IN" dirty="0"/>
              <a:t>In the process  of building team members who are good in networking and cyber security help to develop code and find the right use cases to be included  in the script.</a:t>
            </a:r>
          </a:p>
          <a:p>
            <a:pPr algn="just">
              <a:lnSpc>
                <a:spcPct val="170000"/>
              </a:lnSpc>
            </a:pPr>
            <a:r>
              <a:rPr lang="en-IN" dirty="0"/>
              <a:t>In this phase team members who are building the tool write code in python which will be tested in various stages and software development life cycle is followed here.</a:t>
            </a:r>
          </a:p>
          <a:p>
            <a:pPr algn="just">
              <a:lnSpc>
                <a:spcPct val="170000"/>
              </a:lnSpc>
            </a:pPr>
            <a:r>
              <a:rPr lang="en-IN" dirty="0"/>
              <a:t>When the script is written perfectly it is checked for any bug fixes or errors and testing will be done .</a:t>
            </a:r>
          </a:p>
          <a:p>
            <a:pPr algn="just">
              <a:lnSpc>
                <a:spcPct val="170000"/>
              </a:lnSpc>
            </a:pPr>
            <a:r>
              <a:rPr lang="en-IN" dirty="0"/>
              <a:t>After the tool is ready to launch in kali </a:t>
            </a:r>
            <a:r>
              <a:rPr lang="en-IN" dirty="0" err="1"/>
              <a:t>linux</a:t>
            </a:r>
            <a:r>
              <a:rPr lang="en-IN" dirty="0"/>
              <a:t> we will ensure that this python scripted which will give excellent results.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558272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6191</TotalTime>
  <Words>1151</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Calibri Light</vt:lpstr>
      <vt:lpstr>Casper</vt:lpstr>
      <vt:lpstr>King</vt:lpstr>
      <vt:lpstr>Raleway ExtraBold</vt:lpstr>
      <vt:lpstr>Times New Roman</vt:lpstr>
      <vt:lpstr>1_Office Theme</vt:lpstr>
      <vt:lpstr>2_Office Theme</vt:lpstr>
      <vt:lpstr>Contents Slide Master</vt:lpstr>
      <vt:lpstr>PowerPoint Presentation</vt:lpstr>
      <vt:lpstr>PowerPoint Presentation</vt:lpstr>
      <vt:lpstr>Introduction to Project</vt:lpstr>
      <vt:lpstr>PowerPoint Presentation</vt:lpstr>
      <vt:lpstr>PowerPoint Presentation</vt:lpstr>
      <vt:lpstr>Problem Formulation</vt:lpstr>
      <vt:lpstr>Objectives</vt:lpstr>
      <vt:lpstr>Methodology used</vt:lpstr>
      <vt:lpstr>PowerPoint Presentation</vt:lpstr>
      <vt:lpstr>Results and Outputs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Pranay rao Pinninty</cp:lastModifiedBy>
  <cp:revision>503</cp:revision>
  <dcterms:created xsi:type="dcterms:W3CDTF">2019-01-09T10:33:58Z</dcterms:created>
  <dcterms:modified xsi:type="dcterms:W3CDTF">2022-09-16T04:10:23Z</dcterms:modified>
</cp:coreProperties>
</file>