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4"/>
  </p:notesMasterIdLst>
  <p:sldIdLst>
    <p:sldId id="421" r:id="rId2"/>
    <p:sldId id="422" r:id="rId3"/>
    <p:sldId id="430" r:id="rId4"/>
    <p:sldId id="431" r:id="rId5"/>
    <p:sldId id="516" r:id="rId6"/>
    <p:sldId id="517" r:id="rId7"/>
    <p:sldId id="518" r:id="rId8"/>
    <p:sldId id="519" r:id="rId9"/>
    <p:sldId id="520" r:id="rId10"/>
    <p:sldId id="521" r:id="rId11"/>
    <p:sldId id="522" r:id="rId12"/>
    <p:sldId id="523" r:id="rId13"/>
    <p:sldId id="524" r:id="rId14"/>
    <p:sldId id="525" r:id="rId15"/>
    <p:sldId id="526" r:id="rId16"/>
    <p:sldId id="527" r:id="rId17"/>
    <p:sldId id="528" r:id="rId18"/>
    <p:sldId id="529" r:id="rId19"/>
    <p:sldId id="530" r:id="rId20"/>
    <p:sldId id="531" r:id="rId21"/>
    <p:sldId id="532" r:id="rId22"/>
    <p:sldId id="533" r:id="rId23"/>
    <p:sldId id="534" r:id="rId24"/>
    <p:sldId id="535" r:id="rId25"/>
    <p:sldId id="536" r:id="rId26"/>
    <p:sldId id="537" r:id="rId27"/>
    <p:sldId id="538" r:id="rId28"/>
    <p:sldId id="539" r:id="rId29"/>
    <p:sldId id="540" r:id="rId30"/>
    <p:sldId id="541" r:id="rId31"/>
    <p:sldId id="542" r:id="rId32"/>
    <p:sldId id="543" r:id="rId33"/>
    <p:sldId id="544" r:id="rId34"/>
    <p:sldId id="545" r:id="rId35"/>
    <p:sldId id="546" r:id="rId36"/>
    <p:sldId id="547" r:id="rId37"/>
    <p:sldId id="548" r:id="rId38"/>
    <p:sldId id="549" r:id="rId39"/>
    <p:sldId id="550" r:id="rId40"/>
    <p:sldId id="632" r:id="rId41"/>
    <p:sldId id="633" r:id="rId42"/>
    <p:sldId id="634" r:id="rId43"/>
    <p:sldId id="635" r:id="rId44"/>
    <p:sldId id="636" r:id="rId45"/>
    <p:sldId id="637" r:id="rId46"/>
    <p:sldId id="638" r:id="rId47"/>
    <p:sldId id="639" r:id="rId48"/>
    <p:sldId id="640" r:id="rId49"/>
    <p:sldId id="553" r:id="rId50"/>
    <p:sldId id="554" r:id="rId51"/>
    <p:sldId id="555" r:id="rId52"/>
    <p:sldId id="556" r:id="rId53"/>
    <p:sldId id="557" r:id="rId54"/>
    <p:sldId id="558" r:id="rId55"/>
    <p:sldId id="559" r:id="rId56"/>
    <p:sldId id="641" r:id="rId57"/>
    <p:sldId id="642" r:id="rId58"/>
    <p:sldId id="643" r:id="rId59"/>
    <p:sldId id="644" r:id="rId60"/>
    <p:sldId id="560" r:id="rId61"/>
    <p:sldId id="561" r:id="rId62"/>
    <p:sldId id="562" r:id="rId63"/>
    <p:sldId id="645" r:id="rId64"/>
    <p:sldId id="564" r:id="rId65"/>
    <p:sldId id="565" r:id="rId66"/>
    <p:sldId id="567" r:id="rId67"/>
    <p:sldId id="646" r:id="rId68"/>
    <p:sldId id="569" r:id="rId69"/>
    <p:sldId id="570" r:id="rId70"/>
    <p:sldId id="572" r:id="rId71"/>
    <p:sldId id="647" r:id="rId72"/>
    <p:sldId id="573" r:id="rId73"/>
    <p:sldId id="575" r:id="rId74"/>
    <p:sldId id="648" r:id="rId75"/>
    <p:sldId id="576" r:id="rId76"/>
    <p:sldId id="649" r:id="rId77"/>
    <p:sldId id="577" r:id="rId78"/>
    <p:sldId id="578" r:id="rId79"/>
    <p:sldId id="579" r:id="rId80"/>
    <p:sldId id="580" r:id="rId81"/>
    <p:sldId id="653" r:id="rId82"/>
    <p:sldId id="582" r:id="rId83"/>
    <p:sldId id="583" r:id="rId84"/>
    <p:sldId id="584" r:id="rId85"/>
    <p:sldId id="585" r:id="rId86"/>
    <p:sldId id="586" r:id="rId87"/>
    <p:sldId id="651" r:id="rId88"/>
    <p:sldId id="662" r:id="rId89"/>
    <p:sldId id="587" r:id="rId90"/>
    <p:sldId id="650" r:id="rId91"/>
    <p:sldId id="588" r:id="rId92"/>
    <p:sldId id="589" r:id="rId93"/>
    <p:sldId id="658" r:id="rId94"/>
    <p:sldId id="663" r:id="rId95"/>
    <p:sldId id="590" r:id="rId96"/>
    <p:sldId id="659" r:id="rId97"/>
    <p:sldId id="660" r:id="rId98"/>
    <p:sldId id="661" r:id="rId99"/>
    <p:sldId id="591" r:id="rId100"/>
    <p:sldId id="592" r:id="rId101"/>
    <p:sldId id="593" r:id="rId102"/>
    <p:sldId id="594" r:id="rId103"/>
    <p:sldId id="595" r:id="rId104"/>
    <p:sldId id="596" r:id="rId105"/>
    <p:sldId id="655" r:id="rId106"/>
    <p:sldId id="597" r:id="rId107"/>
    <p:sldId id="598" r:id="rId108"/>
    <p:sldId id="599" r:id="rId109"/>
    <p:sldId id="600" r:id="rId110"/>
    <p:sldId id="601" r:id="rId111"/>
    <p:sldId id="602" r:id="rId112"/>
    <p:sldId id="603" r:id="rId113"/>
    <p:sldId id="604" r:id="rId114"/>
    <p:sldId id="605" r:id="rId115"/>
    <p:sldId id="606" r:id="rId116"/>
    <p:sldId id="607" r:id="rId117"/>
    <p:sldId id="609" r:id="rId118"/>
    <p:sldId id="610" r:id="rId119"/>
    <p:sldId id="611" r:id="rId120"/>
    <p:sldId id="612" r:id="rId121"/>
    <p:sldId id="613" r:id="rId122"/>
    <p:sldId id="614" r:id="rId123"/>
    <p:sldId id="615" r:id="rId124"/>
    <p:sldId id="616" r:id="rId125"/>
    <p:sldId id="617" r:id="rId126"/>
    <p:sldId id="618" r:id="rId127"/>
    <p:sldId id="619" r:id="rId128"/>
    <p:sldId id="620" r:id="rId129"/>
    <p:sldId id="621" r:id="rId130"/>
    <p:sldId id="622" r:id="rId131"/>
    <p:sldId id="623" r:id="rId132"/>
    <p:sldId id="624" r:id="rId133"/>
    <p:sldId id="625" r:id="rId134"/>
    <p:sldId id="626" r:id="rId135"/>
    <p:sldId id="627" r:id="rId136"/>
    <p:sldId id="628" r:id="rId137"/>
    <p:sldId id="629" r:id="rId138"/>
    <p:sldId id="630" r:id="rId139"/>
    <p:sldId id="631" r:id="rId140"/>
    <p:sldId id="515" r:id="rId141"/>
    <p:sldId id="427" r:id="rId142"/>
    <p:sldId id="417" r:id="rId1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p:cViewPr varScale="1">
        <p:scale>
          <a:sx n="72" d="100"/>
          <a:sy n="72" d="100"/>
        </p:scale>
        <p:origin x="122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4130FD-B4BF-4BA2-94F0-2116F4223CBB}" type="datetimeFigureOut">
              <a:rPr lang="en-US" smtClean="0"/>
              <a:pPr/>
              <a:t>1/30/2019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693AF3-706E-486D-9AE3-EA96C6AEBF93}" type="slidenum">
              <a:rPr lang="en-US" smtClean="0"/>
              <a:pPr/>
              <a:t>‹#›</a:t>
            </a:fld>
            <a:endParaRPr lang="en-US"/>
          </a:p>
        </p:txBody>
      </p:sp>
    </p:spTree>
    <p:extLst>
      <p:ext uri="{BB962C8B-B14F-4D97-AF65-F5344CB8AC3E}">
        <p14:creationId xmlns:p14="http://schemas.microsoft.com/office/powerpoint/2010/main" val="834622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43B1D-F5CC-40D9-BF84-BB3140A5B8FB}" type="slidenum">
              <a:rPr lang="en-US" smtClean="0"/>
              <a:pPr/>
              <a:t>2</a:t>
            </a:fld>
            <a:endParaRPr lang="en-US"/>
          </a:p>
        </p:txBody>
      </p:sp>
    </p:spTree>
    <p:extLst>
      <p:ext uri="{BB962C8B-B14F-4D97-AF65-F5344CB8AC3E}">
        <p14:creationId xmlns:p14="http://schemas.microsoft.com/office/powerpoint/2010/main" val="313167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693AF3-706E-486D-9AE3-EA96C6AEBF93}" type="slidenum">
              <a:rPr lang="en-US" smtClean="0"/>
              <a:pPr/>
              <a:t>26</a:t>
            </a:fld>
            <a:endParaRPr lang="en-US"/>
          </a:p>
        </p:txBody>
      </p:sp>
    </p:spTree>
    <p:extLst>
      <p:ext uri="{BB962C8B-B14F-4D97-AF65-F5344CB8AC3E}">
        <p14:creationId xmlns:p14="http://schemas.microsoft.com/office/powerpoint/2010/main" val="3180952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693AF3-706E-486D-9AE3-EA96C6AEBF93}" type="slidenum">
              <a:rPr lang="en-US" smtClean="0"/>
              <a:pPr/>
              <a:t>39</a:t>
            </a:fld>
            <a:endParaRPr lang="en-US"/>
          </a:p>
        </p:txBody>
      </p:sp>
    </p:spTree>
    <p:extLst>
      <p:ext uri="{BB962C8B-B14F-4D97-AF65-F5344CB8AC3E}">
        <p14:creationId xmlns:p14="http://schemas.microsoft.com/office/powerpoint/2010/main" val="627681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1AD1F0-9142-4792-A0AB-7CEFDBB8268E}" type="slidenum">
              <a:rPr lang="en-CA"/>
              <a:pPr/>
              <a:t>140</a:t>
            </a:fld>
            <a:endParaRPr lang="en-CA"/>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Data Structure and Algorithm</a:t>
            </a:r>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Data Structure and Algorithm</a:t>
            </a:r>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803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p:cNvSpPr>
            <a:spLocks noGrp="1"/>
          </p:cNvSpPr>
          <p:nvPr>
            <p:ph type="sldNum" sz="quarter" idx="10"/>
          </p:nvPr>
        </p:nvSpPr>
        <p:spPr/>
        <p:txBody>
          <a:bodyPr/>
          <a:lstStyle/>
          <a:p>
            <a:fld id="{68F82A5B-10F6-41ED-9A2B-03224D407F0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a:t>Data Structure and Algorithm</a:t>
            </a:r>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r>
              <a:rPr lang="en-US"/>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a:t>Data Structure and Algorithm</a:t>
            </a:r>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Data Structure and Algorithm</a:t>
            </a:r>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a:t>Data Structure and Algorithm</a:t>
            </a:r>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a:t>Data Structure and Algorithm</a:t>
            </a:r>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52400" y="76200"/>
            <a:ext cx="2516425" cy="956120"/>
          </a:xfrm>
          <a:prstGeom prst="rect">
            <a:avLst/>
          </a:prstGeom>
        </p:spPr>
      </p:pic>
      <p:pic>
        <p:nvPicPr>
          <p:cNvPr id="3" name="Picture 2"/>
          <p:cNvPicPr>
            <a:picLocks noChangeAspect="1"/>
          </p:cNvPicPr>
          <p:nvPr userDrawn="1"/>
        </p:nvPicPr>
        <p:blipFill>
          <a:blip r:embed="rId16"/>
          <a:stretch>
            <a:fillRect/>
          </a:stretch>
        </p:blipFill>
        <p:spPr>
          <a:xfrm>
            <a:off x="-12700" y="6432490"/>
            <a:ext cx="9156700" cy="499915"/>
          </a:xfrm>
          <a:prstGeom prst="rect">
            <a:avLst/>
          </a:prstGeom>
        </p:spPr>
      </p:pic>
      <p:sp>
        <p:nvSpPr>
          <p:cNvPr id="7" name="Rectangle 6"/>
          <p:cNvSpPr/>
          <p:nvPr userDrawn="1"/>
        </p:nvSpPr>
        <p:spPr>
          <a:xfrm>
            <a:off x="914400" y="152400"/>
            <a:ext cx="1828800" cy="12954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88" r:id="rId13"/>
  </p:sldLayoutIdLst>
  <p:hf sldNum="0"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1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p:cNvSpPr txBox="1">
            <a:spLocks noGrp="1" noChangeArrowheads="1"/>
          </p:cNvSpPr>
          <p:nvPr>
            <p:ph idx="1"/>
          </p:nvPr>
        </p:nvSpPr>
        <p:spPr bwMode="auto">
          <a:xfrm>
            <a:off x="591670" y="1295400"/>
            <a:ext cx="8001000" cy="4495800"/>
          </a:xfrm>
          <a:prstGeom prst="roundRect">
            <a:avLst>
              <a:gd name="adj" fmla="val 16667"/>
            </a:avLst>
          </a:prstGeom>
          <a:solidFill>
            <a:srgbClr val="FFFFFF"/>
          </a:solidFill>
          <a:ln w="76200">
            <a:solidFill>
              <a:srgbClr val="002060"/>
            </a:solidFill>
            <a:round/>
            <a:headEnd/>
            <a:tailEnd/>
          </a:ln>
        </p:spPr>
        <p:txBody>
          <a:bodyPr lIns="89896" tIns="44948" rIns="89896" bIns="44948" anchor="ctr">
            <a:normAutofit fontScale="90000" lnSpcReduction="20000"/>
          </a:bodyPr>
          <a:lstStyle/>
          <a:p>
            <a:pPr algn="ctr">
              <a:spcBef>
                <a:spcPct val="0"/>
              </a:spcBef>
              <a:defRPr/>
            </a:pPr>
            <a:br>
              <a:rPr lang="en-US" sz="1412"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br>
              <a:rPr lang="en-US" sz="1941" b="1" dirty="0">
                <a:latin typeface="Times New Roman" pitchFamily="18" charset="0"/>
                <a:ea typeface="+mj-ea"/>
                <a:cs typeface="Times New Roman" pitchFamily="18" charset="0"/>
              </a:rPr>
            </a:br>
            <a:r>
              <a:rPr lang="en-US" sz="2735" b="1" dirty="0">
                <a:latin typeface="Times New Roman" pitchFamily="18" charset="0"/>
                <a:ea typeface="+mj-ea"/>
                <a:cs typeface="Times New Roman" pitchFamily="18" charset="0"/>
              </a:rPr>
              <a:t>APEX INSTITUTE OF TECHNOLOGY.</a:t>
            </a:r>
            <a:br>
              <a:rPr lang="en-US" sz="1941" b="1" dirty="0">
                <a:latin typeface="Times New Roman" pitchFamily="18" charset="0"/>
                <a:ea typeface="+mj-ea"/>
                <a:cs typeface="Times New Roman" pitchFamily="18" charset="0"/>
              </a:rPr>
            </a:br>
            <a:r>
              <a:rPr lang="en-US" sz="2700" b="1" dirty="0">
                <a:latin typeface="Times New Roman" pitchFamily="18" charset="0"/>
                <a:ea typeface="+mj-ea"/>
                <a:cs typeface="Times New Roman" pitchFamily="18" charset="0"/>
              </a:rPr>
              <a:t>AIT-IBM CSE</a:t>
            </a:r>
            <a:br>
              <a:rPr lang="en-US" sz="2206" b="1" dirty="0">
                <a:latin typeface="Times New Roman" pitchFamily="18" charset="0"/>
                <a:ea typeface="+mj-ea"/>
                <a:cs typeface="Times New Roman" pitchFamily="18" charset="0"/>
              </a:rPr>
            </a:br>
            <a:r>
              <a:rPr lang="en-US" sz="2206" b="1" dirty="0">
                <a:latin typeface="Times New Roman" pitchFamily="18" charset="0"/>
                <a:ea typeface="+mj-ea"/>
                <a:cs typeface="Times New Roman" pitchFamily="18" charset="0"/>
              </a:rPr>
              <a:t>CHANDIGARH UNIVERSITY, MOHALI</a:t>
            </a:r>
            <a:br>
              <a:rPr lang="en-US" sz="1941" b="1" dirty="0">
                <a:latin typeface="Times New Roman" pitchFamily="18" charset="0"/>
                <a:ea typeface="+mj-ea"/>
                <a:cs typeface="Times New Roman" pitchFamily="18" charset="0"/>
              </a:rPr>
            </a:br>
            <a:endParaRPr lang="en-US" sz="4324" dirty="0">
              <a:latin typeface="Times New Roman" pitchFamily="18" charset="0"/>
              <a:ea typeface="+mj-ea"/>
              <a:cs typeface="Times New Roman" pitchFamily="18" charset="0"/>
            </a:endParaRPr>
          </a:p>
        </p:txBody>
      </p:sp>
      <p:pic>
        <p:nvPicPr>
          <p:cNvPr id="7" name="Picture 3" descr="C:\Users\student\Desktop\download.jpg"/>
          <p:cNvPicPr>
            <a:picLocks noChangeAspect="1" noChangeArrowheads="1"/>
          </p:cNvPicPr>
          <p:nvPr/>
        </p:nvPicPr>
        <p:blipFill>
          <a:blip r:embed="rId2" cstate="print"/>
          <a:srcRect/>
          <a:stretch>
            <a:fillRect/>
          </a:stretch>
        </p:blipFill>
        <p:spPr bwMode="auto">
          <a:xfrm>
            <a:off x="2743199" y="1676400"/>
            <a:ext cx="3697941" cy="1163638"/>
          </a:xfrm>
          <a:prstGeom prst="rect">
            <a:avLst/>
          </a:prstGeom>
          <a:noFill/>
          <a:ln w="9525">
            <a:noFill/>
            <a:miter lim="800000"/>
            <a:headEnd/>
            <a:tailEnd/>
          </a:ln>
        </p:spPr>
      </p:pic>
    </p:spTree>
    <p:extLst>
      <p:ext uri="{BB962C8B-B14F-4D97-AF65-F5344CB8AC3E}">
        <p14:creationId xmlns:p14="http://schemas.microsoft.com/office/powerpoint/2010/main" val="1991773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81600"/>
          </a:xfrm>
        </p:spPr>
        <p:txBody>
          <a:bodyPr>
            <a:normAutofit fontScale="92500" lnSpcReduction="20000"/>
          </a:bodyPr>
          <a:lstStyle/>
          <a:p>
            <a:r>
              <a:rPr lang="en-US" sz="2600" dirty="0">
                <a:latin typeface="Times New Roman" pitchFamily="18" charset="0"/>
                <a:cs typeface="Times New Roman" pitchFamily="18" charset="0"/>
              </a:rPr>
              <a:t>In the early days, database applications were built directly on top of file systems</a:t>
            </a:r>
          </a:p>
          <a:p>
            <a:r>
              <a:rPr lang="en-US" sz="2600" dirty="0">
                <a:latin typeface="Times New Roman" pitchFamily="18" charset="0"/>
                <a:cs typeface="Times New Roman" pitchFamily="18" charset="0"/>
              </a:rPr>
              <a:t>Drawbacks of using file systems to store data:</a:t>
            </a:r>
          </a:p>
          <a:p>
            <a:pPr lvl="1"/>
            <a:r>
              <a:rPr lang="en-US" sz="2600" dirty="0">
                <a:latin typeface="Times New Roman" pitchFamily="18" charset="0"/>
                <a:cs typeface="Times New Roman" pitchFamily="18" charset="0"/>
              </a:rPr>
              <a:t>Data redundancy and inconsistency</a:t>
            </a:r>
          </a:p>
          <a:p>
            <a:pPr lvl="2"/>
            <a:r>
              <a:rPr lang="en-US" sz="2600" dirty="0">
                <a:latin typeface="Times New Roman" pitchFamily="18" charset="0"/>
                <a:cs typeface="Times New Roman" pitchFamily="18" charset="0"/>
              </a:rPr>
              <a:t>Multiple file formats, duplication of information in different files</a:t>
            </a:r>
          </a:p>
          <a:p>
            <a:pPr lvl="1"/>
            <a:r>
              <a:rPr lang="en-US" sz="2600" dirty="0">
                <a:latin typeface="Times New Roman" pitchFamily="18" charset="0"/>
                <a:cs typeface="Times New Roman" pitchFamily="18" charset="0"/>
              </a:rPr>
              <a:t>Difficulty in accessing data </a:t>
            </a:r>
          </a:p>
          <a:p>
            <a:pPr lvl="2"/>
            <a:r>
              <a:rPr lang="en-US" sz="2600" dirty="0">
                <a:latin typeface="Times New Roman" pitchFamily="18" charset="0"/>
                <a:cs typeface="Times New Roman" pitchFamily="18" charset="0"/>
              </a:rPr>
              <a:t>Need to write a new program to carry out each new task</a:t>
            </a:r>
          </a:p>
          <a:p>
            <a:pPr lvl="1"/>
            <a:r>
              <a:rPr lang="en-US" sz="2600" dirty="0">
                <a:latin typeface="Times New Roman" pitchFamily="18" charset="0"/>
                <a:cs typeface="Times New Roman" pitchFamily="18" charset="0"/>
              </a:rPr>
              <a:t>Data isolation — multiple files and formats</a:t>
            </a:r>
          </a:p>
          <a:p>
            <a:pPr lvl="1"/>
            <a:r>
              <a:rPr lang="en-US" sz="2600" dirty="0">
                <a:latin typeface="Times New Roman" pitchFamily="18" charset="0"/>
                <a:cs typeface="Times New Roman" pitchFamily="18" charset="0"/>
              </a:rPr>
              <a:t>Integrity problems</a:t>
            </a:r>
          </a:p>
          <a:p>
            <a:pPr lvl="2"/>
            <a:r>
              <a:rPr lang="en-US" sz="2600" dirty="0">
                <a:latin typeface="Times New Roman" pitchFamily="18" charset="0"/>
                <a:cs typeface="Times New Roman" pitchFamily="18" charset="0"/>
              </a:rPr>
              <a:t>Integrity constraints  (e.g. account balance &gt; 0) become “buried” in program code rather than being stated explicitly</a:t>
            </a:r>
          </a:p>
          <a:p>
            <a:pPr lvl="2"/>
            <a:r>
              <a:rPr lang="en-US" sz="2600" dirty="0">
                <a:latin typeface="Times New Roman" pitchFamily="18" charset="0"/>
                <a:cs typeface="Times New Roman" pitchFamily="18" charset="0"/>
              </a:rPr>
              <a:t>Hard to add new constraints or change existing ones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Purpose of Database Systems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rPr>
              <a:t>Comparison of Record based model</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3074" name="Picture 2"/>
          <p:cNvPicPr>
            <a:picLocks noGrp="1" noChangeAspect="1" noChangeArrowheads="1"/>
          </p:cNvPicPr>
          <p:nvPr>
            <p:ph idx="1"/>
          </p:nvPr>
        </p:nvPicPr>
        <p:blipFill>
          <a:blip r:embed="rId3"/>
          <a:srcRect/>
          <a:stretch>
            <a:fillRect/>
          </a:stretch>
        </p:blipFill>
        <p:spPr bwMode="auto">
          <a:xfrm>
            <a:off x="457200" y="914400"/>
            <a:ext cx="8311896" cy="4800600"/>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defRPr/>
            </a:pPr>
            <a:r>
              <a:rPr lang="en-US" sz="2400" dirty="0">
                <a:latin typeface="Times New Roman" pitchFamily="18" charset="0"/>
                <a:cs typeface="Times New Roman" pitchFamily="18" charset="0"/>
              </a:rPr>
              <a:t>Each new data model capitalized on the shortcomings of previous models</a:t>
            </a:r>
          </a:p>
          <a:p>
            <a:pPr lvl="0">
              <a:defRPr/>
            </a:pPr>
            <a:r>
              <a:rPr lang="en-US" sz="2400" dirty="0">
                <a:latin typeface="Times New Roman" pitchFamily="18" charset="0"/>
                <a:cs typeface="Times New Roman" pitchFamily="18" charset="0"/>
              </a:rPr>
              <a:t>Common characteristics: </a:t>
            </a:r>
          </a:p>
          <a:p>
            <a:pPr lvl="1">
              <a:defRPr/>
            </a:pPr>
            <a:r>
              <a:rPr lang="en-US" sz="2400" dirty="0">
                <a:latin typeface="Times New Roman" pitchFamily="18" charset="0"/>
                <a:cs typeface="Times New Roman" pitchFamily="18" charset="0"/>
              </a:rPr>
              <a:t>Conceptual simplicity without compromising the semantic completeness of the database</a:t>
            </a:r>
          </a:p>
          <a:p>
            <a:pPr lvl="1">
              <a:defRPr/>
            </a:pPr>
            <a:r>
              <a:rPr lang="en-US" sz="2400" dirty="0">
                <a:latin typeface="Times New Roman" pitchFamily="18" charset="0"/>
                <a:cs typeface="Times New Roman" pitchFamily="18" charset="0"/>
              </a:rPr>
              <a:t>Represent the real world as closely as possible</a:t>
            </a:r>
          </a:p>
          <a:p>
            <a:pPr lvl="1">
              <a:defRPr/>
            </a:pPr>
            <a:r>
              <a:rPr lang="en-US" sz="2400" dirty="0">
                <a:latin typeface="Times New Roman" pitchFamily="18" charset="0"/>
                <a:cs typeface="Times New Roman" pitchFamily="18" charset="0"/>
              </a:rPr>
              <a:t>Representation of real-world transformations (behavior) must comply with consistency and integrity characteristics of any data model</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lvl="0" algn="l"/>
            <a:r>
              <a:rPr lang="en-US" sz="3000" b="1" dirty="0">
                <a:solidFill>
                  <a:schemeClr val="bg1"/>
                </a:solidFill>
                <a:latin typeface="Times New Roman" pitchFamily="18" charset="0"/>
                <a:cs typeface="Times New Roman" pitchFamily="18" charset="0"/>
              </a:rPr>
              <a:t>Data Models: A Summary</a:t>
            </a:r>
            <a:br>
              <a:rPr lang="en-US" sz="3200" b="1" dirty="0">
                <a:solidFill>
                  <a:srgbClr val="FF0000"/>
                </a:solidFill>
                <a:latin typeface="Times New Roman" pitchFamily="18" charset="0"/>
                <a:cs typeface="Times New Roman" pitchFamily="18" charset="0"/>
              </a:rPr>
            </a:b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Data Models: A Summary</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p:cNvPicPr>
            <a:picLocks noGrp="1" noChangeAspect="1" noChangeArrowheads="1"/>
          </p:cNvPicPr>
          <p:nvPr>
            <p:ph idx="1"/>
          </p:nvPr>
        </p:nvPicPr>
        <p:blipFill>
          <a:blip r:embed="rId3"/>
          <a:srcRect/>
          <a:stretch>
            <a:fillRect/>
          </a:stretch>
        </p:blipFill>
        <p:spPr bwMode="auto">
          <a:xfrm>
            <a:off x="781050" y="1729581"/>
            <a:ext cx="7581900" cy="426720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a:latin typeface="Times New Roman" pitchFamily="18" charset="0"/>
                <a:cs typeface="Times New Roman" pitchFamily="18" charset="0"/>
              </a:rPr>
              <a:t>Relational Algebra &amp; Relational Calculus: </a:t>
            </a:r>
            <a:r>
              <a:rPr lang="en-US" sz="2400" dirty="0">
                <a:latin typeface="Times New Roman" pitchFamily="18" charset="0"/>
                <a:cs typeface="Times New Roman" pitchFamily="18" charset="0"/>
              </a:rPr>
              <a:t>Introduction, Syntax, Semantics, Additional operators, Grouping and Ungrouping, Relational comparisons, </a:t>
            </a:r>
            <a:r>
              <a:rPr lang="en-US" sz="2400" dirty="0" err="1">
                <a:latin typeface="Times New Roman" pitchFamily="18" charset="0"/>
                <a:cs typeface="Times New Roman" pitchFamily="18" charset="0"/>
              </a:rPr>
              <a:t>Tuple</a:t>
            </a:r>
            <a:r>
              <a:rPr lang="en-US" sz="2400" dirty="0">
                <a:latin typeface="Times New Roman" pitchFamily="18" charset="0"/>
                <a:cs typeface="Times New Roman" pitchFamily="18" charset="0"/>
              </a:rPr>
              <a:t> Calculus, Domain Calculus, Calculus </a:t>
            </a:r>
            <a:r>
              <a:rPr lang="en-US" sz="2400" dirty="0" err="1">
                <a:latin typeface="Times New Roman" pitchFamily="18" charset="0"/>
                <a:cs typeface="Times New Roman" pitchFamily="18" charset="0"/>
              </a:rPr>
              <a:t>vs</a:t>
            </a:r>
            <a:r>
              <a:rPr lang="en-US" sz="2400" dirty="0">
                <a:latin typeface="Times New Roman" pitchFamily="18" charset="0"/>
                <a:cs typeface="Times New Roman" pitchFamily="18" charset="0"/>
              </a:rPr>
              <a:t> Algebra, Computational capabilities.</a:t>
            </a:r>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Relational Algebra &amp; Relational Calculus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a:solidFill>
                  <a:srgbClr val="FF0000"/>
                </a:solidFill>
                <a:latin typeface="Times New Roman" pitchFamily="18" charset="0"/>
                <a:cs typeface="Times New Roman" pitchFamily="18" charset="0"/>
              </a:rPr>
              <a:t>Relational algebra</a:t>
            </a:r>
            <a:r>
              <a:rPr lang="en-US" sz="2400" b="1" dirty="0">
                <a:latin typeface="Times New Roman" pitchFamily="18" charset="0"/>
                <a:cs typeface="Times New Roman" pitchFamily="18" charset="0"/>
              </a:rPr>
              <a:t> -  </a:t>
            </a:r>
          </a:p>
          <a:p>
            <a:endParaRPr lang="en-US" sz="2400" b="1" dirty="0">
              <a:latin typeface="Times New Roman" pitchFamily="18" charset="0"/>
              <a:cs typeface="Times New Roman" pitchFamily="18" charset="0"/>
            </a:endParaRPr>
          </a:p>
          <a:p>
            <a:r>
              <a:rPr lang="en-US" b="1" dirty="0">
                <a:latin typeface="Times New Roman" pitchFamily="18" charset="0"/>
                <a:cs typeface="Times New Roman" pitchFamily="18" charset="0"/>
              </a:rPr>
              <a:t>It is a procedural language that can be used to tell the </a:t>
            </a:r>
            <a:r>
              <a:rPr lang="en-US" b="1" dirty="0" err="1">
                <a:latin typeface="Times New Roman" pitchFamily="18" charset="0"/>
                <a:cs typeface="Times New Roman" pitchFamily="18" charset="0"/>
              </a:rPr>
              <a:t>dbms</a:t>
            </a:r>
            <a:r>
              <a:rPr lang="en-US" b="1" dirty="0">
                <a:latin typeface="Times New Roman" pitchFamily="18" charset="0"/>
                <a:cs typeface="Times New Roman" pitchFamily="18" charset="0"/>
              </a:rPr>
              <a:t> how to build a new relation from one or more relation in the database. In R-A user has to specify what is required and what are the steps or procedures to obtain the required output.</a:t>
            </a:r>
          </a:p>
          <a:p>
            <a:pPr marL="0" indent="0">
              <a:buNone/>
            </a:pPr>
            <a:r>
              <a:rPr lang="en-US" sz="2400" b="1" dirty="0">
                <a:solidFill>
                  <a:srgbClr val="FF0000"/>
                </a:solidFill>
                <a:latin typeface="Times New Roman" pitchFamily="18" charset="0"/>
                <a:cs typeface="Times New Roman" pitchFamily="18" charset="0"/>
              </a:rPr>
              <a:t>Relational calculus- it is non procedural language used to specifying the queries. In this user just specifies what is required and need not to specify how to obtain it. </a:t>
            </a:r>
          </a:p>
          <a:p>
            <a:pPr marL="457200" lvl="1" indent="0">
              <a:buNone/>
            </a:pPr>
            <a:endParaRPr lang="en-US" sz="2400" dirty="0"/>
          </a:p>
          <a:p>
            <a:pPr lvl="1"/>
            <a:endParaRPr lang="en-US" sz="2400"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Introduction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9BED-D38E-43C3-ADCC-82CB0095AB60}"/>
              </a:ext>
            </a:extLst>
          </p:cNvPr>
          <p:cNvSpPr>
            <a:spLocks noGrp="1"/>
          </p:cNvSpPr>
          <p:nvPr>
            <p:ph type="title"/>
          </p:nvPr>
        </p:nvSpPr>
        <p:spPr/>
        <p:txBody>
          <a:bodyPr/>
          <a:lstStyle/>
          <a:p>
            <a:endParaRPr lang="en-US"/>
          </a:p>
        </p:txBody>
      </p:sp>
      <p:sp>
        <p:nvSpPr>
          <p:cNvPr id="5" name="Rectangle 2">
            <a:extLst>
              <a:ext uri="{FF2B5EF4-FFF2-40B4-BE49-F238E27FC236}">
                <a16:creationId xmlns:a16="http://schemas.microsoft.com/office/drawing/2014/main" id="{8E33B06C-A41F-41BB-A989-B394FC00EC98}"/>
              </a:ext>
            </a:extLst>
          </p:cNvPr>
          <p:cNvSpPr>
            <a:spLocks noGrp="1" noChangeArrowheads="1"/>
          </p:cNvSpPr>
          <p:nvPr>
            <p:ph idx="1"/>
          </p:nvPr>
        </p:nvSpPr>
        <p:spPr bwMode="auto">
          <a:xfrm>
            <a:off x="955329" y="1553679"/>
            <a:ext cx="791915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Relational Algebra and Relational Calculus are the formal or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theoretical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query languages  for a relational model. they both just provide </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solidFill>
                  <a:srgbClr val="222222"/>
                </a:solidFill>
                <a:latin typeface="Times New Roman" panose="02020603050405020304" pitchFamily="18" charset="0"/>
                <a:cs typeface="Times New Roman" panose="02020603050405020304" pitchFamily="18" charset="0"/>
              </a:rPr>
              <a:t> the </a:t>
            </a: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theory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concepts which we used to build a </a:t>
            </a:r>
            <a:r>
              <a:rPr kumimoji="0" lang="en-US" altLang="en-US"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sql</a:t>
            </a: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Both form the base for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SQL language which is used in most of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the relational DBMS.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Relational Algebra</a:t>
            </a: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is a procedural language.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Relational Calculus</a:t>
            </a:r>
            <a: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is a non procedural language.</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8970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Autofit/>
          </a:bodyPr>
          <a:lstStyle/>
          <a:p>
            <a:pPr algn="just">
              <a:lnSpc>
                <a:spcPct val="90000"/>
              </a:lnSpc>
            </a:pPr>
            <a:r>
              <a:rPr lang="en-GB" sz="2400" dirty="0">
                <a:latin typeface="Times New Roman" pitchFamily="18" charset="0"/>
                <a:cs typeface="Times New Roman" pitchFamily="18" charset="0"/>
              </a:rPr>
              <a:t>R –A is a theoretical language with operations that work on one or more relations to define another relations with</a:t>
            </a:r>
          </a:p>
          <a:p>
            <a:pPr algn="just">
              <a:lnSpc>
                <a:spcPct val="90000"/>
              </a:lnSpc>
            </a:pPr>
            <a:r>
              <a:rPr lang="en-GB" dirty="0">
                <a:latin typeface="Times New Roman" pitchFamily="18" charset="0"/>
                <a:cs typeface="Times New Roman" pitchFamily="18" charset="0"/>
              </a:rPr>
              <a:t>Out changing the original relation.</a:t>
            </a:r>
            <a:endParaRPr lang="en-GB" sz="2400" dirty="0">
              <a:latin typeface="Times New Roman" pitchFamily="18" charset="0"/>
              <a:cs typeface="Times New Roman" pitchFamily="18" charset="0"/>
            </a:endParaRPr>
          </a:p>
          <a:p>
            <a:pPr algn="just">
              <a:lnSpc>
                <a:spcPct val="90000"/>
              </a:lnSpc>
            </a:pPr>
            <a:endParaRPr lang="en-GB" sz="2400" dirty="0">
              <a:latin typeface="Times New Roman" pitchFamily="18" charset="0"/>
              <a:cs typeface="Times New Roman" pitchFamily="18" charset="0"/>
            </a:endParaRPr>
          </a:p>
          <a:p>
            <a:pPr algn="just">
              <a:lnSpc>
                <a:spcPct val="90000"/>
              </a:lnSpc>
            </a:pPr>
            <a:r>
              <a:rPr lang="en-GB" sz="2400" dirty="0">
                <a:latin typeface="Times New Roman" pitchFamily="18" charset="0"/>
                <a:cs typeface="Times New Roman" pitchFamily="18" charset="0"/>
              </a:rPr>
              <a:t>Five </a:t>
            </a:r>
            <a:r>
              <a:rPr lang="en-GB" sz="2400" b="1" u="sng" dirty="0">
                <a:latin typeface="Times New Roman" pitchFamily="18" charset="0"/>
                <a:cs typeface="Times New Roman" pitchFamily="18" charset="0"/>
              </a:rPr>
              <a:t>basic operations </a:t>
            </a:r>
            <a:r>
              <a:rPr lang="en-GB" sz="2400" dirty="0">
                <a:latin typeface="Times New Roman" pitchFamily="18" charset="0"/>
                <a:cs typeface="Times New Roman" pitchFamily="18" charset="0"/>
              </a:rPr>
              <a:t>in relational algebra: </a:t>
            </a:r>
            <a:r>
              <a:rPr lang="en-GB" sz="2400" b="1" dirty="0">
                <a:latin typeface="Times New Roman" pitchFamily="18" charset="0"/>
                <a:cs typeface="Times New Roman" pitchFamily="18" charset="0"/>
              </a:rPr>
              <a:t>Selection, Projection, Cartesian product, Union and Set </a:t>
            </a:r>
            <a:r>
              <a:rPr lang="en-GB" sz="2400" b="1" dirty="0" err="1">
                <a:latin typeface="Times New Roman" pitchFamily="18" charset="0"/>
                <a:cs typeface="Times New Roman" pitchFamily="18" charset="0"/>
              </a:rPr>
              <a:t>Difference</a:t>
            </a:r>
            <a:r>
              <a:rPr lang="en-GB" b="1" dirty="0" err="1">
                <a:latin typeface="Times New Roman" pitchFamily="18" charset="0"/>
                <a:cs typeface="Times New Roman" pitchFamily="18" charset="0"/>
              </a:rPr>
              <a:t>,</a:t>
            </a:r>
            <a:r>
              <a:rPr lang="en-GB" sz="2400" dirty="0" err="1">
                <a:latin typeface="Times New Roman" pitchFamily="18" charset="0"/>
                <a:cs typeface="Times New Roman" pitchFamily="18" charset="0"/>
              </a:rPr>
              <a:t>join</a:t>
            </a:r>
            <a:r>
              <a:rPr lang="en-GB" sz="2400" dirty="0">
                <a:latin typeface="Times New Roman" pitchFamily="18" charset="0"/>
                <a:cs typeface="Times New Roman" pitchFamily="18" charset="0"/>
              </a:rPr>
              <a:t> ,intersection</a:t>
            </a:r>
          </a:p>
          <a:p>
            <a:pPr marL="0" indent="0" algn="just">
              <a:lnSpc>
                <a:spcPct val="90000"/>
              </a:lnSpc>
              <a:buNone/>
            </a:pPr>
            <a:endParaRPr lang="en-GB" sz="2400" dirty="0">
              <a:latin typeface="Times New Roman" pitchFamily="18" charset="0"/>
              <a:cs typeface="Times New Roman" pitchFamily="18" charset="0"/>
            </a:endParaRPr>
          </a:p>
          <a:p>
            <a:pPr algn="just">
              <a:lnSpc>
                <a:spcPct val="90000"/>
              </a:lnSpc>
            </a:pPr>
            <a:endParaRPr lang="en-GB"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Relational Algebra</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Basic operations:</a:t>
            </a:r>
          </a:p>
          <a:p>
            <a:pPr lvl="1">
              <a:buSzPct val="75000"/>
            </a:pPr>
            <a:r>
              <a:rPr lang="en-US" sz="2400" i="1" u="sng" dirty="0">
                <a:solidFill>
                  <a:schemeClr val="accent2"/>
                </a:solidFill>
                <a:latin typeface="Times New Roman" pitchFamily="18" charset="0"/>
                <a:cs typeface="Times New Roman" pitchFamily="18" charset="0"/>
              </a:rPr>
              <a:t>Selection</a:t>
            </a:r>
            <a:r>
              <a:rPr lang="en-US" sz="2400" dirty="0">
                <a:latin typeface="Times New Roman" pitchFamily="18" charset="0"/>
                <a:cs typeface="Times New Roman" pitchFamily="18" charset="0"/>
              </a:rPr>
              <a:t>  (     )    Selects a subset of rows from relation.</a:t>
            </a:r>
          </a:p>
          <a:p>
            <a:pPr lvl="1">
              <a:buSzPct val="75000"/>
            </a:pPr>
            <a:r>
              <a:rPr lang="en-US" sz="2400" i="1" u="sng" dirty="0">
                <a:solidFill>
                  <a:schemeClr val="accent2"/>
                </a:solidFill>
                <a:latin typeface="Times New Roman" pitchFamily="18" charset="0"/>
                <a:cs typeface="Times New Roman" pitchFamily="18" charset="0"/>
              </a:rPr>
              <a:t>Projection</a:t>
            </a:r>
            <a:r>
              <a:rPr lang="en-US" sz="2400" dirty="0">
                <a:solidFill>
                  <a:schemeClr val="accent2"/>
                </a:solidFill>
                <a:latin typeface="Times New Roman" pitchFamily="18" charset="0"/>
                <a:cs typeface="Times New Roman" pitchFamily="18" charset="0"/>
              </a:rPr>
              <a:t> </a:t>
            </a:r>
            <a:r>
              <a:rPr lang="en-US" sz="2400" dirty="0">
                <a:latin typeface="Times New Roman" pitchFamily="18" charset="0"/>
                <a:cs typeface="Times New Roman" pitchFamily="18" charset="0"/>
              </a:rPr>
              <a:t> (     )   select attributes  or column from relation.</a:t>
            </a:r>
          </a:p>
          <a:p>
            <a:pPr lvl="1">
              <a:buSzPct val="75000"/>
            </a:pPr>
            <a:r>
              <a:rPr lang="en-US" sz="2400" i="1" u="sng" dirty="0">
                <a:solidFill>
                  <a:schemeClr val="accent2"/>
                </a:solidFill>
                <a:latin typeface="Times New Roman" pitchFamily="18" charset="0"/>
                <a:cs typeface="Times New Roman" pitchFamily="18" charset="0"/>
              </a:rPr>
              <a:t>Cross-product</a:t>
            </a:r>
            <a:r>
              <a:rPr lang="en-US" sz="2400" dirty="0">
                <a:solidFill>
                  <a:schemeClr val="accent2"/>
                </a:solidFill>
                <a:latin typeface="Times New Roman" pitchFamily="18" charset="0"/>
                <a:cs typeface="Times New Roman" pitchFamily="18" charset="0"/>
              </a:rPr>
              <a:t>  </a:t>
            </a:r>
            <a:r>
              <a:rPr lang="en-US" sz="2400" dirty="0">
                <a:latin typeface="Times New Roman" pitchFamily="18" charset="0"/>
                <a:cs typeface="Times New Roman" pitchFamily="18" charset="0"/>
              </a:rPr>
              <a:t>(     )  Allows us to combine two relations.</a:t>
            </a:r>
          </a:p>
          <a:p>
            <a:pPr lvl="1">
              <a:buSzPct val="75000"/>
            </a:pPr>
            <a:r>
              <a:rPr lang="en-US" sz="2400" i="1" u="sng" dirty="0">
                <a:solidFill>
                  <a:schemeClr val="accent2"/>
                </a:solidFill>
                <a:latin typeface="Times New Roman" pitchFamily="18" charset="0"/>
                <a:cs typeface="Times New Roman" pitchFamily="18" charset="0"/>
              </a:rPr>
              <a:t>Set-difference</a:t>
            </a:r>
            <a:r>
              <a:rPr lang="en-US" sz="2400" dirty="0">
                <a:latin typeface="Times New Roman" pitchFamily="18" charset="0"/>
                <a:cs typeface="Times New Roman" pitchFamily="18" charset="0"/>
              </a:rPr>
              <a:t>  (     )  </a:t>
            </a:r>
            <a:r>
              <a:rPr lang="en-US" sz="2400" dirty="0" err="1">
                <a:latin typeface="Times New Roman" pitchFamily="18" charset="0"/>
                <a:cs typeface="Times New Roman" pitchFamily="18" charset="0"/>
              </a:rPr>
              <a:t>Tuples</a:t>
            </a:r>
            <a:r>
              <a:rPr lang="en-US" sz="2400" dirty="0">
                <a:latin typeface="Times New Roman" pitchFamily="18" charset="0"/>
                <a:cs typeface="Times New Roman" pitchFamily="18" charset="0"/>
              </a:rPr>
              <a:t> in </a:t>
            </a:r>
            <a:r>
              <a:rPr lang="en-US" sz="2400" dirty="0" err="1">
                <a:latin typeface="Times New Roman" pitchFamily="18" charset="0"/>
                <a:cs typeface="Times New Roman" pitchFamily="18" charset="0"/>
              </a:rPr>
              <a:t>reln</a:t>
            </a:r>
            <a:r>
              <a:rPr lang="en-US" sz="2400" dirty="0">
                <a:latin typeface="Times New Roman" pitchFamily="18" charset="0"/>
                <a:cs typeface="Times New Roman" pitchFamily="18" charset="0"/>
              </a:rPr>
              <a:t>. 1, but not in </a:t>
            </a:r>
            <a:r>
              <a:rPr lang="en-US" sz="2400" dirty="0" err="1">
                <a:latin typeface="Times New Roman" pitchFamily="18" charset="0"/>
                <a:cs typeface="Times New Roman" pitchFamily="18" charset="0"/>
              </a:rPr>
              <a:t>reln</a:t>
            </a:r>
            <a:r>
              <a:rPr lang="en-US" sz="2400" dirty="0">
                <a:latin typeface="Times New Roman" pitchFamily="18" charset="0"/>
                <a:cs typeface="Times New Roman" pitchFamily="18" charset="0"/>
              </a:rPr>
              <a:t>. 2.</a:t>
            </a:r>
          </a:p>
          <a:p>
            <a:pPr lvl="1">
              <a:buSzPct val="75000"/>
            </a:pPr>
            <a:r>
              <a:rPr lang="en-US" sz="2400" i="1" u="sng" dirty="0">
                <a:solidFill>
                  <a:schemeClr val="accent2"/>
                </a:solidFill>
                <a:latin typeface="Times New Roman" pitchFamily="18" charset="0"/>
                <a:cs typeface="Times New Roman" pitchFamily="18" charset="0"/>
              </a:rPr>
              <a:t>Union</a:t>
            </a:r>
            <a:r>
              <a:rPr lang="en-US" sz="2400" dirty="0">
                <a:solidFill>
                  <a:schemeClr val="accent2"/>
                </a:solidFill>
                <a:latin typeface="Times New Roman" pitchFamily="18" charset="0"/>
                <a:cs typeface="Times New Roman" pitchFamily="18" charset="0"/>
              </a:rPr>
              <a:t>  </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Tuples</a:t>
            </a:r>
            <a:r>
              <a:rPr lang="en-US" sz="2400" dirty="0">
                <a:latin typeface="Times New Roman" pitchFamily="18" charset="0"/>
                <a:cs typeface="Times New Roman" pitchFamily="18" charset="0"/>
              </a:rPr>
              <a:t> in </a:t>
            </a:r>
            <a:r>
              <a:rPr lang="en-US" sz="2400" dirty="0" err="1">
                <a:latin typeface="Times New Roman" pitchFamily="18" charset="0"/>
                <a:cs typeface="Times New Roman" pitchFamily="18" charset="0"/>
              </a:rPr>
              <a:t>reln</a:t>
            </a:r>
            <a:r>
              <a:rPr lang="en-US" sz="2400" dirty="0">
                <a:latin typeface="Times New Roman" pitchFamily="18" charset="0"/>
                <a:cs typeface="Times New Roman" pitchFamily="18" charset="0"/>
              </a:rPr>
              <a:t>. 1 or  in </a:t>
            </a:r>
            <a:r>
              <a:rPr lang="en-US" sz="2400" dirty="0" err="1">
                <a:latin typeface="Times New Roman" pitchFamily="18" charset="0"/>
                <a:cs typeface="Times New Roman" pitchFamily="18" charset="0"/>
              </a:rPr>
              <a:t>reln</a:t>
            </a:r>
            <a:r>
              <a:rPr lang="en-US" sz="2400" dirty="0">
                <a:latin typeface="Times New Roman" pitchFamily="18" charset="0"/>
                <a:cs typeface="Times New Roman" pitchFamily="18" charset="0"/>
              </a:rPr>
              <a:t>. 2.</a:t>
            </a:r>
          </a:p>
          <a:p>
            <a:pPr marL="0" indent="0">
              <a:buNone/>
            </a:pPr>
            <a:endParaRPr lang="en-US" sz="2400" dirty="0">
              <a:latin typeface="Times New Roman" pitchFamily="18" charset="0"/>
              <a:cs typeface="Times New Roman" pitchFamily="18" charset="0"/>
            </a:endParaRPr>
          </a:p>
          <a:p>
            <a:pPr lvl="1">
              <a:buSzPct val="75000"/>
            </a:pPr>
            <a:r>
              <a:rPr lang="en-US" sz="2400" dirty="0">
                <a:latin typeface="Times New Roman" pitchFamily="18" charset="0"/>
                <a:cs typeface="Times New Roman" pitchFamily="18" charset="0"/>
              </a:rPr>
              <a:t>Intersection, </a:t>
            </a:r>
            <a:r>
              <a:rPr lang="en-US" sz="2400" i="1" u="sng" dirty="0">
                <a:solidFill>
                  <a:schemeClr val="accent2"/>
                </a:solidFill>
                <a:latin typeface="Times New Roman" pitchFamily="18" charset="0"/>
                <a:cs typeface="Times New Roman" pitchFamily="18" charset="0"/>
              </a:rPr>
              <a:t>join</a:t>
            </a:r>
            <a:r>
              <a:rPr lang="en-US" sz="2400" dirty="0">
                <a:latin typeface="Times New Roman" pitchFamily="18" charset="0"/>
                <a:cs typeface="Times New Roman" pitchFamily="18" charset="0"/>
              </a:rPr>
              <a:t>, </a:t>
            </a:r>
          </a:p>
          <a:p>
            <a:pPr>
              <a:buNone/>
            </a:pPr>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rPr>
              <a:t>Relational Algebra</a:t>
            </a:r>
            <a:br>
              <a:rPr lang="en-US" sz="3200" dirty="0"/>
            </a:b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Relational Algebra Operations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056" descr="C04NF01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600200"/>
            <a:ext cx="7161619" cy="45259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Relational Algebra Operations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8" name="Picture 2053" descr="C04NF01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82309" y="1600200"/>
            <a:ext cx="6979381"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lnSpcReduction="20000"/>
          </a:bodyPr>
          <a:lstStyle/>
          <a:p>
            <a:pPr>
              <a:lnSpc>
                <a:spcPct val="90000"/>
              </a:lnSpc>
            </a:pPr>
            <a:r>
              <a:rPr lang="en-US" sz="2600" dirty="0">
                <a:latin typeface="Times New Roman" pitchFamily="18" charset="0"/>
                <a:cs typeface="Times New Roman" pitchFamily="18" charset="0"/>
              </a:rPr>
              <a:t>Drawbacks of using file systems (cont.) </a:t>
            </a:r>
          </a:p>
          <a:p>
            <a:pPr lvl="1">
              <a:lnSpc>
                <a:spcPct val="90000"/>
              </a:lnSpc>
            </a:pPr>
            <a:r>
              <a:rPr lang="en-US" sz="2600" dirty="0">
                <a:latin typeface="Times New Roman" pitchFamily="18" charset="0"/>
                <a:cs typeface="Times New Roman" pitchFamily="18" charset="0"/>
              </a:rPr>
              <a:t>Atomicity of updates</a:t>
            </a:r>
          </a:p>
          <a:p>
            <a:pPr lvl="2">
              <a:lnSpc>
                <a:spcPct val="90000"/>
              </a:lnSpc>
            </a:pPr>
            <a:r>
              <a:rPr lang="en-US" sz="2600" dirty="0">
                <a:latin typeface="Times New Roman" pitchFamily="18" charset="0"/>
                <a:cs typeface="Times New Roman" pitchFamily="18" charset="0"/>
              </a:rPr>
              <a:t>Failures may leave database in an inconsistent state with partial updates carried out</a:t>
            </a:r>
          </a:p>
          <a:p>
            <a:pPr lvl="2">
              <a:lnSpc>
                <a:spcPct val="90000"/>
              </a:lnSpc>
            </a:pPr>
            <a:r>
              <a:rPr lang="en-US" sz="2600" dirty="0">
                <a:latin typeface="Times New Roman" pitchFamily="18" charset="0"/>
                <a:cs typeface="Times New Roman" pitchFamily="18" charset="0"/>
              </a:rPr>
              <a:t>Example: Transfer of funds from one account to another should either complete or not happen at all</a:t>
            </a:r>
          </a:p>
          <a:p>
            <a:pPr lvl="1">
              <a:lnSpc>
                <a:spcPct val="90000"/>
              </a:lnSpc>
            </a:pPr>
            <a:r>
              <a:rPr lang="en-US" sz="2600" dirty="0">
                <a:latin typeface="Times New Roman" pitchFamily="18" charset="0"/>
                <a:cs typeface="Times New Roman" pitchFamily="18" charset="0"/>
              </a:rPr>
              <a:t>Concurrent access by multiple users</a:t>
            </a:r>
          </a:p>
          <a:p>
            <a:pPr lvl="2">
              <a:lnSpc>
                <a:spcPct val="90000"/>
              </a:lnSpc>
            </a:pPr>
            <a:r>
              <a:rPr lang="en-US" sz="2600" dirty="0">
                <a:latin typeface="Times New Roman" pitchFamily="18" charset="0"/>
                <a:cs typeface="Times New Roman" pitchFamily="18" charset="0"/>
              </a:rPr>
              <a:t>Concurrent accessed needed for performance</a:t>
            </a:r>
          </a:p>
          <a:p>
            <a:pPr lvl="2">
              <a:lnSpc>
                <a:spcPct val="90000"/>
              </a:lnSpc>
            </a:pPr>
            <a:r>
              <a:rPr lang="en-US" sz="2600" dirty="0">
                <a:latin typeface="Times New Roman" pitchFamily="18" charset="0"/>
                <a:cs typeface="Times New Roman" pitchFamily="18" charset="0"/>
              </a:rPr>
              <a:t>Uncontrolled concurrent accesses can lead to inconsistencies</a:t>
            </a:r>
          </a:p>
          <a:p>
            <a:pPr lvl="3">
              <a:lnSpc>
                <a:spcPct val="90000"/>
              </a:lnSpc>
            </a:pPr>
            <a:r>
              <a:rPr lang="en-US" sz="2600" dirty="0">
                <a:latin typeface="Times New Roman" pitchFamily="18" charset="0"/>
                <a:cs typeface="Times New Roman" pitchFamily="18" charset="0"/>
              </a:rPr>
              <a:t>Example: Two people reading a balance and updating it at the same time</a:t>
            </a:r>
          </a:p>
          <a:p>
            <a:pPr lvl="1">
              <a:lnSpc>
                <a:spcPct val="90000"/>
              </a:lnSpc>
            </a:pPr>
            <a:r>
              <a:rPr lang="en-US" sz="2600" dirty="0">
                <a:latin typeface="Times New Roman" pitchFamily="18" charset="0"/>
                <a:cs typeface="Times New Roman" pitchFamily="18" charset="0"/>
              </a:rPr>
              <a:t>Security problems</a:t>
            </a:r>
          </a:p>
          <a:p>
            <a:pPr lvl="2">
              <a:lnSpc>
                <a:spcPct val="90000"/>
              </a:lnSpc>
            </a:pPr>
            <a:r>
              <a:rPr lang="en-US" sz="2600" dirty="0">
                <a:latin typeface="Times New Roman" pitchFamily="18" charset="0"/>
                <a:cs typeface="Times New Roman" pitchFamily="18" charset="0"/>
              </a:rPr>
              <a:t>Hard to provide user access to some, but not all, data</a:t>
            </a:r>
          </a:p>
          <a:p>
            <a:pPr>
              <a:lnSpc>
                <a:spcPct val="90000"/>
              </a:lnSpc>
            </a:pPr>
            <a:r>
              <a:rPr lang="en-US" sz="2600" dirty="0">
                <a:latin typeface="Times New Roman" pitchFamily="18" charset="0"/>
                <a:cs typeface="Times New Roman" pitchFamily="18" charset="0"/>
              </a:rPr>
              <a:t>Database systems offer solutions to all the above problems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Purpose of Database Systems (Cont.)</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b="1" dirty="0">
                <a:sym typeface="Symbol" pitchFamily="18" charset="2"/>
              </a:rPr>
              <a:t></a:t>
            </a:r>
            <a:r>
              <a:rPr lang="en-GB" sz="2400" b="1" baseline="-14000" dirty="0"/>
              <a:t>predicate</a:t>
            </a:r>
            <a:r>
              <a:rPr lang="en-GB" sz="2400" b="1" dirty="0"/>
              <a:t> (R)</a:t>
            </a:r>
          </a:p>
          <a:p>
            <a:pPr lvl="1"/>
            <a:r>
              <a:rPr lang="en-GB" sz="2400" dirty="0">
                <a:latin typeface="Times New Roman" pitchFamily="18" charset="0"/>
                <a:cs typeface="Times New Roman" pitchFamily="18" charset="0"/>
              </a:rPr>
              <a:t>Works on a single relation R and defines a relation that contains only those </a:t>
            </a:r>
            <a:r>
              <a:rPr lang="en-GB" sz="2400" dirty="0" err="1">
                <a:latin typeface="Times New Roman" pitchFamily="18" charset="0"/>
                <a:cs typeface="Times New Roman" pitchFamily="18" charset="0"/>
              </a:rPr>
              <a:t>tuples</a:t>
            </a:r>
            <a:r>
              <a:rPr lang="en-GB" sz="2400" dirty="0">
                <a:latin typeface="Times New Roman" pitchFamily="18" charset="0"/>
                <a:cs typeface="Times New Roman" pitchFamily="18" charset="0"/>
              </a:rPr>
              <a:t> (rows) of R that satisfy the specified condition (predicate).</a:t>
            </a:r>
          </a:p>
          <a:p>
            <a:pPr lvl="1"/>
            <a:r>
              <a:rPr lang="en-US" sz="2400" b="1" dirty="0">
                <a:latin typeface="Times New Roman" pitchFamily="18" charset="0"/>
                <a:cs typeface="Times New Roman" pitchFamily="18" charset="0"/>
              </a:rPr>
              <a:t>Selects rows that satisfy selection condition</a:t>
            </a:r>
            <a:r>
              <a:rPr lang="en-US" sz="2400" dirty="0">
                <a:latin typeface="Times New Roman" pitchFamily="18" charset="0"/>
                <a:cs typeface="Times New Roman" pitchFamily="18" charset="0"/>
              </a:rPr>
              <a:t>.</a:t>
            </a:r>
          </a:p>
          <a:p>
            <a:pPr marL="457200" lvl="1" indent="0">
              <a:buNone/>
            </a:pPr>
            <a:endParaRPr lang="en-US" sz="2400" dirty="0">
              <a:latin typeface="Times New Roman" pitchFamily="18" charset="0"/>
              <a:cs typeface="Times New Roman" pitchFamily="18" charset="0"/>
            </a:endParaRPr>
          </a:p>
          <a:p>
            <a:pPr marL="457200" lvl="1" indent="0">
              <a:buNone/>
            </a:pPr>
            <a:endParaRPr lang="en-US" sz="2400" b="1"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152400"/>
            <a:ext cx="7696200" cy="1066800"/>
          </a:xfrm>
          <a:solidFill>
            <a:srgbClr val="C00000"/>
          </a:solidFill>
        </p:spPr>
        <p:txBody>
          <a:bodyPr>
            <a:normAutofit/>
          </a:bodyPr>
          <a:lstStyle/>
          <a:p>
            <a:pPr algn="l"/>
            <a:r>
              <a:rPr lang="en-GB" sz="3000" b="1" dirty="0">
                <a:solidFill>
                  <a:schemeClr val="bg1"/>
                </a:solidFill>
                <a:latin typeface="Times New Roman" pitchFamily="18" charset="0"/>
                <a:cs typeface="Times New Roman" pitchFamily="18" charset="0"/>
              </a:rPr>
              <a:t>Selection (or Restriction)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2400" dirty="0">
                <a:latin typeface="Times New Roman" pitchFamily="18" charset="0"/>
                <a:cs typeface="Times New Roman" pitchFamily="18" charset="0"/>
              </a:rPr>
              <a:t>List all staff with a salary greater than £10,000.</a:t>
            </a:r>
          </a:p>
          <a:p>
            <a:pPr lvl="1">
              <a:lnSpc>
                <a:spcPct val="30000"/>
              </a:lnSpc>
            </a:pPr>
            <a:endParaRPr lang="en-GB" sz="2400" b="1" dirty="0">
              <a:latin typeface="Times New Roman" pitchFamily="18" charset="0"/>
              <a:cs typeface="Times New Roman" pitchFamily="18" charset="0"/>
            </a:endParaRPr>
          </a:p>
          <a:p>
            <a:pPr lvl="1">
              <a:buFontTx/>
              <a:buNone/>
            </a:pPr>
            <a:r>
              <a:rPr lang="en-GB" sz="2400" b="1" dirty="0">
                <a:latin typeface="Times New Roman" pitchFamily="18" charset="0"/>
                <a:cs typeface="Times New Roman" pitchFamily="18" charset="0"/>
                <a:sym typeface="WP MultinationalA Roman" pitchFamily="18" charset="2"/>
              </a:rPr>
              <a:t>	</a:t>
            </a:r>
            <a:r>
              <a:rPr lang="en-GB" sz="2400" b="1" dirty="0">
                <a:latin typeface="Times New Roman" pitchFamily="18" charset="0"/>
                <a:cs typeface="Times New Roman" pitchFamily="18" charset="0"/>
                <a:sym typeface="Symbol" pitchFamily="18" charset="2"/>
              </a:rPr>
              <a:t></a:t>
            </a:r>
            <a:r>
              <a:rPr lang="en-GB" sz="2400" b="1" baseline="-25000" dirty="0">
                <a:latin typeface="Times New Roman" pitchFamily="18" charset="0"/>
                <a:cs typeface="Times New Roman" pitchFamily="18" charset="0"/>
              </a:rPr>
              <a:t>salary &gt; 10000</a:t>
            </a:r>
            <a:r>
              <a:rPr lang="en-GB" sz="2400" b="1" dirty="0">
                <a:latin typeface="Times New Roman" pitchFamily="18" charset="0"/>
                <a:cs typeface="Times New Roman" pitchFamily="18" charset="0"/>
              </a:rPr>
              <a:t> (Staff)</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Example - Selection Restriction)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5" descr="DS3-Figure 04-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352800"/>
            <a:ext cx="7620000"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Autofit/>
          </a:bodyPr>
          <a:lstStyle/>
          <a:p>
            <a:r>
              <a:rPr lang="en-GB" sz="2400" dirty="0">
                <a:latin typeface="Times New Roman" pitchFamily="18" charset="0"/>
                <a:cs typeface="Times New Roman" pitchFamily="18" charset="0"/>
                <a:sym typeface="Symbol" pitchFamily="18" charset="2"/>
              </a:rPr>
              <a:t></a:t>
            </a:r>
            <a:r>
              <a:rPr lang="en-GB" sz="2400" baseline="-14000" dirty="0">
                <a:latin typeface="Times New Roman" pitchFamily="18" charset="0"/>
                <a:cs typeface="Times New Roman" pitchFamily="18" charset="0"/>
              </a:rPr>
              <a:t>col1, . . . , </a:t>
            </a:r>
            <a:r>
              <a:rPr lang="en-GB" sz="2400" baseline="-14000" dirty="0" err="1">
                <a:latin typeface="Times New Roman" pitchFamily="18" charset="0"/>
                <a:cs typeface="Times New Roman" pitchFamily="18" charset="0"/>
              </a:rPr>
              <a:t>coln</a:t>
            </a:r>
            <a:r>
              <a:rPr lang="en-GB" sz="2400" dirty="0">
                <a:latin typeface="Times New Roman" pitchFamily="18" charset="0"/>
                <a:cs typeface="Times New Roman" pitchFamily="18" charset="0"/>
              </a:rPr>
              <a:t>(R)</a:t>
            </a:r>
          </a:p>
          <a:p>
            <a:pPr lvl="1"/>
            <a:r>
              <a:rPr lang="en-GB" sz="2400" dirty="0">
                <a:latin typeface="Times New Roman" pitchFamily="18" charset="0"/>
                <a:cs typeface="Times New Roman" pitchFamily="18" charset="0"/>
              </a:rPr>
              <a:t>Works on a single relation R and defines a relation that contains a vertical subset of R, extracting the values of specified attributes</a:t>
            </a:r>
            <a:endParaRPr lang="en-US" sz="2400" b="1" dirty="0">
              <a:latin typeface="Times New Roman" pitchFamily="18" charset="0"/>
              <a:cs typeface="Times New Roman" pitchFamily="18" charset="0"/>
            </a:endParaRPr>
          </a:p>
          <a:p>
            <a:pPr marL="457200" lvl="1" indent="0">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Projection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Produce a list of salaries for all staff, showing only  </a:t>
            </a:r>
            <a:r>
              <a:rPr lang="en-GB" sz="2400" dirty="0" err="1">
                <a:latin typeface="Times New Roman" pitchFamily="18" charset="0"/>
                <a:cs typeface="Times New Roman" pitchFamily="18" charset="0"/>
              </a:rPr>
              <a:t>staffNo</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fName</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lName</a:t>
            </a:r>
            <a:r>
              <a:rPr lang="en-GB" sz="2400" dirty="0">
                <a:latin typeface="Times New Roman" pitchFamily="18" charset="0"/>
                <a:cs typeface="Times New Roman" pitchFamily="18" charset="0"/>
              </a:rPr>
              <a:t>, and salary details.</a:t>
            </a:r>
            <a:endParaRPr lang="en-GB" sz="2400" i="1" dirty="0">
              <a:latin typeface="Times New Roman" pitchFamily="18" charset="0"/>
              <a:cs typeface="Times New Roman" pitchFamily="18" charset="0"/>
            </a:endParaRPr>
          </a:p>
          <a:p>
            <a:pPr lvl="1">
              <a:lnSpc>
                <a:spcPct val="30000"/>
              </a:lnSpc>
            </a:pPr>
            <a:endParaRPr lang="en-GB" sz="2400" b="1" i="1" dirty="0">
              <a:latin typeface="Times New Roman" pitchFamily="18" charset="0"/>
              <a:cs typeface="Times New Roman" pitchFamily="18" charset="0"/>
            </a:endParaRPr>
          </a:p>
          <a:p>
            <a:pPr lvl="1">
              <a:buFontTx/>
              <a:buNone/>
            </a:pPr>
            <a:r>
              <a:rPr lang="en-GB" sz="2400" b="1" dirty="0">
                <a:latin typeface="Times New Roman" pitchFamily="18" charset="0"/>
                <a:cs typeface="Times New Roman" pitchFamily="18" charset="0"/>
                <a:sym typeface="WP MultinationalA Roman" pitchFamily="18" charset="2"/>
              </a:rPr>
              <a:t>	</a:t>
            </a:r>
            <a:r>
              <a:rPr lang="en-GB" sz="2400" b="1" dirty="0">
                <a:latin typeface="Times New Roman" pitchFamily="18" charset="0"/>
                <a:cs typeface="Times New Roman" pitchFamily="18" charset="0"/>
                <a:sym typeface="Symbol" pitchFamily="18" charset="2"/>
              </a:rPr>
              <a:t></a:t>
            </a:r>
            <a:r>
              <a:rPr lang="en-GB" sz="2400" b="1" baseline="-14000" dirty="0" err="1">
                <a:latin typeface="Times New Roman" pitchFamily="18" charset="0"/>
                <a:cs typeface="Times New Roman" pitchFamily="18" charset="0"/>
              </a:rPr>
              <a:t>staffNo</a:t>
            </a:r>
            <a:r>
              <a:rPr lang="en-GB" sz="2400" b="1" baseline="-14000" dirty="0">
                <a:latin typeface="Times New Roman" pitchFamily="18" charset="0"/>
                <a:cs typeface="Times New Roman" pitchFamily="18" charset="0"/>
              </a:rPr>
              <a:t>, </a:t>
            </a:r>
            <a:r>
              <a:rPr lang="en-GB" sz="2400" b="1" baseline="-14000" dirty="0" err="1">
                <a:latin typeface="Times New Roman" pitchFamily="18" charset="0"/>
                <a:cs typeface="Times New Roman" pitchFamily="18" charset="0"/>
              </a:rPr>
              <a:t>fName</a:t>
            </a:r>
            <a:r>
              <a:rPr lang="en-GB" sz="2400" b="1" baseline="-14000" dirty="0">
                <a:latin typeface="Times New Roman" pitchFamily="18" charset="0"/>
                <a:cs typeface="Times New Roman" pitchFamily="18" charset="0"/>
              </a:rPr>
              <a:t>, </a:t>
            </a:r>
            <a:r>
              <a:rPr lang="en-GB" sz="2400" b="1" baseline="-14000" dirty="0" err="1">
                <a:latin typeface="Times New Roman" pitchFamily="18" charset="0"/>
                <a:cs typeface="Times New Roman" pitchFamily="18" charset="0"/>
              </a:rPr>
              <a:t>lName</a:t>
            </a:r>
            <a:r>
              <a:rPr lang="en-GB" sz="2400" b="1" baseline="-14000" dirty="0">
                <a:latin typeface="Times New Roman" pitchFamily="18" charset="0"/>
                <a:cs typeface="Times New Roman" pitchFamily="18" charset="0"/>
              </a:rPr>
              <a:t>, salary</a:t>
            </a:r>
            <a:r>
              <a:rPr lang="en-GB" sz="2400" b="1" dirty="0">
                <a:latin typeface="Times New Roman" pitchFamily="18" charset="0"/>
                <a:cs typeface="Times New Roman" pitchFamily="18" charset="0"/>
              </a:rPr>
              <a:t>(Staff)</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Example - Projection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5" descr="DS3-Figure 04-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352800"/>
            <a:ext cx="5867400" cy="3078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pPr>
            <a:r>
              <a:rPr lang="en-GB" sz="2400" dirty="0">
                <a:latin typeface="Times New Roman" pitchFamily="18" charset="0"/>
                <a:cs typeface="Times New Roman" pitchFamily="18" charset="0"/>
              </a:rPr>
              <a:t>R </a:t>
            </a:r>
            <a:r>
              <a:rPr lang="en-GB" sz="2400" dirty="0">
                <a:latin typeface="Times New Roman" pitchFamily="18" charset="0"/>
                <a:cs typeface="Times New Roman" pitchFamily="18" charset="0"/>
                <a:sym typeface="Symbol" pitchFamily="18" charset="2"/>
              </a:rPr>
              <a:t></a:t>
            </a:r>
            <a:r>
              <a:rPr lang="en-GB" sz="2400" dirty="0">
                <a:latin typeface="Times New Roman" pitchFamily="18" charset="0"/>
                <a:cs typeface="Times New Roman" pitchFamily="18" charset="0"/>
              </a:rPr>
              <a:t> S</a:t>
            </a:r>
          </a:p>
          <a:p>
            <a:pPr lvl="1">
              <a:lnSpc>
                <a:spcPct val="90000"/>
              </a:lnSpc>
            </a:pPr>
            <a:r>
              <a:rPr lang="en-GB" sz="2400" dirty="0">
                <a:latin typeface="Times New Roman" pitchFamily="18" charset="0"/>
                <a:cs typeface="Times New Roman" pitchFamily="18" charset="0"/>
              </a:rPr>
              <a:t>Union of two relations R and S defines a relation that contains all the </a:t>
            </a:r>
            <a:r>
              <a:rPr lang="en-GB" sz="2400" b="1" dirty="0">
                <a:latin typeface="Times New Roman" pitchFamily="18" charset="0"/>
                <a:cs typeface="Times New Roman" pitchFamily="18" charset="0"/>
              </a:rPr>
              <a:t>tuples of R, or S, or both R and S</a:t>
            </a:r>
            <a:r>
              <a:rPr lang="en-GB" sz="2400" dirty="0">
                <a:latin typeface="Times New Roman" pitchFamily="18" charset="0"/>
                <a:cs typeface="Times New Roman" pitchFamily="18" charset="0"/>
              </a:rPr>
              <a:t>,                                          </a:t>
            </a:r>
            <a:r>
              <a:rPr lang="en-GB" sz="2400" b="1" dirty="0">
                <a:latin typeface="Times New Roman" pitchFamily="18" charset="0"/>
                <a:cs typeface="Times New Roman" pitchFamily="18" charset="0"/>
              </a:rPr>
              <a:t>duplicate tuples being eliminate.</a:t>
            </a:r>
            <a:endParaRPr lang="en-GB"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Union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List all cities where there is either a branch office or a property for rent.</a:t>
            </a:r>
          </a:p>
          <a:p>
            <a:pPr lvl="1">
              <a:lnSpc>
                <a:spcPct val="40000"/>
              </a:lnSpc>
            </a:pPr>
            <a:endParaRPr lang="en-GB" sz="2400" b="1" dirty="0">
              <a:latin typeface="Times New Roman" pitchFamily="18" charset="0"/>
              <a:cs typeface="Times New Roman" pitchFamily="18" charset="0"/>
            </a:endParaRPr>
          </a:p>
          <a:p>
            <a:pPr lvl="1">
              <a:buFontTx/>
              <a:buNone/>
            </a:pPr>
            <a:r>
              <a:rPr lang="en-GB" sz="2400" b="1" dirty="0">
                <a:latin typeface="Times New Roman" pitchFamily="18" charset="0"/>
                <a:cs typeface="Times New Roman" pitchFamily="18" charset="0"/>
              </a:rPr>
              <a:t>	</a:t>
            </a:r>
            <a:r>
              <a:rPr lang="en-GB" sz="2400" b="1" dirty="0">
                <a:latin typeface="Times New Roman" pitchFamily="18" charset="0"/>
                <a:cs typeface="Times New Roman" pitchFamily="18" charset="0"/>
                <a:sym typeface="Symbol" pitchFamily="18" charset="2"/>
              </a:rPr>
              <a:t></a:t>
            </a:r>
            <a:r>
              <a:rPr lang="en-GB" sz="2400" b="1" baseline="-14000" dirty="0">
                <a:latin typeface="Times New Roman" pitchFamily="18" charset="0"/>
                <a:cs typeface="Times New Roman" pitchFamily="18" charset="0"/>
              </a:rPr>
              <a:t>city</a:t>
            </a:r>
            <a:r>
              <a:rPr lang="en-GB" sz="2400" b="1" dirty="0">
                <a:latin typeface="Times New Roman" pitchFamily="18" charset="0"/>
                <a:cs typeface="Times New Roman" pitchFamily="18" charset="0"/>
              </a:rPr>
              <a:t>(Branch) </a:t>
            </a:r>
            <a:r>
              <a:rPr lang="en-GB" sz="2400" b="1" dirty="0">
                <a:latin typeface="Times New Roman" pitchFamily="18" charset="0"/>
                <a:cs typeface="Times New Roman" pitchFamily="18" charset="0"/>
                <a:sym typeface="Symbol" pitchFamily="18" charset="2"/>
              </a:rPr>
              <a:t></a:t>
            </a:r>
            <a:r>
              <a:rPr lang="en-GB" sz="2400" b="1" dirty="0">
                <a:latin typeface="Times New Roman" pitchFamily="18" charset="0"/>
                <a:cs typeface="Times New Roman" pitchFamily="18" charset="0"/>
              </a:rPr>
              <a:t> </a:t>
            </a:r>
            <a:r>
              <a:rPr lang="en-GB" sz="2400" b="1" dirty="0">
                <a:latin typeface="Times New Roman" pitchFamily="18" charset="0"/>
                <a:cs typeface="Times New Roman" pitchFamily="18" charset="0"/>
                <a:sym typeface="Symbol" pitchFamily="18" charset="2"/>
              </a:rPr>
              <a:t></a:t>
            </a:r>
            <a:r>
              <a:rPr lang="en-GB" sz="2400" b="1" baseline="-14000" dirty="0">
                <a:latin typeface="Times New Roman" pitchFamily="18" charset="0"/>
                <a:cs typeface="Times New Roman" pitchFamily="18" charset="0"/>
              </a:rPr>
              <a:t>city</a:t>
            </a:r>
            <a:r>
              <a:rPr lang="en-GB" sz="2400" b="1" dirty="0">
                <a:latin typeface="Times New Roman" pitchFamily="18" charset="0"/>
                <a:cs typeface="Times New Roman" pitchFamily="18" charset="0"/>
              </a:rPr>
              <a:t>(</a:t>
            </a:r>
            <a:r>
              <a:rPr lang="en-GB" sz="2400" b="1" dirty="0" err="1">
                <a:latin typeface="Times New Roman" pitchFamily="18" charset="0"/>
                <a:cs typeface="Times New Roman" pitchFamily="18" charset="0"/>
              </a:rPr>
              <a:t>PropertyForRent</a:t>
            </a:r>
            <a:r>
              <a:rPr lang="en-GB" sz="2400" b="1" dirty="0">
                <a:latin typeface="Times New Roman" pitchFamily="18" charset="0"/>
                <a:cs typeface="Times New Roman" pitchFamily="18" charset="0"/>
              </a:rPr>
              <a:t>)</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Example - UNION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5" descr="DS3-Figure 04-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276600"/>
            <a:ext cx="1566863"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R – S</a:t>
            </a:r>
          </a:p>
          <a:p>
            <a:pPr lvl="1"/>
            <a:r>
              <a:rPr lang="en-GB" sz="2400" dirty="0">
                <a:latin typeface="Times New Roman" pitchFamily="18" charset="0"/>
                <a:cs typeface="Times New Roman" pitchFamily="18" charset="0"/>
              </a:rPr>
              <a:t>Defines a relation consisting of the </a:t>
            </a:r>
            <a:r>
              <a:rPr lang="en-GB" sz="2400" b="1" dirty="0" err="1">
                <a:latin typeface="Times New Roman" pitchFamily="18" charset="0"/>
                <a:cs typeface="Times New Roman" pitchFamily="18" charset="0"/>
              </a:rPr>
              <a:t>tuples</a:t>
            </a:r>
            <a:r>
              <a:rPr lang="en-GB" sz="2400" b="1" dirty="0">
                <a:latin typeface="Times New Roman" pitchFamily="18" charset="0"/>
                <a:cs typeface="Times New Roman" pitchFamily="18" charset="0"/>
              </a:rPr>
              <a:t> that are in relation R, but not in S. </a:t>
            </a:r>
          </a:p>
          <a:p>
            <a:pPr marL="457200" lvl="1" indent="0">
              <a:buNone/>
            </a:pPr>
            <a:endParaRPr lang="en-GB" sz="2400" b="1"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Set Difference</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List all cities where there is a branch office but no properties for rent.</a:t>
            </a:r>
          </a:p>
          <a:p>
            <a:pPr lvl="1">
              <a:lnSpc>
                <a:spcPct val="50000"/>
              </a:lnSpc>
            </a:pPr>
            <a:endParaRPr lang="en-GB" sz="2400" b="1" i="1" dirty="0">
              <a:latin typeface="Times New Roman" pitchFamily="18" charset="0"/>
              <a:cs typeface="Times New Roman" pitchFamily="18" charset="0"/>
            </a:endParaRPr>
          </a:p>
          <a:p>
            <a:pPr lvl="1">
              <a:buFontTx/>
              <a:buNone/>
            </a:pPr>
            <a:r>
              <a:rPr lang="en-GB" sz="2400" b="1" dirty="0">
                <a:latin typeface="Times New Roman" pitchFamily="18" charset="0"/>
                <a:cs typeface="Times New Roman" pitchFamily="18" charset="0"/>
              </a:rPr>
              <a:t>	</a:t>
            </a:r>
            <a:r>
              <a:rPr lang="en-GB" sz="2400" b="1" dirty="0">
                <a:latin typeface="Times New Roman" pitchFamily="18" charset="0"/>
                <a:cs typeface="Times New Roman" pitchFamily="18" charset="0"/>
                <a:sym typeface="Symbol" pitchFamily="18" charset="2"/>
              </a:rPr>
              <a:t></a:t>
            </a:r>
            <a:r>
              <a:rPr lang="en-GB" sz="2400" b="1" baseline="-14000" dirty="0">
                <a:latin typeface="Times New Roman" pitchFamily="18" charset="0"/>
                <a:cs typeface="Times New Roman" pitchFamily="18" charset="0"/>
              </a:rPr>
              <a:t>city</a:t>
            </a:r>
            <a:r>
              <a:rPr lang="en-GB" sz="2400" b="1" dirty="0">
                <a:latin typeface="Times New Roman" pitchFamily="18" charset="0"/>
                <a:cs typeface="Times New Roman" pitchFamily="18" charset="0"/>
              </a:rPr>
              <a:t>(Branch) – </a:t>
            </a:r>
            <a:r>
              <a:rPr lang="en-GB" sz="2400" b="1" dirty="0">
                <a:latin typeface="Times New Roman" pitchFamily="18" charset="0"/>
                <a:cs typeface="Times New Roman" pitchFamily="18" charset="0"/>
                <a:sym typeface="Symbol" pitchFamily="18" charset="2"/>
              </a:rPr>
              <a:t></a:t>
            </a:r>
            <a:r>
              <a:rPr lang="en-GB" sz="2400" b="1" baseline="-14000" dirty="0">
                <a:latin typeface="Times New Roman" pitchFamily="18" charset="0"/>
                <a:cs typeface="Times New Roman" pitchFamily="18" charset="0"/>
              </a:rPr>
              <a:t>city</a:t>
            </a:r>
            <a:r>
              <a:rPr lang="en-GB" sz="2400" b="1" dirty="0">
                <a:latin typeface="Times New Roman" pitchFamily="18" charset="0"/>
                <a:cs typeface="Times New Roman" pitchFamily="18" charset="0"/>
              </a:rPr>
              <a:t>(</a:t>
            </a:r>
            <a:r>
              <a:rPr lang="en-GB" sz="2400" b="1" dirty="0" err="1">
                <a:latin typeface="Times New Roman" pitchFamily="18" charset="0"/>
                <a:cs typeface="Times New Roman" pitchFamily="18" charset="0"/>
              </a:rPr>
              <a:t>PropertyForRent</a:t>
            </a:r>
            <a:r>
              <a:rPr lang="en-GB" sz="2400" b="1" dirty="0">
                <a:latin typeface="Times New Roman" pitchFamily="18" charset="0"/>
                <a:cs typeface="Times New Roman" pitchFamily="18" charset="0"/>
              </a:rPr>
              <a:t>)</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5" descr="DS3-Figure 04-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3505200"/>
            <a:ext cx="1752600" cy="1617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R </a:t>
            </a:r>
            <a:r>
              <a:rPr lang="en-GB" sz="2400" noProof="1">
                <a:latin typeface="Times New Roman" pitchFamily="18" charset="0"/>
                <a:cs typeface="Times New Roman" pitchFamily="18" charset="0"/>
                <a:sym typeface="Symbol" pitchFamily="18" charset="2"/>
              </a:rPr>
              <a:t></a:t>
            </a:r>
            <a:r>
              <a:rPr lang="en-GB" sz="2400" dirty="0">
                <a:latin typeface="Times New Roman" pitchFamily="18" charset="0"/>
                <a:cs typeface="Times New Roman" pitchFamily="18" charset="0"/>
              </a:rPr>
              <a:t> S</a:t>
            </a:r>
          </a:p>
          <a:p>
            <a:pPr lvl="1"/>
            <a:r>
              <a:rPr lang="en-GB" sz="2400" dirty="0">
                <a:latin typeface="Times New Roman" pitchFamily="18" charset="0"/>
                <a:cs typeface="Times New Roman" pitchFamily="18" charset="0"/>
              </a:rPr>
              <a:t>Defines a relation consisting of the set of all </a:t>
            </a:r>
            <a:r>
              <a:rPr lang="en-GB" sz="2400" dirty="0" err="1">
                <a:latin typeface="Times New Roman" pitchFamily="18" charset="0"/>
                <a:cs typeface="Times New Roman" pitchFamily="18" charset="0"/>
              </a:rPr>
              <a:t>tuples</a:t>
            </a:r>
            <a:r>
              <a:rPr lang="en-GB" sz="2400" dirty="0">
                <a:latin typeface="Times New Roman" pitchFamily="18" charset="0"/>
                <a:cs typeface="Times New Roman" pitchFamily="18" charset="0"/>
              </a:rPr>
              <a:t> that are </a:t>
            </a:r>
            <a:r>
              <a:rPr lang="en-GB" sz="2400" b="1" dirty="0">
                <a:latin typeface="Times New Roman" pitchFamily="18" charset="0"/>
                <a:cs typeface="Times New Roman" pitchFamily="18" charset="0"/>
              </a:rPr>
              <a:t>in both R and S. </a:t>
            </a:r>
          </a:p>
          <a:p>
            <a:pPr lvl="1"/>
            <a:r>
              <a:rPr lang="en-GB" sz="2400" dirty="0">
                <a:latin typeface="Times New Roman" pitchFamily="18" charset="0"/>
                <a:cs typeface="Times New Roman" pitchFamily="18" charset="0"/>
              </a:rPr>
              <a:t>R and S must be </a:t>
            </a:r>
            <a:r>
              <a:rPr lang="en-GB" sz="2400" b="1" dirty="0">
                <a:latin typeface="Times New Roman" pitchFamily="18" charset="0"/>
                <a:cs typeface="Times New Roman" pitchFamily="18" charset="0"/>
              </a:rPr>
              <a:t>union-compatible.</a:t>
            </a:r>
          </a:p>
          <a:p>
            <a:pPr lvl="1"/>
            <a:endParaRPr lang="en-GB" sz="2400" dirty="0">
              <a:latin typeface="Times New Roman" pitchFamily="18" charset="0"/>
              <a:cs typeface="Times New Roman" pitchFamily="18" charset="0"/>
            </a:endParaRPr>
          </a:p>
          <a:p>
            <a:pPr algn="just"/>
            <a:r>
              <a:rPr lang="en-GB" sz="2400" dirty="0">
                <a:latin typeface="Times New Roman" pitchFamily="18" charset="0"/>
                <a:cs typeface="Times New Roman" pitchFamily="18" charset="0"/>
              </a:rPr>
              <a:t>Expressed using basic operations:</a:t>
            </a:r>
          </a:p>
          <a:p>
            <a:pPr lvl="1">
              <a:spcBef>
                <a:spcPts val="600"/>
              </a:spcBef>
              <a:spcAft>
                <a:spcPts val="600"/>
              </a:spcAft>
              <a:buFontTx/>
              <a:buNone/>
            </a:pPr>
            <a:r>
              <a:rPr lang="en-GB" sz="2400" i="1" noProof="1">
                <a:latin typeface="Times New Roman" pitchFamily="18" charset="0"/>
                <a:cs typeface="Times New Roman" pitchFamily="18" charset="0"/>
              </a:rPr>
              <a:t>	</a:t>
            </a:r>
            <a:r>
              <a:rPr lang="en-GB" sz="2400" b="1" noProof="1">
                <a:latin typeface="Times New Roman" pitchFamily="18" charset="0"/>
                <a:cs typeface="Times New Roman" pitchFamily="18" charset="0"/>
              </a:rPr>
              <a:t>R </a:t>
            </a:r>
            <a:r>
              <a:rPr lang="en-GB" sz="2400" b="1" noProof="1">
                <a:latin typeface="Times New Roman" pitchFamily="18" charset="0"/>
                <a:cs typeface="Times New Roman" pitchFamily="18" charset="0"/>
                <a:sym typeface="Symbol" pitchFamily="18" charset="2"/>
              </a:rPr>
              <a:t></a:t>
            </a:r>
            <a:r>
              <a:rPr lang="en-GB" sz="2400" b="1" noProof="1">
                <a:latin typeface="Times New Roman" pitchFamily="18" charset="0"/>
                <a:cs typeface="Times New Roman" pitchFamily="18" charset="0"/>
              </a:rPr>
              <a:t> S = R – (R – S)</a:t>
            </a:r>
            <a:endParaRPr lang="en-GB" sz="2400" b="1"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Intersection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List all cities where there is both a branch office and at least one property for rent.</a:t>
            </a:r>
          </a:p>
          <a:p>
            <a:pPr lvl="1">
              <a:lnSpc>
                <a:spcPct val="40000"/>
              </a:lnSpc>
            </a:pPr>
            <a:endParaRPr lang="en-GB" sz="2400" b="1" i="1" dirty="0">
              <a:latin typeface="Times New Roman" pitchFamily="18" charset="0"/>
              <a:cs typeface="Times New Roman" pitchFamily="18" charset="0"/>
            </a:endParaRPr>
          </a:p>
          <a:p>
            <a:pPr lvl="1">
              <a:buFontTx/>
              <a:buNone/>
            </a:pPr>
            <a:r>
              <a:rPr lang="en-GB" sz="2400" b="1" dirty="0">
                <a:latin typeface="Times New Roman" pitchFamily="18" charset="0"/>
                <a:cs typeface="Times New Roman" pitchFamily="18" charset="0"/>
              </a:rPr>
              <a:t>	</a:t>
            </a:r>
            <a:r>
              <a:rPr lang="en-GB" sz="2400" b="1" dirty="0">
                <a:latin typeface="Times New Roman" pitchFamily="18" charset="0"/>
                <a:cs typeface="Times New Roman" pitchFamily="18" charset="0"/>
                <a:sym typeface="Symbol" pitchFamily="18" charset="2"/>
              </a:rPr>
              <a:t></a:t>
            </a:r>
            <a:r>
              <a:rPr lang="en-GB" sz="2400" b="1" baseline="-14000" dirty="0">
                <a:latin typeface="Times New Roman" pitchFamily="18" charset="0"/>
                <a:cs typeface="Times New Roman" pitchFamily="18" charset="0"/>
              </a:rPr>
              <a:t>city</a:t>
            </a:r>
            <a:r>
              <a:rPr lang="en-GB" sz="2400" b="1" dirty="0">
                <a:latin typeface="Times New Roman" pitchFamily="18" charset="0"/>
                <a:cs typeface="Times New Roman" pitchFamily="18" charset="0"/>
              </a:rPr>
              <a:t>(Branch) </a:t>
            </a:r>
            <a:r>
              <a:rPr lang="en-GB" sz="2400" b="1" noProof="1">
                <a:latin typeface="Times New Roman" pitchFamily="18" charset="0"/>
                <a:cs typeface="Times New Roman" pitchFamily="18" charset="0"/>
                <a:sym typeface="Symbol" pitchFamily="18" charset="2"/>
              </a:rPr>
              <a:t></a:t>
            </a:r>
            <a:r>
              <a:rPr lang="en-GB" sz="2400" b="1" dirty="0">
                <a:latin typeface="Times New Roman" pitchFamily="18" charset="0"/>
                <a:cs typeface="Times New Roman" pitchFamily="18" charset="0"/>
              </a:rPr>
              <a:t> </a:t>
            </a:r>
            <a:r>
              <a:rPr lang="en-GB" sz="2400" b="1" dirty="0">
                <a:latin typeface="Times New Roman" pitchFamily="18" charset="0"/>
                <a:cs typeface="Times New Roman" pitchFamily="18" charset="0"/>
                <a:sym typeface="Symbol" pitchFamily="18" charset="2"/>
              </a:rPr>
              <a:t></a:t>
            </a:r>
            <a:r>
              <a:rPr lang="en-GB" sz="2400" b="1" baseline="-14000" dirty="0">
                <a:latin typeface="Times New Roman" pitchFamily="18" charset="0"/>
                <a:cs typeface="Times New Roman" pitchFamily="18" charset="0"/>
              </a:rPr>
              <a:t>city</a:t>
            </a:r>
            <a:r>
              <a:rPr lang="en-GB" sz="2400" b="1" dirty="0">
                <a:latin typeface="Times New Roman" pitchFamily="18" charset="0"/>
                <a:cs typeface="Times New Roman" pitchFamily="18" charset="0"/>
              </a:rPr>
              <a:t>(</a:t>
            </a:r>
            <a:r>
              <a:rPr lang="en-GB" sz="2400" b="1" dirty="0" err="1">
                <a:latin typeface="Times New Roman" pitchFamily="18" charset="0"/>
                <a:cs typeface="Times New Roman" pitchFamily="18" charset="0"/>
              </a:rPr>
              <a:t>PropertyForRent</a:t>
            </a:r>
            <a:r>
              <a:rPr lang="en-GB" sz="2400" b="1" dirty="0">
                <a:latin typeface="Times New Roman" pitchFamily="18" charset="0"/>
                <a:cs typeface="Times New Roman" pitchFamily="18" charset="0"/>
              </a:rPr>
              <a:t>)</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Example - Intersection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1029" descr="DS3-Figure 04-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00400"/>
            <a:ext cx="1698625" cy="236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86400"/>
          </a:xfrm>
        </p:spPr>
        <p:txBody>
          <a:bodyPr>
            <a:noAutofit/>
          </a:bodyPr>
          <a:lstStyle/>
          <a:p>
            <a:pPr lvl="0"/>
            <a:r>
              <a:rPr lang="en-US" sz="2400" dirty="0">
                <a:latin typeface="Times New Roman" pitchFamily="18" charset="0"/>
                <a:cs typeface="Times New Roman" pitchFamily="18" charset="0"/>
              </a:rPr>
              <a:t>It helps make data management more efficient and effective.</a:t>
            </a:r>
          </a:p>
          <a:p>
            <a:pPr lvl="0"/>
            <a:r>
              <a:rPr lang="en-US" sz="2400" dirty="0">
                <a:latin typeface="Times New Roman" pitchFamily="18" charset="0"/>
                <a:cs typeface="Times New Roman" pitchFamily="18" charset="0"/>
              </a:rPr>
              <a:t>Its query language allows quick answers to </a:t>
            </a:r>
            <a:r>
              <a:rPr lang="en-US" sz="2400" i="1" dirty="0">
                <a:latin typeface="Times New Roman" pitchFamily="18" charset="0"/>
                <a:cs typeface="Times New Roman" pitchFamily="18" charset="0"/>
              </a:rPr>
              <a:t>ad hoc</a:t>
            </a:r>
            <a:r>
              <a:rPr lang="en-US" sz="2400" dirty="0">
                <a:latin typeface="Times New Roman" pitchFamily="18" charset="0"/>
                <a:cs typeface="Times New Roman" pitchFamily="18" charset="0"/>
              </a:rPr>
              <a:t> queries.</a:t>
            </a:r>
          </a:p>
          <a:p>
            <a:pPr lvl="0"/>
            <a:r>
              <a:rPr lang="en-US" sz="2400" dirty="0">
                <a:latin typeface="Times New Roman" pitchFamily="18" charset="0"/>
                <a:cs typeface="Times New Roman" pitchFamily="18" charset="0"/>
              </a:rPr>
              <a:t>It provides end users better access to more and better-managed data.</a:t>
            </a:r>
          </a:p>
          <a:p>
            <a:pPr lvl="0"/>
            <a:r>
              <a:rPr lang="en-US" sz="2400" dirty="0">
                <a:latin typeface="Times New Roman" pitchFamily="18" charset="0"/>
                <a:cs typeface="Times New Roman" pitchFamily="18" charset="0"/>
              </a:rPr>
              <a:t>It promotes an integrated view of organization’s operations -- “big picture.”</a:t>
            </a:r>
          </a:p>
          <a:p>
            <a:pPr lvl="0"/>
            <a:r>
              <a:rPr lang="en-US" sz="2400" dirty="0">
                <a:latin typeface="Times New Roman" pitchFamily="18" charset="0"/>
                <a:cs typeface="Times New Roman" pitchFamily="18" charset="0"/>
              </a:rPr>
              <a:t>It reduces the probability of inconsistent data. </a:t>
            </a:r>
          </a:p>
          <a:p>
            <a:pPr>
              <a:buNone/>
            </a:pPr>
            <a:r>
              <a:rPr lang="en-US" sz="2400" dirty="0">
                <a:latin typeface="Times New Roman" pitchFamily="18" charset="0"/>
                <a:cs typeface="Times New Roman" pitchFamily="18" charset="0"/>
              </a:rPr>
              <a:t> </a:t>
            </a:r>
          </a:p>
          <a:p>
            <a:pPr lvl="0"/>
            <a:r>
              <a:rPr lang="en-US" sz="2400" dirty="0">
                <a:latin typeface="Times New Roman" pitchFamily="18" charset="0"/>
                <a:cs typeface="Times New Roman" pitchFamily="18" charset="0"/>
              </a:rPr>
              <a:t>Data Independence</a:t>
            </a:r>
          </a:p>
          <a:p>
            <a:pPr lvl="0"/>
            <a:r>
              <a:rPr lang="en-US" sz="2400" dirty="0">
                <a:latin typeface="Times New Roman" pitchFamily="18" charset="0"/>
                <a:cs typeface="Times New Roman" pitchFamily="18" charset="0"/>
              </a:rPr>
              <a:t>Efficient data access</a:t>
            </a:r>
          </a:p>
          <a:p>
            <a:pPr lvl="0"/>
            <a:r>
              <a:rPr lang="en-US" sz="2400" dirty="0">
                <a:latin typeface="Times New Roman" pitchFamily="18" charset="0"/>
                <a:cs typeface="Times New Roman" pitchFamily="18" charset="0"/>
              </a:rPr>
              <a:t>Data integrity and security</a:t>
            </a:r>
          </a:p>
          <a:p>
            <a:pPr lvl="0"/>
            <a:r>
              <a:rPr lang="en-US" sz="2400" dirty="0">
                <a:latin typeface="Times New Roman" pitchFamily="18" charset="0"/>
                <a:cs typeface="Times New Roman" pitchFamily="18" charset="0"/>
              </a:rPr>
              <a:t>Data administration</a:t>
            </a:r>
          </a:p>
          <a:p>
            <a:pPr lvl="0"/>
            <a:r>
              <a:rPr lang="en-US" sz="2400" dirty="0">
                <a:latin typeface="Times New Roman" pitchFamily="18" charset="0"/>
                <a:cs typeface="Times New Roman" pitchFamily="18" charset="0"/>
              </a:rPr>
              <a:t>Concurrent access and crash recovery</a:t>
            </a: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Importance of DBMS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R X S	</a:t>
            </a:r>
          </a:p>
          <a:p>
            <a:pPr lvl="1"/>
            <a:r>
              <a:rPr lang="en-GB" sz="2400" dirty="0">
                <a:latin typeface="Times New Roman" pitchFamily="18" charset="0"/>
                <a:cs typeface="Times New Roman" pitchFamily="18" charset="0"/>
              </a:rPr>
              <a:t>Defines a relation that is the </a:t>
            </a:r>
            <a:r>
              <a:rPr lang="en-GB" sz="2400" b="1" dirty="0">
                <a:latin typeface="Times New Roman" pitchFamily="18" charset="0"/>
                <a:cs typeface="Times New Roman" pitchFamily="18" charset="0"/>
              </a:rPr>
              <a:t>concatenation of every </a:t>
            </a:r>
            <a:r>
              <a:rPr lang="en-GB" sz="2400" b="1" dirty="0" err="1">
                <a:latin typeface="Times New Roman" pitchFamily="18" charset="0"/>
                <a:cs typeface="Times New Roman" pitchFamily="18" charset="0"/>
              </a:rPr>
              <a:t>tuple</a:t>
            </a:r>
            <a:r>
              <a:rPr lang="en-GB" sz="2400" b="1" dirty="0">
                <a:latin typeface="Times New Roman" pitchFamily="18" charset="0"/>
                <a:cs typeface="Times New Roman" pitchFamily="18" charset="0"/>
              </a:rPr>
              <a:t> of relation “R with every </a:t>
            </a:r>
            <a:r>
              <a:rPr lang="en-GB" sz="2400" b="1" dirty="0" err="1">
                <a:latin typeface="Times New Roman" pitchFamily="18" charset="0"/>
                <a:cs typeface="Times New Roman" pitchFamily="18" charset="0"/>
              </a:rPr>
              <a:t>tuple</a:t>
            </a:r>
            <a:r>
              <a:rPr lang="en-GB" sz="2400" b="1" dirty="0">
                <a:latin typeface="Times New Roman" pitchFamily="18" charset="0"/>
                <a:cs typeface="Times New Roman" pitchFamily="18" charset="0"/>
              </a:rPr>
              <a:t> of relation 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Cartesian product</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normAutofit/>
          </a:bodyPr>
          <a:lstStyle/>
          <a:p>
            <a:r>
              <a:rPr lang="en-GB" sz="2400" dirty="0">
                <a:latin typeface="Times New Roman" pitchFamily="18" charset="0"/>
                <a:cs typeface="Times New Roman" pitchFamily="18" charset="0"/>
              </a:rPr>
              <a:t>List the names and comments of all clients who have viewed a property for rent.</a:t>
            </a:r>
          </a:p>
          <a:p>
            <a:pPr lvl="1">
              <a:buFontTx/>
              <a:buNone/>
            </a:pPr>
            <a:r>
              <a:rPr lang="en-GB" sz="2400" b="1" dirty="0">
                <a:latin typeface="Times New Roman" pitchFamily="18" charset="0"/>
                <a:cs typeface="Times New Roman" pitchFamily="18" charset="0"/>
              </a:rPr>
              <a:t>(</a:t>
            </a:r>
            <a:r>
              <a:rPr lang="en-GB" sz="2400" b="1" dirty="0">
                <a:latin typeface="Times New Roman" pitchFamily="18" charset="0"/>
                <a:cs typeface="Times New Roman" pitchFamily="18" charset="0"/>
                <a:sym typeface="Symbol" pitchFamily="18" charset="2"/>
              </a:rPr>
              <a:t></a:t>
            </a:r>
            <a:r>
              <a:rPr lang="en-GB" sz="2400" b="1" baseline="-14000" dirty="0" err="1">
                <a:latin typeface="Times New Roman" pitchFamily="18" charset="0"/>
                <a:cs typeface="Times New Roman" pitchFamily="18" charset="0"/>
              </a:rPr>
              <a:t>clientNo</a:t>
            </a:r>
            <a:r>
              <a:rPr lang="en-GB" sz="2400" b="1" baseline="-14000" dirty="0">
                <a:latin typeface="Times New Roman" pitchFamily="18" charset="0"/>
                <a:cs typeface="Times New Roman" pitchFamily="18" charset="0"/>
              </a:rPr>
              <a:t>, </a:t>
            </a:r>
            <a:r>
              <a:rPr lang="en-GB" sz="2400" b="1" baseline="-14000" dirty="0" err="1">
                <a:latin typeface="Times New Roman" pitchFamily="18" charset="0"/>
                <a:cs typeface="Times New Roman" pitchFamily="18" charset="0"/>
              </a:rPr>
              <a:t>fName</a:t>
            </a:r>
            <a:r>
              <a:rPr lang="en-GB" sz="2400" b="1" baseline="-14000" dirty="0">
                <a:latin typeface="Times New Roman" pitchFamily="18" charset="0"/>
                <a:cs typeface="Times New Roman" pitchFamily="18" charset="0"/>
              </a:rPr>
              <a:t>, </a:t>
            </a:r>
            <a:r>
              <a:rPr lang="en-GB" sz="2400" b="1" baseline="-14000" dirty="0" err="1">
                <a:latin typeface="Times New Roman" pitchFamily="18" charset="0"/>
                <a:cs typeface="Times New Roman" pitchFamily="18" charset="0"/>
              </a:rPr>
              <a:t>lName</a:t>
            </a:r>
            <a:r>
              <a:rPr lang="en-GB" sz="2400" b="1" dirty="0">
                <a:latin typeface="Times New Roman" pitchFamily="18" charset="0"/>
                <a:cs typeface="Times New Roman" pitchFamily="18" charset="0"/>
              </a:rPr>
              <a:t>(Client)) X (</a:t>
            </a:r>
            <a:r>
              <a:rPr lang="en-GB" sz="2400" b="1" dirty="0">
                <a:latin typeface="Times New Roman" pitchFamily="18" charset="0"/>
                <a:cs typeface="Times New Roman" pitchFamily="18" charset="0"/>
                <a:sym typeface="Symbol" pitchFamily="18" charset="2"/>
              </a:rPr>
              <a:t></a:t>
            </a:r>
            <a:r>
              <a:rPr lang="en-GB" sz="2400" b="1" baseline="-14000" dirty="0" err="1">
                <a:latin typeface="Times New Roman" pitchFamily="18" charset="0"/>
                <a:cs typeface="Times New Roman" pitchFamily="18" charset="0"/>
              </a:rPr>
              <a:t>clientNo</a:t>
            </a:r>
            <a:r>
              <a:rPr lang="en-GB" sz="2400" b="1" baseline="-14000" dirty="0">
                <a:latin typeface="Times New Roman" pitchFamily="18" charset="0"/>
                <a:cs typeface="Times New Roman" pitchFamily="18" charset="0"/>
              </a:rPr>
              <a:t>, </a:t>
            </a:r>
            <a:r>
              <a:rPr lang="en-GB" sz="2400" b="1" baseline="-14000" dirty="0" err="1">
                <a:latin typeface="Times New Roman" pitchFamily="18" charset="0"/>
                <a:cs typeface="Times New Roman" pitchFamily="18" charset="0"/>
              </a:rPr>
              <a:t>propertyNo</a:t>
            </a:r>
            <a:r>
              <a:rPr lang="en-GB" sz="2400" b="1" baseline="-14000" dirty="0">
                <a:latin typeface="Times New Roman" pitchFamily="18" charset="0"/>
                <a:cs typeface="Times New Roman" pitchFamily="18" charset="0"/>
              </a:rPr>
              <a:t>, comment </a:t>
            </a:r>
            <a:r>
              <a:rPr lang="en-GB" sz="2400" b="1" dirty="0">
                <a:latin typeface="Times New Roman" pitchFamily="18" charset="0"/>
                <a:cs typeface="Times New Roman" pitchFamily="18" charset="0"/>
              </a:rPr>
              <a:t>(Viewing))</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200" b="1" dirty="0">
                <a:solidFill>
                  <a:schemeClr val="bg1"/>
                </a:solidFill>
                <a:latin typeface="Times New Roman" pitchFamily="18" charset="0"/>
                <a:cs typeface="Times New Roman" pitchFamily="18" charset="0"/>
              </a:rPr>
              <a:t>Example - Cartesian product</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1029" descr="DS3-Figure 04-0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2667000"/>
            <a:ext cx="6172200" cy="3505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3837"/>
            <a:ext cx="8229600" cy="4983163"/>
          </a:xfrm>
        </p:spPr>
        <p:txBody>
          <a:bodyPr>
            <a:normAutofit/>
          </a:bodyPr>
          <a:lstStyle/>
          <a:p>
            <a:pPr>
              <a:lnSpc>
                <a:spcPct val="90000"/>
              </a:lnSpc>
            </a:pPr>
            <a:r>
              <a:rPr lang="en-GB" sz="2400" dirty="0">
                <a:latin typeface="Times New Roman" pitchFamily="18" charset="0"/>
                <a:cs typeface="Times New Roman" pitchFamily="18" charset="0"/>
              </a:rPr>
              <a:t>Use selection operation to extract those </a:t>
            </a:r>
            <a:r>
              <a:rPr lang="en-GB" sz="2400" dirty="0" err="1">
                <a:latin typeface="Times New Roman" pitchFamily="18" charset="0"/>
                <a:cs typeface="Times New Roman" pitchFamily="18" charset="0"/>
              </a:rPr>
              <a:t>tuples</a:t>
            </a:r>
            <a:r>
              <a:rPr lang="en-GB" sz="2400" dirty="0">
                <a:latin typeface="Times New Roman" pitchFamily="18" charset="0"/>
                <a:cs typeface="Times New Roman" pitchFamily="18" charset="0"/>
              </a:rPr>
              <a:t> where </a:t>
            </a:r>
            <a:r>
              <a:rPr lang="en-GB" sz="2400" dirty="0" err="1">
                <a:latin typeface="Times New Roman" pitchFamily="18" charset="0"/>
                <a:cs typeface="Times New Roman" pitchFamily="18" charset="0"/>
              </a:rPr>
              <a:t>Client.clientNo</a:t>
            </a:r>
            <a:r>
              <a:rPr lang="en-GB" sz="2400" dirty="0">
                <a:latin typeface="Times New Roman" pitchFamily="18" charset="0"/>
                <a:cs typeface="Times New Roman" pitchFamily="18" charset="0"/>
              </a:rPr>
              <a:t> = </a:t>
            </a:r>
            <a:r>
              <a:rPr lang="en-GB" sz="2400" dirty="0" err="1">
                <a:latin typeface="Times New Roman" pitchFamily="18" charset="0"/>
                <a:cs typeface="Times New Roman" pitchFamily="18" charset="0"/>
              </a:rPr>
              <a:t>Viewing.clientNo</a:t>
            </a:r>
            <a:r>
              <a:rPr lang="en-GB" sz="2400" dirty="0">
                <a:latin typeface="Times New Roman" pitchFamily="18" charset="0"/>
                <a:cs typeface="Times New Roman" pitchFamily="18" charset="0"/>
              </a:rPr>
              <a:t>.</a:t>
            </a:r>
          </a:p>
          <a:p>
            <a:pPr lvl="1">
              <a:lnSpc>
                <a:spcPct val="90000"/>
              </a:lnSpc>
              <a:buFontTx/>
              <a:buNone/>
            </a:pPr>
            <a:r>
              <a:rPr lang="en-GB" sz="2400" noProof="1">
                <a:latin typeface="Times New Roman" pitchFamily="18" charset="0"/>
                <a:cs typeface="Times New Roman" pitchFamily="18" charset="0"/>
              </a:rPr>
              <a:t>s</a:t>
            </a:r>
            <a:r>
              <a:rPr lang="en-GB" sz="2400" baseline="-25000" dirty="0">
                <a:latin typeface="Times New Roman" pitchFamily="18" charset="0"/>
                <a:cs typeface="Times New Roman" pitchFamily="18" charset="0"/>
              </a:rPr>
              <a:t>Client</a:t>
            </a:r>
            <a:r>
              <a:rPr lang="en-GB" sz="2400" baseline="-25000" noProof="1">
                <a:latin typeface="Times New Roman" pitchFamily="18" charset="0"/>
                <a:cs typeface="Times New Roman" pitchFamily="18" charset="0"/>
              </a:rPr>
              <a:t>.</a:t>
            </a:r>
            <a:r>
              <a:rPr lang="en-GB" sz="2400" baseline="-25000" dirty="0" err="1">
                <a:latin typeface="Times New Roman" pitchFamily="18" charset="0"/>
                <a:cs typeface="Times New Roman" pitchFamily="18" charset="0"/>
              </a:rPr>
              <a:t>clientN</a:t>
            </a:r>
            <a:r>
              <a:rPr lang="en-GB" sz="2400" baseline="-25000" noProof="1">
                <a:latin typeface="Times New Roman" pitchFamily="18" charset="0"/>
                <a:cs typeface="Times New Roman" pitchFamily="18" charset="0"/>
              </a:rPr>
              <a:t>o = </a:t>
            </a:r>
            <a:r>
              <a:rPr lang="en-GB" sz="2400" baseline="-25000" dirty="0">
                <a:latin typeface="Times New Roman" pitchFamily="18" charset="0"/>
                <a:cs typeface="Times New Roman" pitchFamily="18" charset="0"/>
              </a:rPr>
              <a:t>V</a:t>
            </a:r>
            <a:r>
              <a:rPr lang="en-GB" sz="2400" baseline="-25000" noProof="1">
                <a:latin typeface="Times New Roman" pitchFamily="18" charset="0"/>
                <a:cs typeface="Times New Roman" pitchFamily="18" charset="0"/>
              </a:rPr>
              <a:t>iewing.</a:t>
            </a:r>
            <a:r>
              <a:rPr lang="en-GB" sz="2400" baseline="-25000" dirty="0" err="1">
                <a:latin typeface="Times New Roman" pitchFamily="18" charset="0"/>
                <a:cs typeface="Times New Roman" pitchFamily="18" charset="0"/>
              </a:rPr>
              <a:t>clientN</a:t>
            </a:r>
            <a:r>
              <a:rPr lang="en-GB" sz="2400" baseline="-25000" noProof="1">
                <a:latin typeface="Times New Roman" pitchFamily="18" charset="0"/>
                <a:cs typeface="Times New Roman" pitchFamily="18" charset="0"/>
              </a:rPr>
              <a:t>o</a:t>
            </a:r>
            <a:r>
              <a:rPr lang="en-GB" sz="2400" noProof="1">
                <a:latin typeface="Times New Roman" pitchFamily="18" charset="0"/>
                <a:cs typeface="Times New Roman" pitchFamily="18" charset="0"/>
              </a:rPr>
              <a:t>((Õ</a:t>
            </a:r>
            <a:r>
              <a:rPr lang="en-GB" sz="2400" baseline="-25000" dirty="0" err="1">
                <a:latin typeface="Times New Roman" pitchFamily="18" charset="0"/>
                <a:cs typeface="Times New Roman" pitchFamily="18" charset="0"/>
              </a:rPr>
              <a:t>clientNo</a:t>
            </a:r>
            <a:r>
              <a:rPr lang="en-GB" sz="2400" baseline="-25000" noProof="1">
                <a:latin typeface="Times New Roman" pitchFamily="18" charset="0"/>
                <a:cs typeface="Times New Roman" pitchFamily="18" charset="0"/>
              </a:rPr>
              <a:t>,</a:t>
            </a:r>
            <a:r>
              <a:rPr lang="en-GB" sz="2400" baseline="-25000" dirty="0">
                <a:latin typeface="Times New Roman" pitchFamily="18" charset="0"/>
                <a:cs typeface="Times New Roman" pitchFamily="18" charset="0"/>
              </a:rPr>
              <a:t> </a:t>
            </a:r>
            <a:r>
              <a:rPr lang="en-GB" sz="2400" baseline="-25000" noProof="1">
                <a:latin typeface="Times New Roman" pitchFamily="18" charset="0"/>
                <a:cs typeface="Times New Roman" pitchFamily="18" charset="0"/>
              </a:rPr>
              <a:t>f</a:t>
            </a:r>
            <a:r>
              <a:rPr lang="en-GB" sz="2400" baseline="-25000" dirty="0">
                <a:latin typeface="Times New Roman" pitchFamily="18" charset="0"/>
                <a:cs typeface="Times New Roman" pitchFamily="18" charset="0"/>
              </a:rPr>
              <a:t>N</a:t>
            </a:r>
            <a:r>
              <a:rPr lang="en-GB" sz="2400" baseline="-25000" noProof="1">
                <a:latin typeface="Times New Roman" pitchFamily="18" charset="0"/>
                <a:cs typeface="Times New Roman" pitchFamily="18" charset="0"/>
              </a:rPr>
              <a:t>ame,</a:t>
            </a:r>
            <a:r>
              <a:rPr lang="en-GB" sz="2400" baseline="-25000" dirty="0">
                <a:latin typeface="Times New Roman" pitchFamily="18" charset="0"/>
                <a:cs typeface="Times New Roman" pitchFamily="18" charset="0"/>
              </a:rPr>
              <a:t> </a:t>
            </a:r>
            <a:r>
              <a:rPr lang="en-GB" sz="2400" baseline="-25000" noProof="1">
                <a:latin typeface="Times New Roman" pitchFamily="18" charset="0"/>
                <a:cs typeface="Times New Roman" pitchFamily="18" charset="0"/>
              </a:rPr>
              <a:t>l</a:t>
            </a:r>
            <a:r>
              <a:rPr lang="en-GB" sz="2400" baseline="-25000" dirty="0">
                <a:latin typeface="Times New Roman" pitchFamily="18" charset="0"/>
                <a:cs typeface="Times New Roman" pitchFamily="18" charset="0"/>
              </a:rPr>
              <a:t>N</a:t>
            </a:r>
            <a:r>
              <a:rPr lang="en-GB" sz="2400" baseline="-25000" noProof="1">
                <a:latin typeface="Times New Roman" pitchFamily="18" charset="0"/>
                <a:cs typeface="Times New Roman" pitchFamily="18" charset="0"/>
              </a:rPr>
              <a:t>ame</a:t>
            </a:r>
            <a:r>
              <a:rPr lang="en-GB" sz="2400" noProof="1">
                <a:latin typeface="Times New Roman" pitchFamily="18" charset="0"/>
                <a:cs typeface="Times New Roman" pitchFamily="18" charset="0"/>
              </a:rPr>
              <a:t>(</a:t>
            </a:r>
            <a:r>
              <a:rPr lang="en-GB" sz="2400" dirty="0">
                <a:latin typeface="Times New Roman" pitchFamily="18" charset="0"/>
                <a:cs typeface="Times New Roman" pitchFamily="18" charset="0"/>
              </a:rPr>
              <a:t>Client</a:t>
            </a:r>
            <a:r>
              <a:rPr lang="en-GB" sz="2400" noProof="1">
                <a:latin typeface="Times New Roman" pitchFamily="18" charset="0"/>
                <a:cs typeface="Times New Roman" pitchFamily="18" charset="0"/>
              </a:rPr>
              <a:t>)) </a:t>
            </a:r>
            <a:r>
              <a:rPr lang="en-GB" sz="2400" noProof="1">
                <a:latin typeface="Times New Roman" pitchFamily="18" charset="0"/>
                <a:cs typeface="Times New Roman" pitchFamily="18" charset="0"/>
                <a:sym typeface="Symbol" pitchFamily="18" charset="2"/>
              </a:rPr>
              <a:t></a:t>
            </a:r>
            <a:r>
              <a:rPr lang="en-GB" sz="2400" noProof="1">
                <a:latin typeface="Times New Roman" pitchFamily="18" charset="0"/>
                <a:cs typeface="Times New Roman" pitchFamily="18" charset="0"/>
              </a:rPr>
              <a:t> (Õ</a:t>
            </a:r>
            <a:r>
              <a:rPr lang="en-GB" sz="2400" baseline="-25000" dirty="0" err="1">
                <a:latin typeface="Times New Roman" pitchFamily="18" charset="0"/>
                <a:cs typeface="Times New Roman" pitchFamily="18" charset="0"/>
              </a:rPr>
              <a:t>clientN</a:t>
            </a:r>
            <a:r>
              <a:rPr lang="en-GB" sz="2400" baseline="-25000" noProof="1">
                <a:latin typeface="Times New Roman" pitchFamily="18" charset="0"/>
                <a:cs typeface="Times New Roman" pitchFamily="18" charset="0"/>
              </a:rPr>
              <a:t>o,</a:t>
            </a:r>
            <a:r>
              <a:rPr lang="en-GB" sz="2400" baseline="-25000" dirty="0">
                <a:latin typeface="Times New Roman" pitchFamily="18" charset="0"/>
                <a:cs typeface="Times New Roman" pitchFamily="18" charset="0"/>
              </a:rPr>
              <a:t> </a:t>
            </a:r>
            <a:r>
              <a:rPr lang="en-GB" sz="2400" baseline="-25000" noProof="1">
                <a:latin typeface="Times New Roman" pitchFamily="18" charset="0"/>
                <a:cs typeface="Times New Roman" pitchFamily="18" charset="0"/>
              </a:rPr>
              <a:t>p</a:t>
            </a:r>
            <a:r>
              <a:rPr lang="en-GB" sz="2400" baseline="-25000" dirty="0" err="1">
                <a:latin typeface="Times New Roman" pitchFamily="18" charset="0"/>
                <a:cs typeface="Times New Roman" pitchFamily="18" charset="0"/>
              </a:rPr>
              <a:t>ropertyN</a:t>
            </a:r>
            <a:r>
              <a:rPr lang="en-GB" sz="2400" baseline="-25000" noProof="1">
                <a:latin typeface="Times New Roman" pitchFamily="18" charset="0"/>
                <a:cs typeface="Times New Roman" pitchFamily="18" charset="0"/>
              </a:rPr>
              <a:t>o,</a:t>
            </a:r>
            <a:r>
              <a:rPr lang="en-GB" sz="2400" baseline="-25000" dirty="0">
                <a:latin typeface="Times New Roman" pitchFamily="18" charset="0"/>
                <a:cs typeface="Times New Roman" pitchFamily="18" charset="0"/>
              </a:rPr>
              <a:t> </a:t>
            </a:r>
            <a:r>
              <a:rPr lang="en-GB" sz="2400" baseline="-25000" noProof="1">
                <a:latin typeface="Times New Roman" pitchFamily="18" charset="0"/>
                <a:cs typeface="Times New Roman" pitchFamily="18" charset="0"/>
              </a:rPr>
              <a:t>comment</a:t>
            </a:r>
            <a:r>
              <a:rPr lang="en-GB" sz="2400" noProof="1">
                <a:latin typeface="Times New Roman" pitchFamily="18" charset="0"/>
                <a:cs typeface="Times New Roman" pitchFamily="18" charset="0"/>
              </a:rPr>
              <a:t>(Viewing)))</a:t>
            </a:r>
          </a:p>
          <a:p>
            <a:pPr lvl="1" algn="just">
              <a:lnSpc>
                <a:spcPct val="90000"/>
              </a:lnSpc>
            </a:pPr>
            <a:endParaRPr lang="en-GB" sz="2400" noProof="1">
              <a:latin typeface="Times New Roman" pitchFamily="18" charset="0"/>
              <a:cs typeface="Times New Roman" pitchFamily="18" charset="0"/>
            </a:endParaRPr>
          </a:p>
          <a:p>
            <a:pPr lvl="1" algn="just">
              <a:lnSpc>
                <a:spcPct val="90000"/>
              </a:lnSpc>
            </a:pPr>
            <a:endParaRPr lang="en-GB" sz="2400" noProof="1">
              <a:latin typeface="Times New Roman" pitchFamily="18" charset="0"/>
              <a:cs typeface="Times New Roman" pitchFamily="18" charset="0"/>
            </a:endParaRPr>
          </a:p>
          <a:p>
            <a:pPr lvl="1" algn="just">
              <a:lnSpc>
                <a:spcPct val="90000"/>
              </a:lnSpc>
            </a:pPr>
            <a:endParaRPr lang="en-GB" sz="2400" noProof="1">
              <a:latin typeface="Times New Roman" pitchFamily="18" charset="0"/>
              <a:cs typeface="Times New Roman" pitchFamily="18" charset="0"/>
            </a:endParaRPr>
          </a:p>
          <a:p>
            <a:pPr lvl="1" algn="just">
              <a:lnSpc>
                <a:spcPct val="90000"/>
              </a:lnSpc>
            </a:pPr>
            <a:endParaRPr lang="en-GB" sz="2400" noProof="1">
              <a:latin typeface="Times New Roman" pitchFamily="18" charset="0"/>
              <a:cs typeface="Times New Roman" pitchFamily="18" charset="0"/>
            </a:endParaRPr>
          </a:p>
          <a:p>
            <a:pPr algn="just">
              <a:lnSpc>
                <a:spcPct val="90000"/>
              </a:lnSpc>
            </a:pPr>
            <a:endParaRPr lang="en-GB" sz="2400" dirty="0">
              <a:latin typeface="Times New Roman" pitchFamily="18" charset="0"/>
              <a:cs typeface="Times New Roman" pitchFamily="18" charset="0"/>
            </a:endParaRPr>
          </a:p>
          <a:p>
            <a:pPr>
              <a:lnSpc>
                <a:spcPct val="90000"/>
              </a:lnSpc>
            </a:pPr>
            <a:endParaRPr lang="en-GB" sz="2400"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200" b="1" dirty="0">
                <a:solidFill>
                  <a:schemeClr val="bg1"/>
                </a:solidFill>
                <a:latin typeface="Times New Roman" pitchFamily="18" charset="0"/>
                <a:cs typeface="Times New Roman" pitchFamily="18" charset="0"/>
              </a:rPr>
              <a:t>Example - Cartesian product and Selection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14" name="Picture 2054" descr="DS3-Figure 04-0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8888" y="3228975"/>
            <a:ext cx="6408737" cy="1901825"/>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2056"/>
          <p:cNvSpPr txBox="1">
            <a:spLocks noChangeArrowheads="1"/>
          </p:cNvSpPr>
          <p:nvPr/>
        </p:nvSpPr>
        <p:spPr bwMode="auto">
          <a:xfrm>
            <a:off x="457200" y="5257800"/>
            <a:ext cx="8458200" cy="640080"/>
          </a:xfrm>
          <a:prstGeom prst="rect">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tyle>
          <a:lnRef idx="2">
            <a:schemeClr val="dk1"/>
          </a:lnRef>
          <a:fillRef idx="1">
            <a:schemeClr val="lt1"/>
          </a:fillRef>
          <a:effectRef idx="0">
            <a:schemeClr val="dk1"/>
          </a:effectRef>
          <a:fontRef idx="minor">
            <a:schemeClr val="dk1"/>
          </a:fontRef>
        </p:style>
        <p:txBody>
          <a:bodyPr>
            <a:spAutoFit/>
          </a:bodyPr>
          <a:lstStyle/>
          <a:p>
            <a:pPr algn="just">
              <a:lnSpc>
                <a:spcPct val="90000"/>
              </a:lnSpc>
              <a:spcBef>
                <a:spcPct val="20000"/>
              </a:spcBef>
              <a:buClr>
                <a:schemeClr val="accent2"/>
              </a:buClr>
              <a:buSzPct val="75000"/>
              <a:buFont typeface="Monotype Sorts" pitchFamily="2" charset="2"/>
              <a:buChar char="u"/>
            </a:pPr>
            <a:r>
              <a:rPr lang="en-GB" b="1" dirty="0">
                <a:latin typeface="Times" pitchFamily="18" charset="0"/>
              </a:rPr>
              <a:t> </a:t>
            </a:r>
            <a:r>
              <a:rPr lang="en-GB" b="1" dirty="0">
                <a:solidFill>
                  <a:srgbClr val="FF0000"/>
                </a:solidFill>
                <a:latin typeface="Times" pitchFamily="18" charset="0"/>
              </a:rPr>
              <a:t>Cartesian product and Selection can be reduced to a single operation called a </a:t>
            </a:r>
            <a:r>
              <a:rPr lang="en-GB" b="1" i="1" dirty="0">
                <a:solidFill>
                  <a:srgbClr val="FF0000"/>
                </a:solidFill>
                <a:latin typeface="Times" pitchFamily="18" charset="0"/>
              </a:rPr>
              <a:t>Join</a:t>
            </a:r>
            <a:r>
              <a:rPr lang="en-GB" b="1" dirty="0">
                <a:latin typeface="Times" pitchFamily="18" charset="0"/>
              </a:rPr>
              <a:t>.</a:t>
            </a:r>
            <a:endParaRPr lang="en-GB" dirty="0">
              <a:latin typeface="Times" pitchFamily="18" charset="0"/>
            </a:endParaRPr>
          </a:p>
          <a:p>
            <a:pPr>
              <a:spcBef>
                <a:spcPct val="50000"/>
              </a:spcBef>
            </a:pP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pPr>
            <a:r>
              <a:rPr lang="en-GB" sz="2400" dirty="0"/>
              <a:t>JOINs can be used to </a:t>
            </a:r>
            <a:r>
              <a:rPr lang="en-GB" sz="2400" b="1" dirty="0"/>
              <a:t>combine tables  but </a:t>
            </a:r>
            <a:r>
              <a:rPr lang="en-GB" sz="2400" b="1" dirty="0" err="1"/>
              <a:t>atleast</a:t>
            </a:r>
            <a:r>
              <a:rPr lang="en-GB" sz="2400" b="1" dirty="0"/>
              <a:t> one column is common.</a:t>
            </a:r>
          </a:p>
          <a:p>
            <a:pPr algn="just">
              <a:lnSpc>
                <a:spcPct val="90000"/>
              </a:lnSpc>
            </a:pPr>
            <a:endParaRPr lang="en-GB" sz="2400" dirty="0">
              <a:latin typeface="Times New Roman" pitchFamily="18" charset="0"/>
              <a:cs typeface="Times New Roman" pitchFamily="18" charset="0"/>
            </a:endParaRPr>
          </a:p>
          <a:p>
            <a:pPr algn="just">
              <a:lnSpc>
                <a:spcPct val="90000"/>
              </a:lnSpc>
            </a:pPr>
            <a:r>
              <a:rPr lang="en-GB" sz="2400" dirty="0">
                <a:latin typeface="Times New Roman" pitchFamily="18" charset="0"/>
                <a:cs typeface="Times New Roman" pitchFamily="18" charset="0"/>
              </a:rPr>
              <a:t>Join is a </a:t>
            </a:r>
            <a:r>
              <a:rPr lang="en-GB" sz="2400" b="1" dirty="0">
                <a:latin typeface="Times New Roman" pitchFamily="18" charset="0"/>
                <a:cs typeface="Times New Roman" pitchFamily="18" charset="0"/>
              </a:rPr>
              <a:t>derivative of Cartesian </a:t>
            </a:r>
            <a:r>
              <a:rPr lang="en-GB" sz="2400" dirty="0">
                <a:latin typeface="Times New Roman" pitchFamily="18" charset="0"/>
                <a:cs typeface="Times New Roman" pitchFamily="18" charset="0"/>
              </a:rPr>
              <a:t>product.</a:t>
            </a:r>
          </a:p>
          <a:p>
            <a:pPr algn="just">
              <a:lnSpc>
                <a:spcPct val="70000"/>
              </a:lnSpc>
            </a:pPr>
            <a:endParaRPr lang="en-GB" sz="2400" dirty="0">
              <a:latin typeface="Times New Roman" pitchFamily="18" charset="0"/>
              <a:cs typeface="Times New Roman" pitchFamily="18" charset="0"/>
            </a:endParaRPr>
          </a:p>
          <a:p>
            <a:pPr algn="just">
              <a:lnSpc>
                <a:spcPct val="90000"/>
              </a:lnSpc>
            </a:pPr>
            <a:r>
              <a:rPr lang="en-GB" sz="2400" dirty="0">
                <a:latin typeface="Times New Roman" pitchFamily="18" charset="0"/>
                <a:cs typeface="Times New Roman" pitchFamily="18" charset="0"/>
              </a:rPr>
              <a:t>Equivalent to performing a Selection, using join predicate as selection formula, over Cartesian product of the two operand relations. </a:t>
            </a:r>
          </a:p>
          <a:p>
            <a:pPr algn="just">
              <a:lnSpc>
                <a:spcPct val="90000"/>
              </a:lnSpc>
            </a:pPr>
            <a:endParaRPr lang="en-GB" sz="2400" dirty="0">
              <a:latin typeface="Times New Roman" pitchFamily="18" charset="0"/>
              <a:cs typeface="Times New Roman" pitchFamily="18" charset="0"/>
            </a:endParaRPr>
          </a:p>
          <a:p>
            <a:pPr algn="just">
              <a:lnSpc>
                <a:spcPct val="90000"/>
              </a:lnSpc>
            </a:pPr>
            <a:r>
              <a:rPr lang="en-GB" sz="2400" dirty="0">
                <a:latin typeface="Times New Roman" pitchFamily="18" charset="0"/>
                <a:cs typeface="Times New Roman" pitchFamily="18" charset="0"/>
              </a:rPr>
              <a:t>One of the </a:t>
            </a:r>
            <a:r>
              <a:rPr lang="en-GB" sz="2400" b="1" dirty="0">
                <a:latin typeface="Times New Roman" pitchFamily="18" charset="0"/>
                <a:cs typeface="Times New Roman" pitchFamily="18" charset="0"/>
              </a:rPr>
              <a:t>most difficult operations </a:t>
            </a:r>
            <a:r>
              <a:rPr lang="en-GB" sz="2400" dirty="0">
                <a:latin typeface="Times New Roman" pitchFamily="18" charset="0"/>
                <a:cs typeface="Times New Roman" pitchFamily="18" charset="0"/>
              </a:rPr>
              <a:t>to implement efficiently in an RDBMS and </a:t>
            </a:r>
            <a:r>
              <a:rPr lang="en-GB" sz="2400" b="1" dirty="0">
                <a:latin typeface="Times New Roman" pitchFamily="18" charset="0"/>
                <a:cs typeface="Times New Roman" pitchFamily="18" charset="0"/>
              </a:rPr>
              <a:t>one reason why RDBMSs have intrinsic performance problems.</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200" b="1" dirty="0">
                <a:solidFill>
                  <a:schemeClr val="bg1"/>
                </a:solidFill>
                <a:latin typeface="Times New Roman" pitchFamily="18" charset="0"/>
                <a:cs typeface="Times New Roman" pitchFamily="18" charset="0"/>
              </a:rPr>
              <a:t>Join Operations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Various forms of join operation</a:t>
            </a:r>
          </a:p>
          <a:p>
            <a:pPr lvl="1" fontAlgn="base"/>
            <a:r>
              <a:rPr lang="en-US" sz="2400" dirty="0">
                <a:solidFill>
                  <a:srgbClr val="FF0000"/>
                </a:solidFill>
                <a:latin typeface="Times New Roman" pitchFamily="18" charset="0"/>
                <a:cs typeface="Times New Roman" pitchFamily="18" charset="0"/>
              </a:rPr>
              <a:t>JOIN (Inner Join) </a:t>
            </a:r>
            <a:r>
              <a:rPr lang="en-US" sz="2400" dirty="0">
                <a:latin typeface="Times New Roman" pitchFamily="18" charset="0"/>
                <a:cs typeface="Times New Roman" pitchFamily="18" charset="0"/>
              </a:rPr>
              <a:t>: Return rows when there is </a:t>
            </a:r>
            <a:r>
              <a:rPr lang="en-US" sz="2400" b="1" dirty="0">
                <a:latin typeface="Times New Roman" pitchFamily="18" charset="0"/>
                <a:cs typeface="Times New Roman" pitchFamily="18" charset="0"/>
              </a:rPr>
              <a:t>at least one match </a:t>
            </a:r>
            <a:r>
              <a:rPr lang="en-US" sz="2400" dirty="0">
                <a:latin typeface="Times New Roman" pitchFamily="18" charset="0"/>
                <a:cs typeface="Times New Roman" pitchFamily="18" charset="0"/>
              </a:rPr>
              <a:t>in both tables </a:t>
            </a:r>
          </a:p>
          <a:p>
            <a:pPr lvl="1" fontAlgn="base"/>
            <a:r>
              <a:rPr lang="en-US" sz="2400" dirty="0">
                <a:solidFill>
                  <a:srgbClr val="FF0000"/>
                </a:solidFill>
                <a:latin typeface="Times New Roman" pitchFamily="18" charset="0"/>
                <a:cs typeface="Times New Roman" pitchFamily="18" charset="0"/>
              </a:rPr>
              <a:t>LEFT JOIN(Left Outer Join)</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Return all rows from the left table</a:t>
            </a:r>
            <a:r>
              <a:rPr lang="en-US" sz="2400" dirty="0">
                <a:latin typeface="Times New Roman" pitchFamily="18" charset="0"/>
                <a:cs typeface="Times New Roman" pitchFamily="18" charset="0"/>
              </a:rPr>
              <a:t>, even if there are no matches in the right table </a:t>
            </a:r>
          </a:p>
          <a:p>
            <a:pPr lvl="1" fontAlgn="base"/>
            <a:r>
              <a:rPr lang="en-US" sz="2400" dirty="0">
                <a:solidFill>
                  <a:srgbClr val="FF0000"/>
                </a:solidFill>
                <a:latin typeface="Times New Roman" pitchFamily="18" charset="0"/>
                <a:cs typeface="Times New Roman" pitchFamily="18" charset="0"/>
              </a:rPr>
              <a:t>RIGHT JOIN(Right Outer Join)</a:t>
            </a:r>
            <a:r>
              <a:rPr lang="en-US" sz="2400" dirty="0">
                <a:latin typeface="Times New Roman" pitchFamily="18" charset="0"/>
                <a:cs typeface="Times New Roman" pitchFamily="18" charset="0"/>
              </a:rPr>
              <a:t>: Return all rows from the </a:t>
            </a:r>
            <a:r>
              <a:rPr lang="en-US" sz="2400" b="1" dirty="0">
                <a:latin typeface="Times New Roman" pitchFamily="18" charset="0"/>
                <a:cs typeface="Times New Roman" pitchFamily="18" charset="0"/>
              </a:rPr>
              <a:t>right table</a:t>
            </a:r>
            <a:r>
              <a:rPr lang="en-US" sz="2400" dirty="0">
                <a:latin typeface="Times New Roman" pitchFamily="18" charset="0"/>
                <a:cs typeface="Times New Roman" pitchFamily="18" charset="0"/>
              </a:rPr>
              <a:t>, even if there are no matches in the left table </a:t>
            </a:r>
          </a:p>
          <a:p>
            <a:pPr lvl="1"/>
            <a:r>
              <a:rPr lang="en-US" sz="2400" dirty="0">
                <a:solidFill>
                  <a:srgbClr val="FF0000"/>
                </a:solidFill>
                <a:latin typeface="Times New Roman" pitchFamily="18" charset="0"/>
                <a:cs typeface="Times New Roman" pitchFamily="18" charset="0"/>
              </a:rPr>
              <a:t>FULL JOIN</a:t>
            </a:r>
            <a:r>
              <a:rPr lang="en-US" sz="2400" dirty="0">
                <a:latin typeface="Times New Roman" pitchFamily="18" charset="0"/>
                <a:cs typeface="Times New Roman" pitchFamily="18" charset="0"/>
              </a:rPr>
              <a:t>: Return rows </a:t>
            </a:r>
            <a:r>
              <a:rPr lang="en-US" sz="2400" b="1" dirty="0">
                <a:latin typeface="Times New Roman" pitchFamily="18" charset="0"/>
                <a:cs typeface="Times New Roman" pitchFamily="18" charset="0"/>
              </a:rPr>
              <a:t>when there is a match in one of the tables</a:t>
            </a:r>
            <a:endParaRPr lang="en-GB" sz="2400" b="1"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200" b="1" dirty="0">
                <a:solidFill>
                  <a:schemeClr val="bg1"/>
                </a:solidFill>
                <a:latin typeface="Times New Roman" pitchFamily="18" charset="0"/>
                <a:cs typeface="Times New Roman" pitchFamily="18" charset="0"/>
              </a:rPr>
              <a:t>Join Operations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2400" dirty="0">
                <a:latin typeface="Times New Roman" pitchFamily="18" charset="0"/>
                <a:cs typeface="Times New Roman" pitchFamily="18" charset="0"/>
              </a:rPr>
              <a:t>SELECT </a:t>
            </a:r>
            <a:r>
              <a:rPr lang="en-US" sz="2400" dirty="0" err="1">
                <a:latin typeface="Times New Roman" pitchFamily="18" charset="0"/>
                <a:cs typeface="Times New Roman" pitchFamily="18" charset="0"/>
              </a:rPr>
              <a:t>column_name</a:t>
            </a:r>
            <a:r>
              <a:rPr lang="en-US" sz="2400" dirty="0">
                <a:latin typeface="Times New Roman" pitchFamily="18" charset="0"/>
                <a:cs typeface="Times New Roman" pitchFamily="18" charset="0"/>
              </a:rPr>
              <a:t>(s) FROM table_name1 INNER JOIN table_name2  ON </a:t>
            </a:r>
          </a:p>
          <a:p>
            <a:pPr algn="ctr">
              <a:buNone/>
            </a:pPr>
            <a:r>
              <a:rPr lang="en-US" sz="2400" dirty="0">
                <a:latin typeface="Times New Roman" pitchFamily="18" charset="0"/>
                <a:cs typeface="Times New Roman" pitchFamily="18" charset="0"/>
              </a:rPr>
              <a:t>table_name1.column_name=table_name2.column_name</a:t>
            </a:r>
          </a:p>
          <a:p>
            <a:pPr>
              <a:buNone/>
            </a:pPr>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INNER JOIN is the same as JOIN</a:t>
            </a:r>
          </a:p>
          <a:p>
            <a:r>
              <a:rPr lang="en-US" sz="2400" b="1" dirty="0">
                <a:latin typeface="Times New Roman" pitchFamily="18" charset="0"/>
                <a:cs typeface="Times New Roman" pitchFamily="18" charset="0"/>
              </a:rPr>
              <a:t>The word "INNER" is optional</a:t>
            </a:r>
          </a:p>
          <a:p>
            <a:pPr>
              <a:buNone/>
            </a:pPr>
            <a:endParaRPr lang="en-US" sz="2400" dirty="0">
              <a:latin typeface="Times New Roman" pitchFamily="18" charset="0"/>
              <a:cs typeface="Times New Roman" pitchFamily="18" charset="0"/>
            </a:endParaRPr>
          </a:p>
          <a:p>
            <a:pPr>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SQL INNER JOIN Syntax</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b="1" dirty="0">
                <a:solidFill>
                  <a:schemeClr val="bg1"/>
                </a:solidFill>
                <a:latin typeface="Times New Roman" pitchFamily="18" charset="0"/>
                <a:cs typeface="Times New Roman" pitchFamily="18" charset="0"/>
              </a:rPr>
              <a:t>Example - Inner Join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Content Placeholder 6" descr="https://lh5.googleusercontent.com/AzhgexLoTrxc9uZmeTBMIzlCpXBujQDUPSw7H-5W27kI-yCiZwiV1UFvSqMTvUaW_rGSbnusN-KWqavXGuTAc7zcI5JqawmU2JfKtCJxx1KSR_ogBJ0pp3IzVEuBxgB80CM5V7yLQQ"/>
          <p:cNvPicPr>
            <a:picLocks noGrp="1" noChangeAspect="1" noChangeArrowheads="1"/>
          </p:cNvPicPr>
          <p:nvPr>
            <p:ph idx="1"/>
          </p:nvPr>
        </p:nvPicPr>
        <p:blipFill>
          <a:blip r:embed="rId3"/>
          <a:srcRect/>
          <a:stretch>
            <a:fillRect/>
          </a:stretch>
        </p:blipFill>
        <p:spPr bwMode="auto">
          <a:xfrm>
            <a:off x="0" y="1143000"/>
            <a:ext cx="5419725" cy="2876550"/>
          </a:xfrm>
          <a:prstGeom prst="rect">
            <a:avLst/>
          </a:prstGeom>
          <a:noFill/>
        </p:spPr>
      </p:pic>
      <p:pic>
        <p:nvPicPr>
          <p:cNvPr id="8" name="Picture 10" descr="https://lh5.googleusercontent.com/p1KoBSYfAIeYArOC8R1pbVsUA6OK0LrvTKUVsKXAt0UTtXFhRa-7HgApA0xk8T5IMji41lMd2ZEHlb4fC2HA2cXY2zSgmuq2y-X3lRIl5g2HKR1NCQMAyvizvQtWhYNZCU9AKI9p3Q"/>
          <p:cNvPicPr>
            <a:picLocks noChangeAspect="1" noChangeArrowheads="1"/>
          </p:cNvPicPr>
          <p:nvPr/>
        </p:nvPicPr>
        <p:blipFill>
          <a:blip r:embed="rId4"/>
          <a:srcRect/>
          <a:stretch>
            <a:fillRect/>
          </a:stretch>
        </p:blipFill>
        <p:spPr bwMode="auto">
          <a:xfrm>
            <a:off x="2819400" y="2362200"/>
            <a:ext cx="5105400" cy="2362200"/>
          </a:xfrm>
          <a:prstGeom prst="rect">
            <a:avLst/>
          </a:prstGeom>
          <a:noFill/>
        </p:spPr>
      </p:pic>
      <p:pic>
        <p:nvPicPr>
          <p:cNvPr id="10" name="Picture 8" descr="https://lh4.googleusercontent.com/KY_S6Eg9cjxEUlnBoGKR4u-RA4HgHQ-G4ncu_23Bl9GA3298hho9n5mXgE4GUuppvw7OoJcLtRmbPL46x_cobQ-CB7UG7N1BRgp3h5PihU_HCmkdClO3samcTBwZczt7KBrwxhMxuw"/>
          <p:cNvPicPr>
            <a:picLocks noChangeAspect="1" noChangeArrowheads="1"/>
          </p:cNvPicPr>
          <p:nvPr/>
        </p:nvPicPr>
        <p:blipFill>
          <a:blip r:embed="rId5"/>
          <a:srcRect/>
          <a:stretch>
            <a:fillRect/>
          </a:stretch>
        </p:blipFill>
        <p:spPr bwMode="auto">
          <a:xfrm>
            <a:off x="609600" y="4495800"/>
            <a:ext cx="5867400" cy="2066925"/>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Left Join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descr="https://lh5.googleusercontent.com/LbbVfp6Wf1MVxARQ1CPFccr7wS8LSGBh8YKK5jCbQVkEkKnZRAgrQRwuqOzrSbvX4mvX4xPIqpHR0jeYuBichuG71c12taNL0tS08CKrrCImHpFwEKbeDr3c-PxcewFoEs_5-yt2MQ"/>
          <p:cNvPicPr>
            <a:picLocks noGrp="1" noChangeAspect="1" noChangeArrowheads="1"/>
          </p:cNvPicPr>
          <p:nvPr>
            <p:ph idx="1"/>
          </p:nvPr>
        </p:nvPicPr>
        <p:blipFill>
          <a:blip r:embed="rId3"/>
          <a:srcRect/>
          <a:stretch>
            <a:fillRect/>
          </a:stretch>
        </p:blipFill>
        <p:spPr bwMode="auto">
          <a:xfrm>
            <a:off x="228600" y="1600200"/>
            <a:ext cx="8534400" cy="3648869"/>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Example - Left Join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descr="https://lh5.googleusercontent.com/AzhgexLoTrxc9uZmeTBMIzlCpXBujQDUPSw7H-5W27kI-yCiZwiV1UFvSqMTvUaW_rGSbnusN-KWqavXGuTAc7zcI5JqawmU2JfKtCJxx1KSR_ogBJ0pp3IzVEuBxgB80CM5V7yLQQ"/>
          <p:cNvPicPr>
            <a:picLocks noGrp="1" noChangeAspect="1" noChangeArrowheads="1"/>
          </p:cNvPicPr>
          <p:nvPr>
            <p:ph idx="1"/>
          </p:nvPr>
        </p:nvPicPr>
        <p:blipFill>
          <a:blip r:embed="rId3"/>
          <a:srcRect/>
          <a:stretch>
            <a:fillRect/>
          </a:stretch>
        </p:blipFill>
        <p:spPr bwMode="auto">
          <a:xfrm>
            <a:off x="0" y="1066800"/>
            <a:ext cx="5419725" cy="2876550"/>
          </a:xfrm>
          <a:prstGeom prst="rect">
            <a:avLst/>
          </a:prstGeom>
          <a:noFill/>
        </p:spPr>
      </p:pic>
      <p:pic>
        <p:nvPicPr>
          <p:cNvPr id="8" name="Picture 4" descr="https://lh3.googleusercontent.com/sxYHHdrNODxuQzGnKL0jz-6iXUfMYA59PCcUbtZqoSfU29kd-41I5cbJABYmOsY3RHCaQdevsjP4X0O-gOWlA81zZRBZoxCY5BE7PQ4WqA02i8cIC9SekirqIsFQADvt4r5StrdRXQ"/>
          <p:cNvPicPr>
            <a:picLocks noChangeAspect="1" noChangeArrowheads="1"/>
          </p:cNvPicPr>
          <p:nvPr/>
        </p:nvPicPr>
        <p:blipFill>
          <a:blip r:embed="rId4"/>
          <a:srcRect/>
          <a:stretch>
            <a:fillRect/>
          </a:stretch>
        </p:blipFill>
        <p:spPr bwMode="auto">
          <a:xfrm>
            <a:off x="2971800" y="2362200"/>
            <a:ext cx="5467350" cy="1752600"/>
          </a:xfrm>
          <a:prstGeom prst="rect">
            <a:avLst/>
          </a:prstGeom>
          <a:noFill/>
        </p:spPr>
      </p:pic>
      <p:pic>
        <p:nvPicPr>
          <p:cNvPr id="10" name="Picture 6" descr="https://lh4.googleusercontent.com/SmN_V_vWj-2KIIz3kWi2xBhfiCP569o3pnmR6z0UnlNxZn99nzOmlorvBG8VCWGUWnfrNZMzD6qCxsngSGaF_NN4OSCoNTj48yFVzIXDfJWip07KMY7sWk2Sa5Es7ruHUOZAZvok0g"/>
          <p:cNvPicPr>
            <a:picLocks noChangeAspect="1" noChangeArrowheads="1"/>
          </p:cNvPicPr>
          <p:nvPr/>
        </p:nvPicPr>
        <p:blipFill>
          <a:blip r:embed="rId5"/>
          <a:srcRect/>
          <a:stretch>
            <a:fillRect/>
          </a:stretch>
        </p:blipFill>
        <p:spPr bwMode="auto">
          <a:xfrm>
            <a:off x="1676400" y="4114800"/>
            <a:ext cx="5553075" cy="2066925"/>
          </a:xfrm>
          <a:prstGeom prst="rect">
            <a:avLst/>
          </a:prstGeom>
          <a:noFill/>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dirty="0">
                <a:solidFill>
                  <a:schemeClr val="bg1"/>
                </a:solidFill>
                <a:latin typeface="Times New Roman" pitchFamily="18" charset="0"/>
                <a:cs typeface="Times New Roman" pitchFamily="18" charset="0"/>
              </a:rPr>
              <a:t>Right Join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descr="https://lh3.googleusercontent.com/rKQUEGZqGXxYNk_r5G-sjRVUcni-_az_i7qWMgOt_uWL-8E7UoKul0MgC3CVFfFQqld9fLk_E-Lb5MeEZFshu7HSJ6otWzLpYkkF9lqHS6dpVRDaf--NjgM8YY9HYPoOsZPE8veOSg"/>
          <p:cNvPicPr>
            <a:picLocks noGrp="1" noChangeAspect="1" noChangeArrowheads="1"/>
          </p:cNvPicPr>
          <p:nvPr>
            <p:ph idx="1"/>
          </p:nvPr>
        </p:nvPicPr>
        <p:blipFill>
          <a:blip r:embed="rId3"/>
          <a:srcRect/>
          <a:stretch>
            <a:fillRect/>
          </a:stretch>
        </p:blipFill>
        <p:spPr bwMode="auto">
          <a:xfrm>
            <a:off x="381000" y="1295400"/>
            <a:ext cx="8077200" cy="434339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2400" dirty="0">
                <a:latin typeface="Times New Roman" pitchFamily="18" charset="0"/>
                <a:cs typeface="Times New Roman" pitchFamily="18" charset="0"/>
              </a:rPr>
              <a:t>Banking: all transactions</a:t>
            </a:r>
          </a:p>
          <a:p>
            <a:pPr lvl="1"/>
            <a:r>
              <a:rPr lang="en-US" sz="2400" dirty="0">
                <a:latin typeface="Times New Roman" pitchFamily="18" charset="0"/>
                <a:cs typeface="Times New Roman" pitchFamily="18" charset="0"/>
              </a:rPr>
              <a:t>Airlines: reservations, schedules</a:t>
            </a:r>
          </a:p>
          <a:p>
            <a:pPr lvl="1"/>
            <a:r>
              <a:rPr lang="en-US" sz="2400" dirty="0">
                <a:latin typeface="Times New Roman" pitchFamily="18" charset="0"/>
                <a:cs typeface="Times New Roman" pitchFamily="18" charset="0"/>
              </a:rPr>
              <a:t>Universities:  registration, grades</a:t>
            </a:r>
          </a:p>
          <a:p>
            <a:pPr lvl="1"/>
            <a:r>
              <a:rPr lang="en-US" sz="2400" dirty="0">
                <a:latin typeface="Times New Roman" pitchFamily="18" charset="0"/>
                <a:cs typeface="Times New Roman" pitchFamily="18" charset="0"/>
              </a:rPr>
              <a:t>Sales: customers, products, purchases</a:t>
            </a:r>
          </a:p>
          <a:p>
            <a:pPr lvl="1"/>
            <a:r>
              <a:rPr lang="en-US" sz="2400" dirty="0">
                <a:latin typeface="Times New Roman" pitchFamily="18" charset="0"/>
                <a:cs typeface="Times New Roman" pitchFamily="18" charset="0"/>
              </a:rPr>
              <a:t>Online retailers: order tracking, customized recommendations</a:t>
            </a:r>
          </a:p>
          <a:p>
            <a:pPr lvl="1"/>
            <a:r>
              <a:rPr lang="en-US" sz="2400" dirty="0">
                <a:latin typeface="Times New Roman" pitchFamily="18" charset="0"/>
                <a:cs typeface="Times New Roman" pitchFamily="18" charset="0"/>
              </a:rPr>
              <a:t>Manufacturing: production, inventory, orders, supply chain</a:t>
            </a:r>
          </a:p>
          <a:p>
            <a:pPr lvl="1"/>
            <a:r>
              <a:rPr lang="en-US" sz="2400" dirty="0">
                <a:latin typeface="Times New Roman" pitchFamily="18" charset="0"/>
                <a:cs typeface="Times New Roman" pitchFamily="18" charset="0"/>
              </a:rPr>
              <a:t>Human resources:  employee records, salaries, tax deductions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000" dirty="0">
                <a:solidFill>
                  <a:schemeClr val="bg1"/>
                </a:solidFill>
                <a:latin typeface="Times New Roman" pitchFamily="18" charset="0"/>
                <a:cs typeface="Times New Roman" pitchFamily="18" charset="0"/>
              </a:rPr>
              <a:t>Examples of Database Applications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b="1" dirty="0">
                <a:solidFill>
                  <a:schemeClr val="bg1"/>
                </a:solidFill>
                <a:latin typeface="Times New Roman" pitchFamily="18" charset="0"/>
                <a:cs typeface="Times New Roman" pitchFamily="18" charset="0"/>
              </a:rPr>
              <a:t>Example – Right Join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descr="https://lh6.googleusercontent.com/MGHIryk1DfrQQHT2pr-1AZmbi3oCzxRK2jyJNTIeek4lf5e7BzYJXGyGY7oQGs_6bmOePXkzSWvpt1c1jaIstZDGAsKvfjb9MX-nfG9g8qGP6f-cC7AU4Z74WGr0yIzCULmYvoDo1A"/>
          <p:cNvPicPr>
            <a:picLocks noGrp="1" noChangeAspect="1" noChangeArrowheads="1"/>
          </p:cNvPicPr>
          <p:nvPr>
            <p:ph idx="1"/>
          </p:nvPr>
        </p:nvPicPr>
        <p:blipFill>
          <a:blip r:embed="rId3"/>
          <a:srcRect/>
          <a:stretch>
            <a:fillRect/>
          </a:stretch>
        </p:blipFill>
        <p:spPr bwMode="auto">
          <a:xfrm>
            <a:off x="0" y="990600"/>
            <a:ext cx="5495925" cy="3495675"/>
          </a:xfrm>
          <a:prstGeom prst="rect">
            <a:avLst/>
          </a:prstGeom>
          <a:noFill/>
        </p:spPr>
      </p:pic>
      <p:pic>
        <p:nvPicPr>
          <p:cNvPr id="8" name="Picture 4" descr="https://lh3.googleusercontent.com/vF0XgydrvxzZfi-DeEApfu61-WmR_QarC04JGGH9vrr8JwvVV7v4d403PxdlpWgeizWhmQGLodByaJ7Ut7Q_SX9GTGT5EOxA1-q2yJ2CkKWNIaYbOkZ7EVAT8FS7lVlX-Q8Mk50LMw"/>
          <p:cNvPicPr>
            <a:picLocks noChangeAspect="1" noChangeArrowheads="1"/>
          </p:cNvPicPr>
          <p:nvPr/>
        </p:nvPicPr>
        <p:blipFill>
          <a:blip r:embed="rId4"/>
          <a:srcRect/>
          <a:stretch>
            <a:fillRect/>
          </a:stretch>
        </p:blipFill>
        <p:spPr bwMode="auto">
          <a:xfrm>
            <a:off x="3200400" y="2743200"/>
            <a:ext cx="4962525" cy="3267075"/>
          </a:xfrm>
          <a:prstGeom prst="rect">
            <a:avLst/>
          </a:prstGeom>
          <a:noFill/>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dirty="0">
                <a:solidFill>
                  <a:schemeClr val="bg1"/>
                </a:solidFill>
                <a:latin typeface="Times New Roman" pitchFamily="18" charset="0"/>
                <a:cs typeface="Times New Roman" pitchFamily="18" charset="0"/>
              </a:rPr>
              <a:t>Full Join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descr="https://lh6.googleusercontent.com/J3gU9Ipf3Gyci8Ox-uAOMpQc9-5Z-BlTBg87glhHsvjqgJfyaXg7zw1OTJqy18j4zI0LctqLpx5-pMgTVtXvBPEJ7JP72pTICpt_mewPihK130CmvHbnCwU9iF752O5IoUb_SCfQWg"/>
          <p:cNvPicPr>
            <a:picLocks noGrp="1" noChangeAspect="1" noChangeArrowheads="1"/>
          </p:cNvPicPr>
          <p:nvPr>
            <p:ph idx="1"/>
          </p:nvPr>
        </p:nvPicPr>
        <p:blipFill>
          <a:blip r:embed="rId3"/>
          <a:srcRect/>
          <a:stretch>
            <a:fillRect/>
          </a:stretch>
        </p:blipFill>
        <p:spPr bwMode="auto">
          <a:xfrm>
            <a:off x="381000" y="1524000"/>
            <a:ext cx="8305799" cy="4343400"/>
          </a:xfrm>
          <a:prstGeom prst="rect">
            <a:avLst/>
          </a:prstGeom>
          <a:noFill/>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01980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Example – Full Join</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descr="https://lh6.googleusercontent.com/7sNmxEv2Ffe2g9hDRMr-r4UUTCLCUEcHY8fHCmsIVkhh_E21Fq7a09MkPQ7dW3uWi06xQFZsd6aQZGWoiu4deG1FtL3E0PFYUZ63ipXDP975tGbPODOwZZuv2Y_cwfdc8LwMlTa1Gw"/>
          <p:cNvPicPr>
            <a:picLocks noGrp="1" noChangeAspect="1" noChangeArrowheads="1"/>
          </p:cNvPicPr>
          <p:nvPr>
            <p:ph idx="1"/>
          </p:nvPr>
        </p:nvPicPr>
        <p:blipFill>
          <a:blip r:embed="rId3"/>
          <a:srcRect/>
          <a:stretch>
            <a:fillRect/>
          </a:stretch>
        </p:blipFill>
        <p:spPr bwMode="auto">
          <a:xfrm>
            <a:off x="0" y="1143000"/>
            <a:ext cx="5381625" cy="3524250"/>
          </a:xfrm>
          <a:prstGeom prst="rect">
            <a:avLst/>
          </a:prstGeom>
          <a:noFill/>
        </p:spPr>
      </p:pic>
      <p:pic>
        <p:nvPicPr>
          <p:cNvPr id="8" name="Picture 4" descr="https://lh5.googleusercontent.com/2dEnixJpop1gc5O_Hi6fXL1dtt-spd5tkHdYPBnVcfApV1WgZIbUVAXVBPySq_7GjEt5NqJxQMa8KfPCi7eWRVxW6MgB0nqGIVbr8mKoRTNrLSlhvmRp6IkVZi76S-WvG_M2y-6gQw"/>
          <p:cNvPicPr>
            <a:picLocks noChangeAspect="1" noChangeArrowheads="1"/>
          </p:cNvPicPr>
          <p:nvPr/>
        </p:nvPicPr>
        <p:blipFill>
          <a:blip r:embed="rId4"/>
          <a:srcRect/>
          <a:stretch>
            <a:fillRect/>
          </a:stretch>
        </p:blipFill>
        <p:spPr bwMode="auto">
          <a:xfrm>
            <a:off x="3676650" y="2828924"/>
            <a:ext cx="5467350" cy="3648076"/>
          </a:xfrm>
          <a:prstGeom prst="rect">
            <a:avLst/>
          </a:prstGeom>
          <a:noFill/>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334000"/>
          </a:xfrm>
        </p:spPr>
        <p:txBody>
          <a:bodyPr/>
          <a:lstStyle/>
          <a:p>
            <a:r>
              <a:rPr lang="en-GB" sz="2400" dirty="0">
                <a:latin typeface="Times New Roman" pitchFamily="18" charset="0"/>
                <a:cs typeface="Times New Roman" pitchFamily="18" charset="0"/>
              </a:rPr>
              <a:t>There are two versions of the relational calculus:</a:t>
            </a:r>
          </a:p>
          <a:p>
            <a:pPr lvl="1"/>
            <a:r>
              <a:rPr lang="en-GB" sz="2400" b="1" dirty="0" err="1">
                <a:latin typeface="Times New Roman" pitchFamily="18" charset="0"/>
                <a:cs typeface="Times New Roman" pitchFamily="18" charset="0"/>
              </a:rPr>
              <a:t>Tuple</a:t>
            </a:r>
            <a:r>
              <a:rPr lang="en-GB" sz="2400" b="1" dirty="0">
                <a:latin typeface="Times New Roman" pitchFamily="18" charset="0"/>
                <a:cs typeface="Times New Roman" pitchFamily="18" charset="0"/>
              </a:rPr>
              <a:t> relational calculus (TRC)</a:t>
            </a:r>
          </a:p>
          <a:p>
            <a:pPr lvl="1"/>
            <a:r>
              <a:rPr lang="en-GB" sz="2400" b="1" dirty="0">
                <a:latin typeface="Times New Roman" pitchFamily="18" charset="0"/>
                <a:cs typeface="Times New Roman" pitchFamily="18" charset="0"/>
              </a:rPr>
              <a:t>Domain relational calculus</a:t>
            </a:r>
            <a:r>
              <a:rPr lang="en-GB" sz="2400" b="1" i="1" dirty="0">
                <a:latin typeface="Times New Roman" pitchFamily="18" charset="0"/>
                <a:cs typeface="Times New Roman" pitchFamily="18" charset="0"/>
              </a:rPr>
              <a:t> </a:t>
            </a:r>
            <a:r>
              <a:rPr lang="en-GB" sz="2400" b="1" dirty="0">
                <a:latin typeface="Times New Roman" pitchFamily="18" charset="0"/>
                <a:cs typeface="Times New Roman" pitchFamily="18" charset="0"/>
              </a:rPr>
              <a:t>(DRC)</a:t>
            </a:r>
          </a:p>
          <a:p>
            <a:pPr>
              <a:buSzPct val="75000"/>
            </a:pPr>
            <a:r>
              <a:rPr lang="en-GB" sz="2400" dirty="0">
                <a:latin typeface="Times New Roman" pitchFamily="18" charset="0"/>
                <a:cs typeface="Times New Roman" pitchFamily="18" charset="0"/>
              </a:rPr>
              <a:t>The calculus is non-procedural (‘declarative’) compared to the relational algebra</a:t>
            </a:r>
          </a:p>
          <a:p>
            <a:pPr>
              <a:lnSpc>
                <a:spcPct val="90000"/>
              </a:lnSpc>
            </a:pPr>
            <a:r>
              <a:rPr lang="en-US" sz="2400" dirty="0">
                <a:latin typeface="Times New Roman" pitchFamily="18" charset="0"/>
                <a:cs typeface="Times New Roman" pitchFamily="18" charset="0"/>
              </a:rPr>
              <a:t>Calculus has variables, constants, comparison ops, logical connectives and quantifiers.</a:t>
            </a:r>
          </a:p>
          <a:p>
            <a:pPr lvl="1">
              <a:lnSpc>
                <a:spcPct val="90000"/>
              </a:lnSpc>
              <a:buSzPct val="75000"/>
            </a:pPr>
            <a:r>
              <a:rPr lang="en-US" sz="2400" u="sng" dirty="0">
                <a:latin typeface="Times New Roman" pitchFamily="18" charset="0"/>
                <a:cs typeface="Times New Roman" pitchFamily="18" charset="0"/>
              </a:rPr>
              <a:t>TRC</a:t>
            </a:r>
            <a:r>
              <a:rPr lang="en-US" sz="2400" dirty="0">
                <a:latin typeface="Times New Roman" pitchFamily="18" charset="0"/>
                <a:cs typeface="Times New Roman" pitchFamily="18" charset="0"/>
              </a:rPr>
              <a:t>:  Variables range over (i.e., get bound to) </a:t>
            </a:r>
            <a:r>
              <a:rPr lang="en-US" sz="2400" dirty="0" err="1">
                <a:latin typeface="Times New Roman" pitchFamily="18" charset="0"/>
                <a:cs typeface="Times New Roman" pitchFamily="18" charset="0"/>
              </a:rPr>
              <a:t>tuples</a:t>
            </a:r>
            <a:r>
              <a:rPr lang="en-US" sz="2400" dirty="0">
                <a:latin typeface="Times New Roman" pitchFamily="18" charset="0"/>
                <a:cs typeface="Times New Roman" pitchFamily="18" charset="0"/>
              </a:rPr>
              <a:t>.</a:t>
            </a:r>
          </a:p>
          <a:p>
            <a:pPr lvl="1">
              <a:lnSpc>
                <a:spcPct val="90000"/>
              </a:lnSpc>
              <a:buSzPct val="75000"/>
            </a:pPr>
            <a:r>
              <a:rPr lang="en-US" sz="2400" u="sng" dirty="0">
                <a:latin typeface="Times New Roman" pitchFamily="18" charset="0"/>
                <a:cs typeface="Times New Roman" pitchFamily="18" charset="0"/>
              </a:rPr>
              <a:t>DRC</a:t>
            </a:r>
            <a:r>
              <a:rPr lang="en-US" sz="2400" dirty="0">
                <a:latin typeface="Times New Roman" pitchFamily="18" charset="0"/>
                <a:cs typeface="Times New Roman" pitchFamily="18" charset="0"/>
              </a:rPr>
              <a:t>:  Variables range over domain elements (= field values).</a:t>
            </a:r>
          </a:p>
          <a:p>
            <a:pPr lvl="1">
              <a:lnSpc>
                <a:spcPct val="90000"/>
              </a:lnSpc>
              <a:buSzPct val="75000"/>
            </a:pPr>
            <a:r>
              <a:rPr lang="en-US" sz="2400" dirty="0">
                <a:latin typeface="Times New Roman" pitchFamily="18" charset="0"/>
                <a:cs typeface="Times New Roman" pitchFamily="18" charset="0"/>
              </a:rPr>
              <a:t>Both TRC and DRC are simple subsets of first-order logic.</a:t>
            </a:r>
          </a:p>
          <a:p>
            <a:pPr>
              <a:lnSpc>
                <a:spcPct val="90000"/>
              </a:lnSpc>
            </a:pPr>
            <a:r>
              <a:rPr lang="en-US" sz="2400" dirty="0">
                <a:latin typeface="Times New Roman" pitchFamily="18" charset="0"/>
                <a:cs typeface="Times New Roman" pitchFamily="18" charset="0"/>
              </a:rPr>
              <a:t>Expressions in the calculus are called formulas.  </a:t>
            </a:r>
            <a:r>
              <a:rPr lang="en-US" sz="2400" u="sng" dirty="0">
                <a:latin typeface="Times New Roman" pitchFamily="18" charset="0"/>
                <a:cs typeface="Times New Roman" pitchFamily="18" charset="0"/>
              </a:rPr>
              <a:t>An answer </a:t>
            </a:r>
            <a:r>
              <a:rPr lang="en-US" sz="2400" u="sng" dirty="0" err="1">
                <a:latin typeface="Times New Roman" pitchFamily="18" charset="0"/>
                <a:cs typeface="Times New Roman" pitchFamily="18" charset="0"/>
              </a:rPr>
              <a:t>tuple</a:t>
            </a:r>
            <a:r>
              <a:rPr lang="en-US" sz="2400" u="sng" dirty="0">
                <a:latin typeface="Times New Roman" pitchFamily="18" charset="0"/>
                <a:cs typeface="Times New Roman" pitchFamily="18" charset="0"/>
              </a:rPr>
              <a:t> is essentially an assignment of constants to variables that make the formula  evaluate to true.</a:t>
            </a: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Relational Calculus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4983163"/>
          </a:xfrm>
        </p:spPr>
        <p:txBody>
          <a:bodyPr>
            <a:noAutofit/>
          </a:bodyPr>
          <a:lstStyle/>
          <a:p>
            <a:pPr algn="just"/>
            <a:r>
              <a:rPr lang="en-US" sz="2400" dirty="0">
                <a:latin typeface="Times New Roman" pitchFamily="18" charset="0"/>
                <a:cs typeface="Times New Roman" pitchFamily="18" charset="0"/>
              </a:rPr>
              <a:t>TRC and DRC are semantically similar</a:t>
            </a:r>
          </a:p>
          <a:p>
            <a:pPr algn="just"/>
            <a:r>
              <a:rPr lang="en-US" sz="2400" dirty="0">
                <a:latin typeface="Times New Roman" pitchFamily="18" charset="0"/>
                <a:cs typeface="Times New Roman" pitchFamily="18" charset="0"/>
              </a:rPr>
              <a:t>In TRC, </a:t>
            </a:r>
            <a:r>
              <a:rPr lang="en-US" sz="2400" dirty="0" err="1">
                <a:latin typeface="Times New Roman" pitchFamily="18" charset="0"/>
                <a:cs typeface="Times New Roman" pitchFamily="18" charset="0"/>
              </a:rPr>
              <a:t>tuples</a:t>
            </a:r>
            <a:r>
              <a:rPr lang="en-US" sz="2400" dirty="0">
                <a:latin typeface="Times New Roman" pitchFamily="18" charset="0"/>
                <a:cs typeface="Times New Roman" pitchFamily="18" charset="0"/>
              </a:rPr>
              <a:t> share an equal status as variables, and field referencing can be used to select </a:t>
            </a:r>
            <a:r>
              <a:rPr lang="en-US" sz="2400" dirty="0" err="1">
                <a:latin typeface="Times New Roman" pitchFamily="18" charset="0"/>
                <a:cs typeface="Times New Roman" pitchFamily="18" charset="0"/>
              </a:rPr>
              <a:t>tuple</a:t>
            </a:r>
            <a:r>
              <a:rPr lang="en-US" sz="2400" dirty="0">
                <a:latin typeface="Times New Roman" pitchFamily="18" charset="0"/>
                <a:cs typeface="Times New Roman" pitchFamily="18" charset="0"/>
              </a:rPr>
              <a:t> parts</a:t>
            </a:r>
          </a:p>
          <a:p>
            <a:pPr algn="just"/>
            <a:r>
              <a:rPr lang="en-US" sz="2400" dirty="0">
                <a:latin typeface="Times New Roman" pitchFamily="18" charset="0"/>
                <a:cs typeface="Times New Roman" pitchFamily="18" charset="0"/>
              </a:rPr>
              <a:t>In DRC, formal variables are explicit </a:t>
            </a:r>
          </a:p>
          <a:p>
            <a:endParaRPr lang="en-US" sz="2400" u="sng" dirty="0">
              <a:latin typeface="Times New Roman" pitchFamily="18" charset="0"/>
              <a:cs typeface="Times New Roman" pitchFamily="18" charset="0"/>
            </a:endParaRP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Relational Calculus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pPr>
            <a:r>
              <a:rPr lang="en-US" sz="2400" dirty="0">
                <a:latin typeface="Times New Roman" pitchFamily="18" charset="0"/>
                <a:cs typeface="Times New Roman" pitchFamily="18" charset="0"/>
              </a:rPr>
              <a:t>Query: {T | P(T)}</a:t>
            </a:r>
          </a:p>
          <a:p>
            <a:pPr lvl="1">
              <a:lnSpc>
                <a:spcPct val="90000"/>
              </a:lnSpc>
            </a:pPr>
            <a:r>
              <a:rPr lang="en-US" sz="2400" dirty="0">
                <a:latin typeface="Times New Roman" pitchFamily="18" charset="0"/>
                <a:cs typeface="Times New Roman" pitchFamily="18" charset="0"/>
              </a:rPr>
              <a:t>T is </a:t>
            </a:r>
            <a:r>
              <a:rPr lang="en-US" sz="2400" dirty="0" err="1">
                <a:latin typeface="Times New Roman" pitchFamily="18" charset="0"/>
                <a:cs typeface="Times New Roman" pitchFamily="18" charset="0"/>
              </a:rPr>
              <a:t>tuple</a:t>
            </a:r>
            <a:r>
              <a:rPr lang="en-US" sz="2400" dirty="0">
                <a:latin typeface="Times New Roman" pitchFamily="18" charset="0"/>
                <a:cs typeface="Times New Roman" pitchFamily="18" charset="0"/>
              </a:rPr>
              <a:t> variable</a:t>
            </a:r>
          </a:p>
          <a:p>
            <a:pPr lvl="1">
              <a:lnSpc>
                <a:spcPct val="90000"/>
              </a:lnSpc>
            </a:pPr>
            <a:r>
              <a:rPr lang="en-US" sz="2400" dirty="0">
                <a:latin typeface="Times New Roman" pitchFamily="18" charset="0"/>
                <a:cs typeface="Times New Roman" pitchFamily="18" charset="0"/>
              </a:rPr>
              <a:t>P(T) is a formula that describes T</a:t>
            </a:r>
          </a:p>
          <a:p>
            <a:pPr>
              <a:lnSpc>
                <a:spcPct val="90000"/>
              </a:lnSpc>
            </a:pPr>
            <a:r>
              <a:rPr lang="en-US" sz="2400" dirty="0">
                <a:latin typeface="Times New Roman" pitchFamily="18" charset="0"/>
                <a:cs typeface="Times New Roman" pitchFamily="18" charset="0"/>
              </a:rPr>
              <a:t>Result, the set of all </a:t>
            </a:r>
            <a:r>
              <a:rPr lang="en-US" sz="2400" dirty="0" err="1">
                <a:latin typeface="Times New Roman" pitchFamily="18" charset="0"/>
                <a:cs typeface="Times New Roman" pitchFamily="18" charset="0"/>
              </a:rPr>
              <a:t>tuples</a:t>
            </a:r>
            <a:r>
              <a:rPr lang="en-US" sz="2400" dirty="0">
                <a:latin typeface="Times New Roman" pitchFamily="18" charset="0"/>
                <a:cs typeface="Times New Roman" pitchFamily="18" charset="0"/>
              </a:rPr>
              <a:t> t for which P(t) evaluates True.</a:t>
            </a:r>
          </a:p>
          <a:p>
            <a:pPr lvl="1">
              <a:lnSpc>
                <a:spcPct val="90000"/>
              </a:lnSpc>
            </a:pPr>
            <a:r>
              <a:rPr lang="en-US" sz="2400" dirty="0">
                <a:latin typeface="Times New Roman" pitchFamily="18" charset="0"/>
                <a:cs typeface="Times New Roman" pitchFamily="18" charset="0"/>
              </a:rPr>
              <a:t>Find all sailors with a rating above 7.</a:t>
            </a:r>
          </a:p>
          <a:p>
            <a:pPr>
              <a:lnSpc>
                <a:spcPct val="90000"/>
              </a:lnSpc>
            </a:pPr>
            <a:r>
              <a:rPr lang="en-US" sz="2400" dirty="0">
                <a:latin typeface="Times New Roman" pitchFamily="18" charset="0"/>
                <a:cs typeface="Times New Roman" pitchFamily="18" charset="0"/>
              </a:rPr>
              <a:t>Atomic formula</a:t>
            </a:r>
          </a:p>
          <a:p>
            <a:pPr lvl="1">
              <a:lnSpc>
                <a:spcPct val="90000"/>
              </a:lnSpc>
            </a:pP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op </a:t>
            </a:r>
            <a:r>
              <a:rPr lang="en-US" sz="2400" dirty="0" err="1">
                <a:latin typeface="Times New Roman" pitchFamily="18" charset="0"/>
                <a:cs typeface="Times New Roman" pitchFamily="18" charset="0"/>
              </a:rPr>
              <a:t>S.b</a:t>
            </a:r>
            <a:r>
              <a:rPr lang="en-US" sz="2400" dirty="0">
                <a:latin typeface="Times New Roman" pitchFamily="18" charset="0"/>
                <a:cs typeface="Times New Roman" pitchFamily="18" charset="0"/>
              </a:rPr>
              <a:t> ,    op is one of</a:t>
            </a:r>
          </a:p>
          <a:p>
            <a:pPr lvl="1">
              <a:lnSpc>
                <a:spcPct val="90000"/>
              </a:lnSpc>
            </a:pPr>
            <a:r>
              <a:rPr lang="en-US" sz="2400" dirty="0" err="1">
                <a:latin typeface="Times New Roman" pitchFamily="18" charset="0"/>
                <a:cs typeface="Times New Roman" pitchFamily="18" charset="0"/>
              </a:rPr>
              <a:t>R.a</a:t>
            </a:r>
            <a:r>
              <a:rPr lang="en-US" sz="2400" dirty="0">
                <a:latin typeface="Times New Roman" pitchFamily="18" charset="0"/>
                <a:cs typeface="Times New Roman" pitchFamily="18" charset="0"/>
              </a:rPr>
              <a:t> op constant</a:t>
            </a:r>
          </a:p>
          <a:p>
            <a:pPr lvl="1">
              <a:lnSpc>
                <a:spcPct val="90000"/>
              </a:lnSpc>
            </a:pPr>
            <a:endParaRPr lang="en-US" sz="2400" dirty="0">
              <a:latin typeface="Times New Roman" pitchFamily="18" charset="0"/>
              <a:cs typeface="Times New Roman" pitchFamily="18" charset="0"/>
            </a:endParaRPr>
          </a:p>
          <a:p>
            <a:pPr lvl="1">
              <a:lnSpc>
                <a:spcPct val="90000"/>
              </a:lnSpc>
              <a:buFontTx/>
              <a:buNone/>
            </a:pPr>
            <a:endParaRPr lang="en-US" sz="2400" dirty="0">
              <a:latin typeface="Times New Roman" pitchFamily="18" charset="0"/>
              <a:cs typeface="Times New Roman" pitchFamily="18" charset="0"/>
            </a:endParaRPr>
          </a:p>
          <a:p>
            <a:pPr lvl="1">
              <a:lnSpc>
                <a:spcPct val="90000"/>
              </a:lnSpc>
            </a:pPr>
            <a:endParaRPr lang="en-US" sz="2400" dirty="0">
              <a:latin typeface="Times New Roman" pitchFamily="18" charset="0"/>
              <a:cs typeface="Times New Roman" pitchFamily="18" charset="0"/>
            </a:endParaRPr>
          </a:p>
          <a:p>
            <a:pPr>
              <a:lnSpc>
                <a:spcPct val="90000"/>
              </a:lnSpc>
              <a:buFont typeface="Monotype Sorts" pitchFamily="2" charset="2"/>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err="1">
                <a:solidFill>
                  <a:schemeClr val="bg1"/>
                </a:solidFill>
                <a:latin typeface="Times New Roman" pitchFamily="18" charset="0"/>
                <a:cs typeface="Times New Roman" pitchFamily="18" charset="0"/>
              </a:rPr>
              <a:t>Tuple</a:t>
            </a:r>
            <a:r>
              <a:rPr lang="en-US" sz="3000" dirty="0">
                <a:solidFill>
                  <a:schemeClr val="bg1"/>
                </a:solidFill>
                <a:latin typeface="Times New Roman" pitchFamily="18" charset="0"/>
                <a:cs typeface="Times New Roman" pitchFamily="18" charset="0"/>
              </a:rPr>
              <a:t> Relational Calculus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059363"/>
          </a:xfrm>
        </p:spPr>
        <p:txBody>
          <a:bodyPr>
            <a:noAutofit/>
          </a:bodyPr>
          <a:lstStyle/>
          <a:p>
            <a:r>
              <a:rPr lang="en-US" sz="2400" dirty="0"/>
              <a:t>A logical language with variables ranging over </a:t>
            </a:r>
            <a:r>
              <a:rPr lang="en-US" sz="2400" dirty="0" err="1"/>
              <a:t>tuples</a:t>
            </a:r>
            <a:r>
              <a:rPr lang="en-US" sz="2400" dirty="0"/>
              <a:t>: </a:t>
            </a:r>
          </a:p>
          <a:p>
            <a:pPr marL="0" indent="0" algn="ctr">
              <a:buNone/>
            </a:pPr>
            <a:r>
              <a:rPr lang="en-US" sz="2400" dirty="0"/>
              <a:t>{ T | </a:t>
            </a:r>
            <a:r>
              <a:rPr lang="en-US" sz="2400" dirty="0" err="1"/>
              <a:t>Cond</a:t>
            </a:r>
            <a:r>
              <a:rPr lang="en-US" sz="2400" dirty="0"/>
              <a:t> } </a:t>
            </a:r>
          </a:p>
          <a:p>
            <a:pPr lvl="1"/>
            <a:r>
              <a:rPr lang="en-US" sz="2400" dirty="0"/>
              <a:t>Return all </a:t>
            </a:r>
            <a:r>
              <a:rPr lang="en-US" sz="2400" dirty="0" err="1"/>
              <a:t>tuples</a:t>
            </a:r>
            <a:r>
              <a:rPr lang="en-US" sz="2400" dirty="0"/>
              <a:t> T that satisfy the condition Cond. </a:t>
            </a:r>
          </a:p>
          <a:p>
            <a:pPr marL="0" indent="0">
              <a:buNone/>
            </a:pPr>
            <a:r>
              <a:rPr lang="en-US" sz="2400" dirty="0"/>
              <a:t>• { T | R(T) }: returns all </a:t>
            </a:r>
            <a:r>
              <a:rPr lang="en-US" sz="2400" dirty="0" err="1"/>
              <a:t>tuples</a:t>
            </a:r>
            <a:r>
              <a:rPr lang="en-US" sz="2400" dirty="0"/>
              <a:t> T such that T is a </a:t>
            </a:r>
            <a:r>
              <a:rPr lang="en-US" sz="2400" dirty="0" err="1"/>
              <a:t>tuple</a:t>
            </a:r>
            <a:r>
              <a:rPr lang="en-US" sz="2400" dirty="0"/>
              <a:t> in relation R. </a:t>
            </a:r>
          </a:p>
          <a:p>
            <a:pPr marL="0" indent="0">
              <a:buNone/>
            </a:pPr>
            <a:r>
              <a:rPr lang="en-US" sz="2400" dirty="0"/>
              <a:t>• { T.name | F ACULT Y (T) AND </a:t>
            </a:r>
            <a:r>
              <a:rPr lang="en-US" sz="2400" dirty="0" err="1"/>
              <a:t>T.DeptId</a:t>
            </a:r>
            <a:r>
              <a:rPr lang="en-US" sz="2400" dirty="0"/>
              <a:t> = ‘CS’ }. </a:t>
            </a:r>
          </a:p>
          <a:p>
            <a:pPr marL="0" indent="0">
              <a:buNone/>
            </a:pPr>
            <a:r>
              <a:rPr lang="en-US" sz="2400" dirty="0"/>
              <a:t>	returns the values of name field of all faculty </a:t>
            </a:r>
            <a:r>
              <a:rPr lang="en-US" sz="2400" dirty="0" err="1"/>
              <a:t>tuples</a:t>
            </a:r>
            <a:r>
              <a:rPr lang="en-US" sz="2400" dirty="0"/>
              <a:t> with the value ’CS’ in their department id field. </a:t>
            </a:r>
          </a:p>
          <a:p>
            <a:pPr marL="0" indent="0">
              <a:buNone/>
            </a:pPr>
            <a:r>
              <a:rPr lang="en-US" sz="2400" dirty="0"/>
              <a:t>– The variable T is said to be free since it is not bound by a quantifier (for all, exists). </a:t>
            </a:r>
          </a:p>
          <a:p>
            <a:pPr marL="0" indent="0">
              <a:buNone/>
            </a:pPr>
            <a:r>
              <a:rPr lang="en-US" sz="2400" dirty="0"/>
              <a:t>– The result of this statement is a relation (or a set of </a:t>
            </a:r>
            <a:r>
              <a:rPr lang="en-US" sz="2400" dirty="0" err="1"/>
              <a:t>tuples</a:t>
            </a:r>
            <a:r>
              <a:rPr lang="en-US" sz="2400" dirty="0"/>
              <a:t>) that correspond to all possible ways to satisfy this statement. </a:t>
            </a:r>
          </a:p>
          <a:p>
            <a:pPr marL="0" indent="0">
              <a:buNone/>
            </a:pPr>
            <a:r>
              <a:rPr lang="en-US" sz="2400" dirty="0"/>
              <a:t>– Find all possible instances of T that make this statement true. </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dirty="0" err="1">
                <a:solidFill>
                  <a:schemeClr val="bg1"/>
                </a:solidFill>
                <a:latin typeface="Times New Roman" pitchFamily="18" charset="0"/>
                <a:cs typeface="Times New Roman" pitchFamily="18" charset="0"/>
              </a:rPr>
              <a:t>Tuple</a:t>
            </a:r>
            <a:r>
              <a:rPr lang="en-US" sz="3200" dirty="0">
                <a:solidFill>
                  <a:schemeClr val="bg1"/>
                </a:solidFill>
                <a:latin typeface="Times New Roman" pitchFamily="18" charset="0"/>
                <a:cs typeface="Times New Roman" pitchFamily="18" charset="0"/>
              </a:rPr>
              <a:t> Relational Calculus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dirty="0">
                <a:solidFill>
                  <a:schemeClr val="bg1"/>
                </a:solidFill>
                <a:latin typeface="Times New Roman" pitchFamily="18" charset="0"/>
                <a:cs typeface="Times New Roman" pitchFamily="18" charset="0"/>
              </a:rPr>
              <a:t>Domain Relational Calculus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4098" name="Picture 2"/>
          <p:cNvPicPr>
            <a:picLocks noGrp="1" noChangeAspect="1" noChangeArrowheads="1"/>
          </p:cNvPicPr>
          <p:nvPr>
            <p:ph idx="1"/>
          </p:nvPr>
        </p:nvPicPr>
        <p:blipFill>
          <a:blip r:embed="rId3"/>
          <a:srcRect/>
          <a:stretch>
            <a:fillRect/>
          </a:stretch>
        </p:blipFill>
        <p:spPr bwMode="auto">
          <a:xfrm>
            <a:off x="533400" y="1371600"/>
            <a:ext cx="8000999" cy="4876800"/>
          </a:xfrm>
          <a:prstGeom prst="rect">
            <a:avLst/>
          </a:prstGeom>
          <a:noFill/>
          <a:ln w="9525">
            <a:noFill/>
            <a:miter lim="800000"/>
            <a:headEnd/>
            <a:tailEnd/>
          </a:ln>
          <a:effec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Domain Relational Calculus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305800" cy="323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Relational algebra is more operational; useful as internal representation for query evaluation plans. </a:t>
            </a:r>
          </a:p>
          <a:p>
            <a:pPr algn="just"/>
            <a:r>
              <a:rPr lang="en-US" dirty="0">
                <a:latin typeface="Times New Roman" pitchFamily="18" charset="0"/>
                <a:cs typeface="Times New Roman" pitchFamily="18" charset="0"/>
              </a:rPr>
              <a:t>Relational calculus is non-operational, and users define queries in terms of what they want, not in terms of how to compute it. (</a:t>
            </a:r>
            <a:r>
              <a:rPr lang="en-US" dirty="0" err="1">
                <a:latin typeface="Times New Roman" pitchFamily="18" charset="0"/>
                <a:cs typeface="Times New Roman" pitchFamily="18" charset="0"/>
              </a:rPr>
              <a:t>Declarativeness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Algebra and safe calculus have same expressive power, leading to the notion of relational completeness.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Summary </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4983163"/>
          </a:xfrm>
        </p:spPr>
        <p:txBody>
          <a:bodyPr>
            <a:noAutofit/>
          </a:bodyPr>
          <a:lstStyle/>
          <a:p>
            <a:pPr>
              <a:tabLst>
                <a:tab pos="1820863" algn="l"/>
                <a:tab pos="3659188" algn="l"/>
                <a:tab pos="3943350" algn="l"/>
              </a:tabLst>
            </a:pPr>
            <a:r>
              <a:rPr lang="en-US" sz="2400" b="1" dirty="0">
                <a:solidFill>
                  <a:srgbClr val="FF0000"/>
                </a:solidFill>
                <a:latin typeface="Times New Roman" pitchFamily="18" charset="0"/>
                <a:cs typeface="Times New Roman" pitchFamily="18" charset="0"/>
              </a:rPr>
              <a:t>Physical level</a:t>
            </a:r>
            <a:r>
              <a:rPr lang="en-US" sz="2400" b="1" dirty="0">
                <a:solidFill>
                  <a:schemeClr val="tx2"/>
                </a:solidFill>
                <a:latin typeface="Times New Roman" pitchFamily="18" charset="0"/>
                <a:cs typeface="Times New Roman" pitchFamily="18" charset="0"/>
              </a:rPr>
              <a:t>:</a:t>
            </a:r>
            <a:r>
              <a:rPr lang="en-US" sz="2400" dirty="0">
                <a:latin typeface="Times New Roman" pitchFamily="18" charset="0"/>
                <a:cs typeface="Times New Roman" pitchFamily="18" charset="0"/>
              </a:rPr>
              <a:t> describes how a record (e.g., customer) is stored.</a:t>
            </a:r>
          </a:p>
          <a:p>
            <a:pPr>
              <a:tabLst>
                <a:tab pos="1820863" algn="l"/>
                <a:tab pos="3659188" algn="l"/>
                <a:tab pos="3943350" algn="l"/>
              </a:tabLst>
            </a:pPr>
            <a:r>
              <a:rPr lang="en-US" sz="2400" b="1" dirty="0">
                <a:solidFill>
                  <a:srgbClr val="FF0000"/>
                </a:solidFill>
                <a:latin typeface="Times New Roman" pitchFamily="18" charset="0"/>
                <a:cs typeface="Times New Roman" pitchFamily="18" charset="0"/>
              </a:rPr>
              <a:t>Logical level</a:t>
            </a:r>
            <a:r>
              <a:rPr lang="en-US" sz="2400" b="1" dirty="0">
                <a:solidFill>
                  <a:schemeClr val="tx2"/>
                </a:solidFill>
                <a:latin typeface="Times New Roman" pitchFamily="18" charset="0"/>
                <a:cs typeface="Times New Roman" pitchFamily="18" charset="0"/>
              </a:rPr>
              <a:t>:</a:t>
            </a:r>
            <a:r>
              <a:rPr lang="en-US" sz="2400" dirty="0">
                <a:latin typeface="Times New Roman" pitchFamily="18" charset="0"/>
                <a:cs typeface="Times New Roman" pitchFamily="18" charset="0"/>
              </a:rPr>
              <a:t> describes data stored in database, and the relationships among the data.</a:t>
            </a:r>
          </a:p>
          <a:p>
            <a:pPr>
              <a:tabLst>
                <a:tab pos="1820863" algn="l"/>
                <a:tab pos="3659188" algn="l"/>
                <a:tab pos="3943350" algn="l"/>
              </a:tabLst>
            </a:pPr>
            <a:r>
              <a:rPr lang="en-US" sz="2400" b="1" dirty="0">
                <a:solidFill>
                  <a:srgbClr val="FF0000"/>
                </a:solidFill>
                <a:latin typeface="Times New Roman" pitchFamily="18" charset="0"/>
                <a:cs typeface="Times New Roman" pitchFamily="18" charset="0"/>
              </a:rPr>
              <a:t>View level</a:t>
            </a:r>
            <a:r>
              <a:rPr lang="en-US" sz="2400" b="1" dirty="0">
                <a:solidFill>
                  <a:schemeClr val="tx2"/>
                </a:solidFill>
                <a:latin typeface="Times New Roman" pitchFamily="18" charset="0"/>
                <a:cs typeface="Times New Roman" pitchFamily="18" charset="0"/>
              </a:rPr>
              <a:t>:</a:t>
            </a:r>
            <a:r>
              <a:rPr lang="en-US" sz="2400" dirty="0">
                <a:latin typeface="Times New Roman" pitchFamily="18" charset="0"/>
                <a:cs typeface="Times New Roman" pitchFamily="18" charset="0"/>
              </a:rPr>
              <a:t> application programs hide details of data types.  Views can also hide information (such as an employee’s salary) for security purposes. </a:t>
            </a:r>
          </a:p>
          <a:p>
            <a:pPr algn="just"/>
            <a:r>
              <a:rPr lang="en-US" sz="2400" dirty="0">
                <a:latin typeface="Times New Roman" pitchFamily="18" charset="0"/>
                <a:cs typeface="Times New Roman" pitchFamily="18" charset="0"/>
              </a:rPr>
              <a:t>The database can be viewed from different levels of abstraction to reveal different levels of details. From a bottom-up manner, we may find that there are three levels of abstraction or views in the database. </a:t>
            </a:r>
          </a:p>
          <a:p>
            <a:pPr algn="just"/>
            <a:r>
              <a:rPr lang="en-US" sz="2400" dirty="0">
                <a:latin typeface="Times New Roman" pitchFamily="18" charset="0"/>
                <a:cs typeface="Times New Roman" pitchFamily="18" charset="0"/>
              </a:rPr>
              <a:t>The term Abstraction is very important here. Generally it means the amount of detail you want to hide. Any entity can be seen from different perspectives and levels of complexity to make it a reveal its current amount of abstraction.</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Three Views of Data</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7" name="Rectangle 7"/>
          <p:cNvSpPr>
            <a:spLocks noGrp="1" noChangeArrowheads="1"/>
          </p:cNvSpPr>
          <p:nvPr>
            <p:ph type="body" idx="1"/>
          </p:nvPr>
        </p:nvSpPr>
        <p:spPr/>
        <p:txBody>
          <a:bodyPr>
            <a:normAutofit/>
          </a:bodyPr>
          <a:lstStyle/>
          <a:p>
            <a:pPr algn="just"/>
            <a:r>
              <a:rPr lang="en-US" dirty="0">
                <a:latin typeface="Times New Roman" pitchFamily="18" charset="0"/>
                <a:cs typeface="Times New Roman" pitchFamily="18" charset="0"/>
              </a:rPr>
              <a:t>Be familiar with a commercial relational database system (Oracle) by writing SQL using the system. </a:t>
            </a:r>
          </a:p>
          <a:p>
            <a:pPr algn="just"/>
            <a:r>
              <a:rPr lang="en-US" dirty="0">
                <a:latin typeface="Times New Roman" pitchFamily="18" charset="0"/>
                <a:cs typeface="Times New Roman" pitchFamily="18" charset="0"/>
              </a:rPr>
              <a:t>Be familiar with the relational database theory, and be able to write relational algebra expressions for queries</a:t>
            </a:r>
          </a:p>
          <a:p>
            <a:pPr algn="just"/>
            <a:r>
              <a:rPr lang="en-US" dirty="0">
                <a:latin typeface="Times New Roman" pitchFamily="18" charset="0"/>
                <a:cs typeface="Times New Roman" pitchFamily="18" charset="0"/>
              </a:rPr>
              <a:t>Be familiar with basic database storage structures and access techniques: file and page organizations, indexing methods including B‐tree, and hashing.</a:t>
            </a:r>
          </a:p>
          <a:p>
            <a:pPr algn="just"/>
            <a:r>
              <a:rPr lang="en-US" dirty="0">
                <a:latin typeface="Times New Roman" pitchFamily="18" charset="0"/>
                <a:cs typeface="Times New Roman" pitchFamily="18" charset="0"/>
              </a:rPr>
              <a:t>Be familiar with the basic issues of transaction processing and concurrency  control.</a:t>
            </a:r>
          </a:p>
        </p:txBody>
      </p:sp>
      <p:sp>
        <p:nvSpPr>
          <p:cNvPr id="4"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9" name="Title 1"/>
          <p:cNvSpPr txBox="1">
            <a:spLocks/>
          </p:cNvSpPr>
          <p:nvPr/>
        </p:nvSpPr>
        <p:spPr>
          <a:xfrm>
            <a:off x="1219200" y="0"/>
            <a:ext cx="7924800" cy="1066801"/>
          </a:xfrm>
          <a:prstGeom prst="rect">
            <a:avLst/>
          </a:prstGeom>
          <a:solidFill>
            <a:srgbClr val="C00000"/>
          </a:solidFill>
        </p:spPr>
        <p:txBody>
          <a:bodyPr vert="horz" lIns="91440" tIns="45720" rIns="91440" bIns="45720" rtlCol="0" anchor="ctr">
            <a:normAutofit/>
          </a:bodyPr>
          <a:lstStyle/>
          <a:p>
            <a:pPr lvl="0">
              <a:spcBef>
                <a:spcPct val="0"/>
              </a:spcBef>
            </a:pPr>
            <a:r>
              <a:rPr kumimoji="0" lang="en-US" sz="3200" b="0" i="0" u="none" strike="noStrike" kern="1200" cap="none" spc="0" normalizeH="0" baseline="0" noProof="0" dirty="0">
                <a:ln>
                  <a:noFill/>
                </a:ln>
                <a:solidFill>
                  <a:schemeClr val="bg1"/>
                </a:solidFill>
                <a:effectLst/>
                <a:uLnTx/>
                <a:uFillTx/>
                <a:latin typeface="Times New Roman" pitchFamily="18" charset="0"/>
                <a:ea typeface="+mj-ea"/>
                <a:cs typeface="Times New Roman" pitchFamily="18" charset="0"/>
              </a:rPr>
              <a:t>Learning</a:t>
            </a:r>
            <a:r>
              <a:rPr kumimoji="0" lang="en-US" sz="3200" b="0" i="0" u="none" strike="noStrike" kern="1200" cap="none" spc="0" normalizeH="0" noProof="0" dirty="0">
                <a:ln>
                  <a:noFill/>
                </a:ln>
                <a:solidFill>
                  <a:schemeClr val="bg1"/>
                </a:solidFill>
                <a:effectLst/>
                <a:uLnTx/>
                <a:uFillTx/>
                <a:latin typeface="Times New Roman" pitchFamily="18" charset="0"/>
                <a:ea typeface="+mj-ea"/>
                <a:cs typeface="Times New Roman" pitchFamily="18" charset="0"/>
              </a:rPr>
              <a:t> Outcomes</a:t>
            </a:r>
            <a:endParaRPr kumimoji="0" lang="en-US" sz="3000" b="0"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Picture 6" descr="C:\Users\NANCY\Desktop\Chandigarh_University_Seal.png"/>
          <p:cNvPicPr>
            <a:picLocks noChangeAspect="1" noChangeArrowheads="1"/>
          </p:cNvPicPr>
          <p:nvPr/>
        </p:nvPicPr>
        <p:blipFill>
          <a:blip r:embed="rId3"/>
          <a:srcRect/>
          <a:stretch>
            <a:fillRect/>
          </a:stretch>
        </p:blipFill>
        <p:spPr bwMode="auto">
          <a:xfrm>
            <a:off x="0" y="-42790"/>
            <a:ext cx="1143000" cy="1078634"/>
          </a:xfrm>
          <a:prstGeom prst="rect">
            <a:avLst/>
          </a:prstGeom>
          <a:noFill/>
        </p:spPr>
      </p:pic>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352799" y="228600"/>
            <a:ext cx="5818909" cy="609600"/>
          </a:xfrm>
        </p:spPr>
        <p:txBody>
          <a:bodyPr/>
          <a:lstStyle/>
          <a:p>
            <a:r>
              <a:rPr lang="en-US" dirty="0"/>
              <a:t>Programme Outcomes</a:t>
            </a:r>
          </a:p>
        </p:txBody>
      </p:sp>
      <p:sp>
        <p:nvSpPr>
          <p:cNvPr id="5" name="Content Placeholder 2"/>
          <p:cNvSpPr>
            <a:spLocks noGrp="1"/>
          </p:cNvSpPr>
          <p:nvPr>
            <p:ph idx="1"/>
          </p:nvPr>
        </p:nvSpPr>
        <p:spPr>
          <a:xfrm>
            <a:off x="152400" y="1295400"/>
            <a:ext cx="8839200" cy="4953000"/>
          </a:xfrm>
        </p:spPr>
        <p:txBody>
          <a:bodyPr>
            <a:normAutofit fontScale="70000" lnSpcReduction="20000"/>
          </a:bodyPr>
          <a:lstStyle/>
          <a:p>
            <a:pPr algn="just"/>
            <a:r>
              <a:rPr lang="en-US" dirty="0"/>
              <a:t>The Program outcomes of department are that the students after successful completion of the course will secure:</a:t>
            </a:r>
          </a:p>
          <a:p>
            <a:pPr lvl="0" algn="just"/>
            <a:r>
              <a:rPr lang="en-US" dirty="0"/>
              <a:t>An ability to apply knowledge in mathematics, science and engineering subjects.</a:t>
            </a:r>
          </a:p>
          <a:p>
            <a:pPr lvl="0" algn="just"/>
            <a:r>
              <a:rPr lang="en-US" dirty="0"/>
              <a:t>An ability to identify, formulate and solve engineering problems. </a:t>
            </a:r>
          </a:p>
          <a:p>
            <a:pPr lvl="0" algn="just"/>
            <a:r>
              <a:rPr lang="en-US" dirty="0"/>
              <a:t>An ability to design and conduct experiments to interpret data and analyze the results. </a:t>
            </a:r>
          </a:p>
          <a:p>
            <a:pPr lvl="0" algn="just"/>
            <a:r>
              <a:rPr lang="en-US" dirty="0"/>
              <a:t>An ability to apply professional ethics and pledge to the norms/responsibilities in the engineering practice of Computer Science.</a:t>
            </a:r>
          </a:p>
          <a:p>
            <a:pPr lvl="0" algn="just"/>
            <a:r>
              <a:rPr lang="en-US" dirty="0"/>
              <a:t>An ability to function on multi-disciplinary teams. </a:t>
            </a:r>
          </a:p>
          <a:p>
            <a:pPr lvl="0" algn="just"/>
            <a:r>
              <a:rPr lang="en-US" dirty="0"/>
              <a:t>An ability to work individually and in teams to attain a common goal.</a:t>
            </a:r>
          </a:p>
          <a:p>
            <a:pPr lvl="0" algn="just"/>
            <a:r>
              <a:rPr lang="en-US" dirty="0"/>
              <a:t>An ability to understand professional and ethical responsibilities. </a:t>
            </a:r>
          </a:p>
          <a:p>
            <a:pPr lvl="0" algn="just"/>
            <a:r>
              <a:rPr lang="en-US" dirty="0"/>
              <a:t>An ability to communicate impressively. </a:t>
            </a:r>
          </a:p>
          <a:p>
            <a:pPr lvl="0" algn="just"/>
            <a:r>
              <a:rPr lang="en-US" dirty="0"/>
              <a:t>An ability to use techniques, skills and modern engineering tools necessary for engineering practice</a:t>
            </a:r>
          </a:p>
          <a:p>
            <a:pPr lvl="0" algn="just"/>
            <a:r>
              <a:rPr lang="en-US" dirty="0"/>
              <a:t>An ability to gain knowledge to understand the impact of engineering solutions in a global, environmental and societal context. </a:t>
            </a:r>
          </a:p>
          <a:p>
            <a:pPr lvl="0" algn="just"/>
            <a:r>
              <a:rPr lang="en-US" dirty="0"/>
              <a:t>An ability to apply knowledge of layered network Models, their protocols and technologies in building network and Internet based applications.</a:t>
            </a:r>
          </a:p>
          <a:p>
            <a:pPr lvl="0" algn="just"/>
            <a:r>
              <a:rPr lang="en-US" dirty="0"/>
              <a:t>Ability to identify the need and engage in lifelong learning in the field of Computer Science and its related areas. </a:t>
            </a:r>
          </a:p>
        </p:txBody>
      </p:sp>
    </p:spTree>
    <p:extLst>
      <p:ext uri="{BB962C8B-B14F-4D97-AF65-F5344CB8AC3E}">
        <p14:creationId xmlns:p14="http://schemas.microsoft.com/office/powerpoint/2010/main" val="320550435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1066800"/>
            <a:ext cx="7924800" cy="609600"/>
          </a:xfrm>
        </p:spPr>
        <p:txBody>
          <a:bodyPr/>
          <a:lstStyle/>
          <a:p>
            <a:r>
              <a:rPr lang="en-US" dirty="0"/>
              <a:t>References</a:t>
            </a:r>
          </a:p>
        </p:txBody>
      </p:sp>
      <p:sp>
        <p:nvSpPr>
          <p:cNvPr id="5" name="Content Placeholder 2"/>
          <p:cNvSpPr>
            <a:spLocks noGrp="1"/>
          </p:cNvSpPr>
          <p:nvPr>
            <p:ph idx="1"/>
          </p:nvPr>
        </p:nvSpPr>
        <p:spPr>
          <a:xfrm>
            <a:off x="914400" y="1752600"/>
            <a:ext cx="8001000" cy="4495800"/>
          </a:xfrm>
        </p:spPr>
        <p:txBody>
          <a:bodyPr/>
          <a:lstStyle/>
          <a:p>
            <a:pPr lvl="0"/>
            <a:r>
              <a:rPr lang="en-US" dirty="0" err="1"/>
              <a:t>RamezElmasri</a:t>
            </a:r>
            <a:r>
              <a:rPr lang="en-US" dirty="0"/>
              <a:t> and </a:t>
            </a:r>
            <a:r>
              <a:rPr lang="en-US" dirty="0" err="1"/>
              <a:t>Shamkant</a:t>
            </a:r>
            <a:r>
              <a:rPr lang="en-US" dirty="0"/>
              <a:t> B. </a:t>
            </a:r>
            <a:r>
              <a:rPr lang="en-US" dirty="0" err="1"/>
              <a:t>Navathe</a:t>
            </a:r>
            <a:r>
              <a:rPr lang="en-US" dirty="0"/>
              <a:t>, “Fundamentals of Database System”, The Benjamin / Cummings Publishing Co.</a:t>
            </a:r>
          </a:p>
          <a:p>
            <a:pPr lvl="0"/>
            <a:r>
              <a:rPr lang="en-US" dirty="0" err="1"/>
              <a:t>Korth</a:t>
            </a:r>
            <a:r>
              <a:rPr lang="en-US" dirty="0"/>
              <a:t> and </a:t>
            </a:r>
            <a:r>
              <a:rPr lang="en-US" dirty="0" err="1"/>
              <a:t>Silberschatz</a:t>
            </a:r>
            <a:r>
              <a:rPr lang="en-US" dirty="0"/>
              <a:t> Abraham, “Database System Concepts”, McGraw Hall.</a:t>
            </a:r>
          </a:p>
          <a:p>
            <a:pPr lvl="0"/>
            <a:r>
              <a:rPr lang="en-US" dirty="0" err="1"/>
              <a:t>C.J.Date</a:t>
            </a:r>
            <a:r>
              <a:rPr lang="en-US" dirty="0"/>
              <a:t>, “An Introduction to Database Systems”, Addison Wesley.</a:t>
            </a:r>
          </a:p>
          <a:p>
            <a:pPr lvl="0"/>
            <a:r>
              <a:rPr lang="en-US" dirty="0"/>
              <a:t>Thomas M. Connolly, Carolyn &amp; E. </a:t>
            </a:r>
            <a:r>
              <a:rPr lang="en-US" dirty="0" err="1"/>
              <a:t>Begg</a:t>
            </a:r>
            <a:r>
              <a:rPr lang="en-US" dirty="0"/>
              <a:t>, “Database Systems: A Practical Approach to Design, Implementation and Management”, 5/E, University of Paisley, Addison-Wesley.</a:t>
            </a:r>
          </a:p>
          <a:p>
            <a:pPr algn="just"/>
            <a:endParaRPr lang="en-US" dirty="0"/>
          </a:p>
        </p:txBody>
      </p:sp>
    </p:spTree>
    <p:extLst>
      <p:ext uri="{BB962C8B-B14F-4D97-AF65-F5344CB8AC3E}">
        <p14:creationId xmlns:p14="http://schemas.microsoft.com/office/powerpoint/2010/main" val="354246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Three Views of Data</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p:cNvPicPr>
            <a:picLocks noGrp="1" noChangeAspect="1" noChangeArrowheads="1"/>
          </p:cNvPicPr>
          <p:nvPr>
            <p:ph idx="1"/>
          </p:nvPr>
        </p:nvPicPr>
        <p:blipFill>
          <a:blip r:embed="rId3"/>
          <a:srcRect/>
          <a:stretch>
            <a:fillRect/>
          </a:stretch>
        </p:blipFill>
        <p:spPr bwMode="auto">
          <a:xfrm>
            <a:off x="1752600" y="990600"/>
            <a:ext cx="5572125" cy="3838575"/>
          </a:xfrm>
          <a:prstGeom prst="rect">
            <a:avLst/>
          </a:prstGeom>
          <a:noFill/>
          <a:ln w="9525">
            <a:noFill/>
            <a:miter lim="800000"/>
            <a:headEnd/>
            <a:tailEnd/>
          </a:ln>
          <a:effectLst/>
        </p:spPr>
      </p:pic>
      <p:sp>
        <p:nvSpPr>
          <p:cNvPr id="8" name="Rectangle 7"/>
          <p:cNvSpPr/>
          <p:nvPr/>
        </p:nvSpPr>
        <p:spPr>
          <a:xfrm>
            <a:off x="228600" y="4724400"/>
            <a:ext cx="8534400" cy="1754326"/>
          </a:xfrm>
          <a:prstGeom prst="rect">
            <a:avLst/>
          </a:prstGeom>
        </p:spPr>
        <p:txBody>
          <a:bodyPr wrap="square">
            <a:spAutoFit/>
          </a:bodyPr>
          <a:lstStyle/>
          <a:p>
            <a:r>
              <a:rPr lang="en-US" dirty="0">
                <a:latin typeface="Times New Roman" pitchFamily="18" charset="0"/>
                <a:cs typeface="Times New Roman" pitchFamily="18" charset="0"/>
              </a:rPr>
              <a:t>The word </a:t>
            </a:r>
            <a:r>
              <a:rPr lang="en-US" b="1" dirty="0">
                <a:latin typeface="Times New Roman" pitchFamily="18" charset="0"/>
                <a:cs typeface="Times New Roman" pitchFamily="18" charset="0"/>
              </a:rPr>
              <a:t>schema</a:t>
            </a:r>
            <a:r>
              <a:rPr lang="en-US" dirty="0">
                <a:latin typeface="Times New Roman" pitchFamily="18" charset="0"/>
                <a:cs typeface="Times New Roman" pitchFamily="18" charset="0"/>
              </a:rPr>
              <a:t> means arrangement – how we want to arrange things that we have to store. The diagram above shows the three different schemas used in DBMS, seen from different levels of abstraction.</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Instance – the actual content of the database at a particular point in time </a:t>
            </a:r>
          </a:p>
          <a:p>
            <a:r>
              <a:rPr lang="en-US" dirty="0">
                <a:latin typeface="Times New Roman" pitchFamily="18" charset="0"/>
                <a:cs typeface="Times New Roman" pitchFamily="18" charset="0"/>
              </a:rPr>
              <a:t>★ Analogous to the value of a variable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90000"/>
              </a:lnSpc>
              <a:buNone/>
            </a:pPr>
            <a:r>
              <a:rPr lang="en-US" sz="2400" dirty="0">
                <a:latin typeface="Times New Roman" pitchFamily="18" charset="0"/>
                <a:cs typeface="Times New Roman" pitchFamily="18" charset="0"/>
              </a:rPr>
              <a:t>Three General levels :-</a:t>
            </a:r>
          </a:p>
          <a:p>
            <a:pPr marL="0" indent="0">
              <a:lnSpc>
                <a:spcPct val="90000"/>
              </a:lnSpc>
              <a:buNone/>
            </a:pPr>
            <a:r>
              <a:rPr lang="en-US" sz="2400" b="1" dirty="0">
                <a:solidFill>
                  <a:srgbClr val="FF0000"/>
                </a:solidFill>
                <a:latin typeface="Times New Roman" pitchFamily="18" charset="0"/>
                <a:cs typeface="Times New Roman" pitchFamily="18" charset="0"/>
              </a:rPr>
              <a:t>Internal View (Physical View) </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p>
          <a:p>
            <a:pPr marL="0" indent="0">
              <a:lnSpc>
                <a:spcPct val="90000"/>
              </a:lnSpc>
              <a:buNone/>
            </a:pPr>
            <a:r>
              <a:rPr lang="en-US" sz="2400" dirty="0">
                <a:latin typeface="Times New Roman" pitchFamily="18" charset="0"/>
                <a:cs typeface="Times New Roman" pitchFamily="18" charset="0"/>
              </a:rPr>
              <a:t>	The way the data is stored in the storage media.  (Specified by the DBA) </a:t>
            </a:r>
          </a:p>
          <a:p>
            <a:pPr marL="0" indent="0">
              <a:lnSpc>
                <a:spcPct val="90000"/>
              </a:lnSpc>
              <a:buNone/>
            </a:pPr>
            <a:r>
              <a:rPr lang="en-US" sz="2400" b="1" dirty="0">
                <a:solidFill>
                  <a:srgbClr val="FF0000"/>
                </a:solidFill>
                <a:latin typeface="Times New Roman" pitchFamily="18" charset="0"/>
                <a:cs typeface="Times New Roman" pitchFamily="18" charset="0"/>
              </a:rPr>
              <a:t>Conceptual View (Logic View)</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p>
          <a:p>
            <a:pPr marL="0" indent="0">
              <a:lnSpc>
                <a:spcPct val="90000"/>
              </a:lnSpc>
              <a:buNone/>
            </a:pPr>
            <a:r>
              <a:rPr lang="en-US" sz="2400" dirty="0">
                <a:latin typeface="Times New Roman" pitchFamily="18" charset="0"/>
                <a:cs typeface="Times New Roman" pitchFamily="18" charset="0"/>
              </a:rPr>
              <a:t>	Describes the structure and constraints for the whole database. (Specified and used by the programmers). </a:t>
            </a:r>
          </a:p>
          <a:p>
            <a:pPr marL="0" indent="0">
              <a:lnSpc>
                <a:spcPct val="90000"/>
              </a:lnSpc>
              <a:buNone/>
            </a:pPr>
            <a:r>
              <a:rPr lang="en-US" sz="2400" b="1" dirty="0">
                <a:solidFill>
                  <a:srgbClr val="FF0000"/>
                </a:solidFill>
                <a:latin typeface="Times New Roman" pitchFamily="18" charset="0"/>
                <a:cs typeface="Times New Roman" pitchFamily="18" charset="0"/>
              </a:rPr>
              <a:t>External View (Sub-Scheme)</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                                  </a:t>
            </a:r>
          </a:p>
          <a:p>
            <a:pPr marL="0" indent="0">
              <a:lnSpc>
                <a:spcPct val="90000"/>
              </a:lnSpc>
              <a:buNone/>
            </a:pPr>
            <a:r>
              <a:rPr lang="en-US" sz="2400" dirty="0">
                <a:latin typeface="Times New Roman" pitchFamily="18" charset="0"/>
                <a:cs typeface="Times New Roman" pitchFamily="18" charset="0"/>
              </a:rPr>
              <a:t>	The view of the database as seen by the end user.</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Three Views of Data…..</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lowest level, called the Internal or Physical schema, deals with the description of how raw data items (like 1, ABC, KOL, H2 etc.) are stored in the physical storage (Hard Disc, CD, Tape Drive etc.). It also describes the data type of these data items, the size of the items in the storage media, the location (physical address) of the items in the storage device and so on. This schema is useful for database application developers and database administrator.</a:t>
            </a:r>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Internal or Physical schema</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The middle level is known as the Conceptual or Logical Schema, and deals with the structure of the entire database. Please note that at this level we are not interested with the raw data items anymore, we are interested with the structure of the database. This means we want to know the information about the attributes of each table, the common attributes in different tables that help them to be combined, what kind of data can be input into these attributes, and so on. Conceptual or Logical schema is very useful for database administrators whose responsibility is to maintain the entire database.</a:t>
            </a:r>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Conceptual or Logical Schema</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438400"/>
            <a:ext cx="8458200" cy="1828800"/>
          </a:xfrm>
        </p:spPr>
        <p:txBody>
          <a:bodyPr>
            <a:normAutofit fontScale="77500" lnSpcReduction="20000"/>
          </a:bodyPr>
          <a:lstStyle/>
          <a:p>
            <a:r>
              <a:rPr lang="en-US" dirty="0">
                <a:latin typeface="Times New Roman" pitchFamily="18" charset="0"/>
                <a:cs typeface="Times New Roman" pitchFamily="18" charset="0"/>
              </a:rPr>
              <a:t>	</a:t>
            </a:r>
            <a:r>
              <a:rPr lang="en-US" sz="3400" dirty="0">
                <a:latin typeface="Times New Roman" pitchFamily="18" charset="0"/>
                <a:cs typeface="Times New Roman" pitchFamily="18" charset="0"/>
              </a:rPr>
              <a:t>The highest level of abstraction is the External or View Schema. This is targeted for the end users. Now, an end user does not need to know everything about the structure of the entire database, rather than the amount of details he/she needs to work with. </a:t>
            </a:r>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External or View Schema</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14"/>
          <p:cNvSpPr txBox="1">
            <a:spLocks/>
          </p:cNvSpPr>
          <p:nvPr/>
        </p:nvSpPr>
        <p:spPr>
          <a:xfrm>
            <a:off x="1905000" y="2971800"/>
            <a:ext cx="6172200" cy="13716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6" name="Title 12"/>
          <p:cNvSpPr txBox="1">
            <a:spLocks/>
          </p:cNvSpPr>
          <p:nvPr/>
        </p:nvSpPr>
        <p:spPr>
          <a:xfrm>
            <a:off x="1905000" y="4114800"/>
            <a:ext cx="6172200" cy="1513362"/>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1200"/>
              </a:spcAft>
              <a:buClrTx/>
              <a:buSzTx/>
              <a:buFontTx/>
              <a:buNone/>
              <a:tabLst/>
              <a:defRPr/>
            </a:pPr>
            <a:endParaRPr kumimoji="0" lang="en-IN" sz="4400" b="1" i="0" u="none" strike="noStrike" kern="1200" cap="small" spc="0" normalizeH="0" baseline="0" noProof="0" dirty="0">
              <a:ln>
                <a:noFill/>
              </a:ln>
              <a:effectLst/>
              <a:uLnTx/>
              <a:uFillTx/>
              <a:latin typeface="Century" pitchFamily="18" charset="0"/>
              <a:ea typeface="+mj-ea"/>
              <a:cs typeface="+mj-cs"/>
            </a:endParaRPr>
          </a:p>
        </p:txBody>
      </p:sp>
      <p:sp>
        <p:nvSpPr>
          <p:cNvPr id="7" name="TextBox 6"/>
          <p:cNvSpPr txBox="1"/>
          <p:nvPr/>
        </p:nvSpPr>
        <p:spPr>
          <a:xfrm>
            <a:off x="1371600" y="2057400"/>
            <a:ext cx="6934200" cy="2431435"/>
          </a:xfrm>
          <a:prstGeom prst="rect">
            <a:avLst/>
          </a:prstGeom>
          <a:noFill/>
        </p:spPr>
        <p:txBody>
          <a:bodyPr wrap="square" rtlCol="0">
            <a:spAutoFit/>
          </a:bodyPr>
          <a:lstStyle/>
          <a:p>
            <a:pPr algn="ctr"/>
            <a:r>
              <a:rPr lang="en-US" sz="4000" b="1" dirty="0">
                <a:solidFill>
                  <a:srgbClr val="C00000"/>
                </a:solidFill>
                <a:latin typeface="Century" pitchFamily="18" charset="0"/>
              </a:rPr>
              <a:t>IMB/DBMS</a:t>
            </a:r>
          </a:p>
          <a:p>
            <a:pPr algn="ctr"/>
            <a:r>
              <a:rPr lang="en-US" sz="2800" b="1" dirty="0">
                <a:solidFill>
                  <a:srgbClr val="C00000"/>
                </a:solidFill>
                <a:latin typeface="Century" pitchFamily="18" charset="0"/>
              </a:rPr>
              <a:t>CST – 251/CST-274</a:t>
            </a:r>
          </a:p>
          <a:p>
            <a:pPr algn="ctr"/>
            <a:r>
              <a:rPr lang="en-US" sz="2800" b="1" dirty="0">
                <a:solidFill>
                  <a:srgbClr val="C00000"/>
                </a:solidFill>
                <a:latin typeface="Century" pitchFamily="18" charset="0"/>
              </a:rPr>
              <a:t>Session: Jan – May 2019</a:t>
            </a:r>
          </a:p>
          <a:p>
            <a:pPr algn="ctr"/>
            <a:endParaRPr lang="en-US" sz="2800" b="1" dirty="0">
              <a:solidFill>
                <a:srgbClr val="C00000"/>
              </a:solidFill>
              <a:latin typeface="Century" pitchFamily="18" charset="0"/>
            </a:endParaRPr>
          </a:p>
          <a:p>
            <a:pPr algn="ctr"/>
            <a:endParaRPr lang="en-US" sz="2800" b="1" dirty="0">
              <a:solidFill>
                <a:srgbClr val="C00000"/>
              </a:solidFill>
              <a:latin typeface="Century" pitchFamily="18" charset="0"/>
            </a:endParaRPr>
          </a:p>
        </p:txBody>
      </p:sp>
      <p:sp>
        <p:nvSpPr>
          <p:cNvPr id="2" name="TextBox 1"/>
          <p:cNvSpPr txBox="1"/>
          <p:nvPr/>
        </p:nvSpPr>
        <p:spPr>
          <a:xfrm>
            <a:off x="6324600" y="4871481"/>
            <a:ext cx="237566" cy="646331"/>
          </a:xfrm>
          <a:prstGeom prst="rect">
            <a:avLst/>
          </a:prstGeom>
          <a:noFill/>
        </p:spPr>
        <p:txBody>
          <a:bodyPr wrap="none" rtlCol="0">
            <a:spAutoFit/>
          </a:bodyPr>
          <a:lstStyle/>
          <a:p>
            <a:r>
              <a:rPr lang="en-US" dirty="0"/>
              <a:t> </a:t>
            </a:r>
          </a:p>
          <a:p>
            <a:endParaRPr lang="en-US" dirty="0"/>
          </a:p>
        </p:txBody>
      </p:sp>
    </p:spTree>
    <p:extLst>
      <p:ext uri="{BB962C8B-B14F-4D97-AF65-F5344CB8AC3E}">
        <p14:creationId xmlns:p14="http://schemas.microsoft.com/office/powerpoint/2010/main" val="204452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410200"/>
          </a:xfrm>
        </p:spPr>
        <p:txBody>
          <a:bodyPr>
            <a:normAutofit fontScale="62500" lnSpcReduction="20000"/>
          </a:bodyPr>
          <a:lstStyle/>
          <a:p>
            <a:pPr algn="just"/>
            <a:r>
              <a:rPr lang="en-US" sz="3700" dirty="0">
                <a:latin typeface="Times New Roman" pitchFamily="18" charset="0"/>
                <a:cs typeface="Times New Roman" pitchFamily="18" charset="0"/>
              </a:rPr>
              <a:t>It is the property of the database which tries to ensure that if we make any change in any level of schema of the database, the schema immediately above it would require minimal or no need of change.</a:t>
            </a:r>
          </a:p>
          <a:p>
            <a:pPr algn="just"/>
            <a:r>
              <a:rPr lang="en-US" sz="3700" dirty="0">
                <a:latin typeface="Times New Roman" pitchFamily="18" charset="0"/>
                <a:cs typeface="Times New Roman" pitchFamily="18" charset="0"/>
              </a:rPr>
              <a:t>Ability to modify a schema definition in one level without affecting a schema definition in the next higher level. </a:t>
            </a:r>
          </a:p>
          <a:p>
            <a:pPr algn="just"/>
            <a:r>
              <a:rPr lang="en-US" sz="3700" dirty="0">
                <a:latin typeface="Times New Roman" pitchFamily="18" charset="0"/>
                <a:cs typeface="Times New Roman" pitchFamily="18" charset="0"/>
              </a:rPr>
              <a:t>The interfaces between the various levels and components should be well defined so that changes in some parts do not seriously influence others.</a:t>
            </a:r>
          </a:p>
          <a:p>
            <a:pPr algn="just"/>
            <a:r>
              <a:rPr lang="en-US" sz="3700" dirty="0">
                <a:latin typeface="Times New Roman" pitchFamily="18" charset="0"/>
                <a:cs typeface="Times New Roman" pitchFamily="18" charset="0"/>
              </a:rPr>
              <a:t>What does this mean? We know that in a building, each floor stands on the floor below it. If we change the design of any one floor, e.g. extending the width of a room by demolishing the western wall of that room, it is likely that the design in the above floors will have to be changed also. As a result, one change needed in one particular floor would mean continuing to change the design of each floor until we reach the top floor, with an increase in the time, cost and </a:t>
            </a:r>
            <a:r>
              <a:rPr lang="en-US" sz="3700" dirty="0" err="1">
                <a:latin typeface="Times New Roman" pitchFamily="18" charset="0"/>
                <a:cs typeface="Times New Roman" pitchFamily="18" charset="0"/>
              </a:rPr>
              <a:t>labour</a:t>
            </a:r>
            <a:r>
              <a:rPr lang="en-US" sz="3700" dirty="0">
                <a:latin typeface="Times New Roman" pitchFamily="18" charset="0"/>
                <a:cs typeface="Times New Roman" pitchFamily="18" charset="0"/>
              </a:rPr>
              <a:t>. Would not life be easy if the change could be contained in one floor only? Data independence is the answer for this. It removes the need for additional amount of work needed in adopting the single change into all the levels above.</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Data Independence</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257800"/>
          </a:xfrm>
        </p:spPr>
        <p:txBody>
          <a:bodyPr>
            <a:normAutofit fontScale="47500" lnSpcReduction="20000"/>
          </a:bodyPr>
          <a:lstStyle/>
          <a:p>
            <a:pPr algn="just">
              <a:buNone/>
            </a:pPr>
            <a:r>
              <a:rPr lang="en-US" sz="5100" dirty="0">
                <a:latin typeface="Times New Roman" pitchFamily="18" charset="0"/>
                <a:cs typeface="Times New Roman" pitchFamily="18" charset="0"/>
              </a:rPr>
              <a:t>Data independence can be classified into the following two types: </a:t>
            </a:r>
          </a:p>
          <a:p>
            <a:pPr marL="514350" indent="-514350" algn="just">
              <a:buFont typeface="+mj-lt"/>
              <a:buAutoNum type="arabicPeriod"/>
            </a:pPr>
            <a:r>
              <a:rPr lang="en-US" sz="5100" dirty="0">
                <a:latin typeface="Times New Roman" pitchFamily="18" charset="0"/>
                <a:cs typeface="Times New Roman" pitchFamily="18" charset="0"/>
              </a:rPr>
              <a:t>Physical Data Independence </a:t>
            </a:r>
          </a:p>
          <a:p>
            <a:pPr marL="514350" indent="-514350" algn="just">
              <a:buFont typeface="+mj-lt"/>
              <a:buAutoNum type="arabicPeriod"/>
            </a:pPr>
            <a:r>
              <a:rPr lang="en-US" sz="5100" dirty="0">
                <a:latin typeface="Times New Roman" pitchFamily="18" charset="0"/>
                <a:cs typeface="Times New Roman" pitchFamily="18" charset="0"/>
              </a:rPr>
              <a:t>Logical Data Independence</a:t>
            </a:r>
          </a:p>
          <a:p>
            <a:pPr algn="just"/>
            <a:endParaRPr lang="en-US" sz="5100" dirty="0">
              <a:latin typeface="Times New Roman" pitchFamily="18" charset="0"/>
              <a:cs typeface="Times New Roman" pitchFamily="18" charset="0"/>
            </a:endParaRPr>
          </a:p>
          <a:p>
            <a:pPr algn="just">
              <a:buNone/>
            </a:pPr>
            <a:r>
              <a:rPr lang="en-US" sz="5100" b="1" dirty="0">
                <a:latin typeface="Times New Roman" pitchFamily="18" charset="0"/>
                <a:cs typeface="Times New Roman" pitchFamily="18" charset="0"/>
              </a:rPr>
              <a:t>Physical Data Independence:</a:t>
            </a:r>
            <a:r>
              <a:rPr lang="en-US" sz="5100" dirty="0">
                <a:latin typeface="Times New Roman" pitchFamily="18" charset="0"/>
                <a:cs typeface="Times New Roman" pitchFamily="18" charset="0"/>
              </a:rPr>
              <a:t> This means that for any change made in the</a:t>
            </a:r>
          </a:p>
          <a:p>
            <a:pPr algn="just">
              <a:buNone/>
            </a:pPr>
            <a:r>
              <a:rPr lang="en-US" sz="5100" dirty="0">
                <a:latin typeface="Times New Roman" pitchFamily="18" charset="0"/>
                <a:cs typeface="Times New Roman" pitchFamily="18" charset="0"/>
              </a:rPr>
              <a:t>physical schema, the need to change the logical schema is minimal. This is</a:t>
            </a:r>
          </a:p>
          <a:p>
            <a:pPr algn="just">
              <a:buNone/>
            </a:pPr>
            <a:r>
              <a:rPr lang="en-US" sz="5100" dirty="0">
                <a:latin typeface="Times New Roman" pitchFamily="18" charset="0"/>
                <a:cs typeface="Times New Roman" pitchFamily="18" charset="0"/>
              </a:rPr>
              <a:t>practically easier to achieve. </a:t>
            </a:r>
          </a:p>
          <a:p>
            <a:pPr algn="just">
              <a:buNone/>
            </a:pPr>
            <a:endParaRPr lang="en-US" sz="5100" dirty="0">
              <a:latin typeface="Times New Roman" pitchFamily="18" charset="0"/>
              <a:cs typeface="Times New Roman" pitchFamily="18" charset="0"/>
            </a:endParaRPr>
          </a:p>
          <a:p>
            <a:pPr algn="just">
              <a:buNone/>
            </a:pPr>
            <a:r>
              <a:rPr lang="en-US" sz="5100" b="1" dirty="0">
                <a:latin typeface="Times New Roman" pitchFamily="18" charset="0"/>
                <a:cs typeface="Times New Roman" pitchFamily="18" charset="0"/>
              </a:rPr>
              <a:t>Logical Data Independence:</a:t>
            </a:r>
            <a:r>
              <a:rPr lang="en-US" sz="5100" dirty="0">
                <a:latin typeface="Times New Roman" pitchFamily="18" charset="0"/>
                <a:cs typeface="Times New Roman" pitchFamily="18" charset="0"/>
              </a:rPr>
              <a:t> This means that for any change made in the</a:t>
            </a:r>
          </a:p>
          <a:p>
            <a:pPr algn="just">
              <a:buNone/>
            </a:pPr>
            <a:r>
              <a:rPr lang="en-US" sz="5100" dirty="0">
                <a:latin typeface="Times New Roman" pitchFamily="18" charset="0"/>
                <a:cs typeface="Times New Roman" pitchFamily="18" charset="0"/>
              </a:rPr>
              <a:t>logical schema, the need to change the external schema is minimal. As we</a:t>
            </a:r>
          </a:p>
          <a:p>
            <a:pPr algn="just">
              <a:buNone/>
            </a:pPr>
            <a:r>
              <a:rPr lang="en-US" sz="5100" dirty="0">
                <a:latin typeface="Times New Roman" pitchFamily="18" charset="0"/>
                <a:cs typeface="Times New Roman" pitchFamily="18" charset="0"/>
              </a:rPr>
              <a:t>shall see, this is a little difficult to achieve.</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Types of Data Independence</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lnSpcReduction="10000"/>
          </a:bodyPr>
          <a:lstStyle/>
          <a:p>
            <a:pPr>
              <a:lnSpc>
                <a:spcPct val="80000"/>
              </a:lnSpc>
            </a:pPr>
            <a:r>
              <a:rPr lang="en-US" sz="2400" b="1" dirty="0">
                <a:solidFill>
                  <a:srgbClr val="FF0000"/>
                </a:solidFill>
                <a:latin typeface="Times New Roman" pitchFamily="18" charset="0"/>
                <a:cs typeface="Times New Roman" pitchFamily="18" charset="0"/>
              </a:rPr>
              <a:t>Data Base Administrator (DBA</a:t>
            </a:r>
            <a:r>
              <a:rPr lang="en-US" sz="2400" dirty="0">
                <a:solidFill>
                  <a:srgbClr val="FF0000"/>
                </a:solidFill>
                <a:latin typeface="Times New Roman" pitchFamily="18" charset="0"/>
                <a:cs typeface="Times New Roman" pitchFamily="18" charset="0"/>
              </a:rPr>
              <a:t>):- </a:t>
            </a:r>
          </a:p>
          <a:p>
            <a:pPr lvl="1"/>
            <a:r>
              <a:rPr lang="en-US" sz="2400" dirty="0">
                <a:latin typeface="Times New Roman" pitchFamily="18" charset="0"/>
                <a:cs typeface="Times New Roman" pitchFamily="18" charset="0"/>
              </a:rPr>
              <a:t>Authorizing access to the database</a:t>
            </a:r>
          </a:p>
          <a:p>
            <a:pPr lvl="1"/>
            <a:r>
              <a:rPr lang="en-US" sz="2400" dirty="0">
                <a:latin typeface="Times New Roman" pitchFamily="18" charset="0"/>
                <a:cs typeface="Times New Roman" pitchFamily="18" charset="0"/>
              </a:rPr>
              <a:t>Coordinating and monitoring its use</a:t>
            </a:r>
          </a:p>
          <a:p>
            <a:pPr lvl="1"/>
            <a:r>
              <a:rPr lang="en-US" sz="2400" dirty="0">
                <a:latin typeface="Times New Roman" pitchFamily="18" charset="0"/>
                <a:cs typeface="Times New Roman" pitchFamily="18" charset="0"/>
              </a:rPr>
              <a:t>Acquiring software and hardware resources</a:t>
            </a:r>
          </a:p>
          <a:p>
            <a:r>
              <a:rPr lang="en-US" sz="2400" b="1" dirty="0">
                <a:solidFill>
                  <a:srgbClr val="FF0000"/>
                </a:solidFill>
                <a:latin typeface="Times New Roman" pitchFamily="18" charset="0"/>
                <a:cs typeface="Times New Roman" pitchFamily="18" charset="0"/>
              </a:rPr>
              <a:t>Database designers </a:t>
            </a:r>
            <a:r>
              <a:rPr lang="en-US" sz="2400" dirty="0">
                <a:latin typeface="Times New Roman" pitchFamily="18" charset="0"/>
                <a:cs typeface="Times New Roman" pitchFamily="18" charset="0"/>
              </a:rPr>
              <a:t>are responsible for: </a:t>
            </a:r>
          </a:p>
          <a:p>
            <a:pPr lvl="1"/>
            <a:r>
              <a:rPr lang="en-US" sz="2400" dirty="0">
                <a:latin typeface="Times New Roman" pitchFamily="18" charset="0"/>
                <a:cs typeface="Times New Roman" pitchFamily="18" charset="0"/>
              </a:rPr>
              <a:t>Identifying the data to be stored </a:t>
            </a:r>
          </a:p>
          <a:p>
            <a:pPr lvl="1"/>
            <a:r>
              <a:rPr lang="en-US" sz="2400" dirty="0">
                <a:latin typeface="Times New Roman" pitchFamily="18" charset="0"/>
                <a:cs typeface="Times New Roman" pitchFamily="18" charset="0"/>
              </a:rPr>
              <a:t>Choosing appropriate structures to represent and store this data</a:t>
            </a:r>
          </a:p>
          <a:p>
            <a:r>
              <a:rPr lang="en-US" sz="2400" b="1" dirty="0">
                <a:solidFill>
                  <a:srgbClr val="FF0000"/>
                </a:solidFill>
                <a:latin typeface="Times New Roman" pitchFamily="18" charset="0"/>
                <a:cs typeface="Times New Roman" pitchFamily="18" charset="0"/>
              </a:rPr>
              <a:t>System analysts</a:t>
            </a:r>
          </a:p>
          <a:p>
            <a:pPr lvl="1"/>
            <a:r>
              <a:rPr lang="en-US" sz="2400" dirty="0">
                <a:latin typeface="Times New Roman" pitchFamily="18" charset="0"/>
                <a:cs typeface="Times New Roman" pitchFamily="18" charset="0"/>
              </a:rPr>
              <a:t>Determine requirements of end users</a:t>
            </a:r>
          </a:p>
          <a:p>
            <a:r>
              <a:rPr lang="en-US" sz="2400" b="1" dirty="0">
                <a:solidFill>
                  <a:srgbClr val="FF0000"/>
                </a:solidFill>
                <a:latin typeface="Times New Roman" pitchFamily="18" charset="0"/>
                <a:cs typeface="Times New Roman" pitchFamily="18" charset="0"/>
              </a:rPr>
              <a:t>Application programmers </a:t>
            </a:r>
          </a:p>
          <a:p>
            <a:pPr lvl="1"/>
            <a:r>
              <a:rPr lang="en-US" sz="2400" dirty="0">
                <a:latin typeface="Times New Roman" pitchFamily="18" charset="0"/>
                <a:cs typeface="Times New Roman" pitchFamily="18" charset="0"/>
              </a:rPr>
              <a:t>Implement these specifications as programs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(Database Users)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906963"/>
          </a:xfrm>
        </p:spPr>
        <p:txBody>
          <a:bodyPr>
            <a:normAutofit/>
          </a:bodyPr>
          <a:lstStyle/>
          <a:p>
            <a:r>
              <a:rPr lang="en-US" sz="2400" b="1" dirty="0">
                <a:solidFill>
                  <a:srgbClr val="FF0000"/>
                </a:solidFill>
                <a:latin typeface="Times New Roman" pitchFamily="18" charset="0"/>
                <a:cs typeface="Times New Roman" pitchFamily="18" charset="0"/>
              </a:rPr>
              <a:t>End users </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People whose jobs require access to the database</a:t>
            </a:r>
          </a:p>
          <a:p>
            <a:pPr lvl="1"/>
            <a:r>
              <a:rPr lang="en-US" sz="2400" dirty="0">
                <a:latin typeface="Times New Roman" pitchFamily="18" charset="0"/>
                <a:cs typeface="Times New Roman" pitchFamily="18" charset="0"/>
              </a:rPr>
              <a:t>Types</a:t>
            </a:r>
          </a:p>
          <a:p>
            <a:pPr lvl="2">
              <a:lnSpc>
                <a:spcPct val="90000"/>
              </a:lnSpc>
            </a:pPr>
            <a:r>
              <a:rPr lang="en-US" b="1" dirty="0">
                <a:solidFill>
                  <a:srgbClr val="FF0000"/>
                </a:solidFill>
                <a:latin typeface="Times New Roman" pitchFamily="18" charset="0"/>
                <a:cs typeface="Times New Roman" pitchFamily="18" charset="0"/>
              </a:rPr>
              <a:t>Casual end users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access database occasionally by sophisticated query language when needed.</a:t>
            </a:r>
          </a:p>
          <a:p>
            <a:pPr lvl="2">
              <a:lnSpc>
                <a:spcPct val="90000"/>
              </a:lnSpc>
              <a:buFont typeface="Wingdings" pitchFamily="2" charset="2"/>
              <a:buNone/>
            </a:pPr>
            <a:r>
              <a:rPr lang="en-US" dirty="0">
                <a:latin typeface="Times New Roman" pitchFamily="18" charset="0"/>
                <a:cs typeface="Times New Roman" pitchFamily="18" charset="0"/>
              </a:rPr>
              <a:t>  (Manager)</a:t>
            </a:r>
            <a:endParaRPr lang="en-US" b="1" dirty="0">
              <a:latin typeface="Times New Roman" pitchFamily="18" charset="0"/>
              <a:cs typeface="Times New Roman" pitchFamily="18" charset="0"/>
            </a:endParaRPr>
          </a:p>
          <a:p>
            <a:pPr lvl="2">
              <a:lnSpc>
                <a:spcPct val="90000"/>
              </a:lnSpc>
            </a:pPr>
            <a:r>
              <a:rPr lang="en-US" b="1" dirty="0">
                <a:solidFill>
                  <a:srgbClr val="FF0000"/>
                </a:solidFill>
                <a:latin typeface="Times New Roman" pitchFamily="18" charset="0"/>
                <a:cs typeface="Times New Roman" pitchFamily="18" charset="0"/>
              </a:rPr>
              <a:t>Naive or parametric end users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they make up a large section of the end-user population.  Learn only a few facilities that they may use repeatedly</a:t>
            </a:r>
          </a:p>
          <a:p>
            <a:pPr lvl="2">
              <a:lnSpc>
                <a:spcPct val="90000"/>
              </a:lnSpc>
              <a:buFont typeface="Wingdings" pitchFamily="2" charset="2"/>
              <a:buNone/>
            </a:pPr>
            <a:r>
              <a:rPr lang="en-US" dirty="0">
                <a:latin typeface="Times New Roman" pitchFamily="18" charset="0"/>
                <a:cs typeface="Times New Roman" pitchFamily="18" charset="0"/>
              </a:rPr>
              <a:t>  (bank clerk)</a:t>
            </a:r>
          </a:p>
          <a:p>
            <a:pPr lvl="2">
              <a:buFont typeface="Arial" charset="0"/>
              <a:buChar char="•"/>
            </a:pPr>
            <a:r>
              <a:rPr lang="en-US" b="1" dirty="0">
                <a:solidFill>
                  <a:srgbClr val="FF0000"/>
                </a:solidFill>
                <a:latin typeface="Times New Roman" pitchFamily="18" charset="0"/>
                <a:cs typeface="Times New Roman" pitchFamily="18" charset="0"/>
              </a:rPr>
              <a:t>Sophisticated end users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These include business analysts, scientists, engineers, others thoroughly familiar with the system capabilities.</a:t>
            </a:r>
            <a:endParaRPr lang="en-US" b="1" dirty="0">
              <a:latin typeface="Times New Roman" pitchFamily="18" charset="0"/>
              <a:cs typeface="Times New Roman" pitchFamily="18" charset="0"/>
            </a:endParaRPr>
          </a:p>
          <a:p>
            <a:pPr lvl="2">
              <a:buFont typeface="Arial" charset="0"/>
              <a:buChar char="•"/>
            </a:pPr>
            <a:r>
              <a:rPr lang="en-US" b="1" dirty="0">
                <a:solidFill>
                  <a:srgbClr val="FF0000"/>
                </a:solidFill>
                <a:latin typeface="Times New Roman" pitchFamily="18" charset="0"/>
                <a:cs typeface="Times New Roman" pitchFamily="18" charset="0"/>
              </a:rPr>
              <a:t>Standalone users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Normal users</a:t>
            </a:r>
            <a:endParaRPr lang="en-US" b="1"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b="1" dirty="0">
                <a:solidFill>
                  <a:schemeClr val="bg1"/>
                </a:solidFill>
                <a:latin typeface="Times New Roman" pitchFamily="18" charset="0"/>
                <a:cs typeface="Times New Roman" pitchFamily="18" charset="0"/>
              </a:rPr>
              <a:t>Database Users….</a:t>
            </a:r>
            <a:r>
              <a:rPr lang="en-US" sz="32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191000"/>
          </a:xfrm>
        </p:spPr>
        <p:txBody>
          <a:bodyPr>
            <a:normAutofit lnSpcReduction="10000"/>
          </a:bodyPr>
          <a:lstStyle/>
          <a:p>
            <a:r>
              <a:rPr lang="en-US" sz="2800" dirty="0">
                <a:latin typeface="Times New Roman" pitchFamily="18" charset="0"/>
                <a:cs typeface="Times New Roman" pitchFamily="18" charset="0"/>
              </a:rPr>
              <a:t>Coordinates all the activities of the database system</a:t>
            </a:r>
          </a:p>
          <a:p>
            <a:pPr lvl="1"/>
            <a:r>
              <a:rPr lang="en-US" dirty="0">
                <a:latin typeface="Times New Roman" pitchFamily="18" charset="0"/>
                <a:cs typeface="Times New Roman" pitchFamily="18" charset="0"/>
              </a:rPr>
              <a:t>has a good understanding of the enterprise’s information resources and needs.</a:t>
            </a:r>
          </a:p>
          <a:p>
            <a:r>
              <a:rPr lang="en-US" sz="2800" dirty="0">
                <a:latin typeface="Times New Roman" pitchFamily="18" charset="0"/>
                <a:cs typeface="Times New Roman" pitchFamily="18" charset="0"/>
              </a:rPr>
              <a:t>Database administrator's duties include:</a:t>
            </a:r>
          </a:p>
          <a:p>
            <a:pPr lvl="1"/>
            <a:r>
              <a:rPr lang="en-US" dirty="0">
                <a:latin typeface="Times New Roman" pitchFamily="18" charset="0"/>
                <a:cs typeface="Times New Roman" pitchFamily="18" charset="0"/>
              </a:rPr>
              <a:t>Schema definition</a:t>
            </a:r>
          </a:p>
          <a:p>
            <a:pPr lvl="1"/>
            <a:r>
              <a:rPr lang="en-US" dirty="0">
                <a:latin typeface="Times New Roman" pitchFamily="18" charset="0"/>
                <a:cs typeface="Times New Roman" pitchFamily="18" charset="0"/>
              </a:rPr>
              <a:t>Storage structure and access method definition</a:t>
            </a:r>
          </a:p>
          <a:p>
            <a:pPr lvl="1"/>
            <a:r>
              <a:rPr lang="en-US" dirty="0">
                <a:latin typeface="Times New Roman" pitchFamily="18" charset="0"/>
                <a:cs typeface="Times New Roman" pitchFamily="18" charset="0"/>
              </a:rPr>
              <a:t>Schema and physical organization modification</a:t>
            </a:r>
          </a:p>
          <a:p>
            <a:pPr lvl="1"/>
            <a:r>
              <a:rPr lang="en-US" dirty="0">
                <a:latin typeface="Times New Roman" pitchFamily="18" charset="0"/>
                <a:cs typeface="Times New Roman" pitchFamily="18" charset="0"/>
              </a:rPr>
              <a:t>Granting users authority to access the database</a:t>
            </a:r>
          </a:p>
          <a:p>
            <a:pPr lvl="1"/>
            <a:r>
              <a:rPr lang="en-US" dirty="0">
                <a:latin typeface="Times New Roman" pitchFamily="18" charset="0"/>
                <a:cs typeface="Times New Roman" pitchFamily="18" charset="0"/>
              </a:rPr>
              <a:t>Backing up data</a:t>
            </a:r>
          </a:p>
          <a:p>
            <a:pPr lvl="1"/>
            <a:r>
              <a:rPr lang="en-US" dirty="0">
                <a:latin typeface="Times New Roman" pitchFamily="18" charset="0"/>
                <a:cs typeface="Times New Roman" pitchFamily="18" charset="0"/>
              </a:rPr>
              <a:t>Monitoring performance and responding to changes</a:t>
            </a:r>
          </a:p>
          <a:p>
            <a:pPr lvl="1"/>
            <a:r>
              <a:rPr lang="en-US" dirty="0">
                <a:latin typeface="Times New Roman" pitchFamily="18" charset="0"/>
                <a:cs typeface="Times New Roman" pitchFamily="18" charset="0"/>
              </a:rPr>
              <a:t>Database tuning</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b="1" dirty="0">
                <a:solidFill>
                  <a:schemeClr val="bg1"/>
                </a:solidFill>
                <a:latin typeface="Times New Roman" pitchFamily="18" charset="0"/>
                <a:cs typeface="Times New Roman" pitchFamily="18" charset="0"/>
              </a:rPr>
              <a:t>Database Administrator</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GB" sz="3200" b="1" kern="0" dirty="0">
                <a:solidFill>
                  <a:schemeClr val="bg1"/>
                </a:solidFill>
                <a:latin typeface="Times New Roman" pitchFamily="18" charset="0"/>
                <a:cs typeface="Times New Roman" pitchFamily="18" charset="0"/>
              </a:rPr>
              <a:t>Database Management System (DBMS)</a:t>
            </a:r>
            <a:br>
              <a:rPr lang="en-GB" sz="3200" b="1" kern="0" dirty="0">
                <a:solidFill>
                  <a:srgbClr val="FF0000"/>
                </a:solidFill>
                <a:latin typeface="Times New Roman" pitchFamily="18" charset="0"/>
                <a:cs typeface="Times New Roman" pitchFamily="18" charset="0"/>
              </a:rPr>
            </a:b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Content Placeholder 6" descr="C01NF0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22594" y="1600200"/>
            <a:ext cx="809881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rmAutofit lnSpcReduction="10000"/>
          </a:bodyPr>
          <a:lstStyle/>
          <a:p>
            <a:pPr>
              <a:lnSpc>
                <a:spcPct val="90000"/>
              </a:lnSpc>
            </a:pPr>
            <a:r>
              <a:rPr lang="en-US" sz="2800" dirty="0">
                <a:latin typeface="Times New Roman" pitchFamily="18" charset="0"/>
                <a:cs typeface="Times New Roman" pitchFamily="18" charset="0"/>
              </a:rPr>
              <a:t>Values in a column (or columns) of a relation are unique: at most one row in a relation instance can contain a particular value(s) </a:t>
            </a:r>
          </a:p>
          <a:p>
            <a:pPr marL="0" indent="0">
              <a:lnSpc>
                <a:spcPct val="90000"/>
              </a:lnSpc>
              <a:buNone/>
            </a:pPr>
            <a:endParaRPr lang="en-US" sz="2800" dirty="0">
              <a:latin typeface="Times New Roman" pitchFamily="18" charset="0"/>
              <a:cs typeface="Times New Roman" pitchFamily="18" charset="0"/>
            </a:endParaRPr>
          </a:p>
          <a:p>
            <a:pPr>
              <a:lnSpc>
                <a:spcPct val="90000"/>
              </a:lnSpc>
            </a:pPr>
            <a:r>
              <a:rPr lang="en-US" sz="2800" b="1" dirty="0">
                <a:solidFill>
                  <a:srgbClr val="FF0000"/>
                </a:solidFill>
                <a:latin typeface="Times New Roman" pitchFamily="18" charset="0"/>
                <a:cs typeface="Times New Roman" pitchFamily="18" charset="0"/>
              </a:rPr>
              <a:t>Key</a:t>
            </a:r>
            <a:r>
              <a:rPr lang="en-US" sz="2800" b="1" dirty="0">
                <a:latin typeface="Times New Roman" pitchFamily="18" charset="0"/>
                <a:cs typeface="Times New Roman" pitchFamily="18" charset="0"/>
              </a:rPr>
              <a:t> - </a:t>
            </a:r>
            <a:r>
              <a:rPr lang="en-US" sz="2800" dirty="0">
                <a:latin typeface="Times New Roman" pitchFamily="18" charset="0"/>
                <a:cs typeface="Times New Roman" pitchFamily="18" charset="0"/>
              </a:rPr>
              <a:t>set of attributes satisfying key constraint</a:t>
            </a:r>
          </a:p>
          <a:p>
            <a:pPr lvl="1">
              <a:lnSpc>
                <a:spcPct val="90000"/>
              </a:lnSpc>
            </a:pPr>
            <a:r>
              <a:rPr lang="en-US" dirty="0">
                <a:latin typeface="Times New Roman" pitchFamily="18" charset="0"/>
                <a:cs typeface="Times New Roman" pitchFamily="18" charset="0"/>
              </a:rPr>
              <a:t>e.g., Id  in Student, </a:t>
            </a:r>
          </a:p>
          <a:p>
            <a:pPr lvl="1">
              <a:lnSpc>
                <a:spcPct val="90000"/>
              </a:lnSpc>
            </a:pPr>
            <a:r>
              <a:rPr lang="en-US" dirty="0">
                <a:latin typeface="Times New Roman" pitchFamily="18" charset="0"/>
                <a:cs typeface="Times New Roman" pitchFamily="18" charset="0"/>
              </a:rPr>
              <a:t>e.g., (</a:t>
            </a:r>
            <a:r>
              <a:rPr lang="en-US" dirty="0" err="1">
                <a:latin typeface="Times New Roman" pitchFamily="18" charset="0"/>
                <a:cs typeface="Times New Roman" pitchFamily="18" charset="0"/>
              </a:rPr>
              <a:t>StudId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CrsCode</a:t>
            </a:r>
            <a:r>
              <a:rPr lang="en-US" dirty="0">
                <a:latin typeface="Times New Roman" pitchFamily="18" charset="0"/>
                <a:cs typeface="Times New Roman" pitchFamily="18" charset="0"/>
              </a:rPr>
              <a:t>, Semester) in Transcript</a:t>
            </a:r>
          </a:p>
          <a:p>
            <a:r>
              <a:rPr lang="en-US" sz="2800" b="1" dirty="0">
                <a:solidFill>
                  <a:srgbClr val="FF0000"/>
                </a:solidFill>
                <a:latin typeface="Times New Roman" pitchFamily="18" charset="0"/>
                <a:cs typeface="Times New Roman" pitchFamily="18" charset="0"/>
              </a:rPr>
              <a:t>Super Key</a:t>
            </a:r>
            <a:endParaRPr lang="en-US" sz="2800" dirty="0">
              <a:solidFill>
                <a:srgbClr val="FF0000"/>
              </a:solidFill>
              <a:latin typeface="Times New Roman" pitchFamily="18" charset="0"/>
              <a:cs typeface="Times New Roman" pitchFamily="18" charset="0"/>
            </a:endParaRPr>
          </a:p>
          <a:p>
            <a:pPr marL="393192" lvl="1" indent="0">
              <a:buNone/>
            </a:pPr>
            <a:r>
              <a:rPr lang="en-US" b="1" dirty="0">
                <a:latin typeface="Times New Roman" pitchFamily="18" charset="0"/>
                <a:cs typeface="Times New Roman" pitchFamily="18" charset="0"/>
              </a:rPr>
              <a:t>Super Key</a:t>
            </a:r>
            <a:r>
              <a:rPr lang="en-US" dirty="0">
                <a:latin typeface="Times New Roman" pitchFamily="18" charset="0"/>
                <a:cs typeface="Times New Roman" pitchFamily="18" charset="0"/>
              </a:rPr>
              <a:t> is defined as a set of attributes within a table that uniquely identifies each record within a table. Super Key is a superset of Candidate key.</a:t>
            </a:r>
          </a:p>
          <a:p>
            <a:r>
              <a:rPr lang="en-US" sz="2800" b="1" dirty="0">
                <a:solidFill>
                  <a:srgbClr val="FF0000"/>
                </a:solidFill>
                <a:latin typeface="Times New Roman" pitchFamily="18" charset="0"/>
                <a:cs typeface="Times New Roman" pitchFamily="18" charset="0"/>
              </a:rPr>
              <a:t>Candidate Key</a:t>
            </a:r>
          </a:p>
          <a:p>
            <a:pPr marL="393192" lvl="1" indent="0">
              <a:buNone/>
            </a:pPr>
            <a:r>
              <a:rPr lang="en-US" dirty="0">
                <a:latin typeface="Times New Roman" pitchFamily="18" charset="0"/>
                <a:cs typeface="Times New Roman" pitchFamily="18" charset="0"/>
              </a:rPr>
              <a:t>Candidate keys are defined as the set of fields from which primary key can be selected. It is an attribute or set of attribute that can act as a primary key for a table to uniquely identify each record in that table.</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3"/>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b="1" dirty="0">
                <a:solidFill>
                  <a:schemeClr val="bg1"/>
                </a:solidFill>
                <a:latin typeface="Times New Roman" pitchFamily="18" charset="0"/>
                <a:cs typeface="Times New Roman" pitchFamily="18" charset="0"/>
              </a:rPr>
              <a:t>Key Constraint</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solidFill>
                  <a:srgbClr val="FF0000"/>
                </a:solidFill>
                <a:latin typeface="Times New Roman" pitchFamily="18" charset="0"/>
                <a:cs typeface="Times New Roman" pitchFamily="18" charset="0"/>
              </a:rPr>
              <a:t>Primary Key</a:t>
            </a:r>
          </a:p>
          <a:p>
            <a:pPr marL="393192" lvl="1" indent="0">
              <a:buNone/>
            </a:pPr>
            <a:r>
              <a:rPr lang="en-US" sz="2400" dirty="0">
                <a:latin typeface="Times New Roman" pitchFamily="18" charset="0"/>
                <a:cs typeface="Times New Roman" pitchFamily="18" charset="0"/>
              </a:rPr>
              <a:t>Primary key is a candidate key that is most appropriate to become main key of the table. It is a key that uniquely identify each record in a table. PK must be </a:t>
            </a:r>
            <a:r>
              <a:rPr lang="en-US" sz="2400" b="1" dirty="0">
                <a:latin typeface="Times New Roman" pitchFamily="18" charset="0"/>
                <a:cs typeface="Times New Roman" pitchFamily="18" charset="0"/>
              </a:rPr>
              <a:t>unique</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Not Null</a:t>
            </a:r>
            <a:r>
              <a:rPr lang="en-US" sz="2400" dirty="0">
                <a:latin typeface="Times New Roman" pitchFamily="18" charset="0"/>
                <a:cs typeface="Times New Roman" pitchFamily="18" charset="0"/>
              </a:rPr>
              <a:t>.</a:t>
            </a:r>
          </a:p>
          <a:p>
            <a:pPr>
              <a:lnSpc>
                <a:spcPct val="90000"/>
              </a:lnSpc>
            </a:pPr>
            <a:r>
              <a:rPr lang="en-US" sz="2400" b="1" dirty="0">
                <a:solidFill>
                  <a:srgbClr val="FF0000"/>
                </a:solidFill>
                <a:latin typeface="Times New Roman" pitchFamily="18" charset="0"/>
                <a:cs typeface="Times New Roman" pitchFamily="18" charset="0"/>
              </a:rPr>
              <a:t>Foreign Key</a:t>
            </a:r>
          </a:p>
          <a:p>
            <a:pPr marL="393192" lvl="1" indent="0" algn="just">
              <a:lnSpc>
                <a:spcPct val="90000"/>
              </a:lnSpc>
              <a:buNone/>
            </a:pPr>
            <a:r>
              <a:rPr lang="en-US" sz="2400" dirty="0">
                <a:latin typeface="Times New Roman" pitchFamily="18" charset="0"/>
                <a:cs typeface="Times New Roman" pitchFamily="18" charset="0"/>
              </a:rPr>
              <a:t>Foreign Key is a field or set of fields that are identical to a primary key in another table.</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Key Constraint…</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a:bodyPr>
          <a:lstStyle/>
          <a:p>
            <a:r>
              <a:rPr lang="en-US" sz="2800" b="1" dirty="0">
                <a:solidFill>
                  <a:srgbClr val="FF0000"/>
                </a:solidFill>
                <a:latin typeface="Times New Roman" pitchFamily="18" charset="0"/>
                <a:cs typeface="Times New Roman" pitchFamily="18" charset="0"/>
              </a:rPr>
              <a:t>Composite Key</a:t>
            </a:r>
          </a:p>
          <a:p>
            <a:pPr marL="393192" lvl="1" indent="0" algn="just">
              <a:buNone/>
            </a:pPr>
            <a:r>
              <a:rPr lang="en-US" dirty="0">
                <a:latin typeface="Times New Roman" pitchFamily="18" charset="0"/>
                <a:cs typeface="Times New Roman" pitchFamily="18" charset="0"/>
              </a:rPr>
              <a:t>Key that consist of two or more attributes that uniquely identify an entity </a:t>
            </a:r>
            <a:r>
              <a:rPr lang="en-US" dirty="0" err="1">
                <a:latin typeface="Times New Roman" pitchFamily="18" charset="0"/>
                <a:cs typeface="Times New Roman" pitchFamily="18" charset="0"/>
              </a:rPr>
              <a:t>occurance</a:t>
            </a:r>
            <a:r>
              <a:rPr lang="en-US" dirty="0">
                <a:latin typeface="Times New Roman" pitchFamily="18" charset="0"/>
                <a:cs typeface="Times New Roman" pitchFamily="18" charset="0"/>
              </a:rPr>
              <a:t> is called </a:t>
            </a:r>
            <a:r>
              <a:rPr lang="en-US" b="1" dirty="0">
                <a:latin typeface="Times New Roman" pitchFamily="18" charset="0"/>
                <a:cs typeface="Times New Roman" pitchFamily="18" charset="0"/>
              </a:rPr>
              <a:t>Composite key</a:t>
            </a:r>
            <a:r>
              <a:rPr lang="en-US" dirty="0">
                <a:latin typeface="Times New Roman" pitchFamily="18" charset="0"/>
                <a:cs typeface="Times New Roman" pitchFamily="18" charset="0"/>
              </a:rPr>
              <a:t>. But any attribute that makes up the </a:t>
            </a:r>
            <a:r>
              <a:rPr lang="en-US" b="1" dirty="0">
                <a:latin typeface="Times New Roman" pitchFamily="18" charset="0"/>
                <a:cs typeface="Times New Roman" pitchFamily="18" charset="0"/>
              </a:rPr>
              <a:t>Composite key</a:t>
            </a:r>
            <a:r>
              <a:rPr lang="en-US" dirty="0">
                <a:latin typeface="Times New Roman" pitchFamily="18" charset="0"/>
                <a:cs typeface="Times New Roman" pitchFamily="18" charset="0"/>
              </a:rPr>
              <a:t> is not a simple key in its own.</a:t>
            </a:r>
          </a:p>
          <a:p>
            <a:r>
              <a:rPr lang="en-US" sz="2800" b="1" dirty="0">
                <a:solidFill>
                  <a:srgbClr val="FF0000"/>
                </a:solidFill>
                <a:latin typeface="Times New Roman" pitchFamily="18" charset="0"/>
                <a:cs typeface="Times New Roman" pitchFamily="18" charset="0"/>
              </a:rPr>
              <a:t>Secondary or Alternative key</a:t>
            </a:r>
          </a:p>
          <a:p>
            <a:pPr marL="393192" lvl="1" indent="0">
              <a:buNone/>
            </a:pPr>
            <a:r>
              <a:rPr lang="en-US" dirty="0">
                <a:latin typeface="Times New Roman" pitchFamily="18" charset="0"/>
                <a:cs typeface="Times New Roman" pitchFamily="18" charset="0"/>
              </a:rPr>
              <a:t>The candidate key which are not selected for primary key are known as secondary keys or alternative keys</a:t>
            </a:r>
          </a:p>
          <a:p>
            <a:r>
              <a:rPr lang="en-US" sz="2800" b="1" dirty="0">
                <a:solidFill>
                  <a:srgbClr val="FF0000"/>
                </a:solidFill>
                <a:latin typeface="Times New Roman" pitchFamily="18" charset="0"/>
                <a:cs typeface="Times New Roman" pitchFamily="18" charset="0"/>
              </a:rPr>
              <a:t>Non-key Attribute</a:t>
            </a:r>
          </a:p>
          <a:p>
            <a:pPr marL="393192" lvl="1" indent="0">
              <a:buNone/>
            </a:pPr>
            <a:r>
              <a:rPr lang="en-US" b="1" dirty="0">
                <a:latin typeface="Times New Roman" pitchFamily="18" charset="0"/>
                <a:cs typeface="Times New Roman" pitchFamily="18" charset="0"/>
              </a:rPr>
              <a:t>Non-key</a:t>
            </a:r>
            <a:r>
              <a:rPr lang="en-US" dirty="0">
                <a:latin typeface="Times New Roman" pitchFamily="18" charset="0"/>
                <a:cs typeface="Times New Roman" pitchFamily="18" charset="0"/>
              </a:rPr>
              <a:t> attributes are attributes other than </a:t>
            </a:r>
            <a:r>
              <a:rPr lang="en-US" b="1" dirty="0">
                <a:latin typeface="Times New Roman" pitchFamily="18" charset="0"/>
                <a:cs typeface="Times New Roman" pitchFamily="18" charset="0"/>
              </a:rPr>
              <a:t>candidate key</a:t>
            </a:r>
            <a:r>
              <a:rPr lang="en-US" dirty="0">
                <a:latin typeface="Times New Roman" pitchFamily="18" charset="0"/>
                <a:cs typeface="Times New Roman" pitchFamily="18" charset="0"/>
              </a:rPr>
              <a:t> attributes in a table.</a:t>
            </a:r>
          </a:p>
          <a:p>
            <a:r>
              <a:rPr lang="en-US" sz="2800" b="1" dirty="0">
                <a:solidFill>
                  <a:srgbClr val="FF0000"/>
                </a:solidFill>
                <a:latin typeface="Times New Roman" pitchFamily="18" charset="0"/>
                <a:cs typeface="Times New Roman" pitchFamily="18" charset="0"/>
              </a:rPr>
              <a:t>Non-prime Attribute</a:t>
            </a:r>
          </a:p>
          <a:p>
            <a:pPr marL="393192" lvl="1" indent="0">
              <a:buNone/>
            </a:pPr>
            <a:r>
              <a:rPr lang="en-US" b="1" dirty="0">
                <a:latin typeface="Times New Roman" pitchFamily="18" charset="0"/>
                <a:cs typeface="Times New Roman" pitchFamily="18" charset="0"/>
              </a:rPr>
              <a:t>Non-prime</a:t>
            </a:r>
            <a:r>
              <a:rPr lang="en-US" dirty="0">
                <a:latin typeface="Times New Roman" pitchFamily="18" charset="0"/>
                <a:cs typeface="Times New Roman" pitchFamily="18" charset="0"/>
              </a:rPr>
              <a:t> Attributes are attributes other than </a:t>
            </a:r>
            <a:r>
              <a:rPr lang="en-US" b="1" dirty="0">
                <a:latin typeface="Times New Roman" pitchFamily="18" charset="0"/>
                <a:cs typeface="Times New Roman" pitchFamily="18" charset="0"/>
              </a:rPr>
              <a:t>Primary attribute</a:t>
            </a:r>
            <a:r>
              <a:rPr lang="en-US" dirty="0">
                <a:latin typeface="Times New Roman" pitchFamily="18" charset="0"/>
                <a:cs typeface="Times New Roman" pitchFamily="18" charset="0"/>
              </a:rPr>
              <a:t>.</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Key Constraint…</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FF0000"/>
                </a:solidFill>
                <a:latin typeface="Times New Roman" pitchFamily="18" charset="0"/>
                <a:cs typeface="Times New Roman" pitchFamily="18" charset="0"/>
              </a:rPr>
              <a:t>Primary Key</a:t>
            </a:r>
          </a:p>
          <a:p>
            <a:pPr marL="0" indent="0" algn="ctr">
              <a:buNone/>
            </a:pPr>
            <a:r>
              <a:rPr lang="en-US" u="sng" dirty="0">
                <a:solidFill>
                  <a:srgbClr val="FF0000"/>
                </a:solidFill>
                <a:latin typeface="Times New Roman" pitchFamily="18" charset="0"/>
                <a:cs typeface="Times New Roman" pitchFamily="18" charset="0"/>
              </a:rPr>
              <a:t>Customers</a:t>
            </a:r>
          </a:p>
          <a:p>
            <a:endParaRPr lang="en-US"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Key Constraint…</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95600"/>
            <a:ext cx="8351838" cy="134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8F82A5B-10F6-41ED-9A2B-03224D407F06}" type="slidenum">
              <a:rPr lang="en-US" smtClean="0"/>
              <a:pPr/>
              <a:t>3</a:t>
            </a:fld>
            <a:endParaRPr lang="en-US"/>
          </a:p>
        </p:txBody>
      </p:sp>
      <p:sp>
        <p:nvSpPr>
          <p:cNvPr id="5" name="Subtitle 14"/>
          <p:cNvSpPr txBox="1">
            <a:spLocks/>
          </p:cNvSpPr>
          <p:nvPr/>
        </p:nvSpPr>
        <p:spPr>
          <a:xfrm>
            <a:off x="1905000" y="2971800"/>
            <a:ext cx="6172200" cy="13716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6" name="Title 12"/>
          <p:cNvSpPr txBox="1">
            <a:spLocks/>
          </p:cNvSpPr>
          <p:nvPr/>
        </p:nvSpPr>
        <p:spPr>
          <a:xfrm>
            <a:off x="1905000" y="4114800"/>
            <a:ext cx="6172200" cy="1513362"/>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1200"/>
              </a:spcAft>
              <a:buClrTx/>
              <a:buSzTx/>
              <a:buFontTx/>
              <a:buNone/>
              <a:tabLst/>
              <a:defRPr/>
            </a:pPr>
            <a:endParaRPr kumimoji="0" lang="en-IN" sz="4400" b="1" i="0" u="none" strike="noStrike" kern="1200" cap="small" spc="0" normalizeH="0" baseline="0" noProof="0" dirty="0">
              <a:ln>
                <a:noFill/>
              </a:ln>
              <a:effectLst/>
              <a:uLnTx/>
              <a:uFillTx/>
              <a:latin typeface="Century" pitchFamily="18" charset="0"/>
              <a:ea typeface="+mj-ea"/>
              <a:cs typeface="+mj-cs"/>
            </a:endParaRPr>
          </a:p>
        </p:txBody>
      </p:sp>
      <p:sp>
        <p:nvSpPr>
          <p:cNvPr id="7" name="TextBox 6"/>
          <p:cNvSpPr txBox="1"/>
          <p:nvPr/>
        </p:nvSpPr>
        <p:spPr>
          <a:xfrm>
            <a:off x="381000" y="1054179"/>
            <a:ext cx="8610600" cy="5601533"/>
          </a:xfrm>
          <a:prstGeom prst="rect">
            <a:avLst/>
          </a:prstGeom>
          <a:noFill/>
        </p:spPr>
        <p:txBody>
          <a:bodyPr wrap="square" rtlCol="0">
            <a:spAutoFit/>
          </a:bodyPr>
          <a:lstStyle/>
          <a:p>
            <a:pPr algn="ctr"/>
            <a:endParaRPr lang="en-US" sz="2800" b="1" dirty="0">
              <a:solidFill>
                <a:srgbClr val="C00000"/>
              </a:solidFill>
              <a:latin typeface="Times New Roman" pitchFamily="18" charset="0"/>
              <a:cs typeface="Times New Roman" pitchFamily="18" charset="0"/>
            </a:endParaRPr>
          </a:p>
          <a:p>
            <a:r>
              <a:rPr lang="en-US" sz="2400" b="1" dirty="0"/>
              <a:t>Overview of Databases</a:t>
            </a:r>
            <a:r>
              <a:rPr lang="en-US" sz="2400" dirty="0"/>
              <a:t>: Database concepts, DBMS, Data Base System Architecture (Three Level ANSI-SPARC Architecture), Advantages and Disadvantages of DBMS, Data Independence, DBA and Responsibilities of DBA, Relational Data Structure, Keys, Relations, Attributes, Schema and Instances, Referential integrity, Entity integrity.			</a:t>
            </a:r>
          </a:p>
          <a:p>
            <a:r>
              <a:rPr lang="en-US" sz="2400" b="1" dirty="0"/>
              <a:t>Data Models:</a:t>
            </a:r>
            <a:r>
              <a:rPr lang="en-US" sz="2400" dirty="0"/>
              <a:t> Relational Model, Network Model, Hierarchical Model, ER Model: Design, issues, Mapping constraints, ER diagram, Comparison of Models.				</a:t>
            </a:r>
          </a:p>
          <a:p>
            <a:r>
              <a:rPr lang="en-US" sz="2400" b="1" dirty="0"/>
              <a:t>Relational Algebra &amp; Relational Calculus: </a:t>
            </a:r>
            <a:r>
              <a:rPr lang="en-US" sz="2400" dirty="0"/>
              <a:t>Introduction, Syntax, Semantics, Additional operators, Grouping and Ungrouping, Relational comparisons, </a:t>
            </a:r>
            <a:r>
              <a:rPr lang="en-US" sz="2400" dirty="0" err="1"/>
              <a:t>Tuple</a:t>
            </a:r>
            <a:r>
              <a:rPr lang="en-US" sz="2400" dirty="0"/>
              <a:t> Calculus, Domain Calculus, Calculus Vs Algebra, Computational capabilities. 				</a:t>
            </a:r>
          </a:p>
          <a:p>
            <a:pPr algn="just"/>
            <a:r>
              <a:rPr lang="en-US" dirty="0"/>
              <a:t>		</a:t>
            </a:r>
            <a:endParaRPr lang="en-US" sz="2000" b="1" dirty="0">
              <a:solidFill>
                <a:srgbClr val="C00000"/>
              </a:solidFill>
              <a:cs typeface="Times New Roman" pitchFamily="18" charset="0"/>
            </a:endParaRPr>
          </a:p>
        </p:txBody>
      </p:sp>
      <p:sp>
        <p:nvSpPr>
          <p:cNvPr id="8" name="Footer Placeholder 6"/>
          <p:cNvSpPr txBox="1">
            <a:spLocks/>
          </p:cNvSpPr>
          <p:nvPr/>
        </p:nvSpPr>
        <p:spPr>
          <a:xfrm>
            <a:off x="0" y="6400801"/>
            <a:ext cx="9144000" cy="457200"/>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9" name="Picture 6" descr="C:\Users\NANCY\Desktop\Chandigarh_University_Seal.png"/>
          <p:cNvPicPr>
            <a:picLocks noChangeAspect="1" noChangeArrowheads="1"/>
          </p:cNvPicPr>
          <p:nvPr/>
        </p:nvPicPr>
        <p:blipFill>
          <a:blip r:embed="rId2"/>
          <a:srcRect/>
          <a:stretch>
            <a:fillRect/>
          </a:stretch>
        </p:blipFill>
        <p:spPr bwMode="auto">
          <a:xfrm>
            <a:off x="0" y="-42790"/>
            <a:ext cx="1143000" cy="1078634"/>
          </a:xfrm>
          <a:prstGeom prst="rect">
            <a:avLst/>
          </a:prstGeom>
          <a:noFill/>
        </p:spPr>
      </p:pic>
      <p:sp>
        <p:nvSpPr>
          <p:cNvPr id="10" name="Title 1"/>
          <p:cNvSpPr txBox="1">
            <a:spLocks/>
          </p:cNvSpPr>
          <p:nvPr/>
        </p:nvSpPr>
        <p:spPr>
          <a:xfrm>
            <a:off x="1143000" y="-1"/>
            <a:ext cx="8001000" cy="1078635"/>
          </a:xfrm>
          <a:prstGeom prst="rect">
            <a:avLst/>
          </a:prstGeom>
          <a:solidFill>
            <a:srgbClr val="C00000"/>
          </a:solidFill>
        </p:spPr>
        <p:txBody>
          <a:bodyPr vert="horz" lIns="91440" tIns="45720" rIns="91440" bIns="45720" rtlCol="0" anchor="ctr">
            <a:normAutofit/>
          </a:bodyPr>
          <a:lstStyle/>
          <a:p>
            <a:pPr algn="ctr"/>
            <a:r>
              <a:rPr lang="en-US" sz="3200" b="1" dirty="0">
                <a:solidFill>
                  <a:schemeClr val="bg1"/>
                </a:solidFill>
                <a:latin typeface="Times New Roman" pitchFamily="18" charset="0"/>
                <a:cs typeface="Times New Roman" pitchFamily="18" charset="0"/>
              </a:rPr>
              <a:t>Unit-1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Key Constraint…</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6771" y="1600200"/>
            <a:ext cx="673045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962399"/>
          </a:xfrm>
        </p:spPr>
        <p:txBody>
          <a:bodyPr>
            <a:normAutofit fontScale="92500"/>
          </a:bodyPr>
          <a:lstStyle/>
          <a:p>
            <a:pPr algn="just"/>
            <a:r>
              <a:rPr lang="en-US" dirty="0">
                <a:latin typeface="Times New Roman" pitchFamily="18" charset="0"/>
                <a:cs typeface="Times New Roman" pitchFamily="18" charset="0"/>
              </a:rPr>
              <a:t> </a:t>
            </a:r>
            <a:r>
              <a:rPr lang="en-US" sz="2600" b="1" dirty="0">
                <a:latin typeface="Times New Roman" pitchFamily="18" charset="0"/>
                <a:cs typeface="Times New Roman" pitchFamily="18" charset="0"/>
              </a:rPr>
              <a:t>Relational Database management System</a:t>
            </a:r>
            <a:r>
              <a:rPr lang="en-US" sz="2600" dirty="0">
                <a:latin typeface="Times New Roman" pitchFamily="18" charset="0"/>
                <a:cs typeface="Times New Roman" pitchFamily="18" charset="0"/>
              </a:rPr>
              <a:t>(RDBMS) is a database management system based on relational model introduced by E.F </a:t>
            </a:r>
            <a:r>
              <a:rPr lang="en-US" sz="2600" dirty="0" err="1">
                <a:latin typeface="Times New Roman" pitchFamily="18" charset="0"/>
                <a:cs typeface="Times New Roman" pitchFamily="18" charset="0"/>
              </a:rPr>
              <a:t>Codd</a:t>
            </a:r>
            <a:r>
              <a:rPr lang="en-US" sz="2600" dirty="0">
                <a:latin typeface="Times New Roman" pitchFamily="18" charset="0"/>
                <a:cs typeface="Times New Roman" pitchFamily="18" charset="0"/>
              </a:rPr>
              <a:t>. In relational model, data is represented in terms of </a:t>
            </a:r>
            <a:r>
              <a:rPr lang="en-US" sz="2600" dirty="0" err="1">
                <a:latin typeface="Times New Roman" pitchFamily="18" charset="0"/>
                <a:cs typeface="Times New Roman" pitchFamily="18" charset="0"/>
              </a:rPr>
              <a:t>tuples</a:t>
            </a:r>
            <a:r>
              <a:rPr lang="en-US" sz="2600" dirty="0">
                <a:latin typeface="Times New Roman" pitchFamily="18" charset="0"/>
                <a:cs typeface="Times New Roman" pitchFamily="18" charset="0"/>
              </a:rPr>
              <a:t>(rows).</a:t>
            </a:r>
          </a:p>
          <a:p>
            <a:pPr marL="0" indent="0" algn="just">
              <a:buNone/>
            </a:pPr>
            <a:endParaRPr lang="en-US" sz="2600" dirty="0">
              <a:latin typeface="Times New Roman" pitchFamily="18" charset="0"/>
              <a:cs typeface="Times New Roman" pitchFamily="18" charset="0"/>
            </a:endParaRPr>
          </a:p>
          <a:p>
            <a:pPr algn="just"/>
            <a:r>
              <a:rPr lang="en-US" sz="2600" b="1" dirty="0">
                <a:latin typeface="Times New Roman" pitchFamily="18" charset="0"/>
                <a:cs typeface="Times New Roman" pitchFamily="18" charset="0"/>
              </a:rPr>
              <a:t>RDBMS</a:t>
            </a:r>
            <a:r>
              <a:rPr lang="en-US" sz="2600" dirty="0">
                <a:latin typeface="Times New Roman" pitchFamily="18" charset="0"/>
                <a:cs typeface="Times New Roman" pitchFamily="18" charset="0"/>
              </a:rPr>
              <a:t> is used to manage Relational database. </a:t>
            </a:r>
            <a:r>
              <a:rPr lang="en-US" sz="2600" b="1" dirty="0">
                <a:latin typeface="Times New Roman" pitchFamily="18" charset="0"/>
                <a:cs typeface="Times New Roman" pitchFamily="18" charset="0"/>
              </a:rPr>
              <a:t>Relational database</a:t>
            </a:r>
            <a:r>
              <a:rPr lang="en-US" sz="2600" dirty="0">
                <a:latin typeface="Times New Roman" pitchFamily="18" charset="0"/>
                <a:cs typeface="Times New Roman" pitchFamily="18" charset="0"/>
              </a:rPr>
              <a:t> is a collection of organized set of tables from which data can be accessed easily. Relational Database is most commonly used database. It consists of number of tables and each table has its own primary key.</a:t>
            </a:r>
          </a:p>
          <a:p>
            <a:pPr algn="just">
              <a:buNone/>
            </a:pPr>
            <a:endParaRPr lang="en-US"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RDBMS Concepts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3581400"/>
          </a:xfrm>
        </p:spPr>
        <p:txBody>
          <a:bodyPr>
            <a:normAutofit fontScale="92500" lnSpcReduction="10000"/>
          </a:bodyPr>
          <a:lstStyle/>
          <a:p>
            <a:pPr>
              <a:buNone/>
            </a:pPr>
            <a:r>
              <a:rPr lang="en-US" dirty="0">
                <a:latin typeface="Times New Roman" pitchFamily="18" charset="0"/>
                <a:cs typeface="Times New Roman" pitchFamily="18" charset="0"/>
              </a:rPr>
              <a:t> </a:t>
            </a:r>
            <a:r>
              <a:rPr lang="en-US" sz="2600" dirty="0">
                <a:latin typeface="Times New Roman" pitchFamily="18" charset="0"/>
                <a:cs typeface="Times New Roman" pitchFamily="18" charset="0"/>
              </a:rPr>
              <a:t>   E.F </a:t>
            </a:r>
            <a:r>
              <a:rPr lang="en-US" sz="2600" dirty="0" err="1">
                <a:latin typeface="Times New Roman" pitchFamily="18" charset="0"/>
                <a:cs typeface="Times New Roman" pitchFamily="18" charset="0"/>
              </a:rPr>
              <a:t>Codd</a:t>
            </a:r>
            <a:r>
              <a:rPr lang="en-US" sz="2600" dirty="0">
                <a:latin typeface="Times New Roman" pitchFamily="18" charset="0"/>
                <a:cs typeface="Times New Roman" pitchFamily="18" charset="0"/>
              </a:rPr>
              <a:t> was a Computer Scientist who invented </a:t>
            </a:r>
            <a:r>
              <a:rPr lang="en-US" sz="2600" b="1" dirty="0">
                <a:latin typeface="Times New Roman" pitchFamily="18" charset="0"/>
                <a:cs typeface="Times New Roman" pitchFamily="18" charset="0"/>
              </a:rPr>
              <a:t>Relational model</a:t>
            </a:r>
            <a:r>
              <a:rPr lang="en-US" sz="2600" dirty="0">
                <a:latin typeface="Times New Roman" pitchFamily="18" charset="0"/>
                <a:cs typeface="Times New Roman" pitchFamily="18" charset="0"/>
              </a:rPr>
              <a:t> for Database management. Based on relational model, </a:t>
            </a:r>
            <a:r>
              <a:rPr lang="en-US" sz="2600" b="1" dirty="0">
                <a:latin typeface="Times New Roman" pitchFamily="18" charset="0"/>
                <a:cs typeface="Times New Roman" pitchFamily="18" charset="0"/>
              </a:rPr>
              <a:t>Relation database</a:t>
            </a:r>
            <a:r>
              <a:rPr lang="en-US" sz="2600" dirty="0">
                <a:latin typeface="Times New Roman" pitchFamily="18" charset="0"/>
                <a:cs typeface="Times New Roman" pitchFamily="18" charset="0"/>
              </a:rPr>
              <a:t> was created. </a:t>
            </a:r>
            <a:r>
              <a:rPr lang="en-US" sz="2600" dirty="0" err="1">
                <a:latin typeface="Times New Roman" pitchFamily="18" charset="0"/>
                <a:cs typeface="Times New Roman" pitchFamily="18" charset="0"/>
              </a:rPr>
              <a:t>Codd</a:t>
            </a:r>
            <a:r>
              <a:rPr lang="en-US" sz="2600" dirty="0">
                <a:latin typeface="Times New Roman" pitchFamily="18" charset="0"/>
                <a:cs typeface="Times New Roman" pitchFamily="18" charset="0"/>
              </a:rPr>
              <a:t> proposed 13 rules popularly known as </a:t>
            </a:r>
            <a:r>
              <a:rPr lang="en-US" sz="2600" b="1" dirty="0" err="1">
                <a:latin typeface="Times New Roman" pitchFamily="18" charset="0"/>
                <a:cs typeface="Times New Roman" pitchFamily="18" charset="0"/>
              </a:rPr>
              <a:t>Codd's</a:t>
            </a:r>
            <a:r>
              <a:rPr lang="en-US" sz="2600" b="1" dirty="0">
                <a:latin typeface="Times New Roman" pitchFamily="18" charset="0"/>
                <a:cs typeface="Times New Roman" pitchFamily="18" charset="0"/>
              </a:rPr>
              <a:t> 12 rules</a:t>
            </a:r>
            <a:r>
              <a:rPr lang="en-US" sz="2600" dirty="0">
                <a:latin typeface="Times New Roman" pitchFamily="18" charset="0"/>
                <a:cs typeface="Times New Roman" pitchFamily="18" charset="0"/>
              </a:rPr>
              <a:t> to test DBMS's concept against his relational model. </a:t>
            </a:r>
            <a:r>
              <a:rPr lang="en-US" sz="2600" dirty="0" err="1">
                <a:latin typeface="Times New Roman" pitchFamily="18" charset="0"/>
                <a:cs typeface="Times New Roman" pitchFamily="18" charset="0"/>
              </a:rPr>
              <a:t>Codd's</a:t>
            </a:r>
            <a:r>
              <a:rPr lang="en-US" sz="2600" dirty="0">
                <a:latin typeface="Times New Roman" pitchFamily="18" charset="0"/>
                <a:cs typeface="Times New Roman" pitchFamily="18" charset="0"/>
              </a:rPr>
              <a:t> rule </a:t>
            </a:r>
            <a:r>
              <a:rPr lang="en-US" sz="2600" dirty="0" err="1">
                <a:latin typeface="Times New Roman" pitchFamily="18" charset="0"/>
                <a:cs typeface="Times New Roman" pitchFamily="18" charset="0"/>
              </a:rPr>
              <a:t>actualy</a:t>
            </a:r>
            <a:r>
              <a:rPr lang="en-US" sz="2600" dirty="0">
                <a:latin typeface="Times New Roman" pitchFamily="18" charset="0"/>
                <a:cs typeface="Times New Roman" pitchFamily="18" charset="0"/>
              </a:rPr>
              <a:t> define what quality a DBMS requires in order to become a Relational Database Management System(RDBMS). Till now, there is hardly any commercial product that follows all the 13 </a:t>
            </a:r>
            <a:r>
              <a:rPr lang="en-US" sz="2600" dirty="0" err="1">
                <a:latin typeface="Times New Roman" pitchFamily="18" charset="0"/>
                <a:cs typeface="Times New Roman" pitchFamily="18" charset="0"/>
              </a:rPr>
              <a:t>Codd's</a:t>
            </a:r>
            <a:r>
              <a:rPr lang="en-US" sz="2600" dirty="0">
                <a:latin typeface="Times New Roman" pitchFamily="18" charset="0"/>
                <a:cs typeface="Times New Roman" pitchFamily="18" charset="0"/>
              </a:rPr>
              <a:t> rules. Even </a:t>
            </a:r>
            <a:r>
              <a:rPr lang="en-US" sz="2600" b="1" dirty="0">
                <a:latin typeface="Times New Roman" pitchFamily="18" charset="0"/>
                <a:cs typeface="Times New Roman" pitchFamily="18" charset="0"/>
              </a:rPr>
              <a:t>Oracle</a:t>
            </a:r>
            <a:r>
              <a:rPr lang="en-US" sz="2600" dirty="0">
                <a:latin typeface="Times New Roman" pitchFamily="18" charset="0"/>
                <a:cs typeface="Times New Roman" pitchFamily="18" charset="0"/>
              </a:rPr>
              <a:t> follows only eight and half out(8.5) of 13. The </a:t>
            </a:r>
            <a:r>
              <a:rPr lang="en-US" sz="2600" dirty="0" err="1">
                <a:latin typeface="Times New Roman" pitchFamily="18" charset="0"/>
                <a:cs typeface="Times New Roman" pitchFamily="18" charset="0"/>
              </a:rPr>
              <a:t>Codd's</a:t>
            </a:r>
            <a:r>
              <a:rPr lang="en-US" sz="2600" dirty="0">
                <a:latin typeface="Times New Roman" pitchFamily="18" charset="0"/>
                <a:cs typeface="Times New Roman" pitchFamily="18" charset="0"/>
              </a:rPr>
              <a:t> 12 rules are as follows.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err="1">
                <a:solidFill>
                  <a:schemeClr val="bg1"/>
                </a:solidFill>
                <a:latin typeface="Times New Roman" pitchFamily="18" charset="0"/>
                <a:cs typeface="Times New Roman" pitchFamily="18" charset="0"/>
              </a:rPr>
              <a:t>Codd’s</a:t>
            </a:r>
            <a:r>
              <a:rPr lang="en-US" sz="3000" b="1" dirty="0">
                <a:solidFill>
                  <a:schemeClr val="bg1"/>
                </a:solidFill>
                <a:latin typeface="Times New Roman" pitchFamily="18" charset="0"/>
                <a:cs typeface="Times New Roman" pitchFamily="18" charset="0"/>
              </a:rPr>
              <a:t> rules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059363"/>
          </a:xfrm>
        </p:spPr>
        <p:txBody>
          <a:bodyPr>
            <a:noAutofit/>
          </a:bodyPr>
          <a:lstStyle/>
          <a:p>
            <a:pPr algn="just"/>
            <a:r>
              <a:rPr lang="en-US" sz="2300" b="1" dirty="0">
                <a:solidFill>
                  <a:srgbClr val="FF0000"/>
                </a:solidFill>
                <a:latin typeface="Times New Roman" pitchFamily="18" charset="0"/>
                <a:cs typeface="Times New Roman" pitchFamily="18" charset="0"/>
              </a:rPr>
              <a:t>Rule zero</a:t>
            </a:r>
            <a:endParaRPr lang="en-US" sz="2300" dirty="0">
              <a:solidFill>
                <a:srgbClr val="FF0000"/>
              </a:solidFill>
              <a:latin typeface="Times New Roman" pitchFamily="18" charset="0"/>
              <a:cs typeface="Times New Roman" pitchFamily="18" charset="0"/>
            </a:endParaRPr>
          </a:p>
          <a:p>
            <a:pPr marL="393192" lvl="1" indent="0" algn="just">
              <a:buNone/>
            </a:pPr>
            <a:r>
              <a:rPr lang="en-US" sz="2300" dirty="0">
                <a:latin typeface="Times New Roman" pitchFamily="18" charset="0"/>
                <a:cs typeface="Times New Roman" pitchFamily="18" charset="0"/>
              </a:rPr>
              <a:t>This rule states that for a system to qualify as an </a:t>
            </a:r>
            <a:r>
              <a:rPr lang="en-US" sz="2300" b="1" dirty="0">
                <a:latin typeface="Times New Roman" pitchFamily="18" charset="0"/>
                <a:cs typeface="Times New Roman" pitchFamily="18" charset="0"/>
              </a:rPr>
              <a:t>RDBMS</a:t>
            </a:r>
            <a:r>
              <a:rPr lang="en-US" sz="2300" dirty="0">
                <a:latin typeface="Times New Roman" pitchFamily="18" charset="0"/>
                <a:cs typeface="Times New Roman" pitchFamily="18" charset="0"/>
              </a:rPr>
              <a:t>, it must be able to manage database entirely through the relational capabilities.</a:t>
            </a:r>
          </a:p>
          <a:p>
            <a:pPr algn="just"/>
            <a:r>
              <a:rPr lang="en-US" sz="2300" b="1" dirty="0">
                <a:solidFill>
                  <a:srgbClr val="FF0000"/>
                </a:solidFill>
                <a:latin typeface="Times New Roman" pitchFamily="18" charset="0"/>
                <a:cs typeface="Times New Roman" pitchFamily="18" charset="0"/>
              </a:rPr>
              <a:t>Rule 1 : Information rule</a:t>
            </a:r>
            <a:endParaRPr lang="en-US" sz="2300" dirty="0">
              <a:solidFill>
                <a:srgbClr val="FF0000"/>
              </a:solidFill>
              <a:latin typeface="Times New Roman" pitchFamily="18" charset="0"/>
              <a:cs typeface="Times New Roman" pitchFamily="18" charset="0"/>
            </a:endParaRPr>
          </a:p>
          <a:p>
            <a:pPr marL="393192" lvl="1" indent="0" algn="just">
              <a:buNone/>
            </a:pPr>
            <a:r>
              <a:rPr lang="en-US" sz="2300" dirty="0">
                <a:latin typeface="Times New Roman" pitchFamily="18" charset="0"/>
                <a:cs typeface="Times New Roman" pitchFamily="18" charset="0"/>
              </a:rPr>
              <a:t>All information(including </a:t>
            </a:r>
            <a:r>
              <a:rPr lang="en-US" sz="2300" dirty="0" err="1">
                <a:latin typeface="Times New Roman" pitchFamily="18" charset="0"/>
                <a:cs typeface="Times New Roman" pitchFamily="18" charset="0"/>
              </a:rPr>
              <a:t>metadeta</a:t>
            </a:r>
            <a:r>
              <a:rPr lang="en-US" sz="2300" dirty="0">
                <a:latin typeface="Times New Roman" pitchFamily="18" charset="0"/>
                <a:cs typeface="Times New Roman" pitchFamily="18" charset="0"/>
              </a:rPr>
              <a:t>) is to be represented as stored data in cells of tables. The rows and columns have to be strictly ordered.</a:t>
            </a:r>
          </a:p>
          <a:p>
            <a:pPr algn="just"/>
            <a:r>
              <a:rPr lang="en-US" sz="2300" b="1" dirty="0">
                <a:solidFill>
                  <a:srgbClr val="FF0000"/>
                </a:solidFill>
                <a:latin typeface="Times New Roman" pitchFamily="18" charset="0"/>
                <a:cs typeface="Times New Roman" pitchFamily="18" charset="0"/>
              </a:rPr>
              <a:t>Rule 2 : </a:t>
            </a:r>
            <a:r>
              <a:rPr lang="en-US" sz="2300" b="1" dirty="0" err="1">
                <a:solidFill>
                  <a:srgbClr val="FF0000"/>
                </a:solidFill>
                <a:latin typeface="Times New Roman" pitchFamily="18" charset="0"/>
                <a:cs typeface="Times New Roman" pitchFamily="18" charset="0"/>
              </a:rPr>
              <a:t>Guaranted</a:t>
            </a:r>
            <a:r>
              <a:rPr lang="en-US" sz="2300" b="1" dirty="0">
                <a:solidFill>
                  <a:srgbClr val="FF0000"/>
                </a:solidFill>
                <a:latin typeface="Times New Roman" pitchFamily="18" charset="0"/>
                <a:cs typeface="Times New Roman" pitchFamily="18" charset="0"/>
              </a:rPr>
              <a:t> Access</a:t>
            </a:r>
            <a:endParaRPr lang="en-US" sz="2300" dirty="0">
              <a:solidFill>
                <a:srgbClr val="FF0000"/>
              </a:solidFill>
              <a:latin typeface="Times New Roman" pitchFamily="18" charset="0"/>
              <a:cs typeface="Times New Roman" pitchFamily="18" charset="0"/>
            </a:endParaRPr>
          </a:p>
          <a:p>
            <a:pPr marL="393192" lvl="1" indent="0" algn="just">
              <a:buNone/>
            </a:pPr>
            <a:r>
              <a:rPr lang="en-US" sz="2300" dirty="0">
                <a:latin typeface="Times New Roman" pitchFamily="18" charset="0"/>
                <a:cs typeface="Times New Roman" pitchFamily="18" charset="0"/>
              </a:rPr>
              <a:t>Each unique piece of data(atomic value) should be </a:t>
            </a:r>
            <a:r>
              <a:rPr lang="en-US" sz="2300" dirty="0" err="1">
                <a:latin typeface="Times New Roman" pitchFamily="18" charset="0"/>
                <a:cs typeface="Times New Roman" pitchFamily="18" charset="0"/>
              </a:rPr>
              <a:t>accesible</a:t>
            </a:r>
            <a:r>
              <a:rPr lang="en-US" sz="2300" dirty="0">
                <a:latin typeface="Times New Roman" pitchFamily="18" charset="0"/>
                <a:cs typeface="Times New Roman" pitchFamily="18" charset="0"/>
              </a:rPr>
              <a:t> by : </a:t>
            </a:r>
            <a:r>
              <a:rPr lang="en-US" sz="2300" b="1" dirty="0">
                <a:latin typeface="Times New Roman" pitchFamily="18" charset="0"/>
                <a:cs typeface="Times New Roman" pitchFamily="18" charset="0"/>
              </a:rPr>
              <a:t>Table Name + primary key(Row) + Attribute(column)</a:t>
            </a:r>
            <a:r>
              <a:rPr lang="en-US" sz="2300" dirty="0">
                <a:latin typeface="Times New Roman" pitchFamily="18" charset="0"/>
                <a:cs typeface="Times New Roman" pitchFamily="18" charset="0"/>
              </a:rPr>
              <a:t>.</a:t>
            </a:r>
          </a:p>
          <a:p>
            <a:pPr algn="just"/>
            <a:r>
              <a:rPr lang="en-US" sz="2300" b="1" dirty="0">
                <a:solidFill>
                  <a:srgbClr val="FF0000"/>
                </a:solidFill>
                <a:latin typeface="Times New Roman" pitchFamily="18" charset="0"/>
                <a:cs typeface="Times New Roman" pitchFamily="18" charset="0"/>
              </a:rPr>
              <a:t>Rule 3 : </a:t>
            </a:r>
            <a:r>
              <a:rPr lang="en-US" sz="2300" b="1" dirty="0" err="1">
                <a:solidFill>
                  <a:srgbClr val="FF0000"/>
                </a:solidFill>
                <a:latin typeface="Times New Roman" pitchFamily="18" charset="0"/>
                <a:cs typeface="Times New Roman" pitchFamily="18" charset="0"/>
              </a:rPr>
              <a:t>Systemetic</a:t>
            </a:r>
            <a:r>
              <a:rPr lang="en-US" sz="2300" b="1" dirty="0">
                <a:solidFill>
                  <a:srgbClr val="FF0000"/>
                </a:solidFill>
                <a:latin typeface="Times New Roman" pitchFamily="18" charset="0"/>
                <a:cs typeface="Times New Roman" pitchFamily="18" charset="0"/>
              </a:rPr>
              <a:t> treatment of NULL</a:t>
            </a:r>
            <a:endParaRPr lang="en-US" sz="2300" dirty="0">
              <a:solidFill>
                <a:srgbClr val="FF0000"/>
              </a:solidFill>
              <a:latin typeface="Times New Roman" pitchFamily="18" charset="0"/>
              <a:cs typeface="Times New Roman" pitchFamily="18" charset="0"/>
            </a:endParaRPr>
          </a:p>
          <a:p>
            <a:pPr marL="393192" lvl="1" indent="0" algn="just">
              <a:buNone/>
            </a:pPr>
            <a:r>
              <a:rPr lang="en-US" sz="2300" b="1" dirty="0">
                <a:latin typeface="Times New Roman" pitchFamily="18" charset="0"/>
                <a:cs typeface="Times New Roman" pitchFamily="18" charset="0"/>
              </a:rPr>
              <a:t>Null</a:t>
            </a:r>
            <a:r>
              <a:rPr lang="en-US" sz="2300" dirty="0">
                <a:latin typeface="Times New Roman" pitchFamily="18" charset="0"/>
                <a:cs typeface="Times New Roman" pitchFamily="18" charset="0"/>
              </a:rPr>
              <a:t> has several meanings, it can mean missing data, not applicable or no value. It should be handled consistently. Primary key must not be null. Expression on </a:t>
            </a:r>
            <a:r>
              <a:rPr lang="en-US" sz="2300" b="1" dirty="0">
                <a:latin typeface="Times New Roman" pitchFamily="18" charset="0"/>
                <a:cs typeface="Times New Roman" pitchFamily="18" charset="0"/>
              </a:rPr>
              <a:t>NULL</a:t>
            </a:r>
            <a:r>
              <a:rPr lang="en-US" sz="2300" dirty="0">
                <a:latin typeface="Times New Roman" pitchFamily="18" charset="0"/>
                <a:cs typeface="Times New Roman" pitchFamily="18" charset="0"/>
              </a:rPr>
              <a:t> must give null.</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err="1">
                <a:solidFill>
                  <a:schemeClr val="bg1"/>
                </a:solidFill>
                <a:latin typeface="Times New Roman" pitchFamily="18" charset="0"/>
                <a:cs typeface="Times New Roman" pitchFamily="18" charset="0"/>
              </a:rPr>
              <a:t>Codd’s</a:t>
            </a:r>
            <a:r>
              <a:rPr lang="en-US" sz="3000" b="1" dirty="0">
                <a:solidFill>
                  <a:schemeClr val="bg1"/>
                </a:solidFill>
                <a:latin typeface="Times New Roman" pitchFamily="18" charset="0"/>
                <a:cs typeface="Times New Roman" pitchFamily="18" charset="0"/>
              </a:rPr>
              <a:t> rules…</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2600" b="1" dirty="0">
                <a:solidFill>
                  <a:srgbClr val="FF0000"/>
                </a:solidFill>
                <a:latin typeface="Times New Roman" pitchFamily="18" charset="0"/>
                <a:cs typeface="Times New Roman" pitchFamily="18" charset="0"/>
              </a:rPr>
              <a:t>Rule 4 : Active Online Catalog</a:t>
            </a:r>
            <a:endParaRPr lang="en-US" sz="2600" dirty="0">
              <a:solidFill>
                <a:srgbClr val="FF0000"/>
              </a:solidFill>
              <a:latin typeface="Times New Roman" pitchFamily="18" charset="0"/>
              <a:cs typeface="Times New Roman" pitchFamily="18" charset="0"/>
            </a:endParaRPr>
          </a:p>
          <a:p>
            <a:pPr marL="393192" lvl="1" indent="0" algn="just">
              <a:buNone/>
            </a:pPr>
            <a:r>
              <a:rPr lang="en-US" sz="2600" dirty="0">
                <a:latin typeface="Times New Roman" pitchFamily="18" charset="0"/>
                <a:cs typeface="Times New Roman" pitchFamily="18" charset="0"/>
              </a:rPr>
              <a:t>Database dictionary(catalog) must have description of </a:t>
            </a:r>
            <a:r>
              <a:rPr lang="en-US" sz="2600" b="1" dirty="0">
                <a:latin typeface="Times New Roman" pitchFamily="18" charset="0"/>
                <a:cs typeface="Times New Roman" pitchFamily="18" charset="0"/>
              </a:rPr>
              <a:t>Database</a:t>
            </a:r>
            <a:r>
              <a:rPr lang="en-US" sz="2600" dirty="0">
                <a:latin typeface="Times New Roman" pitchFamily="18" charset="0"/>
                <a:cs typeface="Times New Roman" pitchFamily="18" charset="0"/>
              </a:rPr>
              <a:t>. Catalog to be governed by same rule as rest of the database. The same query language to be used on catalog as on application database.</a:t>
            </a:r>
          </a:p>
          <a:p>
            <a:pPr algn="just"/>
            <a:r>
              <a:rPr lang="en-US" sz="2600" b="1" dirty="0">
                <a:solidFill>
                  <a:srgbClr val="FF0000"/>
                </a:solidFill>
                <a:latin typeface="Times New Roman" pitchFamily="18" charset="0"/>
                <a:cs typeface="Times New Roman" pitchFamily="18" charset="0"/>
              </a:rPr>
              <a:t>Rule 5 : Powerful language</a:t>
            </a:r>
          </a:p>
          <a:p>
            <a:pPr marL="393192" lvl="1" indent="0" algn="just">
              <a:buNone/>
            </a:pPr>
            <a:r>
              <a:rPr lang="en-US" sz="2600" dirty="0">
                <a:latin typeface="Times New Roman" pitchFamily="18" charset="0"/>
                <a:cs typeface="Times New Roman" pitchFamily="18" charset="0"/>
              </a:rPr>
              <a:t>One well defined language must be there to provide all manners of access to data. Example: </a:t>
            </a:r>
            <a:r>
              <a:rPr lang="en-US" sz="2600" b="1" dirty="0">
                <a:latin typeface="Times New Roman" pitchFamily="18" charset="0"/>
                <a:cs typeface="Times New Roman" pitchFamily="18" charset="0"/>
              </a:rPr>
              <a:t>SQL</a:t>
            </a:r>
            <a:r>
              <a:rPr lang="en-US" sz="2600" dirty="0">
                <a:latin typeface="Times New Roman" pitchFamily="18" charset="0"/>
                <a:cs typeface="Times New Roman" pitchFamily="18" charset="0"/>
              </a:rPr>
              <a:t>. If a file supporting table can be accessed by any manner except SQL interface, then its a violation to this rule.</a:t>
            </a:r>
          </a:p>
          <a:p>
            <a:pPr algn="just"/>
            <a:r>
              <a:rPr lang="en-US" sz="2600" b="1" dirty="0">
                <a:solidFill>
                  <a:srgbClr val="FF0000"/>
                </a:solidFill>
                <a:latin typeface="Times New Roman" pitchFamily="18" charset="0"/>
                <a:cs typeface="Times New Roman" pitchFamily="18" charset="0"/>
              </a:rPr>
              <a:t>Rule 6 : View </a:t>
            </a:r>
            <a:r>
              <a:rPr lang="en-US" sz="2600" b="1" dirty="0" err="1">
                <a:solidFill>
                  <a:srgbClr val="FF0000"/>
                </a:solidFill>
                <a:latin typeface="Times New Roman" pitchFamily="18" charset="0"/>
                <a:cs typeface="Times New Roman" pitchFamily="18" charset="0"/>
              </a:rPr>
              <a:t>Updation</a:t>
            </a:r>
            <a:r>
              <a:rPr lang="en-US" sz="2600" b="1" dirty="0">
                <a:solidFill>
                  <a:srgbClr val="FF0000"/>
                </a:solidFill>
                <a:latin typeface="Times New Roman" pitchFamily="18" charset="0"/>
                <a:cs typeface="Times New Roman" pitchFamily="18" charset="0"/>
              </a:rPr>
              <a:t> rule</a:t>
            </a:r>
            <a:endParaRPr lang="en-US" sz="2600" dirty="0">
              <a:solidFill>
                <a:srgbClr val="FF0000"/>
              </a:solidFill>
              <a:latin typeface="Times New Roman" pitchFamily="18" charset="0"/>
              <a:cs typeface="Times New Roman" pitchFamily="18" charset="0"/>
            </a:endParaRPr>
          </a:p>
          <a:p>
            <a:pPr marL="393192" lvl="1" indent="0" algn="just">
              <a:buNone/>
            </a:pPr>
            <a:r>
              <a:rPr lang="en-US" sz="2600" dirty="0">
                <a:latin typeface="Times New Roman" pitchFamily="18" charset="0"/>
                <a:cs typeface="Times New Roman" pitchFamily="18" charset="0"/>
              </a:rPr>
              <a:t>All view that are  updated should be updatable by the system.</a:t>
            </a: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err="1">
                <a:solidFill>
                  <a:schemeClr val="bg1"/>
                </a:solidFill>
                <a:latin typeface="Times New Roman" pitchFamily="18" charset="0"/>
                <a:cs typeface="Times New Roman" pitchFamily="18" charset="0"/>
              </a:rPr>
              <a:t>Codd’s</a:t>
            </a:r>
            <a:r>
              <a:rPr lang="en-US" sz="3000" b="1" dirty="0">
                <a:solidFill>
                  <a:schemeClr val="bg1"/>
                </a:solidFill>
                <a:latin typeface="Times New Roman" pitchFamily="18" charset="0"/>
                <a:cs typeface="Times New Roman" pitchFamily="18" charset="0"/>
              </a:rPr>
              <a:t> rules…</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Autofit/>
          </a:bodyPr>
          <a:lstStyle/>
          <a:p>
            <a:r>
              <a:rPr lang="en-US" sz="2400" b="1" dirty="0">
                <a:solidFill>
                  <a:srgbClr val="FF0000"/>
                </a:solidFill>
                <a:latin typeface="Times New Roman" pitchFamily="18" charset="0"/>
                <a:cs typeface="Times New Roman" pitchFamily="18" charset="0"/>
              </a:rPr>
              <a:t>Rule 7 : Relational Level Operation</a:t>
            </a:r>
            <a:endParaRPr lang="en-US" sz="2400" dirty="0">
              <a:solidFill>
                <a:srgbClr val="FF0000"/>
              </a:solidFill>
              <a:latin typeface="Times New Roman" pitchFamily="18" charset="0"/>
              <a:cs typeface="Times New Roman" pitchFamily="18" charset="0"/>
            </a:endParaRPr>
          </a:p>
          <a:p>
            <a:pPr marL="393192" lvl="1" indent="0">
              <a:buNone/>
            </a:pPr>
            <a:r>
              <a:rPr lang="en-US" sz="2400" dirty="0">
                <a:latin typeface="Times New Roman" pitchFamily="18" charset="0"/>
                <a:cs typeface="Times New Roman" pitchFamily="18" charset="0"/>
              </a:rPr>
              <a:t>There must be Insert, Delete, Update operations at each level of relations. Set operation like Union, Intersection and minus should also be supported.</a:t>
            </a:r>
          </a:p>
          <a:p>
            <a:r>
              <a:rPr lang="en-US" sz="2400" b="1" dirty="0">
                <a:solidFill>
                  <a:srgbClr val="FF0000"/>
                </a:solidFill>
                <a:latin typeface="Times New Roman" pitchFamily="18" charset="0"/>
                <a:cs typeface="Times New Roman" pitchFamily="18" charset="0"/>
              </a:rPr>
              <a:t>Rule 8 : Physical Data Independence and logical data dependence</a:t>
            </a:r>
            <a:endParaRPr lang="en-US" sz="2400" dirty="0">
              <a:solidFill>
                <a:srgbClr val="FF0000"/>
              </a:solidFill>
              <a:latin typeface="Times New Roman" pitchFamily="18" charset="0"/>
              <a:cs typeface="Times New Roman" pitchFamily="18" charset="0"/>
            </a:endParaRPr>
          </a:p>
          <a:p>
            <a:pPr marL="393192" lvl="1" indent="0">
              <a:buNone/>
            </a:pPr>
            <a:r>
              <a:rPr lang="en-US" sz="2400" dirty="0">
                <a:latin typeface="Times New Roman" pitchFamily="18" charset="0"/>
                <a:cs typeface="Times New Roman" pitchFamily="18" charset="0"/>
              </a:rPr>
              <a:t>The physical storage of data should not matter to the system. If say, some file supporting table were renamed or moved from one disk to another, it should not effect the application. If there is change in the logical structure(table structures) of the database the user view of data should not change. Say, if a table is split into two tables, a new view should give result as the join of the two tables. This rule is most difficult to satisfy.</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err="1">
                <a:solidFill>
                  <a:schemeClr val="bg1"/>
                </a:solidFill>
                <a:latin typeface="Times New Roman" pitchFamily="18" charset="0"/>
                <a:cs typeface="Times New Roman" pitchFamily="18" charset="0"/>
              </a:rPr>
              <a:t>Codd’s</a:t>
            </a:r>
            <a:r>
              <a:rPr lang="en-US" sz="3000" b="1" dirty="0">
                <a:solidFill>
                  <a:schemeClr val="bg1"/>
                </a:solidFill>
                <a:latin typeface="Times New Roman" pitchFamily="18" charset="0"/>
                <a:cs typeface="Times New Roman" pitchFamily="18" charset="0"/>
              </a:rPr>
              <a:t> rules…</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a:bodyPr>
          <a:lstStyle/>
          <a:p>
            <a:r>
              <a:rPr lang="en-US" sz="2600" b="1" dirty="0">
                <a:latin typeface="Times New Roman" pitchFamily="18" charset="0"/>
                <a:cs typeface="Times New Roman" pitchFamily="18" charset="0"/>
              </a:rPr>
              <a:t>Rule 9 : Integrity Independence</a:t>
            </a:r>
            <a:endParaRPr lang="en-US" sz="2600" dirty="0">
              <a:latin typeface="Times New Roman" pitchFamily="18" charset="0"/>
              <a:cs typeface="Times New Roman" pitchFamily="18" charset="0"/>
            </a:endParaRPr>
          </a:p>
          <a:p>
            <a:pPr marL="393192" lvl="1" indent="0">
              <a:buNone/>
            </a:pPr>
            <a:r>
              <a:rPr lang="en-US" sz="2800" dirty="0"/>
              <a:t>Integrity constraints ensure that the data insertion, updating, and other processes have to be performed in such a way that data integrity is not affected</a:t>
            </a:r>
            <a:r>
              <a:rPr lang="en-US" sz="2600" dirty="0">
                <a:latin typeface="Times New Roman" pitchFamily="18" charset="0"/>
                <a:cs typeface="Times New Roman" pitchFamily="18" charset="0"/>
              </a:rPr>
              <a:t>. Key and Check constraints etc should be stored in Data Dictionary. </a:t>
            </a:r>
          </a:p>
          <a:p>
            <a:r>
              <a:rPr lang="en-US" sz="2600" b="1" dirty="0">
                <a:latin typeface="Times New Roman" pitchFamily="18" charset="0"/>
                <a:cs typeface="Times New Roman" pitchFamily="18" charset="0"/>
              </a:rPr>
              <a:t>Rule 10 : Distribution Independence</a:t>
            </a:r>
            <a:endParaRPr lang="en-US" sz="2600" dirty="0">
              <a:latin typeface="Times New Roman" pitchFamily="18" charset="0"/>
              <a:cs typeface="Times New Roman" pitchFamily="18" charset="0"/>
            </a:endParaRPr>
          </a:p>
          <a:p>
            <a:pPr marL="393192" lvl="1" indent="0">
              <a:buNone/>
            </a:pPr>
            <a:r>
              <a:rPr lang="en-US" sz="2600" dirty="0">
                <a:latin typeface="Times New Roman" pitchFamily="18" charset="0"/>
                <a:cs typeface="Times New Roman" pitchFamily="18" charset="0"/>
              </a:rPr>
              <a:t>A database should work properly regardless of its distribution across a network. This lays foundation of distributed database.</a:t>
            </a:r>
          </a:p>
          <a:p>
            <a:r>
              <a:rPr lang="en-US" sz="2600" b="1" dirty="0">
                <a:latin typeface="Times New Roman" pitchFamily="18" charset="0"/>
                <a:cs typeface="Times New Roman" pitchFamily="18" charset="0"/>
              </a:rPr>
              <a:t>Rule 11 : Non subversion rule</a:t>
            </a:r>
            <a:endParaRPr lang="en-US" sz="2600" dirty="0">
              <a:latin typeface="Times New Roman" pitchFamily="18" charset="0"/>
              <a:cs typeface="Times New Roman" pitchFamily="18" charset="0"/>
            </a:endParaRPr>
          </a:p>
          <a:p>
            <a:pPr marL="393192" lvl="1" indent="0">
              <a:buNone/>
            </a:pPr>
            <a:r>
              <a:rPr lang="en-US" sz="2600" dirty="0">
                <a:latin typeface="Times New Roman" pitchFamily="18" charset="0"/>
                <a:cs typeface="Times New Roman" pitchFamily="18" charset="0"/>
              </a:rPr>
              <a:t>If low level access is allowed to a system it should not be able to subvert or bypass integrity rule to change data. This can be achieved by some sort of looking or encryption</a:t>
            </a:r>
            <a:r>
              <a:rPr lang="en-US" dirty="0">
                <a:latin typeface="Times New Roman" pitchFamily="18" charset="0"/>
                <a:cs typeface="Times New Roman" pitchFamily="18" charset="0"/>
              </a:rPr>
              <a:t>.</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err="1">
                <a:solidFill>
                  <a:schemeClr val="bg1"/>
                </a:solidFill>
                <a:latin typeface="Times New Roman" pitchFamily="18" charset="0"/>
                <a:cs typeface="Times New Roman" pitchFamily="18" charset="0"/>
              </a:rPr>
              <a:t>Codd’s</a:t>
            </a:r>
            <a:r>
              <a:rPr lang="en-US" sz="3000" b="1" dirty="0">
                <a:solidFill>
                  <a:schemeClr val="bg1"/>
                </a:solidFill>
                <a:latin typeface="Times New Roman" pitchFamily="18" charset="0"/>
                <a:cs typeface="Times New Roman" pitchFamily="18" charset="0"/>
              </a:rPr>
              <a:t> rules…</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Example of relation</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6410325" cy="42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sz="2400" dirty="0">
                <a:latin typeface="Times New Roman" pitchFamily="18" charset="0"/>
                <a:ea typeface="ＭＳ Ｐゴシック" pitchFamily="34" charset="-128"/>
                <a:cs typeface="Times New Roman" pitchFamily="18" charset="0"/>
              </a:rPr>
              <a:t>The set of allowed values for each attribute is called the </a:t>
            </a:r>
            <a:r>
              <a:rPr lang="en-US" altLang="en-US" sz="2400" b="1" dirty="0">
                <a:latin typeface="Times New Roman" pitchFamily="18" charset="0"/>
                <a:ea typeface="ＭＳ Ｐゴシック" pitchFamily="34" charset="-128"/>
                <a:cs typeface="Times New Roman" pitchFamily="18" charset="0"/>
              </a:rPr>
              <a:t>domain</a:t>
            </a:r>
            <a:r>
              <a:rPr lang="en-US" altLang="en-US" sz="2400" dirty="0">
                <a:latin typeface="Times New Roman" pitchFamily="18" charset="0"/>
                <a:ea typeface="ＭＳ Ｐゴシック" pitchFamily="34" charset="-128"/>
                <a:cs typeface="Times New Roman" pitchFamily="18" charset="0"/>
              </a:rPr>
              <a:t> of the attribute</a:t>
            </a:r>
          </a:p>
          <a:p>
            <a:pPr marL="0" indent="0">
              <a:buNone/>
            </a:pPr>
            <a:endParaRPr lang="en-US" altLang="en-US" sz="2400" dirty="0">
              <a:latin typeface="Times New Roman" pitchFamily="18" charset="0"/>
              <a:ea typeface="ＭＳ Ｐゴシック" pitchFamily="34" charset="-128"/>
              <a:cs typeface="Times New Roman" pitchFamily="18" charset="0"/>
            </a:endParaRPr>
          </a:p>
          <a:p>
            <a:pPr marL="0" indent="0">
              <a:buNone/>
            </a:pPr>
            <a:endParaRPr lang="en-US" altLang="en-US" sz="2400" dirty="0">
              <a:latin typeface="Times New Roman" pitchFamily="18" charset="0"/>
              <a:ea typeface="ＭＳ Ｐゴシック" pitchFamily="34" charset="-128"/>
              <a:cs typeface="Times New Roman" pitchFamily="18" charset="0"/>
            </a:endParaRPr>
          </a:p>
          <a:p>
            <a:endParaRPr lang="en-US"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Attribute Types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endParaRPr lang="en-US" sz="2800" dirty="0">
              <a:solidFill>
                <a:srgbClr val="FF0000"/>
              </a:solidFill>
              <a:latin typeface="Times New Roman" pitchFamily="18" charset="0"/>
              <a:cs typeface="Times New Roman" pitchFamily="18" charset="0"/>
            </a:endParaRPr>
          </a:p>
          <a:p>
            <a:endParaRPr lang="en-US" sz="2800" dirty="0">
              <a:solidFill>
                <a:srgbClr val="FF0000"/>
              </a:solidFill>
              <a:latin typeface="Times New Roman" pitchFamily="18" charset="0"/>
              <a:cs typeface="Times New Roman" pitchFamily="18" charset="0"/>
            </a:endParaRPr>
          </a:p>
          <a:p>
            <a:endParaRPr lang="en-US" sz="2800" dirty="0">
              <a:solidFill>
                <a:srgbClr val="FF0000"/>
              </a:solidFill>
              <a:latin typeface="Times New Roman" pitchFamily="18" charset="0"/>
              <a:cs typeface="Times New Roman" pitchFamily="18" charset="0"/>
            </a:endParaRPr>
          </a:p>
          <a:p>
            <a:r>
              <a:rPr lang="en-US" sz="2800" dirty="0">
                <a:solidFill>
                  <a:srgbClr val="FF0000"/>
                </a:solidFill>
                <a:latin typeface="Times New Roman" pitchFamily="18" charset="0"/>
                <a:cs typeface="Times New Roman" pitchFamily="18" charset="0"/>
              </a:rPr>
              <a:t>Domain Constraints</a:t>
            </a:r>
          </a:p>
          <a:p>
            <a:endParaRPr lang="en-US" sz="2800" dirty="0">
              <a:solidFill>
                <a:srgbClr val="FF0000"/>
              </a:solidFill>
              <a:latin typeface="Times New Roman" pitchFamily="18" charset="0"/>
              <a:cs typeface="Times New Roman" pitchFamily="18" charset="0"/>
            </a:endParaRPr>
          </a:p>
          <a:p>
            <a:endParaRPr lang="en-US" sz="2800" dirty="0">
              <a:solidFill>
                <a:srgbClr val="FF0000"/>
              </a:solidFill>
              <a:latin typeface="Times New Roman" pitchFamily="18" charset="0"/>
              <a:cs typeface="Times New Roman" pitchFamily="18" charset="0"/>
            </a:endParaRPr>
          </a:p>
          <a:p>
            <a:pPr lvl="1"/>
            <a:r>
              <a:rPr lang="en-US" dirty="0">
                <a:latin typeface="Times New Roman" pitchFamily="18" charset="0"/>
                <a:cs typeface="Times New Roman" pitchFamily="18" charset="0"/>
              </a:rPr>
              <a:t>Allow values for an attribute. </a:t>
            </a:r>
          </a:p>
          <a:p>
            <a:pPr lvl="1"/>
            <a:r>
              <a:rPr lang="en-US" dirty="0">
                <a:latin typeface="Times New Roman" pitchFamily="18" charset="0"/>
                <a:cs typeface="Times New Roman" pitchFamily="18" charset="0"/>
              </a:rPr>
              <a:t>Domain integrity means the definition of a valid set of values for an attribute. You define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data type,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lenght</a:t>
            </a:r>
            <a:r>
              <a:rPr lang="en-US" dirty="0">
                <a:latin typeface="Times New Roman" pitchFamily="18" charset="0"/>
                <a:cs typeface="Times New Roman" pitchFamily="18" charset="0"/>
              </a:rPr>
              <a:t> or size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is null value allowed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is the value unique or not for an attribute.</a:t>
            </a:r>
          </a:p>
          <a:p>
            <a:r>
              <a:rPr lang="en-US" sz="2800" dirty="0">
                <a:solidFill>
                  <a:srgbClr val="FF0000"/>
                </a:solidFill>
                <a:latin typeface="Times New Roman" pitchFamily="18" charset="0"/>
                <a:cs typeface="Times New Roman" pitchFamily="18" charset="0"/>
              </a:rPr>
              <a:t>Entity Integrity</a:t>
            </a:r>
          </a:p>
          <a:p>
            <a:pPr lvl="1"/>
            <a:r>
              <a:rPr lang="en-US" dirty="0">
                <a:latin typeface="Times New Roman" pitchFamily="18" charset="0"/>
                <a:cs typeface="Times New Roman" pitchFamily="18" charset="0"/>
              </a:rPr>
              <a:t>No primary key attribute may be null. All primary key fields </a:t>
            </a:r>
            <a:r>
              <a:rPr lang="en-US" b="1" dirty="0">
                <a:latin typeface="Times New Roman" pitchFamily="18" charset="0"/>
                <a:cs typeface="Times New Roman" pitchFamily="18" charset="0"/>
              </a:rPr>
              <a:t>MUST</a:t>
            </a:r>
            <a:r>
              <a:rPr lang="en-US" dirty="0">
                <a:latin typeface="Times New Roman" pitchFamily="18" charset="0"/>
                <a:cs typeface="Times New Roman" pitchFamily="18" charset="0"/>
              </a:rPr>
              <a:t> have data</a:t>
            </a:r>
            <a:endParaRPr lang="en-US" b="1" dirty="0">
              <a:latin typeface="Times New Roman" pitchFamily="18" charset="0"/>
              <a:cs typeface="Times New Roman" pitchFamily="18" charset="0"/>
            </a:endParaRPr>
          </a:p>
          <a:p>
            <a:pPr marL="393192" lvl="1" indent="0">
              <a:buNone/>
            </a:pPr>
            <a:r>
              <a:rPr lang="en-US" b="1" dirty="0">
                <a:solidFill>
                  <a:srgbClr val="FF0000"/>
                </a:solidFill>
                <a:latin typeface="Times New Roman" pitchFamily="18" charset="0"/>
                <a:cs typeface="Times New Roman" pitchFamily="18" charset="0"/>
              </a:rPr>
              <a:t>Entity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Any thing which has some attributes is called an entity. Like hospital, doctor, car etc</a:t>
            </a:r>
          </a:p>
          <a:p>
            <a:pPr lvl="1">
              <a:lnSpc>
                <a:spcPct val="90000"/>
              </a:lnSpc>
            </a:pPr>
            <a:endParaRPr lang="en-US" sz="2000"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3"/>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Integrity Constraints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normAutofit/>
          </a:bodyPr>
          <a:lstStyle/>
          <a:p>
            <a:pPr lvl="0"/>
            <a:r>
              <a:rPr lang="en-US" sz="2400" dirty="0">
                <a:latin typeface="Times New Roman" pitchFamily="18" charset="0"/>
                <a:cs typeface="Times New Roman" pitchFamily="18" charset="0"/>
              </a:rPr>
              <a:t>To have good understanding of database system concepts and design databases for different applications.</a:t>
            </a:r>
          </a:p>
          <a:p>
            <a:pPr lvl="0"/>
            <a:r>
              <a:rPr lang="en-US" sz="2400" dirty="0">
                <a:latin typeface="Times New Roman" pitchFamily="18" charset="0"/>
                <a:cs typeface="Times New Roman" pitchFamily="18" charset="0"/>
              </a:rPr>
              <a:t>To learn how to use a DBMS and RDBMS.</a:t>
            </a:r>
          </a:p>
          <a:p>
            <a:pPr lvl="0"/>
            <a:r>
              <a:rPr lang="en-US" sz="2400" dirty="0">
                <a:latin typeface="Times New Roman" pitchFamily="18" charset="0"/>
                <a:cs typeface="Times New Roman" pitchFamily="18" charset="0"/>
              </a:rPr>
              <a:t>To implement and understand different types of DDL, DML and DCL statements.</a:t>
            </a:r>
          </a:p>
          <a:p>
            <a:r>
              <a:rPr lang="en-US" sz="2400" dirty="0">
                <a:latin typeface="Times New Roman" pitchFamily="18" charset="0"/>
                <a:cs typeface="Times New Roman" pitchFamily="18" charset="0"/>
              </a:rPr>
              <a:t>To understand transaction concepts related to databases and recovery/backup techniques required for the proper storage of data</a:t>
            </a:r>
            <a:r>
              <a:rPr lang="en-US" dirty="0"/>
              <a:t>.</a:t>
            </a:r>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68F82A5B-10F6-41ED-9A2B-03224D407F06}" type="slidenum">
              <a:rPr lang="en-US" smtClean="0"/>
              <a:pPr/>
              <a:t>4</a:t>
            </a:fld>
            <a:endParaRPr lang="en-US"/>
          </a:p>
        </p:txBody>
      </p:sp>
      <p:sp>
        <p:nvSpPr>
          <p:cNvPr id="5" name="Subtitle 14"/>
          <p:cNvSpPr txBox="1">
            <a:spLocks/>
          </p:cNvSpPr>
          <p:nvPr/>
        </p:nvSpPr>
        <p:spPr>
          <a:xfrm>
            <a:off x="1905000" y="2971800"/>
            <a:ext cx="6172200" cy="1371600"/>
          </a:xfrm>
          <a:prstGeom prst="rect">
            <a:avLst/>
          </a:prstGeom>
        </p:spPr>
        <p:txBody>
          <a:bodyPr/>
          <a:lstStyle/>
          <a:p>
            <a:pPr marL="342900" marR="0" lvl="0" indent="-342900" algn="ctr" defTabSz="914400" rtl="0" eaLnBrk="1" fontAlgn="auto" latinLnBrk="0" hangingPunct="1">
              <a:lnSpc>
                <a:spcPct val="100000"/>
              </a:lnSpc>
              <a:spcBef>
                <a:spcPct val="20000"/>
              </a:spcBef>
              <a:spcAft>
                <a:spcPts val="0"/>
              </a:spcAft>
              <a:buClrTx/>
              <a:buSzTx/>
              <a:tabLst/>
              <a:defRPr/>
            </a:pPr>
            <a:endParaRPr kumimoji="0" lang="en-IN" sz="36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6" name="Title 12"/>
          <p:cNvSpPr txBox="1">
            <a:spLocks/>
          </p:cNvSpPr>
          <p:nvPr/>
        </p:nvSpPr>
        <p:spPr>
          <a:xfrm>
            <a:off x="1905000" y="4114800"/>
            <a:ext cx="6172200" cy="1513362"/>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1200"/>
              </a:spcAft>
              <a:buClrTx/>
              <a:buSzTx/>
              <a:buFontTx/>
              <a:buNone/>
              <a:tabLst/>
              <a:defRPr/>
            </a:pPr>
            <a:endParaRPr kumimoji="0" lang="en-IN" sz="4400" b="1" i="0" u="none" strike="noStrike" kern="1200" cap="small" spc="0" normalizeH="0" baseline="0" noProof="0" dirty="0">
              <a:ln>
                <a:noFill/>
              </a:ln>
              <a:effectLst/>
              <a:uLnTx/>
              <a:uFillTx/>
              <a:latin typeface="Century" pitchFamily="18" charset="0"/>
              <a:ea typeface="+mj-ea"/>
              <a:cs typeface="+mj-cs"/>
            </a:endParaRPr>
          </a:p>
        </p:txBody>
      </p:sp>
      <p:sp>
        <p:nvSpPr>
          <p:cNvPr id="8" name="Footer Placeholder 6"/>
          <p:cNvSpPr txBox="1">
            <a:spLocks/>
          </p:cNvSpPr>
          <p:nvPr/>
        </p:nvSpPr>
        <p:spPr>
          <a:xfrm>
            <a:off x="0" y="6400801"/>
            <a:ext cx="9144000" cy="457200"/>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9" name="Picture 6" descr="C:\Users\NANCY\Desktop\Chandigarh_University_Seal.png"/>
          <p:cNvPicPr>
            <a:picLocks noChangeAspect="1" noChangeArrowheads="1"/>
          </p:cNvPicPr>
          <p:nvPr/>
        </p:nvPicPr>
        <p:blipFill>
          <a:blip r:embed="rId2"/>
          <a:srcRect/>
          <a:stretch>
            <a:fillRect/>
          </a:stretch>
        </p:blipFill>
        <p:spPr bwMode="auto">
          <a:xfrm>
            <a:off x="0" y="-42790"/>
            <a:ext cx="1143000" cy="1078634"/>
          </a:xfrm>
          <a:prstGeom prst="rect">
            <a:avLst/>
          </a:prstGeom>
          <a:noFill/>
        </p:spPr>
      </p:pic>
      <p:sp>
        <p:nvSpPr>
          <p:cNvPr id="10" name="Title 1"/>
          <p:cNvSpPr txBox="1">
            <a:spLocks/>
          </p:cNvSpPr>
          <p:nvPr/>
        </p:nvSpPr>
        <p:spPr>
          <a:xfrm>
            <a:off x="1143000" y="-76200"/>
            <a:ext cx="8001000" cy="1078635"/>
          </a:xfrm>
          <a:prstGeom prst="rect">
            <a:avLst/>
          </a:prstGeom>
          <a:solidFill>
            <a:srgbClr val="C00000"/>
          </a:solidFill>
        </p:spPr>
        <p:txBody>
          <a:bodyPr vert="horz" lIns="91440" tIns="45720" rIns="91440" bIns="45720" rtlCol="0" anchor="ctr">
            <a:normAutofit/>
          </a:bodyPr>
          <a:lstStyle/>
          <a:p>
            <a:pPr>
              <a:spcBef>
                <a:spcPct val="0"/>
              </a:spcBef>
            </a:pPr>
            <a:r>
              <a:rPr kumimoji="0" lang="en-US" sz="3200" b="0" i="0" u="none" strike="noStrike" kern="1200" cap="none" spc="0"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Learning Objectives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 Integrity constraint</a:t>
            </a:r>
          </a:p>
          <a:p>
            <a:pPr marL="0" indent="0">
              <a:buNone/>
            </a:pPr>
            <a:r>
              <a:rPr lang="en-US" dirty="0"/>
              <a:t>   Integrity constraints are a set of rules. It is used to maintain the quality of information.</a:t>
            </a:r>
          </a:p>
          <a:p>
            <a:pPr marL="0" indent="0">
              <a:buNone/>
            </a:pPr>
            <a:r>
              <a:rPr lang="en-US" dirty="0"/>
              <a:t>      Types of Integrity Constraint</a:t>
            </a:r>
            <a:br>
              <a:rPr lang="en-US" dirty="0"/>
            </a:br>
            <a:br>
              <a:rPr lang="en-US" dirty="0"/>
            </a:br>
            <a:br>
              <a:rPr lang="en-US" dirty="0"/>
            </a:br>
            <a:endParaRPr lang="en-US" dirty="0"/>
          </a:p>
        </p:txBody>
      </p:sp>
    </p:spTree>
    <p:extLst>
      <p:ext uri="{BB962C8B-B14F-4D97-AF65-F5344CB8AC3E}">
        <p14:creationId xmlns:p14="http://schemas.microsoft.com/office/powerpoint/2010/main" val="647071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descr="DBMS Integrity Constrai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3632" y="2538208"/>
            <a:ext cx="5982535" cy="292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567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b="0" dirty="0"/>
            </a:br>
            <a:br>
              <a:rPr lang="en-US" b="0" dirty="0"/>
            </a:br>
            <a:br>
              <a:rPr lang="en-US" b="0" dirty="0"/>
            </a:br>
            <a:br>
              <a:rPr lang="en-US" b="0" dirty="0"/>
            </a:br>
            <a:br>
              <a:rPr lang="en-US" b="0" dirty="0"/>
            </a:br>
            <a:r>
              <a:rPr lang="en-US" b="0" dirty="0"/>
              <a:t>Domain constraints</a:t>
            </a:r>
            <a:br>
              <a:rPr lang="en-US" b="0" dirty="0"/>
            </a:br>
            <a:br>
              <a:rPr lang="en-US" b="0" dirty="0"/>
            </a:br>
            <a:r>
              <a:rPr lang="en-US" b="0" dirty="0"/>
              <a:t>Domain constraints can be defined as the definition of a valid set of values for an attribute. The data type of domain includes string, character, integer, time, date, float etc. The value of the attribute must be available in the corresponding domain.</a:t>
            </a:r>
            <a:br>
              <a:rPr lang="en-US" b="0" dirty="0"/>
            </a:br>
            <a:br>
              <a:rPr lang="en-US" dirty="0"/>
            </a:br>
            <a:br>
              <a:rPr lang="en-US" b="0" dirty="0"/>
            </a:br>
            <a:br>
              <a:rPr lang="en-US" dirty="0"/>
            </a:br>
            <a:endParaRPr lang="en-US" dirty="0"/>
          </a:p>
        </p:txBody>
      </p:sp>
      <p:pic>
        <p:nvPicPr>
          <p:cNvPr id="3074" name="Picture 2" descr="DBMS Integrity Constrai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1738" y="3004998"/>
            <a:ext cx="5906324" cy="199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999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2. Entity integrity constraints</a:t>
            </a:r>
          </a:p>
          <a:p>
            <a:r>
              <a:rPr lang="en-US" dirty="0"/>
              <a:t>The entity integrity constraint states that primary key value can't be null.</a:t>
            </a:r>
          </a:p>
          <a:p>
            <a:r>
              <a:rPr lang="en-US" dirty="0"/>
              <a:t>This is because the primary key value is used to identify individual rows in relation and if the primary key has a null value, then we can't identify those rows.</a:t>
            </a:r>
          </a:p>
          <a:p>
            <a:r>
              <a:rPr lang="en-US" dirty="0"/>
              <a:t>A table can contain a null value other than the primary key field.</a:t>
            </a:r>
          </a:p>
          <a:p>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3077867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DBMS Integrity Constrai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8554" y="3000235"/>
            <a:ext cx="4772691" cy="2000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422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3. Referential Integrity Constraints</a:t>
            </a:r>
            <a:br>
              <a:rPr lang="en-US" b="0" dirty="0"/>
            </a:br>
            <a:br>
              <a:rPr lang="en-US" b="0" dirty="0"/>
            </a:br>
            <a:endParaRPr lang="en-US" dirty="0"/>
          </a:p>
        </p:txBody>
      </p:sp>
      <p:pic>
        <p:nvPicPr>
          <p:cNvPr id="6146" name="Picture 2" descr="DBMS Integrity Constrai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4738" y="2418837"/>
            <a:ext cx="4820323" cy="367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05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referential integrity constraint is specified between two tables.</a:t>
            </a:r>
          </a:p>
          <a:p>
            <a:r>
              <a:rPr lang="en-US" dirty="0"/>
              <a:t>In the Referential integrity constraints, if a foreign key in Table 1 refers to the Primary Key of Table 2, then every value of the Foreign Key in Table 1 must be null or be available in Table 2.</a:t>
            </a:r>
          </a:p>
          <a:p>
            <a:br>
              <a:rPr lang="en-US" dirty="0"/>
            </a:br>
            <a:br>
              <a:rPr lang="en-US" dirty="0"/>
            </a:br>
            <a:endParaRPr lang="en-US" dirty="0"/>
          </a:p>
        </p:txBody>
      </p:sp>
    </p:spTree>
    <p:extLst>
      <p:ext uri="{BB962C8B-B14F-4D97-AF65-F5344CB8AC3E}">
        <p14:creationId xmlns:p14="http://schemas.microsoft.com/office/powerpoint/2010/main" val="5974135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                                        Key constraints</a:t>
            </a:r>
          </a:p>
          <a:p>
            <a:r>
              <a:rPr lang="en-US" dirty="0"/>
              <a:t>Keys constrains decides that column does not have incorrect values. An entity set can have multiple keys, but out of which one key will be the primary key. A primary key can contain a unique and null value in the relational table.</a:t>
            </a:r>
          </a:p>
          <a:p>
            <a:br>
              <a:rPr lang="en-US" dirty="0"/>
            </a:br>
            <a:br>
              <a:rPr lang="en-US" dirty="0"/>
            </a:br>
            <a:br>
              <a:rPr lang="en-US" dirty="0"/>
            </a:br>
            <a:endParaRPr lang="en-US" dirty="0"/>
          </a:p>
        </p:txBody>
      </p:sp>
    </p:spTree>
    <p:extLst>
      <p:ext uri="{BB962C8B-B14F-4D97-AF65-F5344CB8AC3E}">
        <p14:creationId xmlns:p14="http://schemas.microsoft.com/office/powerpoint/2010/main" val="29376619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BMS Integrity Constrai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5265" y="3071683"/>
            <a:ext cx="4439270" cy="185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0338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ormAutofit fontScale="92500"/>
          </a:bodyPr>
          <a:lstStyle/>
          <a:p>
            <a:pPr>
              <a:buNone/>
            </a:pPr>
            <a:r>
              <a:rPr lang="en-US" sz="2600" dirty="0">
                <a:latin typeface="Times New Roman" pitchFamily="18" charset="0"/>
                <a:cs typeface="Times New Roman" pitchFamily="18" charset="0"/>
              </a:rPr>
              <a:t>    The rule that states that any foreign key value (on the relation of the many side) MUST match a primary key value in the relation of the one side. (Or the foreign key can be null) </a:t>
            </a:r>
          </a:p>
          <a:p>
            <a:pPr lvl="1"/>
            <a:r>
              <a:rPr lang="en-US" sz="2600" dirty="0">
                <a:latin typeface="Times New Roman" pitchFamily="18" charset="0"/>
                <a:cs typeface="Times New Roman" pitchFamily="18" charset="0"/>
              </a:rPr>
              <a:t>The rules are</a:t>
            </a:r>
            <a:r>
              <a:rPr lang="en-US" sz="2600" dirty="0">
                <a:latin typeface="Times New Roman" pitchFamily="18" charset="0"/>
                <a:cs typeface="Times New Roman" pitchFamily="18" charset="0"/>
                <a:sym typeface="Wingdings" panose="05000000000000000000" pitchFamily="2" charset="2"/>
              </a:rPr>
              <a:t>(yes)</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1. You can't delete a record from a primary table if matching records exist in a related table.</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2. You can't change a primary key value in the primary table if that record has related records.</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3. You can't enter a value in the foreign key field of the related table that doesn't exist in the primary key of the primary table.</a:t>
            </a: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4. However, you can enter a Null value in the foreign key, specifying that the records are unrelated.</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Referential Integrity</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
            <a:ext cx="7848600" cy="1078635"/>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(Introduction to RDBMS)</a:t>
            </a:r>
          </a:p>
        </p:txBody>
      </p:sp>
      <p:sp>
        <p:nvSpPr>
          <p:cNvPr id="3" name="Content Placeholder 2"/>
          <p:cNvSpPr>
            <a:spLocks noGrp="1"/>
          </p:cNvSpPr>
          <p:nvPr>
            <p:ph idx="1"/>
          </p:nvPr>
        </p:nvSpPr>
        <p:spPr>
          <a:xfrm>
            <a:off x="228600" y="1219200"/>
            <a:ext cx="8229600" cy="4221163"/>
          </a:xfrm>
        </p:spPr>
        <p:txBody>
          <a:bodyPr>
            <a:normAutofit/>
          </a:bodyPr>
          <a:lstStyle/>
          <a:p>
            <a:pPr algn="ctr"/>
            <a:endParaRPr lang="en-US" sz="2400" b="1" dirty="0">
              <a:solidFill>
                <a:srgbClr val="C00000"/>
              </a:solidFill>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Overview of Databases</a:t>
            </a:r>
            <a:r>
              <a:rPr lang="en-US" sz="2400" dirty="0">
                <a:latin typeface="Times New Roman" pitchFamily="18" charset="0"/>
                <a:cs typeface="Times New Roman" pitchFamily="18" charset="0"/>
              </a:rPr>
              <a:t>: Database concepts, DBMS, Data Base System Architecture (Three Level ANSI-SPARC Architecture), Advantages and Disadvantages of DBMS, Data Independence, DBA and Responsibilities of DBA, Relational Data Structure, Keys, Relations, Attributes, Schema and Instances, Referential integrity, Entity integrity.</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8"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Referential Integrity….</a:t>
            </a:r>
            <a:r>
              <a:rPr lang="en-US" sz="3000" b="1"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71662" y="2043906"/>
            <a:ext cx="5400675"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76400"/>
            <a:ext cx="8001000" cy="4495800"/>
          </a:xfrm>
        </p:spPr>
        <p:txBody>
          <a:bodyPr>
            <a:normAutofit fontScale="92500"/>
          </a:bodyPr>
          <a:lstStyle/>
          <a:p>
            <a:pPr marL="0" indent="0">
              <a:buNone/>
            </a:pPr>
            <a:r>
              <a:rPr lang="en-US" sz="2600" dirty="0">
                <a:latin typeface="Times New Roman" pitchFamily="18" charset="0"/>
                <a:cs typeface="Times New Roman" pitchFamily="18" charset="0"/>
              </a:rPr>
              <a:t>The entity integrity constraint states that primary keys can't be null. There must be a proper value in the primary key field.</a:t>
            </a:r>
            <a:br>
              <a:rPr lang="en-US" sz="2600" dirty="0">
                <a:latin typeface="Times New Roman" pitchFamily="18" charset="0"/>
                <a:cs typeface="Times New Roman" pitchFamily="18" charset="0"/>
              </a:rPr>
            </a:br>
            <a:br>
              <a:rPr lang="en-US" sz="2600" dirty="0">
                <a:latin typeface="Times New Roman" pitchFamily="18" charset="0"/>
                <a:cs typeface="Times New Roman" pitchFamily="18" charset="0"/>
              </a:rPr>
            </a:br>
            <a:r>
              <a:rPr lang="en-US" sz="2600" dirty="0">
                <a:latin typeface="Times New Roman" pitchFamily="18" charset="0"/>
                <a:cs typeface="Times New Roman" pitchFamily="18" charset="0"/>
              </a:rPr>
              <a:t>This is because the primary key value is used to identify individual rows in a table. If there were null values for primary keys, it would mean that we could not indentify those rows.</a:t>
            </a:r>
          </a:p>
          <a:p>
            <a:pPr marL="0" indent="0">
              <a:buNone/>
            </a:pPr>
            <a:endParaRPr lang="en-US" sz="2600" dirty="0">
              <a:latin typeface="Times New Roman" pitchFamily="18" charset="0"/>
              <a:cs typeface="Times New Roman" pitchFamily="18" charset="0"/>
            </a:endParaRPr>
          </a:p>
          <a:p>
            <a:pPr marL="0" indent="0">
              <a:buNone/>
            </a:pPr>
            <a:r>
              <a:rPr lang="en-US" sz="2600" dirty="0">
                <a:latin typeface="Times New Roman" pitchFamily="18" charset="0"/>
                <a:cs typeface="Times New Roman" pitchFamily="18" charset="0"/>
              </a:rPr>
              <a:t>On the other hand, there can be null values other than primary key fields. Null value means that one doesn't know the value for that field. Null value is different from zero value or space. </a:t>
            </a:r>
          </a:p>
          <a:p>
            <a:r>
              <a:rPr lang="en-US" dirty="0"/>
              <a:t>not</a:t>
            </a: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Entity Integrity rule</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It contains information about the data attributes, elements relationship, user details, security restrictions and integrity constraints</a:t>
            </a:r>
            <a:r>
              <a:rPr lang="en-US" dirty="0">
                <a:latin typeface="Times New Roman" pitchFamily="18" charset="0"/>
                <a:cs typeface="Times New Roman" pitchFamily="18" charset="0"/>
              </a:rPr>
              <a:t>.</a:t>
            </a:r>
            <a:endParaRPr lang="ar-AE"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Data Dictionary</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lgn="just">
              <a:lnSpc>
                <a:spcPct val="80000"/>
              </a:lnSpc>
              <a:buNone/>
            </a:pPr>
            <a:r>
              <a:rPr lang="en-US" sz="2600" dirty="0">
                <a:latin typeface="Times New Roman" pitchFamily="18" charset="0"/>
                <a:cs typeface="Times New Roman" pitchFamily="18" charset="0"/>
              </a:rPr>
              <a:t>Relationships: Link between different </a:t>
            </a:r>
            <a:r>
              <a:rPr lang="ar-AE" sz="2600" dirty="0">
                <a:latin typeface="Times New Roman" pitchFamily="18" charset="0"/>
                <a:cs typeface="Times New Roman" pitchFamily="18" charset="0"/>
              </a:rPr>
              <a:t> </a:t>
            </a:r>
            <a:r>
              <a:rPr lang="en-US" sz="2600" dirty="0">
                <a:latin typeface="Times New Roman" pitchFamily="18" charset="0"/>
                <a:cs typeface="Times New Roman" pitchFamily="18" charset="0"/>
              </a:rPr>
              <a:t>entities of the database is called</a:t>
            </a:r>
          </a:p>
          <a:p>
            <a:pPr marL="0" indent="0">
              <a:lnSpc>
                <a:spcPct val="80000"/>
              </a:lnSpc>
              <a:buNone/>
            </a:pPr>
            <a:r>
              <a:rPr lang="en-US" sz="2600" dirty="0">
                <a:latin typeface="Times New Roman" pitchFamily="18" charset="0"/>
                <a:cs typeface="Times New Roman" pitchFamily="18" charset="0"/>
              </a:rPr>
              <a:t>relationship.</a:t>
            </a: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a:p>
            <a:pPr marL="0" indent="0" algn="just">
              <a:lnSpc>
                <a:spcPct val="80000"/>
              </a:lnSpc>
              <a:buNone/>
            </a:pPr>
            <a:r>
              <a:rPr lang="en-US" sz="2600" b="1" dirty="0">
                <a:solidFill>
                  <a:srgbClr val="FF0000"/>
                </a:solidFill>
                <a:latin typeface="Times New Roman" pitchFamily="18" charset="0"/>
                <a:cs typeface="Times New Roman" pitchFamily="18" charset="0"/>
              </a:rPr>
              <a:t>Types of Relationships:</a:t>
            </a:r>
          </a:p>
          <a:p>
            <a:pPr marL="0" indent="0" algn="just">
              <a:lnSpc>
                <a:spcPct val="80000"/>
              </a:lnSpc>
              <a:buNone/>
            </a:pPr>
            <a:r>
              <a:rPr lang="en-US" sz="2600" b="1" dirty="0">
                <a:solidFill>
                  <a:srgbClr val="FF0000"/>
                </a:solidFill>
                <a:latin typeface="Times New Roman" pitchFamily="18" charset="0"/>
                <a:cs typeface="Times New Roman" pitchFamily="18" charset="0"/>
              </a:rPr>
              <a:t>One - One Relationship:- (1 – 1) </a:t>
            </a:r>
          </a:p>
          <a:p>
            <a:pPr algn="just">
              <a:lnSpc>
                <a:spcPct val="80000"/>
              </a:lnSpc>
              <a:buNone/>
            </a:pPr>
            <a:r>
              <a:rPr lang="en-US" sz="2600" dirty="0">
                <a:latin typeface="Times New Roman" pitchFamily="18" charset="0"/>
                <a:cs typeface="Times New Roman" pitchFamily="18" charset="0"/>
              </a:rPr>
              <a:t>    Each value in the first table could relate with only one record in the second table.</a:t>
            </a:r>
          </a:p>
          <a:p>
            <a:pPr marL="0" indent="0" algn="just">
              <a:lnSpc>
                <a:spcPct val="80000"/>
              </a:lnSpc>
              <a:buNone/>
            </a:pPr>
            <a:r>
              <a:rPr lang="en-US" sz="2600" b="1" dirty="0">
                <a:solidFill>
                  <a:srgbClr val="FF0000"/>
                </a:solidFill>
                <a:latin typeface="Times New Roman" pitchFamily="18" charset="0"/>
                <a:cs typeface="Times New Roman" pitchFamily="18" charset="0"/>
              </a:rPr>
              <a:t>One – Many Relationship:- (1 - ∞)</a:t>
            </a:r>
          </a:p>
          <a:p>
            <a:pPr marL="0" indent="0" algn="just">
              <a:lnSpc>
                <a:spcPct val="80000"/>
              </a:lnSpc>
              <a:buNone/>
            </a:pPr>
            <a:r>
              <a:rPr lang="en-US" sz="2600" b="1" dirty="0">
                <a:latin typeface="Times New Roman" pitchFamily="18" charset="0"/>
                <a:cs typeface="Times New Roman" pitchFamily="18" charset="0"/>
              </a:rPr>
              <a:t>   Each value in the first table </a:t>
            </a:r>
            <a:r>
              <a:rPr lang="en-US" sz="2600" dirty="0">
                <a:latin typeface="Times New Roman" pitchFamily="18" charset="0"/>
                <a:cs typeface="Times New Roman" pitchFamily="18" charset="0"/>
              </a:rPr>
              <a:t>could relate with many records in the second table.</a:t>
            </a:r>
          </a:p>
          <a:p>
            <a:pPr algn="just">
              <a:lnSpc>
                <a:spcPct val="80000"/>
              </a:lnSpc>
              <a:buNone/>
            </a:pPr>
            <a:r>
              <a:rPr lang="en-US" sz="2600" b="1" dirty="0">
                <a:solidFill>
                  <a:srgbClr val="FF0000"/>
                </a:solidFill>
                <a:latin typeface="Times New Roman" pitchFamily="18" charset="0"/>
                <a:cs typeface="Times New Roman" pitchFamily="18" charset="0"/>
              </a:rPr>
              <a:t>Many – Many Relationship (∞ - ∞)</a:t>
            </a:r>
          </a:p>
          <a:p>
            <a:pPr algn="just">
              <a:lnSpc>
                <a:spcPct val="80000"/>
              </a:lnSpc>
              <a:buNone/>
            </a:pPr>
            <a:r>
              <a:rPr lang="en-US" sz="2600" dirty="0">
                <a:latin typeface="Times New Roman" pitchFamily="18" charset="0"/>
                <a:cs typeface="Times New Roman" pitchFamily="18" charset="0"/>
              </a:rPr>
              <a:t>    Each value in the first table could relate with many records in the second table and each value of the second table could relate with many records in the first table.</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Relationships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a:latin typeface="Times New Roman" pitchFamily="18" charset="0"/>
                <a:cs typeface="Times New Roman" pitchFamily="18" charset="0"/>
              </a:rPr>
              <a:t>■ not Specification notation for defining the database schema </a:t>
            </a:r>
          </a:p>
          <a:p>
            <a:pPr lvl="1"/>
            <a:r>
              <a:rPr lang="en-US" sz="2400" dirty="0">
                <a:latin typeface="Times New Roman" pitchFamily="18" charset="0"/>
                <a:cs typeface="Times New Roman" pitchFamily="18" charset="0"/>
              </a:rPr>
              <a:t>★ E.g. create table account ( account-number char(10), balance integer) </a:t>
            </a:r>
          </a:p>
          <a:p>
            <a:r>
              <a:rPr lang="en-US" sz="2400" dirty="0">
                <a:latin typeface="Times New Roman" pitchFamily="18" charset="0"/>
                <a:cs typeface="Times New Roman" pitchFamily="18" charset="0"/>
              </a:rPr>
              <a:t>■ DDL compiler generates a set of tables stored in a data dictionary </a:t>
            </a:r>
          </a:p>
          <a:p>
            <a:r>
              <a:rPr lang="en-US" sz="2400" dirty="0">
                <a:latin typeface="Times New Roman" pitchFamily="18" charset="0"/>
                <a:cs typeface="Times New Roman" pitchFamily="18" charset="0"/>
              </a:rPr>
              <a:t>■ Data dictionary contains metadata (i.e., data about data) </a:t>
            </a:r>
          </a:p>
          <a:p>
            <a:pPr lvl="1"/>
            <a:r>
              <a:rPr lang="en-US" sz="2400" dirty="0">
                <a:latin typeface="Times New Roman" pitchFamily="18" charset="0"/>
                <a:cs typeface="Times New Roman" pitchFamily="18" charset="0"/>
              </a:rPr>
              <a:t>★ database schema </a:t>
            </a:r>
          </a:p>
          <a:p>
            <a:pPr lvl="1"/>
            <a:r>
              <a:rPr lang="en-US" sz="2400" dirty="0">
                <a:latin typeface="Times New Roman" pitchFamily="18" charset="0"/>
                <a:cs typeface="Times New Roman" pitchFamily="18" charset="0"/>
              </a:rPr>
              <a:t>★ Data storage and definition language </a:t>
            </a:r>
          </a:p>
          <a:p>
            <a:pPr lvl="2"/>
            <a:r>
              <a:rPr lang="en-US" dirty="0">
                <a:latin typeface="Times New Roman" pitchFamily="18" charset="0"/>
                <a:cs typeface="Times New Roman" pitchFamily="18" charset="0"/>
              </a:rPr>
              <a:t>✔ language in which the storage structure and access methods used by the database system are specified </a:t>
            </a:r>
          </a:p>
          <a:p>
            <a:pPr lvl="2"/>
            <a:r>
              <a:rPr lang="en-US" dirty="0">
                <a:latin typeface="Times New Roman" pitchFamily="18" charset="0"/>
                <a:cs typeface="Times New Roman" pitchFamily="18" charset="0"/>
              </a:rPr>
              <a:t>✔ Usually an extension of the data definition language</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Data Definition Language (DDL)</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 Language for accessing and manipulating the data organized by the appropriate data model </a:t>
            </a:r>
          </a:p>
          <a:p>
            <a:pPr lvl="1"/>
            <a:r>
              <a:rPr lang="en-US" sz="2400" dirty="0">
                <a:latin typeface="Times New Roman" pitchFamily="18" charset="0"/>
                <a:cs typeface="Times New Roman" pitchFamily="18" charset="0"/>
              </a:rPr>
              <a:t>★ DML also known as query language </a:t>
            </a:r>
          </a:p>
          <a:p>
            <a:r>
              <a:rPr lang="en-US" sz="2400" dirty="0">
                <a:latin typeface="Times New Roman" pitchFamily="18" charset="0"/>
                <a:cs typeface="Times New Roman" pitchFamily="18" charset="0"/>
              </a:rPr>
              <a:t>■ Two classes of languages </a:t>
            </a:r>
          </a:p>
          <a:p>
            <a:pPr lvl="1"/>
            <a:r>
              <a:rPr lang="en-US" sz="2400" dirty="0">
                <a:latin typeface="Times New Roman" pitchFamily="18" charset="0"/>
                <a:cs typeface="Times New Roman" pitchFamily="18" charset="0"/>
              </a:rPr>
              <a:t>★ Procedural – user specifies what data is required and how to get those data </a:t>
            </a:r>
          </a:p>
          <a:p>
            <a:pPr lvl="1"/>
            <a:r>
              <a:rPr lang="en-US" sz="2400" dirty="0">
                <a:latin typeface="Times New Roman" pitchFamily="18" charset="0"/>
                <a:cs typeface="Times New Roman" pitchFamily="18" charset="0"/>
              </a:rPr>
              <a:t>★ Nonprocedural – user specifies what data is required without specifying how to get those data </a:t>
            </a:r>
          </a:p>
          <a:p>
            <a:r>
              <a:rPr lang="en-US" sz="2400" dirty="0">
                <a:latin typeface="Times New Roman" pitchFamily="18" charset="0"/>
                <a:cs typeface="Times New Roman" pitchFamily="18" charset="0"/>
              </a:rPr>
              <a:t>■ SQL is the most widely used query language not</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Data Manipulation Language (DML)</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Types of database language</a:t>
            </a:r>
          </a:p>
          <a:p>
            <a:r>
              <a:rPr lang="en-US" dirty="0"/>
              <a:t>1. Data Definition Language</a:t>
            </a:r>
          </a:p>
          <a:p>
            <a:r>
              <a:rPr lang="en-US" b="1" dirty="0"/>
              <a:t>DDL</a:t>
            </a:r>
            <a:r>
              <a:rPr lang="en-US" dirty="0"/>
              <a:t> stands for </a:t>
            </a:r>
            <a:r>
              <a:rPr lang="en-US" b="1" dirty="0"/>
              <a:t>D</a:t>
            </a:r>
            <a:r>
              <a:rPr lang="en-US" dirty="0"/>
              <a:t>ata </a:t>
            </a:r>
            <a:r>
              <a:rPr lang="en-US" b="1" dirty="0"/>
              <a:t>D</a:t>
            </a:r>
            <a:r>
              <a:rPr lang="en-US" dirty="0"/>
              <a:t>efinition </a:t>
            </a:r>
            <a:r>
              <a:rPr lang="en-US" b="1" dirty="0"/>
              <a:t>L</a:t>
            </a:r>
            <a:r>
              <a:rPr lang="en-US" dirty="0"/>
              <a:t>anguage. It is used to define database structure or pattern.</a:t>
            </a:r>
          </a:p>
          <a:p>
            <a:r>
              <a:rPr lang="en-US" b="1" dirty="0"/>
              <a:t>Create:</a:t>
            </a:r>
            <a:r>
              <a:rPr lang="en-US" dirty="0"/>
              <a:t> It is used to create objects in the database.</a:t>
            </a:r>
          </a:p>
          <a:p>
            <a:r>
              <a:rPr lang="en-US" b="1" dirty="0"/>
              <a:t>Alter:</a:t>
            </a:r>
            <a:r>
              <a:rPr lang="en-US" dirty="0"/>
              <a:t> It is used to alter the structure of the database.</a:t>
            </a:r>
          </a:p>
          <a:p>
            <a:r>
              <a:rPr lang="en-US" b="1" dirty="0"/>
              <a:t>Drop:</a:t>
            </a:r>
            <a:r>
              <a:rPr lang="en-US" dirty="0"/>
              <a:t> It is used to delete objects from the database.</a:t>
            </a:r>
          </a:p>
          <a:p>
            <a:r>
              <a:rPr lang="en-US" b="1" dirty="0"/>
              <a:t>Rename:</a:t>
            </a:r>
            <a:r>
              <a:rPr lang="en-US" dirty="0"/>
              <a:t> It is used to rename an object.</a:t>
            </a:r>
          </a:p>
          <a:p>
            <a:endParaRPr lang="en-US" dirty="0"/>
          </a:p>
          <a:p>
            <a:r>
              <a:rPr lang="en-US" dirty="0"/>
              <a:t>2. Data Manipulation Language</a:t>
            </a:r>
          </a:p>
          <a:p>
            <a:r>
              <a:rPr lang="en-US" b="1" dirty="0"/>
              <a:t>DML</a:t>
            </a:r>
            <a:r>
              <a:rPr lang="en-US" dirty="0"/>
              <a:t> stands for </a:t>
            </a:r>
            <a:r>
              <a:rPr lang="en-US" b="1" dirty="0"/>
              <a:t>D</a:t>
            </a:r>
            <a:r>
              <a:rPr lang="en-US" dirty="0"/>
              <a:t>ata </a:t>
            </a:r>
            <a:r>
              <a:rPr lang="en-US" b="1" dirty="0"/>
              <a:t>M</a:t>
            </a:r>
            <a:r>
              <a:rPr lang="en-US" dirty="0"/>
              <a:t>anipulation </a:t>
            </a:r>
            <a:r>
              <a:rPr lang="en-US" b="1" dirty="0"/>
              <a:t>L</a:t>
            </a:r>
            <a:r>
              <a:rPr lang="en-US" dirty="0"/>
              <a:t>anguage. It is used for accessing and manipulating data in a database. It handles user requests.</a:t>
            </a:r>
          </a:p>
          <a:p>
            <a:br>
              <a:rPr lang="en-US" dirty="0"/>
            </a:br>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422291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Select:</a:t>
            </a:r>
            <a:r>
              <a:rPr lang="en-US" dirty="0"/>
              <a:t> It is used to retrieve data from a database.</a:t>
            </a:r>
          </a:p>
          <a:p>
            <a:r>
              <a:rPr lang="en-US" b="1" dirty="0"/>
              <a:t>Insert:</a:t>
            </a:r>
            <a:r>
              <a:rPr lang="en-US" dirty="0"/>
              <a:t> It is used to insert data into a table.</a:t>
            </a:r>
          </a:p>
          <a:p>
            <a:r>
              <a:rPr lang="en-US" b="1" dirty="0"/>
              <a:t>Update:</a:t>
            </a:r>
            <a:r>
              <a:rPr lang="en-US" dirty="0"/>
              <a:t> It is used to update existing data within a table.</a:t>
            </a:r>
          </a:p>
          <a:p>
            <a:r>
              <a:rPr lang="en-US" b="1" dirty="0"/>
              <a:t>Delete:</a:t>
            </a:r>
            <a:r>
              <a:rPr lang="en-US" dirty="0"/>
              <a:t> It is used to delete all records from a table.</a:t>
            </a:r>
          </a:p>
          <a:p>
            <a:endParaRPr lang="en-US" b="1" dirty="0"/>
          </a:p>
          <a:p>
            <a:r>
              <a:rPr lang="en-US" b="1" dirty="0"/>
              <a:t>DCL</a:t>
            </a:r>
            <a:r>
              <a:rPr lang="en-US" dirty="0"/>
              <a:t> stands for </a:t>
            </a:r>
            <a:r>
              <a:rPr lang="en-US" b="1" dirty="0"/>
              <a:t>D</a:t>
            </a:r>
            <a:r>
              <a:rPr lang="en-US" dirty="0"/>
              <a:t>ata </a:t>
            </a:r>
            <a:r>
              <a:rPr lang="en-US" b="1" dirty="0"/>
              <a:t>C</a:t>
            </a:r>
            <a:r>
              <a:rPr lang="en-US" dirty="0"/>
              <a:t>ontrol </a:t>
            </a:r>
            <a:r>
              <a:rPr lang="en-US" b="1" dirty="0"/>
              <a:t>L</a:t>
            </a:r>
            <a:r>
              <a:rPr lang="en-US" dirty="0"/>
              <a:t>anguage. It is used to provide the privileges to databases.</a:t>
            </a:r>
          </a:p>
          <a:p>
            <a:r>
              <a:rPr lang="en-US" b="1" dirty="0"/>
              <a:t>Grant:</a:t>
            </a:r>
            <a:r>
              <a:rPr lang="en-US" dirty="0"/>
              <a:t> It is used to give user access privileges to a database.</a:t>
            </a:r>
          </a:p>
          <a:p>
            <a:r>
              <a:rPr lang="en-US" b="1" dirty="0"/>
              <a:t>Revoke:</a:t>
            </a:r>
            <a:r>
              <a:rPr lang="en-US" dirty="0"/>
              <a:t> It is used to take back permissions from the user.</a:t>
            </a:r>
          </a:p>
          <a:p>
            <a:br>
              <a:rPr lang="en-US" dirty="0"/>
            </a:br>
            <a:br>
              <a:rPr lang="en-US" dirty="0"/>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406446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three levels database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33802" y="1752600"/>
            <a:ext cx="3562196"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0601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Mapping is the process of transforming request /response between various database levels of architecture.</a:t>
            </a:r>
          </a:p>
          <a:p>
            <a:r>
              <a:rPr lang="en-US" dirty="0"/>
              <a:t>In Conceptual / Internal mapping, it is necessary to transform the request from the conceptual to internal levels.</a:t>
            </a:r>
          </a:p>
          <a:p>
            <a:r>
              <a:rPr lang="en-US" dirty="0"/>
              <a:t>Not discussed</a:t>
            </a:r>
          </a:p>
          <a:p>
            <a:endParaRPr lang="en-US" dirty="0"/>
          </a:p>
          <a:p>
            <a:pPr marL="0" indent="0">
              <a:buNone/>
            </a:pPr>
            <a:br>
              <a:rPr lang="en-US" b="1" dirty="0"/>
            </a:br>
            <a:br>
              <a:rPr lang="en-US" dirty="0"/>
            </a:br>
            <a:endParaRPr lang="en-US" dirty="0"/>
          </a:p>
        </p:txBody>
      </p:sp>
    </p:spTree>
    <p:extLst>
      <p:ext uri="{BB962C8B-B14F-4D97-AF65-F5344CB8AC3E}">
        <p14:creationId xmlns:p14="http://schemas.microsoft.com/office/powerpoint/2010/main" val="4203093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solidFill>
                  <a:srgbClr val="FF0000"/>
                </a:solidFill>
                <a:latin typeface="Times New Roman" pitchFamily="18" charset="0"/>
                <a:cs typeface="Times New Roman" pitchFamily="18" charset="0"/>
              </a:rPr>
              <a:t>Data</a:t>
            </a:r>
            <a:r>
              <a:rPr lang="en-US" sz="2400" dirty="0">
                <a:latin typeface="Times New Roman" pitchFamily="18" charset="0"/>
                <a:cs typeface="Times New Roman" pitchFamily="18" charset="0"/>
              </a:rPr>
              <a:t>: Facts, figures, statistics etc. having no particular meaning (e.g. 1, ABC, 19 etc). </a:t>
            </a:r>
          </a:p>
          <a:p>
            <a:endParaRPr lang="en-US" sz="2400" dirty="0">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Record</a:t>
            </a:r>
            <a:r>
              <a:rPr lang="en-US" sz="2400" dirty="0">
                <a:latin typeface="Times New Roman" pitchFamily="18" charset="0"/>
                <a:cs typeface="Times New Roman" pitchFamily="18" charset="0"/>
              </a:rPr>
              <a:t>: Collection of related data items, e.g. in the above example the three data items had no meaning. But if we organize them in the following way, then they collectively represent meaningful information. </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Common terms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7"/>
          <p:cNvPicPr>
            <a:picLocks noChangeAspect="1" noChangeArrowheads="1"/>
          </p:cNvPicPr>
          <p:nvPr/>
        </p:nvPicPr>
        <p:blipFill>
          <a:blip r:embed="rId3"/>
          <a:srcRect/>
          <a:stretch>
            <a:fillRect/>
          </a:stretch>
        </p:blipFill>
        <p:spPr bwMode="auto">
          <a:xfrm>
            <a:off x="3048000" y="4800600"/>
            <a:ext cx="3581400" cy="990600"/>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Data Models: </a:t>
            </a:r>
            <a:r>
              <a:rPr lang="en-US" dirty="0">
                <a:latin typeface="Times New Roman" pitchFamily="18" charset="0"/>
                <a:cs typeface="Times New Roman" pitchFamily="18" charset="0"/>
              </a:rPr>
              <a:t>Relational Model, Network Model, Hierarchical Model, ER Model: Design, issues, Mapping constraints, ER diagram, Comparison of Models.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200" b="1" dirty="0">
                <a:solidFill>
                  <a:srgbClr val="C00000"/>
                </a:solidFill>
                <a:latin typeface="Times New Roman" pitchFamily="18" charset="0"/>
                <a:cs typeface="Times New Roman" pitchFamily="18" charset="0"/>
              </a:rPr>
              <a:t>(</a:t>
            </a:r>
            <a:r>
              <a:rPr lang="en-US" sz="3200" b="1" dirty="0">
                <a:solidFill>
                  <a:schemeClr val="bg1"/>
                </a:solidFill>
                <a:latin typeface="Times New Roman" pitchFamily="18" charset="0"/>
                <a:cs typeface="Times New Roman" pitchFamily="18" charset="0"/>
              </a:rPr>
              <a:t>Data Models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609600" indent="-609600">
              <a:lnSpc>
                <a:spcPct val="90000"/>
              </a:lnSpc>
              <a:buNone/>
            </a:pPr>
            <a:r>
              <a:rPr lang="en-US" sz="2400" dirty="0">
                <a:latin typeface="Times New Roman" pitchFamily="18" charset="0"/>
                <a:cs typeface="Times New Roman" pitchFamily="18" charset="0"/>
              </a:rPr>
              <a:t>Definition: data model can be as an integrated collection of concepts for describing and manipulating data, relationship between data and constraints on the data .</a:t>
            </a:r>
          </a:p>
          <a:p>
            <a:pPr marL="609600" indent="-609600">
              <a:lnSpc>
                <a:spcPct val="90000"/>
              </a:lnSpc>
              <a:buNone/>
            </a:pPr>
            <a:endParaRPr lang="en-US" sz="2400" dirty="0">
              <a:latin typeface="Times New Roman" pitchFamily="18" charset="0"/>
              <a:cs typeface="Times New Roman" pitchFamily="18" charset="0"/>
            </a:endParaRPr>
          </a:p>
          <a:p>
            <a:pPr marL="609600" indent="-609600">
              <a:lnSpc>
                <a:spcPct val="90000"/>
              </a:lnSpc>
            </a:pPr>
            <a:endParaRPr lang="en-US" sz="2400" dirty="0">
              <a:latin typeface="Times New Roman" pitchFamily="18" charset="0"/>
              <a:cs typeface="Times New Roman" pitchFamily="18" charset="0"/>
            </a:endParaRPr>
          </a:p>
          <a:p>
            <a:pPr marL="609600" indent="-609600">
              <a:lnSpc>
                <a:spcPct val="90000"/>
              </a:lnSpc>
              <a:buNone/>
            </a:pPr>
            <a:r>
              <a:rPr lang="en-US" sz="2400" dirty="0">
                <a:latin typeface="Times New Roman" pitchFamily="18" charset="0"/>
                <a:cs typeface="Times New Roman" pitchFamily="18" charset="0"/>
              </a:rPr>
              <a:t>Categories</a:t>
            </a:r>
            <a:r>
              <a:rPr lang="en-US" sz="2400" dirty="0"/>
              <a:t> </a:t>
            </a:r>
            <a:r>
              <a:rPr lang="en-US" sz="2400" dirty="0">
                <a:latin typeface="Times New Roman" pitchFamily="18" charset="0"/>
                <a:cs typeface="Times New Roman" pitchFamily="18" charset="0"/>
              </a:rPr>
              <a:t>of data models:</a:t>
            </a:r>
          </a:p>
          <a:p>
            <a:pPr marL="457200" lvl="1" indent="0">
              <a:lnSpc>
                <a:spcPct val="90000"/>
              </a:lnSpc>
              <a:buNone/>
            </a:pPr>
            <a:r>
              <a:rPr lang="en-US" sz="2400" dirty="0">
                <a:latin typeface="Times New Roman" pitchFamily="18" charset="0"/>
                <a:cs typeface="Times New Roman" pitchFamily="18" charset="0"/>
              </a:rPr>
              <a:t>Object based data models</a:t>
            </a:r>
          </a:p>
          <a:p>
            <a:pPr marL="457200" lvl="1" indent="0">
              <a:lnSpc>
                <a:spcPct val="90000"/>
              </a:lnSpc>
              <a:buNone/>
            </a:pPr>
            <a:r>
              <a:rPr lang="en-US" sz="2400" dirty="0">
                <a:latin typeface="Times New Roman" pitchFamily="18" charset="0"/>
                <a:cs typeface="Times New Roman" pitchFamily="18" charset="0"/>
              </a:rPr>
              <a:t>Physical based data models</a:t>
            </a:r>
          </a:p>
          <a:p>
            <a:pPr marL="457200" lvl="1" indent="0">
              <a:lnSpc>
                <a:spcPct val="90000"/>
              </a:lnSpc>
              <a:buNone/>
            </a:pPr>
            <a:r>
              <a:rPr lang="en-US" sz="2400" dirty="0">
                <a:latin typeface="Times New Roman" pitchFamily="18" charset="0"/>
                <a:cs typeface="Times New Roman" pitchFamily="18" charset="0"/>
              </a:rPr>
              <a:t>Record based data models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What is a Data Model?</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70000" lnSpcReduction="20000"/>
          </a:bodyPr>
          <a:lstStyle/>
          <a:p>
            <a:r>
              <a:rPr lang="en-US" sz="2800" dirty="0">
                <a:solidFill>
                  <a:srgbClr val="FF0000"/>
                </a:solidFill>
                <a:latin typeface="Times New Roman" pitchFamily="18" charset="0"/>
                <a:cs typeface="Times New Roman" pitchFamily="18" charset="0"/>
              </a:rPr>
              <a:t>Object Based Data Models</a:t>
            </a:r>
            <a:r>
              <a:rPr lang="en-US" sz="2800" dirty="0">
                <a:latin typeface="Times New Roman" pitchFamily="18" charset="0"/>
                <a:cs typeface="Times New Roman" pitchFamily="18" charset="0"/>
              </a:rPr>
              <a:t>: </a:t>
            </a:r>
            <a:r>
              <a:rPr lang="en-US" sz="2800" dirty="0"/>
              <a:t>Object based data models use concepts such as entities, attributes, relationships.</a:t>
            </a:r>
          </a:p>
          <a:p>
            <a:r>
              <a:rPr lang="en-US" sz="2800" b="1" dirty="0">
                <a:solidFill>
                  <a:srgbClr val="FF0000"/>
                </a:solidFill>
                <a:latin typeface="Times New Roman" pitchFamily="18" charset="0"/>
                <a:cs typeface="Times New Roman" pitchFamily="18" charset="0"/>
              </a:rPr>
              <a:t>Entity</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Any thing which has some attributes (means properties) is called an entity. Like hospital, doctor, car, student etc., relationship is an association between entities.</a:t>
            </a:r>
          </a:p>
          <a:p>
            <a:r>
              <a:rPr lang="en-US" sz="2800" dirty="0">
                <a:latin typeface="Times New Roman" pitchFamily="18" charset="0"/>
                <a:cs typeface="Times New Roman" pitchFamily="18" charset="0"/>
              </a:rPr>
              <a:t>      Types of  OBDM</a:t>
            </a:r>
          </a:p>
          <a:p>
            <a:pPr lvl="1"/>
            <a:r>
              <a:rPr lang="en-US" dirty="0">
                <a:latin typeface="Times New Roman" pitchFamily="18" charset="0"/>
                <a:cs typeface="Times New Roman" pitchFamily="18" charset="0"/>
              </a:rPr>
              <a:t>Entity Relationship(describes entities and relationships)</a:t>
            </a:r>
          </a:p>
          <a:p>
            <a:pPr lvl="1"/>
            <a:r>
              <a:rPr lang="en-US" dirty="0">
                <a:latin typeface="Times New Roman" pitchFamily="18" charset="0"/>
                <a:cs typeface="Times New Roman" pitchFamily="18" charset="0"/>
              </a:rPr>
              <a:t>Object Oriented(in </a:t>
            </a:r>
            <a:r>
              <a:rPr lang="en-US" dirty="0" err="1">
                <a:latin typeface="Times New Roman" pitchFamily="18" charset="0"/>
                <a:cs typeface="Times New Roman" pitchFamily="18" charset="0"/>
              </a:rPr>
              <a:t>rdbms</a:t>
            </a:r>
            <a:r>
              <a:rPr lang="en-US" dirty="0">
                <a:latin typeface="Times New Roman" pitchFamily="18" charset="0"/>
                <a:cs typeface="Times New Roman" pitchFamily="18" charset="0"/>
              </a:rPr>
              <a:t> we have records , in </a:t>
            </a:r>
            <a:r>
              <a:rPr lang="en-US" dirty="0" err="1">
                <a:latin typeface="Times New Roman" pitchFamily="18" charset="0"/>
                <a:cs typeface="Times New Roman" pitchFamily="18" charset="0"/>
              </a:rPr>
              <a:t>oo</a:t>
            </a:r>
            <a:r>
              <a:rPr lang="en-US" dirty="0">
                <a:latin typeface="Times New Roman" pitchFamily="18" charset="0"/>
                <a:cs typeface="Times New Roman" pitchFamily="18" charset="0"/>
              </a:rPr>
              <a:t> we have objects)</a:t>
            </a:r>
          </a:p>
          <a:p>
            <a:pPr lvl="1"/>
            <a:endParaRPr lang="en-US" dirty="0">
              <a:latin typeface="Times New Roman" pitchFamily="18" charset="0"/>
              <a:cs typeface="Times New Roman" pitchFamily="18" charset="0"/>
            </a:endParaRPr>
          </a:p>
          <a:p>
            <a:pPr marL="457200" lvl="1" indent="0">
              <a:buNone/>
            </a:pPr>
            <a:endParaRPr lang="en-US" dirty="0">
              <a:latin typeface="Times New Roman" pitchFamily="18" charset="0"/>
              <a:cs typeface="Times New Roman" pitchFamily="18" charset="0"/>
            </a:endParaRPr>
          </a:p>
          <a:p>
            <a:r>
              <a:rPr lang="en-US" sz="2800" dirty="0">
                <a:latin typeface="Times New Roman" pitchFamily="18" charset="0"/>
                <a:cs typeface="Times New Roman" pitchFamily="18" charset="0"/>
              </a:rPr>
              <a:t>Physical Data Models –describes how data is stored in the computer, give us the information like record structures.</a:t>
            </a:r>
          </a:p>
          <a:p>
            <a:pPr lvl="1"/>
            <a:r>
              <a:rPr lang="en-US" dirty="0">
                <a:latin typeface="Times New Roman" pitchFamily="18" charset="0"/>
                <a:cs typeface="Times New Roman" pitchFamily="18" charset="0"/>
              </a:rPr>
              <a:t>Unifying Model </a:t>
            </a:r>
            <a:r>
              <a:rPr lang="en-US" dirty="0" err="1">
                <a:latin typeface="Times New Roman" pitchFamily="18" charset="0"/>
                <a:cs typeface="Times New Roman" pitchFamily="18" charset="0"/>
              </a:rPr>
              <a:t>langauage</a:t>
            </a:r>
            <a:endParaRPr lang="en-US" dirty="0">
              <a:latin typeface="Times New Roman" pitchFamily="18" charset="0"/>
              <a:cs typeface="Times New Roman" pitchFamily="18" charset="0"/>
            </a:endParaRPr>
          </a:p>
          <a:p>
            <a:r>
              <a:rPr lang="en-US" sz="2800" dirty="0">
                <a:solidFill>
                  <a:srgbClr val="FF0000"/>
                </a:solidFill>
                <a:latin typeface="Times New Roman" pitchFamily="18" charset="0"/>
                <a:cs typeface="Times New Roman" pitchFamily="18" charset="0"/>
              </a:rPr>
              <a:t>Record Based Data Models</a:t>
            </a:r>
            <a:r>
              <a:rPr lang="en-US" sz="2800" dirty="0">
                <a:latin typeface="Times New Roman" pitchFamily="18" charset="0"/>
                <a:cs typeface="Times New Roman" pitchFamily="18" charset="0"/>
              </a:rPr>
              <a:t>: </a:t>
            </a:r>
            <a:r>
              <a:rPr lang="en-US" sz="2800" dirty="0"/>
              <a:t>Record based logical models are used in describing data at the logical(what data is stored) and view levels</a:t>
            </a:r>
            <a:endParaRPr lang="en-US" sz="2800" dirty="0">
              <a:latin typeface="Times New Roman" pitchFamily="18" charset="0"/>
              <a:cs typeface="Times New Roman" pitchFamily="18" charset="0"/>
            </a:endParaRPr>
          </a:p>
          <a:p>
            <a:pPr lvl="1"/>
            <a:r>
              <a:rPr lang="en-US" dirty="0">
                <a:latin typeface="Times New Roman" pitchFamily="18" charset="0"/>
                <a:cs typeface="Times New Roman" pitchFamily="18" charset="0"/>
              </a:rPr>
              <a:t>Hierarchical</a:t>
            </a:r>
          </a:p>
          <a:p>
            <a:pPr lvl="1"/>
            <a:r>
              <a:rPr lang="en-US" dirty="0">
                <a:latin typeface="Times New Roman" pitchFamily="18" charset="0"/>
                <a:cs typeface="Times New Roman" pitchFamily="18" charset="0"/>
              </a:rPr>
              <a:t>Network</a:t>
            </a:r>
          </a:p>
          <a:p>
            <a:pPr lvl="1"/>
            <a:r>
              <a:rPr lang="en-US" dirty="0">
                <a:latin typeface="Times New Roman" pitchFamily="18" charset="0"/>
                <a:cs typeface="Times New Roman" pitchFamily="18" charset="0"/>
              </a:rPr>
              <a:t>Relational</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Categories of data models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7D76-FF85-461A-8F22-EC731B2552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723AEB-0EE3-45E2-879C-5A3AACBE64DA}"/>
              </a:ext>
            </a:extLst>
          </p:cNvPr>
          <p:cNvSpPr>
            <a:spLocks noGrp="1"/>
          </p:cNvSpPr>
          <p:nvPr>
            <p:ph idx="1"/>
          </p:nvPr>
        </p:nvSpPr>
        <p:spPr/>
        <p:txBody>
          <a:bodyPr>
            <a:normAutofit/>
          </a:bodyPr>
          <a:lstStyle/>
          <a:p>
            <a:r>
              <a:rPr lang="en-US" dirty="0"/>
              <a:t>Entity relationship models- in this we represent the data in the form entities and the relationships exist among them.</a:t>
            </a:r>
          </a:p>
          <a:p>
            <a:r>
              <a:rPr lang="en-US" dirty="0"/>
              <a:t>Object-oriented-in this we represent the data in the form of classes and objects.</a:t>
            </a:r>
          </a:p>
          <a:p>
            <a:r>
              <a:rPr lang="en-US" dirty="0"/>
              <a:t>The object and record based used to describe data at the conceptual and external levels and physical data model used to describe the data at internal levels.</a:t>
            </a:r>
          </a:p>
          <a:p>
            <a:endParaRPr lang="en-US" dirty="0"/>
          </a:p>
          <a:p>
            <a:br>
              <a:rPr lang="en-US" dirty="0"/>
            </a:br>
            <a:endParaRPr lang="en-US" dirty="0"/>
          </a:p>
          <a:p>
            <a:endParaRPr lang="en-US" dirty="0"/>
          </a:p>
        </p:txBody>
      </p:sp>
    </p:spTree>
    <p:extLst>
      <p:ext uri="{BB962C8B-B14F-4D97-AF65-F5344CB8AC3E}">
        <p14:creationId xmlns:p14="http://schemas.microsoft.com/office/powerpoint/2010/main" val="1424238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90000"/>
              </a:lnSpc>
              <a:buFont typeface="Times"/>
              <a:buChar char="•"/>
            </a:pPr>
            <a:r>
              <a:rPr lang="en-US" sz="2400" b="1" dirty="0">
                <a:solidFill>
                  <a:srgbClr val="FF0000"/>
                </a:solidFill>
                <a:latin typeface="Times New Roman" pitchFamily="18" charset="0"/>
                <a:cs typeface="Times New Roman" pitchFamily="18" charset="0"/>
              </a:rPr>
              <a:t>Database Schema</a:t>
            </a:r>
            <a:r>
              <a:rPr lang="en-US" sz="2400" dirty="0">
                <a:solidFill>
                  <a:srgbClr val="FF0000"/>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The </a:t>
            </a:r>
            <a:r>
              <a:rPr lang="en-US" sz="2400" i="1" dirty="0">
                <a:solidFill>
                  <a:srgbClr val="000000"/>
                </a:solidFill>
                <a:latin typeface="Times New Roman" pitchFamily="18" charset="0"/>
                <a:cs typeface="Times New Roman" pitchFamily="18" charset="0"/>
              </a:rPr>
              <a:t>description</a:t>
            </a:r>
            <a:r>
              <a:rPr lang="en-US" sz="2400" dirty="0">
                <a:solidFill>
                  <a:srgbClr val="000000"/>
                </a:solidFill>
                <a:latin typeface="Times New Roman" pitchFamily="18" charset="0"/>
                <a:cs typeface="Times New Roman" pitchFamily="18" charset="0"/>
              </a:rPr>
              <a:t> of a database. Includes descriptions of the database structure and the constraints that should hold on the database.</a:t>
            </a:r>
          </a:p>
          <a:p>
            <a:pPr algn="just">
              <a:lnSpc>
                <a:spcPct val="90000"/>
              </a:lnSpc>
              <a:buFont typeface="Times"/>
              <a:buChar char="•"/>
            </a:pPr>
            <a:r>
              <a:rPr lang="en-US" sz="2400" b="1" dirty="0">
                <a:solidFill>
                  <a:srgbClr val="FF0000"/>
                </a:solidFill>
                <a:latin typeface="Times New Roman" pitchFamily="18" charset="0"/>
                <a:cs typeface="Times New Roman" pitchFamily="18" charset="0"/>
              </a:rPr>
              <a:t>Schema Diagram: </a:t>
            </a:r>
            <a:r>
              <a:rPr lang="en-US" sz="2400" dirty="0">
                <a:solidFill>
                  <a:srgbClr val="000000"/>
                </a:solidFill>
                <a:latin typeface="Times New Roman" pitchFamily="18" charset="0"/>
                <a:cs typeface="Times New Roman" pitchFamily="18" charset="0"/>
              </a:rPr>
              <a:t>A diagrammatic display of (some aspects of) a database schema.</a:t>
            </a:r>
          </a:p>
          <a:p>
            <a:pPr algn="just">
              <a:lnSpc>
                <a:spcPct val="90000"/>
              </a:lnSpc>
              <a:buFont typeface="Times"/>
              <a:buChar char="•"/>
            </a:pPr>
            <a:r>
              <a:rPr lang="en-US" sz="2400" b="1" dirty="0">
                <a:solidFill>
                  <a:srgbClr val="FF0000"/>
                </a:solidFill>
                <a:latin typeface="Times New Roman" pitchFamily="18" charset="0"/>
                <a:cs typeface="Times New Roman" pitchFamily="18" charset="0"/>
              </a:rPr>
              <a:t>Database Instance: </a:t>
            </a:r>
            <a:r>
              <a:rPr lang="en-US" sz="2400" dirty="0">
                <a:solidFill>
                  <a:srgbClr val="000000"/>
                </a:solidFill>
                <a:latin typeface="Times New Roman" pitchFamily="18" charset="0"/>
                <a:cs typeface="Times New Roman" pitchFamily="18" charset="0"/>
              </a:rPr>
              <a:t>The actual data stored in a database at a </a:t>
            </a:r>
            <a:r>
              <a:rPr lang="en-US" sz="2400" i="1" dirty="0">
                <a:solidFill>
                  <a:srgbClr val="000000"/>
                </a:solidFill>
                <a:latin typeface="Times New Roman" pitchFamily="18" charset="0"/>
                <a:cs typeface="Times New Roman" pitchFamily="18" charset="0"/>
              </a:rPr>
              <a:t>particular moment in time</a:t>
            </a:r>
            <a:r>
              <a:rPr lang="en-US" sz="2400" dirty="0">
                <a:solidFill>
                  <a:srgbClr val="000000"/>
                </a:solidFill>
                <a:latin typeface="Times New Roman" pitchFamily="18" charset="0"/>
                <a:cs typeface="Times New Roman" pitchFamily="18" charset="0"/>
              </a:rPr>
              <a:t>. Also called </a:t>
            </a:r>
            <a:r>
              <a:rPr lang="en-US" sz="2400" b="1" dirty="0">
                <a:solidFill>
                  <a:srgbClr val="000000"/>
                </a:solidFill>
                <a:latin typeface="Times New Roman" pitchFamily="18" charset="0"/>
                <a:cs typeface="Times New Roman" pitchFamily="18" charset="0"/>
              </a:rPr>
              <a:t>database state</a:t>
            </a:r>
            <a:r>
              <a:rPr lang="en-US" sz="2400" dirty="0">
                <a:solidFill>
                  <a:srgbClr val="000000"/>
                </a:solidFill>
                <a:latin typeface="Times New Roman" pitchFamily="18" charset="0"/>
                <a:cs typeface="Times New Roman" pitchFamily="18" charset="0"/>
              </a:rPr>
              <a:t> (or </a:t>
            </a:r>
            <a:r>
              <a:rPr lang="en-US" sz="2400" b="1" dirty="0">
                <a:solidFill>
                  <a:srgbClr val="000000"/>
                </a:solidFill>
                <a:latin typeface="Times New Roman" pitchFamily="18" charset="0"/>
                <a:cs typeface="Times New Roman" pitchFamily="18" charset="0"/>
              </a:rPr>
              <a:t>occurrence</a:t>
            </a:r>
            <a:r>
              <a:rPr lang="en-US" sz="2400" dirty="0">
                <a:solidFill>
                  <a:srgbClr val="000000"/>
                </a:solidFill>
                <a:latin typeface="Times New Roman" pitchFamily="18" charset="0"/>
                <a:cs typeface="Times New Roman" pitchFamily="18" charset="0"/>
              </a:rPr>
              <a:t>).</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Schemas versus Instances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buFont typeface="Times"/>
              <a:buChar char="•"/>
            </a:pPr>
            <a:r>
              <a:rPr lang="en-US" sz="2400" b="1" dirty="0">
                <a:solidFill>
                  <a:srgbClr val="FF0000"/>
                </a:solidFill>
                <a:latin typeface="Times New Roman" pitchFamily="18" charset="0"/>
                <a:cs typeface="Times New Roman" pitchFamily="18" charset="0"/>
              </a:rPr>
              <a:t>Database State</a:t>
            </a:r>
            <a:r>
              <a:rPr lang="en-US" sz="2400" b="1" dirty="0">
                <a:solidFill>
                  <a:srgbClr val="000000"/>
                </a:solidFill>
                <a:latin typeface="Times New Roman" pitchFamily="18" charset="0"/>
                <a:cs typeface="Times New Roman" pitchFamily="18" charset="0"/>
              </a:rPr>
              <a:t>:</a:t>
            </a:r>
            <a:r>
              <a:rPr lang="en-US" sz="2400" dirty="0">
                <a:solidFill>
                  <a:srgbClr val="000000"/>
                </a:solidFill>
                <a:latin typeface="Times New Roman" pitchFamily="18" charset="0"/>
                <a:cs typeface="Times New Roman" pitchFamily="18" charset="0"/>
              </a:rPr>
              <a:t> Refers to the content of a database at a moment in time.</a:t>
            </a:r>
          </a:p>
          <a:p>
            <a:pPr>
              <a:lnSpc>
                <a:spcPct val="90000"/>
              </a:lnSpc>
              <a:buFont typeface="Times"/>
              <a:buChar char="•"/>
            </a:pPr>
            <a:r>
              <a:rPr lang="en-US" sz="2400" b="1" dirty="0">
                <a:solidFill>
                  <a:srgbClr val="FF0000"/>
                </a:solidFill>
                <a:latin typeface="Times New Roman" pitchFamily="18" charset="0"/>
                <a:cs typeface="Times New Roman" pitchFamily="18" charset="0"/>
              </a:rPr>
              <a:t>Initial Database State</a:t>
            </a:r>
            <a:r>
              <a:rPr lang="en-US" sz="2400" b="1" dirty="0">
                <a:solidFill>
                  <a:srgbClr val="000000"/>
                </a:solidFill>
                <a:latin typeface="Times New Roman" pitchFamily="18" charset="0"/>
                <a:cs typeface="Times New Roman" pitchFamily="18" charset="0"/>
              </a:rPr>
              <a:t>:</a:t>
            </a:r>
            <a:r>
              <a:rPr lang="en-US" sz="2400" dirty="0">
                <a:solidFill>
                  <a:srgbClr val="000000"/>
                </a:solidFill>
                <a:latin typeface="Times New Roman" pitchFamily="18" charset="0"/>
                <a:cs typeface="Times New Roman" pitchFamily="18" charset="0"/>
              </a:rPr>
              <a:t> Refers to the database when it is loaded</a:t>
            </a:r>
          </a:p>
          <a:p>
            <a:pPr>
              <a:lnSpc>
                <a:spcPct val="90000"/>
              </a:lnSpc>
              <a:buFont typeface="Times"/>
              <a:buChar char="•"/>
            </a:pPr>
            <a:r>
              <a:rPr lang="en-US" sz="2400" b="1" dirty="0">
                <a:solidFill>
                  <a:srgbClr val="FF0000"/>
                </a:solidFill>
                <a:latin typeface="Times New Roman" pitchFamily="18" charset="0"/>
                <a:cs typeface="Times New Roman" pitchFamily="18" charset="0"/>
              </a:rPr>
              <a:t>Valid State</a:t>
            </a:r>
            <a:r>
              <a:rPr lang="en-US" sz="2400" b="1" dirty="0">
                <a:solidFill>
                  <a:srgbClr val="000000"/>
                </a:solidFill>
                <a:latin typeface="Times New Roman" pitchFamily="18" charset="0"/>
                <a:cs typeface="Times New Roman" pitchFamily="18" charset="0"/>
              </a:rPr>
              <a:t>:</a:t>
            </a:r>
            <a:r>
              <a:rPr lang="en-US" sz="2400" dirty="0">
                <a:solidFill>
                  <a:srgbClr val="000000"/>
                </a:solidFill>
                <a:latin typeface="Times New Roman" pitchFamily="18" charset="0"/>
                <a:cs typeface="Times New Roman" pitchFamily="18" charset="0"/>
              </a:rPr>
              <a:t> A state that satisfies the structure and constraints of the database.</a:t>
            </a:r>
          </a:p>
          <a:p>
            <a:pPr marL="0" indent="0">
              <a:lnSpc>
                <a:spcPct val="90000"/>
              </a:lnSpc>
              <a:buNone/>
            </a:pPr>
            <a:endParaRPr lang="en-US" sz="2400" dirty="0">
              <a:solidFill>
                <a:srgbClr val="000000"/>
              </a:solidFill>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rPr>
              <a:t>Database Schema Vs. Database State</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altLang="zh-TW" sz="3000" dirty="0">
                <a:solidFill>
                  <a:schemeClr val="bg1"/>
                </a:solidFill>
                <a:latin typeface="Times New Roman" pitchFamily="18" charset="0"/>
              </a:rPr>
              <a:t>Hierarchical model</a:t>
            </a:r>
            <a:r>
              <a:rPr lang="en-US" altLang="zh-TW" sz="3200" dirty="0">
                <a:solidFill>
                  <a:srgbClr val="FF0000"/>
                </a:solidFill>
                <a:latin typeface="Times New Roman" pitchFamily="18" charset="0"/>
              </a:rPr>
              <a:t>	</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10"/>
          <p:cNvPicPr>
            <a:picLocks noGrp="1" noChangeAspect="1" noChangeArrowheads="1"/>
          </p:cNvPicPr>
          <p:nvPr>
            <p:ph idx="1"/>
          </p:nvPr>
        </p:nvPicPr>
        <p:blipFill>
          <a:blip r:embed="rId3"/>
          <a:srcRect/>
          <a:stretch>
            <a:fillRect/>
          </a:stretch>
        </p:blipFill>
        <p:spPr bwMode="auto">
          <a:xfrm>
            <a:off x="457200" y="1984119"/>
            <a:ext cx="8229600" cy="3758124"/>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406D-A09E-49C5-BE6D-A2166B0BBB1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93A58A1-A46A-4167-B87D-E9B1905923A7}"/>
              </a:ext>
            </a:extLst>
          </p:cNvPr>
          <p:cNvSpPr>
            <a:spLocks noGrp="1"/>
          </p:cNvSpPr>
          <p:nvPr>
            <p:ph idx="1"/>
          </p:nvPr>
        </p:nvSpPr>
        <p:spPr/>
        <p:txBody>
          <a:bodyPr/>
          <a:lstStyle/>
          <a:p>
            <a:r>
              <a:rPr lang="en-US" dirty="0"/>
              <a:t>2)In h-m  data is stored in the form of hierarchy 3,establish one to many relationships. 1)the data is organized into tree like structure. </a:t>
            </a:r>
          </a:p>
          <a:p>
            <a:r>
              <a:rPr lang="en-US" dirty="0"/>
              <a:t>In hm there will be separate rows for reach entity. in  this  records are linked with other superior records on which they are dependent and also on the records which are dependent on them.</a:t>
            </a:r>
          </a:p>
        </p:txBody>
      </p:sp>
    </p:spTree>
    <p:extLst>
      <p:ext uri="{BB962C8B-B14F-4D97-AF65-F5344CB8AC3E}">
        <p14:creationId xmlns:p14="http://schemas.microsoft.com/office/powerpoint/2010/main" val="4703294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257800"/>
          </a:xfrm>
        </p:spPr>
        <p:txBody>
          <a:bodyPr>
            <a:normAutofit fontScale="47500" lnSpcReduction="20000"/>
          </a:bodyPr>
          <a:lstStyle/>
          <a:p>
            <a:r>
              <a:rPr lang="en-US" sz="4400" dirty="0">
                <a:solidFill>
                  <a:srgbClr val="FF0000"/>
                </a:solidFill>
                <a:latin typeface="Times New Roman" pitchFamily="18" charset="0"/>
                <a:cs typeface="Times New Roman" pitchFamily="18" charset="0"/>
              </a:rPr>
              <a:t>Advantages</a:t>
            </a:r>
          </a:p>
          <a:p>
            <a:pPr lvl="1"/>
            <a:r>
              <a:rPr lang="en-US" sz="4400" dirty="0">
                <a:latin typeface="Times New Roman" pitchFamily="18" charset="0"/>
                <a:cs typeface="Times New Roman" pitchFamily="18" charset="0"/>
              </a:rPr>
              <a:t>Simplicity- the design of this model is simple, the relationship  between various layers is simple to create.</a:t>
            </a:r>
          </a:p>
          <a:p>
            <a:pPr lvl="1"/>
            <a:r>
              <a:rPr lang="en-US" sz="4400" dirty="0">
                <a:latin typeface="Times New Roman" pitchFamily="18" charset="0"/>
                <a:cs typeface="Times New Roman" pitchFamily="18" charset="0"/>
              </a:rPr>
              <a:t>This model is very efficient when there is lots of 1:N relationship.</a:t>
            </a:r>
          </a:p>
          <a:p>
            <a:pPr lvl="1"/>
            <a:r>
              <a:rPr lang="en-US" sz="4400" dirty="0">
                <a:latin typeface="Times New Roman" pitchFamily="18" charset="0"/>
                <a:cs typeface="Times New Roman" pitchFamily="18" charset="0"/>
              </a:rPr>
              <a:t>Data  integrity- there is always exist  relationship between child to parent. THE child segment are always atomically referred by its parent. Maintain integrity.</a:t>
            </a:r>
          </a:p>
          <a:p>
            <a:pPr marL="457200" lvl="1" indent="0">
              <a:buNone/>
            </a:pPr>
            <a:endParaRPr lang="en-US" sz="4400" dirty="0">
              <a:latin typeface="Times New Roman" pitchFamily="18" charset="0"/>
              <a:cs typeface="Times New Roman" pitchFamily="18" charset="0"/>
            </a:endParaRPr>
          </a:p>
          <a:p>
            <a:r>
              <a:rPr lang="en-US" sz="4400" dirty="0">
                <a:solidFill>
                  <a:srgbClr val="FF0000"/>
                </a:solidFill>
                <a:latin typeface="Times New Roman" pitchFamily="18" charset="0"/>
                <a:cs typeface="Times New Roman" pitchFamily="18" charset="0"/>
              </a:rPr>
              <a:t>Disadvantages</a:t>
            </a:r>
          </a:p>
          <a:p>
            <a:pPr lvl="1"/>
            <a:r>
              <a:rPr lang="en-US" sz="4400" dirty="0">
                <a:latin typeface="Times New Roman" pitchFamily="18" charset="0"/>
                <a:cs typeface="Times New Roman" pitchFamily="18" charset="0"/>
              </a:rPr>
              <a:t>Complex to implement (should have good knowledge about physical data consideration.)</a:t>
            </a:r>
          </a:p>
          <a:p>
            <a:pPr lvl="1"/>
            <a:r>
              <a:rPr lang="en-US" sz="4400" dirty="0">
                <a:latin typeface="Times New Roman" pitchFamily="18" charset="0"/>
                <a:cs typeface="Times New Roman" pitchFamily="18" charset="0"/>
              </a:rPr>
              <a:t>Difficult to manage(change database structure also need to change application programs the access the database)</a:t>
            </a:r>
          </a:p>
          <a:p>
            <a:pPr lvl="1"/>
            <a:r>
              <a:rPr lang="en-US" sz="4400" dirty="0">
                <a:latin typeface="Times New Roman" pitchFamily="18" charset="0"/>
                <a:cs typeface="Times New Roman" pitchFamily="18" charset="0"/>
              </a:rPr>
              <a:t>The many to many relationships which are more common in real life it is very difficult to implement.</a:t>
            </a:r>
          </a:p>
          <a:p>
            <a:pPr marL="457200" lvl="1" indent="0">
              <a:buNone/>
            </a:pPr>
            <a:endParaRPr lang="en-US" sz="4400" dirty="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altLang="zh-TW" sz="3000" dirty="0">
                <a:solidFill>
                  <a:schemeClr val="bg1"/>
                </a:solidFill>
                <a:latin typeface="Times New Roman" pitchFamily="18" charset="0"/>
              </a:rPr>
              <a:t>Hierarchical model….</a:t>
            </a:r>
            <a:r>
              <a:rPr lang="en-US" altLang="zh-TW" sz="3000" dirty="0" err="1">
                <a:solidFill>
                  <a:schemeClr val="bg1"/>
                </a:solidFill>
                <a:latin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altLang="zh-TW" sz="3000" dirty="0">
                <a:solidFill>
                  <a:schemeClr val="bg1"/>
                </a:solidFill>
                <a:latin typeface="Times New Roman" pitchFamily="18" charset="0"/>
              </a:rPr>
              <a:t>Network model: graph</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12"/>
          <p:cNvPicPr>
            <a:picLocks noGrp="1" noChangeAspect="1" noChangeArrowheads="1"/>
          </p:cNvPicPr>
          <p:nvPr>
            <p:ph idx="1"/>
          </p:nvPr>
        </p:nvPicPr>
        <p:blipFill>
          <a:blip r:embed="rId3"/>
          <a:srcRect/>
          <a:stretch>
            <a:fillRect/>
          </a:stretch>
        </p:blipFill>
        <p:spPr bwMode="auto">
          <a:xfrm>
            <a:off x="457200" y="2231899"/>
            <a:ext cx="8229600" cy="326256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600" b="1" dirty="0">
                <a:solidFill>
                  <a:srgbClr val="FF0000"/>
                </a:solidFill>
                <a:latin typeface="Times New Roman" pitchFamily="18" charset="0"/>
                <a:cs typeface="Times New Roman" pitchFamily="18" charset="0"/>
              </a:rPr>
              <a:t>Table or Relation</a:t>
            </a:r>
            <a:r>
              <a:rPr lang="en-US" sz="2600" dirty="0">
                <a:latin typeface="Times New Roman" pitchFamily="18" charset="0"/>
                <a:cs typeface="Times New Roman" pitchFamily="18" charset="0"/>
              </a:rPr>
              <a:t>: Collection of related records</a:t>
            </a: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a:p>
            <a:pPr>
              <a:buNone/>
            </a:pPr>
            <a:r>
              <a:rPr lang="en-US" sz="2600" dirty="0">
                <a:latin typeface="Times New Roman" pitchFamily="18" charset="0"/>
                <a:cs typeface="Times New Roman" pitchFamily="18" charset="0"/>
              </a:rPr>
              <a:t>The columns of this relation are called Fields, Attributes or Domains. The rows are called </a:t>
            </a:r>
            <a:r>
              <a:rPr lang="en-US" sz="2600" dirty="0" err="1">
                <a:latin typeface="Times New Roman" pitchFamily="18" charset="0"/>
                <a:cs typeface="Times New Roman" pitchFamily="18" charset="0"/>
              </a:rPr>
              <a:t>Tuples</a:t>
            </a:r>
            <a:r>
              <a:rPr lang="en-US" sz="2600" dirty="0">
                <a:latin typeface="Times New Roman" pitchFamily="18" charset="0"/>
                <a:cs typeface="Times New Roman" pitchFamily="18" charset="0"/>
              </a:rPr>
              <a:t> or Records</a:t>
            </a:r>
            <a:r>
              <a:rPr lang="en-US" dirty="0">
                <a:latin typeface="Times New Roman" pitchFamily="18" charset="0"/>
                <a:cs typeface="Times New Roman" pitchFamily="18" charset="0"/>
              </a:rPr>
              <a:t>. </a:t>
            </a: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Introduction to RDBMS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8"/>
          <p:cNvPicPr>
            <a:picLocks noChangeAspect="1" noChangeArrowheads="1"/>
          </p:cNvPicPr>
          <p:nvPr/>
        </p:nvPicPr>
        <p:blipFill>
          <a:blip r:embed="rId3"/>
          <a:srcRect/>
          <a:stretch>
            <a:fillRect/>
          </a:stretch>
        </p:blipFill>
        <p:spPr bwMode="auto">
          <a:xfrm>
            <a:off x="2209800" y="2209800"/>
            <a:ext cx="4743450" cy="2429172"/>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sz="2800" dirty="0">
                <a:solidFill>
                  <a:srgbClr val="FF0000"/>
                </a:solidFill>
                <a:latin typeface="Times New Roman" pitchFamily="18" charset="0"/>
                <a:cs typeface="Times New Roman" pitchFamily="18" charset="0"/>
              </a:rPr>
              <a:t>Advantages</a:t>
            </a:r>
          </a:p>
          <a:p>
            <a:r>
              <a:rPr lang="en-US" sz="2800" dirty="0">
                <a:solidFill>
                  <a:srgbClr val="FF0000"/>
                </a:solidFill>
                <a:latin typeface="Times New Roman" pitchFamily="18" charset="0"/>
                <a:cs typeface="Times New Roman" pitchFamily="18" charset="0"/>
              </a:rPr>
              <a:t>It is also easy to design </a:t>
            </a:r>
          </a:p>
          <a:p>
            <a:r>
              <a:rPr lang="en-US" sz="2800" dirty="0">
                <a:solidFill>
                  <a:srgbClr val="FF0000"/>
                </a:solidFill>
                <a:latin typeface="Times New Roman" pitchFamily="18" charset="0"/>
                <a:cs typeface="Times New Roman" pitchFamily="18" charset="0"/>
              </a:rPr>
              <a:t>Capability to handle more relationships(</a:t>
            </a:r>
            <a:r>
              <a:rPr lang="en-US" sz="2800" dirty="0" err="1">
                <a:solidFill>
                  <a:srgbClr val="FF0000"/>
                </a:solidFill>
                <a:latin typeface="Times New Roman" pitchFamily="18" charset="0"/>
                <a:cs typeface="Times New Roman" pitchFamily="18" charset="0"/>
              </a:rPr>
              <a:t>n:n</a:t>
            </a:r>
            <a:r>
              <a:rPr lang="en-US" sz="2800" dirty="0">
                <a:solidFill>
                  <a:srgbClr val="FF0000"/>
                </a:solidFill>
                <a:latin typeface="Times New Roman" pitchFamily="18" charset="0"/>
                <a:cs typeface="Times New Roman" pitchFamily="18" charset="0"/>
              </a:rPr>
              <a:t>)</a:t>
            </a:r>
          </a:p>
          <a:p>
            <a:r>
              <a:rPr lang="en-US" dirty="0">
                <a:latin typeface="Times New Roman" pitchFamily="18" charset="0"/>
                <a:cs typeface="Times New Roman" pitchFamily="18" charset="0"/>
              </a:rPr>
              <a:t>The data access is easier and flexible than the </a:t>
            </a:r>
            <a:r>
              <a:rPr lang="en-US" dirty="0" err="1">
                <a:latin typeface="Times New Roman" pitchFamily="18" charset="0"/>
                <a:cs typeface="Times New Roman" pitchFamily="18" charset="0"/>
              </a:rPr>
              <a:t>hirararical</a:t>
            </a:r>
            <a:r>
              <a:rPr lang="en-US" dirty="0">
                <a:latin typeface="Times New Roman" pitchFamily="18" charset="0"/>
                <a:cs typeface="Times New Roman" pitchFamily="18" charset="0"/>
              </a:rPr>
              <a:t> model.</a:t>
            </a:r>
          </a:p>
          <a:p>
            <a:r>
              <a:rPr lang="en-US" sz="2800" dirty="0">
                <a:solidFill>
                  <a:srgbClr val="FF0000"/>
                </a:solidFill>
                <a:latin typeface="Times New Roman" pitchFamily="18" charset="0"/>
                <a:cs typeface="Times New Roman" pitchFamily="18" charset="0"/>
              </a:rPr>
              <a:t>Disadvantages-all the records are maintained by using pointers it makes whole database structure very complex.</a:t>
            </a:r>
          </a:p>
          <a:p>
            <a:r>
              <a:rPr lang="en-US" sz="2800" dirty="0">
                <a:solidFill>
                  <a:srgbClr val="FF0000"/>
                </a:solidFill>
                <a:latin typeface="Times New Roman" pitchFamily="18" charset="0"/>
                <a:cs typeface="Times New Roman" pitchFamily="18" charset="0"/>
              </a:rPr>
              <a:t>Network models insertion, deletion and </a:t>
            </a:r>
            <a:r>
              <a:rPr lang="en-US" sz="2800" dirty="0" err="1">
                <a:solidFill>
                  <a:srgbClr val="FF0000"/>
                </a:solidFill>
                <a:latin typeface="Times New Roman" pitchFamily="18" charset="0"/>
                <a:cs typeface="Times New Roman" pitchFamily="18" charset="0"/>
              </a:rPr>
              <a:t>updation</a:t>
            </a:r>
            <a:r>
              <a:rPr lang="en-US" sz="2800" dirty="0">
                <a:solidFill>
                  <a:srgbClr val="FF0000"/>
                </a:solidFill>
                <a:latin typeface="Times New Roman" pitchFamily="18" charset="0"/>
                <a:cs typeface="Times New Roman" pitchFamily="18" charset="0"/>
              </a:rPr>
              <a:t> operations of any record require large no of pointers</a:t>
            </a:r>
          </a:p>
          <a:p>
            <a:r>
              <a:rPr lang="en-US" sz="2800" dirty="0">
                <a:solidFill>
                  <a:srgbClr val="FF0000"/>
                </a:solidFill>
                <a:latin typeface="Times New Roman" pitchFamily="18" charset="0"/>
                <a:cs typeface="Times New Roman" pitchFamily="18" charset="0"/>
              </a:rPr>
              <a:t>adjustments , which makes implementations very complex.</a:t>
            </a:r>
          </a:p>
          <a:p>
            <a:endParaRPr lang="en-US" sz="2800" dirty="0">
              <a:solidFill>
                <a:srgbClr val="FF0000"/>
              </a:solidFill>
              <a:latin typeface="Times New Roman" pitchFamily="18" charset="0"/>
              <a:cs typeface="Times New Roman" pitchFamily="18" charset="0"/>
            </a:endParaRP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altLang="zh-TW" sz="3000" dirty="0">
                <a:solidFill>
                  <a:schemeClr val="bg1"/>
                </a:solidFill>
                <a:latin typeface="Times New Roman" pitchFamily="18" charset="0"/>
              </a:rPr>
              <a:t>Network model….</a:t>
            </a:r>
            <a:r>
              <a:rPr lang="en-US" altLang="zh-TW" sz="3000" dirty="0" err="1">
                <a:solidFill>
                  <a:schemeClr val="bg1"/>
                </a:solidFill>
                <a:latin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7F69-34B9-4947-A0A7-C9747B41D3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31D1DA-646A-4A55-A3B2-0BFD278C1105}"/>
              </a:ext>
            </a:extLst>
          </p:cNvPr>
          <p:cNvSpPr>
            <a:spLocks noGrp="1"/>
          </p:cNvSpPr>
          <p:nvPr>
            <p:ph idx="1"/>
          </p:nvPr>
        </p:nvSpPr>
        <p:spPr/>
        <p:txBody>
          <a:bodyPr/>
          <a:lstStyle/>
          <a:p>
            <a:r>
              <a:rPr lang="en-US" dirty="0"/>
              <a:t>The replaces the hierarchical tree with a graph thus allowing more general connections among nodes.it has ability to handle the many to many relations. </a:t>
            </a:r>
          </a:p>
          <a:p>
            <a:r>
              <a:rPr lang="en-US" dirty="0"/>
              <a:t>Allows a record to have  more than one parent in thus models are represented by collection of records and relationships .these records are linked with each other through pointers.</a:t>
            </a:r>
          </a:p>
        </p:txBody>
      </p:sp>
    </p:spTree>
    <p:extLst>
      <p:ext uri="{BB962C8B-B14F-4D97-AF65-F5344CB8AC3E}">
        <p14:creationId xmlns:p14="http://schemas.microsoft.com/office/powerpoint/2010/main" val="756422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altLang="zh-TW" sz="3000" dirty="0">
                <a:solidFill>
                  <a:schemeClr val="bg1"/>
                </a:solidFill>
                <a:latin typeface="Times New Roman" pitchFamily="18" charset="0"/>
              </a:rPr>
              <a:t>Relational model</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12"/>
          <p:cNvPicPr>
            <a:picLocks noGrp="1" noChangeAspect="1" noChangeArrowheads="1"/>
          </p:cNvPicPr>
          <p:nvPr>
            <p:ph idx="1"/>
          </p:nvPr>
        </p:nvPicPr>
        <p:blipFill>
          <a:blip r:embed="rId3"/>
          <a:srcRect/>
          <a:stretch>
            <a:fillRect/>
          </a:stretch>
        </p:blipFill>
        <p:spPr bwMode="auto">
          <a:xfrm>
            <a:off x="989385" y="1600200"/>
            <a:ext cx="7165229" cy="4525963"/>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400" dirty="0"/>
              <a:t>Relational database stores data in the form of tables or relations. Each table have multiple column and each column has a unique name. relations consists of tuples and attributes.</a:t>
            </a:r>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Relational Database</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3048-8708-4552-9598-005C5668E9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41E601-E6EF-4645-9130-977BA9DB4D02}"/>
              </a:ext>
            </a:extLst>
          </p:cNvPr>
          <p:cNvSpPr>
            <a:spLocks noGrp="1"/>
          </p:cNvSpPr>
          <p:nvPr>
            <p:ph idx="1"/>
          </p:nvPr>
        </p:nvSpPr>
        <p:spPr/>
        <p:txBody>
          <a:bodyPr/>
          <a:lstStyle/>
          <a:p>
            <a:r>
              <a:rPr lang="en-US" dirty="0"/>
              <a:t>Each row of data is called tuple. data fields  are called attributes.</a:t>
            </a:r>
          </a:p>
          <a:p>
            <a:r>
              <a:rPr lang="en-US" dirty="0"/>
              <a:t>Cardinality of relation=the number of tuples in a relation determines its cardinality.</a:t>
            </a:r>
          </a:p>
          <a:p>
            <a:r>
              <a:rPr lang="en-US" dirty="0"/>
              <a:t>Degree of relation-each column in the tuple is called attribute. The number of attributes in a relation determines called degree.</a:t>
            </a:r>
          </a:p>
          <a:p>
            <a:r>
              <a:rPr lang="en-US" dirty="0"/>
              <a:t>Domains-a domain definition specifies the kind of data represented by the attributes.</a:t>
            </a:r>
          </a:p>
          <a:p>
            <a:r>
              <a:rPr lang="en-US" dirty="0"/>
              <a:t>Extension and intension-------------------------------</a:t>
            </a:r>
          </a:p>
        </p:txBody>
      </p:sp>
    </p:spTree>
    <p:extLst>
      <p:ext uri="{BB962C8B-B14F-4D97-AF65-F5344CB8AC3E}">
        <p14:creationId xmlns:p14="http://schemas.microsoft.com/office/powerpoint/2010/main" val="36981195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Advantages – the main advantages of this model to ability to represent data in a simplified format.</a:t>
            </a:r>
          </a:p>
          <a:p>
            <a:r>
              <a:rPr lang="en-US" dirty="0"/>
              <a:t>The process of manipulating data record is simplified with the use of certain key attribute to retrieve data.</a:t>
            </a:r>
          </a:p>
          <a:p>
            <a:r>
              <a:rPr lang="en-US" dirty="0"/>
              <a:t>Disadvantages- cost-One disadvantage of relational databases is the expensive of setting up and maintaining the database system.</a:t>
            </a:r>
          </a:p>
          <a:p>
            <a:r>
              <a:rPr lang="en-US" dirty="0"/>
              <a:t>Limited size of data types-When you design the database, you have to specify the amount of data you can fit into a field.</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Relational Model</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F151-7732-4B26-8494-1C6B3BA791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E62E92-5B22-4B76-BB60-D30BCCDF28D1}"/>
              </a:ext>
            </a:extLst>
          </p:cNvPr>
          <p:cNvSpPr>
            <a:spLocks noGrp="1"/>
          </p:cNvSpPr>
          <p:nvPr>
            <p:ph idx="1"/>
          </p:nvPr>
        </p:nvSpPr>
        <p:spPr/>
        <p:txBody>
          <a:bodyPr/>
          <a:lstStyle/>
          <a:p>
            <a:r>
              <a:rPr lang="en-US" dirty="0"/>
              <a:t>The extension of a given relation is the set of tuples appearing in that relation at any given instance. The extension thus varies with time. It changes as tuples are created, destroyed, and updated. Exp=no of records .</a:t>
            </a:r>
          </a:p>
          <a:p>
            <a:r>
              <a:rPr lang="en-US" dirty="0"/>
              <a:t>The intension of a given relation is independent of time. It is the permanent part of the relation. The intension is a combination of two things : a structure and a set of integrity constraints.</a:t>
            </a:r>
          </a:p>
        </p:txBody>
      </p:sp>
    </p:spTree>
    <p:extLst>
      <p:ext uri="{BB962C8B-B14F-4D97-AF65-F5344CB8AC3E}">
        <p14:creationId xmlns:p14="http://schemas.microsoft.com/office/powerpoint/2010/main" val="7225185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lgn="just"/>
            <a:endParaRPr lang="en-US" sz="2400" dirty="0">
              <a:latin typeface="Times New Roman" pitchFamily="18" charset="0"/>
              <a:cs typeface="Times New Roman" pitchFamily="18" charset="0"/>
            </a:endParaRPr>
          </a:p>
          <a:p>
            <a:r>
              <a:rPr lang="en-US" b="1" dirty="0"/>
              <a:t>Entity Relationship Modeling </a:t>
            </a:r>
            <a:r>
              <a:rPr lang="en-US" dirty="0"/>
              <a:t>(ER Modeling) is a graphical approach to database design. It uses Entity/Relationship to represent real world objects.</a:t>
            </a:r>
          </a:p>
          <a:p>
            <a:br>
              <a:rPr lang="en-US" dirty="0"/>
            </a:br>
            <a:r>
              <a:rPr lang="en-US" sz="2400" dirty="0">
                <a:latin typeface="Times New Roman" pitchFamily="18" charset="0"/>
                <a:cs typeface="Times New Roman" pitchFamily="18" charset="0"/>
              </a:rPr>
              <a:t>ER Model is best </a:t>
            </a:r>
            <a:r>
              <a:rPr lang="en-US" dirty="0">
                <a:latin typeface="Times New Roman" pitchFamily="18" charset="0"/>
                <a:cs typeface="Times New Roman" pitchFamily="18" charset="0"/>
              </a:rPr>
              <a:t>to represent graphical form </a:t>
            </a:r>
            <a:r>
              <a:rPr lang="en-US" sz="2400" dirty="0">
                <a:latin typeface="Times New Roman" pitchFamily="18" charset="0"/>
                <a:cs typeface="Times New Roman" pitchFamily="18" charset="0"/>
              </a:rPr>
              <a:t>of a database.</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Entity-Relationship</a:t>
            </a:r>
            <a:r>
              <a:rPr lang="en-US" sz="3000" dirty="0">
                <a:solidFill>
                  <a:schemeClr val="bg1"/>
                </a:solidFill>
              </a:rPr>
              <a:t> </a:t>
            </a:r>
            <a:r>
              <a:rPr lang="en-US" sz="3000" dirty="0">
                <a:solidFill>
                  <a:schemeClr val="bg1"/>
                </a:solidFill>
                <a:latin typeface="Times New Roman" pitchFamily="18" charset="0"/>
                <a:cs typeface="Times New Roman" pitchFamily="18" charset="0"/>
              </a:rPr>
              <a:t>Model</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fontScale="92500" lnSpcReduction="20000"/>
          </a:bodyPr>
          <a:lstStyle/>
          <a:p>
            <a:pPr algn="just">
              <a:buNone/>
            </a:pPr>
            <a:r>
              <a:rPr lang="en-US" sz="3400" dirty="0">
                <a:latin typeface="Times New Roman" pitchFamily="18" charset="0"/>
                <a:cs typeface="Times New Roman" pitchFamily="18" charset="0"/>
              </a:rPr>
              <a:t>ER Model is based on −</a:t>
            </a:r>
          </a:p>
          <a:p>
            <a:pPr algn="just">
              <a:buNone/>
            </a:pPr>
            <a:r>
              <a:rPr lang="en-US" sz="3400" b="1" dirty="0">
                <a:latin typeface="Times New Roman" pitchFamily="18" charset="0"/>
                <a:cs typeface="Times New Roman" pitchFamily="18" charset="0"/>
              </a:rPr>
              <a:t>	Entities</a:t>
            </a:r>
            <a:r>
              <a:rPr lang="en-US" sz="3400" dirty="0">
                <a:latin typeface="Times New Roman" pitchFamily="18" charset="0"/>
                <a:cs typeface="Times New Roman" pitchFamily="18" charset="0"/>
              </a:rPr>
              <a:t> and their </a:t>
            </a:r>
            <a:r>
              <a:rPr lang="en-US" sz="3400" i="1" dirty="0">
                <a:latin typeface="Times New Roman" pitchFamily="18" charset="0"/>
                <a:cs typeface="Times New Roman" pitchFamily="18" charset="0"/>
              </a:rPr>
              <a:t>attributes.</a:t>
            </a:r>
            <a:endParaRPr lang="en-US" sz="3400" dirty="0">
              <a:latin typeface="Times New Roman" pitchFamily="18" charset="0"/>
              <a:cs typeface="Times New Roman" pitchFamily="18" charset="0"/>
            </a:endParaRPr>
          </a:p>
          <a:p>
            <a:pPr algn="just">
              <a:buNone/>
            </a:pPr>
            <a:r>
              <a:rPr lang="en-US" sz="3400" b="1" dirty="0">
                <a:latin typeface="Times New Roman" pitchFamily="18" charset="0"/>
                <a:cs typeface="Times New Roman" pitchFamily="18" charset="0"/>
              </a:rPr>
              <a:t>	Relationships</a:t>
            </a:r>
            <a:r>
              <a:rPr lang="en-US" sz="3400" dirty="0">
                <a:latin typeface="Times New Roman" pitchFamily="18" charset="0"/>
                <a:cs typeface="Times New Roman" pitchFamily="18" charset="0"/>
              </a:rPr>
              <a:t> among entities.</a:t>
            </a:r>
          </a:p>
          <a:p>
            <a:pPr algn="just"/>
            <a:r>
              <a:rPr lang="en-US" sz="3400" b="1" dirty="0">
                <a:solidFill>
                  <a:srgbClr val="FF0000"/>
                </a:solidFill>
                <a:latin typeface="Times New Roman" pitchFamily="18" charset="0"/>
                <a:cs typeface="Times New Roman" pitchFamily="18" charset="0"/>
              </a:rPr>
              <a:t>Entity</a:t>
            </a:r>
            <a:r>
              <a:rPr lang="en-US" sz="3400" dirty="0">
                <a:latin typeface="Times New Roman" pitchFamily="18" charset="0"/>
                <a:cs typeface="Times New Roman" pitchFamily="18" charset="0"/>
              </a:rPr>
              <a:t> − An entity is an object whose information is stored in the database.</a:t>
            </a:r>
          </a:p>
          <a:p>
            <a:pPr algn="just"/>
            <a:r>
              <a:rPr lang="en-US" sz="3400" b="1" dirty="0">
                <a:solidFill>
                  <a:srgbClr val="FF0000"/>
                </a:solidFill>
                <a:latin typeface="Times New Roman" pitchFamily="18" charset="0"/>
                <a:cs typeface="Times New Roman" pitchFamily="18" charset="0"/>
              </a:rPr>
              <a:t>Relationship</a:t>
            </a:r>
            <a:r>
              <a:rPr lang="en-US" sz="3400" dirty="0">
                <a:latin typeface="Times New Roman" pitchFamily="18" charset="0"/>
                <a:cs typeface="Times New Roman" pitchFamily="18" charset="0"/>
              </a:rPr>
              <a:t> − A relationship represents an association or link between two or more entities. An </a:t>
            </a:r>
            <a:r>
              <a:rPr lang="en-US" sz="3400" b="1" dirty="0">
                <a:solidFill>
                  <a:srgbClr val="FF0000"/>
                </a:solidFill>
                <a:latin typeface="Times New Roman" pitchFamily="18" charset="0"/>
                <a:cs typeface="Times New Roman" pitchFamily="18" charset="0"/>
              </a:rPr>
              <a:t>entity set </a:t>
            </a:r>
            <a:r>
              <a:rPr lang="en-US" sz="3400" dirty="0">
                <a:latin typeface="Times New Roman" pitchFamily="18" charset="0"/>
                <a:cs typeface="Times New Roman" pitchFamily="18" charset="0"/>
              </a:rPr>
              <a:t>is a set of entities of the same type that share the same properties.</a:t>
            </a:r>
          </a:p>
          <a:p>
            <a:pPr>
              <a:lnSpc>
                <a:spcPct val="90000"/>
              </a:lnSpc>
              <a:buFont typeface="Wingdings" pitchFamily="2" charset="2"/>
              <a:buNone/>
            </a:pPr>
            <a:r>
              <a:rPr lang="en-US" sz="3400" dirty="0">
                <a:latin typeface="Times New Roman" pitchFamily="18" charset="0"/>
                <a:cs typeface="Times New Roman" pitchFamily="18" charset="0"/>
              </a:rPr>
              <a:t>		Example: set of all persons, companies, trees, holidays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Entity-Relationship Model….</a:t>
            </a:r>
            <a:r>
              <a:rPr lang="en-US" sz="3000"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Autofit/>
          </a:bodyPr>
          <a:lstStyle/>
          <a:p>
            <a:pPr>
              <a:buNone/>
            </a:pPr>
            <a:r>
              <a:rPr lang="en-US" sz="2400" b="1" dirty="0">
                <a:solidFill>
                  <a:srgbClr val="FF0000"/>
                </a:solidFill>
                <a:latin typeface="Times New Roman" pitchFamily="18" charset="0"/>
                <a:cs typeface="Times New Roman" pitchFamily="18" charset="0"/>
              </a:rPr>
              <a:t>Types of Attributes</a:t>
            </a:r>
          </a:p>
          <a:p>
            <a:r>
              <a:rPr lang="en-US" sz="2400" b="1" dirty="0">
                <a:solidFill>
                  <a:srgbClr val="FF0000"/>
                </a:solidFill>
                <a:latin typeface="Times New Roman" pitchFamily="18" charset="0"/>
                <a:cs typeface="Times New Roman" pitchFamily="18" charset="0"/>
              </a:rPr>
              <a:t>Simple attribute</a:t>
            </a:r>
            <a:r>
              <a:rPr lang="en-US" sz="2400" dirty="0">
                <a:latin typeface="Times New Roman" pitchFamily="18" charset="0"/>
                <a:cs typeface="Times New Roman" pitchFamily="18" charset="0"/>
              </a:rPr>
              <a:t> −  A Simple attributes is an attribute composed of a single component with an independent existence. For example, age, salary.</a:t>
            </a:r>
          </a:p>
          <a:p>
            <a:r>
              <a:rPr lang="en-US" sz="2400" b="1" dirty="0">
                <a:solidFill>
                  <a:srgbClr val="FF0000"/>
                </a:solidFill>
                <a:latin typeface="Times New Roman" pitchFamily="18" charset="0"/>
                <a:cs typeface="Times New Roman" pitchFamily="18" charset="0"/>
              </a:rPr>
              <a:t>Composite attribute</a:t>
            </a:r>
            <a:r>
              <a:rPr lang="en-US" sz="2400" dirty="0">
                <a:latin typeface="Times New Roman" pitchFamily="18" charset="0"/>
                <a:cs typeface="Times New Roman" pitchFamily="18" charset="0"/>
              </a:rPr>
              <a:t> − Composite attributes are made of more than one simple attribute. For example, a student's complete name may have </a:t>
            </a:r>
            <a:r>
              <a:rPr lang="en-US" sz="2400" dirty="0" err="1">
                <a:latin typeface="Times New Roman" pitchFamily="18" charset="0"/>
                <a:cs typeface="Times New Roman" pitchFamily="18" charset="0"/>
              </a:rPr>
              <a:t>first_name</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last_name</a:t>
            </a:r>
            <a:r>
              <a:rPr lang="en-US" sz="2400" dirty="0">
                <a:latin typeface="Times New Roman" pitchFamily="18" charset="0"/>
                <a:cs typeface="Times New Roman" pitchFamily="18" charset="0"/>
              </a:rPr>
              <a:t>.</a:t>
            </a:r>
          </a:p>
          <a:p>
            <a:r>
              <a:rPr lang="en-US" sz="2400" b="1" dirty="0">
                <a:solidFill>
                  <a:srgbClr val="FF0000"/>
                </a:solidFill>
                <a:latin typeface="Times New Roman" pitchFamily="18" charset="0"/>
                <a:cs typeface="Times New Roman" pitchFamily="18" charset="0"/>
              </a:rPr>
              <a:t>Derived</a:t>
            </a:r>
            <a:r>
              <a:rPr lang="en-US" sz="2400" b="1"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attribute</a:t>
            </a:r>
            <a:r>
              <a:rPr lang="en-US" sz="2400" dirty="0">
                <a:latin typeface="Times New Roman" pitchFamily="18" charset="0"/>
                <a:cs typeface="Times New Roman" pitchFamily="18" charset="0"/>
              </a:rPr>
              <a:t> − derived attributes </a:t>
            </a:r>
            <a:r>
              <a:rPr lang="en-US" dirty="0">
                <a:latin typeface="Times New Roman" pitchFamily="18" charset="0"/>
                <a:cs typeface="Times New Roman" pitchFamily="18" charset="0"/>
              </a:rPr>
              <a:t>is one that represents a value that is derive from the value of related attributes.</a:t>
            </a:r>
            <a:r>
              <a:rPr lang="en-US" sz="2400" dirty="0">
                <a:latin typeface="Times New Roman" pitchFamily="18" charset="0"/>
                <a:cs typeface="Times New Roman" pitchFamily="18" charset="0"/>
              </a:rPr>
              <a:t> For example, age can be derived from </a:t>
            </a:r>
            <a:r>
              <a:rPr lang="en-US" sz="2400" dirty="0" err="1">
                <a:latin typeface="Times New Roman" pitchFamily="18" charset="0"/>
                <a:cs typeface="Times New Roman" pitchFamily="18" charset="0"/>
              </a:rPr>
              <a:t>data_of_birth</a:t>
            </a:r>
            <a:r>
              <a:rPr lang="en-US" sz="2400" dirty="0">
                <a:latin typeface="Times New Roman" pitchFamily="18" charset="0"/>
                <a:cs typeface="Times New Roman" pitchFamily="18" charset="0"/>
              </a:rPr>
              <a:t>.</a:t>
            </a:r>
          </a:p>
          <a:p>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Entity-Relationship Model..</a:t>
            </a:r>
            <a:r>
              <a:rPr lang="en-US" sz="3000"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solidFill>
                  <a:srgbClr val="FF0000"/>
                </a:solidFill>
                <a:latin typeface="Times New Roman" pitchFamily="18" charset="0"/>
                <a:cs typeface="Times New Roman" pitchFamily="18" charset="0"/>
              </a:rPr>
              <a:t>Database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Collection of related relations. Consider the following collection of tables:</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(Introduction to RDBMS)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3"/>
          <p:cNvPicPr>
            <a:picLocks noChangeAspect="1" noChangeArrowheads="1"/>
          </p:cNvPicPr>
          <p:nvPr/>
        </p:nvPicPr>
        <p:blipFill>
          <a:blip r:embed="rId3"/>
          <a:srcRect/>
          <a:stretch>
            <a:fillRect/>
          </a:stretch>
        </p:blipFill>
        <p:spPr bwMode="auto">
          <a:xfrm>
            <a:off x="1143000" y="2743200"/>
            <a:ext cx="3429000" cy="1828800"/>
          </a:xfrm>
          <a:prstGeom prst="rect">
            <a:avLst/>
          </a:prstGeom>
          <a:noFill/>
          <a:ln w="9525">
            <a:no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4953000" y="2895600"/>
            <a:ext cx="2286000" cy="1714500"/>
          </a:xfrm>
          <a:prstGeom prst="rect">
            <a:avLst/>
          </a:prstGeom>
          <a:noFill/>
          <a:ln w="9525">
            <a:noFill/>
            <a:miter lim="800000"/>
            <a:headEnd/>
            <a:tailEnd/>
          </a:ln>
          <a:effectLst/>
        </p:spPr>
      </p:pic>
      <p:pic>
        <p:nvPicPr>
          <p:cNvPr id="10" name="Picture 5"/>
          <p:cNvPicPr>
            <a:picLocks noChangeAspect="1" noChangeArrowheads="1"/>
          </p:cNvPicPr>
          <p:nvPr/>
        </p:nvPicPr>
        <p:blipFill>
          <a:blip r:embed="rId5"/>
          <a:srcRect/>
          <a:stretch>
            <a:fillRect/>
          </a:stretch>
        </p:blipFill>
        <p:spPr bwMode="auto">
          <a:xfrm>
            <a:off x="1524000" y="4572000"/>
            <a:ext cx="2438400" cy="2036466"/>
          </a:xfrm>
          <a:prstGeom prst="rect">
            <a:avLst/>
          </a:prstGeom>
          <a:noFill/>
          <a:ln w="9525">
            <a:noFill/>
            <a:miter lim="800000"/>
            <a:headEnd/>
            <a:tailEnd/>
          </a:ln>
          <a:effectLst/>
        </p:spPr>
      </p:pic>
      <p:pic>
        <p:nvPicPr>
          <p:cNvPr id="11" name="Picture 6"/>
          <p:cNvPicPr>
            <a:picLocks noChangeAspect="1" noChangeArrowheads="1"/>
          </p:cNvPicPr>
          <p:nvPr/>
        </p:nvPicPr>
        <p:blipFill>
          <a:blip r:embed="rId6"/>
          <a:srcRect/>
          <a:stretch>
            <a:fillRect/>
          </a:stretch>
        </p:blipFill>
        <p:spPr bwMode="auto">
          <a:xfrm>
            <a:off x="4800600" y="4724400"/>
            <a:ext cx="2390775" cy="1585327"/>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b="1" dirty="0">
                <a:solidFill>
                  <a:srgbClr val="FF0000"/>
                </a:solidFill>
                <a:latin typeface="Times New Roman" pitchFamily="18" charset="0"/>
                <a:cs typeface="Times New Roman" pitchFamily="18" charset="0"/>
              </a:rPr>
              <a:t>Types of Attributes</a:t>
            </a:r>
          </a:p>
          <a:p>
            <a:r>
              <a:rPr lang="en-US" sz="2400" b="1" dirty="0">
                <a:solidFill>
                  <a:srgbClr val="FF0000"/>
                </a:solidFill>
                <a:latin typeface="Times New Roman" pitchFamily="18" charset="0"/>
                <a:cs typeface="Times New Roman" pitchFamily="18" charset="0"/>
              </a:rPr>
              <a:t>Single-value attribute</a:t>
            </a:r>
            <a:r>
              <a:rPr lang="en-US" sz="2400" dirty="0">
                <a:latin typeface="Times New Roman" pitchFamily="18" charset="0"/>
                <a:cs typeface="Times New Roman" pitchFamily="18" charset="0"/>
              </a:rPr>
              <a:t> − Single-value attributes contain single value. For example − age</a:t>
            </a:r>
          </a:p>
          <a:p>
            <a:r>
              <a:rPr lang="en-US" sz="2400" b="1" dirty="0">
                <a:solidFill>
                  <a:srgbClr val="FF0000"/>
                </a:solidFill>
                <a:latin typeface="Times New Roman" pitchFamily="18" charset="0"/>
                <a:cs typeface="Times New Roman" pitchFamily="18" charset="0"/>
              </a:rPr>
              <a:t>Multi-value attribute</a:t>
            </a:r>
            <a:r>
              <a:rPr lang="en-US" sz="2400" dirty="0">
                <a:latin typeface="Times New Roman" pitchFamily="18" charset="0"/>
                <a:cs typeface="Times New Roman" pitchFamily="18" charset="0"/>
              </a:rPr>
              <a:t> − Multi-value attributes may contain more than one values. For example, a person can have more than one phone.</a:t>
            </a:r>
          </a:p>
          <a:p>
            <a:pPr marL="0" indent="0">
              <a:buNone/>
            </a:pPr>
            <a:endParaRPr lang="en-US" sz="2400" dirty="0"/>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Entity-Relationship Model..</a:t>
            </a:r>
            <a:r>
              <a:rPr lang="en-US" sz="3000"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A24E5-08E5-4F2C-907A-DDC6A6BF4D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9C632F-CE8A-4B66-BCDF-A6B67516E8DB}"/>
              </a:ext>
            </a:extLst>
          </p:cNvPr>
          <p:cNvSpPr>
            <a:spLocks noGrp="1"/>
          </p:cNvSpPr>
          <p:nvPr>
            <p:ph idx="1"/>
          </p:nvPr>
        </p:nvSpPr>
        <p:spPr/>
        <p:txBody>
          <a:bodyPr>
            <a:normAutofit lnSpcReduction="10000"/>
          </a:bodyPr>
          <a:lstStyle/>
          <a:p>
            <a:r>
              <a:rPr lang="en-US" dirty="0"/>
              <a:t>A mapping constraint is a data constraint that expresses the number of entities to which another entity can be related via a relationship set.</a:t>
            </a:r>
          </a:p>
          <a:p>
            <a:r>
              <a:rPr lang="en-US" dirty="0"/>
              <a:t>It is most useful in describing the relationship sets that involve more than two entity sets.</a:t>
            </a:r>
          </a:p>
          <a:p>
            <a:r>
              <a:rPr lang="en-US" dirty="0"/>
              <a:t>For binary relationship set R on an entity set A and B, there are four possible mapping cardinalities. These are as follows:</a:t>
            </a:r>
          </a:p>
          <a:p>
            <a:pPr lvl="1"/>
            <a:r>
              <a:rPr lang="en-US" dirty="0"/>
              <a:t>One to one (1:1)</a:t>
            </a:r>
          </a:p>
          <a:p>
            <a:pPr lvl="1"/>
            <a:r>
              <a:rPr lang="en-US" dirty="0"/>
              <a:t>One to many (1:M)</a:t>
            </a:r>
          </a:p>
          <a:p>
            <a:pPr lvl="1"/>
            <a:r>
              <a:rPr lang="en-US" dirty="0"/>
              <a:t>Many to one (M:1)</a:t>
            </a:r>
          </a:p>
          <a:p>
            <a:pPr lvl="1"/>
            <a:r>
              <a:rPr lang="en-US" dirty="0"/>
              <a:t>Many to many (M:M)</a:t>
            </a:r>
          </a:p>
          <a:p>
            <a:endParaRPr lang="en-US" dirty="0"/>
          </a:p>
        </p:txBody>
      </p:sp>
    </p:spTree>
    <p:extLst>
      <p:ext uri="{BB962C8B-B14F-4D97-AF65-F5344CB8AC3E}">
        <p14:creationId xmlns:p14="http://schemas.microsoft.com/office/powerpoint/2010/main" val="31028336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marL="0" indent="0" algn="just">
              <a:lnSpc>
                <a:spcPct val="80000"/>
              </a:lnSpc>
              <a:buNone/>
            </a:pPr>
            <a:r>
              <a:rPr lang="en-US" sz="3100" b="1" dirty="0">
                <a:solidFill>
                  <a:srgbClr val="FF0000"/>
                </a:solidFill>
                <a:latin typeface="Times New Roman" pitchFamily="18" charset="0"/>
                <a:cs typeface="Times New Roman" pitchFamily="18" charset="0"/>
              </a:rPr>
              <a:t>One - One Relationship:- (1 – 1) </a:t>
            </a:r>
          </a:p>
          <a:p>
            <a:pPr algn="just">
              <a:lnSpc>
                <a:spcPct val="80000"/>
              </a:lnSpc>
              <a:buNone/>
            </a:pPr>
            <a:r>
              <a:rPr lang="en-US" sz="3100" dirty="0">
                <a:latin typeface="Times New Roman" pitchFamily="18" charset="0"/>
                <a:cs typeface="Times New Roman" pitchFamily="18" charset="0"/>
              </a:rPr>
              <a:t>    Each value in the first table could relate with only one record in the second table.</a:t>
            </a:r>
          </a:p>
          <a:p>
            <a:pPr marL="0" indent="0" algn="just">
              <a:lnSpc>
                <a:spcPct val="80000"/>
              </a:lnSpc>
              <a:buNone/>
            </a:pPr>
            <a:r>
              <a:rPr lang="en-US" sz="3100" b="1" dirty="0">
                <a:solidFill>
                  <a:srgbClr val="FF0000"/>
                </a:solidFill>
                <a:latin typeface="Times New Roman" pitchFamily="18" charset="0"/>
                <a:cs typeface="Times New Roman" pitchFamily="18" charset="0"/>
              </a:rPr>
              <a:t>One – Many Relationship:- (1 - ∞)</a:t>
            </a:r>
          </a:p>
          <a:p>
            <a:pPr marL="0" indent="0" algn="just">
              <a:lnSpc>
                <a:spcPct val="80000"/>
              </a:lnSpc>
              <a:buNone/>
            </a:pPr>
            <a:r>
              <a:rPr lang="en-US" sz="3100" b="1" dirty="0">
                <a:latin typeface="Times New Roman" pitchFamily="18" charset="0"/>
                <a:cs typeface="Times New Roman" pitchFamily="18" charset="0"/>
              </a:rPr>
              <a:t>   Each value in the first table </a:t>
            </a:r>
            <a:r>
              <a:rPr lang="en-US" sz="3100" dirty="0">
                <a:latin typeface="Times New Roman" pitchFamily="18" charset="0"/>
                <a:cs typeface="Times New Roman" pitchFamily="18" charset="0"/>
              </a:rPr>
              <a:t>could relate with many records in the second table.</a:t>
            </a:r>
          </a:p>
          <a:p>
            <a:pPr algn="just">
              <a:lnSpc>
                <a:spcPct val="80000"/>
              </a:lnSpc>
              <a:buNone/>
            </a:pPr>
            <a:r>
              <a:rPr lang="en-US" sz="3100" b="1" dirty="0">
                <a:solidFill>
                  <a:srgbClr val="FF0000"/>
                </a:solidFill>
                <a:latin typeface="Times New Roman" pitchFamily="18" charset="0"/>
                <a:cs typeface="Times New Roman" pitchFamily="18" charset="0"/>
              </a:rPr>
              <a:t>Many – Many Relationship (∞ - ∞)</a:t>
            </a:r>
          </a:p>
          <a:p>
            <a:pPr algn="just">
              <a:lnSpc>
                <a:spcPct val="80000"/>
              </a:lnSpc>
              <a:buNone/>
            </a:pPr>
            <a:r>
              <a:rPr lang="en-US" sz="3100" dirty="0">
                <a:latin typeface="Times New Roman" pitchFamily="18" charset="0"/>
                <a:cs typeface="Times New Roman" pitchFamily="18" charset="0"/>
              </a:rPr>
              <a:t>    Each value in the first table could relate with many records in the second table and each value of the second table could relate with many records in the first table.</a:t>
            </a:r>
          </a:p>
          <a:p>
            <a:pPr algn="just">
              <a:lnSpc>
                <a:spcPct val="80000"/>
              </a:lnSpc>
              <a:buNone/>
            </a:pPr>
            <a:r>
              <a:rPr lang="en-US" sz="3100" b="1" dirty="0">
                <a:solidFill>
                  <a:srgbClr val="FF0000"/>
                </a:solidFill>
                <a:latin typeface="Times New Roman" pitchFamily="18" charset="0"/>
                <a:cs typeface="Times New Roman" pitchFamily="18" charset="0"/>
              </a:rPr>
              <a:t>Many – One Relationship(∞-1)</a:t>
            </a:r>
          </a:p>
          <a:p>
            <a:pPr algn="just"/>
            <a:r>
              <a:rPr lang="en-US" sz="3100" dirty="0">
                <a:latin typeface="Times New Roman" pitchFamily="18" charset="0"/>
                <a:cs typeface="Times New Roman" pitchFamily="18" charset="0"/>
              </a:rPr>
              <a:t>More than one entities from entity set A can be associated with at most one entity of entity set B, however an entity from entity set B can be associated with more than one entity from entity set A.</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Types of Relationships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ct val="80000"/>
              </a:lnSpc>
              <a:buNone/>
            </a:pPr>
            <a:r>
              <a:rPr lang="en-US" sz="2400" b="1" dirty="0">
                <a:solidFill>
                  <a:srgbClr val="FF0000"/>
                </a:solidFill>
                <a:latin typeface="Times New Roman" pitchFamily="18" charset="0"/>
                <a:cs typeface="Times New Roman" pitchFamily="18" charset="0"/>
              </a:rPr>
              <a:t>One - One Relationship:- (1 – 1) </a:t>
            </a:r>
          </a:p>
          <a:p>
            <a:pPr algn="just">
              <a:lnSpc>
                <a:spcPct val="80000"/>
              </a:lnSpc>
              <a:buNone/>
            </a:pPr>
            <a:r>
              <a:rPr lang="en-US" sz="2400" dirty="0">
                <a:latin typeface="Times New Roman" pitchFamily="18" charset="0"/>
                <a:cs typeface="Times New Roman" pitchFamily="18" charset="0"/>
              </a:rPr>
              <a:t>    Each value in the first table could relate with only one record in the second table</a:t>
            </a:r>
            <a:endParaRPr lang="en-US" sz="2400"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Relationships….</a:t>
            </a:r>
            <a:r>
              <a:rPr lang="en-US" sz="3000"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3"/>
          <p:cNvPicPr>
            <a:picLocks noChangeAspect="1" noChangeArrowheads="1"/>
          </p:cNvPicPr>
          <p:nvPr/>
        </p:nvPicPr>
        <p:blipFill>
          <a:blip r:embed="rId3"/>
          <a:srcRect/>
          <a:stretch>
            <a:fillRect/>
          </a:stretch>
        </p:blipFill>
        <p:spPr bwMode="auto">
          <a:xfrm>
            <a:off x="1828800" y="3124200"/>
            <a:ext cx="5562600" cy="26670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80000"/>
              </a:lnSpc>
              <a:buNone/>
            </a:pPr>
            <a:r>
              <a:rPr lang="en-US" sz="2400" b="1" dirty="0">
                <a:solidFill>
                  <a:srgbClr val="FF0000"/>
                </a:solidFill>
                <a:latin typeface="Times New Roman" pitchFamily="18" charset="0"/>
                <a:cs typeface="Times New Roman" pitchFamily="18" charset="0"/>
              </a:rPr>
              <a:t>One – Many Relationship:- (1 - ∞)</a:t>
            </a:r>
          </a:p>
          <a:p>
            <a:pPr marL="0" indent="0" algn="just">
              <a:lnSpc>
                <a:spcPct val="80000"/>
              </a:lnSpc>
              <a:buNone/>
            </a:pPr>
            <a:r>
              <a:rPr lang="en-US" sz="2400" b="1" dirty="0">
                <a:latin typeface="Times New Roman" pitchFamily="18" charset="0"/>
                <a:cs typeface="Times New Roman" pitchFamily="18" charset="0"/>
              </a:rPr>
              <a:t>   Each value in the first table </a:t>
            </a:r>
            <a:r>
              <a:rPr lang="en-US" sz="2400" dirty="0">
                <a:latin typeface="Times New Roman" pitchFamily="18" charset="0"/>
                <a:cs typeface="Times New Roman" pitchFamily="18" charset="0"/>
              </a:rPr>
              <a:t>could relate with many records in the second table.</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Relationships….</a:t>
            </a:r>
            <a:r>
              <a:rPr lang="en-US" sz="3000"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3"/>
          <p:cNvPicPr>
            <a:picLocks noChangeAspect="1" noChangeArrowheads="1"/>
          </p:cNvPicPr>
          <p:nvPr/>
        </p:nvPicPr>
        <p:blipFill>
          <a:blip r:embed="rId3"/>
          <a:srcRect/>
          <a:stretch>
            <a:fillRect/>
          </a:stretch>
        </p:blipFill>
        <p:spPr bwMode="auto">
          <a:xfrm>
            <a:off x="1752600" y="2895600"/>
            <a:ext cx="5562600" cy="24479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latin typeface="Times New Roman" pitchFamily="18" charset="0"/>
                <a:cs typeface="Times New Roman" pitchFamily="18" charset="0"/>
              </a:rPr>
              <a:t>Many-to-many</a:t>
            </a:r>
            <a:r>
              <a:rPr lang="en-US" sz="2400" dirty="0">
                <a:latin typeface="Times New Roman" pitchFamily="18" charset="0"/>
                <a:cs typeface="Times New Roman" pitchFamily="18" charset="0"/>
              </a:rPr>
              <a:t> − One entity from A can be associated with more than one entity from B and vice versa</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Relationships….</a:t>
            </a:r>
            <a:r>
              <a:rPr lang="en-US" sz="3000"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743200"/>
            <a:ext cx="5562600" cy="304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a:latin typeface="Times New Roman" pitchFamily="18" charset="0"/>
                <a:cs typeface="Times New Roman" pitchFamily="18" charset="0"/>
              </a:rPr>
              <a:t>Many-to-one</a:t>
            </a:r>
            <a:r>
              <a:rPr lang="en-US" sz="2400" dirty="0">
                <a:latin typeface="Times New Roman" pitchFamily="18" charset="0"/>
                <a:cs typeface="Times New Roman" pitchFamily="18" charset="0"/>
              </a:rPr>
              <a:t> − More than one entities from entity set A can be associated with at most one entity of entity set B, however an entity from entity set B can be associated with more than one entity from entity set </a:t>
            </a:r>
            <a:r>
              <a:rPr lang="en-US" dirty="0">
                <a:latin typeface="Times New Roman" pitchFamily="18" charset="0"/>
                <a:cs typeface="Times New Roman" pitchFamily="18" charset="0"/>
              </a:rPr>
              <a:t>A.</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Relationships….</a:t>
            </a:r>
            <a:r>
              <a:rPr lang="en-US" sz="3000"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2"/>
          <p:cNvPicPr>
            <a:picLocks noChangeAspect="1" noChangeArrowheads="1"/>
          </p:cNvPicPr>
          <p:nvPr/>
        </p:nvPicPr>
        <p:blipFill>
          <a:blip r:embed="rId3"/>
          <a:srcRect/>
          <a:stretch>
            <a:fillRect/>
          </a:stretch>
        </p:blipFill>
        <p:spPr bwMode="auto">
          <a:xfrm>
            <a:off x="2743200" y="3352800"/>
            <a:ext cx="3467100" cy="2295525"/>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83D9-9020-4EAD-ADAD-CFBFF95808DA}"/>
              </a:ext>
            </a:extLst>
          </p:cNvPr>
          <p:cNvSpPr>
            <a:spLocks noGrp="1"/>
          </p:cNvSpPr>
          <p:nvPr>
            <p:ph type="title"/>
          </p:nvPr>
        </p:nvSpPr>
        <p:spPr/>
        <p:txBody>
          <a:bodyPr/>
          <a:lstStyle/>
          <a:p>
            <a:endParaRPr lang="en-US"/>
          </a:p>
        </p:txBody>
      </p:sp>
      <p:pic>
        <p:nvPicPr>
          <p:cNvPr id="1026" name="Picture 2" descr="https://www.oreilly.com/library/view/database-systems-concepts/9788177585674/9788177585674_ch06lev1sec5_image01.jpeg">
            <a:extLst>
              <a:ext uri="{FF2B5EF4-FFF2-40B4-BE49-F238E27FC236}">
                <a16:creationId xmlns:a16="http://schemas.microsoft.com/office/drawing/2014/main" id="{9BF31F2D-5F1D-48F4-9AA4-0F5B49CF2B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40862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0494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Entity-Relationship Model..</a:t>
            </a:r>
            <a:r>
              <a:rPr lang="en-US" sz="3000" dirty="0" err="1">
                <a:solidFill>
                  <a:schemeClr val="bg1"/>
                </a:solidFill>
                <a:latin typeface="Times New Roman" pitchFamily="18" charset="0"/>
                <a:cs typeface="Times New Roman" pitchFamily="18" charset="0"/>
              </a:rPr>
              <a:t>contd</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3">
            <a:extLst>
              <a:ext uri="{FF2B5EF4-FFF2-40B4-BE49-F238E27FC236}">
                <a16:creationId xmlns:a16="http://schemas.microsoft.com/office/drawing/2014/main" id="{198F51AB-E2F5-4BAA-BAF4-23AE6357076D}"/>
              </a:ext>
            </a:extLst>
          </p:cNvPr>
          <p:cNvPicPr>
            <a:picLocks noGrp="1" noChangeAspect="1" noChangeArrowheads="1"/>
          </p:cNvPicPr>
          <p:nvPr>
            <p:ph idx="1"/>
          </p:nvPr>
        </p:nvPicPr>
        <p:blipFill>
          <a:blip r:embed="rId3"/>
          <a:srcRect/>
          <a:stretch>
            <a:fillRect/>
          </a:stretch>
        </p:blipFill>
        <p:spPr bwMode="auto">
          <a:xfrm>
            <a:off x="2209800" y="3219450"/>
            <a:ext cx="5410200" cy="1562100"/>
          </a:xfrm>
          <a:prstGeom prst="rect">
            <a:avLst/>
          </a:prstGeom>
          <a:noFill/>
          <a:ln w="9525">
            <a:noFill/>
            <a:miter lim="800000"/>
            <a:headEnd/>
            <a:tailEnd/>
          </a:ln>
          <a:effectLst/>
        </p:spPr>
      </p:pic>
    </p:spTree>
    <p:extLst>
      <p:ext uri="{BB962C8B-B14F-4D97-AF65-F5344CB8AC3E}">
        <p14:creationId xmlns:p14="http://schemas.microsoft.com/office/powerpoint/2010/main" val="40349699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135563"/>
          </a:xfrm>
        </p:spPr>
        <p:txBody>
          <a:bodyPr/>
          <a:lstStyle/>
          <a:p>
            <a:pPr>
              <a:spcBef>
                <a:spcPct val="35000"/>
              </a:spcBef>
              <a:buClr>
                <a:schemeClr val="tx2"/>
              </a:buClr>
              <a:buSzPct val="90000"/>
              <a:buFont typeface="Monotype Sorts" pitchFamily="2" charset="2"/>
              <a:buChar char="n"/>
            </a:pPr>
            <a:r>
              <a:rPr kumimoji="1" lang="en-US" sz="2400" dirty="0">
                <a:latin typeface="Times New Roman" pitchFamily="18" charset="0"/>
                <a:cs typeface="Times New Roman" pitchFamily="18" charset="0"/>
              </a:rPr>
              <a:t>Rectangles represent entity sets.</a:t>
            </a:r>
          </a:p>
          <a:p>
            <a:pPr>
              <a:spcBef>
                <a:spcPct val="35000"/>
              </a:spcBef>
              <a:buClr>
                <a:schemeClr val="tx2"/>
              </a:buClr>
              <a:buSzPct val="90000"/>
              <a:buFont typeface="Monotype Sorts" pitchFamily="2" charset="2"/>
              <a:buChar char="n"/>
            </a:pPr>
            <a:r>
              <a:rPr kumimoji="1" lang="en-US" sz="2400" dirty="0">
                <a:latin typeface="Times New Roman" pitchFamily="18" charset="0"/>
                <a:cs typeface="Times New Roman" pitchFamily="18" charset="0"/>
              </a:rPr>
              <a:t>Diamonds represent relationship sets.</a:t>
            </a:r>
          </a:p>
          <a:p>
            <a:pPr>
              <a:spcBef>
                <a:spcPct val="35000"/>
              </a:spcBef>
              <a:buClr>
                <a:schemeClr val="tx2"/>
              </a:buClr>
              <a:buSzPct val="90000"/>
              <a:buFont typeface="Monotype Sorts" pitchFamily="2" charset="2"/>
              <a:buChar char="n"/>
            </a:pPr>
            <a:r>
              <a:rPr kumimoji="1" lang="en-US" sz="2400" dirty="0">
                <a:latin typeface="Times New Roman" pitchFamily="18" charset="0"/>
                <a:cs typeface="Times New Roman" pitchFamily="18" charset="0"/>
              </a:rPr>
              <a:t>Lines link attributes to entity sets and entity sets to relationship sets.</a:t>
            </a:r>
          </a:p>
          <a:p>
            <a:pPr>
              <a:spcBef>
                <a:spcPct val="35000"/>
              </a:spcBef>
              <a:buClr>
                <a:schemeClr val="tx2"/>
              </a:buClr>
              <a:buSzPct val="90000"/>
              <a:buFont typeface="Monotype Sorts" pitchFamily="2" charset="2"/>
              <a:buChar char="n"/>
            </a:pPr>
            <a:r>
              <a:rPr kumimoji="1" lang="en-US" sz="2400" dirty="0">
                <a:latin typeface="Times New Roman" pitchFamily="18" charset="0"/>
                <a:cs typeface="Times New Roman" pitchFamily="18" charset="0"/>
              </a:rPr>
              <a:t>Ellipses represent attributes</a:t>
            </a:r>
          </a:p>
          <a:p>
            <a:pPr lvl="1">
              <a:spcBef>
                <a:spcPct val="35000"/>
              </a:spcBef>
              <a:buClr>
                <a:schemeClr val="hlink"/>
              </a:buClr>
              <a:buSzPct val="80000"/>
              <a:buFont typeface="Monotype Sorts" pitchFamily="2" charset="2"/>
              <a:buChar char="l"/>
            </a:pPr>
            <a:r>
              <a:rPr kumimoji="1" lang="en-US" sz="2400" dirty="0">
                <a:latin typeface="Times New Roman" pitchFamily="18" charset="0"/>
                <a:cs typeface="Times New Roman" pitchFamily="18" charset="0"/>
              </a:rPr>
              <a:t>Double ellipses represent </a:t>
            </a:r>
            <a:r>
              <a:rPr kumimoji="1" lang="en-US" sz="2400" dirty="0" err="1">
                <a:latin typeface="Times New Roman" pitchFamily="18" charset="0"/>
                <a:cs typeface="Times New Roman" pitchFamily="18" charset="0"/>
              </a:rPr>
              <a:t>multivalued</a:t>
            </a:r>
            <a:r>
              <a:rPr kumimoji="1" lang="en-US" sz="2400" dirty="0">
                <a:latin typeface="Times New Roman" pitchFamily="18" charset="0"/>
                <a:cs typeface="Times New Roman" pitchFamily="18" charset="0"/>
              </a:rPr>
              <a:t> attributes.</a:t>
            </a:r>
          </a:p>
          <a:p>
            <a:pPr lvl="1">
              <a:spcBef>
                <a:spcPct val="35000"/>
              </a:spcBef>
              <a:buClr>
                <a:schemeClr val="hlink"/>
              </a:buClr>
              <a:buSzPct val="80000"/>
              <a:buFont typeface="Monotype Sorts" pitchFamily="2" charset="2"/>
              <a:buChar char="l"/>
            </a:pPr>
            <a:r>
              <a:rPr kumimoji="1" lang="en-US" sz="2400" dirty="0">
                <a:latin typeface="Times New Roman" pitchFamily="18" charset="0"/>
                <a:cs typeface="Times New Roman" pitchFamily="18" charset="0"/>
              </a:rPr>
              <a:t>Dashed ellipses denote derived attributes</a:t>
            </a:r>
            <a:r>
              <a:rPr kumimoji="1" lang="en-US" dirty="0">
                <a:latin typeface="Times New Roman" pitchFamily="18" charset="0"/>
                <a:cs typeface="Times New Roman" pitchFamily="18" charset="0"/>
              </a:rPr>
              <a:t>.</a:t>
            </a:r>
          </a:p>
          <a:p>
            <a:pPr>
              <a:spcBef>
                <a:spcPct val="35000"/>
              </a:spcBef>
              <a:buClr>
                <a:schemeClr val="tx2"/>
              </a:buClr>
              <a:buSzPct val="90000"/>
              <a:buFont typeface="Monotype Sorts" pitchFamily="2" charset="2"/>
              <a:buChar char="n"/>
            </a:pPr>
            <a:r>
              <a:rPr kumimoji="1" lang="en-US" sz="2400" dirty="0">
                <a:latin typeface="Times New Roman" pitchFamily="18" charset="0"/>
                <a:cs typeface="Times New Roman" pitchFamily="18" charset="0"/>
              </a:rPr>
              <a:t>Underline indicates primary key attributes (will study later)</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E-R Diagrams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8" name="Picture 8"/>
          <p:cNvPicPr>
            <a:picLocks noChangeAspect="1" noChangeArrowheads="1"/>
          </p:cNvPicPr>
          <p:nvPr/>
        </p:nvPicPr>
        <p:blipFill>
          <a:blip r:embed="rId3"/>
          <a:srcRect l="423" t="30743" r="635" b="31024"/>
          <a:stretch>
            <a:fillRect/>
          </a:stretch>
        </p:blipFill>
        <p:spPr bwMode="auto">
          <a:xfrm>
            <a:off x="838200" y="4572000"/>
            <a:ext cx="7175500" cy="2079625"/>
          </a:xfrm>
          <a:prstGeom prst="rect">
            <a:avLst/>
          </a:prstGeom>
          <a:noFill/>
          <a:ln w="38100" cmpd="dbl">
            <a:solidFill>
              <a:schemeClr val="tx2"/>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solidFill>
                  <a:srgbClr val="FF0000"/>
                </a:solidFill>
                <a:latin typeface="Times New Roman" pitchFamily="18" charset="0"/>
                <a:cs typeface="Times New Roman" pitchFamily="18" charset="0"/>
              </a:rPr>
              <a:t>File</a:t>
            </a:r>
            <a:r>
              <a:rPr lang="en-US" sz="2400" dirty="0">
                <a:latin typeface="Times New Roman" pitchFamily="18" charset="0"/>
                <a:cs typeface="Times New Roman" pitchFamily="18" charset="0"/>
              </a:rPr>
              <a:t>: A collection of records or documents dealing with one organization, person, area or subject (Rowley)</a:t>
            </a:r>
          </a:p>
          <a:p>
            <a:pPr lvl="1"/>
            <a:r>
              <a:rPr lang="en-US" sz="2400" dirty="0">
                <a:latin typeface="Times New Roman" pitchFamily="18" charset="0"/>
                <a:cs typeface="Times New Roman" pitchFamily="18" charset="0"/>
              </a:rPr>
              <a:t>Manual (paper) files</a:t>
            </a:r>
          </a:p>
          <a:p>
            <a:pPr lvl="1"/>
            <a:r>
              <a:rPr lang="en-US" sz="2400" dirty="0">
                <a:latin typeface="Times New Roman" pitchFamily="18" charset="0"/>
                <a:cs typeface="Times New Roman" pitchFamily="18" charset="0"/>
              </a:rPr>
              <a:t>Computer files</a:t>
            </a:r>
          </a:p>
          <a:p>
            <a:r>
              <a:rPr lang="en-US" sz="2400" dirty="0">
                <a:solidFill>
                  <a:srgbClr val="FF0000"/>
                </a:solidFill>
                <a:latin typeface="Times New Roman" pitchFamily="18" charset="0"/>
                <a:cs typeface="Times New Roman" pitchFamily="18" charset="0"/>
              </a:rPr>
              <a:t>Database</a:t>
            </a:r>
            <a:r>
              <a:rPr lang="en-US" sz="2400" dirty="0">
                <a:latin typeface="Times New Roman" pitchFamily="18" charset="0"/>
                <a:cs typeface="Times New Roman" pitchFamily="18" charset="0"/>
              </a:rPr>
              <a:t>: A collection of similar records with relationships between the records (Rowley)</a:t>
            </a:r>
          </a:p>
          <a:p>
            <a:pPr lvl="1"/>
            <a:r>
              <a:rPr lang="en-US" sz="2400" dirty="0">
                <a:latin typeface="Times New Roman" pitchFamily="18" charset="0"/>
                <a:cs typeface="Times New Roman" pitchFamily="18" charset="0"/>
              </a:rPr>
              <a:t>Bibliographic, statistical, business data, images, etc.</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b="1" dirty="0">
                <a:solidFill>
                  <a:schemeClr val="bg1"/>
                </a:solidFill>
                <a:latin typeface="Times New Roman" pitchFamily="18" charset="0"/>
                <a:cs typeface="Times New Roman" pitchFamily="18" charset="0"/>
              </a:rPr>
              <a:t>Files and Databases</a:t>
            </a: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5C88-B09B-4CB6-AD9E-D657F574EB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739E01-AE2F-4760-B589-42E84360793E}"/>
              </a:ext>
            </a:extLst>
          </p:cNvPr>
          <p:cNvSpPr>
            <a:spLocks noGrp="1"/>
          </p:cNvSpPr>
          <p:nvPr>
            <p:ph idx="1"/>
          </p:nvPr>
        </p:nvSpPr>
        <p:spPr/>
        <p:txBody>
          <a:bodyPr/>
          <a:lstStyle/>
          <a:p>
            <a:r>
              <a:rPr lang="en-US" dirty="0"/>
              <a:t>Strong and weak entities set=</a:t>
            </a:r>
          </a:p>
          <a:p>
            <a:r>
              <a:rPr lang="en-US" dirty="0"/>
              <a:t>The entity set which does not have sufficient attributes to from a primary key is called as weak entities set.</a:t>
            </a:r>
          </a:p>
          <a:p>
            <a:r>
              <a:rPr lang="en-US" dirty="0"/>
              <a:t>The entity set that has a primary key called strong entity set. </a:t>
            </a:r>
          </a:p>
          <a:p>
            <a:r>
              <a:rPr lang="en-US" dirty="0"/>
              <a:t>The primary key of  a weak entity set is formed by the primary key of , strong entity set on which the weak entity set is existence dependent and with the discriminator. Dis—is the attribute in weak entity set which helps us to identify the records.</a:t>
            </a:r>
          </a:p>
        </p:txBody>
      </p:sp>
    </p:spTree>
    <p:extLst>
      <p:ext uri="{BB962C8B-B14F-4D97-AF65-F5344CB8AC3E}">
        <p14:creationId xmlns:p14="http://schemas.microsoft.com/office/powerpoint/2010/main" val="14722003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E-R Diagram With Composite, </a:t>
            </a:r>
            <a:r>
              <a:rPr lang="en-US" sz="3000" dirty="0" err="1">
                <a:solidFill>
                  <a:schemeClr val="bg1"/>
                </a:solidFill>
                <a:latin typeface="Times New Roman" pitchFamily="18" charset="0"/>
                <a:cs typeface="Times New Roman" pitchFamily="18" charset="0"/>
              </a:rPr>
              <a:t>Multivalued</a:t>
            </a:r>
            <a:r>
              <a:rPr lang="en-US" sz="3000" dirty="0">
                <a:solidFill>
                  <a:schemeClr val="bg1"/>
                </a:solidFill>
                <a:latin typeface="Times New Roman" pitchFamily="18" charset="0"/>
                <a:cs typeface="Times New Roman" pitchFamily="18" charset="0"/>
              </a:rPr>
              <a:t>, and Derived Attributes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4"/>
          <p:cNvPicPr>
            <a:picLocks noGrp="1" noChangeAspect="1" noChangeArrowheads="1"/>
          </p:cNvPicPr>
          <p:nvPr>
            <p:ph idx="1"/>
          </p:nvPr>
        </p:nvPicPr>
        <p:blipFill>
          <a:blip r:embed="rId3"/>
          <a:srcRect l="600" t="15976" r="998" b="15976"/>
          <a:stretch>
            <a:fillRect/>
          </a:stretch>
        </p:blipFill>
        <p:spPr bwMode="auto">
          <a:xfrm>
            <a:off x="457200" y="1729049"/>
            <a:ext cx="8229600" cy="4268265"/>
          </a:xfrm>
          <a:prstGeom prst="rect">
            <a:avLst/>
          </a:prstGeom>
          <a:noFill/>
          <a:ln w="38100" cmpd="dbl">
            <a:solidFill>
              <a:schemeClr val="tx2"/>
            </a:solid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sz="3100" b="1" dirty="0">
                <a:solidFill>
                  <a:srgbClr val="FF0000"/>
                </a:solidFill>
                <a:latin typeface="Times New Roman" pitchFamily="18" charset="0"/>
                <a:cs typeface="Times New Roman" pitchFamily="18" charset="0"/>
              </a:rPr>
              <a:t>Use of entity sets vs. attribute</a:t>
            </a:r>
            <a:br>
              <a:rPr lang="en-US" sz="3100" b="1" dirty="0">
                <a:latin typeface="Times New Roman" pitchFamily="18" charset="0"/>
                <a:cs typeface="Times New Roman" pitchFamily="18" charset="0"/>
              </a:rPr>
            </a:br>
            <a:r>
              <a:rPr lang="en-US" sz="3100" dirty="0">
                <a:latin typeface="Times New Roman" pitchFamily="18" charset="0"/>
                <a:cs typeface="Times New Roman" pitchFamily="18" charset="0"/>
              </a:rPr>
              <a:t>Choice mainly depends on the structure of the database being modeled.</a:t>
            </a:r>
          </a:p>
          <a:p>
            <a:r>
              <a:rPr lang="en-US" sz="3100" b="1" dirty="0">
                <a:solidFill>
                  <a:srgbClr val="FF0000"/>
                </a:solidFill>
                <a:latin typeface="Times New Roman" pitchFamily="18" charset="0"/>
                <a:cs typeface="Times New Roman" pitchFamily="18" charset="0"/>
              </a:rPr>
              <a:t>Use of entity sets vs. relationship sets</a:t>
            </a:r>
          </a:p>
          <a:p>
            <a:pPr marL="0" indent="0">
              <a:buNone/>
            </a:pPr>
            <a:r>
              <a:rPr lang="en-US" sz="3100" b="1" dirty="0">
                <a:latin typeface="Times New Roman" pitchFamily="18" charset="0"/>
                <a:cs typeface="Times New Roman" pitchFamily="18" charset="0"/>
              </a:rPr>
              <a:t>       Explain proper relationship among entities </a:t>
            </a:r>
            <a:r>
              <a:rPr lang="en-US" sz="3100" dirty="0">
                <a:latin typeface="Times New Roman" pitchFamily="18" charset="0"/>
                <a:cs typeface="Times New Roman" pitchFamily="18" charset="0"/>
              </a:rPr>
              <a:t> which    describe an proper action that occurs between entities</a:t>
            </a:r>
          </a:p>
          <a:p>
            <a:r>
              <a:rPr lang="en-US" sz="3100" b="1" dirty="0">
                <a:solidFill>
                  <a:srgbClr val="FF0000"/>
                </a:solidFill>
                <a:latin typeface="Times New Roman" pitchFamily="18" charset="0"/>
                <a:cs typeface="Times New Roman" pitchFamily="18" charset="0"/>
              </a:rPr>
              <a:t>Binary versus n-</a:t>
            </a:r>
            <a:r>
              <a:rPr lang="en-US" sz="3100" b="1" dirty="0" err="1">
                <a:solidFill>
                  <a:srgbClr val="FF0000"/>
                </a:solidFill>
                <a:latin typeface="Times New Roman" pitchFamily="18" charset="0"/>
                <a:cs typeface="Times New Roman" pitchFamily="18" charset="0"/>
              </a:rPr>
              <a:t>ary</a:t>
            </a:r>
            <a:r>
              <a:rPr lang="en-US" sz="3100" b="1" dirty="0">
                <a:solidFill>
                  <a:srgbClr val="FF0000"/>
                </a:solidFill>
                <a:latin typeface="Times New Roman" pitchFamily="18" charset="0"/>
                <a:cs typeface="Times New Roman" pitchFamily="18" charset="0"/>
              </a:rPr>
              <a:t> relationship sets</a:t>
            </a:r>
            <a:br>
              <a:rPr lang="en-US" sz="3100" b="1" dirty="0">
                <a:latin typeface="Times New Roman" pitchFamily="18" charset="0"/>
                <a:cs typeface="Times New Roman" pitchFamily="18" charset="0"/>
              </a:rPr>
            </a:br>
            <a:r>
              <a:rPr lang="en-US" sz="3100" dirty="0">
                <a:latin typeface="Times New Roman" pitchFamily="18" charset="0"/>
                <a:cs typeface="Times New Roman" pitchFamily="18" charset="0"/>
              </a:rPr>
              <a:t>it is possible to replace any nonbinary (</a:t>
            </a:r>
            <a:r>
              <a:rPr lang="en-US" sz="3100" i="1" dirty="0">
                <a:latin typeface="Times New Roman" pitchFamily="18" charset="0"/>
                <a:cs typeface="Times New Roman" pitchFamily="18" charset="0"/>
              </a:rPr>
              <a:t>n</a:t>
            </a:r>
            <a:r>
              <a:rPr lang="en-US" sz="3100" dirty="0">
                <a:latin typeface="Times New Roman" pitchFamily="18" charset="0"/>
                <a:cs typeface="Times New Roman" pitchFamily="18" charset="0"/>
              </a:rPr>
              <a:t>-</a:t>
            </a:r>
            <a:r>
              <a:rPr lang="en-US" sz="3100" dirty="0" err="1">
                <a:latin typeface="Times New Roman" pitchFamily="18" charset="0"/>
                <a:cs typeface="Times New Roman" pitchFamily="18" charset="0"/>
              </a:rPr>
              <a:t>ary</a:t>
            </a:r>
            <a:r>
              <a:rPr lang="en-US" sz="3100" dirty="0">
                <a:latin typeface="Times New Roman" pitchFamily="18" charset="0"/>
                <a:cs typeface="Times New Roman" pitchFamily="18" charset="0"/>
              </a:rPr>
              <a:t>, for </a:t>
            </a:r>
            <a:r>
              <a:rPr lang="en-US" sz="3100" i="1" dirty="0">
                <a:latin typeface="Times New Roman" pitchFamily="18" charset="0"/>
                <a:cs typeface="Times New Roman" pitchFamily="18" charset="0"/>
              </a:rPr>
              <a:t>n</a:t>
            </a:r>
            <a:r>
              <a:rPr lang="en-US" sz="3100" dirty="0">
                <a:latin typeface="Times New Roman" pitchFamily="18" charset="0"/>
                <a:cs typeface="Times New Roman" pitchFamily="18" charset="0"/>
              </a:rPr>
              <a:t> &gt; 2) relationship set with  a number of different  binary relationship sets, </a:t>
            </a:r>
          </a:p>
          <a:p>
            <a:r>
              <a:rPr lang="en-US" sz="3100" b="1" dirty="0">
                <a:solidFill>
                  <a:srgbClr val="FF0000"/>
                </a:solidFill>
                <a:latin typeface="Times New Roman" pitchFamily="18" charset="0"/>
                <a:cs typeface="Times New Roman" pitchFamily="18" charset="0"/>
              </a:rPr>
              <a:t>placement of relationship attributes with properties like</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latin typeface="Times New Roman" pitchFamily="18" charset="0"/>
                <a:cs typeface="Times New Roman" pitchFamily="18" charset="0"/>
              </a:rPr>
              <a:t>Design Issues</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38C2-21B5-4710-9114-84C8B1EE9FAB}"/>
              </a:ext>
            </a:extLst>
          </p:cNvPr>
          <p:cNvSpPr>
            <a:spLocks noGrp="1"/>
          </p:cNvSpPr>
          <p:nvPr>
            <p:ph type="title"/>
          </p:nvPr>
        </p:nvSpPr>
        <p:spPr/>
        <p:txBody>
          <a:bodyPr/>
          <a:lstStyle/>
          <a:p>
            <a:endParaRPr lang="en-US"/>
          </a:p>
        </p:txBody>
      </p:sp>
      <p:pic>
        <p:nvPicPr>
          <p:cNvPr id="2050" name="Picture 2" descr="https://qph.fs.quoracdn.net/main-qimg-e8a0d65c4287b06ad77fa52169b7fce9">
            <a:extLst>
              <a:ext uri="{FF2B5EF4-FFF2-40B4-BE49-F238E27FC236}">
                <a16:creationId xmlns:a16="http://schemas.microsoft.com/office/drawing/2014/main" id="{22492D0B-DA61-42C9-9309-EA07869F25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752601"/>
            <a:ext cx="6791325" cy="320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8675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5263-6792-4EA3-9320-B2989DABA948}"/>
              </a:ext>
            </a:extLst>
          </p:cNvPr>
          <p:cNvSpPr>
            <a:spLocks noGrp="1"/>
          </p:cNvSpPr>
          <p:nvPr>
            <p:ph type="title"/>
          </p:nvPr>
        </p:nvSpPr>
        <p:spPr/>
        <p:txBody>
          <a:bodyPr/>
          <a:lstStyle/>
          <a:p>
            <a:endParaRPr lang="en-US"/>
          </a:p>
        </p:txBody>
      </p:sp>
      <p:pic>
        <p:nvPicPr>
          <p:cNvPr id="1026" name="Picture 2" descr="Image result for convert nary relationship into binary relationship">
            <a:extLst>
              <a:ext uri="{FF2B5EF4-FFF2-40B4-BE49-F238E27FC236}">
                <a16:creationId xmlns:a16="http://schemas.microsoft.com/office/drawing/2014/main" id="{77261AF9-2165-40EC-8DD0-8EEA2C0B5A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6922" y="1066800"/>
            <a:ext cx="78486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2343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Specialization</a:t>
            </a:r>
          </a:p>
          <a:p>
            <a:r>
              <a:rPr lang="en-US" dirty="0"/>
              <a:t>It is a top-down approach in which one higher level entity can be broken down into two lower level entity..</a:t>
            </a:r>
          </a:p>
          <a:p>
            <a:r>
              <a:rPr lang="en-US" dirty="0"/>
              <a:t>Generalization</a:t>
            </a:r>
          </a:p>
          <a:p>
            <a:r>
              <a:rPr lang="en-US" b="1" dirty="0"/>
              <a:t>Generalization</a:t>
            </a:r>
            <a:r>
              <a:rPr lang="en-US" dirty="0"/>
              <a:t> is a bottom-up approach in which two lower level entities combine to form a higher level entity.</a:t>
            </a:r>
          </a:p>
          <a:p>
            <a:r>
              <a:rPr lang="en-US" dirty="0"/>
              <a:t> Aggregation</a:t>
            </a:r>
          </a:p>
          <a:p>
            <a:r>
              <a:rPr lang="en-US" dirty="0"/>
              <a:t>Aggregation is a process when relation between two entities is treated as a </a:t>
            </a:r>
            <a:r>
              <a:rPr lang="en-US" b="1" dirty="0"/>
              <a:t>single entity</a:t>
            </a:r>
            <a:r>
              <a:rPr lang="en-US" dirty="0"/>
              <a:t>.</a:t>
            </a:r>
          </a:p>
          <a:p>
            <a:endParaRPr lang="en-US" dirty="0"/>
          </a:p>
        </p:txBody>
      </p:sp>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
        <p:nvSpPr>
          <p:cNvPr id="2" name="AutoShape 2" descr="DBMS Specialization">
            <a:extLst>
              <a:ext uri="{FF2B5EF4-FFF2-40B4-BE49-F238E27FC236}">
                <a16:creationId xmlns:a16="http://schemas.microsoft.com/office/drawing/2014/main" id="{C3DE1D34-04E8-409A-ABF6-B6C84089A95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3BEAE-E587-44F6-961B-52F675767AE1}"/>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6BC7D60-43D5-42F4-ADAB-A68DE3FB66A1}"/>
              </a:ext>
            </a:extLst>
          </p:cNvPr>
          <p:cNvSpPr>
            <a:spLocks noGrp="1"/>
          </p:cNvSpPr>
          <p:nvPr>
            <p:ph idx="1"/>
          </p:nvPr>
        </p:nvSpPr>
        <p:spPr>
          <a:xfrm>
            <a:off x="914400" y="1752600"/>
            <a:ext cx="8001000" cy="4495800"/>
          </a:xfrm>
        </p:spPr>
        <p:txBody>
          <a:bodyPr/>
          <a:lstStyle/>
          <a:p>
            <a:endParaRPr lang="en-US" dirty="0"/>
          </a:p>
          <a:p>
            <a:endParaRPr lang="en-US" dirty="0"/>
          </a:p>
          <a:p>
            <a:endParaRPr lang="en-US" dirty="0"/>
          </a:p>
          <a:p>
            <a:pPr marL="0" indent="0">
              <a:buNone/>
            </a:pPr>
            <a:r>
              <a:rPr lang="en-US" b="1" dirty="0"/>
              <a:t>Saving</a:t>
            </a:r>
            <a:r>
              <a:rPr lang="en-US" dirty="0"/>
              <a:t> and </a:t>
            </a:r>
            <a:r>
              <a:rPr lang="en-US" b="1" dirty="0"/>
              <a:t>Current</a:t>
            </a:r>
            <a:r>
              <a:rPr lang="en-US" dirty="0"/>
              <a:t> account types entities can be </a:t>
            </a:r>
            <a:r>
              <a:rPr lang="en-US" dirty="0" err="1"/>
              <a:t>generalised</a:t>
            </a:r>
            <a:r>
              <a:rPr lang="en-US" dirty="0"/>
              <a:t> and an entity with name </a:t>
            </a:r>
            <a:r>
              <a:rPr lang="en-US" b="1" dirty="0"/>
              <a:t>Account</a:t>
            </a:r>
            <a:r>
              <a:rPr lang="en-US" dirty="0"/>
              <a:t> can be created, which covers both.</a:t>
            </a:r>
          </a:p>
          <a:p>
            <a:pPr marL="0" indent="0">
              <a:buNone/>
            </a:pPr>
            <a:r>
              <a:rPr lang="en-US" dirty="0"/>
              <a:t>generalization</a:t>
            </a:r>
          </a:p>
        </p:txBody>
      </p:sp>
      <p:pic>
        <p:nvPicPr>
          <p:cNvPr id="4100" name="Picture 4" descr="generalization in ER model">
            <a:extLst>
              <a:ext uri="{FF2B5EF4-FFF2-40B4-BE49-F238E27FC236}">
                <a16:creationId xmlns:a16="http://schemas.microsoft.com/office/drawing/2014/main" id="{0C627ED0-16E2-4099-9CF9-CB4830B0F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304800"/>
            <a:ext cx="51054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6428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pecialization in ER Model">
            <a:extLst>
              <a:ext uri="{FF2B5EF4-FFF2-40B4-BE49-F238E27FC236}">
                <a16:creationId xmlns:a16="http://schemas.microsoft.com/office/drawing/2014/main" id="{BBB3D68B-DBAD-4C88-8A8C-0529E43B56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1828800"/>
            <a:ext cx="6553200" cy="39624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20CFB5E-4DCB-4189-8918-F6B10EFEFE7C}"/>
              </a:ext>
            </a:extLst>
          </p:cNvPr>
          <p:cNvSpPr>
            <a:spLocks noGrp="1"/>
          </p:cNvSpPr>
          <p:nvPr>
            <p:ph type="title"/>
          </p:nvPr>
        </p:nvSpPr>
        <p:spPr/>
        <p:txBody>
          <a:bodyPr/>
          <a:lstStyle/>
          <a:p>
            <a:r>
              <a:rPr lang="en-US" dirty="0"/>
              <a:t>specialization</a:t>
            </a:r>
          </a:p>
        </p:txBody>
      </p:sp>
    </p:spTree>
    <p:extLst>
      <p:ext uri="{BB962C8B-B14F-4D97-AF65-F5344CB8AC3E}">
        <p14:creationId xmlns:p14="http://schemas.microsoft.com/office/powerpoint/2010/main" val="36717618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B60D-94EB-453D-9F55-F0D39590484B}"/>
              </a:ext>
            </a:extLst>
          </p:cNvPr>
          <p:cNvSpPr>
            <a:spLocks noGrp="1"/>
          </p:cNvSpPr>
          <p:nvPr>
            <p:ph type="title"/>
          </p:nvPr>
        </p:nvSpPr>
        <p:spPr/>
        <p:txBody>
          <a:bodyPr/>
          <a:lstStyle/>
          <a:p>
            <a:endParaRPr lang="en-US"/>
          </a:p>
        </p:txBody>
      </p:sp>
      <p:pic>
        <p:nvPicPr>
          <p:cNvPr id="6146" name="Picture 2" descr="Specialization and Aggregation">
            <a:extLst>
              <a:ext uri="{FF2B5EF4-FFF2-40B4-BE49-F238E27FC236}">
                <a16:creationId xmlns:a16="http://schemas.microsoft.com/office/drawing/2014/main" id="{CD2D310C-F514-491B-A19C-E784B83DBA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838200"/>
            <a:ext cx="73152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245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a:prstGeom prst="rect">
            <a:avLst/>
          </a:prstGeom>
        </p:spPr>
        <p:txBody>
          <a:bodyPr/>
          <a:lstStyle/>
          <a:p>
            <a:r>
              <a:rPr lang="en-US"/>
              <a:t>Apex Institute of Technology- MBA</a:t>
            </a:r>
          </a:p>
        </p:txBody>
      </p:sp>
      <p:pic>
        <p:nvPicPr>
          <p:cNvPr id="5" name="Picture 6" descr="C:\Users\NANCY\Desktop\Chandigarh_University_Seal.png"/>
          <p:cNvPicPr>
            <a:picLocks noChangeAspect="1" noChangeArrowheads="1"/>
          </p:cNvPicPr>
          <p:nvPr/>
        </p:nvPicPr>
        <p:blipFill>
          <a:blip r:embed="rId2"/>
          <a:srcRect/>
          <a:stretch>
            <a:fillRect/>
          </a:stretch>
        </p:blipFill>
        <p:spPr bwMode="auto">
          <a:xfrm>
            <a:off x="0" y="0"/>
            <a:ext cx="1143000" cy="1078634"/>
          </a:xfrm>
          <a:prstGeom prst="rect">
            <a:avLst/>
          </a:prstGeom>
          <a:noFill/>
        </p:spPr>
      </p:pic>
      <p:sp>
        <p:nvSpPr>
          <p:cNvPr id="6" name="Title 1"/>
          <p:cNvSpPr>
            <a:spLocks noGrp="1"/>
          </p:cNvSpPr>
          <p:nvPr>
            <p:ph type="title"/>
          </p:nvPr>
        </p:nvSpPr>
        <p:spPr>
          <a:xfrm>
            <a:off x="1447800" y="0"/>
            <a:ext cx="7696200" cy="1066800"/>
          </a:xfrm>
          <a:solidFill>
            <a:srgbClr val="C00000"/>
          </a:solidFill>
        </p:spPr>
        <p:txBody>
          <a:bodyPr>
            <a:normAutofit/>
          </a:bodyPr>
          <a:lstStyle/>
          <a:p>
            <a:pPr algn="l"/>
            <a:r>
              <a:rPr lang="en-US" sz="3000" dirty="0">
                <a:solidFill>
                  <a:schemeClr val="bg1"/>
                </a:solidFill>
              </a:rPr>
              <a:t>Comparison of Record based model</a:t>
            </a:r>
            <a:endParaRPr lang="en-US" sz="3000" b="1" dirty="0">
              <a:solidFill>
                <a:schemeClr val="bg1"/>
              </a:solidFill>
              <a:latin typeface="Times New Roman" pitchFamily="18" charset="0"/>
              <a:cs typeface="Times New Roman" pitchFamily="18" charset="0"/>
            </a:endParaRPr>
          </a:p>
        </p:txBody>
      </p:sp>
      <p:sp>
        <p:nvSpPr>
          <p:cNvPr id="9" name="Footer Placeholder 6"/>
          <p:cNvSpPr txBox="1">
            <a:spLocks/>
          </p:cNvSpPr>
          <p:nvPr/>
        </p:nvSpPr>
        <p:spPr>
          <a:xfrm>
            <a:off x="0" y="6492875"/>
            <a:ext cx="9144000" cy="365125"/>
          </a:xfrm>
          <a:prstGeom prst="rect">
            <a:avLst/>
          </a:prstGeom>
          <a:solidFill>
            <a:srgbClr val="C00000"/>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mn-lt"/>
                <a:ea typeface="+mn-ea"/>
                <a:cs typeface="+mn-cs"/>
              </a:rPr>
              <a:t>Apex Institute of Technology- </a:t>
            </a:r>
            <a:r>
              <a:rPr lang="en-US" sz="1600" b="1" dirty="0">
                <a:solidFill>
                  <a:schemeClr val="bg1"/>
                </a:solidFill>
              </a:rPr>
              <a:t>CSE</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pic>
        <p:nvPicPr>
          <p:cNvPr id="2050" name="Picture 2"/>
          <p:cNvPicPr>
            <a:picLocks noGrp="1" noChangeAspect="1" noChangeArrowheads="1"/>
          </p:cNvPicPr>
          <p:nvPr>
            <p:ph idx="1"/>
          </p:nvPr>
        </p:nvPicPr>
        <p:blipFill>
          <a:blip r:embed="rId3"/>
          <a:srcRect/>
          <a:stretch>
            <a:fillRect/>
          </a:stretch>
        </p:blipFill>
        <p:spPr bwMode="auto">
          <a:xfrm>
            <a:off x="304800" y="1524000"/>
            <a:ext cx="8429633" cy="409479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A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AIT</Template>
  <TotalTime>1992</TotalTime>
  <Words>7001</Words>
  <Application>Microsoft Office PowerPoint</Application>
  <PresentationFormat>On-screen Show (4:3)</PresentationFormat>
  <Paragraphs>896</Paragraphs>
  <Slides>142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142</vt:i4>
      </vt:variant>
    </vt:vector>
  </HeadingPairs>
  <TitlesOfParts>
    <vt:vector size="151" baseType="lpstr">
      <vt:lpstr>Arial</vt:lpstr>
      <vt:lpstr>Calibri</vt:lpstr>
      <vt:lpstr>Cambria</vt:lpstr>
      <vt:lpstr>Century</vt:lpstr>
      <vt:lpstr>Monotype Sorts</vt:lpstr>
      <vt:lpstr>Times</vt:lpstr>
      <vt:lpstr>Times New Roman</vt:lpstr>
      <vt:lpstr>Wingdings</vt:lpstr>
      <vt:lpstr>AIT</vt:lpstr>
      <vt:lpstr>PowerPoint Presentation</vt:lpstr>
      <vt:lpstr>PowerPoint Presentation</vt:lpstr>
      <vt:lpstr>PowerPoint Presentation</vt:lpstr>
      <vt:lpstr>PowerPoint Presentation</vt:lpstr>
      <vt:lpstr>(Introduction to RDBMS)</vt:lpstr>
      <vt:lpstr>Common terms</vt:lpstr>
      <vt:lpstr>Introduction to RDBMS</vt:lpstr>
      <vt:lpstr>(Introduction to RDBMS)</vt:lpstr>
      <vt:lpstr>Files and Databases</vt:lpstr>
      <vt:lpstr>Purpose of Database Systems</vt:lpstr>
      <vt:lpstr>Purpose of Database Systems (Cont.)</vt:lpstr>
      <vt:lpstr>Importance of DBMS</vt:lpstr>
      <vt:lpstr>Examples of Database Applications</vt:lpstr>
      <vt:lpstr>Three Views of Data</vt:lpstr>
      <vt:lpstr>Three Views of Data</vt:lpstr>
      <vt:lpstr>Three Views of Data…..contd</vt:lpstr>
      <vt:lpstr>Internal or Physical schema</vt:lpstr>
      <vt:lpstr>Conceptual or Logical Schema</vt:lpstr>
      <vt:lpstr>External or View Schema</vt:lpstr>
      <vt:lpstr>Data Independence</vt:lpstr>
      <vt:lpstr>Types of Data Independence</vt:lpstr>
      <vt:lpstr>(Database Users)</vt:lpstr>
      <vt:lpstr>Database Users….contd</vt:lpstr>
      <vt:lpstr>Database Administrator</vt:lpstr>
      <vt:lpstr>Database Management System (DBMS) </vt:lpstr>
      <vt:lpstr>Key Constraint</vt:lpstr>
      <vt:lpstr>Key Constraint…contd</vt:lpstr>
      <vt:lpstr>Key Constraint…contd</vt:lpstr>
      <vt:lpstr>Key Constraint…contd</vt:lpstr>
      <vt:lpstr>Key Constraint…contd</vt:lpstr>
      <vt:lpstr>RDBMS Concepts</vt:lpstr>
      <vt:lpstr>Codd’s rules</vt:lpstr>
      <vt:lpstr>Codd’s rules…contd</vt:lpstr>
      <vt:lpstr>Codd’s rules…contd</vt:lpstr>
      <vt:lpstr>Codd’s rules…contd</vt:lpstr>
      <vt:lpstr>Codd’s rules…contd</vt:lpstr>
      <vt:lpstr>Example of relation</vt:lpstr>
      <vt:lpstr>Attribute Types</vt:lpstr>
      <vt:lpstr>Integrity Constraints</vt:lpstr>
      <vt:lpstr>PowerPoint Presentation</vt:lpstr>
      <vt:lpstr>PowerPoint Presentation</vt:lpstr>
      <vt:lpstr>     Domain constraints  Domain constraints can be defined as the definition of a valid set of values for an attribute. The data type of domain includes string, character, integer, time, date, float etc. The value of the attribute must be available in the corresponding domain.    </vt:lpstr>
      <vt:lpstr>PowerPoint Presentation</vt:lpstr>
      <vt:lpstr>PowerPoint Presentation</vt:lpstr>
      <vt:lpstr>3. Referential Integrity Constraints  </vt:lpstr>
      <vt:lpstr>PowerPoint Presentation</vt:lpstr>
      <vt:lpstr>  </vt:lpstr>
      <vt:lpstr>PowerPoint Presentation</vt:lpstr>
      <vt:lpstr>Referential Integrity</vt:lpstr>
      <vt:lpstr>Referential Integrity….contd</vt:lpstr>
      <vt:lpstr>Entity Integrity rule</vt:lpstr>
      <vt:lpstr>Data Dictionary</vt:lpstr>
      <vt:lpstr>Relationships</vt:lpstr>
      <vt:lpstr>Data Definition Language (DDL)</vt:lpstr>
      <vt:lpstr>Data Manipulation Language (DML)</vt:lpstr>
      <vt:lpstr>PowerPoint Presentation</vt:lpstr>
      <vt:lpstr>PowerPoint Presentation</vt:lpstr>
      <vt:lpstr>PowerPoint Presentation</vt:lpstr>
      <vt:lpstr>PowerPoint Presentation</vt:lpstr>
      <vt:lpstr>(Data Models</vt:lpstr>
      <vt:lpstr>What is a Data Model?</vt:lpstr>
      <vt:lpstr>Categories of data models</vt:lpstr>
      <vt:lpstr>PowerPoint Presentation</vt:lpstr>
      <vt:lpstr>Schemas versus Instances</vt:lpstr>
      <vt:lpstr>Database Schema Vs. Database State</vt:lpstr>
      <vt:lpstr>Hierarchical model </vt:lpstr>
      <vt:lpstr>PowerPoint Presentation</vt:lpstr>
      <vt:lpstr>Hierarchical model….contd</vt:lpstr>
      <vt:lpstr>Network model: graph</vt:lpstr>
      <vt:lpstr>Network model….contd</vt:lpstr>
      <vt:lpstr>PowerPoint Presentation</vt:lpstr>
      <vt:lpstr>Relational model</vt:lpstr>
      <vt:lpstr>Relational Database</vt:lpstr>
      <vt:lpstr>PowerPoint Presentation</vt:lpstr>
      <vt:lpstr>Relational Model</vt:lpstr>
      <vt:lpstr>PowerPoint Presentation</vt:lpstr>
      <vt:lpstr>Entity-Relationship Model</vt:lpstr>
      <vt:lpstr>Entity-Relationship Model….contd</vt:lpstr>
      <vt:lpstr>Entity-Relationship Model..contd</vt:lpstr>
      <vt:lpstr>Entity-Relationship Model..contd</vt:lpstr>
      <vt:lpstr>PowerPoint Presentation</vt:lpstr>
      <vt:lpstr>Types of Relationships</vt:lpstr>
      <vt:lpstr>Relationships….contd</vt:lpstr>
      <vt:lpstr>Relationships….contd</vt:lpstr>
      <vt:lpstr>Relationships….contd</vt:lpstr>
      <vt:lpstr>Relationships….contd</vt:lpstr>
      <vt:lpstr>PowerPoint Presentation</vt:lpstr>
      <vt:lpstr>Entity-Relationship Model..contd</vt:lpstr>
      <vt:lpstr>E-R Diagrams</vt:lpstr>
      <vt:lpstr>PowerPoint Presentation</vt:lpstr>
      <vt:lpstr>E-R Diagram With Composite, Multivalued, and Derived Attributes</vt:lpstr>
      <vt:lpstr>Design Issues</vt:lpstr>
      <vt:lpstr>PowerPoint Presentation</vt:lpstr>
      <vt:lpstr>PowerPoint Presentation</vt:lpstr>
      <vt:lpstr>PowerPoint Presentation</vt:lpstr>
      <vt:lpstr>PowerPoint Presentation</vt:lpstr>
      <vt:lpstr>specialization</vt:lpstr>
      <vt:lpstr>PowerPoint Presentation</vt:lpstr>
      <vt:lpstr>Comparison of Record based model</vt:lpstr>
      <vt:lpstr>Comparison of Record based model</vt:lpstr>
      <vt:lpstr>Data Models: A Summary </vt:lpstr>
      <vt:lpstr>Data Models: A Summary</vt:lpstr>
      <vt:lpstr>Relational Algebra &amp; Relational Calculus</vt:lpstr>
      <vt:lpstr>Introduction</vt:lpstr>
      <vt:lpstr>PowerPoint Presentation</vt:lpstr>
      <vt:lpstr>Relational Algebra</vt:lpstr>
      <vt:lpstr>Relational Algebra </vt:lpstr>
      <vt:lpstr>Relational Algebra Operations</vt:lpstr>
      <vt:lpstr>Relational Algebra Operations</vt:lpstr>
      <vt:lpstr>Selection (or Restriction)</vt:lpstr>
      <vt:lpstr>Example - Selection Restriction)</vt:lpstr>
      <vt:lpstr>Projection</vt:lpstr>
      <vt:lpstr>Example - Projection</vt:lpstr>
      <vt:lpstr>Union</vt:lpstr>
      <vt:lpstr>Example - UNION</vt:lpstr>
      <vt:lpstr>Set Difference</vt:lpstr>
      <vt:lpstr>PowerPoint Presentation</vt:lpstr>
      <vt:lpstr>Intersection</vt:lpstr>
      <vt:lpstr>Example - Intersection</vt:lpstr>
      <vt:lpstr>Cartesian product</vt:lpstr>
      <vt:lpstr>Example - Cartesian product</vt:lpstr>
      <vt:lpstr>Example - Cartesian product and Selection</vt:lpstr>
      <vt:lpstr>Join Operations</vt:lpstr>
      <vt:lpstr>Join Operations</vt:lpstr>
      <vt:lpstr>SQL INNER JOIN Syntax</vt:lpstr>
      <vt:lpstr>Example - Inner Join</vt:lpstr>
      <vt:lpstr>Left Join</vt:lpstr>
      <vt:lpstr>Example - Left Join</vt:lpstr>
      <vt:lpstr>Right Join</vt:lpstr>
      <vt:lpstr>Example – Right Join</vt:lpstr>
      <vt:lpstr>Full Join</vt:lpstr>
      <vt:lpstr>Example – Full Join</vt:lpstr>
      <vt:lpstr>Relational Calculus</vt:lpstr>
      <vt:lpstr>Relational Calculus</vt:lpstr>
      <vt:lpstr>Tuple Relational Calculus</vt:lpstr>
      <vt:lpstr>Tuple Relational Calculus</vt:lpstr>
      <vt:lpstr>Domain Relational Calculus</vt:lpstr>
      <vt:lpstr>Domain Relational Calculus</vt:lpstr>
      <vt:lpstr>Summary </vt:lpstr>
      <vt:lpstr>PowerPoint Presentation</vt:lpstr>
      <vt:lpstr>Programme Outcomes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heena arora</cp:lastModifiedBy>
  <cp:revision>110</cp:revision>
  <dcterms:created xsi:type="dcterms:W3CDTF">2017-11-02T18:39:00Z</dcterms:created>
  <dcterms:modified xsi:type="dcterms:W3CDTF">2019-01-30T08:10:32Z</dcterms:modified>
</cp:coreProperties>
</file>