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0" r:id="rId1"/>
  </p:sldMasterIdLst>
  <p:notesMasterIdLst>
    <p:notesMasterId r:id="rId20"/>
  </p:notesMasterIdLst>
  <p:sldIdLst>
    <p:sldId id="256" r:id="rId2"/>
    <p:sldId id="257" r:id="rId3"/>
    <p:sldId id="259" r:id="rId4"/>
    <p:sldId id="260" r:id="rId5"/>
    <p:sldId id="258" r:id="rId6"/>
    <p:sldId id="261" r:id="rId7"/>
    <p:sldId id="262" r:id="rId8"/>
    <p:sldId id="266" r:id="rId9"/>
    <p:sldId id="263" r:id="rId10"/>
    <p:sldId id="267" r:id="rId11"/>
    <p:sldId id="270" r:id="rId12"/>
    <p:sldId id="271" r:id="rId13"/>
    <p:sldId id="272" r:id="rId14"/>
    <p:sldId id="273" r:id="rId15"/>
    <p:sldId id="264" r:id="rId16"/>
    <p:sldId id="265" r:id="rId17"/>
    <p:sldId id="268" r:id="rId18"/>
    <p:sldId id="269" r:id="rId19"/>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64"/>
      </p:cViewPr>
      <p:guideLst>
        <p:guide orient="horz" pos="2160"/>
        <p:guide orient="horz" pos="22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A30E3-AAE0-48B4-A453-DB2D0304074E}"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55AD6-5FF1-4D48-95E5-BA44F6239950}" type="slidenum">
              <a:rPr lang="en-US" smtClean="0"/>
              <a:t>‹#›</a:t>
            </a:fld>
            <a:endParaRPr lang="en-US"/>
          </a:p>
        </p:txBody>
      </p:sp>
    </p:spTree>
    <p:extLst>
      <p:ext uri="{BB962C8B-B14F-4D97-AF65-F5344CB8AC3E}">
        <p14:creationId xmlns:p14="http://schemas.microsoft.com/office/powerpoint/2010/main" val="399087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55AD6-5FF1-4D48-95E5-BA44F6239950}" type="slidenum">
              <a:rPr lang="en-US" smtClean="0"/>
              <a:t>1</a:t>
            </a:fld>
            <a:endParaRPr lang="en-US"/>
          </a:p>
        </p:txBody>
      </p:sp>
    </p:spTree>
    <p:extLst>
      <p:ext uri="{BB962C8B-B14F-4D97-AF65-F5344CB8AC3E}">
        <p14:creationId xmlns:p14="http://schemas.microsoft.com/office/powerpoint/2010/main" val="90899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55AD6-5FF1-4D48-95E5-BA44F6239950}" type="slidenum">
              <a:rPr lang="en-US" smtClean="0"/>
              <a:t>2</a:t>
            </a:fld>
            <a:endParaRPr lang="en-US"/>
          </a:p>
        </p:txBody>
      </p:sp>
    </p:spTree>
    <p:extLst>
      <p:ext uri="{BB962C8B-B14F-4D97-AF65-F5344CB8AC3E}">
        <p14:creationId xmlns:p14="http://schemas.microsoft.com/office/powerpoint/2010/main" val="265101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55AD6-5FF1-4D48-95E5-BA44F6239950}" type="slidenum">
              <a:rPr lang="en-US" smtClean="0"/>
              <a:t>3</a:t>
            </a:fld>
            <a:endParaRPr lang="en-US"/>
          </a:p>
        </p:txBody>
      </p:sp>
    </p:spTree>
    <p:extLst>
      <p:ext uri="{BB962C8B-B14F-4D97-AF65-F5344CB8AC3E}">
        <p14:creationId xmlns:p14="http://schemas.microsoft.com/office/powerpoint/2010/main" val="232833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55AD6-5FF1-4D48-95E5-BA44F6239950}" type="slidenum">
              <a:rPr lang="en-US" smtClean="0"/>
              <a:t>4</a:t>
            </a:fld>
            <a:endParaRPr lang="en-US"/>
          </a:p>
        </p:txBody>
      </p:sp>
    </p:spTree>
    <p:extLst>
      <p:ext uri="{BB962C8B-B14F-4D97-AF65-F5344CB8AC3E}">
        <p14:creationId xmlns:p14="http://schemas.microsoft.com/office/powerpoint/2010/main" val="289865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55AD6-5FF1-4D48-95E5-BA44F6239950}" type="slidenum">
              <a:rPr lang="en-US" smtClean="0"/>
              <a:t>5</a:t>
            </a:fld>
            <a:endParaRPr lang="en-US"/>
          </a:p>
        </p:txBody>
      </p:sp>
    </p:spTree>
    <p:extLst>
      <p:ext uri="{BB962C8B-B14F-4D97-AF65-F5344CB8AC3E}">
        <p14:creationId xmlns:p14="http://schemas.microsoft.com/office/powerpoint/2010/main" val="2298212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55AD6-5FF1-4D48-95E5-BA44F6239950}" type="slidenum">
              <a:rPr lang="en-US" smtClean="0"/>
              <a:t>6</a:t>
            </a:fld>
            <a:endParaRPr lang="en-US"/>
          </a:p>
        </p:txBody>
      </p:sp>
    </p:spTree>
    <p:extLst>
      <p:ext uri="{BB962C8B-B14F-4D97-AF65-F5344CB8AC3E}">
        <p14:creationId xmlns:p14="http://schemas.microsoft.com/office/powerpoint/2010/main" val="262719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355AD6-5FF1-4D48-95E5-BA44F6239950}" type="slidenum">
              <a:rPr lang="en-US" smtClean="0"/>
              <a:t>7</a:t>
            </a:fld>
            <a:endParaRPr lang="en-US"/>
          </a:p>
        </p:txBody>
      </p:sp>
    </p:spTree>
    <p:extLst>
      <p:ext uri="{BB962C8B-B14F-4D97-AF65-F5344CB8AC3E}">
        <p14:creationId xmlns:p14="http://schemas.microsoft.com/office/powerpoint/2010/main" val="241998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ADFB9B3-E578-4692-A6F3-0E54040537E6}" type="datetime1">
              <a:rPr lang="en-US" smtClean="0"/>
              <a:t>9/22/2022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www.konstantinfo.com</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2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41F50-CC24-4292-9D99-F83C69CE2EE8}" type="datetime1">
              <a:rPr lang="en-US" smtClean="0"/>
              <a:t>9/22/2022</a:t>
            </a:fld>
            <a:endParaRPr lang="en-US" dirty="0"/>
          </a:p>
        </p:txBody>
      </p:sp>
      <p:sp>
        <p:nvSpPr>
          <p:cNvPr id="5" name="Footer Placeholder 4"/>
          <p:cNvSpPr>
            <a:spLocks noGrp="1"/>
          </p:cNvSpPr>
          <p:nvPr>
            <p:ph type="ftr" sz="quarter" idx="11"/>
          </p:nvPr>
        </p:nvSpPr>
        <p:spPr/>
        <p:txBody>
          <a:bodyPr/>
          <a:lstStyle/>
          <a:p>
            <a:r>
              <a:rPr lang="en-US"/>
              <a:t>www.konstantinfo.com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87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FCE52-B468-4082-97D3-177302D85762}" type="datetime1">
              <a:rPr lang="en-US" smtClean="0"/>
              <a:t>9/22/2022</a:t>
            </a:fld>
            <a:endParaRPr lang="en-US" dirty="0"/>
          </a:p>
        </p:txBody>
      </p:sp>
      <p:sp>
        <p:nvSpPr>
          <p:cNvPr id="5" name="Footer Placeholder 4"/>
          <p:cNvSpPr>
            <a:spLocks noGrp="1"/>
          </p:cNvSpPr>
          <p:nvPr>
            <p:ph type="ftr" sz="quarter" idx="11"/>
          </p:nvPr>
        </p:nvSpPr>
        <p:spPr/>
        <p:txBody>
          <a:bodyPr/>
          <a:lstStyle/>
          <a:p>
            <a:r>
              <a:rPr lang="en-US"/>
              <a:t>www.konstantinfo.com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4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5AE44B-D3D0-45CE-B68B-19B30F7F8909}" type="datetime1">
              <a:rPr lang="en-US" smtClean="0"/>
              <a:t>9/22/2022</a:t>
            </a:fld>
            <a:endParaRPr lang="en-US" dirty="0"/>
          </a:p>
        </p:txBody>
      </p:sp>
      <p:sp>
        <p:nvSpPr>
          <p:cNvPr id="5" name="Footer Placeholder 4"/>
          <p:cNvSpPr>
            <a:spLocks noGrp="1"/>
          </p:cNvSpPr>
          <p:nvPr>
            <p:ph type="ftr" sz="quarter" idx="11"/>
          </p:nvPr>
        </p:nvSpPr>
        <p:spPr/>
        <p:txBody>
          <a:bodyPr/>
          <a:lstStyle/>
          <a:p>
            <a:r>
              <a:rPr lang="en-US"/>
              <a:t>www.konstantinfo.com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08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0A78913-5F0D-4721-AF64-BEF08952C667}" type="datetime1">
              <a:rPr lang="en-US" smtClean="0"/>
              <a:t>9/22/2022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www.konstantinfo.com</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283115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473D8-71B6-4FF1-897C-0941043446D2}" type="datetime1">
              <a:rPr lang="en-US" smtClean="0"/>
              <a:t>9/22/2022</a:t>
            </a:fld>
            <a:endParaRPr lang="en-US" dirty="0"/>
          </a:p>
        </p:txBody>
      </p:sp>
      <p:sp>
        <p:nvSpPr>
          <p:cNvPr id="6" name="Footer Placeholder 5"/>
          <p:cNvSpPr>
            <a:spLocks noGrp="1"/>
          </p:cNvSpPr>
          <p:nvPr>
            <p:ph type="ftr" sz="quarter" idx="11"/>
          </p:nvPr>
        </p:nvSpPr>
        <p:spPr/>
        <p:txBody>
          <a:bodyPr/>
          <a:lstStyle/>
          <a:p>
            <a:r>
              <a:rPr lang="en-US"/>
              <a:t>www.konstantinfo.com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1272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7EF219-AB7B-44DB-A6F8-E25C6966E13C}" type="datetime1">
              <a:rPr lang="en-US" smtClean="0"/>
              <a:t>9/22/2022</a:t>
            </a:fld>
            <a:endParaRPr lang="en-US" dirty="0"/>
          </a:p>
        </p:txBody>
      </p:sp>
      <p:sp>
        <p:nvSpPr>
          <p:cNvPr id="8" name="Footer Placeholder 7"/>
          <p:cNvSpPr>
            <a:spLocks noGrp="1"/>
          </p:cNvSpPr>
          <p:nvPr>
            <p:ph type="ftr" sz="quarter" idx="11"/>
          </p:nvPr>
        </p:nvSpPr>
        <p:spPr/>
        <p:txBody>
          <a:bodyPr/>
          <a:lstStyle/>
          <a:p>
            <a:r>
              <a:rPr lang="en-US"/>
              <a:t>www.konstantinfo.com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797062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4F5111-9A2E-4619-B839-32F2A09E9ACE}" type="datetime1">
              <a:rPr lang="en-US" smtClean="0"/>
              <a:t>9/22/2022</a:t>
            </a:fld>
            <a:endParaRPr lang="en-US" dirty="0"/>
          </a:p>
        </p:txBody>
      </p:sp>
      <p:sp>
        <p:nvSpPr>
          <p:cNvPr id="4" name="Footer Placeholder 3"/>
          <p:cNvSpPr>
            <a:spLocks noGrp="1"/>
          </p:cNvSpPr>
          <p:nvPr>
            <p:ph type="ftr" sz="quarter" idx="11"/>
          </p:nvPr>
        </p:nvSpPr>
        <p:spPr/>
        <p:txBody>
          <a:bodyPr/>
          <a:lstStyle/>
          <a:p>
            <a:r>
              <a:rPr lang="en-US"/>
              <a:t>www.konstantinfo.com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814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F4639-81F6-43E1-B4C6-6EBB8B0F5579}" type="datetime1">
              <a:rPr lang="en-US" smtClean="0"/>
              <a:t>9/22/2022</a:t>
            </a:fld>
            <a:endParaRPr lang="en-US" dirty="0"/>
          </a:p>
        </p:txBody>
      </p:sp>
      <p:sp>
        <p:nvSpPr>
          <p:cNvPr id="3" name="Footer Placeholder 2"/>
          <p:cNvSpPr>
            <a:spLocks noGrp="1"/>
          </p:cNvSpPr>
          <p:nvPr>
            <p:ph type="ftr" sz="quarter" idx="11"/>
          </p:nvPr>
        </p:nvSpPr>
        <p:spPr/>
        <p:txBody>
          <a:bodyPr/>
          <a:lstStyle/>
          <a:p>
            <a:r>
              <a:rPr lang="en-US"/>
              <a:t>www.konstantinfo.com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092F0F55-6B79-4CA4-87A0-6EF3B4245203}" type="datetime1">
              <a:rPr lang="en-US" smtClean="0"/>
              <a:t>9/22/2022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a:t>www.konstantinfo.com</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266022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9B49691-AB9F-4A0B-8A39-45B4F1E34A80}" type="datetime1">
              <a:rPr lang="en-US" smtClean="0"/>
              <a:t>9/22/2022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a:t>www.konstantinfo.com</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14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B579058-850D-4580-A69C-02A2D4408E30}" type="datetime1">
              <a:rPr lang="en-US" smtClean="0"/>
              <a:t>9/22/2022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www.konstantinfo.com</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203447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hf sldNum="0"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etir.org/view?paper=JETIR2005294"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isquared.wordpress.com/2017/01/24/a-framework-for-chatbot-evaluation"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research.hubspot.com/reports/artificial-intelligence-is-her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B69C428-B553-40F3-AF99-A7DEC33A8EBB}"/>
              </a:ext>
            </a:extLst>
          </p:cNvPr>
          <p:cNvGrpSpPr/>
          <p:nvPr/>
        </p:nvGrpSpPr>
        <p:grpSpPr>
          <a:xfrm>
            <a:off x="-79513" y="-54591"/>
            <a:ext cx="12192000" cy="6967182"/>
            <a:chOff x="-1" y="107471"/>
            <a:chExt cx="13716000" cy="6858000"/>
          </a:xfrm>
        </p:grpSpPr>
        <p:pic>
          <p:nvPicPr>
            <p:cNvPr id="9" name="Picture 8">
              <a:extLst>
                <a:ext uri="{FF2B5EF4-FFF2-40B4-BE49-F238E27FC236}">
                  <a16:creationId xmlns:a16="http://schemas.microsoft.com/office/drawing/2014/main" id="{80FC4FE2-957A-499C-A056-E665B622EE19}"/>
                </a:ext>
              </a:extLst>
            </p:cNvPr>
            <p:cNvPicPr>
              <a:picLocks noChangeAspect="1"/>
            </p:cNvPicPr>
            <p:nvPr/>
          </p:nvPicPr>
          <p:blipFill>
            <a:blip r:embed="rId3"/>
            <a:stretch>
              <a:fillRect/>
            </a:stretch>
          </p:blipFill>
          <p:spPr>
            <a:xfrm>
              <a:off x="-1" y="107471"/>
              <a:ext cx="13716000" cy="6858000"/>
            </a:xfrm>
            <a:prstGeom prst="rect">
              <a:avLst/>
            </a:prstGeom>
          </p:spPr>
        </p:pic>
        <p:sp>
          <p:nvSpPr>
            <p:cNvPr id="10" name="TextBox 9">
              <a:extLst>
                <a:ext uri="{FF2B5EF4-FFF2-40B4-BE49-F238E27FC236}">
                  <a16:creationId xmlns:a16="http://schemas.microsoft.com/office/drawing/2014/main" id="{7D20E7F9-FBC8-42C7-ADF9-54251F3539EE}"/>
                </a:ext>
              </a:extLst>
            </p:cNvPr>
            <p:cNvSpPr txBox="1"/>
            <p:nvPr/>
          </p:nvSpPr>
          <p:spPr>
            <a:xfrm>
              <a:off x="6479276" y="1863540"/>
              <a:ext cx="7236723" cy="2999239"/>
            </a:xfrm>
            <a:prstGeom prst="rect">
              <a:avLst/>
            </a:prstGeom>
            <a:noFill/>
          </p:spPr>
          <p:txBody>
            <a:bodyPr wrap="square" rtlCol="0">
              <a:spAutoFit/>
            </a:bodyPr>
            <a:lstStyle/>
            <a:p>
              <a:r>
                <a:rPr lang="en-US" sz="6400" b="1" dirty="0">
                  <a:solidFill>
                    <a:schemeClr val="tx2"/>
                  </a:solidFill>
                </a:rPr>
                <a:t>Everything You Need to Know About Chatbots</a:t>
              </a:r>
              <a:endParaRPr lang="en-US" sz="6400" dirty="0">
                <a:solidFill>
                  <a:schemeClr val="tx2"/>
                </a:solidFill>
              </a:endParaRPr>
            </a:p>
          </p:txBody>
        </p:sp>
      </p:grpSp>
      <p:sp>
        <p:nvSpPr>
          <p:cNvPr id="13" name="TextBox 12">
            <a:extLst>
              <a:ext uri="{FF2B5EF4-FFF2-40B4-BE49-F238E27FC236}">
                <a16:creationId xmlns:a16="http://schemas.microsoft.com/office/drawing/2014/main" id="{79375957-8AE1-4527-8892-F03251285105}"/>
              </a:ext>
            </a:extLst>
          </p:cNvPr>
          <p:cNvSpPr txBox="1"/>
          <p:nvPr/>
        </p:nvSpPr>
        <p:spPr>
          <a:xfrm>
            <a:off x="8439366" y="5714432"/>
            <a:ext cx="3526093" cy="369332"/>
          </a:xfrm>
          <a:prstGeom prst="rect">
            <a:avLst/>
          </a:prstGeom>
          <a:noFill/>
        </p:spPr>
        <p:txBody>
          <a:bodyPr wrap="none" rtlCol="0">
            <a:spAutoFit/>
          </a:bodyPr>
          <a:lstStyle/>
          <a:p>
            <a:r>
              <a:rPr lang="en-US" b="1" dirty="0"/>
              <a:t>Presentation by: </a:t>
            </a:r>
            <a:r>
              <a:rPr lang="en-US" b="1" dirty="0">
                <a:solidFill>
                  <a:srgbClr val="C00000"/>
                </a:solidFill>
              </a:rPr>
              <a:t>Pranay </a:t>
            </a:r>
            <a:r>
              <a:rPr lang="en-US" b="1" dirty="0" err="1">
                <a:solidFill>
                  <a:srgbClr val="C00000"/>
                </a:solidFill>
              </a:rPr>
              <a:t>Sahare</a:t>
            </a:r>
            <a:endParaRPr lang="en-US" b="1" dirty="0">
              <a:solidFill>
                <a:srgbClr val="C00000"/>
              </a:solidFill>
            </a:endParaRPr>
          </a:p>
        </p:txBody>
      </p:sp>
      <p:sp>
        <p:nvSpPr>
          <p:cNvPr id="2" name="TextBox 1">
            <a:extLst>
              <a:ext uri="{FF2B5EF4-FFF2-40B4-BE49-F238E27FC236}">
                <a16:creationId xmlns:a16="http://schemas.microsoft.com/office/drawing/2014/main" id="{9AEA5E2C-B4A7-A118-9877-0AFA7EC737C3}"/>
              </a:ext>
            </a:extLst>
          </p:cNvPr>
          <p:cNvSpPr txBox="1"/>
          <p:nvPr/>
        </p:nvSpPr>
        <p:spPr>
          <a:xfrm>
            <a:off x="10202412" y="6017642"/>
            <a:ext cx="1037463" cy="338554"/>
          </a:xfrm>
          <a:prstGeom prst="rect">
            <a:avLst/>
          </a:prstGeom>
          <a:noFill/>
        </p:spPr>
        <p:txBody>
          <a:bodyPr wrap="none" rtlCol="0">
            <a:spAutoFit/>
          </a:bodyPr>
          <a:lstStyle/>
          <a:p>
            <a:r>
              <a:rPr lang="en-US" sz="1600" b="1" dirty="0">
                <a:solidFill>
                  <a:schemeClr val="tx1">
                    <a:lumMod val="85000"/>
                    <a:lumOff val="15000"/>
                  </a:schemeClr>
                </a:solidFill>
              </a:rPr>
              <a:t>TE_B_41</a:t>
            </a:r>
          </a:p>
        </p:txBody>
      </p:sp>
    </p:spTree>
    <p:extLst>
      <p:ext uri="{BB962C8B-B14F-4D97-AF65-F5344CB8AC3E}">
        <p14:creationId xmlns:p14="http://schemas.microsoft.com/office/powerpoint/2010/main" val="268014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CDF2CD7-9E31-BC38-20E6-E29464422D70}"/>
              </a:ext>
            </a:extLst>
          </p:cNvPr>
          <p:cNvGrpSpPr/>
          <p:nvPr/>
        </p:nvGrpSpPr>
        <p:grpSpPr>
          <a:xfrm>
            <a:off x="984850" y="57624"/>
            <a:ext cx="8033231" cy="1113702"/>
            <a:chOff x="1070091" y="305597"/>
            <a:chExt cx="8033231" cy="1113702"/>
          </a:xfrm>
        </p:grpSpPr>
        <p:sp>
          <p:nvSpPr>
            <p:cNvPr id="4" name="Rectangle: Rounded Corners 3">
              <a:extLst>
                <a:ext uri="{FF2B5EF4-FFF2-40B4-BE49-F238E27FC236}">
                  <a16:creationId xmlns:a16="http://schemas.microsoft.com/office/drawing/2014/main" id="{B6ED873D-53D6-2C8C-17AA-3AB74B07957A}"/>
                </a:ext>
              </a:extLst>
            </p:cNvPr>
            <p:cNvSpPr/>
            <p:nvPr/>
          </p:nvSpPr>
          <p:spPr>
            <a:xfrm>
              <a:off x="1070091" y="519716"/>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B8F09A7-F14C-2281-6B36-8E94B966A642}"/>
                </a:ext>
              </a:extLst>
            </p:cNvPr>
            <p:cNvSpPr txBox="1"/>
            <p:nvPr/>
          </p:nvSpPr>
          <p:spPr>
            <a:xfrm>
              <a:off x="1365622" y="645528"/>
              <a:ext cx="6630988" cy="523220"/>
            </a:xfrm>
            <a:prstGeom prst="rect">
              <a:avLst/>
            </a:prstGeom>
            <a:noFill/>
          </p:spPr>
          <p:txBody>
            <a:bodyPr wrap="square" rtlCol="0">
              <a:spAutoFit/>
            </a:bodyPr>
            <a:lstStyle/>
            <a:p>
              <a:r>
                <a:rPr lang="en-US" sz="2800" b="1" dirty="0">
                  <a:solidFill>
                    <a:schemeClr val="tx2"/>
                  </a:solidFill>
                </a:rPr>
                <a:t>EXAMPLES OF CHATBOTS </a:t>
              </a:r>
            </a:p>
          </p:txBody>
        </p:sp>
        <p:pic>
          <p:nvPicPr>
            <p:cNvPr id="6" name="Picture 5" descr="A picture containing vector graphics&#10;&#10;Description generated with high confidence">
              <a:extLst>
                <a:ext uri="{FF2B5EF4-FFF2-40B4-BE49-F238E27FC236}">
                  <a16:creationId xmlns:a16="http://schemas.microsoft.com/office/drawing/2014/main" id="{704ED4E9-C1AA-9DF8-04C1-472C0FC5FCD0}"/>
                </a:ext>
              </a:extLst>
            </p:cNvPr>
            <p:cNvPicPr>
              <a:picLocks noChangeAspect="1"/>
            </p:cNvPicPr>
            <p:nvPr/>
          </p:nvPicPr>
          <p:blipFill>
            <a:blip r:embed="rId2"/>
            <a:stretch>
              <a:fillRect/>
            </a:stretch>
          </p:blipFill>
          <p:spPr>
            <a:xfrm rot="5400000">
              <a:off x="7993115" y="309092"/>
              <a:ext cx="1113702" cy="1106712"/>
            </a:xfrm>
            <a:prstGeom prst="rect">
              <a:avLst/>
            </a:prstGeom>
          </p:spPr>
        </p:pic>
      </p:grpSp>
      <p:pic>
        <p:nvPicPr>
          <p:cNvPr id="9" name="Picture 8">
            <a:extLst>
              <a:ext uri="{FF2B5EF4-FFF2-40B4-BE49-F238E27FC236}">
                <a16:creationId xmlns:a16="http://schemas.microsoft.com/office/drawing/2014/main" id="{37085E67-EF3E-BC2C-ED09-7406AB5FF85E}"/>
              </a:ext>
            </a:extLst>
          </p:cNvPr>
          <p:cNvPicPr>
            <a:picLocks noChangeAspect="1"/>
          </p:cNvPicPr>
          <p:nvPr/>
        </p:nvPicPr>
        <p:blipFill>
          <a:blip r:embed="rId3"/>
          <a:stretch>
            <a:fillRect/>
          </a:stretch>
        </p:blipFill>
        <p:spPr>
          <a:xfrm>
            <a:off x="1485900" y="1260705"/>
            <a:ext cx="8477084" cy="5030557"/>
          </a:xfrm>
          <a:prstGeom prst="rect">
            <a:avLst/>
          </a:prstGeom>
        </p:spPr>
      </p:pic>
      <p:pic>
        <p:nvPicPr>
          <p:cNvPr id="11" name="Picture 10">
            <a:extLst>
              <a:ext uri="{FF2B5EF4-FFF2-40B4-BE49-F238E27FC236}">
                <a16:creationId xmlns:a16="http://schemas.microsoft.com/office/drawing/2014/main" id="{471390D0-D233-2027-7E87-EC54BB8CCED8}"/>
              </a:ext>
            </a:extLst>
          </p:cNvPr>
          <p:cNvPicPr>
            <a:picLocks noChangeAspect="1"/>
          </p:cNvPicPr>
          <p:nvPr/>
        </p:nvPicPr>
        <p:blipFill rotWithShape="1">
          <a:blip r:embed="rId4"/>
          <a:srcRect l="114" t="-435" r="29313" b="278"/>
          <a:stretch/>
        </p:blipFill>
        <p:spPr>
          <a:xfrm>
            <a:off x="5046272" y="3429000"/>
            <a:ext cx="4916712" cy="2861973"/>
          </a:xfrm>
          <a:prstGeom prst="rect">
            <a:avLst/>
          </a:prstGeom>
        </p:spPr>
      </p:pic>
    </p:spTree>
    <p:extLst>
      <p:ext uri="{BB962C8B-B14F-4D97-AF65-F5344CB8AC3E}">
        <p14:creationId xmlns:p14="http://schemas.microsoft.com/office/powerpoint/2010/main" val="303282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F5E77A-2F4A-5032-A68D-6CC330A06F38}"/>
              </a:ext>
            </a:extLst>
          </p:cNvPr>
          <p:cNvPicPr>
            <a:picLocks noChangeAspect="1"/>
          </p:cNvPicPr>
          <p:nvPr/>
        </p:nvPicPr>
        <p:blipFill>
          <a:blip r:embed="rId2"/>
          <a:stretch>
            <a:fillRect/>
          </a:stretch>
        </p:blipFill>
        <p:spPr>
          <a:xfrm>
            <a:off x="1318804" y="1587277"/>
            <a:ext cx="8556716" cy="4813152"/>
          </a:xfrm>
          <a:prstGeom prst="rect">
            <a:avLst/>
          </a:prstGeom>
        </p:spPr>
      </p:pic>
      <p:grpSp>
        <p:nvGrpSpPr>
          <p:cNvPr id="5" name="Group 4">
            <a:extLst>
              <a:ext uri="{FF2B5EF4-FFF2-40B4-BE49-F238E27FC236}">
                <a16:creationId xmlns:a16="http://schemas.microsoft.com/office/drawing/2014/main" id="{990E6030-B199-7008-53B8-3E94BFF24094}"/>
              </a:ext>
            </a:extLst>
          </p:cNvPr>
          <p:cNvGrpSpPr/>
          <p:nvPr/>
        </p:nvGrpSpPr>
        <p:grpSpPr>
          <a:xfrm>
            <a:off x="1231340" y="153040"/>
            <a:ext cx="7929864" cy="1113702"/>
            <a:chOff x="1173458" y="305597"/>
            <a:chExt cx="7929864" cy="1113702"/>
          </a:xfrm>
        </p:grpSpPr>
        <p:sp>
          <p:nvSpPr>
            <p:cNvPr id="6" name="Rectangle: Rounded Corners 5">
              <a:extLst>
                <a:ext uri="{FF2B5EF4-FFF2-40B4-BE49-F238E27FC236}">
                  <a16:creationId xmlns:a16="http://schemas.microsoft.com/office/drawing/2014/main" id="{D285A600-9CD6-85FF-7A05-CF4942B2174A}"/>
                </a:ext>
              </a:extLst>
            </p:cNvPr>
            <p:cNvSpPr/>
            <p:nvPr/>
          </p:nvSpPr>
          <p:spPr>
            <a:xfrm>
              <a:off x="1173458" y="470265"/>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897434-1ADD-0601-5C9B-EA1898904BE5}"/>
                </a:ext>
              </a:extLst>
            </p:cNvPr>
            <p:cNvSpPr txBox="1"/>
            <p:nvPr/>
          </p:nvSpPr>
          <p:spPr>
            <a:xfrm>
              <a:off x="1588647" y="548845"/>
              <a:ext cx="4981959" cy="584775"/>
            </a:xfrm>
            <a:prstGeom prst="rect">
              <a:avLst/>
            </a:prstGeom>
            <a:noFill/>
          </p:spPr>
          <p:txBody>
            <a:bodyPr wrap="square" rtlCol="0">
              <a:spAutoFit/>
            </a:bodyPr>
            <a:lstStyle/>
            <a:p>
              <a:r>
                <a:rPr lang="en-US" sz="3200" b="1" dirty="0">
                  <a:solidFill>
                    <a:schemeClr val="tx2"/>
                  </a:solidFill>
                </a:rPr>
                <a:t>GUI interface of chatbot </a:t>
              </a:r>
            </a:p>
          </p:txBody>
        </p:sp>
        <p:pic>
          <p:nvPicPr>
            <p:cNvPr id="8" name="Picture 7" descr="A picture containing vector graphics&#10;&#10;Description generated with high confidence">
              <a:extLst>
                <a:ext uri="{FF2B5EF4-FFF2-40B4-BE49-F238E27FC236}">
                  <a16:creationId xmlns:a16="http://schemas.microsoft.com/office/drawing/2014/main" id="{4F4D829B-2F65-CD5F-108B-7366F12BB869}"/>
                </a:ext>
              </a:extLst>
            </p:cNvPr>
            <p:cNvPicPr>
              <a:picLocks noChangeAspect="1"/>
            </p:cNvPicPr>
            <p:nvPr/>
          </p:nvPicPr>
          <p:blipFill>
            <a:blip r:embed="rId3"/>
            <a:stretch>
              <a:fillRect/>
            </a:stretch>
          </p:blipFill>
          <p:spPr>
            <a:xfrm rot="5400000">
              <a:off x="7993115" y="309092"/>
              <a:ext cx="1113702" cy="1106712"/>
            </a:xfrm>
            <a:prstGeom prst="rect">
              <a:avLst/>
            </a:prstGeom>
          </p:spPr>
        </p:pic>
      </p:grpSp>
    </p:spTree>
    <p:extLst>
      <p:ext uri="{BB962C8B-B14F-4D97-AF65-F5344CB8AC3E}">
        <p14:creationId xmlns:p14="http://schemas.microsoft.com/office/powerpoint/2010/main" val="58653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0E6030-B199-7008-53B8-3E94BFF24094}"/>
              </a:ext>
            </a:extLst>
          </p:cNvPr>
          <p:cNvGrpSpPr/>
          <p:nvPr/>
        </p:nvGrpSpPr>
        <p:grpSpPr>
          <a:xfrm>
            <a:off x="1231340" y="153040"/>
            <a:ext cx="7929864" cy="1113702"/>
            <a:chOff x="1173458" y="305597"/>
            <a:chExt cx="7929864" cy="1113702"/>
          </a:xfrm>
        </p:grpSpPr>
        <p:sp>
          <p:nvSpPr>
            <p:cNvPr id="6" name="Rectangle: Rounded Corners 5">
              <a:extLst>
                <a:ext uri="{FF2B5EF4-FFF2-40B4-BE49-F238E27FC236}">
                  <a16:creationId xmlns:a16="http://schemas.microsoft.com/office/drawing/2014/main" id="{D285A600-9CD6-85FF-7A05-CF4942B2174A}"/>
                </a:ext>
              </a:extLst>
            </p:cNvPr>
            <p:cNvSpPr/>
            <p:nvPr/>
          </p:nvSpPr>
          <p:spPr>
            <a:xfrm>
              <a:off x="1173458" y="470265"/>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897434-1ADD-0601-5C9B-EA1898904BE5}"/>
                </a:ext>
              </a:extLst>
            </p:cNvPr>
            <p:cNvSpPr txBox="1"/>
            <p:nvPr/>
          </p:nvSpPr>
          <p:spPr>
            <a:xfrm>
              <a:off x="1588647" y="548845"/>
              <a:ext cx="4981959" cy="584775"/>
            </a:xfrm>
            <a:prstGeom prst="rect">
              <a:avLst/>
            </a:prstGeom>
            <a:noFill/>
          </p:spPr>
          <p:txBody>
            <a:bodyPr wrap="square" rtlCol="0">
              <a:spAutoFit/>
            </a:bodyPr>
            <a:lstStyle/>
            <a:p>
              <a:r>
                <a:rPr lang="en-US" sz="3200" b="1" dirty="0">
                  <a:solidFill>
                    <a:schemeClr val="tx2"/>
                  </a:solidFill>
                </a:rPr>
                <a:t>GUI interface of chatbot</a:t>
              </a:r>
            </a:p>
          </p:txBody>
        </p:sp>
        <p:pic>
          <p:nvPicPr>
            <p:cNvPr id="8" name="Picture 7" descr="A picture containing vector graphics&#10;&#10;Description generated with high confidence">
              <a:extLst>
                <a:ext uri="{FF2B5EF4-FFF2-40B4-BE49-F238E27FC236}">
                  <a16:creationId xmlns:a16="http://schemas.microsoft.com/office/drawing/2014/main" id="{4F4D829B-2F65-CD5F-108B-7366F12BB869}"/>
                </a:ext>
              </a:extLst>
            </p:cNvPr>
            <p:cNvPicPr>
              <a:picLocks noChangeAspect="1"/>
            </p:cNvPicPr>
            <p:nvPr/>
          </p:nvPicPr>
          <p:blipFill>
            <a:blip r:embed="rId2"/>
            <a:stretch>
              <a:fillRect/>
            </a:stretch>
          </p:blipFill>
          <p:spPr>
            <a:xfrm rot="5400000">
              <a:off x="7993115" y="309092"/>
              <a:ext cx="1113702" cy="1106712"/>
            </a:xfrm>
            <a:prstGeom prst="rect">
              <a:avLst/>
            </a:prstGeom>
          </p:spPr>
        </p:pic>
      </p:grpSp>
      <p:pic>
        <p:nvPicPr>
          <p:cNvPr id="3" name="Picture 2">
            <a:extLst>
              <a:ext uri="{FF2B5EF4-FFF2-40B4-BE49-F238E27FC236}">
                <a16:creationId xmlns:a16="http://schemas.microsoft.com/office/drawing/2014/main" id="{F2AF3142-B5B7-2000-59DD-90EC13255984}"/>
              </a:ext>
            </a:extLst>
          </p:cNvPr>
          <p:cNvPicPr>
            <a:picLocks noChangeAspect="1"/>
          </p:cNvPicPr>
          <p:nvPr/>
        </p:nvPicPr>
        <p:blipFill>
          <a:blip r:embed="rId3"/>
          <a:stretch>
            <a:fillRect/>
          </a:stretch>
        </p:blipFill>
        <p:spPr>
          <a:xfrm>
            <a:off x="1518699" y="1574532"/>
            <a:ext cx="8476091" cy="4767801"/>
          </a:xfrm>
          <a:prstGeom prst="rect">
            <a:avLst/>
          </a:prstGeom>
        </p:spPr>
      </p:pic>
    </p:spTree>
    <p:extLst>
      <p:ext uri="{BB962C8B-B14F-4D97-AF65-F5344CB8AC3E}">
        <p14:creationId xmlns:p14="http://schemas.microsoft.com/office/powerpoint/2010/main" val="15692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0E6030-B199-7008-53B8-3E94BFF24094}"/>
              </a:ext>
            </a:extLst>
          </p:cNvPr>
          <p:cNvGrpSpPr/>
          <p:nvPr/>
        </p:nvGrpSpPr>
        <p:grpSpPr>
          <a:xfrm>
            <a:off x="1231340" y="153040"/>
            <a:ext cx="7929864" cy="1113702"/>
            <a:chOff x="1173458" y="305597"/>
            <a:chExt cx="7929864" cy="1113702"/>
          </a:xfrm>
        </p:grpSpPr>
        <p:sp>
          <p:nvSpPr>
            <p:cNvPr id="6" name="Rectangle: Rounded Corners 5">
              <a:extLst>
                <a:ext uri="{FF2B5EF4-FFF2-40B4-BE49-F238E27FC236}">
                  <a16:creationId xmlns:a16="http://schemas.microsoft.com/office/drawing/2014/main" id="{D285A600-9CD6-85FF-7A05-CF4942B2174A}"/>
                </a:ext>
              </a:extLst>
            </p:cNvPr>
            <p:cNvSpPr/>
            <p:nvPr/>
          </p:nvSpPr>
          <p:spPr>
            <a:xfrm>
              <a:off x="1173458" y="470265"/>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897434-1ADD-0601-5C9B-EA1898904BE5}"/>
                </a:ext>
              </a:extLst>
            </p:cNvPr>
            <p:cNvSpPr txBox="1"/>
            <p:nvPr/>
          </p:nvSpPr>
          <p:spPr>
            <a:xfrm>
              <a:off x="1588647" y="548845"/>
              <a:ext cx="4981959" cy="584775"/>
            </a:xfrm>
            <a:prstGeom prst="rect">
              <a:avLst/>
            </a:prstGeom>
            <a:noFill/>
          </p:spPr>
          <p:txBody>
            <a:bodyPr wrap="square" rtlCol="0">
              <a:spAutoFit/>
            </a:bodyPr>
            <a:lstStyle/>
            <a:p>
              <a:r>
                <a:rPr lang="en-US" sz="3200" b="1" dirty="0">
                  <a:solidFill>
                    <a:schemeClr val="tx2"/>
                  </a:solidFill>
                </a:rPr>
                <a:t>GUI interface of chatbot</a:t>
              </a:r>
            </a:p>
          </p:txBody>
        </p:sp>
        <p:pic>
          <p:nvPicPr>
            <p:cNvPr id="8" name="Picture 7" descr="A picture containing vector graphics&#10;&#10;Description generated with high confidence">
              <a:extLst>
                <a:ext uri="{FF2B5EF4-FFF2-40B4-BE49-F238E27FC236}">
                  <a16:creationId xmlns:a16="http://schemas.microsoft.com/office/drawing/2014/main" id="{4F4D829B-2F65-CD5F-108B-7366F12BB869}"/>
                </a:ext>
              </a:extLst>
            </p:cNvPr>
            <p:cNvPicPr>
              <a:picLocks noChangeAspect="1"/>
            </p:cNvPicPr>
            <p:nvPr/>
          </p:nvPicPr>
          <p:blipFill>
            <a:blip r:embed="rId2"/>
            <a:stretch>
              <a:fillRect/>
            </a:stretch>
          </p:blipFill>
          <p:spPr>
            <a:xfrm rot="5400000">
              <a:off x="7993115" y="309092"/>
              <a:ext cx="1113702" cy="1106712"/>
            </a:xfrm>
            <a:prstGeom prst="rect">
              <a:avLst/>
            </a:prstGeom>
          </p:spPr>
        </p:pic>
      </p:grpSp>
      <p:pic>
        <p:nvPicPr>
          <p:cNvPr id="4" name="Picture 3">
            <a:extLst>
              <a:ext uri="{FF2B5EF4-FFF2-40B4-BE49-F238E27FC236}">
                <a16:creationId xmlns:a16="http://schemas.microsoft.com/office/drawing/2014/main" id="{CDC6DE4C-8DD4-F725-8051-7B524FF22DB6}"/>
              </a:ext>
            </a:extLst>
          </p:cNvPr>
          <p:cNvPicPr>
            <a:picLocks noChangeAspect="1"/>
          </p:cNvPicPr>
          <p:nvPr/>
        </p:nvPicPr>
        <p:blipFill>
          <a:blip r:embed="rId3"/>
          <a:stretch>
            <a:fillRect/>
          </a:stretch>
        </p:blipFill>
        <p:spPr>
          <a:xfrm>
            <a:off x="1382415" y="1635274"/>
            <a:ext cx="8596472" cy="4835516"/>
          </a:xfrm>
          <a:prstGeom prst="rect">
            <a:avLst/>
          </a:prstGeom>
        </p:spPr>
      </p:pic>
    </p:spTree>
    <p:extLst>
      <p:ext uri="{BB962C8B-B14F-4D97-AF65-F5344CB8AC3E}">
        <p14:creationId xmlns:p14="http://schemas.microsoft.com/office/powerpoint/2010/main" val="1370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0E6030-B199-7008-53B8-3E94BFF24094}"/>
              </a:ext>
            </a:extLst>
          </p:cNvPr>
          <p:cNvGrpSpPr/>
          <p:nvPr/>
        </p:nvGrpSpPr>
        <p:grpSpPr>
          <a:xfrm>
            <a:off x="1231340" y="153040"/>
            <a:ext cx="7929864" cy="1113702"/>
            <a:chOff x="1173458" y="305597"/>
            <a:chExt cx="7929864" cy="1113702"/>
          </a:xfrm>
        </p:grpSpPr>
        <p:sp>
          <p:nvSpPr>
            <p:cNvPr id="6" name="Rectangle: Rounded Corners 5">
              <a:extLst>
                <a:ext uri="{FF2B5EF4-FFF2-40B4-BE49-F238E27FC236}">
                  <a16:creationId xmlns:a16="http://schemas.microsoft.com/office/drawing/2014/main" id="{D285A600-9CD6-85FF-7A05-CF4942B2174A}"/>
                </a:ext>
              </a:extLst>
            </p:cNvPr>
            <p:cNvSpPr/>
            <p:nvPr/>
          </p:nvSpPr>
          <p:spPr>
            <a:xfrm>
              <a:off x="1173458" y="470265"/>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897434-1ADD-0601-5C9B-EA1898904BE5}"/>
                </a:ext>
              </a:extLst>
            </p:cNvPr>
            <p:cNvSpPr txBox="1"/>
            <p:nvPr/>
          </p:nvSpPr>
          <p:spPr>
            <a:xfrm>
              <a:off x="1588647" y="548845"/>
              <a:ext cx="4981959" cy="584775"/>
            </a:xfrm>
            <a:prstGeom prst="rect">
              <a:avLst/>
            </a:prstGeom>
            <a:noFill/>
          </p:spPr>
          <p:txBody>
            <a:bodyPr wrap="square" rtlCol="0">
              <a:spAutoFit/>
            </a:bodyPr>
            <a:lstStyle/>
            <a:p>
              <a:r>
                <a:rPr lang="en-US" sz="3200" b="1" dirty="0">
                  <a:solidFill>
                    <a:schemeClr val="tx2"/>
                  </a:solidFill>
                </a:rPr>
                <a:t>GUI interface of chatbot</a:t>
              </a:r>
            </a:p>
          </p:txBody>
        </p:sp>
        <p:pic>
          <p:nvPicPr>
            <p:cNvPr id="8" name="Picture 7" descr="A picture containing vector graphics&#10;&#10;Description generated with high confidence">
              <a:extLst>
                <a:ext uri="{FF2B5EF4-FFF2-40B4-BE49-F238E27FC236}">
                  <a16:creationId xmlns:a16="http://schemas.microsoft.com/office/drawing/2014/main" id="{4F4D829B-2F65-CD5F-108B-7366F12BB869}"/>
                </a:ext>
              </a:extLst>
            </p:cNvPr>
            <p:cNvPicPr>
              <a:picLocks noChangeAspect="1"/>
            </p:cNvPicPr>
            <p:nvPr/>
          </p:nvPicPr>
          <p:blipFill>
            <a:blip r:embed="rId2"/>
            <a:stretch>
              <a:fillRect/>
            </a:stretch>
          </p:blipFill>
          <p:spPr>
            <a:xfrm rot="5400000">
              <a:off x="7993115" y="309092"/>
              <a:ext cx="1113702" cy="1106712"/>
            </a:xfrm>
            <a:prstGeom prst="rect">
              <a:avLst/>
            </a:prstGeom>
          </p:spPr>
        </p:pic>
      </p:grpSp>
      <p:pic>
        <p:nvPicPr>
          <p:cNvPr id="4" name="Picture 3">
            <a:extLst>
              <a:ext uri="{FF2B5EF4-FFF2-40B4-BE49-F238E27FC236}">
                <a16:creationId xmlns:a16="http://schemas.microsoft.com/office/drawing/2014/main" id="{152D8B51-72DA-090F-411F-833EFB50C26A}"/>
              </a:ext>
            </a:extLst>
          </p:cNvPr>
          <p:cNvPicPr>
            <a:picLocks noChangeAspect="1"/>
          </p:cNvPicPr>
          <p:nvPr/>
        </p:nvPicPr>
        <p:blipFill>
          <a:blip r:embed="rId3"/>
          <a:stretch>
            <a:fillRect/>
          </a:stretch>
        </p:blipFill>
        <p:spPr>
          <a:xfrm>
            <a:off x="1351986" y="1568826"/>
            <a:ext cx="8698463" cy="4892885"/>
          </a:xfrm>
          <a:prstGeom prst="rect">
            <a:avLst/>
          </a:prstGeom>
        </p:spPr>
      </p:pic>
    </p:spTree>
    <p:extLst>
      <p:ext uri="{BB962C8B-B14F-4D97-AF65-F5344CB8AC3E}">
        <p14:creationId xmlns:p14="http://schemas.microsoft.com/office/powerpoint/2010/main" val="406788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29F8D3E-7D32-C9C5-7A5B-9AE4430243AC}"/>
              </a:ext>
            </a:extLst>
          </p:cNvPr>
          <p:cNvGrpSpPr/>
          <p:nvPr/>
        </p:nvGrpSpPr>
        <p:grpSpPr>
          <a:xfrm>
            <a:off x="1109848" y="249938"/>
            <a:ext cx="8017328" cy="1113702"/>
            <a:chOff x="1085994" y="305597"/>
            <a:chExt cx="8017328" cy="1113702"/>
          </a:xfrm>
        </p:grpSpPr>
        <p:sp>
          <p:nvSpPr>
            <p:cNvPr id="4" name="Rectangle: Rounded Corners 3">
              <a:extLst>
                <a:ext uri="{FF2B5EF4-FFF2-40B4-BE49-F238E27FC236}">
                  <a16:creationId xmlns:a16="http://schemas.microsoft.com/office/drawing/2014/main" id="{CB486B2A-1F9B-3574-6BF7-F7865A90DA27}"/>
                </a:ext>
              </a:extLst>
            </p:cNvPr>
            <p:cNvSpPr/>
            <p:nvPr/>
          </p:nvSpPr>
          <p:spPr>
            <a:xfrm>
              <a:off x="1085994" y="442773"/>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070F7B-AED0-52E3-8752-BA385C39FF9A}"/>
                </a:ext>
              </a:extLst>
            </p:cNvPr>
            <p:cNvSpPr txBox="1"/>
            <p:nvPr/>
          </p:nvSpPr>
          <p:spPr>
            <a:xfrm>
              <a:off x="1365622" y="442773"/>
              <a:ext cx="6630988" cy="707886"/>
            </a:xfrm>
            <a:prstGeom prst="rect">
              <a:avLst/>
            </a:prstGeom>
            <a:noFill/>
          </p:spPr>
          <p:txBody>
            <a:bodyPr wrap="square" rtlCol="0">
              <a:spAutoFit/>
            </a:bodyPr>
            <a:lstStyle/>
            <a:p>
              <a:r>
                <a:rPr lang="en-US" altLang="en-US" sz="4000" b="1" dirty="0">
                  <a:solidFill>
                    <a:schemeClr val="tx2"/>
                  </a:solidFill>
                </a:rPr>
                <a:t>Excerpt from the book</a:t>
              </a:r>
              <a:endParaRPr lang="en-US" sz="4000" b="1" dirty="0">
                <a:solidFill>
                  <a:schemeClr val="tx2"/>
                </a:solidFill>
              </a:endParaRPr>
            </a:p>
          </p:txBody>
        </p:sp>
        <p:pic>
          <p:nvPicPr>
            <p:cNvPr id="6" name="Picture 5" descr="A picture containing vector graphics&#10;&#10;Description generated with high confidence">
              <a:extLst>
                <a:ext uri="{FF2B5EF4-FFF2-40B4-BE49-F238E27FC236}">
                  <a16:creationId xmlns:a16="http://schemas.microsoft.com/office/drawing/2014/main" id="{2245B247-7210-BB95-611F-5C275DA285C8}"/>
                </a:ext>
              </a:extLst>
            </p:cNvPr>
            <p:cNvPicPr>
              <a:picLocks noChangeAspect="1"/>
            </p:cNvPicPr>
            <p:nvPr/>
          </p:nvPicPr>
          <p:blipFill>
            <a:blip r:embed="rId2"/>
            <a:stretch>
              <a:fillRect/>
            </a:stretch>
          </p:blipFill>
          <p:spPr>
            <a:xfrm rot="5400000">
              <a:off x="7993115" y="309092"/>
              <a:ext cx="1113702" cy="1106712"/>
            </a:xfrm>
            <a:prstGeom prst="rect">
              <a:avLst/>
            </a:prstGeom>
          </p:spPr>
        </p:pic>
      </p:grpSp>
      <p:pic>
        <p:nvPicPr>
          <p:cNvPr id="7" name="Picture 4">
            <a:extLst>
              <a:ext uri="{FF2B5EF4-FFF2-40B4-BE49-F238E27FC236}">
                <a16:creationId xmlns:a16="http://schemas.microsoft.com/office/drawing/2014/main" id="{E098AB42-07DE-D9FC-39FF-2677DA2E3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406" y="1419299"/>
            <a:ext cx="6037637" cy="507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32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9FC245-765C-D020-5586-A88D4C73DCD9}"/>
              </a:ext>
            </a:extLst>
          </p:cNvPr>
          <p:cNvGrpSpPr/>
          <p:nvPr/>
        </p:nvGrpSpPr>
        <p:grpSpPr>
          <a:xfrm>
            <a:off x="1000753" y="57624"/>
            <a:ext cx="8017328" cy="1113702"/>
            <a:chOff x="1085994" y="305597"/>
            <a:chExt cx="8017328" cy="1113702"/>
          </a:xfrm>
        </p:grpSpPr>
        <p:sp>
          <p:nvSpPr>
            <p:cNvPr id="4" name="Rectangle: Rounded Corners 3">
              <a:extLst>
                <a:ext uri="{FF2B5EF4-FFF2-40B4-BE49-F238E27FC236}">
                  <a16:creationId xmlns:a16="http://schemas.microsoft.com/office/drawing/2014/main" id="{231ABC03-A307-9B0C-8FDD-62FCDDC22291}"/>
                </a:ext>
              </a:extLst>
            </p:cNvPr>
            <p:cNvSpPr/>
            <p:nvPr/>
          </p:nvSpPr>
          <p:spPr>
            <a:xfrm>
              <a:off x="1085994" y="442773"/>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25CC638-018E-400A-3D50-79C013D9DADA}"/>
                </a:ext>
              </a:extLst>
            </p:cNvPr>
            <p:cNvSpPr txBox="1"/>
            <p:nvPr/>
          </p:nvSpPr>
          <p:spPr>
            <a:xfrm>
              <a:off x="1365622" y="645528"/>
              <a:ext cx="6630988" cy="400110"/>
            </a:xfrm>
            <a:prstGeom prst="rect">
              <a:avLst/>
            </a:prstGeom>
            <a:noFill/>
          </p:spPr>
          <p:txBody>
            <a:bodyPr wrap="square" rtlCol="0">
              <a:spAutoFit/>
            </a:bodyPr>
            <a:lstStyle/>
            <a:p>
              <a:r>
                <a:rPr lang="en-US" sz="2000" b="1" dirty="0">
                  <a:solidFill>
                    <a:schemeClr val="tx2"/>
                  </a:solidFill>
                </a:rPr>
                <a:t>LITERATURE SURVEY OF  VARIOUS CHATBOTS</a:t>
              </a:r>
            </a:p>
          </p:txBody>
        </p:sp>
        <p:pic>
          <p:nvPicPr>
            <p:cNvPr id="6" name="Picture 5" descr="A picture containing vector graphics&#10;&#10;Description generated with high confidence">
              <a:extLst>
                <a:ext uri="{FF2B5EF4-FFF2-40B4-BE49-F238E27FC236}">
                  <a16:creationId xmlns:a16="http://schemas.microsoft.com/office/drawing/2014/main" id="{BD8D6DF3-A597-12C9-21DB-AAA0DAB0CA51}"/>
                </a:ext>
              </a:extLst>
            </p:cNvPr>
            <p:cNvPicPr>
              <a:picLocks noChangeAspect="1"/>
            </p:cNvPicPr>
            <p:nvPr/>
          </p:nvPicPr>
          <p:blipFill>
            <a:blip r:embed="rId2"/>
            <a:stretch>
              <a:fillRect/>
            </a:stretch>
          </p:blipFill>
          <p:spPr>
            <a:xfrm rot="5400000">
              <a:off x="7993115" y="309092"/>
              <a:ext cx="1113702" cy="1106712"/>
            </a:xfrm>
            <a:prstGeom prst="rect">
              <a:avLst/>
            </a:prstGeom>
          </p:spPr>
        </p:pic>
      </p:grpSp>
      <p:sp>
        <p:nvSpPr>
          <p:cNvPr id="11" name="TextBox 10">
            <a:extLst>
              <a:ext uri="{FF2B5EF4-FFF2-40B4-BE49-F238E27FC236}">
                <a16:creationId xmlns:a16="http://schemas.microsoft.com/office/drawing/2014/main" id="{E53A4D4F-1C06-B0B4-2C3F-B92D231B6710}"/>
              </a:ext>
            </a:extLst>
          </p:cNvPr>
          <p:cNvSpPr txBox="1"/>
          <p:nvPr/>
        </p:nvSpPr>
        <p:spPr>
          <a:xfrm>
            <a:off x="1280381" y="1379349"/>
            <a:ext cx="1338833" cy="646331"/>
          </a:xfrm>
          <a:prstGeom prst="rect">
            <a:avLst/>
          </a:prstGeom>
          <a:noFill/>
        </p:spPr>
        <p:txBody>
          <a:bodyPr wrap="square" rtlCol="0">
            <a:spAutoFit/>
          </a:bodyPr>
          <a:lstStyle/>
          <a:p>
            <a:r>
              <a:rPr lang="en-IN" b="1" dirty="0"/>
              <a:t>Abstract :</a:t>
            </a:r>
          </a:p>
          <a:p>
            <a:endParaRPr lang="en-IN" dirty="0"/>
          </a:p>
        </p:txBody>
      </p:sp>
      <p:sp>
        <p:nvSpPr>
          <p:cNvPr id="12" name="TextBox 11">
            <a:extLst>
              <a:ext uri="{FF2B5EF4-FFF2-40B4-BE49-F238E27FC236}">
                <a16:creationId xmlns:a16="http://schemas.microsoft.com/office/drawing/2014/main" id="{44E4E26B-EEB0-CAF5-C3DC-5BCF9B6E3948}"/>
              </a:ext>
            </a:extLst>
          </p:cNvPr>
          <p:cNvSpPr txBox="1"/>
          <p:nvPr/>
        </p:nvSpPr>
        <p:spPr>
          <a:xfrm>
            <a:off x="1774556" y="1987382"/>
            <a:ext cx="7725905" cy="2585323"/>
          </a:xfrm>
          <a:prstGeom prst="rect">
            <a:avLst/>
          </a:prstGeom>
          <a:noFill/>
        </p:spPr>
        <p:txBody>
          <a:bodyPr wrap="square" rtlCol="0">
            <a:spAutoFit/>
          </a:bodyPr>
          <a:lstStyle/>
          <a:p>
            <a:r>
              <a:rPr lang="en-US" dirty="0"/>
              <a:t>A chatbot is AI computer software that can act as a conversation through textual or auditory methods. The core of chatbots analyses a customer’s data using the artificial intelligence which integrates the response with them. Different tasks can be replaced with AI-powered bots as they are much more powerful—and are capable of performing multiple tasks at once. Machine Learning techniques are basically used in the process of understanding the input that we get from the user and replying to the user. Natural language processing allows a bot to have a conversation as naturally as possible. The ideal interaction between user and chatbot is a balanced mix of Innovative technology and human Intervention</a:t>
            </a:r>
            <a:endParaRPr lang="en-IN" dirty="0"/>
          </a:p>
        </p:txBody>
      </p:sp>
      <p:sp>
        <p:nvSpPr>
          <p:cNvPr id="13" name="TextBox 12">
            <a:extLst>
              <a:ext uri="{FF2B5EF4-FFF2-40B4-BE49-F238E27FC236}">
                <a16:creationId xmlns:a16="http://schemas.microsoft.com/office/drawing/2014/main" id="{0574BC28-2AAD-897C-D2A6-F55E19D740E4}"/>
              </a:ext>
            </a:extLst>
          </p:cNvPr>
          <p:cNvSpPr txBox="1"/>
          <p:nvPr/>
        </p:nvSpPr>
        <p:spPr>
          <a:xfrm>
            <a:off x="1441342" y="5098942"/>
            <a:ext cx="937648" cy="369332"/>
          </a:xfrm>
          <a:prstGeom prst="rect">
            <a:avLst/>
          </a:prstGeom>
          <a:noFill/>
        </p:spPr>
        <p:txBody>
          <a:bodyPr wrap="square" rtlCol="0">
            <a:spAutoFit/>
          </a:bodyPr>
          <a:lstStyle/>
          <a:p>
            <a:r>
              <a:rPr lang="en-IN" b="1" dirty="0"/>
              <a:t>Link :</a:t>
            </a:r>
          </a:p>
        </p:txBody>
      </p:sp>
      <p:sp>
        <p:nvSpPr>
          <p:cNvPr id="14" name="TextBox 13">
            <a:extLst>
              <a:ext uri="{FF2B5EF4-FFF2-40B4-BE49-F238E27FC236}">
                <a16:creationId xmlns:a16="http://schemas.microsoft.com/office/drawing/2014/main" id="{8B4B8D1B-E9DA-EC93-60ED-71819A7D2778}"/>
              </a:ext>
            </a:extLst>
          </p:cNvPr>
          <p:cNvSpPr txBox="1"/>
          <p:nvPr/>
        </p:nvSpPr>
        <p:spPr>
          <a:xfrm>
            <a:off x="2572718" y="5388761"/>
            <a:ext cx="6129579" cy="369332"/>
          </a:xfrm>
          <a:prstGeom prst="rect">
            <a:avLst/>
          </a:prstGeom>
          <a:noFill/>
        </p:spPr>
        <p:txBody>
          <a:bodyPr wrap="square" rtlCol="0">
            <a:spAutoFit/>
          </a:bodyPr>
          <a:lstStyle/>
          <a:p>
            <a:r>
              <a:rPr lang="en-IN" dirty="0">
                <a:hlinkClick r:id="rId3"/>
              </a:rPr>
              <a:t>https://www.jetir.org/view?paper=JETIR200524</a:t>
            </a:r>
            <a:endParaRPr lang="en-IN" dirty="0"/>
          </a:p>
        </p:txBody>
      </p:sp>
    </p:spTree>
    <p:extLst>
      <p:ext uri="{BB962C8B-B14F-4D97-AF65-F5344CB8AC3E}">
        <p14:creationId xmlns:p14="http://schemas.microsoft.com/office/powerpoint/2010/main" val="210991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74CF60-7C28-3AF6-783C-606026637B7B}"/>
              </a:ext>
            </a:extLst>
          </p:cNvPr>
          <p:cNvGrpSpPr/>
          <p:nvPr/>
        </p:nvGrpSpPr>
        <p:grpSpPr>
          <a:xfrm>
            <a:off x="1143876" y="153040"/>
            <a:ext cx="8017328" cy="1113702"/>
            <a:chOff x="1085994" y="305597"/>
            <a:chExt cx="8017328" cy="1113702"/>
          </a:xfrm>
        </p:grpSpPr>
        <p:sp>
          <p:nvSpPr>
            <p:cNvPr id="4" name="Rectangle: Rounded Corners 3">
              <a:extLst>
                <a:ext uri="{FF2B5EF4-FFF2-40B4-BE49-F238E27FC236}">
                  <a16:creationId xmlns:a16="http://schemas.microsoft.com/office/drawing/2014/main" id="{E9BA6A91-9673-8133-FDFC-6B7E515B8EAF}"/>
                </a:ext>
              </a:extLst>
            </p:cNvPr>
            <p:cNvSpPr/>
            <p:nvPr/>
          </p:nvSpPr>
          <p:spPr>
            <a:xfrm>
              <a:off x="1085994" y="442773"/>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6F4EBA-1703-5B25-17A0-BC9B02BF86A2}"/>
                </a:ext>
              </a:extLst>
            </p:cNvPr>
            <p:cNvSpPr txBox="1"/>
            <p:nvPr/>
          </p:nvSpPr>
          <p:spPr>
            <a:xfrm>
              <a:off x="1959300" y="476251"/>
              <a:ext cx="4981959" cy="707886"/>
            </a:xfrm>
            <a:prstGeom prst="rect">
              <a:avLst/>
            </a:prstGeom>
            <a:noFill/>
          </p:spPr>
          <p:txBody>
            <a:bodyPr wrap="square" rtlCol="0">
              <a:spAutoFit/>
            </a:bodyPr>
            <a:lstStyle/>
            <a:p>
              <a:r>
                <a:rPr lang="en-US" sz="4000" b="1" dirty="0">
                  <a:solidFill>
                    <a:schemeClr val="tx2"/>
                  </a:solidFill>
                </a:rPr>
                <a:t>References</a:t>
              </a:r>
            </a:p>
          </p:txBody>
        </p:sp>
        <p:pic>
          <p:nvPicPr>
            <p:cNvPr id="6" name="Picture 5" descr="A picture containing vector graphics&#10;&#10;Description generated with high confidence">
              <a:extLst>
                <a:ext uri="{FF2B5EF4-FFF2-40B4-BE49-F238E27FC236}">
                  <a16:creationId xmlns:a16="http://schemas.microsoft.com/office/drawing/2014/main" id="{386366D6-1202-38CF-FE2B-E8331D13F591}"/>
                </a:ext>
              </a:extLst>
            </p:cNvPr>
            <p:cNvPicPr>
              <a:picLocks noChangeAspect="1"/>
            </p:cNvPicPr>
            <p:nvPr/>
          </p:nvPicPr>
          <p:blipFill>
            <a:blip r:embed="rId2"/>
            <a:stretch>
              <a:fillRect/>
            </a:stretch>
          </p:blipFill>
          <p:spPr>
            <a:xfrm rot="5400000">
              <a:off x="7993115" y="309092"/>
              <a:ext cx="1113702" cy="1106712"/>
            </a:xfrm>
            <a:prstGeom prst="rect">
              <a:avLst/>
            </a:prstGeom>
          </p:spPr>
        </p:pic>
      </p:grpSp>
      <p:sp>
        <p:nvSpPr>
          <p:cNvPr id="8" name="TextBox 7">
            <a:extLst>
              <a:ext uri="{FF2B5EF4-FFF2-40B4-BE49-F238E27FC236}">
                <a16:creationId xmlns:a16="http://schemas.microsoft.com/office/drawing/2014/main" id="{9B05295E-EFE5-79D5-8EB7-3B93EA6921AB}"/>
              </a:ext>
            </a:extLst>
          </p:cNvPr>
          <p:cNvSpPr txBox="1"/>
          <p:nvPr/>
        </p:nvSpPr>
        <p:spPr>
          <a:xfrm>
            <a:off x="1605984" y="1364561"/>
            <a:ext cx="6305385" cy="5355312"/>
          </a:xfrm>
          <a:prstGeom prst="rect">
            <a:avLst/>
          </a:prstGeom>
          <a:noFill/>
        </p:spPr>
        <p:txBody>
          <a:bodyPr wrap="square" rtlCol="0">
            <a:spAutoFit/>
          </a:bodyPr>
          <a:lstStyle/>
          <a:p>
            <a:r>
              <a:rPr lang="en-US" dirty="0"/>
              <a:t>[1]. A framework for chatbot evaluation. (2017, January 24). Retrieved from </a:t>
            </a:r>
            <a:r>
              <a:rPr lang="en-US" dirty="0">
                <a:hlinkClick r:id="rId3"/>
              </a:rPr>
              <a:t>https://isquared.wordpress.com/2017/01/24/a-framework-for-chatbot-evaluation</a:t>
            </a:r>
            <a:r>
              <a:rPr lang="en-US" dirty="0"/>
              <a:t>.</a:t>
            </a:r>
          </a:p>
          <a:p>
            <a:endParaRPr lang="en-US" dirty="0"/>
          </a:p>
          <a:p>
            <a:r>
              <a:rPr lang="en-US" dirty="0"/>
              <a:t>[2]. An, M. (2017). Artificial Intelligence Is Here-People Just Don't Realize It. Retrieved December 10,2017,from </a:t>
            </a:r>
            <a:r>
              <a:rPr lang="en-US" dirty="0">
                <a:hlinkClick r:id="rId4"/>
              </a:rPr>
              <a:t>https://research.hubspot.com/reports/artificial-intelligence-is-here</a:t>
            </a:r>
            <a:endParaRPr lang="en-US" dirty="0"/>
          </a:p>
          <a:p>
            <a:endParaRPr lang="en-US" dirty="0"/>
          </a:p>
          <a:p>
            <a:r>
              <a:rPr lang="en-US" dirty="0"/>
              <a:t>[3]. </a:t>
            </a:r>
            <a:r>
              <a:rPr lang="en-US" dirty="0" err="1"/>
              <a:t>Ayyar</a:t>
            </a:r>
            <a:r>
              <a:rPr lang="en-US" dirty="0"/>
              <a:t>, R. (2017). Now shop with Titan using chatbots-Times of India. Retrieved December 08,2017,from https://timesofindia.indiatimes.com/business/india-business/now</a:t>
            </a:r>
          </a:p>
          <a:p>
            <a:r>
              <a:rPr lang="en-US" dirty="0"/>
              <a:t>-shop-with-titan-using-chatbots/articleshow/59155840.cms.</a:t>
            </a:r>
          </a:p>
          <a:p>
            <a:endParaRPr lang="en-US" dirty="0"/>
          </a:p>
          <a:p>
            <a:r>
              <a:rPr lang="en-US" dirty="0"/>
              <a:t>[4]. </a:t>
            </a:r>
            <a:r>
              <a:rPr lang="en-US" dirty="0" err="1"/>
              <a:t>Ballve</a:t>
            </a:r>
            <a:r>
              <a:rPr lang="en-US" dirty="0"/>
              <a:t>, M. (2015). Messaging apps are now bigger than social networks. Retrieved December 10,2017</a:t>
            </a:r>
          </a:p>
          <a:p>
            <a:endParaRPr lang="en-US" dirty="0"/>
          </a:p>
          <a:p>
            <a:r>
              <a:rPr lang="en-US" dirty="0"/>
              <a:t>[5].Wikipedia,  Google.com, Python.org</a:t>
            </a:r>
          </a:p>
          <a:p>
            <a:endParaRPr lang="en-US" dirty="0"/>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163534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80F8ED-55C7-1FC7-DEA8-F434EB3406A9}"/>
              </a:ext>
            </a:extLst>
          </p:cNvPr>
          <p:cNvPicPr>
            <a:picLocks noChangeAspect="1"/>
          </p:cNvPicPr>
          <p:nvPr/>
        </p:nvPicPr>
        <p:blipFill>
          <a:blip r:embed="rId2"/>
          <a:stretch>
            <a:fillRect/>
          </a:stretch>
        </p:blipFill>
        <p:spPr>
          <a:xfrm>
            <a:off x="1481419" y="533745"/>
            <a:ext cx="5475972" cy="5326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 name="Group 4">
            <a:extLst>
              <a:ext uri="{FF2B5EF4-FFF2-40B4-BE49-F238E27FC236}">
                <a16:creationId xmlns:a16="http://schemas.microsoft.com/office/drawing/2014/main" id="{0B620F01-6C1C-3130-DA57-BCB521C2EF9B}"/>
              </a:ext>
            </a:extLst>
          </p:cNvPr>
          <p:cNvGrpSpPr/>
          <p:nvPr/>
        </p:nvGrpSpPr>
        <p:grpSpPr>
          <a:xfrm>
            <a:off x="7774395" y="5080975"/>
            <a:ext cx="3779849" cy="1558456"/>
            <a:chOff x="1157802" y="519174"/>
            <a:chExt cx="7250623" cy="385724"/>
          </a:xfrm>
        </p:grpSpPr>
        <p:sp>
          <p:nvSpPr>
            <p:cNvPr id="6" name="Rectangle: Rounded Corners 5">
              <a:extLst>
                <a:ext uri="{FF2B5EF4-FFF2-40B4-BE49-F238E27FC236}">
                  <a16:creationId xmlns:a16="http://schemas.microsoft.com/office/drawing/2014/main" id="{04DD892F-9BA7-59E8-22AF-7092820C2CD5}"/>
                </a:ext>
              </a:extLst>
            </p:cNvPr>
            <p:cNvSpPr/>
            <p:nvPr/>
          </p:nvSpPr>
          <p:spPr>
            <a:xfrm>
              <a:off x="1157802" y="519174"/>
              <a:ext cx="7046624" cy="385724"/>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D61E4BF-6A79-700B-0F92-0EAA9F8310D9}"/>
                </a:ext>
              </a:extLst>
            </p:cNvPr>
            <p:cNvSpPr txBox="1"/>
            <p:nvPr/>
          </p:nvSpPr>
          <p:spPr>
            <a:xfrm>
              <a:off x="1777437" y="632051"/>
              <a:ext cx="6630988" cy="175205"/>
            </a:xfrm>
            <a:prstGeom prst="rect">
              <a:avLst/>
            </a:prstGeom>
            <a:noFill/>
          </p:spPr>
          <p:txBody>
            <a:bodyPr wrap="square" rtlCol="0">
              <a:spAutoFit/>
            </a:bodyPr>
            <a:lstStyle/>
            <a:p>
              <a:r>
                <a:rPr lang="en-US" sz="4000" b="1" dirty="0">
                  <a:solidFill>
                    <a:schemeClr val="tx2"/>
                  </a:solidFill>
                </a:rPr>
                <a:t>Thank you..</a:t>
              </a:r>
            </a:p>
          </p:txBody>
        </p:sp>
      </p:grpSp>
    </p:spTree>
    <p:extLst>
      <p:ext uri="{BB962C8B-B14F-4D97-AF65-F5344CB8AC3E}">
        <p14:creationId xmlns:p14="http://schemas.microsoft.com/office/powerpoint/2010/main" val="301590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04DD95-683E-4D7E-8AEB-FBBA8C99EDF9}"/>
              </a:ext>
            </a:extLst>
          </p:cNvPr>
          <p:cNvSpPr txBox="1"/>
          <p:nvPr/>
        </p:nvSpPr>
        <p:spPr>
          <a:xfrm>
            <a:off x="1252248" y="1620982"/>
            <a:ext cx="10097923" cy="4524315"/>
          </a:xfrm>
          <a:prstGeom prst="rect">
            <a:avLst/>
          </a:prstGeom>
          <a:noFill/>
        </p:spPr>
        <p:txBody>
          <a:bodyPr wrap="square" rtlCol="0">
            <a:spAutoFit/>
          </a:bodyPr>
          <a:lstStyle/>
          <a:p>
            <a:pPr algn="just"/>
            <a:r>
              <a:rPr lang="en-US" sz="3600" dirty="0"/>
              <a:t>A chatbot is a computer program governed by a set of pre-defined rules or artificial intelligence that grants it the capabilities to communicate with and like a human.</a:t>
            </a:r>
          </a:p>
          <a:p>
            <a:pPr algn="just"/>
            <a:endParaRPr lang="en-US" sz="3600" dirty="0"/>
          </a:p>
          <a:p>
            <a:pPr algn="just"/>
            <a:r>
              <a:rPr lang="en-US" sz="3600" dirty="0"/>
              <a:t>A set of commands is fed into the system that makes it smart enough to interpret and react to user-inputted queries.</a:t>
            </a:r>
          </a:p>
        </p:txBody>
      </p:sp>
      <p:grpSp>
        <p:nvGrpSpPr>
          <p:cNvPr id="2" name="Group 1">
            <a:extLst>
              <a:ext uri="{FF2B5EF4-FFF2-40B4-BE49-F238E27FC236}">
                <a16:creationId xmlns:a16="http://schemas.microsoft.com/office/drawing/2014/main" id="{6505D638-FF11-4D52-B0D7-08C244420477}"/>
              </a:ext>
            </a:extLst>
          </p:cNvPr>
          <p:cNvGrpSpPr/>
          <p:nvPr/>
        </p:nvGrpSpPr>
        <p:grpSpPr>
          <a:xfrm>
            <a:off x="1085994" y="293838"/>
            <a:ext cx="7177736" cy="1113702"/>
            <a:chOff x="1085994" y="293838"/>
            <a:chExt cx="7177736" cy="1113702"/>
          </a:xfrm>
        </p:grpSpPr>
        <p:sp>
          <p:nvSpPr>
            <p:cNvPr id="5" name="Rectangle: Rounded Corners 4">
              <a:extLst>
                <a:ext uri="{FF2B5EF4-FFF2-40B4-BE49-F238E27FC236}">
                  <a16:creationId xmlns:a16="http://schemas.microsoft.com/office/drawing/2014/main" id="{B2D083C4-3022-479A-AED5-AAF773F55CD4}"/>
                </a:ext>
              </a:extLst>
            </p:cNvPr>
            <p:cNvSpPr/>
            <p:nvPr/>
          </p:nvSpPr>
          <p:spPr>
            <a:xfrm>
              <a:off x="1085994" y="442773"/>
              <a:ext cx="6220691"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D7517C-4CB0-411D-A67A-6AFE9D7A8930}"/>
                </a:ext>
              </a:extLst>
            </p:cNvPr>
            <p:cNvSpPr txBox="1"/>
            <p:nvPr/>
          </p:nvSpPr>
          <p:spPr>
            <a:xfrm>
              <a:off x="1252248" y="524456"/>
              <a:ext cx="5342516" cy="707886"/>
            </a:xfrm>
            <a:prstGeom prst="rect">
              <a:avLst/>
            </a:prstGeom>
            <a:noFill/>
          </p:spPr>
          <p:txBody>
            <a:bodyPr wrap="square" rtlCol="0">
              <a:spAutoFit/>
            </a:bodyPr>
            <a:lstStyle/>
            <a:p>
              <a:r>
                <a:rPr lang="en-US" sz="4000" b="1" dirty="0">
                  <a:solidFill>
                    <a:schemeClr val="tx2"/>
                  </a:solidFill>
                </a:rPr>
                <a:t>What is a Chatbot?</a:t>
              </a:r>
              <a:endParaRPr lang="en-US" sz="4000" dirty="0">
                <a:solidFill>
                  <a:schemeClr val="tx2"/>
                </a:solidFill>
              </a:endParaRPr>
            </a:p>
          </p:txBody>
        </p:sp>
        <p:pic>
          <p:nvPicPr>
            <p:cNvPr id="8" name="Picture 7" descr="A picture containing vector graphics&#10;&#10;Description generated with high confidence">
              <a:extLst>
                <a:ext uri="{FF2B5EF4-FFF2-40B4-BE49-F238E27FC236}">
                  <a16:creationId xmlns:a16="http://schemas.microsoft.com/office/drawing/2014/main" id="{4AF475D8-1F41-4B2D-8781-E8F585234186}"/>
                </a:ext>
              </a:extLst>
            </p:cNvPr>
            <p:cNvPicPr>
              <a:picLocks noChangeAspect="1"/>
            </p:cNvPicPr>
            <p:nvPr/>
          </p:nvPicPr>
          <p:blipFill>
            <a:blip r:embed="rId3"/>
            <a:stretch>
              <a:fillRect/>
            </a:stretch>
          </p:blipFill>
          <p:spPr>
            <a:xfrm rot="5400000">
              <a:off x="7153523" y="297333"/>
              <a:ext cx="1113702" cy="1106712"/>
            </a:xfrm>
            <a:prstGeom prst="rect">
              <a:avLst/>
            </a:prstGeom>
          </p:spPr>
        </p:pic>
      </p:grpSp>
    </p:spTree>
    <p:extLst>
      <p:ext uri="{BB962C8B-B14F-4D97-AF65-F5344CB8AC3E}">
        <p14:creationId xmlns:p14="http://schemas.microsoft.com/office/powerpoint/2010/main" val="1087177663"/>
      </p:ext>
    </p:extLst>
  </p:cSld>
  <p:clrMapOvr>
    <a:masterClrMapping/>
  </p:clrMapOvr>
  <mc:AlternateContent xmlns:mc="http://schemas.openxmlformats.org/markup-compatibility/2006" xmlns:p14="http://schemas.microsoft.com/office/powerpoint/2010/main">
    <mc:Choice Requires="p14">
      <p:transition spd="med">
        <p14:window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04DD95-683E-4D7E-8AEB-FBBA8C99EDF9}"/>
              </a:ext>
            </a:extLst>
          </p:cNvPr>
          <p:cNvSpPr txBox="1"/>
          <p:nvPr/>
        </p:nvSpPr>
        <p:spPr>
          <a:xfrm>
            <a:off x="1252248" y="1620982"/>
            <a:ext cx="10097923" cy="523220"/>
          </a:xfrm>
          <a:prstGeom prst="rect">
            <a:avLst/>
          </a:prstGeom>
          <a:noFill/>
        </p:spPr>
        <p:txBody>
          <a:bodyPr wrap="square" rtlCol="0">
            <a:spAutoFit/>
          </a:bodyPr>
          <a:lstStyle/>
          <a:p>
            <a:r>
              <a:rPr lang="en-US" sz="2800" dirty="0"/>
              <a:t>There are two types of chatbots:</a:t>
            </a:r>
          </a:p>
        </p:txBody>
      </p:sp>
      <p:grpSp>
        <p:nvGrpSpPr>
          <p:cNvPr id="4" name="Group 3">
            <a:extLst>
              <a:ext uri="{FF2B5EF4-FFF2-40B4-BE49-F238E27FC236}">
                <a16:creationId xmlns:a16="http://schemas.microsoft.com/office/drawing/2014/main" id="{6B69A01A-530A-40E4-AD1B-8EBAF9C8B22D}"/>
              </a:ext>
            </a:extLst>
          </p:cNvPr>
          <p:cNvGrpSpPr/>
          <p:nvPr/>
        </p:nvGrpSpPr>
        <p:grpSpPr>
          <a:xfrm>
            <a:off x="1085994" y="293838"/>
            <a:ext cx="7177736" cy="1113702"/>
            <a:chOff x="1085994" y="293838"/>
            <a:chExt cx="7177736" cy="1113702"/>
          </a:xfrm>
        </p:grpSpPr>
        <p:sp>
          <p:nvSpPr>
            <p:cNvPr id="5" name="Rectangle: Rounded Corners 4">
              <a:extLst>
                <a:ext uri="{FF2B5EF4-FFF2-40B4-BE49-F238E27FC236}">
                  <a16:creationId xmlns:a16="http://schemas.microsoft.com/office/drawing/2014/main" id="{B2D083C4-3022-479A-AED5-AAF773F55CD4}"/>
                </a:ext>
              </a:extLst>
            </p:cNvPr>
            <p:cNvSpPr/>
            <p:nvPr/>
          </p:nvSpPr>
          <p:spPr>
            <a:xfrm>
              <a:off x="1085994" y="442773"/>
              <a:ext cx="6220691"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D7517C-4CB0-411D-A67A-6AFE9D7A8930}"/>
                </a:ext>
              </a:extLst>
            </p:cNvPr>
            <p:cNvSpPr txBox="1"/>
            <p:nvPr/>
          </p:nvSpPr>
          <p:spPr>
            <a:xfrm>
              <a:off x="1252248" y="524456"/>
              <a:ext cx="5342516" cy="707886"/>
            </a:xfrm>
            <a:prstGeom prst="rect">
              <a:avLst/>
            </a:prstGeom>
            <a:noFill/>
          </p:spPr>
          <p:txBody>
            <a:bodyPr wrap="square" rtlCol="0">
              <a:spAutoFit/>
            </a:bodyPr>
            <a:lstStyle/>
            <a:p>
              <a:r>
                <a:rPr lang="en-US" sz="4000" b="1" dirty="0">
                  <a:solidFill>
                    <a:schemeClr val="tx2"/>
                  </a:solidFill>
                </a:rPr>
                <a:t>Types of Chatbots</a:t>
              </a:r>
              <a:endParaRPr lang="en-US" sz="4000" dirty="0">
                <a:solidFill>
                  <a:schemeClr val="tx2"/>
                </a:solidFill>
              </a:endParaRPr>
            </a:p>
          </p:txBody>
        </p:sp>
        <p:pic>
          <p:nvPicPr>
            <p:cNvPr id="7" name="Picture 6" descr="A picture containing vector graphics&#10;&#10;Description generated with high confidence">
              <a:extLst>
                <a:ext uri="{FF2B5EF4-FFF2-40B4-BE49-F238E27FC236}">
                  <a16:creationId xmlns:a16="http://schemas.microsoft.com/office/drawing/2014/main" id="{ACB45949-0167-4963-B4A2-D671EE26B813}"/>
                </a:ext>
              </a:extLst>
            </p:cNvPr>
            <p:cNvPicPr>
              <a:picLocks noChangeAspect="1"/>
            </p:cNvPicPr>
            <p:nvPr/>
          </p:nvPicPr>
          <p:blipFill>
            <a:blip r:embed="rId3"/>
            <a:stretch>
              <a:fillRect/>
            </a:stretch>
          </p:blipFill>
          <p:spPr>
            <a:xfrm rot="5400000">
              <a:off x="7153523" y="297333"/>
              <a:ext cx="1113702" cy="1106712"/>
            </a:xfrm>
            <a:prstGeom prst="rect">
              <a:avLst/>
            </a:prstGeom>
          </p:spPr>
        </p:pic>
      </p:grpSp>
      <p:sp>
        <p:nvSpPr>
          <p:cNvPr id="2" name="TextBox 1">
            <a:extLst>
              <a:ext uri="{FF2B5EF4-FFF2-40B4-BE49-F238E27FC236}">
                <a16:creationId xmlns:a16="http://schemas.microsoft.com/office/drawing/2014/main" id="{74B7BAED-944D-459E-BA28-5D26C8A1AC3A}"/>
              </a:ext>
            </a:extLst>
          </p:cNvPr>
          <p:cNvSpPr txBox="1"/>
          <p:nvPr/>
        </p:nvSpPr>
        <p:spPr>
          <a:xfrm>
            <a:off x="1357746" y="2660073"/>
            <a:ext cx="4696690" cy="3970318"/>
          </a:xfrm>
          <a:prstGeom prst="rect">
            <a:avLst/>
          </a:prstGeom>
          <a:noFill/>
        </p:spPr>
        <p:txBody>
          <a:bodyPr wrap="square" rtlCol="0">
            <a:spAutoFit/>
          </a:bodyPr>
          <a:lstStyle/>
          <a:p>
            <a:pPr algn="just"/>
            <a:r>
              <a:rPr lang="en-US" sz="2800" b="1" dirty="0"/>
              <a:t>#1</a:t>
            </a:r>
            <a:r>
              <a:rPr lang="en-US" sz="2800" dirty="0"/>
              <a:t>. </a:t>
            </a:r>
            <a:r>
              <a:rPr lang="en-US" sz="2800" b="1" dirty="0"/>
              <a:t>Based on a set of rules</a:t>
            </a:r>
            <a:r>
              <a:rPr lang="en-US" sz="2800" dirty="0"/>
              <a:t>-</a:t>
            </a:r>
          </a:p>
          <a:p>
            <a:pPr algn="just"/>
            <a:endParaRPr lang="en-US" sz="2800" dirty="0"/>
          </a:p>
          <a:p>
            <a:r>
              <a:rPr lang="en-US" sz="2800" dirty="0"/>
              <a:t>Can be referred to as a pre-programmed bot with limited capabilities. Responds to a specific set of commands and fails to do so if the inputted query does not match the database.</a:t>
            </a:r>
          </a:p>
        </p:txBody>
      </p:sp>
      <p:sp>
        <p:nvSpPr>
          <p:cNvPr id="8" name="TextBox 7">
            <a:extLst>
              <a:ext uri="{FF2B5EF4-FFF2-40B4-BE49-F238E27FC236}">
                <a16:creationId xmlns:a16="http://schemas.microsoft.com/office/drawing/2014/main" id="{52F2B4A9-E06D-4487-8962-5CB2A78B3A0D}"/>
              </a:ext>
            </a:extLst>
          </p:cNvPr>
          <p:cNvSpPr txBox="1"/>
          <p:nvPr/>
        </p:nvSpPr>
        <p:spPr>
          <a:xfrm>
            <a:off x="6303818" y="2660073"/>
            <a:ext cx="5444837" cy="3970318"/>
          </a:xfrm>
          <a:prstGeom prst="rect">
            <a:avLst/>
          </a:prstGeom>
          <a:noFill/>
        </p:spPr>
        <p:txBody>
          <a:bodyPr wrap="square" rtlCol="0">
            <a:spAutoFit/>
          </a:bodyPr>
          <a:lstStyle/>
          <a:p>
            <a:pPr algn="just"/>
            <a:r>
              <a:rPr lang="en-US" sz="2800" b="1" dirty="0"/>
              <a:t>#2. Based on machine learning-</a:t>
            </a:r>
          </a:p>
          <a:p>
            <a:pPr algn="just"/>
            <a:endParaRPr lang="en-US" sz="2800" dirty="0"/>
          </a:p>
          <a:p>
            <a:r>
              <a:rPr lang="en-US" sz="2800" dirty="0"/>
              <a:t>It has an artificial brain that’s powered by AI (Artificial Intelligence). It not just understands commands but a complete language. It learns continually with the conversations of past that eventually makes it smarter and better.</a:t>
            </a:r>
          </a:p>
        </p:txBody>
      </p:sp>
    </p:spTree>
    <p:extLst>
      <p:ext uri="{BB962C8B-B14F-4D97-AF65-F5344CB8AC3E}">
        <p14:creationId xmlns:p14="http://schemas.microsoft.com/office/powerpoint/2010/main" val="25405545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8598-E6D7-43D6-835F-876E59EE7664}"/>
              </a:ext>
            </a:extLst>
          </p:cNvPr>
          <p:cNvSpPr>
            <a:spLocks noGrp="1"/>
          </p:cNvSpPr>
          <p:nvPr>
            <p:ph type="title"/>
          </p:nvPr>
        </p:nvSpPr>
        <p:spPr>
          <a:xfrm>
            <a:off x="7897162" y="2479168"/>
            <a:ext cx="4447238" cy="3271257"/>
          </a:xfrm>
        </p:spPr>
        <p:txBody>
          <a:bodyPr>
            <a:noAutofit/>
          </a:bodyPr>
          <a:lstStyle/>
          <a:p>
            <a:r>
              <a:rPr lang="en-US" sz="4000" cap="none" dirty="0"/>
              <a:t>Some of The Chatbots Prominent Today Include The Following:</a:t>
            </a:r>
          </a:p>
        </p:txBody>
      </p:sp>
      <p:graphicFrame>
        <p:nvGraphicFramePr>
          <p:cNvPr id="7" name="Content Placeholder 6">
            <a:extLst>
              <a:ext uri="{FF2B5EF4-FFF2-40B4-BE49-F238E27FC236}">
                <a16:creationId xmlns:a16="http://schemas.microsoft.com/office/drawing/2014/main" id="{AA935084-842F-4440-A166-FF332D615BBF}"/>
              </a:ext>
            </a:extLst>
          </p:cNvPr>
          <p:cNvGraphicFramePr>
            <a:graphicFrameLocks noGrp="1"/>
          </p:cNvGraphicFramePr>
          <p:nvPr>
            <p:ph idx="1"/>
            <p:extLst>
              <p:ext uri="{D42A27DB-BD31-4B8C-83A1-F6EECF244321}">
                <p14:modId xmlns:p14="http://schemas.microsoft.com/office/powerpoint/2010/main" val="3885792133"/>
              </p:ext>
            </p:extLst>
          </p:nvPr>
        </p:nvGraphicFramePr>
        <p:xfrm>
          <a:off x="1170743" y="790716"/>
          <a:ext cx="5493293" cy="5668800"/>
        </p:xfrm>
        <a:graphic>
          <a:graphicData uri="http://schemas.openxmlformats.org/drawingml/2006/table">
            <a:tbl>
              <a:tblPr firstRow="1" bandRow="1">
                <a:tableStyleId>{5C22544A-7EE6-4342-B048-85BDC9FD1C3A}</a:tableStyleId>
              </a:tblPr>
              <a:tblGrid>
                <a:gridCol w="5493293">
                  <a:extLst>
                    <a:ext uri="{9D8B030D-6E8A-4147-A177-3AD203B41FA5}">
                      <a16:colId xmlns:a16="http://schemas.microsoft.com/office/drawing/2014/main" val="2567858759"/>
                    </a:ext>
                  </a:extLst>
                </a:gridCol>
              </a:tblGrid>
              <a:tr h="620970">
                <a:tc>
                  <a:txBody>
                    <a:bodyPr/>
                    <a:lstStyle/>
                    <a:p>
                      <a:r>
                        <a:rPr lang="en-US" sz="4000" dirty="0">
                          <a:solidFill>
                            <a:schemeClr val="tx2"/>
                          </a:solidFill>
                        </a:rPr>
                        <a:t>Types of Chatbots</a:t>
                      </a:r>
                    </a:p>
                  </a:txBody>
                  <a:tcPr/>
                </a:tc>
                <a:extLst>
                  <a:ext uri="{0D108BD9-81ED-4DB2-BD59-A6C34878D82A}">
                    <a16:rowId xmlns:a16="http://schemas.microsoft.com/office/drawing/2014/main" val="531162821"/>
                  </a:ext>
                </a:extLst>
              </a:tr>
              <a:tr h="620970">
                <a:tc>
                  <a:txBody>
                    <a:bodyPr/>
                    <a:lstStyle/>
                    <a:p>
                      <a:r>
                        <a:rPr lang="en-US" sz="2800" kern="1200" dirty="0">
                          <a:solidFill>
                            <a:schemeClr val="dk1"/>
                          </a:solidFill>
                          <a:effectLst/>
                          <a:latin typeface="+mn-lt"/>
                          <a:ea typeface="+mn-ea"/>
                          <a:cs typeface="+mn-cs"/>
                        </a:rPr>
                        <a:t>Weather bot</a:t>
                      </a:r>
                      <a:endParaRPr lang="en-US" sz="2800" dirty="0"/>
                    </a:p>
                  </a:txBody>
                  <a:tcPr/>
                </a:tc>
                <a:extLst>
                  <a:ext uri="{0D108BD9-81ED-4DB2-BD59-A6C34878D82A}">
                    <a16:rowId xmlns:a16="http://schemas.microsoft.com/office/drawing/2014/main" val="490337266"/>
                  </a:ext>
                </a:extLst>
              </a:tr>
              <a:tr h="620970">
                <a:tc>
                  <a:txBody>
                    <a:bodyPr/>
                    <a:lstStyle/>
                    <a:p>
                      <a:r>
                        <a:rPr lang="en-US" sz="2800" kern="1200" dirty="0">
                          <a:solidFill>
                            <a:schemeClr val="dk1"/>
                          </a:solidFill>
                          <a:effectLst/>
                          <a:latin typeface="+mn-lt"/>
                          <a:ea typeface="+mn-ea"/>
                          <a:cs typeface="+mn-cs"/>
                        </a:rPr>
                        <a:t>Life advice bot</a:t>
                      </a:r>
                      <a:endParaRPr lang="en-US" sz="2800" dirty="0"/>
                    </a:p>
                  </a:txBody>
                  <a:tcPr/>
                </a:tc>
                <a:extLst>
                  <a:ext uri="{0D108BD9-81ED-4DB2-BD59-A6C34878D82A}">
                    <a16:rowId xmlns:a16="http://schemas.microsoft.com/office/drawing/2014/main" val="2654443709"/>
                  </a:ext>
                </a:extLst>
              </a:tr>
              <a:tr h="620970">
                <a:tc>
                  <a:txBody>
                    <a:bodyPr/>
                    <a:lstStyle/>
                    <a:p>
                      <a:r>
                        <a:rPr lang="en-US" sz="2800" kern="1200" dirty="0">
                          <a:solidFill>
                            <a:schemeClr val="dk1"/>
                          </a:solidFill>
                          <a:effectLst/>
                          <a:latin typeface="+mn-lt"/>
                          <a:ea typeface="+mn-ea"/>
                          <a:cs typeface="+mn-cs"/>
                        </a:rPr>
                        <a:t>Grocery bot</a:t>
                      </a:r>
                      <a:endParaRPr lang="en-US" sz="2800" dirty="0"/>
                    </a:p>
                  </a:txBody>
                  <a:tcPr/>
                </a:tc>
                <a:extLst>
                  <a:ext uri="{0D108BD9-81ED-4DB2-BD59-A6C34878D82A}">
                    <a16:rowId xmlns:a16="http://schemas.microsoft.com/office/drawing/2014/main" val="2443346736"/>
                  </a:ext>
                </a:extLst>
              </a:tr>
              <a:tr h="620970">
                <a:tc>
                  <a:txBody>
                    <a:bodyPr/>
                    <a:lstStyle/>
                    <a:p>
                      <a:r>
                        <a:rPr lang="en-US" sz="2800" kern="1200" dirty="0">
                          <a:solidFill>
                            <a:schemeClr val="dk1"/>
                          </a:solidFill>
                          <a:effectLst/>
                          <a:latin typeface="+mn-lt"/>
                          <a:ea typeface="+mn-ea"/>
                          <a:cs typeface="+mn-cs"/>
                        </a:rPr>
                        <a:t>Ticket booking bot</a:t>
                      </a:r>
                    </a:p>
                  </a:txBody>
                  <a:tcPr/>
                </a:tc>
                <a:extLst>
                  <a:ext uri="{0D108BD9-81ED-4DB2-BD59-A6C34878D82A}">
                    <a16:rowId xmlns:a16="http://schemas.microsoft.com/office/drawing/2014/main" val="3268298876"/>
                  </a:ext>
                </a:extLst>
              </a:tr>
              <a:tr h="620970">
                <a:tc>
                  <a:txBody>
                    <a:bodyPr/>
                    <a:lstStyle/>
                    <a:p>
                      <a:r>
                        <a:rPr lang="en-US" sz="2800" kern="1200" dirty="0">
                          <a:solidFill>
                            <a:schemeClr val="dk1"/>
                          </a:solidFill>
                          <a:effectLst/>
                          <a:latin typeface="+mn-lt"/>
                          <a:ea typeface="+mn-ea"/>
                          <a:cs typeface="+mn-cs"/>
                        </a:rPr>
                        <a:t>Financial advice bot</a:t>
                      </a:r>
                      <a:endParaRPr lang="en-US" sz="2800" dirty="0"/>
                    </a:p>
                  </a:txBody>
                  <a:tcPr/>
                </a:tc>
                <a:extLst>
                  <a:ext uri="{0D108BD9-81ED-4DB2-BD59-A6C34878D82A}">
                    <a16:rowId xmlns:a16="http://schemas.microsoft.com/office/drawing/2014/main" val="2218931099"/>
                  </a:ext>
                </a:extLst>
              </a:tr>
              <a:tr h="620970">
                <a:tc>
                  <a:txBody>
                    <a:bodyPr/>
                    <a:lstStyle/>
                    <a:p>
                      <a:r>
                        <a:rPr lang="en-US" sz="2800" kern="1200" dirty="0">
                          <a:solidFill>
                            <a:schemeClr val="dk1"/>
                          </a:solidFill>
                          <a:effectLst/>
                          <a:latin typeface="+mn-lt"/>
                          <a:ea typeface="+mn-ea"/>
                          <a:cs typeface="+mn-cs"/>
                        </a:rPr>
                        <a:t>News bot</a:t>
                      </a:r>
                      <a:endParaRPr lang="en-US" sz="2800" dirty="0"/>
                    </a:p>
                  </a:txBody>
                  <a:tcPr/>
                </a:tc>
                <a:extLst>
                  <a:ext uri="{0D108BD9-81ED-4DB2-BD59-A6C34878D82A}">
                    <a16:rowId xmlns:a16="http://schemas.microsoft.com/office/drawing/2014/main" val="2366103921"/>
                  </a:ext>
                </a:extLst>
              </a:tr>
              <a:tr h="620970">
                <a:tc>
                  <a:txBody>
                    <a:bodyPr/>
                    <a:lstStyle/>
                    <a:p>
                      <a:r>
                        <a:rPr lang="en-US" sz="2800" kern="1200" dirty="0">
                          <a:solidFill>
                            <a:schemeClr val="dk1"/>
                          </a:solidFill>
                          <a:effectLst/>
                          <a:latin typeface="+mn-lt"/>
                          <a:ea typeface="+mn-ea"/>
                          <a:cs typeface="+mn-cs"/>
                        </a:rPr>
                        <a:t>Scheduling bot</a:t>
                      </a:r>
                      <a:endParaRPr lang="en-US" sz="2800" dirty="0"/>
                    </a:p>
                  </a:txBody>
                  <a:tcPr/>
                </a:tc>
                <a:extLst>
                  <a:ext uri="{0D108BD9-81ED-4DB2-BD59-A6C34878D82A}">
                    <a16:rowId xmlns:a16="http://schemas.microsoft.com/office/drawing/2014/main" val="3462535263"/>
                  </a:ext>
                </a:extLst>
              </a:tr>
              <a:tr h="620970">
                <a:tc>
                  <a:txBody>
                    <a:bodyPr/>
                    <a:lstStyle/>
                    <a:p>
                      <a:r>
                        <a:rPr lang="en-US" sz="2800" kern="1200" dirty="0">
                          <a:solidFill>
                            <a:schemeClr val="dk1"/>
                          </a:solidFill>
                          <a:effectLst/>
                          <a:latin typeface="+mn-lt"/>
                          <a:ea typeface="+mn-ea"/>
                          <a:cs typeface="+mn-cs"/>
                        </a:rPr>
                        <a:t>And the list goes on</a:t>
                      </a:r>
                      <a:endParaRPr lang="en-US" sz="2800" dirty="0"/>
                    </a:p>
                  </a:txBody>
                  <a:tcPr/>
                </a:tc>
                <a:extLst>
                  <a:ext uri="{0D108BD9-81ED-4DB2-BD59-A6C34878D82A}">
                    <a16:rowId xmlns:a16="http://schemas.microsoft.com/office/drawing/2014/main" val="4035651923"/>
                  </a:ext>
                </a:extLst>
              </a:tr>
            </a:tbl>
          </a:graphicData>
        </a:graphic>
      </p:graphicFrame>
      <p:pic>
        <p:nvPicPr>
          <p:cNvPr id="8" name="Picture 7" descr="A picture containing vector graphics&#10;&#10;Description generated with high confidence">
            <a:extLst>
              <a:ext uri="{FF2B5EF4-FFF2-40B4-BE49-F238E27FC236}">
                <a16:creationId xmlns:a16="http://schemas.microsoft.com/office/drawing/2014/main" id="{28521832-E7C0-4CAC-BE8E-B9AAAC65E129}"/>
              </a:ext>
            </a:extLst>
          </p:cNvPr>
          <p:cNvPicPr>
            <a:picLocks noChangeAspect="1"/>
          </p:cNvPicPr>
          <p:nvPr/>
        </p:nvPicPr>
        <p:blipFill>
          <a:blip r:embed="rId3"/>
          <a:stretch>
            <a:fillRect/>
          </a:stretch>
        </p:blipFill>
        <p:spPr>
          <a:xfrm>
            <a:off x="8742218" y="472063"/>
            <a:ext cx="2019782" cy="2007105"/>
          </a:xfrm>
          <a:prstGeom prst="rect">
            <a:avLst/>
          </a:prstGeom>
        </p:spPr>
      </p:pic>
      <p:pic>
        <p:nvPicPr>
          <p:cNvPr id="10" name="Picture 9" descr="A close up of a logo&#10;&#10;Description generated with very high confidence">
            <a:extLst>
              <a:ext uri="{FF2B5EF4-FFF2-40B4-BE49-F238E27FC236}">
                <a16:creationId xmlns:a16="http://schemas.microsoft.com/office/drawing/2014/main" id="{5F4F262D-3B25-4C65-9626-28BB497AC471}"/>
              </a:ext>
            </a:extLst>
          </p:cNvPr>
          <p:cNvPicPr>
            <a:picLocks noChangeAspect="1"/>
          </p:cNvPicPr>
          <p:nvPr/>
        </p:nvPicPr>
        <p:blipFill>
          <a:blip r:embed="rId4"/>
          <a:stretch>
            <a:fillRect/>
          </a:stretch>
        </p:blipFill>
        <p:spPr>
          <a:xfrm>
            <a:off x="5701179" y="1524003"/>
            <a:ext cx="749538" cy="553314"/>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42F9E5EB-99F9-4A96-A4A1-F6F331A22A61}"/>
              </a:ext>
            </a:extLst>
          </p:cNvPr>
          <p:cNvPicPr>
            <a:picLocks noChangeAspect="1"/>
          </p:cNvPicPr>
          <p:nvPr/>
        </p:nvPicPr>
        <p:blipFill>
          <a:blip r:embed="rId5"/>
          <a:stretch>
            <a:fillRect/>
          </a:stretch>
        </p:blipFill>
        <p:spPr>
          <a:xfrm>
            <a:off x="4475924" y="2125668"/>
            <a:ext cx="805427" cy="587951"/>
          </a:xfrm>
          <a:prstGeom prst="rect">
            <a:avLst/>
          </a:prstGeom>
        </p:spPr>
      </p:pic>
      <p:pic>
        <p:nvPicPr>
          <p:cNvPr id="14" name="Picture 13" descr="A close up of a logo&#10;&#10;Description generated with very high confidence">
            <a:extLst>
              <a:ext uri="{FF2B5EF4-FFF2-40B4-BE49-F238E27FC236}">
                <a16:creationId xmlns:a16="http://schemas.microsoft.com/office/drawing/2014/main" id="{54F79C81-687A-46A7-ADD2-0668103E190A}"/>
              </a:ext>
            </a:extLst>
          </p:cNvPr>
          <p:cNvPicPr>
            <a:picLocks noChangeAspect="1"/>
          </p:cNvPicPr>
          <p:nvPr/>
        </p:nvPicPr>
        <p:blipFill>
          <a:blip r:embed="rId6"/>
          <a:stretch>
            <a:fillRect/>
          </a:stretch>
        </p:blipFill>
        <p:spPr>
          <a:xfrm>
            <a:off x="5701179" y="2727474"/>
            <a:ext cx="661545" cy="573955"/>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5E068133-970F-469E-BD73-1BC45EBE3287}"/>
              </a:ext>
            </a:extLst>
          </p:cNvPr>
          <p:cNvPicPr>
            <a:picLocks noChangeAspect="1"/>
          </p:cNvPicPr>
          <p:nvPr/>
        </p:nvPicPr>
        <p:blipFill>
          <a:blip r:embed="rId7"/>
          <a:stretch>
            <a:fillRect/>
          </a:stretch>
        </p:blipFill>
        <p:spPr>
          <a:xfrm>
            <a:off x="4675534" y="3419263"/>
            <a:ext cx="605817" cy="525605"/>
          </a:xfrm>
          <a:prstGeom prst="rect">
            <a:avLst/>
          </a:prstGeom>
        </p:spPr>
      </p:pic>
      <p:pic>
        <p:nvPicPr>
          <p:cNvPr id="18" name="Picture 17" descr="A close up of a logo&#10;&#10;Description generated with very high confidence">
            <a:extLst>
              <a:ext uri="{FF2B5EF4-FFF2-40B4-BE49-F238E27FC236}">
                <a16:creationId xmlns:a16="http://schemas.microsoft.com/office/drawing/2014/main" id="{4F076B2D-60D3-4C0B-8B15-BE3D7F3174FD}"/>
              </a:ext>
            </a:extLst>
          </p:cNvPr>
          <p:cNvPicPr>
            <a:picLocks noChangeAspect="1"/>
          </p:cNvPicPr>
          <p:nvPr/>
        </p:nvPicPr>
        <p:blipFill>
          <a:blip r:embed="rId8"/>
          <a:stretch>
            <a:fillRect/>
          </a:stretch>
        </p:blipFill>
        <p:spPr>
          <a:xfrm>
            <a:off x="5755583" y="4032253"/>
            <a:ext cx="573879" cy="497896"/>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18D23430-D93A-4A75-A90B-8C0B7F7EC485}"/>
              </a:ext>
            </a:extLst>
          </p:cNvPr>
          <p:cNvPicPr>
            <a:picLocks noChangeAspect="1"/>
          </p:cNvPicPr>
          <p:nvPr/>
        </p:nvPicPr>
        <p:blipFill>
          <a:blip r:embed="rId9"/>
          <a:stretch>
            <a:fillRect/>
          </a:stretch>
        </p:blipFill>
        <p:spPr>
          <a:xfrm>
            <a:off x="4471180" y="4560459"/>
            <a:ext cx="814914" cy="707017"/>
          </a:xfrm>
          <a:prstGeom prst="rect">
            <a:avLst/>
          </a:prstGeom>
        </p:spPr>
      </p:pic>
      <p:pic>
        <p:nvPicPr>
          <p:cNvPr id="22" name="Picture 21" descr="A close up of a logo&#10;&#10;Description generated with very high confidence">
            <a:extLst>
              <a:ext uri="{FF2B5EF4-FFF2-40B4-BE49-F238E27FC236}">
                <a16:creationId xmlns:a16="http://schemas.microsoft.com/office/drawing/2014/main" id="{9E62EC0B-269E-4E07-AD3A-1D7A07FF31F3}"/>
              </a:ext>
            </a:extLst>
          </p:cNvPr>
          <p:cNvPicPr>
            <a:picLocks noChangeAspect="1"/>
          </p:cNvPicPr>
          <p:nvPr/>
        </p:nvPicPr>
        <p:blipFill>
          <a:blip r:embed="rId10"/>
          <a:stretch>
            <a:fillRect/>
          </a:stretch>
        </p:blipFill>
        <p:spPr>
          <a:xfrm>
            <a:off x="5721314" y="5254332"/>
            <a:ext cx="642416" cy="557358"/>
          </a:xfrm>
          <a:prstGeom prst="rect">
            <a:avLst/>
          </a:prstGeom>
        </p:spPr>
      </p:pic>
      <p:pic>
        <p:nvPicPr>
          <p:cNvPr id="24" name="Picture 23" descr="A close up of a logo&#10;&#10;Description generated with very high confidence">
            <a:extLst>
              <a:ext uri="{FF2B5EF4-FFF2-40B4-BE49-F238E27FC236}">
                <a16:creationId xmlns:a16="http://schemas.microsoft.com/office/drawing/2014/main" id="{874F9EE6-5A28-4B38-B8A8-D5DE3CE230ED}"/>
              </a:ext>
            </a:extLst>
          </p:cNvPr>
          <p:cNvPicPr>
            <a:picLocks noChangeAspect="1"/>
          </p:cNvPicPr>
          <p:nvPr/>
        </p:nvPicPr>
        <p:blipFill>
          <a:blip r:embed="rId11"/>
          <a:stretch>
            <a:fillRect/>
          </a:stretch>
        </p:blipFill>
        <p:spPr>
          <a:xfrm>
            <a:off x="4551732" y="5783980"/>
            <a:ext cx="853419" cy="740424"/>
          </a:xfrm>
          <a:prstGeom prst="rect">
            <a:avLst/>
          </a:prstGeom>
        </p:spPr>
      </p:pic>
    </p:spTree>
    <p:extLst>
      <p:ext uri="{BB962C8B-B14F-4D97-AF65-F5344CB8AC3E}">
        <p14:creationId xmlns:p14="http://schemas.microsoft.com/office/powerpoint/2010/main" val="3335359728"/>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04DD95-683E-4D7E-8AEB-FBBA8C99EDF9}"/>
              </a:ext>
            </a:extLst>
          </p:cNvPr>
          <p:cNvSpPr txBox="1"/>
          <p:nvPr/>
        </p:nvSpPr>
        <p:spPr>
          <a:xfrm>
            <a:off x="1252248" y="1620982"/>
            <a:ext cx="10097923" cy="4401205"/>
          </a:xfrm>
          <a:prstGeom prst="rect">
            <a:avLst/>
          </a:prstGeom>
          <a:noFill/>
        </p:spPr>
        <p:txBody>
          <a:bodyPr wrap="square" rtlCol="0">
            <a:spAutoFit/>
          </a:bodyPr>
          <a:lstStyle/>
          <a:p>
            <a:pPr algn="just"/>
            <a:r>
              <a:rPr lang="en-US" sz="2800" dirty="0"/>
              <a:t>The idea of a bot came to light back in 1950 when </a:t>
            </a:r>
            <a:r>
              <a:rPr lang="en-US" sz="2800" b="1" dirty="0"/>
              <a:t>Alan Turing's </a:t>
            </a:r>
            <a:r>
              <a:rPr lang="en-US" sz="2800" dirty="0"/>
              <a:t>article about artificial intelligence was published, called as- “</a:t>
            </a:r>
            <a:r>
              <a:rPr lang="en-US" sz="2800" b="1" dirty="0"/>
              <a:t>Computing Machinery and Intelligence</a:t>
            </a:r>
            <a:r>
              <a:rPr lang="en-US" sz="2800" dirty="0"/>
              <a:t>”.</a:t>
            </a:r>
          </a:p>
          <a:p>
            <a:pPr algn="just"/>
            <a:endParaRPr lang="en-US" sz="2800" dirty="0"/>
          </a:p>
          <a:p>
            <a:pPr algn="just"/>
            <a:r>
              <a:rPr lang="en-US" sz="2800" b="1" dirty="0"/>
              <a:t>ELIZA</a:t>
            </a:r>
            <a:r>
              <a:rPr lang="en-US" sz="2800" dirty="0"/>
              <a:t> (1966) and </a:t>
            </a:r>
            <a:r>
              <a:rPr lang="en-US" sz="2800" b="1" dirty="0"/>
              <a:t>PARRY</a:t>
            </a:r>
            <a:r>
              <a:rPr lang="en-US" sz="2800" dirty="0"/>
              <a:t> (1972) were the first two chatbots that were intended to understand and simulate human language.</a:t>
            </a:r>
          </a:p>
          <a:p>
            <a:pPr algn="just"/>
            <a:endParaRPr lang="en-US" sz="2800" dirty="0"/>
          </a:p>
          <a:p>
            <a:pPr algn="just"/>
            <a:r>
              <a:rPr lang="en-US" sz="2800" dirty="0"/>
              <a:t>Since then the industry has grown bigger and better especially with the emergence of messenger bots that integrate with platforms like Facebook, WhatsApp, Telegram, WeChat and alike.</a:t>
            </a:r>
          </a:p>
        </p:txBody>
      </p:sp>
      <p:grpSp>
        <p:nvGrpSpPr>
          <p:cNvPr id="2" name="Group 1">
            <a:extLst>
              <a:ext uri="{FF2B5EF4-FFF2-40B4-BE49-F238E27FC236}">
                <a16:creationId xmlns:a16="http://schemas.microsoft.com/office/drawing/2014/main" id="{E3F09AF5-AA82-4EDC-9CFA-6CB9C98203A7}"/>
              </a:ext>
            </a:extLst>
          </p:cNvPr>
          <p:cNvGrpSpPr/>
          <p:nvPr/>
        </p:nvGrpSpPr>
        <p:grpSpPr>
          <a:xfrm>
            <a:off x="1085994" y="293838"/>
            <a:ext cx="7177736" cy="1113702"/>
            <a:chOff x="1085994" y="293838"/>
            <a:chExt cx="7177736" cy="1113702"/>
          </a:xfrm>
        </p:grpSpPr>
        <p:sp>
          <p:nvSpPr>
            <p:cNvPr id="5" name="Rectangle: Rounded Corners 4">
              <a:extLst>
                <a:ext uri="{FF2B5EF4-FFF2-40B4-BE49-F238E27FC236}">
                  <a16:creationId xmlns:a16="http://schemas.microsoft.com/office/drawing/2014/main" id="{B2D083C4-3022-479A-AED5-AAF773F55CD4}"/>
                </a:ext>
              </a:extLst>
            </p:cNvPr>
            <p:cNvSpPr/>
            <p:nvPr/>
          </p:nvSpPr>
          <p:spPr>
            <a:xfrm>
              <a:off x="1085994" y="442773"/>
              <a:ext cx="6220691"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D7517C-4CB0-411D-A67A-6AFE9D7A8930}"/>
                </a:ext>
              </a:extLst>
            </p:cNvPr>
            <p:cNvSpPr txBox="1"/>
            <p:nvPr/>
          </p:nvSpPr>
          <p:spPr>
            <a:xfrm>
              <a:off x="1252248" y="524456"/>
              <a:ext cx="5342516" cy="707886"/>
            </a:xfrm>
            <a:prstGeom prst="rect">
              <a:avLst/>
            </a:prstGeom>
            <a:noFill/>
          </p:spPr>
          <p:txBody>
            <a:bodyPr wrap="square" rtlCol="0">
              <a:spAutoFit/>
            </a:bodyPr>
            <a:lstStyle/>
            <a:p>
              <a:r>
                <a:rPr lang="en-US" sz="4000" b="1" dirty="0">
                  <a:solidFill>
                    <a:schemeClr val="tx2"/>
                  </a:solidFill>
                </a:rPr>
                <a:t>History of Chatbots</a:t>
              </a:r>
              <a:endParaRPr lang="en-US" sz="4000" dirty="0">
                <a:solidFill>
                  <a:schemeClr val="tx2"/>
                </a:solidFill>
              </a:endParaRPr>
            </a:p>
          </p:txBody>
        </p:sp>
        <p:pic>
          <p:nvPicPr>
            <p:cNvPr id="7" name="Picture 6" descr="A picture containing vector graphics&#10;&#10;Description generated with high confidence">
              <a:extLst>
                <a:ext uri="{FF2B5EF4-FFF2-40B4-BE49-F238E27FC236}">
                  <a16:creationId xmlns:a16="http://schemas.microsoft.com/office/drawing/2014/main" id="{ACB45949-0167-4963-B4A2-D671EE26B813}"/>
                </a:ext>
              </a:extLst>
            </p:cNvPr>
            <p:cNvPicPr>
              <a:picLocks noChangeAspect="1"/>
            </p:cNvPicPr>
            <p:nvPr/>
          </p:nvPicPr>
          <p:blipFill>
            <a:blip r:embed="rId3"/>
            <a:stretch>
              <a:fillRect/>
            </a:stretch>
          </p:blipFill>
          <p:spPr>
            <a:xfrm rot="5400000">
              <a:off x="7153523" y="297333"/>
              <a:ext cx="1113702" cy="1106712"/>
            </a:xfrm>
            <a:prstGeom prst="rect">
              <a:avLst/>
            </a:prstGeom>
          </p:spPr>
        </p:pic>
      </p:grpSp>
    </p:spTree>
    <p:extLst>
      <p:ext uri="{BB962C8B-B14F-4D97-AF65-F5344CB8AC3E}">
        <p14:creationId xmlns:p14="http://schemas.microsoft.com/office/powerpoint/2010/main" val="3434576970"/>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04DD95-683E-4D7E-8AEB-FBBA8C99EDF9}"/>
              </a:ext>
            </a:extLst>
          </p:cNvPr>
          <p:cNvSpPr txBox="1"/>
          <p:nvPr/>
        </p:nvSpPr>
        <p:spPr>
          <a:xfrm>
            <a:off x="1252248" y="1620982"/>
            <a:ext cx="10097923" cy="3108543"/>
          </a:xfrm>
          <a:prstGeom prst="rect">
            <a:avLst/>
          </a:prstGeom>
          <a:noFill/>
        </p:spPr>
        <p:txBody>
          <a:bodyPr wrap="square" rtlCol="0">
            <a:spAutoFit/>
          </a:bodyPr>
          <a:lstStyle/>
          <a:p>
            <a:pPr algn="just"/>
            <a:r>
              <a:rPr lang="en-US" sz="2800" dirty="0"/>
              <a:t>A chatbot powered by AI or the one which relies on Natural Language Processing (NLP) combines several steps of code to transform text or speech into structured data, which is then used to generate a relevant response. </a:t>
            </a:r>
          </a:p>
          <a:p>
            <a:pPr algn="just"/>
            <a:endParaRPr lang="en-US" sz="2800" dirty="0">
              <a:ea typeface="Calibri" panose="020F0502020204030204" pitchFamily="34" charset="0"/>
              <a:cs typeface="Times New Roman" panose="02020603050405020304" pitchFamily="18" charset="0"/>
            </a:endParaRPr>
          </a:p>
          <a:p>
            <a:pPr algn="just"/>
            <a:r>
              <a:rPr lang="en-US" sz="2800" dirty="0">
                <a:ea typeface="Calibri" panose="020F0502020204030204" pitchFamily="34" charset="0"/>
                <a:cs typeface="Times New Roman" panose="02020603050405020304" pitchFamily="18" charset="0"/>
              </a:rPr>
              <a:t>This is what happens:</a:t>
            </a:r>
          </a:p>
          <a:p>
            <a:pPr algn="just"/>
            <a:endParaRPr lang="en-US" sz="2800" dirty="0"/>
          </a:p>
        </p:txBody>
      </p:sp>
      <p:grpSp>
        <p:nvGrpSpPr>
          <p:cNvPr id="2" name="Group 1">
            <a:extLst>
              <a:ext uri="{FF2B5EF4-FFF2-40B4-BE49-F238E27FC236}">
                <a16:creationId xmlns:a16="http://schemas.microsoft.com/office/drawing/2014/main" id="{76BBCABB-175A-42A9-A22A-BD47329D9B78}"/>
              </a:ext>
            </a:extLst>
          </p:cNvPr>
          <p:cNvGrpSpPr/>
          <p:nvPr/>
        </p:nvGrpSpPr>
        <p:grpSpPr>
          <a:xfrm>
            <a:off x="1085994" y="305597"/>
            <a:ext cx="8017328" cy="1113702"/>
            <a:chOff x="1085994" y="305597"/>
            <a:chExt cx="8017328" cy="1113702"/>
          </a:xfrm>
        </p:grpSpPr>
        <p:sp>
          <p:nvSpPr>
            <p:cNvPr id="5" name="Rectangle: Rounded Corners 4">
              <a:extLst>
                <a:ext uri="{FF2B5EF4-FFF2-40B4-BE49-F238E27FC236}">
                  <a16:creationId xmlns:a16="http://schemas.microsoft.com/office/drawing/2014/main" id="{B2D083C4-3022-479A-AED5-AAF773F55CD4}"/>
                </a:ext>
              </a:extLst>
            </p:cNvPr>
            <p:cNvSpPr/>
            <p:nvPr/>
          </p:nvSpPr>
          <p:spPr>
            <a:xfrm>
              <a:off x="1085994" y="442773"/>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D7517C-4CB0-411D-A67A-6AFE9D7A8930}"/>
                </a:ext>
              </a:extLst>
            </p:cNvPr>
            <p:cNvSpPr txBox="1"/>
            <p:nvPr/>
          </p:nvSpPr>
          <p:spPr>
            <a:xfrm>
              <a:off x="1252248" y="524456"/>
              <a:ext cx="6630988" cy="707886"/>
            </a:xfrm>
            <a:prstGeom prst="rect">
              <a:avLst/>
            </a:prstGeom>
            <a:noFill/>
          </p:spPr>
          <p:txBody>
            <a:bodyPr wrap="square" rtlCol="0">
              <a:spAutoFit/>
            </a:bodyPr>
            <a:lstStyle/>
            <a:p>
              <a:r>
                <a:rPr lang="en-US" sz="4000" b="1" dirty="0">
                  <a:solidFill>
                    <a:schemeClr val="tx2"/>
                  </a:solidFill>
                </a:rPr>
                <a:t>How Does Chatbot Work?</a:t>
              </a:r>
              <a:endParaRPr lang="en-US" sz="4000" dirty="0">
                <a:solidFill>
                  <a:schemeClr val="tx2"/>
                </a:solidFill>
              </a:endParaRPr>
            </a:p>
          </p:txBody>
        </p:sp>
        <p:pic>
          <p:nvPicPr>
            <p:cNvPr id="7" name="Picture 6" descr="A picture containing vector graphics&#10;&#10;Description generated with high confidence">
              <a:extLst>
                <a:ext uri="{FF2B5EF4-FFF2-40B4-BE49-F238E27FC236}">
                  <a16:creationId xmlns:a16="http://schemas.microsoft.com/office/drawing/2014/main" id="{ACB45949-0167-4963-B4A2-D671EE26B813}"/>
                </a:ext>
              </a:extLst>
            </p:cNvPr>
            <p:cNvPicPr>
              <a:picLocks noChangeAspect="1"/>
            </p:cNvPicPr>
            <p:nvPr/>
          </p:nvPicPr>
          <p:blipFill>
            <a:blip r:embed="rId3"/>
            <a:stretch>
              <a:fillRect/>
            </a:stretch>
          </p:blipFill>
          <p:spPr>
            <a:xfrm rot="5400000">
              <a:off x="7993115" y="309092"/>
              <a:ext cx="1113702" cy="1106712"/>
            </a:xfrm>
            <a:prstGeom prst="rect">
              <a:avLst/>
            </a:prstGeom>
          </p:spPr>
        </p:pic>
      </p:grpSp>
      <p:sp>
        <p:nvSpPr>
          <p:cNvPr id="4" name="Rectangle 3">
            <a:extLst>
              <a:ext uri="{FF2B5EF4-FFF2-40B4-BE49-F238E27FC236}">
                <a16:creationId xmlns:a16="http://schemas.microsoft.com/office/drawing/2014/main" id="{B6199272-D2F4-4359-83C9-6C0D585CB0D6}"/>
              </a:ext>
            </a:extLst>
          </p:cNvPr>
          <p:cNvSpPr/>
          <p:nvPr/>
        </p:nvSpPr>
        <p:spPr>
          <a:xfrm>
            <a:off x="1085994" y="4512780"/>
            <a:ext cx="10097924" cy="2057999"/>
          </a:xfrm>
          <a:prstGeom prst="rect">
            <a:avLst/>
          </a:prstGeom>
        </p:spPr>
        <p:txBody>
          <a:bodyPr wrap="square">
            <a:spAutoFit/>
          </a:bodyPr>
          <a:lstStyle/>
          <a:p>
            <a:pPr marL="457200" indent="-457200" algn="just">
              <a:lnSpc>
                <a:spcPct val="150000"/>
              </a:lnSpc>
              <a:spcAft>
                <a:spcPts val="800"/>
              </a:spcAft>
              <a:buFont typeface="Arial" panose="020B0604020202020204" pitchFamily="34" charset="0"/>
              <a:buChar char="•"/>
            </a:pPr>
            <a:r>
              <a:rPr lang="en-US" sz="2800" b="1" dirty="0">
                <a:ea typeface="Calibri" panose="020F0502020204030204" pitchFamily="34" charset="0"/>
                <a:cs typeface="Times New Roman" panose="02020603050405020304" pitchFamily="18" charset="0"/>
              </a:rPr>
              <a:t>Tokenization</a:t>
            </a:r>
            <a:r>
              <a:rPr lang="en-US" sz="2800" dirty="0">
                <a:ea typeface="Calibri" panose="020F0502020204030204" pitchFamily="34" charset="0"/>
                <a:cs typeface="Times New Roman" panose="02020603050405020304" pitchFamily="18" charset="0"/>
              </a:rPr>
              <a:t>- A chatbot bisects the string of words into tokens. </a:t>
            </a:r>
          </a:p>
          <a:p>
            <a:pPr marL="457200" indent="-457200" algn="just">
              <a:lnSpc>
                <a:spcPct val="150000"/>
              </a:lnSpc>
              <a:buFont typeface="Arial" panose="020B0604020202020204" pitchFamily="34" charset="0"/>
              <a:buChar char="•"/>
            </a:pPr>
            <a:r>
              <a:rPr lang="en-US" sz="2800" b="1" dirty="0">
                <a:ea typeface="Calibri" panose="020F0502020204030204" pitchFamily="34" charset="0"/>
                <a:cs typeface="Times New Roman" panose="02020603050405020304" pitchFamily="18" charset="0"/>
              </a:rPr>
              <a:t>Identification of the entity</a:t>
            </a:r>
            <a:r>
              <a:rPr lang="en-US" sz="2800" dirty="0">
                <a:ea typeface="Calibri" panose="020F0502020204030204" pitchFamily="34" charset="0"/>
                <a:cs typeface="Times New Roman" panose="02020603050405020304" pitchFamily="18" charset="0"/>
              </a:rPr>
              <a:t>- Identifies and classifies the words, like a product’s name, a person’s name or an address.</a:t>
            </a:r>
            <a:endParaRPr lang="en-US" sz="2800" dirty="0"/>
          </a:p>
        </p:txBody>
      </p:sp>
    </p:spTree>
    <p:extLst>
      <p:ext uri="{BB962C8B-B14F-4D97-AF65-F5344CB8AC3E}">
        <p14:creationId xmlns:p14="http://schemas.microsoft.com/office/powerpoint/2010/main" val="18322456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04DD95-683E-4D7E-8AEB-FBBA8C99EDF9}"/>
              </a:ext>
            </a:extLst>
          </p:cNvPr>
          <p:cNvSpPr txBox="1"/>
          <p:nvPr/>
        </p:nvSpPr>
        <p:spPr>
          <a:xfrm>
            <a:off x="1252248" y="1478039"/>
            <a:ext cx="10097923" cy="5187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b="1" dirty="0"/>
              <a:t>Normalization</a:t>
            </a:r>
            <a:r>
              <a:rPr lang="en-US" sz="2800" dirty="0"/>
              <a:t>- Searches for common errors like spelling or typographical mistakes.</a:t>
            </a:r>
          </a:p>
          <a:p>
            <a:pPr marL="285750" indent="-285750" algn="just">
              <a:lnSpc>
                <a:spcPct val="150000"/>
              </a:lnSpc>
              <a:buFont typeface="Arial" panose="020B0604020202020204" pitchFamily="34" charset="0"/>
              <a:buChar char="•"/>
            </a:pPr>
            <a:r>
              <a:rPr lang="en-US" sz="2800" b="1" dirty="0"/>
              <a:t>Speech identification</a:t>
            </a:r>
            <a:r>
              <a:rPr lang="en-US" sz="2800" dirty="0"/>
              <a:t>- Recognizes and understands parts of speech and sentence structures.</a:t>
            </a:r>
          </a:p>
          <a:p>
            <a:pPr marL="285750" indent="-285750" algn="just">
              <a:lnSpc>
                <a:spcPct val="150000"/>
              </a:lnSpc>
              <a:buFont typeface="Arial" panose="020B0604020202020204" pitchFamily="34" charset="0"/>
              <a:buChar char="•"/>
            </a:pPr>
            <a:r>
              <a:rPr lang="en-US" sz="2800" b="1" dirty="0"/>
              <a:t>Dependency parsing</a:t>
            </a:r>
            <a:r>
              <a:rPr lang="en-US" sz="2800" dirty="0"/>
              <a:t>- Recognizes subject, object and dependent phrases in a sentence.</a:t>
            </a:r>
          </a:p>
          <a:p>
            <a:pPr marL="285750" indent="-285750" algn="just">
              <a:lnSpc>
                <a:spcPct val="150000"/>
              </a:lnSpc>
              <a:buFont typeface="Arial" panose="020B0604020202020204" pitchFamily="34" charset="0"/>
              <a:buChar char="•"/>
            </a:pPr>
            <a:r>
              <a:rPr lang="en-US" sz="2800" b="1" dirty="0"/>
              <a:t>Sentiment analysis- </a:t>
            </a:r>
            <a:r>
              <a:rPr lang="en-US" sz="2800" dirty="0"/>
              <a:t>Analyzes the quality of the conversation in regard to a real human.</a:t>
            </a:r>
          </a:p>
        </p:txBody>
      </p:sp>
      <p:grpSp>
        <p:nvGrpSpPr>
          <p:cNvPr id="2" name="Group 1">
            <a:extLst>
              <a:ext uri="{FF2B5EF4-FFF2-40B4-BE49-F238E27FC236}">
                <a16:creationId xmlns:a16="http://schemas.microsoft.com/office/drawing/2014/main" id="{C01F020E-FC55-4E5D-864A-882DC7AB4D88}"/>
              </a:ext>
            </a:extLst>
          </p:cNvPr>
          <p:cNvGrpSpPr/>
          <p:nvPr/>
        </p:nvGrpSpPr>
        <p:grpSpPr>
          <a:xfrm>
            <a:off x="1085994" y="305597"/>
            <a:ext cx="8017328" cy="1113702"/>
            <a:chOff x="1085994" y="305597"/>
            <a:chExt cx="8017328" cy="1113702"/>
          </a:xfrm>
        </p:grpSpPr>
        <p:sp>
          <p:nvSpPr>
            <p:cNvPr id="5" name="Rectangle: Rounded Corners 4">
              <a:extLst>
                <a:ext uri="{FF2B5EF4-FFF2-40B4-BE49-F238E27FC236}">
                  <a16:creationId xmlns:a16="http://schemas.microsoft.com/office/drawing/2014/main" id="{B2D083C4-3022-479A-AED5-AAF773F55CD4}"/>
                </a:ext>
              </a:extLst>
            </p:cNvPr>
            <p:cNvSpPr/>
            <p:nvPr/>
          </p:nvSpPr>
          <p:spPr>
            <a:xfrm>
              <a:off x="1085994" y="442773"/>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D7517C-4CB0-411D-A67A-6AFE9D7A8930}"/>
                </a:ext>
              </a:extLst>
            </p:cNvPr>
            <p:cNvSpPr txBox="1"/>
            <p:nvPr/>
          </p:nvSpPr>
          <p:spPr>
            <a:xfrm>
              <a:off x="1252248" y="524456"/>
              <a:ext cx="6630988" cy="707886"/>
            </a:xfrm>
            <a:prstGeom prst="rect">
              <a:avLst/>
            </a:prstGeom>
            <a:noFill/>
          </p:spPr>
          <p:txBody>
            <a:bodyPr wrap="square" rtlCol="0">
              <a:spAutoFit/>
            </a:bodyPr>
            <a:lstStyle/>
            <a:p>
              <a:r>
                <a:rPr lang="en-US" sz="4000" b="1" dirty="0">
                  <a:solidFill>
                    <a:schemeClr val="tx2"/>
                  </a:solidFill>
                </a:rPr>
                <a:t>How Does Chatbot Work?</a:t>
              </a:r>
              <a:endParaRPr lang="en-US" sz="4000" dirty="0">
                <a:solidFill>
                  <a:schemeClr val="tx2"/>
                </a:solidFill>
              </a:endParaRPr>
            </a:p>
          </p:txBody>
        </p:sp>
        <p:pic>
          <p:nvPicPr>
            <p:cNvPr id="7" name="Picture 6" descr="A picture containing vector graphics&#10;&#10;Description generated with high confidence">
              <a:extLst>
                <a:ext uri="{FF2B5EF4-FFF2-40B4-BE49-F238E27FC236}">
                  <a16:creationId xmlns:a16="http://schemas.microsoft.com/office/drawing/2014/main" id="{ACB45949-0167-4963-B4A2-D671EE26B813}"/>
                </a:ext>
              </a:extLst>
            </p:cNvPr>
            <p:cNvPicPr>
              <a:picLocks noChangeAspect="1"/>
            </p:cNvPicPr>
            <p:nvPr/>
          </p:nvPicPr>
          <p:blipFill>
            <a:blip r:embed="rId3"/>
            <a:stretch>
              <a:fillRect/>
            </a:stretch>
          </p:blipFill>
          <p:spPr>
            <a:xfrm rot="5400000">
              <a:off x="7993115" y="309092"/>
              <a:ext cx="1113702" cy="1106712"/>
            </a:xfrm>
            <a:prstGeom prst="rect">
              <a:avLst/>
            </a:prstGeom>
          </p:spPr>
        </p:pic>
      </p:grpSp>
    </p:spTree>
    <p:extLst>
      <p:ext uri="{BB962C8B-B14F-4D97-AF65-F5344CB8AC3E}">
        <p14:creationId xmlns:p14="http://schemas.microsoft.com/office/powerpoint/2010/main" val="1147671123"/>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88D856A-6B2B-3F60-EC4A-EA31691F0020}"/>
              </a:ext>
            </a:extLst>
          </p:cNvPr>
          <p:cNvGrpSpPr/>
          <p:nvPr/>
        </p:nvGrpSpPr>
        <p:grpSpPr>
          <a:xfrm>
            <a:off x="1143877" y="208699"/>
            <a:ext cx="8017328" cy="1113702"/>
            <a:chOff x="1085994" y="305597"/>
            <a:chExt cx="8017328" cy="1113702"/>
          </a:xfrm>
        </p:grpSpPr>
        <p:sp>
          <p:nvSpPr>
            <p:cNvPr id="4" name="Rectangle: Rounded Corners 3">
              <a:extLst>
                <a:ext uri="{FF2B5EF4-FFF2-40B4-BE49-F238E27FC236}">
                  <a16:creationId xmlns:a16="http://schemas.microsoft.com/office/drawing/2014/main" id="{D5A2ED35-129B-AC91-07FD-001E61074000}"/>
                </a:ext>
              </a:extLst>
            </p:cNvPr>
            <p:cNvSpPr/>
            <p:nvPr/>
          </p:nvSpPr>
          <p:spPr>
            <a:xfrm>
              <a:off x="1085994" y="442773"/>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D9A9AC-48B7-7A59-3967-CA6A4757A535}"/>
                </a:ext>
              </a:extLst>
            </p:cNvPr>
            <p:cNvSpPr txBox="1"/>
            <p:nvPr/>
          </p:nvSpPr>
          <p:spPr>
            <a:xfrm>
              <a:off x="1293812" y="507028"/>
              <a:ext cx="6630988" cy="646331"/>
            </a:xfrm>
            <a:prstGeom prst="rect">
              <a:avLst/>
            </a:prstGeom>
            <a:noFill/>
          </p:spPr>
          <p:txBody>
            <a:bodyPr wrap="square" rtlCol="0">
              <a:spAutoFit/>
            </a:bodyPr>
            <a:lstStyle/>
            <a:p>
              <a:r>
                <a:rPr lang="en-IN" sz="3600" b="1" dirty="0">
                  <a:solidFill>
                    <a:schemeClr val="tx2"/>
                  </a:solidFill>
                </a:rPr>
                <a:t>The future Scope of chatbots</a:t>
              </a:r>
              <a:endParaRPr lang="en-US" sz="3600" b="1" dirty="0">
                <a:solidFill>
                  <a:schemeClr val="tx2"/>
                </a:solidFill>
              </a:endParaRPr>
            </a:p>
          </p:txBody>
        </p:sp>
        <p:pic>
          <p:nvPicPr>
            <p:cNvPr id="6" name="Picture 5" descr="A picture containing vector graphics&#10;&#10;Description generated with high confidence">
              <a:extLst>
                <a:ext uri="{FF2B5EF4-FFF2-40B4-BE49-F238E27FC236}">
                  <a16:creationId xmlns:a16="http://schemas.microsoft.com/office/drawing/2014/main" id="{34F6A308-EE1B-62B0-111A-B4652F5FB5D3}"/>
                </a:ext>
              </a:extLst>
            </p:cNvPr>
            <p:cNvPicPr>
              <a:picLocks noChangeAspect="1"/>
            </p:cNvPicPr>
            <p:nvPr/>
          </p:nvPicPr>
          <p:blipFill>
            <a:blip r:embed="rId2"/>
            <a:stretch>
              <a:fillRect/>
            </a:stretch>
          </p:blipFill>
          <p:spPr>
            <a:xfrm rot="5400000">
              <a:off x="7993115" y="309092"/>
              <a:ext cx="1113702" cy="1106712"/>
            </a:xfrm>
            <a:prstGeom prst="rect">
              <a:avLst/>
            </a:prstGeom>
          </p:spPr>
        </p:pic>
      </p:grpSp>
      <p:sp>
        <p:nvSpPr>
          <p:cNvPr id="7" name="TextBox 6">
            <a:extLst>
              <a:ext uri="{FF2B5EF4-FFF2-40B4-BE49-F238E27FC236}">
                <a16:creationId xmlns:a16="http://schemas.microsoft.com/office/drawing/2014/main" id="{7315E686-9299-3E9C-3ADA-5CF1680CB4BA}"/>
              </a:ext>
            </a:extLst>
          </p:cNvPr>
          <p:cNvSpPr txBox="1"/>
          <p:nvPr/>
        </p:nvSpPr>
        <p:spPr>
          <a:xfrm>
            <a:off x="1351695" y="1674263"/>
            <a:ext cx="7824083" cy="3351238"/>
          </a:xfrm>
          <a:prstGeom prst="rect">
            <a:avLst/>
          </a:prstGeom>
          <a:noFill/>
        </p:spPr>
        <p:txBody>
          <a:bodyPr wrap="square" rtlCol="0">
            <a:spAutoFit/>
          </a:bodyPr>
          <a:lstStyle/>
          <a:p>
            <a:pPr>
              <a:lnSpc>
                <a:spcPct val="150000"/>
              </a:lnSpc>
            </a:pPr>
            <a:r>
              <a:rPr lang="en-IN" sz="2400" dirty="0"/>
              <a:t>The future of chatbots is that </a:t>
            </a:r>
            <a:r>
              <a:rPr lang="en-IN" sz="2400" b="1" dirty="0"/>
              <a:t>businesses will automate simple payments and allow users to pay directly over live chat or Facebook Messenger apps</a:t>
            </a:r>
            <a:r>
              <a:rPr lang="en-IN" sz="2400" dirty="0"/>
              <a:t>. The instant process makes the customer happy and improves customer satisfaction. MasterCard has also launched a chatbot, especially for customer payments</a:t>
            </a:r>
            <a:r>
              <a:rPr lang="en-IN" dirty="0"/>
              <a:t>.</a:t>
            </a:r>
          </a:p>
        </p:txBody>
      </p:sp>
    </p:spTree>
    <p:extLst>
      <p:ext uri="{BB962C8B-B14F-4D97-AF65-F5344CB8AC3E}">
        <p14:creationId xmlns:p14="http://schemas.microsoft.com/office/powerpoint/2010/main" val="91303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AEE50A-2F49-BB38-EC0C-8E4F51EAB69F}"/>
              </a:ext>
            </a:extLst>
          </p:cNvPr>
          <p:cNvGrpSpPr/>
          <p:nvPr/>
        </p:nvGrpSpPr>
        <p:grpSpPr>
          <a:xfrm>
            <a:off x="1066268" y="195749"/>
            <a:ext cx="8017328" cy="1202323"/>
            <a:chOff x="1085994" y="305597"/>
            <a:chExt cx="8017328" cy="1113702"/>
          </a:xfrm>
        </p:grpSpPr>
        <p:sp>
          <p:nvSpPr>
            <p:cNvPr id="5" name="Rectangle: Rounded Corners 4">
              <a:extLst>
                <a:ext uri="{FF2B5EF4-FFF2-40B4-BE49-F238E27FC236}">
                  <a16:creationId xmlns:a16="http://schemas.microsoft.com/office/drawing/2014/main" id="{EFF591C1-1FC6-7EB9-46F0-C550A296514A}"/>
                </a:ext>
              </a:extLst>
            </p:cNvPr>
            <p:cNvSpPr/>
            <p:nvPr/>
          </p:nvSpPr>
          <p:spPr>
            <a:xfrm>
              <a:off x="1085994" y="442773"/>
              <a:ext cx="7046624" cy="774843"/>
            </a:xfrm>
            <a:prstGeom prst="round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FCB2EE-ADBC-C54D-6FA9-0CF14FB544F9}"/>
                </a:ext>
              </a:extLst>
            </p:cNvPr>
            <p:cNvSpPr txBox="1"/>
            <p:nvPr/>
          </p:nvSpPr>
          <p:spPr>
            <a:xfrm>
              <a:off x="1252248" y="524456"/>
              <a:ext cx="6630988" cy="655709"/>
            </a:xfrm>
            <a:prstGeom prst="rect">
              <a:avLst/>
            </a:prstGeom>
            <a:noFill/>
          </p:spPr>
          <p:txBody>
            <a:bodyPr wrap="square" rtlCol="0">
              <a:spAutoFit/>
            </a:bodyPr>
            <a:lstStyle/>
            <a:p>
              <a:r>
                <a:rPr lang="en-US" sz="4000" b="1" dirty="0">
                  <a:solidFill>
                    <a:schemeClr val="tx2"/>
                  </a:solidFill>
                </a:rPr>
                <a:t>Need of Chatbot?</a:t>
              </a:r>
              <a:endParaRPr lang="en-US" sz="4000" dirty="0">
                <a:solidFill>
                  <a:schemeClr val="tx2"/>
                </a:solidFill>
              </a:endParaRPr>
            </a:p>
          </p:txBody>
        </p:sp>
        <p:pic>
          <p:nvPicPr>
            <p:cNvPr id="7" name="Picture 6" descr="A picture containing vector graphics&#10;&#10;Description generated with high confidence">
              <a:extLst>
                <a:ext uri="{FF2B5EF4-FFF2-40B4-BE49-F238E27FC236}">
                  <a16:creationId xmlns:a16="http://schemas.microsoft.com/office/drawing/2014/main" id="{63CB2C1C-9C04-FAC1-14B8-7D1EDAEB9186}"/>
                </a:ext>
              </a:extLst>
            </p:cNvPr>
            <p:cNvPicPr>
              <a:picLocks noChangeAspect="1"/>
            </p:cNvPicPr>
            <p:nvPr/>
          </p:nvPicPr>
          <p:blipFill>
            <a:blip r:embed="rId2"/>
            <a:stretch>
              <a:fillRect/>
            </a:stretch>
          </p:blipFill>
          <p:spPr>
            <a:xfrm rot="5400000">
              <a:off x="7993115" y="309092"/>
              <a:ext cx="1113702" cy="1106712"/>
            </a:xfrm>
            <a:prstGeom prst="rect">
              <a:avLst/>
            </a:prstGeom>
          </p:spPr>
        </p:pic>
      </p:grpSp>
      <p:sp>
        <p:nvSpPr>
          <p:cNvPr id="8" name="TextBox 7">
            <a:extLst>
              <a:ext uri="{FF2B5EF4-FFF2-40B4-BE49-F238E27FC236}">
                <a16:creationId xmlns:a16="http://schemas.microsoft.com/office/drawing/2014/main" id="{C660EDA1-F66C-1945-C74A-A158FFF592BE}"/>
              </a:ext>
            </a:extLst>
          </p:cNvPr>
          <p:cNvSpPr txBox="1"/>
          <p:nvPr/>
        </p:nvSpPr>
        <p:spPr>
          <a:xfrm>
            <a:off x="1252248" y="1620982"/>
            <a:ext cx="10097923" cy="2451953"/>
          </a:xfrm>
          <a:prstGeom prst="rect">
            <a:avLst/>
          </a:prstGeom>
          <a:noFill/>
        </p:spPr>
        <p:txBody>
          <a:bodyPr wrap="square" rtlCol="0">
            <a:spAutoFit/>
          </a:bodyPr>
          <a:lstStyle/>
          <a:p>
            <a:pPr eaLnBrk="1" hangingPunct="1">
              <a:lnSpc>
                <a:spcPct val="100000"/>
              </a:lnSpc>
              <a:spcBef>
                <a:spcPts val="800"/>
              </a:spcBef>
              <a:buFont typeface="Times New Roman" panose="02020603050405020304" pitchFamily="18" charset="0"/>
              <a:buChar char="•"/>
            </a:pPr>
            <a:r>
              <a:rPr lang="en-GB" altLang="en-US" sz="2800" dirty="0">
                <a:solidFill>
                  <a:srgbClr val="000000"/>
                </a:solidFill>
              </a:rPr>
              <a:t> Widespread use of personal machines</a:t>
            </a:r>
          </a:p>
          <a:p>
            <a:pPr eaLnBrk="1" hangingPunct="1">
              <a:lnSpc>
                <a:spcPct val="100000"/>
              </a:lnSpc>
              <a:spcBef>
                <a:spcPts val="800"/>
              </a:spcBef>
              <a:buFont typeface="Times New Roman" panose="02020603050405020304" pitchFamily="18" charset="0"/>
              <a:buChar char="•"/>
            </a:pPr>
            <a:r>
              <a:rPr lang="en-GB" altLang="en-US" sz="2800" dirty="0">
                <a:solidFill>
                  <a:srgbClr val="000000"/>
                </a:solidFill>
              </a:rPr>
              <a:t> Better Human Computer Interaction</a:t>
            </a:r>
          </a:p>
          <a:p>
            <a:pPr eaLnBrk="1" hangingPunct="1">
              <a:lnSpc>
                <a:spcPct val="100000"/>
              </a:lnSpc>
              <a:spcBef>
                <a:spcPts val="800"/>
              </a:spcBef>
              <a:buFont typeface="Times New Roman" panose="02020603050405020304" pitchFamily="18" charset="0"/>
              <a:buChar char="•"/>
            </a:pPr>
            <a:r>
              <a:rPr lang="en-GB" altLang="en-US" sz="2800" dirty="0">
                <a:solidFill>
                  <a:srgbClr val="000000"/>
                </a:solidFill>
              </a:rPr>
              <a:t> “To express their interest, wishes, or queries directly and naturally,                  	by speaking, typing, and pointing”.</a:t>
            </a:r>
          </a:p>
          <a:p>
            <a:pPr algn="just"/>
            <a:r>
              <a:rPr lang="en-US" sz="2800" dirty="0"/>
              <a:t> </a:t>
            </a:r>
          </a:p>
        </p:txBody>
      </p:sp>
    </p:spTree>
    <p:extLst>
      <p:ext uri="{BB962C8B-B14F-4D97-AF65-F5344CB8AC3E}">
        <p14:creationId xmlns:p14="http://schemas.microsoft.com/office/powerpoint/2010/main" val="120735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5EE4D7D-4314-4AF8-A2F4-3D4B784A35A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8872137"/>
  <p:tag name="ISPRING_RESOURCE_PATHS_HASH_PRESENTER" val="25519c67b99fd49f3f6ed3e66426d176508061"/>
</p:tagLst>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805</TotalTime>
  <Words>847</Words>
  <Application>Microsoft Office PowerPoint</Application>
  <PresentationFormat>Widescreen</PresentationFormat>
  <Paragraphs>79</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Gill Sans MT</vt:lpstr>
      <vt:lpstr>Impact</vt:lpstr>
      <vt:lpstr>Times New Roman</vt:lpstr>
      <vt:lpstr>Badge</vt:lpstr>
      <vt:lpstr>PowerPoint Presentation</vt:lpstr>
      <vt:lpstr>PowerPoint Presentation</vt:lpstr>
      <vt:lpstr>PowerPoint Presentation</vt:lpstr>
      <vt:lpstr>Some of The Chatbots Prominent Today Include The Following: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8872137</dc:title>
  <dc:creator>kipl41</dc:creator>
  <cp:lastModifiedBy>PRANAY  SAHARE</cp:lastModifiedBy>
  <cp:revision>80</cp:revision>
  <dcterms:created xsi:type="dcterms:W3CDTF">2017-07-10T05:42:27Z</dcterms:created>
  <dcterms:modified xsi:type="dcterms:W3CDTF">2022-09-22T12:27:08Z</dcterms:modified>
</cp:coreProperties>
</file>