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DD2"/>
          </a:solidFill>
        </a:fill>
      </a:tcStyle>
    </a:wholeTbl>
    <a:band2H>
      <a:tcTxStyle b="def" i="def"/>
      <a:tcStyle>
        <a:tcBdr/>
        <a:fill>
          <a:solidFill>
            <a:srgbClr val="F3E8EA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3825" y="-6350"/>
            <a:ext cx="6486525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/>
        </p:nvSpPr>
        <p:spPr>
          <a:xfrm flipV="1">
            <a:off x="2666364" y="634"/>
            <a:ext cx="1" cy="6858001"/>
          </a:xfrm>
          <a:prstGeom prst="line">
            <a:avLst/>
          </a:prstGeom>
          <a:ln w="11430">
            <a:solidFill>
              <a:srgbClr val="F9F9F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8310091" y="6632575"/>
            <a:ext cx="159222" cy="152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162328" y="6630987"/>
            <a:ext cx="159222" cy="152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21240000">
            <a:off x="598487" y="1004887"/>
            <a:ext cx="4319588" cy="4311651"/>
          </a:xfrm>
          <a:prstGeom prst="rect">
            <a:avLst/>
          </a:prstGeom>
          <a:solidFill>
            <a:srgbClr val="FAFAFA"/>
          </a:solidFill>
          <a:ln w="3175" cap="rnd">
            <a:solidFill>
              <a:srgbClr val="EAEAEA"/>
            </a:solidFill>
          </a:ln>
          <a:effectLst>
            <a:outerShdw sx="100000" sy="100000" kx="0" ky="0" algn="b" rotWithShape="0" blurRad="63500" dist="12700" dir="5400000">
              <a:srgbClr val="000000">
                <a:alpha val="39999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 rot="21420000">
            <a:off x="596900" y="998537"/>
            <a:ext cx="4319588" cy="4313238"/>
          </a:xfrm>
          <a:prstGeom prst="rect">
            <a:avLst/>
          </a:prstGeom>
          <a:solidFill>
            <a:srgbClr val="FAFAFA"/>
          </a:solidFill>
          <a:ln w="3175" cap="rnd">
            <a:solidFill>
              <a:srgbClr val="EAEAEA"/>
            </a:solidFill>
          </a:ln>
          <a:effectLst>
            <a:outerShdw sx="100000" sy="100000" kx="0" ky="0" algn="b" rotWithShape="0" blurRad="63500" dist="12700" dir="5400000">
              <a:srgbClr val="000000">
                <a:alpha val="39999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4E7ED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4E7ED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4E7ED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4E7ED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4E7ED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E7E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6682903" y="6629400"/>
            <a:ext cx="159222" cy="152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0225" y="-6350"/>
            <a:ext cx="1000125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681316" y="6632575"/>
            <a:ext cx="159222" cy="152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 defTabSz="914400">
              <a:defRPr sz="1100">
                <a:solidFill>
                  <a:srgbClr val="B13F9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73050" marR="0" indent="-273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73000"/>
        <a:buFont typeface="Wingdings 2"/>
        <a:buChar char="◉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550517" marR="0" indent="-25841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80000"/>
        <a:buFont typeface="Wingdings 2"/>
        <a:buChar char="◼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827405" marR="0" indent="-2971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60000"/>
        <a:buFont typeface="Wingdings 2"/>
        <a:buChar char="○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106487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80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381125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70000"/>
        <a:buFont typeface="Wingdings 2"/>
        <a:buChar char="◉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1838325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70000"/>
        <a:buFont typeface="Wingdings 2"/>
        <a:buChar char="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295525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70000"/>
        <a:buFont typeface="Wingdings 2"/>
        <a:buChar char="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2752725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70000"/>
        <a:buFont typeface="Wingdings 2"/>
        <a:buChar char="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209925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B13F9A"/>
        </a:buClr>
        <a:buSzPct val="70000"/>
        <a:buFont typeface="Wingdings 2"/>
        <a:buChar char="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150" y="530225"/>
            <a:ext cx="5535613" cy="28781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body" idx="4294967295"/>
          </p:nvPr>
        </p:nvSpPr>
        <p:spPr>
          <a:xfrm>
            <a:off x="685800" y="2209800"/>
            <a:ext cx="7799388" cy="35004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By Pranay Seela</a:t>
            </a: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Indiana State University </a:t>
            </a: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CS699-101</a:t>
            </a: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Summer 2016</a:t>
            </a: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</a:p>
          <a:p>
            <a:pPr marL="0" indent="0" algn="r">
              <a:lnSpc>
                <a:spcPct val="80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Advisor : Dr. Jeff Kinne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admin_add_products.png" descr="admin_add_produc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160587"/>
            <a:ext cx="7239000" cy="3744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⦿"/>
            </a:pPr>
            <a:r>
              <a:t>It has the following pages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Login.aspx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Register.aspx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Account.aspx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Adminentry.aspx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Admindelete.aspx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Contact.aspx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Default.aspx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Manageuser.aspx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sz="2300">
                <a:solidFill>
                  <a:srgbClr val="6C6C6C"/>
                </a:solidFill>
              </a:defRPr>
            </a:pPr>
            <a:r>
              <a:t>Productdetail.aspx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4" name="Table 94"/>
          <p:cNvGraphicFramePr/>
          <p:nvPr/>
        </p:nvGraphicFramePr>
        <p:xfrm>
          <a:off x="457200" y="1609725"/>
          <a:ext cx="7239000" cy="238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69975"/>
                <a:gridCol w="1655762"/>
                <a:gridCol w="1320800"/>
                <a:gridCol w="1577975"/>
                <a:gridCol w="1614487"/>
              </a:tblGrid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cart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completecart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login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product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udetail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01136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</a:t>
                      </a:r>
                    </a:p>
                    <a:p>
                      <a:pPr algn="l">
                        <a:defRPr sz="1800"/>
                      </a:pPr>
                      <a:r>
                        <a:t>uName</a:t>
                      </a:r>
                    </a:p>
                    <a:p>
                      <a:pPr algn="l">
                        <a:defRPr sz="1800"/>
                      </a:pPr>
                      <a:r>
                        <a:t>pName</a:t>
                      </a:r>
                    </a:p>
                    <a:p>
                      <a:pPr algn="l">
                        <a:defRPr sz="1800"/>
                      </a:pPr>
                      <a:r>
                        <a:t>quantity</a:t>
                      </a:r>
                    </a:p>
                    <a:p>
                      <a:pPr algn="l">
                        <a:defRPr sz="1800"/>
                      </a:pPr>
                      <a:r>
                        <a:t>date</a:t>
                      </a:r>
                    </a:p>
                    <a:p>
                      <a:pPr algn="l">
                        <a:defRPr sz="1800"/>
                      </a:pPr>
                      <a:r>
                        <a:t>status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</a:t>
                      </a:r>
                    </a:p>
                    <a:p>
                      <a:pPr algn="l">
                        <a:defRPr sz="1800"/>
                      </a:pPr>
                      <a:r>
                        <a:t>uName</a:t>
                      </a:r>
                    </a:p>
                    <a:p>
                      <a:pPr algn="l">
                        <a:defRPr sz="1800"/>
                      </a:pPr>
                      <a:r>
                        <a:t>pName</a:t>
                      </a:r>
                    </a:p>
                    <a:p>
                      <a:pPr algn="l">
                        <a:defRPr sz="1800"/>
                      </a:pPr>
                      <a:r>
                        <a:t>img</a:t>
                      </a:r>
                    </a:p>
                    <a:p>
                      <a:pPr algn="l">
                        <a:defRPr sz="1800"/>
                      </a:pPr>
                      <a:r>
                        <a:t>quantity</a:t>
                      </a:r>
                    </a:p>
                    <a:p>
                      <a:pPr algn="l">
                        <a:defRPr sz="1800"/>
                      </a:pPr>
                      <a:r>
                        <a:t>price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  <a:p>
                      <a:pPr algn="l">
                        <a:defRPr sz="1800"/>
                      </a:pPr>
                      <a:r>
                        <a:t>Pwd</a:t>
                      </a:r>
                    </a:p>
                    <a:p>
                      <a:pPr algn="l">
                        <a:defRPr sz="1800"/>
                      </a:pPr>
                      <a:r>
                        <a:t>Role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</a:t>
                      </a:r>
                    </a:p>
                    <a:p>
                      <a:pPr algn="l">
                        <a:defRPr sz="1800"/>
                      </a:pPr>
                      <a:r>
                        <a:t>Productname</a:t>
                      </a:r>
                    </a:p>
                    <a:p>
                      <a:pPr algn="l">
                        <a:defRPr sz="1800"/>
                      </a:pPr>
                      <a:r>
                        <a:t>Image</a:t>
                      </a:r>
                    </a:p>
                    <a:p>
                      <a:pPr algn="l">
                        <a:defRPr sz="1800"/>
                      </a:pPr>
                      <a:r>
                        <a:t>Category</a:t>
                      </a:r>
                    </a:p>
                    <a:p>
                      <a:pPr algn="l">
                        <a:defRPr sz="1800"/>
                      </a:pPr>
                      <a:r>
                        <a:t>Price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FirstName</a:t>
                      </a:r>
                    </a:p>
                    <a:p>
                      <a:pPr algn="l">
                        <a:defRPr sz="1800"/>
                      </a:pPr>
                      <a:r>
                        <a:t>lastName</a:t>
                      </a:r>
                    </a:p>
                    <a:p>
                      <a:pPr algn="l">
                        <a:defRPr sz="1800"/>
                      </a:pPr>
                      <a:r>
                        <a:t>UserId</a:t>
                      </a:r>
                    </a:p>
                    <a:p>
                      <a:pPr algn="l">
                        <a:defRPr sz="1800"/>
                      </a:pPr>
                      <a:r>
                        <a:t>Pwd</a:t>
                      </a:r>
                    </a:p>
                    <a:p>
                      <a:pPr algn="l">
                        <a:defRPr sz="1800"/>
                      </a:pPr>
                      <a:r>
                        <a:t>Address</a:t>
                      </a:r>
                    </a:p>
                    <a:p>
                      <a:pPr algn="l">
                        <a:defRPr sz="1800"/>
                      </a:pPr>
                      <a:r>
                        <a:t>Mob</a:t>
                      </a:r>
                    </a:p>
                    <a:p>
                      <a:pPr algn="l">
                        <a:defRPr sz="1800"/>
                      </a:pPr>
                      <a:r>
                        <a:t>Email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CE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⦿"/>
            </a:pPr>
            <a:r>
              <a:t>I have become quite skillful using Microsoft Visual Studio.</a:t>
            </a:r>
          </a:p>
          <a:p>
            <a:pPr>
              <a:buChar char="⦿"/>
            </a:pPr>
            <a:r>
              <a:t>I have developed a stronger relationship with the stakeholders of the company through my involvement of this project.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⦿"/>
            </a:pPr>
            <a:r>
              <a:t>The current website is for a small store. Limited for only 3 types of products.</a:t>
            </a:r>
          </a:p>
          <a:p>
            <a:pPr>
              <a:buChar char="⦿"/>
            </a:pPr>
            <a:r>
              <a:t>Can add credit card payments, cash on delivery or apple pay method. So that different payments can be accepted.</a:t>
            </a:r>
          </a:p>
          <a:p>
            <a:pPr>
              <a:buChar char="⦿"/>
            </a:pPr>
            <a:r>
              <a:t>This can be enhanced for different variety of products and more users can be able to access it without breakdown of the website.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fade thruBlk="1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150" y="530225"/>
            <a:ext cx="5394325" cy="2878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fade thruBlk="1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⦿"/>
            </a:pPr>
            <a:r>
              <a:t>Intern Company : NIRVANA, Indianapolis</a:t>
            </a:r>
          </a:p>
          <a:p>
            <a:pPr>
              <a:buChar char="⦿"/>
            </a:pPr>
            <a:r>
              <a:t>Intern Period : June, 2016 – July, 2016</a:t>
            </a:r>
          </a:p>
          <a:p>
            <a:pPr>
              <a:buChar char="⦿"/>
            </a:pPr>
            <a:r>
              <a:t>E-commerce web development project using Asp.net, C#</a:t>
            </a:r>
          </a:p>
          <a:p>
            <a:pPr>
              <a:buChar char="⦿"/>
            </a:pPr>
            <a:r>
              <a:t>I completed my required 100 hours by serving, where i dedicated my work in implementing the functional requirements for the store website.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⦿"/>
            </a:pPr>
          </a:p>
        </p:txBody>
      </p:sp>
      <p:graphicFrame>
        <p:nvGraphicFramePr>
          <p:cNvPr id="67" name="Table 67"/>
          <p:cNvGraphicFramePr/>
          <p:nvPr/>
        </p:nvGraphicFramePr>
        <p:xfrm>
          <a:off x="457200" y="1609725"/>
          <a:ext cx="7239000" cy="44815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47912"/>
                <a:gridCol w="4891087"/>
              </a:tblGrid>
              <a:tr h="928687">
                <a:tc>
                  <a:txBody>
                    <a:bodyPr/>
                    <a:lstStyle/>
                    <a:p>
                      <a:pPr algn="l">
                        <a:defRPr b="1" sz="2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Development Tools and Environment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1350962">
                <a:tc>
                  <a:txBody>
                    <a:bodyPr/>
                    <a:lstStyle/>
                    <a:p>
                      <a:pPr algn="l">
                        <a:tabLst>
                          <a:tab pos="1460500" algn="r"/>
                        </a:tabLst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	Programming language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C#/ASP.NET(.NET 4)– main development platform.</a:t>
                      </a:r>
                    </a:p>
                    <a:p>
                      <a:pPr algn="l">
                        <a:defRPr sz="2200"/>
                      </a:pPr>
                      <a:r>
                        <a:t>HTML5/CSS3/JavaScript - user Interface (web frontend)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CED4"/>
                    </a:solidFill>
                  </a:tcPr>
                </a:tc>
              </a:tr>
              <a:tr h="5794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Database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/>
                        <a:t>MySQL5.6 – SQL database</a:t>
                      </a:r>
                    </a:p>
                  </a:txBody>
                  <a:tcPr marL="0" marR="0" marT="0" marB="0" anchor="t" anchorCtr="0" horzOverflow="overflow">
                    <a:solidFill>
                      <a:srgbClr val="F3E8EB"/>
                    </a:solidFill>
                  </a:tcPr>
                </a:tc>
              </a:tr>
              <a:tr h="9286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System Design Tools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/>
                        <a:t>Visual Studio 2010 - IDE</a:t>
                      </a:r>
                    </a:p>
                  </a:txBody>
                  <a:tcPr marL="0" marR="0" marT="0" marB="0" anchor="t" anchorCtr="0" horzOverflow="overflow">
                    <a:solidFill>
                      <a:srgbClr val="E6CED4"/>
                    </a:solidFill>
                  </a:tcPr>
                </a:tc>
              </a:tr>
              <a:tr h="693737">
                <a:tc>
                  <a:txBody>
                    <a:bodyPr/>
                    <a:lstStyle/>
                    <a:p>
                      <a:pPr algn="l">
                        <a:tabLst>
                          <a:tab pos="774700" algn="l"/>
                        </a:tabLst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Browser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/>
                        <a:t>IE 8.0 or above</a:t>
                      </a:r>
                    </a:p>
                  </a:txBody>
                  <a:tcPr marL="0" marR="0" marT="0" marB="0" anchor="t" anchorCtr="0" horzOverflow="overflow">
                    <a:solidFill>
                      <a:srgbClr val="F3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⦿"/>
            </a:pPr>
            <a:r>
              <a:t>The virtual shop remains open and operational 24x7.</a:t>
            </a:r>
          </a:p>
          <a:p>
            <a:pPr>
              <a:buChar char="⦿"/>
            </a:pPr>
            <a:r>
              <a:t>You build your brand more quickly - as more people will know, talk, post and blog about you on social networks.</a:t>
            </a:r>
          </a:p>
          <a:p>
            <a:pPr>
              <a:buChar char="⦿"/>
            </a:pPr>
            <a:r>
              <a:t>Setting up a website and maintaining it is lots cheaper than maintaining a store.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⦿"/>
            </a:pPr>
            <a:r>
              <a:t>Actors: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b="1" sz="2200"/>
            </a:pPr>
            <a:r>
              <a:t>Guest</a:t>
            </a:r>
            <a:r>
              <a:rPr b="0"/>
              <a:t>: can log in and register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b="1" sz="2200"/>
            </a:pPr>
            <a:r>
              <a:t>User</a:t>
            </a:r>
            <a:r>
              <a:rPr b="0"/>
              <a:t>: can  logout, look, buy products and view cart</a:t>
            </a:r>
          </a:p>
          <a:p>
            <a:pPr lvl="1" marL="520700" indent="-228600">
              <a:spcBef>
                <a:spcPts val="500"/>
              </a:spcBef>
              <a:buClr>
                <a:srgbClr val="F9B639"/>
              </a:buClr>
              <a:defRPr b="1" sz="2200"/>
            </a:pPr>
            <a:r>
              <a:t>Admin</a:t>
            </a:r>
            <a:r>
              <a:rPr b="0"/>
              <a:t>: can add, delete products and log out</a:t>
            </a:r>
          </a:p>
          <a:p>
            <a:pPr marL="231042" indent="-231042">
              <a:buChar char="⦿"/>
            </a:pPr>
            <a:r>
              <a:rPr sz="2200"/>
              <a:t>End Users(Buyers)</a:t>
            </a:r>
            <a:endParaRPr sz="2200"/>
          </a:p>
          <a:p>
            <a:pPr marL="231042" indent="-231042">
              <a:buChar char="⦿"/>
            </a:pPr>
            <a:r>
              <a:rPr sz="2200"/>
              <a:t>Designers</a:t>
            </a:r>
            <a:endParaRPr sz="2200"/>
          </a:p>
          <a:p>
            <a:pPr marL="231042" indent="-231042">
              <a:buChar char="⦿"/>
            </a:pPr>
            <a:r>
              <a:rPr sz="2200"/>
              <a:t>Developers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520700" indent="-228600">
              <a:spcBef>
                <a:spcPts val="500"/>
              </a:spcBef>
              <a:buFont typeface="Arial"/>
              <a:buChar char="•"/>
              <a:defRPr sz="2300"/>
            </a:pPr>
            <a:r>
              <a:t>Learning Microsoft Visual Studio application.</a:t>
            </a:r>
          </a:p>
          <a:p>
            <a:pPr lvl="1" marL="520700" indent="-228600">
              <a:spcBef>
                <a:spcPts val="500"/>
              </a:spcBef>
              <a:buFont typeface="Arial"/>
              <a:buChar char="•"/>
              <a:defRPr sz="2300"/>
            </a:pPr>
            <a:r>
              <a:t>L</a:t>
            </a:r>
            <a:r>
              <a:t>earning MySql and connecting it to the Visual studio.</a:t>
            </a:r>
          </a:p>
          <a:p>
            <a:pPr lvl="1" marL="520700" indent="-228600">
              <a:spcBef>
                <a:spcPts val="500"/>
              </a:spcBef>
              <a:buFont typeface="Arial"/>
              <a:buChar char="•"/>
              <a:defRPr sz="2300"/>
            </a:pPr>
            <a:r>
              <a:t>Meetings with different committees due to schedule conflicts.</a:t>
            </a:r>
          </a:p>
          <a:p>
            <a:pPr lvl="1" marL="520700" indent="-228600">
              <a:spcBef>
                <a:spcPts val="500"/>
              </a:spcBef>
              <a:buFont typeface="Arial"/>
              <a:buChar char="•"/>
              <a:defRPr sz="2300"/>
            </a:pPr>
            <a:r>
              <a:t>Made several trials and testing each functionality as many times as possible.</a:t>
            </a:r>
          </a:p>
          <a:p>
            <a:pPr lvl="1" marL="520700" indent="-228600">
              <a:spcBef>
                <a:spcPts val="500"/>
              </a:spcBef>
              <a:buFont typeface="Arial"/>
              <a:buChar char="•"/>
              <a:defRPr sz="2300"/>
            </a:pPr>
            <a:r>
              <a:t>Many more challenges faced with .dll files.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>
            <p:ph type="body" idx="4294967295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⦿"/>
            </a:pPr>
            <a:r>
              <a:t>MySql Server 5.7</a:t>
            </a:r>
          </a:p>
          <a:p>
            <a:pPr>
              <a:buChar char="⦿"/>
            </a:pPr>
            <a:r>
              <a:t>MySql Connector Net 6.9.9</a:t>
            </a:r>
          </a:p>
          <a:p>
            <a:pPr>
              <a:buChar char="⦿"/>
            </a:pPr>
            <a:r>
              <a:t>MySql for Visual Studio 1.2.6</a:t>
            </a:r>
          </a:p>
          <a:p>
            <a:pPr>
              <a:buChar char="⦿"/>
            </a:pPr>
            <a:r>
              <a:t>MySql installer Community</a:t>
            </a:r>
          </a:p>
          <a:p>
            <a:pPr>
              <a:buChar char="⦿"/>
            </a:pPr>
            <a:r>
              <a:t>MySql Workbench 6.3 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" y="292100"/>
            <a:ext cx="7461250" cy="1176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login_page.png" descr="login_p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755775"/>
            <a:ext cx="7239000" cy="2484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" y="317500"/>
            <a:ext cx="7493000" cy="1150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register_page.png" descr="register_p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625" y="1633537"/>
            <a:ext cx="7824788" cy="3956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pulent">
  <a:themeElements>
    <a:clrScheme name="Opul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3D68"/>
      </a:accent1>
      <a:accent2>
        <a:srgbClr val="AC66B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pul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pulent">
  <a:themeElements>
    <a:clrScheme name="Opul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3D68"/>
      </a:accent1>
      <a:accent2>
        <a:srgbClr val="AC66B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pul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