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79" r:id="rId2"/>
    <p:sldId id="780" r:id="rId3"/>
    <p:sldId id="781" r:id="rId4"/>
    <p:sldId id="782" r:id="rId5"/>
    <p:sldId id="783" r:id="rId6"/>
    <p:sldId id="784" r:id="rId7"/>
    <p:sldId id="785" r:id="rId8"/>
    <p:sldId id="720" r:id="rId9"/>
    <p:sldId id="721" r:id="rId10"/>
    <p:sldId id="739" r:id="rId11"/>
    <p:sldId id="740" r:id="rId12"/>
    <p:sldId id="823" r:id="rId13"/>
    <p:sldId id="707" r:id="rId14"/>
    <p:sldId id="708" r:id="rId15"/>
    <p:sldId id="715" r:id="rId16"/>
    <p:sldId id="716" r:id="rId17"/>
    <p:sldId id="709" r:id="rId18"/>
    <p:sldId id="803" r:id="rId19"/>
    <p:sldId id="690" r:id="rId20"/>
    <p:sldId id="691" r:id="rId21"/>
    <p:sldId id="692" r:id="rId22"/>
    <p:sldId id="749" r:id="rId23"/>
    <p:sldId id="615" r:id="rId24"/>
    <p:sldId id="616" r:id="rId25"/>
    <p:sldId id="617" r:id="rId26"/>
    <p:sldId id="821" r:id="rId27"/>
    <p:sldId id="750" r:id="rId28"/>
    <p:sldId id="822" r:id="rId29"/>
    <p:sldId id="820" r:id="rId30"/>
    <p:sldId id="693" r:id="rId31"/>
    <p:sldId id="694" r:id="rId32"/>
    <p:sldId id="695" r:id="rId33"/>
    <p:sldId id="696" r:id="rId34"/>
    <p:sldId id="697" r:id="rId35"/>
    <p:sldId id="698" r:id="rId36"/>
    <p:sldId id="699" r:id="rId37"/>
    <p:sldId id="700" r:id="rId38"/>
    <p:sldId id="702" r:id="rId39"/>
    <p:sldId id="703" r:id="rId40"/>
    <p:sldId id="704" r:id="rId41"/>
    <p:sldId id="819" r:id="rId42"/>
    <p:sldId id="705" r:id="rId43"/>
    <p:sldId id="706" r:id="rId44"/>
    <p:sldId id="81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E7F0-30E8-78B4-8A02-EF8A136E8B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6C97E3-A1C9-DAE0-43B1-A9A3A2FBF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E1C44B-A062-CEC3-D0EF-7D4E121FD5FE}"/>
              </a:ext>
            </a:extLst>
          </p:cNvPr>
          <p:cNvSpPr>
            <a:spLocks noGrp="1"/>
          </p:cNvSpPr>
          <p:nvPr>
            <p:ph type="dt" sz="half" idx="10"/>
          </p:nvPr>
        </p:nvSpPr>
        <p:spPr/>
        <p:txBody>
          <a:bodyPr/>
          <a:lstStyle/>
          <a:p>
            <a:fld id="{64972EEB-DF1F-4F28-8ECE-E19DF15583CB}" type="datetimeFigureOut">
              <a:rPr lang="en-IN" smtClean="0"/>
              <a:t>02-08-2023</a:t>
            </a:fld>
            <a:endParaRPr lang="en-IN"/>
          </a:p>
        </p:txBody>
      </p:sp>
      <p:sp>
        <p:nvSpPr>
          <p:cNvPr id="5" name="Footer Placeholder 4">
            <a:extLst>
              <a:ext uri="{FF2B5EF4-FFF2-40B4-BE49-F238E27FC236}">
                <a16:creationId xmlns:a16="http://schemas.microsoft.com/office/drawing/2014/main" id="{580E2C51-AABB-32BD-F943-E1CE80636C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BCD4D-3CFC-9E1F-F7AD-B85DE5CB0E59}"/>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110040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ED23-880E-A319-EBEC-8F00EB87AF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90E6E5-BA80-BECA-C364-43E68216A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95D019-57D8-8618-D26D-8F9AB1286D1B}"/>
              </a:ext>
            </a:extLst>
          </p:cNvPr>
          <p:cNvSpPr>
            <a:spLocks noGrp="1"/>
          </p:cNvSpPr>
          <p:nvPr>
            <p:ph type="dt" sz="half" idx="10"/>
          </p:nvPr>
        </p:nvSpPr>
        <p:spPr/>
        <p:txBody>
          <a:bodyPr/>
          <a:lstStyle/>
          <a:p>
            <a:fld id="{64972EEB-DF1F-4F28-8ECE-E19DF15583CB}" type="datetimeFigureOut">
              <a:rPr lang="en-IN" smtClean="0"/>
              <a:t>02-08-2023</a:t>
            </a:fld>
            <a:endParaRPr lang="en-IN"/>
          </a:p>
        </p:txBody>
      </p:sp>
      <p:sp>
        <p:nvSpPr>
          <p:cNvPr id="5" name="Footer Placeholder 4">
            <a:extLst>
              <a:ext uri="{FF2B5EF4-FFF2-40B4-BE49-F238E27FC236}">
                <a16:creationId xmlns:a16="http://schemas.microsoft.com/office/drawing/2014/main" id="{0D226D0E-FCFA-96BE-18B7-DB92A86C4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AB997D-80B9-811B-7A64-6E64F254E92D}"/>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129223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D8136-8286-EBD6-E597-5335A52519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22CB88-C979-2E5C-E64A-9B1C8C8DF4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84A40C-0B75-09FB-E79E-EEC211053513}"/>
              </a:ext>
            </a:extLst>
          </p:cNvPr>
          <p:cNvSpPr>
            <a:spLocks noGrp="1"/>
          </p:cNvSpPr>
          <p:nvPr>
            <p:ph type="dt" sz="half" idx="10"/>
          </p:nvPr>
        </p:nvSpPr>
        <p:spPr/>
        <p:txBody>
          <a:bodyPr/>
          <a:lstStyle/>
          <a:p>
            <a:fld id="{64972EEB-DF1F-4F28-8ECE-E19DF15583CB}" type="datetimeFigureOut">
              <a:rPr lang="en-IN" smtClean="0"/>
              <a:t>02-08-2023</a:t>
            </a:fld>
            <a:endParaRPr lang="en-IN"/>
          </a:p>
        </p:txBody>
      </p:sp>
      <p:sp>
        <p:nvSpPr>
          <p:cNvPr id="5" name="Footer Placeholder 4">
            <a:extLst>
              <a:ext uri="{FF2B5EF4-FFF2-40B4-BE49-F238E27FC236}">
                <a16:creationId xmlns:a16="http://schemas.microsoft.com/office/drawing/2014/main" id="{AD4435B3-B7C0-AE1B-5A7E-74C9D69805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705EA-04BC-3556-3F0A-B8A0AB0C9D32}"/>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326664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5818-E515-E25F-AA29-4498EB36E3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5E7399-8F58-DB85-071F-E309D316CF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BDD8D-493D-E626-07FF-00128906B8A8}"/>
              </a:ext>
            </a:extLst>
          </p:cNvPr>
          <p:cNvSpPr>
            <a:spLocks noGrp="1"/>
          </p:cNvSpPr>
          <p:nvPr>
            <p:ph type="dt" sz="half" idx="10"/>
          </p:nvPr>
        </p:nvSpPr>
        <p:spPr/>
        <p:txBody>
          <a:bodyPr/>
          <a:lstStyle/>
          <a:p>
            <a:fld id="{64972EEB-DF1F-4F28-8ECE-E19DF15583CB}" type="datetimeFigureOut">
              <a:rPr lang="en-IN" smtClean="0"/>
              <a:t>02-08-2023</a:t>
            </a:fld>
            <a:endParaRPr lang="en-IN"/>
          </a:p>
        </p:txBody>
      </p:sp>
      <p:sp>
        <p:nvSpPr>
          <p:cNvPr id="5" name="Footer Placeholder 4">
            <a:extLst>
              <a:ext uri="{FF2B5EF4-FFF2-40B4-BE49-F238E27FC236}">
                <a16:creationId xmlns:a16="http://schemas.microsoft.com/office/drawing/2014/main" id="{B5D764C4-0C21-A825-839F-001B8B14B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1423FA-CB31-B942-528D-AEFEDCA7B687}"/>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319734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9FAB-2231-B717-16AB-E87E602F88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3134F9-4499-4508-E7A2-DE0B04C988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995C54-2F89-D571-8DC1-524E92442B1D}"/>
              </a:ext>
            </a:extLst>
          </p:cNvPr>
          <p:cNvSpPr>
            <a:spLocks noGrp="1"/>
          </p:cNvSpPr>
          <p:nvPr>
            <p:ph type="dt" sz="half" idx="10"/>
          </p:nvPr>
        </p:nvSpPr>
        <p:spPr/>
        <p:txBody>
          <a:bodyPr/>
          <a:lstStyle/>
          <a:p>
            <a:fld id="{64972EEB-DF1F-4F28-8ECE-E19DF15583CB}" type="datetimeFigureOut">
              <a:rPr lang="en-IN" smtClean="0"/>
              <a:t>02-08-2023</a:t>
            </a:fld>
            <a:endParaRPr lang="en-IN"/>
          </a:p>
        </p:txBody>
      </p:sp>
      <p:sp>
        <p:nvSpPr>
          <p:cNvPr id="5" name="Footer Placeholder 4">
            <a:extLst>
              <a:ext uri="{FF2B5EF4-FFF2-40B4-BE49-F238E27FC236}">
                <a16:creationId xmlns:a16="http://schemas.microsoft.com/office/drawing/2014/main" id="{2EA0E508-3BF0-D347-A147-481A8CDAA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A78EC-B9D8-6CEB-6CF6-81872AD2ACA8}"/>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288198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8B36-8B09-6F69-1CF9-19986C5793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41F20A-5FA3-9D84-B588-1A396A501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67D3D5-BEC8-2944-EF54-02B5B422B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D43AEE-6172-50C9-D462-3F09B40B67A7}"/>
              </a:ext>
            </a:extLst>
          </p:cNvPr>
          <p:cNvSpPr>
            <a:spLocks noGrp="1"/>
          </p:cNvSpPr>
          <p:nvPr>
            <p:ph type="dt" sz="half" idx="10"/>
          </p:nvPr>
        </p:nvSpPr>
        <p:spPr/>
        <p:txBody>
          <a:bodyPr/>
          <a:lstStyle/>
          <a:p>
            <a:fld id="{64972EEB-DF1F-4F28-8ECE-E19DF15583CB}" type="datetimeFigureOut">
              <a:rPr lang="en-IN" smtClean="0"/>
              <a:t>02-08-2023</a:t>
            </a:fld>
            <a:endParaRPr lang="en-IN"/>
          </a:p>
        </p:txBody>
      </p:sp>
      <p:sp>
        <p:nvSpPr>
          <p:cNvPr id="6" name="Footer Placeholder 5">
            <a:extLst>
              <a:ext uri="{FF2B5EF4-FFF2-40B4-BE49-F238E27FC236}">
                <a16:creationId xmlns:a16="http://schemas.microsoft.com/office/drawing/2014/main" id="{D8353D4E-ED02-39DF-6776-7AD2C5DCAC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31F21-C5B4-DCF8-93F4-E3A48EB5EAE5}"/>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23859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FBD3-DEE9-BFD6-9E89-56B3F32A70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2B9D64-B6B8-FB17-1F35-266EB125CE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0A1C-1782-2CAD-966A-A7A10EC6A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EC2DD3-159B-73E9-288F-D00730AEE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DAB1A6-C0E4-DA23-D623-E83770D37B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65EEAD-2FF0-6899-6867-48CA59632DD9}"/>
              </a:ext>
            </a:extLst>
          </p:cNvPr>
          <p:cNvSpPr>
            <a:spLocks noGrp="1"/>
          </p:cNvSpPr>
          <p:nvPr>
            <p:ph type="dt" sz="half" idx="10"/>
          </p:nvPr>
        </p:nvSpPr>
        <p:spPr/>
        <p:txBody>
          <a:bodyPr/>
          <a:lstStyle/>
          <a:p>
            <a:fld id="{64972EEB-DF1F-4F28-8ECE-E19DF15583CB}" type="datetimeFigureOut">
              <a:rPr lang="en-IN" smtClean="0"/>
              <a:t>02-08-2023</a:t>
            </a:fld>
            <a:endParaRPr lang="en-IN"/>
          </a:p>
        </p:txBody>
      </p:sp>
      <p:sp>
        <p:nvSpPr>
          <p:cNvPr id="8" name="Footer Placeholder 7">
            <a:extLst>
              <a:ext uri="{FF2B5EF4-FFF2-40B4-BE49-F238E27FC236}">
                <a16:creationId xmlns:a16="http://schemas.microsoft.com/office/drawing/2014/main" id="{90090A0D-DA31-68C3-49AD-8116456739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5E14D0-AB2E-2DCB-026D-5ABE9782169A}"/>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408646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2AB6-22FE-BCD5-AB7D-3D215C8076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2F9387-A300-94DC-105A-CB3D83A1E27A}"/>
              </a:ext>
            </a:extLst>
          </p:cNvPr>
          <p:cNvSpPr>
            <a:spLocks noGrp="1"/>
          </p:cNvSpPr>
          <p:nvPr>
            <p:ph type="dt" sz="half" idx="10"/>
          </p:nvPr>
        </p:nvSpPr>
        <p:spPr/>
        <p:txBody>
          <a:bodyPr/>
          <a:lstStyle/>
          <a:p>
            <a:fld id="{64972EEB-DF1F-4F28-8ECE-E19DF15583CB}" type="datetimeFigureOut">
              <a:rPr lang="en-IN" smtClean="0"/>
              <a:t>02-08-2023</a:t>
            </a:fld>
            <a:endParaRPr lang="en-IN"/>
          </a:p>
        </p:txBody>
      </p:sp>
      <p:sp>
        <p:nvSpPr>
          <p:cNvPr id="4" name="Footer Placeholder 3">
            <a:extLst>
              <a:ext uri="{FF2B5EF4-FFF2-40B4-BE49-F238E27FC236}">
                <a16:creationId xmlns:a16="http://schemas.microsoft.com/office/drawing/2014/main" id="{A2C03923-27C3-3E38-0E05-DF230FE182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83C86A-53FC-A96A-2B81-333873105591}"/>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245139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96276-011D-C459-DA40-28A87507A9E3}"/>
              </a:ext>
            </a:extLst>
          </p:cNvPr>
          <p:cNvSpPr>
            <a:spLocks noGrp="1"/>
          </p:cNvSpPr>
          <p:nvPr>
            <p:ph type="dt" sz="half" idx="10"/>
          </p:nvPr>
        </p:nvSpPr>
        <p:spPr/>
        <p:txBody>
          <a:bodyPr/>
          <a:lstStyle/>
          <a:p>
            <a:fld id="{64972EEB-DF1F-4F28-8ECE-E19DF15583CB}" type="datetimeFigureOut">
              <a:rPr lang="en-IN" smtClean="0"/>
              <a:t>02-08-2023</a:t>
            </a:fld>
            <a:endParaRPr lang="en-IN"/>
          </a:p>
        </p:txBody>
      </p:sp>
      <p:sp>
        <p:nvSpPr>
          <p:cNvPr id="3" name="Footer Placeholder 2">
            <a:extLst>
              <a:ext uri="{FF2B5EF4-FFF2-40B4-BE49-F238E27FC236}">
                <a16:creationId xmlns:a16="http://schemas.microsoft.com/office/drawing/2014/main" id="{53439211-A1AE-32DA-4E8F-0FD6203946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F2C6BA-C821-93F5-F3A0-F39AD4040314}"/>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153853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05B4-265C-9557-C073-FA50DA8F6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3FC1B4-4C2B-6B87-BB12-8C52D3A95C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F6B3CB-2ED7-6BF9-9F2D-6D8DC87FD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B09A6-52EA-D79C-25AF-6003765694CC}"/>
              </a:ext>
            </a:extLst>
          </p:cNvPr>
          <p:cNvSpPr>
            <a:spLocks noGrp="1"/>
          </p:cNvSpPr>
          <p:nvPr>
            <p:ph type="dt" sz="half" idx="10"/>
          </p:nvPr>
        </p:nvSpPr>
        <p:spPr/>
        <p:txBody>
          <a:bodyPr/>
          <a:lstStyle/>
          <a:p>
            <a:fld id="{64972EEB-DF1F-4F28-8ECE-E19DF15583CB}" type="datetimeFigureOut">
              <a:rPr lang="en-IN" smtClean="0"/>
              <a:t>02-08-2023</a:t>
            </a:fld>
            <a:endParaRPr lang="en-IN"/>
          </a:p>
        </p:txBody>
      </p:sp>
      <p:sp>
        <p:nvSpPr>
          <p:cNvPr id="6" name="Footer Placeholder 5">
            <a:extLst>
              <a:ext uri="{FF2B5EF4-FFF2-40B4-BE49-F238E27FC236}">
                <a16:creationId xmlns:a16="http://schemas.microsoft.com/office/drawing/2014/main" id="{BFBF3189-EA5A-DBA4-A7E4-2DAB1A7922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B8C785-248E-3F44-4B1C-B8793E836274}"/>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11611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9C3F-6702-A4E5-B1F2-04EE24DD2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DEFE68-D103-8DB1-6049-61085DE9C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414386-A54F-85C3-0F24-096220028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B9DC4-CE85-4BC2-A524-2C93F176E0AB}"/>
              </a:ext>
            </a:extLst>
          </p:cNvPr>
          <p:cNvSpPr>
            <a:spLocks noGrp="1"/>
          </p:cNvSpPr>
          <p:nvPr>
            <p:ph type="dt" sz="half" idx="10"/>
          </p:nvPr>
        </p:nvSpPr>
        <p:spPr/>
        <p:txBody>
          <a:bodyPr/>
          <a:lstStyle/>
          <a:p>
            <a:fld id="{64972EEB-DF1F-4F28-8ECE-E19DF15583CB}" type="datetimeFigureOut">
              <a:rPr lang="en-IN" smtClean="0"/>
              <a:t>02-08-2023</a:t>
            </a:fld>
            <a:endParaRPr lang="en-IN"/>
          </a:p>
        </p:txBody>
      </p:sp>
      <p:sp>
        <p:nvSpPr>
          <p:cNvPr id="6" name="Footer Placeholder 5">
            <a:extLst>
              <a:ext uri="{FF2B5EF4-FFF2-40B4-BE49-F238E27FC236}">
                <a16:creationId xmlns:a16="http://schemas.microsoft.com/office/drawing/2014/main" id="{0BE675A4-AC84-C79B-4B87-D756F89618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42E036-F11C-5DAE-9F99-2C413A26179A}"/>
              </a:ext>
            </a:extLst>
          </p:cNvPr>
          <p:cNvSpPr>
            <a:spLocks noGrp="1"/>
          </p:cNvSpPr>
          <p:nvPr>
            <p:ph type="sldNum" sz="quarter" idx="12"/>
          </p:nvPr>
        </p:nvSpPr>
        <p:spPr/>
        <p:txBody>
          <a:bodyPr/>
          <a:lstStyle/>
          <a:p>
            <a:fld id="{4C619504-C6A7-477C-9592-35601718BFB7}" type="slidenum">
              <a:rPr lang="en-IN" smtClean="0"/>
              <a:t>‹#›</a:t>
            </a:fld>
            <a:endParaRPr lang="en-IN"/>
          </a:p>
        </p:txBody>
      </p:sp>
    </p:spTree>
    <p:extLst>
      <p:ext uri="{BB962C8B-B14F-4D97-AF65-F5344CB8AC3E}">
        <p14:creationId xmlns:p14="http://schemas.microsoft.com/office/powerpoint/2010/main" val="51009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74D67-9EB3-FE60-97A0-D281191D2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E33854-B5BA-9847-352E-685552BC8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C98A41-7180-ADB7-618C-2B1401CA1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72EEB-DF1F-4F28-8ECE-E19DF15583CB}" type="datetimeFigureOut">
              <a:rPr lang="en-IN" smtClean="0"/>
              <a:t>02-08-2023</a:t>
            </a:fld>
            <a:endParaRPr lang="en-IN"/>
          </a:p>
        </p:txBody>
      </p:sp>
      <p:sp>
        <p:nvSpPr>
          <p:cNvPr id="5" name="Footer Placeholder 4">
            <a:extLst>
              <a:ext uri="{FF2B5EF4-FFF2-40B4-BE49-F238E27FC236}">
                <a16:creationId xmlns:a16="http://schemas.microsoft.com/office/drawing/2014/main" id="{D90D5A25-CB2E-EB27-759A-7CAC53A18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A8D6EA-BDD8-BCA3-A352-B94EB06B7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19504-C6A7-477C-9592-35601718BFB7}" type="slidenum">
              <a:rPr lang="en-IN" smtClean="0"/>
              <a:t>‹#›</a:t>
            </a:fld>
            <a:endParaRPr lang="en-IN"/>
          </a:p>
        </p:txBody>
      </p:sp>
    </p:spTree>
    <p:extLst>
      <p:ext uri="{BB962C8B-B14F-4D97-AF65-F5344CB8AC3E}">
        <p14:creationId xmlns:p14="http://schemas.microsoft.com/office/powerpoint/2010/main" val="4169129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DDA2-43EA-6B14-3BCC-419C07A203BF}"/>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C8783A75-D1D5-E384-94AB-F1A7F8DA7D10}"/>
              </a:ext>
            </a:extLst>
          </p:cNvPr>
          <p:cNvSpPr>
            <a:spLocks noGrp="1"/>
          </p:cNvSpPr>
          <p:nvPr>
            <p:ph idx="1"/>
          </p:nvPr>
        </p:nvSpPr>
        <p:spPr/>
        <p:txBody>
          <a:bodyPr/>
          <a:lstStyle/>
          <a:p>
            <a:r>
              <a:rPr lang="en-IN" dirty="0"/>
              <a:t>Consider that </a:t>
            </a:r>
            <a:r>
              <a:rPr lang="en-US" dirty="0"/>
              <a:t>we have a single network having IP </a:t>
            </a:r>
            <a:r>
              <a:rPr lang="en-US"/>
              <a:t>Address 200.1.2.0</a:t>
            </a:r>
            <a:endParaRPr lang="en-US" dirty="0"/>
          </a:p>
          <a:p>
            <a:r>
              <a:rPr lang="en-US" dirty="0"/>
              <a:t>We want to do subnetting and divide this network into 4 subnets</a:t>
            </a:r>
            <a:endParaRPr lang="en-IN" dirty="0"/>
          </a:p>
        </p:txBody>
      </p:sp>
    </p:spTree>
    <p:extLst>
      <p:ext uri="{BB962C8B-B14F-4D97-AF65-F5344CB8AC3E}">
        <p14:creationId xmlns:p14="http://schemas.microsoft.com/office/powerpoint/2010/main" val="51982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404D-94DA-5694-851D-75CFE5489ADA}"/>
              </a:ext>
            </a:extLst>
          </p:cNvPr>
          <p:cNvSpPr>
            <a:spLocks noGrp="1"/>
          </p:cNvSpPr>
          <p:nvPr>
            <p:ph type="title"/>
          </p:nvPr>
        </p:nvSpPr>
        <p:spPr/>
        <p:txBody>
          <a:bodyPr/>
          <a:lstStyle/>
          <a:p>
            <a:r>
              <a:rPr lang="en-IN" dirty="0"/>
              <a:t>Subnetting Exercise – 3</a:t>
            </a:r>
          </a:p>
        </p:txBody>
      </p:sp>
      <p:sp>
        <p:nvSpPr>
          <p:cNvPr id="3" name="Content Placeholder 2">
            <a:extLst>
              <a:ext uri="{FF2B5EF4-FFF2-40B4-BE49-F238E27FC236}">
                <a16:creationId xmlns:a16="http://schemas.microsoft.com/office/drawing/2014/main" id="{EAEE1D3E-0D8E-8CA8-B60E-B63DDDE430BB}"/>
              </a:ext>
            </a:extLst>
          </p:cNvPr>
          <p:cNvSpPr>
            <a:spLocks noGrp="1"/>
          </p:cNvSpPr>
          <p:nvPr>
            <p:ph idx="1"/>
          </p:nvPr>
        </p:nvSpPr>
        <p:spPr/>
        <p:txBody>
          <a:bodyPr/>
          <a:lstStyle/>
          <a:p>
            <a:r>
              <a:rPr lang="en-US" dirty="0"/>
              <a:t>Consider a class C network with IP address 198.34.5.0.</a:t>
            </a:r>
          </a:p>
          <a:p>
            <a:endParaRPr lang="en-US" dirty="0"/>
          </a:p>
          <a:p>
            <a:r>
              <a:rPr lang="en-US" dirty="0"/>
              <a:t>You are asked to create 6 subnets.</a:t>
            </a:r>
          </a:p>
          <a:p>
            <a:endParaRPr lang="en-IN" dirty="0"/>
          </a:p>
        </p:txBody>
      </p:sp>
    </p:spTree>
    <p:extLst>
      <p:ext uri="{BB962C8B-B14F-4D97-AF65-F5344CB8AC3E}">
        <p14:creationId xmlns:p14="http://schemas.microsoft.com/office/powerpoint/2010/main" val="304681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76BF-E500-27E1-8CFE-F3FA58148B0D}"/>
              </a:ext>
            </a:extLst>
          </p:cNvPr>
          <p:cNvSpPr>
            <a:spLocks noGrp="1"/>
          </p:cNvSpPr>
          <p:nvPr>
            <p:ph type="title"/>
          </p:nvPr>
        </p:nvSpPr>
        <p:spPr>
          <a:xfrm>
            <a:off x="838200" y="365125"/>
            <a:ext cx="10515600" cy="577267"/>
          </a:xfrm>
        </p:spPr>
        <p:txBody>
          <a:bodyPr>
            <a:normAutofit fontScale="90000"/>
          </a:bodyPr>
          <a:lstStyle/>
          <a:p>
            <a:r>
              <a:rPr lang="en-IN" dirty="0"/>
              <a:t>Solution</a:t>
            </a:r>
          </a:p>
        </p:txBody>
      </p:sp>
      <p:sp>
        <p:nvSpPr>
          <p:cNvPr id="3" name="Content Placeholder 2">
            <a:extLst>
              <a:ext uri="{FF2B5EF4-FFF2-40B4-BE49-F238E27FC236}">
                <a16:creationId xmlns:a16="http://schemas.microsoft.com/office/drawing/2014/main" id="{ACB9C872-5E40-4928-1CD2-26006D657FB2}"/>
              </a:ext>
            </a:extLst>
          </p:cNvPr>
          <p:cNvSpPr>
            <a:spLocks noGrp="1"/>
          </p:cNvSpPr>
          <p:nvPr>
            <p:ph idx="1"/>
          </p:nvPr>
        </p:nvSpPr>
        <p:spPr>
          <a:xfrm>
            <a:off x="838200" y="1035698"/>
            <a:ext cx="10515600" cy="5141265"/>
          </a:xfrm>
        </p:spPr>
        <p:txBody>
          <a:bodyPr>
            <a:normAutofit fontScale="47500" lnSpcReduction="20000"/>
          </a:bodyPr>
          <a:lstStyle/>
          <a:p>
            <a:r>
              <a:rPr lang="en-US" dirty="0"/>
              <a:t>(1) Write the default mask in decimal.</a:t>
            </a:r>
          </a:p>
          <a:p>
            <a:r>
              <a:rPr lang="en-US" dirty="0"/>
              <a:t>=&gt; 24 bits are reserved for the network id, 8 bits are reserved for the host id</a:t>
            </a:r>
          </a:p>
          <a:p>
            <a:r>
              <a:rPr lang="en-US" dirty="0"/>
              <a:t>So, the default mask will be 255.255.255.0</a:t>
            </a:r>
          </a:p>
          <a:p>
            <a:endParaRPr lang="en-US" dirty="0"/>
          </a:p>
          <a:p>
            <a:r>
              <a:rPr lang="en-US" dirty="0"/>
              <a:t>(2) Write the subnet mask in decimal.</a:t>
            </a:r>
          </a:p>
          <a:p>
            <a:r>
              <a:rPr lang="en-US" dirty="0"/>
              <a:t>=&gt; We want to create 6 subnets. For 6 subnets, we will need to reserve 3 bits for the subnet id (because 2 to the power 3 = 8, which is &gt;= 6)</a:t>
            </a:r>
          </a:p>
          <a:p>
            <a:r>
              <a:rPr lang="en-US" dirty="0"/>
              <a:t>As we know, the default mask is 255.255.255.0 in decimal</a:t>
            </a:r>
          </a:p>
          <a:p>
            <a:r>
              <a:rPr lang="en-US" dirty="0"/>
              <a:t>In binary, it will be 11111111.11111111.11111111.00000000</a:t>
            </a:r>
          </a:p>
          <a:p>
            <a:endParaRPr lang="en-US" dirty="0"/>
          </a:p>
          <a:p>
            <a:r>
              <a:rPr lang="en-US" dirty="0"/>
              <a:t>Subnet mask will be: 11111111.11111111.11111111.11100000</a:t>
            </a:r>
          </a:p>
          <a:p>
            <a:r>
              <a:rPr lang="en-US" dirty="0"/>
              <a:t>Subnet mask in decimal will be: 255.255.255.224</a:t>
            </a:r>
          </a:p>
          <a:p>
            <a:endParaRPr lang="en-US" dirty="0"/>
          </a:p>
          <a:p>
            <a:r>
              <a:rPr lang="en-US" dirty="0"/>
              <a:t>(3) Write the </a:t>
            </a:r>
            <a:r>
              <a:rPr lang="en-US" dirty="0" err="1"/>
              <a:t>subnetted</a:t>
            </a:r>
            <a:r>
              <a:rPr lang="en-US" dirty="0"/>
              <a:t> address for this network.</a:t>
            </a:r>
          </a:p>
          <a:p>
            <a:r>
              <a:rPr lang="en-US" dirty="0"/>
              <a:t>=&gt; Default network address for this network is 198.34.5.0/24.</a:t>
            </a:r>
          </a:p>
          <a:p>
            <a:r>
              <a:rPr lang="en-US" dirty="0" err="1"/>
              <a:t>Subnetted</a:t>
            </a:r>
            <a:r>
              <a:rPr lang="en-US" dirty="0"/>
              <a:t> address for the same network will be 198.34.5.224/27.</a:t>
            </a:r>
          </a:p>
          <a:p>
            <a:endParaRPr lang="en-US" dirty="0"/>
          </a:p>
          <a:p>
            <a:r>
              <a:rPr lang="en-US" dirty="0"/>
              <a:t>(4) What will be the first host address of the first subnet in this network?</a:t>
            </a:r>
          </a:p>
          <a:p>
            <a:r>
              <a:rPr lang="en-US" dirty="0"/>
              <a:t>=&gt;</a:t>
            </a:r>
          </a:p>
          <a:p>
            <a:r>
              <a:rPr lang="en-US" dirty="0"/>
              <a:t>There are 6 subnets.</a:t>
            </a:r>
          </a:p>
        </p:txBody>
      </p:sp>
    </p:spTree>
    <p:extLst>
      <p:ext uri="{BB962C8B-B14F-4D97-AF65-F5344CB8AC3E}">
        <p14:creationId xmlns:p14="http://schemas.microsoft.com/office/powerpoint/2010/main" val="1953921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76BF-E500-27E1-8CFE-F3FA58148B0D}"/>
              </a:ext>
            </a:extLst>
          </p:cNvPr>
          <p:cNvSpPr>
            <a:spLocks noGrp="1"/>
          </p:cNvSpPr>
          <p:nvPr>
            <p:ph type="title"/>
          </p:nvPr>
        </p:nvSpPr>
        <p:spPr>
          <a:xfrm>
            <a:off x="838200" y="365125"/>
            <a:ext cx="10515600" cy="577267"/>
          </a:xfrm>
        </p:spPr>
        <p:txBody>
          <a:bodyPr>
            <a:normAutofit fontScale="90000"/>
          </a:bodyPr>
          <a:lstStyle/>
          <a:p>
            <a:r>
              <a:rPr lang="en-IN" dirty="0"/>
              <a:t>Solution</a:t>
            </a:r>
          </a:p>
        </p:txBody>
      </p:sp>
      <p:sp>
        <p:nvSpPr>
          <p:cNvPr id="3" name="Content Placeholder 2">
            <a:extLst>
              <a:ext uri="{FF2B5EF4-FFF2-40B4-BE49-F238E27FC236}">
                <a16:creationId xmlns:a16="http://schemas.microsoft.com/office/drawing/2014/main" id="{ACB9C872-5E40-4928-1CD2-26006D657FB2}"/>
              </a:ext>
            </a:extLst>
          </p:cNvPr>
          <p:cNvSpPr>
            <a:spLocks noGrp="1"/>
          </p:cNvSpPr>
          <p:nvPr>
            <p:ph idx="1"/>
          </p:nvPr>
        </p:nvSpPr>
        <p:spPr>
          <a:xfrm>
            <a:off x="838200" y="1035698"/>
            <a:ext cx="10515600" cy="5141265"/>
          </a:xfrm>
        </p:spPr>
        <p:txBody>
          <a:bodyPr>
            <a:normAutofit fontScale="47500" lnSpcReduction="20000"/>
          </a:bodyPr>
          <a:lstStyle/>
          <a:p>
            <a:r>
              <a:rPr lang="en-US"/>
              <a:t>3 </a:t>
            </a:r>
            <a:r>
              <a:rPr lang="en-US" dirty="0"/>
              <a:t>bits are reserved for the subnet id.</a:t>
            </a:r>
          </a:p>
          <a:p>
            <a:r>
              <a:rPr lang="en-US" dirty="0"/>
              <a:t>Subnet ids will be:</a:t>
            </a:r>
          </a:p>
          <a:p>
            <a:r>
              <a:rPr lang="en-US" dirty="0"/>
              <a:t>First subnet id: 000</a:t>
            </a:r>
          </a:p>
          <a:p>
            <a:r>
              <a:rPr lang="en-US" dirty="0"/>
              <a:t>Second subnet id: 001</a:t>
            </a:r>
          </a:p>
          <a:p>
            <a:r>
              <a:rPr lang="en-US" dirty="0"/>
              <a:t>Third subnet id: 010</a:t>
            </a:r>
          </a:p>
          <a:p>
            <a:r>
              <a:rPr lang="en-US" dirty="0"/>
              <a:t>...</a:t>
            </a:r>
          </a:p>
          <a:p>
            <a:r>
              <a:rPr lang="en-US" dirty="0" err="1"/>
              <a:t>Eigthth</a:t>
            </a:r>
            <a:r>
              <a:rPr lang="en-US" dirty="0"/>
              <a:t> subnet id: 111</a:t>
            </a:r>
          </a:p>
          <a:p>
            <a:endParaRPr lang="en-US" dirty="0"/>
          </a:p>
          <a:p>
            <a:r>
              <a:rPr lang="en-US" dirty="0"/>
              <a:t>From above, the first subnet id is 000.</a:t>
            </a:r>
          </a:p>
          <a:p>
            <a:r>
              <a:rPr lang="en-US" dirty="0"/>
              <a:t>Within this first subnet, the first possible address is 00000</a:t>
            </a:r>
          </a:p>
          <a:p>
            <a:r>
              <a:rPr lang="en-US" dirty="0"/>
              <a:t>However, the first address is any network or in any subnet is reserved as the network address.</a:t>
            </a:r>
          </a:p>
          <a:p>
            <a:r>
              <a:rPr lang="en-US" dirty="0"/>
              <a:t>Thus, the first host address will be 00001.</a:t>
            </a:r>
          </a:p>
          <a:p>
            <a:endParaRPr lang="en-US" dirty="0"/>
          </a:p>
          <a:p>
            <a:r>
              <a:rPr lang="en-US" dirty="0"/>
              <a:t>Thus, the full address for the first host in the first subnet will be 00000001 in binary, or 1 in decimal.</a:t>
            </a:r>
          </a:p>
          <a:p>
            <a:endParaRPr lang="en-US" dirty="0"/>
          </a:p>
          <a:p>
            <a:r>
              <a:rPr lang="en-US" dirty="0"/>
              <a:t>And its complete IP address will be 198.34.5.1/27.</a:t>
            </a:r>
          </a:p>
          <a:p>
            <a:endParaRPr lang="en-US" dirty="0"/>
          </a:p>
          <a:p>
            <a:r>
              <a:rPr lang="en-US" dirty="0"/>
              <a:t>(5) How many hosts are possible in the third subnet? What will be the network address for the third subnet, what will be the first host address for the third subnet, and what will be the last host address for the third subnet?</a:t>
            </a:r>
          </a:p>
          <a:p>
            <a:endParaRPr lang="en-IN" dirty="0"/>
          </a:p>
        </p:txBody>
      </p:sp>
    </p:spTree>
    <p:extLst>
      <p:ext uri="{BB962C8B-B14F-4D97-AF65-F5344CB8AC3E}">
        <p14:creationId xmlns:p14="http://schemas.microsoft.com/office/powerpoint/2010/main" val="171448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31B6-849A-5A45-BF82-6C1E462049A0}"/>
              </a:ext>
            </a:extLst>
          </p:cNvPr>
          <p:cNvSpPr>
            <a:spLocks noGrp="1"/>
          </p:cNvSpPr>
          <p:nvPr>
            <p:ph type="title"/>
          </p:nvPr>
        </p:nvSpPr>
        <p:spPr/>
        <p:txBody>
          <a:bodyPr/>
          <a:lstStyle/>
          <a:p>
            <a:r>
              <a:rPr lang="en-IN" dirty="0"/>
              <a:t>Subnetting Exercise – 4</a:t>
            </a:r>
          </a:p>
        </p:txBody>
      </p:sp>
      <p:sp>
        <p:nvSpPr>
          <p:cNvPr id="3" name="Content Placeholder 2">
            <a:extLst>
              <a:ext uri="{FF2B5EF4-FFF2-40B4-BE49-F238E27FC236}">
                <a16:creationId xmlns:a16="http://schemas.microsoft.com/office/drawing/2014/main" id="{71D74ED5-D0DF-F2E5-AE06-AC41983789C9}"/>
              </a:ext>
            </a:extLst>
          </p:cNvPr>
          <p:cNvSpPr>
            <a:spLocks noGrp="1"/>
          </p:cNvSpPr>
          <p:nvPr>
            <p:ph idx="1"/>
          </p:nvPr>
        </p:nvSpPr>
        <p:spPr/>
        <p:txBody>
          <a:bodyPr/>
          <a:lstStyle/>
          <a:p>
            <a:r>
              <a:rPr lang="en-US" dirty="0"/>
              <a:t>What are the network address, broadcast address, and valid host addresses for the IP address 198.22.45.173/26?</a:t>
            </a:r>
          </a:p>
          <a:p>
            <a:r>
              <a:rPr lang="en-US" dirty="0"/>
              <a:t>What is the subnet mask in dotted decimal notation?</a:t>
            </a:r>
            <a:endParaRPr lang="en-IN" dirty="0"/>
          </a:p>
        </p:txBody>
      </p:sp>
    </p:spTree>
    <p:extLst>
      <p:ext uri="{BB962C8B-B14F-4D97-AF65-F5344CB8AC3E}">
        <p14:creationId xmlns:p14="http://schemas.microsoft.com/office/powerpoint/2010/main" val="193249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36E1-6291-AF07-C896-816686521F2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35CFA02-2A0F-C3BB-CB1B-886552DEC54F}"/>
              </a:ext>
            </a:extLst>
          </p:cNvPr>
          <p:cNvSpPr>
            <a:spLocks noGrp="1"/>
          </p:cNvSpPr>
          <p:nvPr>
            <p:ph idx="1"/>
          </p:nvPr>
        </p:nvSpPr>
        <p:spPr/>
        <p:txBody>
          <a:bodyPr/>
          <a:lstStyle/>
          <a:p>
            <a:r>
              <a:rPr lang="en-US" dirty="0"/>
              <a:t>Let’s figure out the subnet mask in dotted decimal notation first because that’s easy...</a:t>
            </a:r>
          </a:p>
          <a:p>
            <a:r>
              <a:rPr lang="en-US" dirty="0"/>
              <a:t>/26 borrows the first 2 bits in the last octet</a:t>
            </a:r>
          </a:p>
          <a:p>
            <a:endParaRPr lang="en-US" dirty="0"/>
          </a:p>
          <a:p>
            <a:endParaRPr lang="en-US" dirty="0"/>
          </a:p>
          <a:p>
            <a:r>
              <a:rPr lang="en-US" dirty="0"/>
              <a:t>128 + 64 = 192</a:t>
            </a:r>
          </a:p>
          <a:p>
            <a:r>
              <a:rPr lang="en-US" dirty="0"/>
              <a:t>So the subnet mask is 255.255.255.192</a:t>
            </a:r>
          </a:p>
          <a:p>
            <a:endParaRPr lang="en-IN" dirty="0"/>
          </a:p>
        </p:txBody>
      </p:sp>
      <p:pic>
        <p:nvPicPr>
          <p:cNvPr id="5" name="Picture 4">
            <a:extLst>
              <a:ext uri="{FF2B5EF4-FFF2-40B4-BE49-F238E27FC236}">
                <a16:creationId xmlns:a16="http://schemas.microsoft.com/office/drawing/2014/main" id="{868D1BA8-2C1F-F752-79BA-A23A03B41147}"/>
              </a:ext>
            </a:extLst>
          </p:cNvPr>
          <p:cNvPicPr>
            <a:picLocks noChangeAspect="1"/>
          </p:cNvPicPr>
          <p:nvPr/>
        </p:nvPicPr>
        <p:blipFill>
          <a:blip r:embed="rId2"/>
          <a:stretch>
            <a:fillRect/>
          </a:stretch>
        </p:blipFill>
        <p:spPr>
          <a:xfrm>
            <a:off x="1850198" y="3284984"/>
            <a:ext cx="8491604" cy="469774"/>
          </a:xfrm>
          <a:prstGeom prst="rect">
            <a:avLst/>
          </a:prstGeom>
        </p:spPr>
      </p:pic>
    </p:spTree>
    <p:extLst>
      <p:ext uri="{BB962C8B-B14F-4D97-AF65-F5344CB8AC3E}">
        <p14:creationId xmlns:p14="http://schemas.microsoft.com/office/powerpoint/2010/main" val="328738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B9EA-C1EB-4D9F-A732-33BD5609A20F}"/>
              </a:ext>
            </a:extLst>
          </p:cNvPr>
          <p:cNvSpPr>
            <a:spLocks noGrp="1"/>
          </p:cNvSpPr>
          <p:nvPr>
            <p:ph type="title"/>
          </p:nvPr>
        </p:nvSpPr>
        <p:spPr/>
        <p:txBody>
          <a:bodyPr/>
          <a:lstStyle/>
          <a:p>
            <a:r>
              <a:rPr lang="en-IN" dirty="0"/>
              <a:t>Solution - Subnets and Hosts</a:t>
            </a:r>
          </a:p>
        </p:txBody>
      </p:sp>
      <p:sp>
        <p:nvSpPr>
          <p:cNvPr id="3" name="Content Placeholder 2">
            <a:extLst>
              <a:ext uri="{FF2B5EF4-FFF2-40B4-BE49-F238E27FC236}">
                <a16:creationId xmlns:a16="http://schemas.microsoft.com/office/drawing/2014/main" id="{9F604959-084C-D6AC-A749-31FF30096542}"/>
              </a:ext>
            </a:extLst>
          </p:cNvPr>
          <p:cNvSpPr>
            <a:spLocks noGrp="1"/>
          </p:cNvSpPr>
          <p:nvPr>
            <p:ph idx="1"/>
          </p:nvPr>
        </p:nvSpPr>
        <p:spPr/>
        <p:txBody>
          <a:bodyPr/>
          <a:lstStyle/>
          <a:p>
            <a:r>
              <a:rPr lang="en-IN" dirty="0"/>
              <a:t>Our given address is </a:t>
            </a:r>
            <a:r>
              <a:rPr lang="en-US" dirty="0"/>
              <a:t>198.22.45.173/26</a:t>
            </a:r>
          </a:p>
          <a:p>
            <a:r>
              <a:rPr lang="en-US" dirty="0"/>
              <a:t>Since two bits are reserved for the subnet id, 4 subnets 00, 01, 10, and 11 are possible</a:t>
            </a:r>
          </a:p>
          <a:p>
            <a:r>
              <a:rPr lang="en-US" dirty="0"/>
              <a:t>We need to think “Our IP address will fall in which of these four subnets?”</a:t>
            </a:r>
          </a:p>
          <a:p>
            <a:r>
              <a:rPr lang="en-US" dirty="0"/>
              <a:t>To answer this, let us calculate the address range for each of the four subnets</a:t>
            </a:r>
            <a:endParaRPr lang="en-IN" dirty="0"/>
          </a:p>
        </p:txBody>
      </p:sp>
    </p:spTree>
    <p:extLst>
      <p:ext uri="{BB962C8B-B14F-4D97-AF65-F5344CB8AC3E}">
        <p14:creationId xmlns:p14="http://schemas.microsoft.com/office/powerpoint/2010/main" val="4104142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B9EA-C1EB-4D9F-A732-33BD5609A20F}"/>
              </a:ext>
            </a:extLst>
          </p:cNvPr>
          <p:cNvSpPr>
            <a:spLocks noGrp="1"/>
          </p:cNvSpPr>
          <p:nvPr>
            <p:ph type="title"/>
          </p:nvPr>
        </p:nvSpPr>
        <p:spPr/>
        <p:txBody>
          <a:bodyPr/>
          <a:lstStyle/>
          <a:p>
            <a:r>
              <a:rPr lang="en-IN" dirty="0"/>
              <a:t>Solution - Subnets and Hosts</a:t>
            </a:r>
          </a:p>
        </p:txBody>
      </p:sp>
      <p:sp>
        <p:nvSpPr>
          <p:cNvPr id="3" name="Content Placeholder 2">
            <a:extLst>
              <a:ext uri="{FF2B5EF4-FFF2-40B4-BE49-F238E27FC236}">
                <a16:creationId xmlns:a16="http://schemas.microsoft.com/office/drawing/2014/main" id="{9F604959-084C-D6AC-A749-31FF30096542}"/>
              </a:ext>
            </a:extLst>
          </p:cNvPr>
          <p:cNvSpPr>
            <a:spLocks noGrp="1"/>
          </p:cNvSpPr>
          <p:nvPr>
            <p:ph idx="1"/>
          </p:nvPr>
        </p:nvSpPr>
        <p:spPr/>
        <p:txBody>
          <a:bodyPr/>
          <a:lstStyle/>
          <a:p>
            <a:r>
              <a:rPr lang="en-IN" dirty="0"/>
              <a:t>Our given address is </a:t>
            </a:r>
            <a:r>
              <a:rPr lang="en-US" dirty="0"/>
              <a:t>198.22.45.173/26</a:t>
            </a:r>
          </a:p>
          <a:p>
            <a:endParaRPr lang="en-US" dirty="0"/>
          </a:p>
          <a:p>
            <a:endParaRPr lang="en-US" dirty="0"/>
          </a:p>
        </p:txBody>
      </p:sp>
      <p:graphicFrame>
        <p:nvGraphicFramePr>
          <p:cNvPr id="6" name="Table 6">
            <a:extLst>
              <a:ext uri="{FF2B5EF4-FFF2-40B4-BE49-F238E27FC236}">
                <a16:creationId xmlns:a16="http://schemas.microsoft.com/office/drawing/2014/main" id="{3B8A43DC-9A7C-50ED-B3C9-9A652D15CB1F}"/>
              </a:ext>
            </a:extLst>
          </p:cNvPr>
          <p:cNvGraphicFramePr>
            <a:graphicFrameLocks noGrp="1"/>
          </p:cNvGraphicFramePr>
          <p:nvPr>
            <p:extLst>
              <p:ext uri="{D42A27DB-BD31-4B8C-83A1-F6EECF244321}">
                <p14:modId xmlns:p14="http://schemas.microsoft.com/office/powerpoint/2010/main" val="2511086505"/>
              </p:ext>
            </p:extLst>
          </p:nvPr>
        </p:nvGraphicFramePr>
        <p:xfrm>
          <a:off x="1387693" y="2617081"/>
          <a:ext cx="8352925" cy="3489960"/>
        </p:xfrm>
        <a:graphic>
          <a:graphicData uri="http://schemas.openxmlformats.org/drawingml/2006/table">
            <a:tbl>
              <a:tblPr firstRow="1" bandRow="1">
                <a:tableStyleId>{5C22544A-7EE6-4342-B048-85BDC9FD1C3A}</a:tableStyleId>
              </a:tblPr>
              <a:tblGrid>
                <a:gridCol w="1193275">
                  <a:extLst>
                    <a:ext uri="{9D8B030D-6E8A-4147-A177-3AD203B41FA5}">
                      <a16:colId xmlns:a16="http://schemas.microsoft.com/office/drawing/2014/main" val="1673805656"/>
                    </a:ext>
                  </a:extLst>
                </a:gridCol>
                <a:gridCol w="1193275">
                  <a:extLst>
                    <a:ext uri="{9D8B030D-6E8A-4147-A177-3AD203B41FA5}">
                      <a16:colId xmlns:a16="http://schemas.microsoft.com/office/drawing/2014/main" val="2111250971"/>
                    </a:ext>
                  </a:extLst>
                </a:gridCol>
                <a:gridCol w="1193275">
                  <a:extLst>
                    <a:ext uri="{9D8B030D-6E8A-4147-A177-3AD203B41FA5}">
                      <a16:colId xmlns:a16="http://schemas.microsoft.com/office/drawing/2014/main" val="184095812"/>
                    </a:ext>
                  </a:extLst>
                </a:gridCol>
                <a:gridCol w="1193275">
                  <a:extLst>
                    <a:ext uri="{9D8B030D-6E8A-4147-A177-3AD203B41FA5}">
                      <a16:colId xmlns:a16="http://schemas.microsoft.com/office/drawing/2014/main" val="714495206"/>
                    </a:ext>
                  </a:extLst>
                </a:gridCol>
                <a:gridCol w="1193275">
                  <a:extLst>
                    <a:ext uri="{9D8B030D-6E8A-4147-A177-3AD203B41FA5}">
                      <a16:colId xmlns:a16="http://schemas.microsoft.com/office/drawing/2014/main" val="1881160632"/>
                    </a:ext>
                  </a:extLst>
                </a:gridCol>
                <a:gridCol w="1193275">
                  <a:extLst>
                    <a:ext uri="{9D8B030D-6E8A-4147-A177-3AD203B41FA5}">
                      <a16:colId xmlns:a16="http://schemas.microsoft.com/office/drawing/2014/main" val="4270425855"/>
                    </a:ext>
                  </a:extLst>
                </a:gridCol>
                <a:gridCol w="1193275">
                  <a:extLst>
                    <a:ext uri="{9D8B030D-6E8A-4147-A177-3AD203B41FA5}">
                      <a16:colId xmlns:a16="http://schemas.microsoft.com/office/drawing/2014/main" val="3813350934"/>
                    </a:ext>
                  </a:extLst>
                </a:gridCol>
              </a:tblGrid>
              <a:tr h="370840">
                <a:tc>
                  <a:txBody>
                    <a:bodyPr/>
                    <a:lstStyle/>
                    <a:p>
                      <a:r>
                        <a:rPr lang="en-IN" dirty="0"/>
                        <a:t>Subnet Number (Decimal)</a:t>
                      </a:r>
                    </a:p>
                  </a:txBody>
                  <a:tcPr/>
                </a:tc>
                <a:tc>
                  <a:txBody>
                    <a:bodyPr/>
                    <a:lstStyle/>
                    <a:p>
                      <a:r>
                        <a:rPr lang="en-IN" dirty="0"/>
                        <a:t>Subnet ID (Binary)</a:t>
                      </a:r>
                    </a:p>
                  </a:txBody>
                  <a:tcPr/>
                </a:tc>
                <a:tc>
                  <a:txBody>
                    <a:bodyPr/>
                    <a:lstStyle/>
                    <a:p>
                      <a:r>
                        <a:rPr lang="en-IN" dirty="0"/>
                        <a:t>First full address in the subnet (Binary)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Last full address in the subnet (Decimal)</a:t>
                      </a:r>
                    </a:p>
                    <a:p>
                      <a:endParaRPr lang="en-IN" dirty="0"/>
                    </a:p>
                  </a:txBody>
                  <a:tcPr/>
                </a:tc>
                <a:tc>
                  <a:txBody>
                    <a:bodyPr/>
                    <a:lstStyle/>
                    <a:p>
                      <a:r>
                        <a:rPr lang="en-IN" dirty="0"/>
                        <a:t>First full address in the subnet (Binary)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Last full address in the subnet (Decimal)</a:t>
                      </a:r>
                    </a:p>
                  </a:txBody>
                  <a:tcPr/>
                </a:tc>
                <a:tc>
                  <a:txBody>
                    <a:bodyPr/>
                    <a:lstStyle/>
                    <a:p>
                      <a:r>
                        <a:rPr lang="en-IN" dirty="0"/>
                        <a:t>Our target IP address (173)</a:t>
                      </a:r>
                    </a:p>
                  </a:txBody>
                  <a:tcPr/>
                </a:tc>
                <a:extLst>
                  <a:ext uri="{0D108BD9-81ED-4DB2-BD59-A6C34878D82A}">
                    <a16:rowId xmlns:a16="http://schemas.microsoft.com/office/drawing/2014/main" val="1505133254"/>
                  </a:ext>
                </a:extLst>
              </a:tr>
              <a:tr h="370840">
                <a:tc>
                  <a:txBody>
                    <a:bodyPr/>
                    <a:lstStyle/>
                    <a:p>
                      <a:r>
                        <a:rPr lang="en-IN" dirty="0"/>
                        <a:t>1</a:t>
                      </a:r>
                    </a:p>
                  </a:txBody>
                  <a:tcPr/>
                </a:tc>
                <a:tc>
                  <a:txBody>
                    <a:bodyPr/>
                    <a:lstStyle/>
                    <a:p>
                      <a:r>
                        <a:rPr lang="en-IN" dirty="0"/>
                        <a:t>00</a:t>
                      </a:r>
                    </a:p>
                  </a:txBody>
                  <a:tcPr/>
                </a:tc>
                <a:tc>
                  <a:txBody>
                    <a:bodyPr/>
                    <a:lstStyle/>
                    <a:p>
                      <a:r>
                        <a:rPr lang="en-IN" b="1" dirty="0"/>
                        <a:t>00</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00</a:t>
                      </a:r>
                      <a:r>
                        <a:rPr lang="en-IN" dirty="0"/>
                        <a:t>111111</a:t>
                      </a:r>
                    </a:p>
                    <a:p>
                      <a:endParaRPr lang="en-IN" dirty="0"/>
                    </a:p>
                  </a:txBody>
                  <a:tcPr/>
                </a:tc>
                <a:tc>
                  <a:txBody>
                    <a:bodyPr/>
                    <a:lstStyle/>
                    <a:p>
                      <a:r>
                        <a:rPr lang="en-IN" dirty="0"/>
                        <a:t>0</a:t>
                      </a:r>
                    </a:p>
                  </a:txBody>
                  <a:tcPr/>
                </a:tc>
                <a:tc>
                  <a:txBody>
                    <a:bodyPr/>
                    <a:lstStyle/>
                    <a:p>
                      <a:r>
                        <a:rPr lang="en-IN" dirty="0"/>
                        <a:t>63</a:t>
                      </a:r>
                    </a:p>
                  </a:txBody>
                  <a:tcPr/>
                </a:tc>
                <a:tc>
                  <a:txBody>
                    <a:bodyPr/>
                    <a:lstStyle/>
                    <a:p>
                      <a:r>
                        <a:rPr lang="en-IN" dirty="0"/>
                        <a:t>Not here</a:t>
                      </a:r>
                    </a:p>
                  </a:txBody>
                  <a:tcPr/>
                </a:tc>
                <a:extLst>
                  <a:ext uri="{0D108BD9-81ED-4DB2-BD59-A6C34878D82A}">
                    <a16:rowId xmlns:a16="http://schemas.microsoft.com/office/drawing/2014/main" val="1590311913"/>
                  </a:ext>
                </a:extLst>
              </a:tr>
              <a:tr h="370840">
                <a:tc>
                  <a:txBody>
                    <a:bodyPr/>
                    <a:lstStyle/>
                    <a:p>
                      <a:r>
                        <a:rPr lang="en-IN" dirty="0"/>
                        <a:t>2</a:t>
                      </a:r>
                    </a:p>
                  </a:txBody>
                  <a:tcPr/>
                </a:tc>
                <a:tc>
                  <a:txBody>
                    <a:bodyPr/>
                    <a:lstStyle/>
                    <a:p>
                      <a:r>
                        <a:rPr lang="en-IN" dirty="0"/>
                        <a:t>01</a:t>
                      </a:r>
                    </a:p>
                  </a:txBody>
                  <a:tcPr/>
                </a:tc>
                <a:tc>
                  <a:txBody>
                    <a:bodyPr/>
                    <a:lstStyle/>
                    <a:p>
                      <a:r>
                        <a:rPr lang="en-IN" b="1" dirty="0"/>
                        <a:t>01</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01</a:t>
                      </a:r>
                      <a:r>
                        <a:rPr lang="en-IN" dirty="0"/>
                        <a:t>111111</a:t>
                      </a:r>
                    </a:p>
                  </a:txBody>
                  <a:tcPr/>
                </a:tc>
                <a:tc>
                  <a:txBody>
                    <a:bodyPr/>
                    <a:lstStyle/>
                    <a:p>
                      <a:r>
                        <a:rPr lang="en-IN" dirty="0"/>
                        <a:t>64</a:t>
                      </a:r>
                    </a:p>
                  </a:txBody>
                  <a:tcPr/>
                </a:tc>
                <a:tc>
                  <a:txBody>
                    <a:bodyPr/>
                    <a:lstStyle/>
                    <a:p>
                      <a:r>
                        <a:rPr lang="en-IN" dirty="0"/>
                        <a:t>127</a:t>
                      </a:r>
                    </a:p>
                  </a:txBody>
                  <a:tcPr/>
                </a:tc>
                <a:tc>
                  <a:txBody>
                    <a:bodyPr/>
                    <a:lstStyle/>
                    <a:p>
                      <a:r>
                        <a:rPr lang="en-IN" dirty="0"/>
                        <a:t>Not here</a:t>
                      </a:r>
                    </a:p>
                  </a:txBody>
                  <a:tcPr/>
                </a:tc>
                <a:extLst>
                  <a:ext uri="{0D108BD9-81ED-4DB2-BD59-A6C34878D82A}">
                    <a16:rowId xmlns:a16="http://schemas.microsoft.com/office/drawing/2014/main" val="2392677553"/>
                  </a:ext>
                </a:extLst>
              </a:tr>
              <a:tr h="370840">
                <a:tc>
                  <a:txBody>
                    <a:bodyPr/>
                    <a:lstStyle/>
                    <a:p>
                      <a:r>
                        <a:rPr lang="en-IN" dirty="0"/>
                        <a:t>3</a:t>
                      </a:r>
                    </a:p>
                  </a:txBody>
                  <a:tcPr/>
                </a:tc>
                <a:tc>
                  <a:txBody>
                    <a:bodyPr/>
                    <a:lstStyle/>
                    <a:p>
                      <a:r>
                        <a:rPr lang="en-IN" dirty="0"/>
                        <a:t>10</a:t>
                      </a:r>
                    </a:p>
                  </a:txBody>
                  <a:tcPr/>
                </a:tc>
                <a:tc>
                  <a:txBody>
                    <a:bodyPr/>
                    <a:lstStyle/>
                    <a:p>
                      <a:r>
                        <a:rPr lang="en-IN" b="1" dirty="0"/>
                        <a:t>10</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10</a:t>
                      </a:r>
                      <a:r>
                        <a:rPr lang="en-IN" dirty="0"/>
                        <a:t>111111</a:t>
                      </a:r>
                    </a:p>
                  </a:txBody>
                  <a:tcPr/>
                </a:tc>
                <a:tc>
                  <a:txBody>
                    <a:bodyPr/>
                    <a:lstStyle/>
                    <a:p>
                      <a:r>
                        <a:rPr lang="en-IN" dirty="0"/>
                        <a:t>128</a:t>
                      </a:r>
                    </a:p>
                  </a:txBody>
                  <a:tcPr/>
                </a:tc>
                <a:tc>
                  <a:txBody>
                    <a:bodyPr/>
                    <a:lstStyle/>
                    <a:p>
                      <a:r>
                        <a:rPr lang="en-IN" dirty="0"/>
                        <a:t>191</a:t>
                      </a:r>
                    </a:p>
                  </a:txBody>
                  <a:tcPr/>
                </a:tc>
                <a:tc>
                  <a:txBody>
                    <a:bodyPr/>
                    <a:lstStyle/>
                    <a:p>
                      <a:r>
                        <a:rPr lang="en-IN" dirty="0"/>
                        <a:t>Here</a:t>
                      </a:r>
                    </a:p>
                  </a:txBody>
                  <a:tcPr/>
                </a:tc>
                <a:extLst>
                  <a:ext uri="{0D108BD9-81ED-4DB2-BD59-A6C34878D82A}">
                    <a16:rowId xmlns:a16="http://schemas.microsoft.com/office/drawing/2014/main" val="2495973349"/>
                  </a:ext>
                </a:extLst>
              </a:tr>
              <a:tr h="370840">
                <a:tc>
                  <a:txBody>
                    <a:bodyPr/>
                    <a:lstStyle/>
                    <a:p>
                      <a:r>
                        <a:rPr lang="en-IN" dirty="0"/>
                        <a:t>4</a:t>
                      </a:r>
                    </a:p>
                  </a:txBody>
                  <a:tcPr/>
                </a:tc>
                <a:tc>
                  <a:txBody>
                    <a:bodyPr/>
                    <a:lstStyle/>
                    <a:p>
                      <a:r>
                        <a:rPr lang="en-IN" dirty="0"/>
                        <a:t>11</a:t>
                      </a:r>
                    </a:p>
                  </a:txBody>
                  <a:tcPr/>
                </a:tc>
                <a:tc>
                  <a:txBody>
                    <a:bodyPr/>
                    <a:lstStyle/>
                    <a:p>
                      <a:r>
                        <a:rPr lang="en-IN" b="1" dirty="0"/>
                        <a:t>11</a:t>
                      </a:r>
                      <a:r>
                        <a:rPr lang="en-IN" dirty="0"/>
                        <a:t>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11</a:t>
                      </a:r>
                      <a:r>
                        <a:rPr lang="en-IN" dirty="0"/>
                        <a:t>111111</a:t>
                      </a:r>
                    </a:p>
                  </a:txBody>
                  <a:tcPr/>
                </a:tc>
                <a:tc>
                  <a:txBody>
                    <a:bodyPr/>
                    <a:lstStyle/>
                    <a:p>
                      <a:r>
                        <a:rPr lang="en-IN" dirty="0"/>
                        <a:t>192</a:t>
                      </a:r>
                    </a:p>
                  </a:txBody>
                  <a:tcPr/>
                </a:tc>
                <a:tc>
                  <a:txBody>
                    <a:bodyPr/>
                    <a:lstStyle/>
                    <a:p>
                      <a:r>
                        <a:rPr lang="en-IN" dirty="0"/>
                        <a:t>255</a:t>
                      </a:r>
                    </a:p>
                  </a:txBody>
                  <a:tcPr/>
                </a:tc>
                <a:tc>
                  <a:txBody>
                    <a:bodyPr/>
                    <a:lstStyle/>
                    <a:p>
                      <a:r>
                        <a:rPr lang="en-IN" dirty="0"/>
                        <a:t>Not here</a:t>
                      </a:r>
                    </a:p>
                  </a:txBody>
                  <a:tcPr/>
                </a:tc>
                <a:extLst>
                  <a:ext uri="{0D108BD9-81ED-4DB2-BD59-A6C34878D82A}">
                    <a16:rowId xmlns:a16="http://schemas.microsoft.com/office/drawing/2014/main" val="3491516514"/>
                  </a:ext>
                </a:extLst>
              </a:tr>
            </a:tbl>
          </a:graphicData>
        </a:graphic>
      </p:graphicFrame>
    </p:spTree>
    <p:extLst>
      <p:ext uri="{BB962C8B-B14F-4D97-AF65-F5344CB8AC3E}">
        <p14:creationId xmlns:p14="http://schemas.microsoft.com/office/powerpoint/2010/main" val="3633806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36E1-6291-AF07-C896-816686521F2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35CFA02-2A0F-C3BB-CB1B-886552DEC54F}"/>
              </a:ext>
            </a:extLst>
          </p:cNvPr>
          <p:cNvSpPr>
            <a:spLocks noGrp="1"/>
          </p:cNvSpPr>
          <p:nvPr>
            <p:ph idx="1"/>
          </p:nvPr>
        </p:nvSpPr>
        <p:spPr/>
        <p:txBody>
          <a:bodyPr>
            <a:normAutofit/>
          </a:bodyPr>
          <a:lstStyle/>
          <a:p>
            <a:r>
              <a:rPr lang="en-US" dirty="0"/>
              <a:t>Next let’s calculate the address range for this subnet</a:t>
            </a:r>
          </a:p>
          <a:p>
            <a:r>
              <a:rPr lang="en-US" dirty="0"/>
              <a:t>The network portion of the address is the first 26 bits</a:t>
            </a:r>
          </a:p>
          <a:p>
            <a:r>
              <a:rPr lang="en-US" dirty="0"/>
              <a:t>198.22.45.128 is the network address (First address of the third subnet – See the previous slide)</a:t>
            </a:r>
          </a:p>
          <a:p>
            <a:r>
              <a:rPr lang="en-US" dirty="0"/>
              <a:t>The line is after 64, so add 64 to get the network address of the next subnet</a:t>
            </a:r>
          </a:p>
          <a:p>
            <a:r>
              <a:rPr lang="en-US" dirty="0"/>
              <a:t>The next subnet begins at 198.22.45.192</a:t>
            </a:r>
          </a:p>
          <a:p>
            <a:r>
              <a:rPr lang="en-US" dirty="0"/>
              <a:t>So the broadcast address is 198.22.45.191</a:t>
            </a:r>
          </a:p>
          <a:p>
            <a:r>
              <a:rPr lang="en-US" dirty="0"/>
              <a:t>And the valid host addresses are 198.22.45.129 to 198.22.45.190</a:t>
            </a:r>
          </a:p>
        </p:txBody>
      </p:sp>
    </p:spTree>
    <p:extLst>
      <p:ext uri="{BB962C8B-B14F-4D97-AF65-F5344CB8AC3E}">
        <p14:creationId xmlns:p14="http://schemas.microsoft.com/office/powerpoint/2010/main" val="60507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D1B6-AF57-C57D-59A2-4260FAAE81ED}"/>
              </a:ext>
            </a:extLst>
          </p:cNvPr>
          <p:cNvSpPr>
            <a:spLocks noGrp="1"/>
          </p:cNvSpPr>
          <p:nvPr>
            <p:ph type="title"/>
          </p:nvPr>
        </p:nvSpPr>
        <p:spPr/>
        <p:txBody>
          <a:bodyPr/>
          <a:lstStyle/>
          <a:p>
            <a:r>
              <a:rPr lang="en-IN" dirty="0"/>
              <a:t>Summary: Subnetting in Class C</a:t>
            </a:r>
          </a:p>
        </p:txBody>
      </p:sp>
      <p:sp>
        <p:nvSpPr>
          <p:cNvPr id="3" name="Content Placeholder 2">
            <a:extLst>
              <a:ext uri="{FF2B5EF4-FFF2-40B4-BE49-F238E27FC236}">
                <a16:creationId xmlns:a16="http://schemas.microsoft.com/office/drawing/2014/main" id="{5ADD386E-5B91-E473-DD1E-F0D0E40BAEDD}"/>
              </a:ext>
            </a:extLst>
          </p:cNvPr>
          <p:cNvSpPr>
            <a:spLocks noGrp="1"/>
          </p:cNvSpPr>
          <p:nvPr>
            <p:ph idx="1"/>
          </p:nvPr>
        </p:nvSpPr>
        <p:spPr/>
        <p:txBody>
          <a:bodyPr/>
          <a:lstStyle/>
          <a:p>
            <a:endParaRPr lang="en-IN"/>
          </a:p>
        </p:txBody>
      </p:sp>
      <p:pic>
        <p:nvPicPr>
          <p:cNvPr id="1028" name="Picture 4" descr="Class C Subnets">
            <a:extLst>
              <a:ext uri="{FF2B5EF4-FFF2-40B4-BE49-F238E27FC236}">
                <a16:creationId xmlns:a16="http://schemas.microsoft.com/office/drawing/2014/main" id="{84D772E8-45B1-9E9E-A4E1-8B5613DCE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62" y="1825625"/>
            <a:ext cx="10534559" cy="379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65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7A196-C53B-790B-7DE3-861D1A6F1FEB}"/>
              </a:ext>
            </a:extLst>
          </p:cNvPr>
          <p:cNvSpPr>
            <a:spLocks noGrp="1"/>
          </p:cNvSpPr>
          <p:nvPr>
            <p:ph type="title"/>
          </p:nvPr>
        </p:nvSpPr>
        <p:spPr/>
        <p:txBody>
          <a:bodyPr/>
          <a:lstStyle/>
          <a:p>
            <a:r>
              <a:rPr lang="en-IN" dirty="0"/>
              <a:t>Variable Length Subnet Mask (VLSM)</a:t>
            </a:r>
          </a:p>
        </p:txBody>
      </p:sp>
    </p:spTree>
    <p:extLst>
      <p:ext uri="{BB962C8B-B14F-4D97-AF65-F5344CB8AC3E}">
        <p14:creationId xmlns:p14="http://schemas.microsoft.com/office/powerpoint/2010/main" val="282380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E21B-DBBD-92E7-239E-9321D843D797}"/>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9666CE0A-9F6B-327E-8AB8-42521DBF760A}"/>
              </a:ext>
            </a:extLst>
          </p:cNvPr>
          <p:cNvSpPr>
            <a:spLocks noGrp="1"/>
          </p:cNvSpPr>
          <p:nvPr>
            <p:ph idx="1"/>
          </p:nvPr>
        </p:nvSpPr>
        <p:spPr/>
        <p:txBody>
          <a:bodyPr>
            <a:normAutofit lnSpcReduction="10000"/>
          </a:bodyPr>
          <a:lstStyle/>
          <a:p>
            <a:r>
              <a:rPr lang="en-IN" dirty="0"/>
              <a:t>The network belongs to class C</a:t>
            </a:r>
          </a:p>
          <a:p>
            <a:endParaRPr lang="en-IN" dirty="0"/>
          </a:p>
          <a:p>
            <a:r>
              <a:rPr lang="en-IN" dirty="0"/>
              <a:t>To create 4 subnets, we need 2 bits from the host id to be used as subnet id</a:t>
            </a:r>
          </a:p>
          <a:p>
            <a:r>
              <a:rPr lang="en-IN" dirty="0"/>
              <a:t>Host id will now have 6 bits</a:t>
            </a:r>
          </a:p>
          <a:p>
            <a:r>
              <a:rPr lang="en-IN" dirty="0"/>
              <a:t>Subnet IDs</a:t>
            </a:r>
          </a:p>
          <a:p>
            <a:pPr lvl="1"/>
            <a:r>
              <a:rPr lang="en-IN" dirty="0"/>
              <a:t>Subnet ID 1: 00</a:t>
            </a:r>
          </a:p>
          <a:p>
            <a:pPr lvl="1"/>
            <a:r>
              <a:rPr lang="en-IN" dirty="0"/>
              <a:t>Subnet ID 2: 01</a:t>
            </a:r>
          </a:p>
          <a:p>
            <a:pPr lvl="1"/>
            <a:r>
              <a:rPr lang="en-IN" dirty="0"/>
              <a:t>Subnet ID 3: 10</a:t>
            </a:r>
          </a:p>
          <a:p>
            <a:pPr lvl="1"/>
            <a:r>
              <a:rPr lang="en-IN" dirty="0"/>
              <a:t>Subnet ID 4: 11</a:t>
            </a:r>
          </a:p>
          <a:p>
            <a:pPr lvl="1"/>
            <a:endParaRPr lang="en-IN" dirty="0"/>
          </a:p>
          <a:p>
            <a:pPr lvl="1"/>
            <a:endParaRPr lang="en-IN" dirty="0"/>
          </a:p>
        </p:txBody>
      </p:sp>
      <p:pic>
        <p:nvPicPr>
          <p:cNvPr id="5" name="Picture 4">
            <a:extLst>
              <a:ext uri="{FF2B5EF4-FFF2-40B4-BE49-F238E27FC236}">
                <a16:creationId xmlns:a16="http://schemas.microsoft.com/office/drawing/2014/main" id="{6C5FF49F-704F-2C47-7AB2-8B6813465C66}"/>
              </a:ext>
            </a:extLst>
          </p:cNvPr>
          <p:cNvPicPr>
            <a:picLocks noChangeAspect="1"/>
          </p:cNvPicPr>
          <p:nvPr/>
        </p:nvPicPr>
        <p:blipFill>
          <a:blip r:embed="rId2"/>
          <a:stretch>
            <a:fillRect/>
          </a:stretch>
        </p:blipFill>
        <p:spPr>
          <a:xfrm>
            <a:off x="6337787" y="1104863"/>
            <a:ext cx="3813080" cy="1677460"/>
          </a:xfrm>
          <a:prstGeom prst="rect">
            <a:avLst/>
          </a:prstGeom>
        </p:spPr>
      </p:pic>
      <p:pic>
        <p:nvPicPr>
          <p:cNvPr id="7" name="Picture 6">
            <a:extLst>
              <a:ext uri="{FF2B5EF4-FFF2-40B4-BE49-F238E27FC236}">
                <a16:creationId xmlns:a16="http://schemas.microsoft.com/office/drawing/2014/main" id="{8AAA70C5-26B9-DD51-DDF8-784D43DFD976}"/>
              </a:ext>
            </a:extLst>
          </p:cNvPr>
          <p:cNvPicPr>
            <a:picLocks noChangeAspect="1"/>
          </p:cNvPicPr>
          <p:nvPr/>
        </p:nvPicPr>
        <p:blipFill>
          <a:blip r:embed="rId3"/>
          <a:stretch>
            <a:fillRect/>
          </a:stretch>
        </p:blipFill>
        <p:spPr>
          <a:xfrm>
            <a:off x="6337787" y="3212835"/>
            <a:ext cx="4140413" cy="1994002"/>
          </a:xfrm>
          <a:prstGeom prst="rect">
            <a:avLst/>
          </a:prstGeom>
        </p:spPr>
      </p:pic>
    </p:spTree>
    <p:extLst>
      <p:ext uri="{BB962C8B-B14F-4D97-AF65-F5344CB8AC3E}">
        <p14:creationId xmlns:p14="http://schemas.microsoft.com/office/powerpoint/2010/main" val="1434577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Concept</a:t>
            </a:r>
          </a:p>
        </p:txBody>
      </p:sp>
      <p:sp>
        <p:nvSpPr>
          <p:cNvPr id="3" name="Content Placeholder 2">
            <a:extLst>
              <a:ext uri="{FF2B5EF4-FFF2-40B4-BE49-F238E27FC236}">
                <a16:creationId xmlns:a16="http://schemas.microsoft.com/office/drawing/2014/main" id="{27AAE252-EEE4-56D3-915D-D53C42D00343}"/>
              </a:ext>
            </a:extLst>
          </p:cNvPr>
          <p:cNvSpPr>
            <a:spLocks noGrp="1"/>
          </p:cNvSpPr>
          <p:nvPr>
            <p:ph idx="1"/>
          </p:nvPr>
        </p:nvSpPr>
        <p:spPr/>
        <p:txBody>
          <a:bodyPr>
            <a:normAutofit/>
          </a:bodyPr>
          <a:lstStyle/>
          <a:p>
            <a:r>
              <a:rPr lang="en-US" dirty="0"/>
              <a:t>Early routing protocols only supported </a:t>
            </a:r>
            <a:r>
              <a:rPr lang="en-US" b="1" dirty="0"/>
              <a:t>Fixed Length Subnet Masking (FLSM) </a:t>
            </a:r>
            <a:r>
              <a:rPr lang="en-US" dirty="0"/>
              <a:t>where all subnets had to be the same size. </a:t>
            </a:r>
          </a:p>
          <a:p>
            <a:r>
              <a:rPr lang="en-US" dirty="0"/>
              <a:t>You couldn’t have a subnet with 14 hosts and another subnet with 64 hosts in the same network.</a:t>
            </a:r>
          </a:p>
          <a:p>
            <a:r>
              <a:rPr lang="en-US" dirty="0"/>
              <a:t>All modern routing protocols support </a:t>
            </a:r>
            <a:r>
              <a:rPr lang="en-US" b="1" dirty="0"/>
              <a:t>Variable Length Subnet Masking (VLSM)</a:t>
            </a:r>
            <a:r>
              <a:rPr lang="en-US" dirty="0"/>
              <a:t>.</a:t>
            </a:r>
          </a:p>
          <a:p>
            <a:r>
              <a:rPr lang="en-US" dirty="0"/>
              <a:t>This allows us to size subnets differently according to how many hosts they have.</a:t>
            </a:r>
            <a:endParaRPr lang="en-IN" dirty="0"/>
          </a:p>
        </p:txBody>
      </p:sp>
    </p:spTree>
    <p:extLst>
      <p:ext uri="{BB962C8B-B14F-4D97-AF65-F5344CB8AC3E}">
        <p14:creationId xmlns:p14="http://schemas.microsoft.com/office/powerpoint/2010/main" val="231825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Considerations</a:t>
            </a:r>
          </a:p>
        </p:txBody>
      </p:sp>
      <p:sp>
        <p:nvSpPr>
          <p:cNvPr id="3" name="Content Placeholder 2">
            <a:extLst>
              <a:ext uri="{FF2B5EF4-FFF2-40B4-BE49-F238E27FC236}">
                <a16:creationId xmlns:a16="http://schemas.microsoft.com/office/drawing/2014/main" id="{27AAE252-EEE4-56D3-915D-D53C42D00343}"/>
              </a:ext>
            </a:extLst>
          </p:cNvPr>
          <p:cNvSpPr>
            <a:spLocks noGrp="1"/>
          </p:cNvSpPr>
          <p:nvPr>
            <p:ph idx="1"/>
          </p:nvPr>
        </p:nvSpPr>
        <p:spPr/>
        <p:txBody>
          <a:bodyPr>
            <a:normAutofit/>
          </a:bodyPr>
          <a:lstStyle/>
          <a:p>
            <a:r>
              <a:rPr lang="en-US" dirty="0"/>
              <a:t>How many locations do we have in the network?</a:t>
            </a:r>
          </a:p>
          <a:p>
            <a:r>
              <a:rPr lang="en-US" dirty="0"/>
              <a:t>How many hosts are in each location?</a:t>
            </a:r>
          </a:p>
          <a:p>
            <a:r>
              <a:rPr lang="en-US" dirty="0"/>
              <a:t>What are the IP addressing requirements for each location? (Should different departments or types of host be in different subnets?)</a:t>
            </a:r>
          </a:p>
          <a:p>
            <a:r>
              <a:rPr lang="en-US" dirty="0"/>
              <a:t>What size is appropriate for each subnet? (Don’t waste addresses, but leave room for growth.)</a:t>
            </a:r>
          </a:p>
          <a:p>
            <a:endParaRPr lang="en-IN" dirty="0"/>
          </a:p>
        </p:txBody>
      </p:sp>
    </p:spTree>
    <p:extLst>
      <p:ext uri="{BB962C8B-B14F-4D97-AF65-F5344CB8AC3E}">
        <p14:creationId xmlns:p14="http://schemas.microsoft.com/office/powerpoint/2010/main" val="1254121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ADCA-84C2-14B1-1BAC-6B1EC159C717}"/>
              </a:ext>
            </a:extLst>
          </p:cNvPr>
          <p:cNvSpPr>
            <a:spLocks noGrp="1"/>
          </p:cNvSpPr>
          <p:nvPr>
            <p:ph type="title"/>
          </p:nvPr>
        </p:nvSpPr>
        <p:spPr/>
        <p:txBody>
          <a:bodyPr/>
          <a:lstStyle/>
          <a:p>
            <a:r>
              <a:rPr lang="en-IN" dirty="0"/>
              <a:t>VLSM Example</a:t>
            </a:r>
          </a:p>
        </p:txBody>
      </p:sp>
      <p:sp>
        <p:nvSpPr>
          <p:cNvPr id="3" name="Content Placeholder 2">
            <a:extLst>
              <a:ext uri="{FF2B5EF4-FFF2-40B4-BE49-F238E27FC236}">
                <a16:creationId xmlns:a16="http://schemas.microsoft.com/office/drawing/2014/main" id="{F45781A1-6DE5-E82E-CF62-B5F2F7B6B746}"/>
              </a:ext>
            </a:extLst>
          </p:cNvPr>
          <p:cNvSpPr>
            <a:spLocks noGrp="1"/>
          </p:cNvSpPr>
          <p:nvPr>
            <p:ph idx="1"/>
          </p:nvPr>
        </p:nvSpPr>
        <p:spPr/>
        <p:txBody>
          <a:bodyPr/>
          <a:lstStyle/>
          <a:p>
            <a:r>
              <a:rPr lang="en-US" dirty="0"/>
              <a:t>Suppose there is an administrator that has four departments to manage. </a:t>
            </a:r>
          </a:p>
          <a:p>
            <a:r>
              <a:rPr lang="en-US" dirty="0"/>
              <a:t>These are sales and purchase department with 120 computers, development department with 50 computers, accounts department with 26 computers and management department with 5 computers.</a:t>
            </a:r>
          </a:p>
          <a:p>
            <a:r>
              <a:rPr lang="en-US" dirty="0"/>
              <a:t>If the administrator has IP 192.168.1.0/24, how can department wise IPs be allocated?</a:t>
            </a:r>
            <a:endParaRPr lang="en-IN" dirty="0"/>
          </a:p>
        </p:txBody>
      </p:sp>
    </p:spTree>
    <p:extLst>
      <p:ext uri="{BB962C8B-B14F-4D97-AF65-F5344CB8AC3E}">
        <p14:creationId xmlns:p14="http://schemas.microsoft.com/office/powerpoint/2010/main" val="4173749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p:txBody>
          <a:bodyPr>
            <a:normAutofit/>
          </a:bodyPr>
          <a:lstStyle/>
          <a:p>
            <a:r>
              <a:rPr lang="en-US" dirty="0"/>
              <a:t>Step 1: For each segment select the block size that is &gt;= the actual requirement. Make a list of subnets possible:</a:t>
            </a:r>
          </a:p>
          <a:p>
            <a:endParaRPr lang="en-IN" dirty="0"/>
          </a:p>
        </p:txBody>
      </p:sp>
      <p:pic>
        <p:nvPicPr>
          <p:cNvPr id="1026" name="Picture 2">
            <a:extLst>
              <a:ext uri="{FF2B5EF4-FFF2-40B4-BE49-F238E27FC236}">
                <a16:creationId xmlns:a16="http://schemas.microsoft.com/office/drawing/2014/main" id="{79AC4218-0970-2274-0561-C16CBCC4D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852936"/>
            <a:ext cx="3605180" cy="320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89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p:txBody>
          <a:bodyPr>
            <a:normAutofit/>
          </a:bodyPr>
          <a:lstStyle/>
          <a:p>
            <a:r>
              <a:rPr lang="en-US" dirty="0"/>
              <a:t>Step 2: Arrange all the segments in descending order based on the block size that is from highest to lowest requirement: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B89BBCB5-D0BF-F2F6-1D47-DB2075B2D3BB}"/>
              </a:ext>
            </a:extLst>
          </p:cNvPr>
          <p:cNvPicPr>
            <a:picLocks noChangeAspect="1"/>
          </p:cNvPicPr>
          <p:nvPr/>
        </p:nvPicPr>
        <p:blipFill>
          <a:blip r:embed="rId2"/>
          <a:stretch>
            <a:fillRect/>
          </a:stretch>
        </p:blipFill>
        <p:spPr>
          <a:xfrm>
            <a:off x="3503712" y="3212977"/>
            <a:ext cx="4032448" cy="2089987"/>
          </a:xfrm>
          <a:prstGeom prst="rect">
            <a:avLst/>
          </a:prstGeom>
        </p:spPr>
      </p:pic>
    </p:spTree>
    <p:extLst>
      <p:ext uri="{BB962C8B-B14F-4D97-AF65-F5344CB8AC3E}">
        <p14:creationId xmlns:p14="http://schemas.microsoft.com/office/powerpoint/2010/main" val="393104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a:xfrm>
            <a:off x="838200" y="1866721"/>
            <a:ext cx="10515600" cy="4351338"/>
          </a:xfrm>
        </p:spPr>
        <p:txBody>
          <a:bodyPr>
            <a:normAutofit/>
          </a:bodyPr>
          <a:lstStyle/>
          <a:p>
            <a:r>
              <a:rPr lang="en-US" sz="3200" dirty="0"/>
              <a:t>Step 3: The highest IP available has to be allocated to highest requirement, so the sales and purchase department gets 192.168.1.0/25, which has 126 valid addresses that can easily be available for 120 hosts. The subnet mask used is 255.255.255.128.</a:t>
            </a:r>
          </a:p>
          <a:p>
            <a:r>
              <a:rPr lang="en-US" sz="3200" dirty="0"/>
              <a:t>Network address: 192.168.1.0</a:t>
            </a:r>
          </a:p>
          <a:p>
            <a:r>
              <a:rPr lang="en-US" sz="3200" dirty="0"/>
              <a:t>Host range: 192.168.1.1 – 192.168.1.126</a:t>
            </a:r>
          </a:p>
          <a:p>
            <a:r>
              <a:rPr lang="en-US" sz="3200" dirty="0"/>
              <a:t>Broadcast address: 192.168.1.127</a:t>
            </a:r>
          </a:p>
        </p:txBody>
      </p:sp>
    </p:spTree>
    <p:extLst>
      <p:ext uri="{BB962C8B-B14F-4D97-AF65-F5344CB8AC3E}">
        <p14:creationId xmlns:p14="http://schemas.microsoft.com/office/powerpoint/2010/main" val="2323063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a:xfrm>
            <a:off x="838200" y="1866721"/>
            <a:ext cx="10515600" cy="4351338"/>
          </a:xfrm>
        </p:spPr>
        <p:txBody>
          <a:bodyPr>
            <a:normAutofit/>
          </a:bodyPr>
          <a:lstStyle/>
          <a:p>
            <a:r>
              <a:rPr lang="en-US" sz="3200" dirty="0"/>
              <a:t>Step 4: The next segment (Development) requires an IP to handle 50 hosts. We need /26 for 62 hosts. The subnet mask used is 255.255.255.192.</a:t>
            </a:r>
          </a:p>
          <a:p>
            <a:r>
              <a:rPr lang="en-US" sz="3200" dirty="0"/>
              <a:t>Network address: 192.168.1.128</a:t>
            </a:r>
          </a:p>
          <a:p>
            <a:r>
              <a:rPr lang="en-US" sz="3200" dirty="0"/>
              <a:t>Host range: 192.168.1.129 – 192.168.1.190</a:t>
            </a:r>
          </a:p>
          <a:p>
            <a:r>
              <a:rPr lang="en-US" sz="3200" dirty="0"/>
              <a:t>Broadcast address: 192.168.1.191</a:t>
            </a:r>
          </a:p>
        </p:txBody>
      </p:sp>
    </p:spTree>
    <p:extLst>
      <p:ext uri="{BB962C8B-B14F-4D97-AF65-F5344CB8AC3E}">
        <p14:creationId xmlns:p14="http://schemas.microsoft.com/office/powerpoint/2010/main" val="1281465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p:txBody>
          <a:bodyPr>
            <a:normAutofit/>
          </a:bodyPr>
          <a:lstStyle/>
          <a:p>
            <a:r>
              <a:rPr lang="en-US" sz="3200" dirty="0"/>
              <a:t>Step 5: Accounts needs 26 hosts. We will need /27, as it has 30 valid hosts. The mask used is 255.255.255.224.</a:t>
            </a:r>
          </a:p>
          <a:p>
            <a:r>
              <a:rPr lang="en-US" sz="3200" dirty="0"/>
              <a:t>Network address: 192.168.1.192</a:t>
            </a:r>
          </a:p>
          <a:p>
            <a:r>
              <a:rPr lang="en-US" sz="3200" dirty="0"/>
              <a:t>Host range: 192.168.1.193 – 193.168.1.222</a:t>
            </a:r>
          </a:p>
          <a:p>
            <a:r>
              <a:rPr lang="en-US" sz="3200" dirty="0"/>
              <a:t>Broadcast address: 192.168.1.223</a:t>
            </a:r>
          </a:p>
          <a:p>
            <a:endParaRPr lang="en-IN" sz="3200" dirty="0"/>
          </a:p>
        </p:txBody>
      </p:sp>
    </p:spTree>
    <p:extLst>
      <p:ext uri="{BB962C8B-B14F-4D97-AF65-F5344CB8AC3E}">
        <p14:creationId xmlns:p14="http://schemas.microsoft.com/office/powerpoint/2010/main" val="326447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p:txBody>
          <a:bodyPr>
            <a:normAutofit/>
          </a:bodyPr>
          <a:lstStyle/>
          <a:p>
            <a:r>
              <a:rPr lang="en-US" sz="3200" dirty="0"/>
              <a:t>Step 6: The last segment (Management) requires 5 valid hosts IP, which  means /29. Subnet mask is 255.255.255.248</a:t>
            </a:r>
          </a:p>
          <a:p>
            <a:r>
              <a:rPr lang="en-US" sz="3200" dirty="0"/>
              <a:t>Network address: 192.168.1.224</a:t>
            </a:r>
          </a:p>
          <a:p>
            <a:r>
              <a:rPr lang="en-US" sz="3200" dirty="0"/>
              <a:t>Host range: 192.168.1.225 to 192.168.1.230</a:t>
            </a:r>
          </a:p>
          <a:p>
            <a:r>
              <a:rPr lang="en-US" sz="3200" dirty="0"/>
              <a:t>Broadcast address: 192.168.1.231 </a:t>
            </a:r>
            <a:endParaRPr lang="en-IN" sz="3200" dirty="0"/>
          </a:p>
        </p:txBody>
      </p:sp>
    </p:spTree>
    <p:extLst>
      <p:ext uri="{BB962C8B-B14F-4D97-AF65-F5344CB8AC3E}">
        <p14:creationId xmlns:p14="http://schemas.microsoft.com/office/powerpoint/2010/main" val="399584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A39B-9B6F-85C5-2222-7E2345B915A9}"/>
              </a:ext>
            </a:extLst>
          </p:cNvPr>
          <p:cNvSpPr>
            <a:spLocks noGrp="1"/>
          </p:cNvSpPr>
          <p:nvPr>
            <p:ph type="title"/>
          </p:nvPr>
        </p:nvSpPr>
        <p:spPr/>
        <p:txBody>
          <a:bodyPr/>
          <a:lstStyle/>
          <a:p>
            <a:r>
              <a:rPr lang="en-IN" dirty="0"/>
              <a:t>Summary</a:t>
            </a:r>
          </a:p>
        </p:txBody>
      </p:sp>
      <p:pic>
        <p:nvPicPr>
          <p:cNvPr id="5" name="Picture 4">
            <a:extLst>
              <a:ext uri="{FF2B5EF4-FFF2-40B4-BE49-F238E27FC236}">
                <a16:creationId xmlns:a16="http://schemas.microsoft.com/office/drawing/2014/main" id="{FC04174F-3FA2-3986-D4DD-30E654A7E10C}"/>
              </a:ext>
            </a:extLst>
          </p:cNvPr>
          <p:cNvPicPr>
            <a:picLocks noChangeAspect="1"/>
          </p:cNvPicPr>
          <p:nvPr/>
        </p:nvPicPr>
        <p:blipFill>
          <a:blip r:embed="rId2"/>
          <a:stretch>
            <a:fillRect/>
          </a:stretch>
        </p:blipFill>
        <p:spPr>
          <a:xfrm>
            <a:off x="450606" y="2441470"/>
            <a:ext cx="11528422" cy="1555177"/>
          </a:xfrm>
          <a:prstGeom prst="rect">
            <a:avLst/>
          </a:prstGeom>
        </p:spPr>
      </p:pic>
    </p:spTree>
    <p:extLst>
      <p:ext uri="{BB962C8B-B14F-4D97-AF65-F5344CB8AC3E}">
        <p14:creationId xmlns:p14="http://schemas.microsoft.com/office/powerpoint/2010/main" val="2005812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E21B-DBBD-92E7-239E-9321D843D797}"/>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9666CE0A-9F6B-327E-8AB8-42521DBF760A}"/>
              </a:ext>
            </a:extLst>
          </p:cNvPr>
          <p:cNvSpPr>
            <a:spLocks noGrp="1"/>
          </p:cNvSpPr>
          <p:nvPr>
            <p:ph idx="1"/>
          </p:nvPr>
        </p:nvSpPr>
        <p:spPr/>
        <p:txBody>
          <a:bodyPr>
            <a:normAutofit/>
          </a:bodyPr>
          <a:lstStyle/>
          <a:p>
            <a:r>
              <a:rPr lang="en-IN" dirty="0"/>
              <a:t>IP addresses of the four subnets</a:t>
            </a:r>
          </a:p>
          <a:p>
            <a:r>
              <a:rPr lang="en-IN" dirty="0"/>
              <a:t>200.1.2.</a:t>
            </a:r>
            <a:r>
              <a:rPr lang="en-IN" dirty="0">
                <a:solidFill>
                  <a:srgbClr val="FF0000"/>
                </a:solidFill>
              </a:rPr>
              <a:t>00</a:t>
            </a:r>
            <a:r>
              <a:rPr lang="en-IN" dirty="0"/>
              <a:t>000000 = 200.1.2.0</a:t>
            </a:r>
          </a:p>
          <a:p>
            <a:r>
              <a:rPr lang="en-IN" dirty="0"/>
              <a:t>200.1.2.</a:t>
            </a:r>
            <a:r>
              <a:rPr lang="en-IN" dirty="0">
                <a:solidFill>
                  <a:srgbClr val="FF0000"/>
                </a:solidFill>
              </a:rPr>
              <a:t>01</a:t>
            </a:r>
            <a:r>
              <a:rPr lang="en-IN" dirty="0"/>
              <a:t>000000 = 200.1.2.64</a:t>
            </a:r>
          </a:p>
          <a:p>
            <a:r>
              <a:rPr lang="en-IN" dirty="0"/>
              <a:t>200.1.2.</a:t>
            </a:r>
            <a:r>
              <a:rPr lang="en-IN" dirty="0">
                <a:solidFill>
                  <a:srgbClr val="FF0000"/>
                </a:solidFill>
              </a:rPr>
              <a:t>10</a:t>
            </a:r>
            <a:r>
              <a:rPr lang="en-IN" dirty="0"/>
              <a:t>000000 = 200.1.2.128</a:t>
            </a:r>
          </a:p>
          <a:p>
            <a:r>
              <a:rPr lang="en-IN" dirty="0"/>
              <a:t>200.1.2.</a:t>
            </a:r>
            <a:r>
              <a:rPr lang="en-IN" dirty="0">
                <a:solidFill>
                  <a:srgbClr val="FF0000"/>
                </a:solidFill>
              </a:rPr>
              <a:t>11</a:t>
            </a:r>
            <a:r>
              <a:rPr lang="en-IN" dirty="0"/>
              <a:t>000000 = 200.1.2.192</a:t>
            </a:r>
          </a:p>
          <a:p>
            <a:endParaRPr lang="en-IN" dirty="0"/>
          </a:p>
        </p:txBody>
      </p:sp>
      <p:pic>
        <p:nvPicPr>
          <p:cNvPr id="7" name="Picture 6">
            <a:extLst>
              <a:ext uri="{FF2B5EF4-FFF2-40B4-BE49-F238E27FC236}">
                <a16:creationId xmlns:a16="http://schemas.microsoft.com/office/drawing/2014/main" id="{8AAA70C5-26B9-DD51-DDF8-784D43DFD976}"/>
              </a:ext>
            </a:extLst>
          </p:cNvPr>
          <p:cNvPicPr>
            <a:picLocks noChangeAspect="1"/>
          </p:cNvPicPr>
          <p:nvPr/>
        </p:nvPicPr>
        <p:blipFill>
          <a:blip r:embed="rId2"/>
          <a:stretch>
            <a:fillRect/>
          </a:stretch>
        </p:blipFill>
        <p:spPr>
          <a:xfrm>
            <a:off x="6697383" y="1434998"/>
            <a:ext cx="4140413" cy="1994002"/>
          </a:xfrm>
          <a:prstGeom prst="rect">
            <a:avLst/>
          </a:prstGeom>
        </p:spPr>
      </p:pic>
      <p:pic>
        <p:nvPicPr>
          <p:cNvPr id="6" name="Picture 5">
            <a:extLst>
              <a:ext uri="{FF2B5EF4-FFF2-40B4-BE49-F238E27FC236}">
                <a16:creationId xmlns:a16="http://schemas.microsoft.com/office/drawing/2014/main" id="{230942FF-3767-734E-73A7-BBC1AE242C7A}"/>
              </a:ext>
            </a:extLst>
          </p:cNvPr>
          <p:cNvPicPr>
            <a:picLocks noChangeAspect="1"/>
          </p:cNvPicPr>
          <p:nvPr/>
        </p:nvPicPr>
        <p:blipFill>
          <a:blip r:embed="rId3"/>
          <a:stretch>
            <a:fillRect/>
          </a:stretch>
        </p:blipFill>
        <p:spPr>
          <a:xfrm>
            <a:off x="4448709" y="4362598"/>
            <a:ext cx="5675027" cy="2495402"/>
          </a:xfrm>
          <a:prstGeom prst="rect">
            <a:avLst/>
          </a:prstGeom>
        </p:spPr>
      </p:pic>
    </p:spTree>
    <p:extLst>
      <p:ext uri="{BB962C8B-B14F-4D97-AF65-F5344CB8AC3E}">
        <p14:creationId xmlns:p14="http://schemas.microsoft.com/office/powerpoint/2010/main" val="1710379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Example</a:t>
            </a:r>
          </a:p>
        </p:txBody>
      </p:sp>
      <p:pic>
        <p:nvPicPr>
          <p:cNvPr id="5" name="Content Placeholder 4">
            <a:extLst>
              <a:ext uri="{FF2B5EF4-FFF2-40B4-BE49-F238E27FC236}">
                <a16:creationId xmlns:a16="http://schemas.microsoft.com/office/drawing/2014/main" id="{73624183-28FA-19A5-8C1D-428E4B1659DB}"/>
              </a:ext>
            </a:extLst>
          </p:cNvPr>
          <p:cNvPicPr>
            <a:picLocks noGrp="1" noChangeAspect="1"/>
          </p:cNvPicPr>
          <p:nvPr>
            <p:ph idx="1"/>
          </p:nvPr>
        </p:nvPicPr>
        <p:blipFill>
          <a:blip r:embed="rId2"/>
          <a:stretch>
            <a:fillRect/>
          </a:stretch>
        </p:blipFill>
        <p:spPr>
          <a:xfrm>
            <a:off x="2063552" y="1881195"/>
            <a:ext cx="7886700" cy="3095611"/>
          </a:xfrm>
        </p:spPr>
      </p:pic>
    </p:spTree>
    <p:extLst>
      <p:ext uri="{BB962C8B-B14F-4D97-AF65-F5344CB8AC3E}">
        <p14:creationId xmlns:p14="http://schemas.microsoft.com/office/powerpoint/2010/main" val="3072631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Example – Design Steps</a:t>
            </a:r>
          </a:p>
        </p:txBody>
      </p:sp>
      <p:sp>
        <p:nvSpPr>
          <p:cNvPr id="4" name="Content Placeholder 3">
            <a:extLst>
              <a:ext uri="{FF2B5EF4-FFF2-40B4-BE49-F238E27FC236}">
                <a16:creationId xmlns:a16="http://schemas.microsoft.com/office/drawing/2014/main" id="{04DA95E5-B531-AC94-A342-5432054194B3}"/>
              </a:ext>
            </a:extLst>
          </p:cNvPr>
          <p:cNvSpPr>
            <a:spLocks noGrp="1"/>
          </p:cNvSpPr>
          <p:nvPr>
            <p:ph idx="1"/>
          </p:nvPr>
        </p:nvSpPr>
        <p:spPr/>
        <p:txBody>
          <a:bodyPr/>
          <a:lstStyle/>
          <a:p>
            <a:r>
              <a:rPr lang="en-US" dirty="0"/>
              <a:t>Find the largest segment and allocate a suitable subnet size for it.</a:t>
            </a:r>
          </a:p>
          <a:p>
            <a:r>
              <a:rPr lang="en-US" dirty="0"/>
              <a:t>Allocate this subnet at the start of the address space.</a:t>
            </a:r>
          </a:p>
          <a:p>
            <a:r>
              <a:rPr lang="en-US" dirty="0"/>
              <a:t>Continue going down the list.</a:t>
            </a:r>
          </a:p>
          <a:p>
            <a:endParaRPr lang="en-IN" dirty="0"/>
          </a:p>
        </p:txBody>
      </p:sp>
    </p:spTree>
    <p:extLst>
      <p:ext uri="{BB962C8B-B14F-4D97-AF65-F5344CB8AC3E}">
        <p14:creationId xmlns:p14="http://schemas.microsoft.com/office/powerpoint/2010/main" val="2161432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Example – Design Steps</a:t>
            </a:r>
          </a:p>
        </p:txBody>
      </p:sp>
      <p:sp>
        <p:nvSpPr>
          <p:cNvPr id="4" name="Content Placeholder 3">
            <a:extLst>
              <a:ext uri="{FF2B5EF4-FFF2-40B4-BE49-F238E27FC236}">
                <a16:creationId xmlns:a16="http://schemas.microsoft.com/office/drawing/2014/main" id="{04DA95E5-B531-AC94-A342-5432054194B3}"/>
              </a:ext>
            </a:extLst>
          </p:cNvPr>
          <p:cNvSpPr>
            <a:spLocks noGrp="1"/>
          </p:cNvSpPr>
          <p:nvPr>
            <p:ph idx="1"/>
          </p:nvPr>
        </p:nvSpPr>
        <p:spPr/>
        <p:txBody>
          <a:bodyPr>
            <a:normAutofit/>
          </a:bodyPr>
          <a:lstStyle/>
          <a:p>
            <a:r>
              <a:rPr lang="en-US" dirty="0"/>
              <a:t>The Engineering departments in both sites have 28 hosts.</a:t>
            </a:r>
          </a:p>
          <a:p>
            <a:r>
              <a:rPr lang="en-US" dirty="0"/>
              <a:t>For our example we’ve been told that the departments will not grow and we need to use the smallest subnets possible to </a:t>
            </a:r>
            <a:r>
              <a:rPr lang="en-US" dirty="0" err="1"/>
              <a:t>maximise</a:t>
            </a:r>
            <a:r>
              <a:rPr lang="en-US" dirty="0"/>
              <a:t> our address space.</a:t>
            </a:r>
          </a:p>
          <a:p>
            <a:r>
              <a:rPr lang="en-US" dirty="0"/>
              <a:t>Calculate the optimal subnet mask for the Engineering departments.</a:t>
            </a:r>
          </a:p>
          <a:p>
            <a:r>
              <a:rPr lang="en-US" dirty="0"/>
              <a:t>Also determine the network and broadcast addresses that will be allocated to both Engineering departments, and the range of host addresses.</a:t>
            </a:r>
          </a:p>
          <a:p>
            <a:endParaRPr lang="en-IN" dirty="0"/>
          </a:p>
        </p:txBody>
      </p:sp>
    </p:spTree>
    <p:extLst>
      <p:ext uri="{BB962C8B-B14F-4D97-AF65-F5344CB8AC3E}">
        <p14:creationId xmlns:p14="http://schemas.microsoft.com/office/powerpoint/2010/main" val="3972615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Engineering Departments</a:t>
            </a:r>
          </a:p>
        </p:txBody>
      </p:sp>
      <p:sp>
        <p:nvSpPr>
          <p:cNvPr id="4" name="Content Placeholder 3">
            <a:extLst>
              <a:ext uri="{FF2B5EF4-FFF2-40B4-BE49-F238E27FC236}">
                <a16:creationId xmlns:a16="http://schemas.microsoft.com/office/drawing/2014/main" id="{04DA95E5-B531-AC94-A342-5432054194B3}"/>
              </a:ext>
            </a:extLst>
          </p:cNvPr>
          <p:cNvSpPr>
            <a:spLocks noGrp="1"/>
          </p:cNvSpPr>
          <p:nvPr>
            <p:ph idx="1"/>
          </p:nvPr>
        </p:nvSpPr>
        <p:spPr/>
        <p:txBody>
          <a:bodyPr>
            <a:normAutofit/>
          </a:bodyPr>
          <a:lstStyle/>
          <a:p>
            <a:r>
              <a:rPr lang="en-IN" dirty="0"/>
              <a:t>We’ve been allocated 200.15.10.0/24</a:t>
            </a:r>
          </a:p>
          <a:p>
            <a:endParaRPr lang="en-IN" dirty="0"/>
          </a:p>
        </p:txBody>
      </p:sp>
      <p:pic>
        <p:nvPicPr>
          <p:cNvPr id="5" name="Picture 4">
            <a:extLst>
              <a:ext uri="{FF2B5EF4-FFF2-40B4-BE49-F238E27FC236}">
                <a16:creationId xmlns:a16="http://schemas.microsoft.com/office/drawing/2014/main" id="{E18174DB-D25A-3A9C-A255-8C950634389D}"/>
              </a:ext>
            </a:extLst>
          </p:cNvPr>
          <p:cNvPicPr>
            <a:picLocks noChangeAspect="1"/>
          </p:cNvPicPr>
          <p:nvPr/>
        </p:nvPicPr>
        <p:blipFill>
          <a:blip r:embed="rId2"/>
          <a:stretch>
            <a:fillRect/>
          </a:stretch>
        </p:blipFill>
        <p:spPr>
          <a:xfrm>
            <a:off x="1721768" y="2492897"/>
            <a:ext cx="8748464" cy="3089831"/>
          </a:xfrm>
          <a:prstGeom prst="rect">
            <a:avLst/>
          </a:prstGeom>
        </p:spPr>
      </p:pic>
    </p:spTree>
    <p:extLst>
      <p:ext uri="{BB962C8B-B14F-4D97-AF65-F5344CB8AC3E}">
        <p14:creationId xmlns:p14="http://schemas.microsoft.com/office/powerpoint/2010/main" val="3098069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760B-71AD-C650-830D-E8B00F13BAA7}"/>
              </a:ext>
            </a:extLst>
          </p:cNvPr>
          <p:cNvSpPr>
            <a:spLocks noGrp="1"/>
          </p:cNvSpPr>
          <p:nvPr>
            <p:ph type="title"/>
          </p:nvPr>
        </p:nvSpPr>
        <p:spPr/>
        <p:txBody>
          <a:bodyPr/>
          <a:lstStyle/>
          <a:p>
            <a:r>
              <a:rPr lang="en-IN" dirty="0"/>
              <a:t>New York Sales Department</a:t>
            </a:r>
          </a:p>
        </p:txBody>
      </p:sp>
      <p:sp>
        <p:nvSpPr>
          <p:cNvPr id="3" name="Content Placeholder 2">
            <a:extLst>
              <a:ext uri="{FF2B5EF4-FFF2-40B4-BE49-F238E27FC236}">
                <a16:creationId xmlns:a16="http://schemas.microsoft.com/office/drawing/2014/main" id="{84FC6FEC-CF92-9722-60F7-576CB2F36140}"/>
              </a:ext>
            </a:extLst>
          </p:cNvPr>
          <p:cNvSpPr>
            <a:spLocks noGrp="1"/>
          </p:cNvSpPr>
          <p:nvPr>
            <p:ph idx="1"/>
          </p:nvPr>
        </p:nvSpPr>
        <p:spPr/>
        <p:txBody>
          <a:bodyPr/>
          <a:lstStyle/>
          <a:p>
            <a:r>
              <a:rPr lang="en-US" dirty="0"/>
              <a:t>The next largest subnet is New York Sales which requires 14 hosts.</a:t>
            </a:r>
          </a:p>
          <a:p>
            <a:r>
              <a:rPr lang="en-US" dirty="0"/>
              <a:t>Calculate the optimal subnet mask.</a:t>
            </a:r>
          </a:p>
          <a:p>
            <a:r>
              <a:rPr lang="en-US" dirty="0"/>
              <a:t>Also determine the network and broadcast addresses that we will allocate, and the range of host addresses.</a:t>
            </a:r>
          </a:p>
          <a:p>
            <a:endParaRPr lang="en-IN" dirty="0"/>
          </a:p>
        </p:txBody>
      </p:sp>
    </p:spTree>
    <p:extLst>
      <p:ext uri="{BB962C8B-B14F-4D97-AF65-F5344CB8AC3E}">
        <p14:creationId xmlns:p14="http://schemas.microsoft.com/office/powerpoint/2010/main" val="2741394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760B-71AD-C650-830D-E8B00F13BAA7}"/>
              </a:ext>
            </a:extLst>
          </p:cNvPr>
          <p:cNvSpPr>
            <a:spLocks noGrp="1"/>
          </p:cNvSpPr>
          <p:nvPr>
            <p:ph type="title"/>
          </p:nvPr>
        </p:nvSpPr>
        <p:spPr/>
        <p:txBody>
          <a:bodyPr/>
          <a:lstStyle/>
          <a:p>
            <a:r>
              <a:rPr lang="en-IN" dirty="0"/>
              <a:t>New York Sales Department</a:t>
            </a:r>
          </a:p>
        </p:txBody>
      </p:sp>
      <p:sp>
        <p:nvSpPr>
          <p:cNvPr id="3" name="Content Placeholder 2">
            <a:extLst>
              <a:ext uri="{FF2B5EF4-FFF2-40B4-BE49-F238E27FC236}">
                <a16:creationId xmlns:a16="http://schemas.microsoft.com/office/drawing/2014/main" id="{84FC6FEC-CF92-9722-60F7-576CB2F36140}"/>
              </a:ext>
            </a:extLst>
          </p:cNvPr>
          <p:cNvSpPr>
            <a:spLocks noGrp="1"/>
          </p:cNvSpPr>
          <p:nvPr>
            <p:ph idx="1"/>
          </p:nvPr>
        </p:nvSpPr>
        <p:spPr/>
        <p:txBody>
          <a:bodyPr>
            <a:normAutofit fontScale="70000" lnSpcReduction="20000"/>
          </a:bodyPr>
          <a:lstStyle/>
          <a:p>
            <a:r>
              <a:rPr lang="en-IN" dirty="0"/>
              <a:t>We’ve been allocated 200.15.10.0/24</a:t>
            </a:r>
          </a:p>
          <a:p>
            <a:endParaRPr lang="en-IN" dirty="0"/>
          </a:p>
          <a:p>
            <a:endParaRPr lang="en-IN" dirty="0"/>
          </a:p>
          <a:p>
            <a:endParaRPr lang="en-IN" dirty="0"/>
          </a:p>
          <a:p>
            <a:endParaRPr lang="en-US" dirty="0"/>
          </a:p>
          <a:p>
            <a:r>
              <a:rPr lang="en-US" dirty="0"/>
              <a:t>New York Sales Department</a:t>
            </a:r>
          </a:p>
          <a:p>
            <a:r>
              <a:rPr lang="en-US" dirty="0"/>
              <a:t>We’ve been allocated 200.15.10.0/24</a:t>
            </a:r>
          </a:p>
          <a:p>
            <a:r>
              <a:rPr lang="en-US" dirty="0"/>
              <a:t>/28 (or 255.255.255.240) supports 14 hosts</a:t>
            </a:r>
          </a:p>
          <a:p>
            <a:r>
              <a:rPr lang="en-US" dirty="0"/>
              <a:t>200.15.10.0 to 200.15.10.63 are already in use by the Engineering departments, so this network address will start at 200.15.10.64</a:t>
            </a:r>
          </a:p>
          <a:p>
            <a:r>
              <a:rPr lang="en-US" dirty="0"/>
              <a:t>The network address goes up in values of 16, so the next one is 200.15.10.80</a:t>
            </a:r>
          </a:p>
          <a:p>
            <a:r>
              <a:rPr lang="en-US" dirty="0"/>
              <a:t>Our broadcast address is 200.15.10.79</a:t>
            </a:r>
          </a:p>
          <a:p>
            <a:r>
              <a:rPr lang="en-US" dirty="0"/>
              <a:t>Valid host addresses are 200.15.10.65 to 200.15.10.78</a:t>
            </a:r>
          </a:p>
          <a:p>
            <a:endParaRPr lang="en-IN" dirty="0"/>
          </a:p>
        </p:txBody>
      </p:sp>
      <p:pic>
        <p:nvPicPr>
          <p:cNvPr id="5" name="Picture 4">
            <a:extLst>
              <a:ext uri="{FF2B5EF4-FFF2-40B4-BE49-F238E27FC236}">
                <a16:creationId xmlns:a16="http://schemas.microsoft.com/office/drawing/2014/main" id="{B617DC82-16B8-BC8D-EE30-5ECF8CA077C8}"/>
              </a:ext>
            </a:extLst>
          </p:cNvPr>
          <p:cNvPicPr>
            <a:picLocks noChangeAspect="1"/>
          </p:cNvPicPr>
          <p:nvPr/>
        </p:nvPicPr>
        <p:blipFill>
          <a:blip r:embed="rId2"/>
          <a:stretch>
            <a:fillRect/>
          </a:stretch>
        </p:blipFill>
        <p:spPr>
          <a:xfrm>
            <a:off x="1887893" y="2191503"/>
            <a:ext cx="8416214" cy="1204003"/>
          </a:xfrm>
          <a:prstGeom prst="rect">
            <a:avLst/>
          </a:prstGeom>
        </p:spPr>
      </p:pic>
    </p:spTree>
    <p:extLst>
      <p:ext uri="{BB962C8B-B14F-4D97-AF65-F5344CB8AC3E}">
        <p14:creationId xmlns:p14="http://schemas.microsoft.com/office/powerpoint/2010/main" val="2955895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Boston Sales Department</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lstStyle/>
          <a:p>
            <a:r>
              <a:rPr lang="en-US" dirty="0"/>
              <a:t>The next largest subnet is Boston Sales which requires 7 hosts.</a:t>
            </a:r>
          </a:p>
          <a:p>
            <a:r>
              <a:rPr lang="en-US" dirty="0"/>
              <a:t>Calculate the optimal subnet mask.</a:t>
            </a:r>
          </a:p>
          <a:p>
            <a:r>
              <a:rPr lang="en-US" dirty="0"/>
              <a:t>Also determine the network and broadcast addresses that we will allocate, and the range of host addresses.</a:t>
            </a:r>
          </a:p>
          <a:p>
            <a:endParaRPr lang="en-IN" dirty="0"/>
          </a:p>
        </p:txBody>
      </p:sp>
    </p:spTree>
    <p:extLst>
      <p:ext uri="{BB962C8B-B14F-4D97-AF65-F5344CB8AC3E}">
        <p14:creationId xmlns:p14="http://schemas.microsoft.com/office/powerpoint/2010/main" val="1587499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Boston Sales Department</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normAutofit fontScale="70000" lnSpcReduction="20000"/>
          </a:bodyPr>
          <a:lstStyle/>
          <a:p>
            <a:r>
              <a:rPr lang="en-IN" dirty="0"/>
              <a:t>We’ve been allocated 200.15.10.0/24</a:t>
            </a:r>
          </a:p>
          <a:p>
            <a:endParaRPr lang="en-IN" dirty="0"/>
          </a:p>
          <a:p>
            <a:endParaRPr lang="en-IN" dirty="0"/>
          </a:p>
          <a:p>
            <a:endParaRPr lang="en-IN" dirty="0"/>
          </a:p>
          <a:p>
            <a:endParaRPr lang="en-US" dirty="0"/>
          </a:p>
          <a:p>
            <a:r>
              <a:rPr lang="en-US" dirty="0"/>
              <a:t>/28 (or 255.255.255.240) supports 14 hosts</a:t>
            </a:r>
          </a:p>
          <a:p>
            <a:r>
              <a:rPr lang="en-US" dirty="0"/>
              <a:t>/29 does not support 8 hosts! Remember to subtract 2 for the network and broadcast address</a:t>
            </a:r>
          </a:p>
          <a:p>
            <a:r>
              <a:rPr lang="en-US" dirty="0"/>
              <a:t>200.15.10.0 to 200.15.10.79 are already in use, so this network address will start at 200.15.10.80</a:t>
            </a:r>
          </a:p>
          <a:p>
            <a:r>
              <a:rPr lang="en-US" dirty="0"/>
              <a:t>The network address goes up in values of 16, so the next one is 200.15.10.96</a:t>
            </a:r>
          </a:p>
          <a:p>
            <a:r>
              <a:rPr lang="en-US" dirty="0"/>
              <a:t>Our broadcast address is 200.15.10.95</a:t>
            </a:r>
          </a:p>
          <a:p>
            <a:r>
              <a:rPr lang="en-US" dirty="0"/>
              <a:t>Valid host addresses are 200.15.10.81 to 200.15.10.94</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A6F0D32F-55E3-A248-3B74-81175905F14C}"/>
              </a:ext>
            </a:extLst>
          </p:cNvPr>
          <p:cNvPicPr>
            <a:picLocks noChangeAspect="1"/>
          </p:cNvPicPr>
          <p:nvPr/>
        </p:nvPicPr>
        <p:blipFill>
          <a:blip r:embed="rId2"/>
          <a:stretch>
            <a:fillRect/>
          </a:stretch>
        </p:blipFill>
        <p:spPr>
          <a:xfrm>
            <a:off x="1951561" y="2132856"/>
            <a:ext cx="8288879" cy="1136098"/>
          </a:xfrm>
          <a:prstGeom prst="rect">
            <a:avLst/>
          </a:prstGeom>
        </p:spPr>
      </p:pic>
    </p:spTree>
    <p:extLst>
      <p:ext uri="{BB962C8B-B14F-4D97-AF65-F5344CB8AC3E}">
        <p14:creationId xmlns:p14="http://schemas.microsoft.com/office/powerpoint/2010/main" val="3434006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Are we done?</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lstStyle/>
          <a:p>
            <a:r>
              <a:rPr lang="en-US" dirty="0"/>
              <a:t>Don’t forget the links between routers</a:t>
            </a:r>
            <a:endParaRPr lang="en-IN" dirty="0"/>
          </a:p>
        </p:txBody>
      </p:sp>
    </p:spTree>
    <p:extLst>
      <p:ext uri="{BB962C8B-B14F-4D97-AF65-F5344CB8AC3E}">
        <p14:creationId xmlns:p14="http://schemas.microsoft.com/office/powerpoint/2010/main" val="2073212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New York to Boston Link</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lstStyle/>
          <a:p>
            <a:r>
              <a:rPr lang="en-US" dirty="0"/>
              <a:t>The last subnet is the link between the New York and Boston routers.</a:t>
            </a:r>
          </a:p>
          <a:p>
            <a:r>
              <a:rPr lang="en-US" dirty="0"/>
              <a:t>Calculate the optimal subnet mask.</a:t>
            </a:r>
          </a:p>
          <a:p>
            <a:r>
              <a:rPr lang="en-US" dirty="0"/>
              <a:t>Also determine the network and broadcast addresses that we will allocate, and the range of host addresses.</a:t>
            </a:r>
            <a:endParaRPr lang="en-IN" dirty="0"/>
          </a:p>
        </p:txBody>
      </p:sp>
    </p:spTree>
    <p:extLst>
      <p:ext uri="{BB962C8B-B14F-4D97-AF65-F5344CB8AC3E}">
        <p14:creationId xmlns:p14="http://schemas.microsoft.com/office/powerpoint/2010/main" val="44360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1</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200.1.2.0</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00</a:t>
            </a:r>
            <a:r>
              <a:rPr lang="en-US" dirty="0"/>
              <a:t>000000, 200.1.2.</a:t>
            </a:r>
            <a:r>
              <a:rPr lang="en-US" dirty="0">
                <a:solidFill>
                  <a:srgbClr val="FF0000"/>
                </a:solidFill>
              </a:rPr>
              <a:t>00</a:t>
            </a:r>
            <a:r>
              <a:rPr lang="en-US" dirty="0"/>
              <a:t>111111] = [200.1.2.0, 200.1.2.63]</a:t>
            </a:r>
          </a:p>
          <a:p>
            <a:r>
              <a:rPr lang="en-US" dirty="0"/>
              <a:t>Broadcast Address = 200.1.2.</a:t>
            </a:r>
            <a:r>
              <a:rPr lang="en-US" dirty="0">
                <a:solidFill>
                  <a:srgbClr val="FF0000"/>
                </a:solidFill>
              </a:rPr>
              <a:t>00</a:t>
            </a:r>
            <a:r>
              <a:rPr lang="en-US" dirty="0"/>
              <a:t>111111 = 200.1.2.63</a:t>
            </a:r>
            <a:endParaRPr lang="en-IN" dirty="0"/>
          </a:p>
        </p:txBody>
      </p:sp>
    </p:spTree>
    <p:extLst>
      <p:ext uri="{BB962C8B-B14F-4D97-AF65-F5344CB8AC3E}">
        <p14:creationId xmlns:p14="http://schemas.microsoft.com/office/powerpoint/2010/main" val="3292014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New York to Boston Link</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normAutofit fontScale="85000" lnSpcReduction="20000"/>
          </a:bodyPr>
          <a:lstStyle/>
          <a:p>
            <a:r>
              <a:rPr lang="en-IN" dirty="0"/>
              <a:t>We’ve been allocated 200.15.10.0/24</a:t>
            </a:r>
          </a:p>
          <a:p>
            <a:endParaRPr lang="en-IN" dirty="0"/>
          </a:p>
          <a:p>
            <a:endParaRPr lang="en-IN" dirty="0"/>
          </a:p>
          <a:p>
            <a:endParaRPr lang="en-IN" dirty="0"/>
          </a:p>
          <a:p>
            <a:endParaRPr lang="en-IN" dirty="0"/>
          </a:p>
          <a:p>
            <a:r>
              <a:rPr lang="en-US" dirty="0"/>
              <a:t>/30 (or 255.255.255.252) supports 2 hosts</a:t>
            </a:r>
          </a:p>
          <a:p>
            <a:r>
              <a:rPr lang="en-US" dirty="0"/>
              <a:t>200.15.10.0 to 200.15.10.95 are already in use, so our network address will be 200.15.10.96</a:t>
            </a:r>
          </a:p>
          <a:p>
            <a:r>
              <a:rPr lang="en-US" dirty="0"/>
              <a:t>The network address goes up in values of 4, so the next one is 200.15.10.100</a:t>
            </a:r>
          </a:p>
          <a:p>
            <a:r>
              <a:rPr lang="en-US" dirty="0"/>
              <a:t>Our broadcast address is 200.15.10.99</a:t>
            </a:r>
          </a:p>
          <a:p>
            <a:r>
              <a:rPr lang="en-US" dirty="0"/>
              <a:t>Valid host addresses are 200.15.10.97 to 200.15.10.98</a:t>
            </a:r>
            <a:endParaRPr lang="en-IN" dirty="0"/>
          </a:p>
        </p:txBody>
      </p:sp>
      <p:pic>
        <p:nvPicPr>
          <p:cNvPr id="5" name="Picture 4">
            <a:extLst>
              <a:ext uri="{FF2B5EF4-FFF2-40B4-BE49-F238E27FC236}">
                <a16:creationId xmlns:a16="http://schemas.microsoft.com/office/drawing/2014/main" id="{DFE0A264-F34E-ECA6-D3F4-569A1C291C4D}"/>
              </a:ext>
            </a:extLst>
          </p:cNvPr>
          <p:cNvPicPr>
            <a:picLocks noChangeAspect="1"/>
          </p:cNvPicPr>
          <p:nvPr/>
        </p:nvPicPr>
        <p:blipFill>
          <a:blip r:embed="rId2"/>
          <a:stretch>
            <a:fillRect/>
          </a:stretch>
        </p:blipFill>
        <p:spPr>
          <a:xfrm>
            <a:off x="1567982" y="2348822"/>
            <a:ext cx="9100018" cy="1130358"/>
          </a:xfrm>
          <a:prstGeom prst="rect">
            <a:avLst/>
          </a:prstGeom>
        </p:spPr>
      </p:pic>
    </p:spTree>
    <p:extLst>
      <p:ext uri="{BB962C8B-B14F-4D97-AF65-F5344CB8AC3E}">
        <p14:creationId xmlns:p14="http://schemas.microsoft.com/office/powerpoint/2010/main" val="1080953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0653-9248-C360-4C89-48CFA4AD9892}"/>
              </a:ext>
            </a:extLst>
          </p:cNvPr>
          <p:cNvSpPr>
            <a:spLocks noGrp="1"/>
          </p:cNvSpPr>
          <p:nvPr>
            <p:ph type="title"/>
          </p:nvPr>
        </p:nvSpPr>
        <p:spPr/>
        <p:txBody>
          <a:bodyPr/>
          <a:lstStyle/>
          <a:p>
            <a:r>
              <a:rPr lang="en-IN" dirty="0"/>
              <a:t>Summary</a:t>
            </a:r>
          </a:p>
        </p:txBody>
      </p:sp>
      <p:pic>
        <p:nvPicPr>
          <p:cNvPr id="5" name="Picture 4">
            <a:extLst>
              <a:ext uri="{FF2B5EF4-FFF2-40B4-BE49-F238E27FC236}">
                <a16:creationId xmlns:a16="http://schemas.microsoft.com/office/drawing/2014/main" id="{6C08215B-021B-2587-000E-D49D3EAA8EE9}"/>
              </a:ext>
            </a:extLst>
          </p:cNvPr>
          <p:cNvPicPr>
            <a:picLocks noChangeAspect="1"/>
          </p:cNvPicPr>
          <p:nvPr/>
        </p:nvPicPr>
        <p:blipFill>
          <a:blip r:embed="rId2"/>
          <a:stretch>
            <a:fillRect/>
          </a:stretch>
        </p:blipFill>
        <p:spPr>
          <a:xfrm>
            <a:off x="261357" y="2542514"/>
            <a:ext cx="11092443" cy="1772972"/>
          </a:xfrm>
          <a:prstGeom prst="rect">
            <a:avLst/>
          </a:prstGeom>
        </p:spPr>
      </p:pic>
    </p:spTree>
    <p:extLst>
      <p:ext uri="{BB962C8B-B14F-4D97-AF65-F5344CB8AC3E}">
        <p14:creationId xmlns:p14="http://schemas.microsoft.com/office/powerpoint/2010/main" val="83425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B45F-50ED-78CB-3088-9E76D7526312}"/>
              </a:ext>
            </a:extLst>
          </p:cNvPr>
          <p:cNvSpPr>
            <a:spLocks noGrp="1"/>
          </p:cNvSpPr>
          <p:nvPr>
            <p:ph type="title"/>
          </p:nvPr>
        </p:nvSpPr>
        <p:spPr/>
        <p:txBody>
          <a:bodyPr/>
          <a:lstStyle/>
          <a:p>
            <a:r>
              <a:rPr lang="en-IN" dirty="0"/>
              <a:t>Original Network Diagram</a:t>
            </a:r>
          </a:p>
        </p:txBody>
      </p:sp>
      <p:pic>
        <p:nvPicPr>
          <p:cNvPr id="5" name="Picture 4">
            <a:extLst>
              <a:ext uri="{FF2B5EF4-FFF2-40B4-BE49-F238E27FC236}">
                <a16:creationId xmlns:a16="http://schemas.microsoft.com/office/drawing/2014/main" id="{B1A10D02-1059-3EB8-98E1-B0AB36A2C5E6}"/>
              </a:ext>
            </a:extLst>
          </p:cNvPr>
          <p:cNvPicPr>
            <a:picLocks noChangeAspect="1"/>
          </p:cNvPicPr>
          <p:nvPr/>
        </p:nvPicPr>
        <p:blipFill>
          <a:blip r:embed="rId2"/>
          <a:stretch>
            <a:fillRect/>
          </a:stretch>
        </p:blipFill>
        <p:spPr>
          <a:xfrm>
            <a:off x="1775520" y="2204865"/>
            <a:ext cx="8515350" cy="3549055"/>
          </a:xfrm>
          <a:prstGeom prst="rect">
            <a:avLst/>
          </a:prstGeom>
        </p:spPr>
      </p:pic>
    </p:spTree>
    <p:extLst>
      <p:ext uri="{BB962C8B-B14F-4D97-AF65-F5344CB8AC3E}">
        <p14:creationId xmlns:p14="http://schemas.microsoft.com/office/powerpoint/2010/main" val="3831247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7757-BE3A-462C-C57A-9EF9EFA5DC3E}"/>
              </a:ext>
            </a:extLst>
          </p:cNvPr>
          <p:cNvSpPr>
            <a:spLocks noGrp="1"/>
          </p:cNvSpPr>
          <p:nvPr>
            <p:ph type="title"/>
          </p:nvPr>
        </p:nvSpPr>
        <p:spPr/>
        <p:txBody>
          <a:bodyPr/>
          <a:lstStyle/>
          <a:p>
            <a:r>
              <a:rPr lang="en-IN" dirty="0"/>
              <a:t>Diagram with Network Topology</a:t>
            </a:r>
          </a:p>
        </p:txBody>
      </p:sp>
      <p:pic>
        <p:nvPicPr>
          <p:cNvPr id="5" name="Picture 4">
            <a:extLst>
              <a:ext uri="{FF2B5EF4-FFF2-40B4-BE49-F238E27FC236}">
                <a16:creationId xmlns:a16="http://schemas.microsoft.com/office/drawing/2014/main" id="{11B5586A-F2C7-B4CF-D3C1-23A0B0A1B20B}"/>
              </a:ext>
            </a:extLst>
          </p:cNvPr>
          <p:cNvPicPr>
            <a:picLocks noChangeAspect="1"/>
          </p:cNvPicPr>
          <p:nvPr/>
        </p:nvPicPr>
        <p:blipFill>
          <a:blip r:embed="rId2"/>
          <a:stretch>
            <a:fillRect/>
          </a:stretch>
        </p:blipFill>
        <p:spPr>
          <a:xfrm>
            <a:off x="2063552" y="1988841"/>
            <a:ext cx="8388424" cy="3147833"/>
          </a:xfrm>
          <a:prstGeom prst="rect">
            <a:avLst/>
          </a:prstGeom>
        </p:spPr>
      </p:pic>
    </p:spTree>
    <p:extLst>
      <p:ext uri="{BB962C8B-B14F-4D97-AF65-F5344CB8AC3E}">
        <p14:creationId xmlns:p14="http://schemas.microsoft.com/office/powerpoint/2010/main" val="4091280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07CB-FC40-2FBE-0841-5EF8280C3C2B}"/>
              </a:ext>
            </a:extLst>
          </p:cNvPr>
          <p:cNvSpPr>
            <a:spLocks noGrp="1"/>
          </p:cNvSpPr>
          <p:nvPr>
            <p:ph type="title"/>
          </p:nvPr>
        </p:nvSpPr>
        <p:spPr/>
        <p:txBody>
          <a:bodyPr/>
          <a:lstStyle/>
          <a:p>
            <a:r>
              <a:rPr lang="en-IN" dirty="0"/>
              <a:t>VLSM Problem</a:t>
            </a:r>
          </a:p>
        </p:txBody>
      </p:sp>
      <p:sp>
        <p:nvSpPr>
          <p:cNvPr id="3" name="Content Placeholder 2">
            <a:extLst>
              <a:ext uri="{FF2B5EF4-FFF2-40B4-BE49-F238E27FC236}">
                <a16:creationId xmlns:a16="http://schemas.microsoft.com/office/drawing/2014/main" id="{C4C7AE07-9223-ABD6-9BFA-CFDC36A75D46}"/>
              </a:ext>
            </a:extLst>
          </p:cNvPr>
          <p:cNvSpPr>
            <a:spLocks noGrp="1"/>
          </p:cNvSpPr>
          <p:nvPr>
            <p:ph idx="1"/>
          </p:nvPr>
        </p:nvSpPr>
        <p:spPr/>
        <p:txBody>
          <a:bodyPr/>
          <a:lstStyle/>
          <a:p>
            <a:r>
              <a:rPr lang="en-IN" dirty="0"/>
              <a:t>Create VLSM</a:t>
            </a:r>
          </a:p>
          <a:p>
            <a:r>
              <a:rPr lang="en-IN" dirty="0"/>
              <a:t>IP address: 205.15.43.0/24</a:t>
            </a:r>
          </a:p>
        </p:txBody>
      </p:sp>
      <p:pic>
        <p:nvPicPr>
          <p:cNvPr id="5" name="Picture 4">
            <a:extLst>
              <a:ext uri="{FF2B5EF4-FFF2-40B4-BE49-F238E27FC236}">
                <a16:creationId xmlns:a16="http://schemas.microsoft.com/office/drawing/2014/main" id="{46709F83-7E53-3811-5FDA-F5C6D9E28585}"/>
              </a:ext>
            </a:extLst>
          </p:cNvPr>
          <p:cNvPicPr>
            <a:picLocks noChangeAspect="1"/>
          </p:cNvPicPr>
          <p:nvPr/>
        </p:nvPicPr>
        <p:blipFill>
          <a:blip r:embed="rId2"/>
          <a:stretch>
            <a:fillRect/>
          </a:stretch>
        </p:blipFill>
        <p:spPr>
          <a:xfrm>
            <a:off x="5185897" y="493534"/>
            <a:ext cx="6883828" cy="5064785"/>
          </a:xfrm>
          <a:prstGeom prst="rect">
            <a:avLst/>
          </a:prstGeom>
        </p:spPr>
      </p:pic>
    </p:spTree>
    <p:extLst>
      <p:ext uri="{BB962C8B-B14F-4D97-AF65-F5344CB8AC3E}">
        <p14:creationId xmlns:p14="http://schemas.microsoft.com/office/powerpoint/2010/main" val="285638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2</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200.1.2.64</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01</a:t>
            </a:r>
            <a:r>
              <a:rPr lang="en-US" dirty="0"/>
              <a:t>000000, 200.1.2.</a:t>
            </a:r>
            <a:r>
              <a:rPr lang="en-US" dirty="0">
                <a:solidFill>
                  <a:srgbClr val="FF0000"/>
                </a:solidFill>
              </a:rPr>
              <a:t>01</a:t>
            </a:r>
            <a:r>
              <a:rPr lang="en-US" dirty="0"/>
              <a:t>111111] = [200.1.2.64, 200.1.2.127]</a:t>
            </a:r>
          </a:p>
          <a:p>
            <a:r>
              <a:rPr lang="en-US" dirty="0"/>
              <a:t>Broadcast Address = 200.1.2.</a:t>
            </a:r>
            <a:r>
              <a:rPr lang="en-US" dirty="0">
                <a:solidFill>
                  <a:srgbClr val="FF0000"/>
                </a:solidFill>
              </a:rPr>
              <a:t>01</a:t>
            </a:r>
            <a:r>
              <a:rPr lang="en-US" dirty="0"/>
              <a:t>111111 = 200.1.2.127</a:t>
            </a:r>
          </a:p>
        </p:txBody>
      </p:sp>
    </p:spTree>
    <p:extLst>
      <p:ext uri="{BB962C8B-B14F-4D97-AF65-F5344CB8AC3E}">
        <p14:creationId xmlns:p14="http://schemas.microsoft.com/office/powerpoint/2010/main" val="395129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3</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200.1.2.128</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10</a:t>
            </a:r>
            <a:r>
              <a:rPr lang="en-US" dirty="0"/>
              <a:t>000000, 200.1.2.</a:t>
            </a:r>
            <a:r>
              <a:rPr lang="en-US" dirty="0">
                <a:solidFill>
                  <a:srgbClr val="FF0000"/>
                </a:solidFill>
              </a:rPr>
              <a:t>10</a:t>
            </a:r>
            <a:r>
              <a:rPr lang="en-US" dirty="0"/>
              <a:t>111111] = [200.1.2.128, 200.1.2.191]</a:t>
            </a:r>
          </a:p>
          <a:p>
            <a:r>
              <a:rPr lang="en-US" dirty="0"/>
              <a:t>Broadcast Address = 200.1.2.</a:t>
            </a:r>
            <a:r>
              <a:rPr lang="en-US" dirty="0">
                <a:solidFill>
                  <a:srgbClr val="FF0000"/>
                </a:solidFill>
              </a:rPr>
              <a:t>10</a:t>
            </a:r>
            <a:r>
              <a:rPr lang="en-US" dirty="0"/>
              <a:t>111111 = 200.1.2.191</a:t>
            </a:r>
          </a:p>
        </p:txBody>
      </p:sp>
    </p:spTree>
    <p:extLst>
      <p:ext uri="{BB962C8B-B14F-4D97-AF65-F5344CB8AC3E}">
        <p14:creationId xmlns:p14="http://schemas.microsoft.com/office/powerpoint/2010/main" val="394460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4</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200.1.2.192</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11</a:t>
            </a:r>
            <a:r>
              <a:rPr lang="en-US" dirty="0"/>
              <a:t>000000, 200.1.2.</a:t>
            </a:r>
            <a:r>
              <a:rPr lang="en-US" dirty="0">
                <a:solidFill>
                  <a:srgbClr val="FF0000"/>
                </a:solidFill>
              </a:rPr>
              <a:t>11</a:t>
            </a:r>
            <a:r>
              <a:rPr lang="en-US" dirty="0"/>
              <a:t>111111] = [200.1.2.192, 200.1.2.255]</a:t>
            </a:r>
          </a:p>
          <a:p>
            <a:r>
              <a:rPr lang="en-US" dirty="0"/>
              <a:t>Broadcast Address = 200.1.2.</a:t>
            </a:r>
            <a:r>
              <a:rPr lang="en-US" dirty="0">
                <a:solidFill>
                  <a:srgbClr val="FF0000"/>
                </a:solidFill>
              </a:rPr>
              <a:t>11</a:t>
            </a:r>
            <a:r>
              <a:rPr lang="en-US" dirty="0"/>
              <a:t>111111 = 200.1.2.255</a:t>
            </a:r>
          </a:p>
        </p:txBody>
      </p:sp>
    </p:spTree>
    <p:extLst>
      <p:ext uri="{BB962C8B-B14F-4D97-AF65-F5344CB8AC3E}">
        <p14:creationId xmlns:p14="http://schemas.microsoft.com/office/powerpoint/2010/main" val="169573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2052-F1A0-C3B0-1719-A19221A0077E}"/>
              </a:ext>
            </a:extLst>
          </p:cNvPr>
          <p:cNvSpPr>
            <a:spLocks noGrp="1"/>
          </p:cNvSpPr>
          <p:nvPr>
            <p:ph type="title"/>
          </p:nvPr>
        </p:nvSpPr>
        <p:spPr/>
        <p:txBody>
          <a:bodyPr/>
          <a:lstStyle/>
          <a:p>
            <a:r>
              <a:rPr lang="en-IN" dirty="0"/>
              <a:t>Subnetting Exercise</a:t>
            </a:r>
          </a:p>
        </p:txBody>
      </p:sp>
      <p:sp>
        <p:nvSpPr>
          <p:cNvPr id="3" name="Content Placeholder 2">
            <a:extLst>
              <a:ext uri="{FF2B5EF4-FFF2-40B4-BE49-F238E27FC236}">
                <a16:creationId xmlns:a16="http://schemas.microsoft.com/office/drawing/2014/main" id="{DC11DCD4-E7C3-8C25-A2F5-73D7AC6DE850}"/>
              </a:ext>
            </a:extLst>
          </p:cNvPr>
          <p:cNvSpPr>
            <a:spLocks noGrp="1"/>
          </p:cNvSpPr>
          <p:nvPr>
            <p:ph idx="1"/>
          </p:nvPr>
        </p:nvSpPr>
        <p:spPr/>
        <p:txBody>
          <a:bodyPr>
            <a:normAutofit/>
          </a:bodyPr>
          <a:lstStyle/>
          <a:p>
            <a:r>
              <a:rPr lang="en-US" dirty="0"/>
              <a:t>For an address 192.168.5.85 /24, we want to create 5 subnets.</a:t>
            </a:r>
          </a:p>
          <a:p>
            <a:r>
              <a:rPr lang="en-US" dirty="0"/>
              <a:t>What will be the first host address on the first subnet and the second host address on the second subnet?</a:t>
            </a:r>
          </a:p>
          <a:p>
            <a:r>
              <a:rPr lang="en-US" dirty="0"/>
              <a:t>How many hosts are possible per subnet?</a:t>
            </a:r>
            <a:endParaRPr lang="en-IN" dirty="0"/>
          </a:p>
        </p:txBody>
      </p:sp>
    </p:spTree>
    <p:extLst>
      <p:ext uri="{BB962C8B-B14F-4D97-AF65-F5344CB8AC3E}">
        <p14:creationId xmlns:p14="http://schemas.microsoft.com/office/powerpoint/2010/main" val="416604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1D51-45A5-870A-8E68-718261C8A519}"/>
              </a:ext>
            </a:extLst>
          </p:cNvPr>
          <p:cNvSpPr>
            <a:spLocks noGrp="1"/>
          </p:cNvSpPr>
          <p:nvPr>
            <p:ph type="title"/>
          </p:nvPr>
        </p:nvSpPr>
        <p:spPr>
          <a:xfrm>
            <a:off x="838200" y="365125"/>
            <a:ext cx="10515600" cy="605259"/>
          </a:xfrm>
        </p:spPr>
        <p:txBody>
          <a:bodyPr>
            <a:normAutofit fontScale="90000"/>
          </a:bodyPr>
          <a:lstStyle/>
          <a:p>
            <a:r>
              <a:rPr lang="en-IN" dirty="0"/>
              <a:t>Solution</a:t>
            </a:r>
          </a:p>
        </p:txBody>
      </p:sp>
      <p:sp>
        <p:nvSpPr>
          <p:cNvPr id="3" name="Content Placeholder 2">
            <a:extLst>
              <a:ext uri="{FF2B5EF4-FFF2-40B4-BE49-F238E27FC236}">
                <a16:creationId xmlns:a16="http://schemas.microsoft.com/office/drawing/2014/main" id="{A5971D6D-77FC-C06F-5485-1B5443D428D9}"/>
              </a:ext>
            </a:extLst>
          </p:cNvPr>
          <p:cNvSpPr>
            <a:spLocks noGrp="1"/>
          </p:cNvSpPr>
          <p:nvPr>
            <p:ph idx="1"/>
          </p:nvPr>
        </p:nvSpPr>
        <p:spPr>
          <a:xfrm>
            <a:off x="838200" y="970384"/>
            <a:ext cx="10515600" cy="5522491"/>
          </a:xfrm>
        </p:spPr>
        <p:txBody>
          <a:bodyPr>
            <a:noAutofit/>
          </a:bodyPr>
          <a:lstStyle/>
          <a:p>
            <a:r>
              <a:rPr lang="en-US" sz="1600" dirty="0"/>
              <a:t>Our network address is 192.168.5.85 /24.</a:t>
            </a:r>
          </a:p>
          <a:p>
            <a:r>
              <a:rPr lang="en-US" sz="1600" dirty="0"/>
              <a:t>We want to create 5 subnets. So, 3 bits from the host id portion will be used for the subnet id. So, 5 bits will be left for the host id.</a:t>
            </a:r>
          </a:p>
          <a:p>
            <a:endParaRPr lang="en-US" sz="1600" dirty="0"/>
          </a:p>
          <a:p>
            <a:r>
              <a:rPr lang="en-US" sz="1600" dirty="0"/>
              <a:t>First subnet id in binary will be: 000</a:t>
            </a:r>
          </a:p>
          <a:p>
            <a:r>
              <a:rPr lang="en-US" sz="1600" dirty="0"/>
              <a:t>First address possible in the first subnet will be: 00000. But this is not the first host address, as this is reserved as the first subnet address.</a:t>
            </a:r>
          </a:p>
          <a:p>
            <a:r>
              <a:rPr lang="en-US" sz="1600" dirty="0"/>
              <a:t>So, the first host address within the first subnet will be 00001.</a:t>
            </a:r>
          </a:p>
          <a:p>
            <a:pPr marL="0" indent="0">
              <a:buNone/>
            </a:pPr>
            <a:endParaRPr lang="en-US" sz="1600" dirty="0"/>
          </a:p>
          <a:p>
            <a:r>
              <a:rPr lang="en-US" sz="1600" dirty="0"/>
              <a:t>The first host address within the first subnet will be:</a:t>
            </a:r>
          </a:p>
          <a:p>
            <a:r>
              <a:rPr lang="en-US" sz="1600" dirty="0"/>
              <a:t>192.168.5.(000 00001) to the base 2</a:t>
            </a:r>
          </a:p>
          <a:p>
            <a:r>
              <a:rPr lang="en-US" sz="1600" dirty="0"/>
              <a:t>192.168.5.1 - First host address in the first subnet</a:t>
            </a:r>
          </a:p>
          <a:p>
            <a:r>
              <a:rPr lang="en-US" sz="1600" dirty="0"/>
              <a:t>The second host address within the second subnet will be:</a:t>
            </a:r>
          </a:p>
          <a:p>
            <a:r>
              <a:rPr lang="en-US" sz="1600" dirty="0"/>
              <a:t>192.168.5.(001 00010) to the base 2</a:t>
            </a:r>
          </a:p>
          <a:p>
            <a:r>
              <a:rPr lang="en-US" sz="1600" dirty="0"/>
              <a:t>192.168.5.34</a:t>
            </a:r>
          </a:p>
          <a:p>
            <a:endParaRPr lang="en-US" sz="1600" dirty="0"/>
          </a:p>
          <a:p>
            <a:r>
              <a:rPr lang="en-US" sz="1600" dirty="0"/>
              <a:t>Number of hosts per subnet = 2</a:t>
            </a:r>
            <a:r>
              <a:rPr lang="en-US" sz="1600" baseline="30000" dirty="0"/>
              <a:t>h</a:t>
            </a:r>
            <a:r>
              <a:rPr lang="en-US" sz="1600" dirty="0"/>
              <a:t> – 2 = 2</a:t>
            </a:r>
            <a:r>
              <a:rPr lang="en-US" sz="1600" baseline="30000" dirty="0"/>
              <a:t>5</a:t>
            </a:r>
            <a:r>
              <a:rPr lang="en-US" sz="1600" dirty="0"/>
              <a:t> – 2 = 30</a:t>
            </a:r>
            <a:endParaRPr lang="en-IN" sz="1600" dirty="0"/>
          </a:p>
        </p:txBody>
      </p:sp>
    </p:spTree>
    <p:extLst>
      <p:ext uri="{BB962C8B-B14F-4D97-AF65-F5344CB8AC3E}">
        <p14:creationId xmlns:p14="http://schemas.microsoft.com/office/powerpoint/2010/main" val="1783830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2151</Words>
  <Application>Microsoft Office PowerPoint</Application>
  <PresentationFormat>Widescreen</PresentationFormat>
  <Paragraphs>284</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Exercise</vt:lpstr>
      <vt:lpstr>Solution</vt:lpstr>
      <vt:lpstr>Solution</vt:lpstr>
      <vt:lpstr>Subnet 1</vt:lpstr>
      <vt:lpstr>Subnet 2</vt:lpstr>
      <vt:lpstr>Subnet 3</vt:lpstr>
      <vt:lpstr>Subnet 4</vt:lpstr>
      <vt:lpstr>Subnetting Exercise</vt:lpstr>
      <vt:lpstr>Solution</vt:lpstr>
      <vt:lpstr>Subnetting Exercise – 3</vt:lpstr>
      <vt:lpstr>Solution</vt:lpstr>
      <vt:lpstr>Solution</vt:lpstr>
      <vt:lpstr>Subnetting Exercise – 4</vt:lpstr>
      <vt:lpstr>Solution</vt:lpstr>
      <vt:lpstr>Solution - Subnets and Hosts</vt:lpstr>
      <vt:lpstr>Solution - Subnets and Hosts</vt:lpstr>
      <vt:lpstr>Solution</vt:lpstr>
      <vt:lpstr>Summary: Subnetting in Class C</vt:lpstr>
      <vt:lpstr>Variable Length Subnet Mask (VLSM)</vt:lpstr>
      <vt:lpstr>VLSM Concept</vt:lpstr>
      <vt:lpstr>VLSM Considerations</vt:lpstr>
      <vt:lpstr>VLSM Example</vt:lpstr>
      <vt:lpstr>Variable Length Subnet Mask (VLSM)</vt:lpstr>
      <vt:lpstr>Variable Length Subnet Mask (VLSM)</vt:lpstr>
      <vt:lpstr>Variable Length Subnet Mask (VLSM)</vt:lpstr>
      <vt:lpstr>Variable Length Subnet Mask (VLSM)</vt:lpstr>
      <vt:lpstr>Variable Length Subnet Mask (VLSM)</vt:lpstr>
      <vt:lpstr>Variable Length Subnet Mask (VLSM)</vt:lpstr>
      <vt:lpstr>Summary</vt:lpstr>
      <vt:lpstr>VLSM Example</vt:lpstr>
      <vt:lpstr>VLSM Example – Design Steps</vt:lpstr>
      <vt:lpstr>VLSM Example – Design Steps</vt:lpstr>
      <vt:lpstr>Engineering Departments</vt:lpstr>
      <vt:lpstr>New York Sales Department</vt:lpstr>
      <vt:lpstr>New York Sales Department</vt:lpstr>
      <vt:lpstr>Boston Sales Department</vt:lpstr>
      <vt:lpstr>Boston Sales Department</vt:lpstr>
      <vt:lpstr>Are we done?</vt:lpstr>
      <vt:lpstr>New York to Boston Link</vt:lpstr>
      <vt:lpstr>New York to Boston Link</vt:lpstr>
      <vt:lpstr>Summary</vt:lpstr>
      <vt:lpstr>Original Network Diagram</vt:lpstr>
      <vt:lpstr>Diagram with Network Topology</vt:lpstr>
      <vt:lpstr>VLSM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dc:title>
  <dc:creator>Atul Kahate</dc:creator>
  <cp:lastModifiedBy>Pranay Shahare</cp:lastModifiedBy>
  <cp:revision>4</cp:revision>
  <dcterms:created xsi:type="dcterms:W3CDTF">2023-04-24T11:28:44Z</dcterms:created>
  <dcterms:modified xsi:type="dcterms:W3CDTF">2023-08-02T16:10:03Z</dcterms:modified>
</cp:coreProperties>
</file>