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449" r:id="rId3"/>
    <p:sldId id="296" r:id="rId4"/>
    <p:sldId id="297" r:id="rId5"/>
    <p:sldId id="298" r:id="rId6"/>
    <p:sldId id="299" r:id="rId7"/>
    <p:sldId id="302" r:id="rId8"/>
    <p:sldId id="303" r:id="rId9"/>
    <p:sldId id="304" r:id="rId10"/>
    <p:sldId id="305" r:id="rId11"/>
    <p:sldId id="306" r:id="rId12"/>
    <p:sldId id="307" r:id="rId13"/>
    <p:sldId id="467" r:id="rId14"/>
    <p:sldId id="468" r:id="rId15"/>
    <p:sldId id="469" r:id="rId16"/>
    <p:sldId id="470" r:id="rId17"/>
    <p:sldId id="472" r:id="rId18"/>
    <p:sldId id="461" r:id="rId19"/>
    <p:sldId id="462" r:id="rId20"/>
    <p:sldId id="463" r:id="rId21"/>
    <p:sldId id="464" r:id="rId22"/>
    <p:sldId id="4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B861-1B3D-ED9A-7A24-4F4A7D9E8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57768-189B-178C-A9A8-A1300714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90FE-7DBB-069F-F198-BC2693D1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6F78-78FA-C5B1-D80F-2B2CDB43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C7FE-EA37-E777-93F7-7F8E3064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0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B22E-323B-542C-5595-36F750F5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7440-EDA0-D3E9-368C-5DF1F7B0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07B1-5BB0-B2EF-E84C-87073D10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EBCA-38D0-D72D-314E-7A91C4EC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990F5-9C08-D113-4CFD-2241560B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5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698FD-F94F-CF31-11E6-A6BBF16CD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65D4-771E-33F5-9CD4-D383AA76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E3DD-AF31-2E13-20F6-59A770BF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EB66-6B17-5856-063A-88D320F9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C4BDC-9458-0323-3164-8601CEB5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FA4E-45D6-6243-7D38-486F7756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5E4D-82ED-5437-15C8-54D44255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AC3B-3014-5181-824B-A69F85ED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2EFC-A131-79BE-E3A8-A9D3BDDC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4A10-2061-44D8-25DD-131BDD23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6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3BCE-AF92-5792-5362-267DF562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6E92-D664-AF33-0835-C32EADB9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57F6-2EE6-E8FE-031F-CAF39113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0111-E38D-2020-2AF3-F73DAABA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79D6-B661-A8C7-8F5B-F939228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8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2D1A-ECE0-F365-627E-2D660107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DD81-6A04-108D-9B5A-6F3A4C13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2FFF-3DFD-7FC7-D5CE-59D37B96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7002-52A4-D631-081D-D2AC1062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2EEDD-3B11-FDC6-50DC-33C78D52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8435E-5258-B026-52AF-9C024FBE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5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BD10-A6EE-FB04-2132-6A019389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B807-EDC0-88F4-7CEF-6BE36DAF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02A42-E638-18D1-669C-B63DFAA7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6EC4A-D486-AF38-C1EC-58A1F9E9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F9DA0-120B-131D-8CEA-619E7EA46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8BB7C-BFB9-92F0-E50A-D45BB9E2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4BA9-A2D4-61DF-3388-45B6DB17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C20CB-EC49-135A-A869-B17EDED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1AAC-A925-3001-8BA0-59A4B931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92DE-68FC-DC1F-D2E0-5A778733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6D2C3-3309-8FA0-6BA9-2C8F81F4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70C8E-C6D0-B0CF-2439-4A18E24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1A558-08D0-014D-CD86-6989D75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0CE5D-0CBE-F7F2-34C9-6B7959D5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9298-B189-89D8-D3C4-1F8F8C5B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1F81-1193-C59B-B834-887B00F2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4A14-6C2E-92C9-F9EE-8635CD79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A728-9DDD-4AF0-114D-D24EA48B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1AAD-4F94-D0E0-9F16-3514393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7AF3D-3F6D-202A-B9F4-9A6048F9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73FD-046A-466C-BCC2-764D2413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684F-B2D9-4C21-B605-AA6B6C2B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A61B8-77C7-E68A-7DA6-1BCF701CB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8BE9-3F1D-D3A5-9434-059F7BB9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5B7EF-0CDF-7C7D-9DAC-7118F7BD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306A-7A65-1470-1A5F-5C625315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246A-C684-5788-91A8-067BEC7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306BE-C019-2A65-F724-0C211C61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1898-D5FA-DD64-E2BA-AE98F21C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B517-411C-D9D1-D065-E7AFAD81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5438-14BF-4B6B-9D7C-D4154196A072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73F3-2879-F279-C3D2-64D4032AF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AAC6-5B73-0527-2181-551EF25C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2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B2486F-B29A-794F-BA35-5E95C37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F7511-96F9-E19A-AFF0-D245F3C6D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Click on RIP. This is very easy. Each router now requires only the Network IP of its own interfaces, as shown in the following screenshot:</a:t>
            </a:r>
          </a:p>
          <a:p>
            <a:r>
              <a:rPr lang="en-US" dirty="0"/>
              <a:t>Full list – next slide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DB11C-97E6-15C5-BA3A-DF6CE84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62" y="2776086"/>
            <a:ext cx="4496031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85B0-3D57-6BE8-B74B-89B85DCB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Addresses for RIP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550A-A9E5-F6A7-3D2E-C8C9CD34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7F13-2119-D592-F3AA-FFFD2776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77" y="1947722"/>
            <a:ext cx="5555557" cy="41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F1E-4CB4-ED2C-B659-336F5F6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using the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E94A-1097-BA28-CB3B-D26B57D2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195361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3CC65-1DB4-8DEC-C741-35D58607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IGRP/EIGRP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1BD39-EFA0-23EE-8B8C-9D14DD3F4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5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78C2-4001-B595-34C6-52509B3B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IGRP/EIGRP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9901-5942-B373-62AB-55A758D5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Newer versions of Cisco IOS only support EIGRP</a:t>
            </a:r>
          </a:p>
          <a:p>
            <a:r>
              <a:rPr lang="en-IN" dirty="0"/>
              <a:t>We will use the previous configuration, but make sure it has neither static/dynamic (RIP) routing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4878B-C760-98D1-45EC-4A5E8342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90" y="3275898"/>
            <a:ext cx="5042211" cy="32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4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83E8-D25F-F499-69F0-32EC201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B5C7-CE73-7FD1-1961-945FAA8C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7109B-3E09-2EEE-990C-6FC57FD7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28" y="1535795"/>
            <a:ext cx="6338992" cy="46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B137-D9A4-010C-B64D-C5941A51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all the Four Routers – Same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097F-1B09-66CC-2FDB-855BB73C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Router(config)#router </a:t>
            </a:r>
            <a:r>
              <a:rPr lang="en-IN" dirty="0" err="1">
                <a:effectLst/>
              </a:rPr>
              <a:t>eigrp</a:t>
            </a:r>
            <a:r>
              <a:rPr lang="en-IN" dirty="0">
                <a:effectLst/>
              </a:rPr>
              <a:t> 1</a:t>
            </a:r>
          </a:p>
          <a:p>
            <a:r>
              <a:rPr lang="en-IN" dirty="0">
                <a:effectLst/>
              </a:rPr>
              <a:t>Router(config-router)#network 192.168.10.0</a:t>
            </a:r>
          </a:p>
          <a:p>
            <a:r>
              <a:rPr lang="en-IN" dirty="0">
                <a:effectLst/>
              </a:rPr>
              <a:t>Router(config-router)#network 192.168.20.0</a:t>
            </a:r>
          </a:p>
          <a:p>
            <a:r>
              <a:rPr lang="en-IN" dirty="0">
                <a:effectLst/>
              </a:rPr>
              <a:t>Router(config-router)#network 192.168.30.0</a:t>
            </a:r>
          </a:p>
          <a:p>
            <a:r>
              <a:rPr lang="en-IN" dirty="0">
                <a:effectLst/>
              </a:rPr>
              <a:t>Router(config-router)#network 192.168.40.0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5BC0-15BA-CA1B-6AEF-9ECC8B1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0891-754C-1059-4E62-4F9E1668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PDUs</a:t>
            </a:r>
          </a:p>
          <a:p>
            <a:r>
              <a:rPr lang="en-IN" dirty="0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9267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68A74-B291-C4E0-3198-4009CAEE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Shortest Path First (OSPF)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BC483-3D46-2884-4025-5C87AC02D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1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47F8-09D3-2A8A-CC1E-D94A3636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the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654D-C81C-8F4B-F394-9D7063BC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E9D3-20B5-F95E-5033-33049E21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24" y="1690688"/>
            <a:ext cx="8494140" cy="4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71B66-F153-9061-E3E8-ED350120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4E42A-884E-AAE2-40A5-5F731006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manually add routing information to the routers</a:t>
            </a:r>
          </a:p>
          <a:p>
            <a:r>
              <a:rPr lang="en-IN" dirty="0"/>
              <a:t>Routers do not automatically create/update routing information</a:t>
            </a:r>
          </a:p>
          <a:p>
            <a:r>
              <a:rPr lang="en-IN" dirty="0"/>
              <a:t>Easy but not efficient</a:t>
            </a:r>
          </a:p>
          <a:p>
            <a:r>
              <a:rPr lang="en-IN" dirty="0"/>
              <a:t>Can be used for small networks</a:t>
            </a:r>
          </a:p>
        </p:txBody>
      </p:sp>
    </p:spTree>
    <p:extLst>
      <p:ext uri="{BB962C8B-B14F-4D97-AF65-F5344CB8AC3E}">
        <p14:creationId xmlns:p14="http://schemas.microsoft.com/office/powerpoint/2010/main" val="92625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B384-7BD3-9EB2-D522-11014C89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75C404-C2D2-DF10-277C-230D276146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3390072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972036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7186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PC0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Router0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8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20.0.0.1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Router1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20.0.0.2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30.0.0.1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5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30.0.0.2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2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31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969B-9826-15F3-5B0C-11867947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Default Gateways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3CB831-7D4F-C6E8-5C35-C896196E75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839485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73008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Default 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PC0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30.0.0.1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5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11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B1B9-B1E4-F637-66E4-3FB6F613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OSPF on the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87AC-D89B-014C-07FE-9FCEEEF3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Router0</a:t>
            </a:r>
          </a:p>
          <a:p>
            <a:r>
              <a:rPr lang="en-US" dirty="0">
                <a:effectLst/>
              </a:rPr>
              <a:t>Router(config-if)#router </a:t>
            </a:r>
            <a:r>
              <a:rPr lang="en-US" dirty="0" err="1">
                <a:effectLst/>
              </a:rPr>
              <a:t>ospf</a:t>
            </a:r>
            <a:r>
              <a:rPr lang="en-US" dirty="0">
                <a:effectLst/>
              </a:rPr>
              <a:t> 1</a:t>
            </a:r>
          </a:p>
          <a:p>
            <a:r>
              <a:rPr lang="en-US" dirty="0">
                <a:effectLst/>
              </a:rPr>
              <a:t>Router(config-router)#network   10.0.0.0    0.255.255.255   area 0</a:t>
            </a:r>
          </a:p>
          <a:p>
            <a:r>
              <a:rPr lang="en-US" dirty="0">
                <a:effectLst/>
              </a:rPr>
              <a:t>Router(config-router)#network   20.0.0.0    0.255.255.255   area 0</a:t>
            </a:r>
          </a:p>
          <a:p>
            <a:r>
              <a:rPr lang="en-US" b="1" dirty="0"/>
              <a:t>Router1</a:t>
            </a:r>
          </a:p>
          <a:p>
            <a:r>
              <a:rPr lang="en-US" dirty="0">
                <a:effectLst/>
              </a:rPr>
              <a:t>Router(config-if)#router </a:t>
            </a:r>
            <a:r>
              <a:rPr lang="en-US" dirty="0" err="1">
                <a:effectLst/>
              </a:rPr>
              <a:t>ospf</a:t>
            </a:r>
            <a:r>
              <a:rPr lang="en-US" dirty="0">
                <a:effectLst/>
              </a:rPr>
              <a:t> 2</a:t>
            </a:r>
          </a:p>
          <a:p>
            <a:r>
              <a:rPr lang="en-US" dirty="0">
                <a:effectLst/>
              </a:rPr>
              <a:t>Router(config-router)#network   20.0.0.0    0.255.255.255   area 0</a:t>
            </a:r>
          </a:p>
          <a:p>
            <a:r>
              <a:rPr lang="en-US" dirty="0">
                <a:effectLst/>
              </a:rPr>
              <a:t>Router(config-router)#network   30.0.0.0    0.255.255.255   area 0</a:t>
            </a:r>
            <a:endParaRPr lang="en-IN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E9C4815-36B0-090D-A697-50A43AAD8DAF}"/>
              </a:ext>
            </a:extLst>
          </p:cNvPr>
          <p:cNvSpPr/>
          <p:nvPr/>
        </p:nvSpPr>
        <p:spPr>
          <a:xfrm>
            <a:off x="6780944" y="2034283"/>
            <a:ext cx="1263721" cy="667820"/>
          </a:xfrm>
          <a:prstGeom prst="wedgeRectCallout">
            <a:avLst>
              <a:gd name="adj1" fmla="val -138641"/>
              <a:gd name="adj2" fmla="val 2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 id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DB323B5-A0D8-3C78-BD59-6DB31D5F9A49}"/>
              </a:ext>
            </a:extLst>
          </p:cNvPr>
          <p:cNvSpPr/>
          <p:nvPr/>
        </p:nvSpPr>
        <p:spPr>
          <a:xfrm>
            <a:off x="10169704" y="1099335"/>
            <a:ext cx="1501739" cy="1060200"/>
          </a:xfrm>
          <a:prstGeom prst="wedgeRectCallout">
            <a:avLst>
              <a:gd name="adj1" fmla="val -64359"/>
              <a:gd name="adj2" fmla="val 106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Area must be the same for all the routers</a:t>
            </a:r>
          </a:p>
        </p:txBody>
      </p:sp>
    </p:spTree>
    <p:extLst>
      <p:ext uri="{BB962C8B-B14F-4D97-AF65-F5344CB8AC3E}">
        <p14:creationId xmlns:p14="http://schemas.microsoft.com/office/powerpoint/2010/main" val="25554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409C-708F-037C-DFAB-CDEF0D8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6EFC-C0BB-D408-5EB2-E7EDF65F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ring topology</a:t>
            </a:r>
          </a:p>
          <a:p>
            <a:endParaRPr lang="en-IN" dirty="0"/>
          </a:p>
          <a:p>
            <a:r>
              <a:rPr lang="en-IN" dirty="0"/>
              <a:t>(Next slide for details)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A27C5-3B07-C58F-73D3-373B4AD6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4" y="1299493"/>
            <a:ext cx="6808336" cy="52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B9FE-147C-F805-A142-7D5613CE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CECD-39BE-EB9D-C4A2-4C7B0D53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four routers with the following details – </a:t>
            </a:r>
            <a:r>
              <a:rPr lang="en-IN" u="sng" dirty="0"/>
              <a:t>Make sure Port is </a:t>
            </a:r>
            <a:r>
              <a:rPr lang="en-IN" b="1" u="sng" dirty="0"/>
              <a:t>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21AB-13D9-C4F3-E7BD-62840396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2347719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153CE-ECA6-D6DF-AD8E-72481307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37" y="2626257"/>
            <a:ext cx="4432528" cy="4457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31F70-BCCC-AAE7-F748-11009DB3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Routes Statically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1603-F996-E220-E1B9-855132F2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the first Router (Router 0) and in Routing, add the routes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DDA5D33-13FD-B2C4-0C29-16FC27737BDA}"/>
              </a:ext>
            </a:extLst>
          </p:cNvPr>
          <p:cNvSpPr/>
          <p:nvPr/>
        </p:nvSpPr>
        <p:spPr>
          <a:xfrm flipH="1">
            <a:off x="8589592" y="2626257"/>
            <a:ext cx="2764208" cy="1375037"/>
          </a:xfrm>
          <a:prstGeom prst="wedgeEllipseCallout">
            <a:avLst>
              <a:gd name="adj1" fmla="val 129803"/>
              <a:gd name="adj2" fmla="val 38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details here and click on Add</a:t>
            </a:r>
          </a:p>
        </p:txBody>
      </p:sp>
    </p:spTree>
    <p:extLst>
      <p:ext uri="{BB962C8B-B14F-4D97-AF65-F5344CB8AC3E}">
        <p14:creationId xmlns:p14="http://schemas.microsoft.com/office/powerpoint/2010/main" val="39675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E22-5CD1-9410-C647-8DDC1E48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for the Others, Add Information as Below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EA66-378C-501B-942A-9FF7663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0B05-0694-F6AC-9EBF-EE08AE9A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3" y="2196592"/>
            <a:ext cx="9598732" cy="36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35F75-75E2-ABE5-DA03-198FB0E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FE07-BB8C-F431-0C89-6A1DC8DE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73E-3865-8635-C4FD-5EBAF2DB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5516-29A3-4844-0D9B-05B6FB2B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Routing Information Protocol (RIP) is used by routers to exchange information so as to build routing tables</a:t>
            </a:r>
          </a:p>
          <a:p>
            <a:r>
              <a:rPr lang="en-IN" dirty="0"/>
              <a:t>We do not have to add routing information statically now</a:t>
            </a:r>
          </a:p>
          <a:p>
            <a:r>
              <a:rPr lang="en-IN" dirty="0"/>
              <a:t>Routers automatically do this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the same four-router topology we used previously and assign the same IP addresses through the Config tab.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6A6D-7C78-AF44-F381-F8721B88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4" y="2625121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Static Routing</vt:lpstr>
      <vt:lpstr>Static Routing Concept</vt:lpstr>
      <vt:lpstr>Static Routing Setup</vt:lpstr>
      <vt:lpstr>Creating the Ring Topology</vt:lpstr>
      <vt:lpstr>Configuring Routes Statically</vt:lpstr>
      <vt:lpstr>Similarly, for the Others, Add Information as Below </vt:lpstr>
      <vt:lpstr>Dynamic Routing</vt:lpstr>
      <vt:lpstr>Dynamic Routing</vt:lpstr>
      <vt:lpstr>Configuring RIP</vt:lpstr>
      <vt:lpstr>Configuring RIP</vt:lpstr>
      <vt:lpstr>Network Addresses for RIP Configuration</vt:lpstr>
      <vt:lpstr>Test using the PDU</vt:lpstr>
      <vt:lpstr>IGRP/EIGRP</vt:lpstr>
      <vt:lpstr>IGRP/EIGRP</vt:lpstr>
      <vt:lpstr>IP Addresses</vt:lpstr>
      <vt:lpstr>EIGRP on all the Four Routers – Same Commands</vt:lpstr>
      <vt:lpstr>Test</vt:lpstr>
      <vt:lpstr>Open Shortest Path First (OSPF)</vt:lpstr>
      <vt:lpstr>Create the Topology</vt:lpstr>
      <vt:lpstr>Configuration</vt:lpstr>
      <vt:lpstr>Set Default Gateways</vt:lpstr>
      <vt:lpstr>Configuring OSPF on the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Routing</dc:title>
  <dc:creator>Atul Kahate</dc:creator>
  <cp:lastModifiedBy>Atul Kahate</cp:lastModifiedBy>
  <cp:revision>1</cp:revision>
  <dcterms:created xsi:type="dcterms:W3CDTF">2023-04-25T06:19:02Z</dcterms:created>
  <dcterms:modified xsi:type="dcterms:W3CDTF">2023-04-25T06:19:44Z</dcterms:modified>
</cp:coreProperties>
</file>