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57" r:id="rId2"/>
    <p:sldId id="759" r:id="rId3"/>
    <p:sldId id="758" r:id="rId4"/>
    <p:sldId id="679" r:id="rId5"/>
    <p:sldId id="760" r:id="rId6"/>
    <p:sldId id="761" r:id="rId7"/>
    <p:sldId id="789" r:id="rId8"/>
    <p:sldId id="790" r:id="rId9"/>
    <p:sldId id="791" r:id="rId10"/>
    <p:sldId id="610" r:id="rId11"/>
    <p:sldId id="611" r:id="rId12"/>
    <p:sldId id="612" r:id="rId13"/>
    <p:sldId id="762" r:id="rId14"/>
    <p:sldId id="7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17B05-9D03-4BF6-A9C0-A81AA640CB4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B04CC-B057-48AF-91E7-D79CD3E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1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20C0-26A3-2638-FC35-770D1A7B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CD511-351D-4692-AFE1-84A91F23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C41-A60C-DB46-B761-06F79D84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A6E1-B712-9187-AE15-4C0A1C5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53E1-15EA-E2AC-CD44-D7176A2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A555-100B-D57F-9C3D-FCC534D7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7BEA-6AF6-460F-2EAB-11A76C42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02C4-8B4C-889B-A237-070C6517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7A37-EAE5-ED66-C37D-2A90CBCE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764A-5EB1-D390-E123-C53B8F03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3B4E0-0CF7-E7D5-6792-5C974D8A5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43236-AFCF-F96F-047D-AECFA099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8B2A-9256-4599-EE08-B41C4DD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FC42-325B-C2C1-87EA-62E60229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715D-9291-60F2-F972-6D3DA6A4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17D9-EE5E-095E-0F04-C5ED9061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A4C4-7909-D559-0375-A72E02ED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4DC1-7F19-C0B1-F886-57731F77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9C16-1AC3-9D06-886A-57C1BB55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30B0-5F57-75D8-C37B-A2425555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98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2AE-181A-84A2-BC50-A5048BDC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009-FD8D-E075-1CE9-B4FA426B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0734-C639-7949-67E5-479EC2BF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9610-E044-374E-BAE1-4A912F3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3420-6FAC-0736-94EC-F43894E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EAB-B3BD-5883-4DE4-7D97133D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5D79-E0B0-F0C5-0F62-14771B69E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EB0A-08A0-4DE5-8050-9789582E4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47F2-1AE0-68CF-63EF-044210C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27F0-9C14-3F6F-4828-D91D8D4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EEF8-B0CE-174E-15FD-AB155138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E630-D091-0DA5-C110-F238D41D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2A21-ADEA-267B-1F44-3933E4A6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53D9-99D9-AE15-47B7-EB8A54DB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99287-EA7A-F60F-FB36-BFFB4E28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660E-8C6B-2E2E-F07A-1E15B3C86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8C7A4-66A7-3CAD-09C4-1E833025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653A1-E12E-1601-E141-53BCB4E5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CA577-D43D-0FDA-6253-839778A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3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7162-3478-C2EC-9F8F-E4C32E6B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9BEA2-9896-022A-AC7D-7C886A87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9A7-876A-380E-615C-7B5A4BD8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A5474-5704-54F2-EC7D-0A412C1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16717-AC9F-C935-2FA8-1E17191B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4B4DD-54C0-6F6F-5E3F-691C354E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16B2-9955-F83B-20A3-3BD33006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F8CC-8DB8-AD53-438A-0DB0E8CD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68B6-2C38-FAC2-E5B2-677E04AB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5CD20-8742-2524-01FD-97011C07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185FF-BE1B-F053-3AED-DB29AA8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97F5-27D8-8932-49ED-9081940A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4A36-8475-402F-A6C3-AADB0C2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5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6C40-85A4-7640-D284-3840587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9A1A7-CE66-D112-C077-C7F119352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7668-5B02-3751-8B5B-E6084617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65FD-625E-C372-8335-5E254FF3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2417-810F-86CE-A1C3-A376FA22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A63A-16FC-F5E3-037F-DB27D98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11EF7-F57D-5D07-706B-9DFA396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5E5F6-4049-0886-6E1E-5B710B25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EE07-916E-A5BE-CECB-49D249891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BBF1-28B3-4DD0-8846-1E204B12698D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45FE-84D3-4F49-BD22-02D6DC75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47B3-F7D5-7D63-5A0E-DB7A88375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BE3BE-DC46-0152-CCE3-7FE03D27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and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DC7F4-4801-D9DB-497C-737ECAD37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Variations of RIP: IGRP and EIGRP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</a:rPr>
              <a:t>Interior Gateway Routing Protocol (IGRP) </a:t>
            </a:r>
            <a:r>
              <a:rPr lang="en-US" altLang="en-US" sz="2000" dirty="0">
                <a:solidFill>
                  <a:srgbClr val="000000"/>
                </a:solidFill>
              </a:rPr>
              <a:t>is a distance-vector routing protocol.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IGRP has been superseded by </a:t>
            </a:r>
            <a:r>
              <a:rPr lang="en-US" altLang="en-US" sz="2000" b="1" dirty="0">
                <a:solidFill>
                  <a:srgbClr val="000000"/>
                </a:solidFill>
              </a:rPr>
              <a:t>Enhanced IGRP (EIGRP)</a:t>
            </a:r>
            <a:r>
              <a:rPr lang="en-US" altLang="en-US" sz="2000" dirty="0">
                <a:solidFill>
                  <a:srgbClr val="000000"/>
                </a:solidFill>
              </a:rPr>
              <a:t>, which has many new features.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IGRP and EIGRP have a compound metric that takes into account several factors, such as link bandwidth and latency.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As such, IGRP is superior to RIP, which takes into account only the hop count, and RIPv2, which uses both hop count and bandwidth.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In addition to the compound metric, which allows better route selection, IGRP tends to have better convergence times, meaning that routing stabilizes more quickly after a network disruption.</a:t>
            </a:r>
          </a:p>
        </p:txBody>
      </p:sp>
    </p:spTree>
    <p:extLst>
      <p:ext uri="{BB962C8B-B14F-4D97-AF65-F5344CB8AC3E}">
        <p14:creationId xmlns:p14="http://schemas.microsoft.com/office/powerpoint/2010/main" val="187394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Drawbacks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IGRP and EIGRP are proprietary protocols, which means they are implemented only by Cisco routers.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IGRP (like RIP) broadcasts the entire routing table, which can consume a lot of network bandwidth</a:t>
            </a:r>
          </a:p>
        </p:txBody>
      </p:sp>
    </p:spTree>
    <p:extLst>
      <p:ext uri="{BB962C8B-B14F-4D97-AF65-F5344CB8AC3E}">
        <p14:creationId xmlns:p14="http://schemas.microsoft.com/office/powerpoint/2010/main" val="184288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IGRP versus EIGRP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EIGRP supports VLSM, IGRP does not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Path calculations are improved in EIGRP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EIGRP has less frequent updates as compared to IGRP</a:t>
            </a:r>
          </a:p>
        </p:txBody>
      </p:sp>
    </p:spTree>
    <p:extLst>
      <p:ext uri="{BB962C8B-B14F-4D97-AF65-F5344CB8AC3E}">
        <p14:creationId xmlns:p14="http://schemas.microsoft.com/office/powerpoint/2010/main" val="40506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89C-47BA-E117-38CF-AFA0105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95B1-A607-F5B5-1214-0D33DF20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Shortest Path First (OSPF)</a:t>
            </a:r>
            <a:r>
              <a:rPr lang="en-US" dirty="0"/>
              <a:t> is an industry-standard protocol that operates on non-Cisco routers also</a:t>
            </a:r>
          </a:p>
          <a:p>
            <a:r>
              <a:rPr lang="en-US" dirty="0"/>
              <a:t>Based on </a:t>
            </a:r>
            <a:r>
              <a:rPr lang="en-US" b="1" dirty="0"/>
              <a:t>link-state routing</a:t>
            </a:r>
          </a:p>
          <a:p>
            <a:r>
              <a:rPr lang="en-US" dirty="0"/>
              <a:t>Detailed routing information about an </a:t>
            </a:r>
            <a:r>
              <a:rPr lang="en-US" b="1" dirty="0"/>
              <a:t>area </a:t>
            </a:r>
            <a:r>
              <a:rPr lang="en-US" dirty="0"/>
              <a:t>is confined to that area, and only a summary of information is advertised to other areas</a:t>
            </a:r>
          </a:p>
          <a:p>
            <a:r>
              <a:rPr lang="en-US" dirty="0"/>
              <a:t>This has the benefit of keeping OSPF routing tables smaller</a:t>
            </a:r>
          </a:p>
          <a:p>
            <a:r>
              <a:rPr lang="en-US" dirty="0"/>
              <a:t>RIP works fine in small networks, but not in large networks</a:t>
            </a:r>
          </a:p>
          <a:p>
            <a:r>
              <a:rPr lang="en-US" dirty="0"/>
              <a:t>When routers exchange information, it is called as </a:t>
            </a:r>
            <a:r>
              <a:rPr lang="en-US" b="1" dirty="0"/>
              <a:t>flooding</a:t>
            </a:r>
          </a:p>
          <a:p>
            <a:r>
              <a:rPr lang="en-US" dirty="0"/>
              <a:t>Frequency of exchange is once in every 1-2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54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315F-CB85-DA45-AE76-FB50439C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0B99-C894-BAD3-3A81-ECFC9D47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8CE68-6B3F-8BA7-5C8D-CFA76FFB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0" y="2062543"/>
            <a:ext cx="9897415" cy="41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77885-0CEE-CB08-EC89-DA1DB6A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Routing: Key Aspects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34F43-E38D-4933-440D-A504D0E83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Routing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253DF-AE6E-7A05-02C3-C19AB445E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Routing algorithms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58D052-BF81-EEDA-4BB2-69715EA2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85035"/>
            <a:ext cx="5616304" cy="30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ypes of Routing Protocols (3.1.4) &gt; Cisco Networking Academy's  Introduction to Routing Dynamically | Cisco Press">
            <a:extLst>
              <a:ext uri="{FF2B5EF4-FFF2-40B4-BE49-F238E27FC236}">
                <a16:creationId xmlns:a16="http://schemas.microsoft.com/office/drawing/2014/main" id="{D58E8F20-2250-0BFB-E765-482E1535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5035"/>
            <a:ext cx="5616304" cy="42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6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FD817-D2B2-DAE7-4817-095FE5A5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Routers Learn about Routes?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8B4E1-0F1C-BA1F-FBFB-D8BF1BC1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Default routing</a:t>
            </a:r>
          </a:p>
          <a:p>
            <a:pPr lvl="1"/>
            <a:r>
              <a:rPr lang="en-IN" dirty="0"/>
              <a:t>All routes send packets to a single router</a:t>
            </a:r>
          </a:p>
          <a:p>
            <a:r>
              <a:rPr lang="en-IN" b="1" dirty="0"/>
              <a:t>Static routing</a:t>
            </a:r>
          </a:p>
          <a:p>
            <a:pPr lvl="1"/>
            <a:r>
              <a:rPr lang="en-IN" dirty="0"/>
              <a:t>We manually add routes to the routing tables</a:t>
            </a:r>
          </a:p>
          <a:p>
            <a:r>
              <a:rPr lang="en-IN" b="1" dirty="0"/>
              <a:t>Dynamic routing</a:t>
            </a:r>
          </a:p>
          <a:p>
            <a:pPr lvl="1"/>
            <a:r>
              <a:rPr lang="en-IN" dirty="0"/>
              <a:t>Routers learn about routes from each other or because of broadcasts</a:t>
            </a:r>
          </a:p>
        </p:txBody>
      </p:sp>
    </p:spTree>
    <p:extLst>
      <p:ext uri="{BB962C8B-B14F-4D97-AF65-F5344CB8AC3E}">
        <p14:creationId xmlns:p14="http://schemas.microsoft.com/office/powerpoint/2010/main" val="32906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EA66-1CF0-4A9A-04F5-6023E3E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Interior and Exterior Gateway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F936-D870-8F95-B426-0A1389BB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E10B-A34B-6073-0A93-6A304092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7" y="2204865"/>
            <a:ext cx="8605086" cy="33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48E-6569-24A1-9BE2-0F073DB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of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E870-AA2B-4D42-2844-3C51602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Distance Vector Protocols (Example: RIP – Routing Information Protocol)</a:t>
            </a:r>
            <a:endParaRPr lang="en-US" dirty="0"/>
          </a:p>
          <a:p>
            <a:pPr lvl="1"/>
            <a:r>
              <a:rPr lang="en-US" dirty="0"/>
              <a:t>Use distance to measure the route cost</a:t>
            </a:r>
          </a:p>
          <a:p>
            <a:pPr lvl="1"/>
            <a:r>
              <a:rPr lang="en-US" dirty="0"/>
              <a:t>The number of hops between the router and a destination network establishes the distance </a:t>
            </a:r>
          </a:p>
          <a:p>
            <a:pPr lvl="1"/>
            <a:r>
              <a:rPr lang="en-US" dirty="0"/>
              <a:t>Regularly send their whole routing table to the remote routers</a:t>
            </a:r>
          </a:p>
          <a:p>
            <a:pPr lvl="1"/>
            <a:r>
              <a:rPr lang="en-US" dirty="0"/>
              <a:t>The receiving router then integrates its routing table with the received data based on the metrics</a:t>
            </a:r>
          </a:p>
          <a:p>
            <a:r>
              <a:rPr lang="en-IN" b="1" dirty="0"/>
              <a:t>Link State Protocols (Example: OSPF – Open Shortest Path First)</a:t>
            </a:r>
          </a:p>
          <a:p>
            <a:pPr lvl="1"/>
            <a:r>
              <a:rPr lang="en-US" dirty="0"/>
              <a:t>Form a remote connection with other routers prior to sharing routing data</a:t>
            </a:r>
          </a:p>
          <a:p>
            <a:pPr lvl="1"/>
            <a:r>
              <a:rPr lang="en-US" dirty="0"/>
              <a:t>They don’t broadcast routing data to the whole network</a:t>
            </a:r>
          </a:p>
          <a:p>
            <a:r>
              <a:rPr lang="en-US" b="1" dirty="0"/>
              <a:t>Path Vector Protocols (Example: BGP – Border Gateway Protocol)</a:t>
            </a:r>
          </a:p>
          <a:p>
            <a:pPr lvl="1"/>
            <a:r>
              <a:rPr lang="en-US" dirty="0"/>
              <a:t>Works across interior networks, i.e. in an exterior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E1D1-5EB4-866D-41DC-131FF17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Information Protocol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BF9B-26CC-4B36-DD4C-CBD122EC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RIP routers use only routing tables to store information</a:t>
            </a:r>
          </a:p>
          <a:p>
            <a:r>
              <a:rPr lang="en-US" dirty="0"/>
              <a:t>RIP can store multiple routes to the same destination and uses as its metric a value called </a:t>
            </a:r>
            <a:r>
              <a:rPr lang="en-US" b="1" dirty="0"/>
              <a:t>hop count</a:t>
            </a:r>
          </a:p>
          <a:p>
            <a:r>
              <a:rPr lang="en-US" dirty="0"/>
              <a:t>Hop count is the number of routers that are in the path to the destination network using that route</a:t>
            </a:r>
          </a:p>
          <a:p>
            <a:r>
              <a:rPr lang="en-US" dirty="0"/>
              <a:t>Broadcasts UDP data packets to exchange routing information</a:t>
            </a:r>
          </a:p>
          <a:p>
            <a:r>
              <a:rPr lang="en-US" dirty="0"/>
              <a:t>Cisco software sends routing information updates every 30 seconds, which is termed </a:t>
            </a:r>
            <a:r>
              <a:rPr lang="en-US" i="1" dirty="0"/>
              <a:t>advertising</a:t>
            </a:r>
          </a:p>
          <a:p>
            <a:r>
              <a:rPr lang="en-US" dirty="0"/>
              <a:t>If a device does not receive an update from another device for 180 seconds or more, the receiving device marks the routes served by the non updating device as unusable</a:t>
            </a:r>
          </a:p>
          <a:p>
            <a:r>
              <a:rPr lang="en-US" dirty="0"/>
              <a:t>If there is still no update after 240 seconds, the device removes all routing table entries for the non updating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26C0-1C9D-6DBF-239F-D3646C34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31" y="1414602"/>
            <a:ext cx="8419072" cy="51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D8B3-E778-F99F-18F6-D74781C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16" y="1690688"/>
            <a:ext cx="7405547" cy="45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updates will be needed to fill the blanks/gaps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A8520-48ED-14A1-FE96-C814E15D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69" y="2260953"/>
            <a:ext cx="9481100" cy="25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Widescreen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Router and Routing</vt:lpstr>
      <vt:lpstr>Routing: Key Aspects</vt:lpstr>
      <vt:lpstr>How Routers Learn about Routes?</vt:lpstr>
      <vt:lpstr>Interior and Exterior Gateway Protocols</vt:lpstr>
      <vt:lpstr>Classes of Routing Protocols</vt:lpstr>
      <vt:lpstr>Routing Information Protocol (RIP)</vt:lpstr>
      <vt:lpstr>Distance Vector Routing Example – Step 1</vt:lpstr>
      <vt:lpstr>Distance Vector Routing Example – Step 2</vt:lpstr>
      <vt:lpstr>Distance Vector Routing Example – Step 3</vt:lpstr>
      <vt:lpstr>PowerPoint Presentation</vt:lpstr>
      <vt:lpstr>PowerPoint Presentation</vt:lpstr>
      <vt:lpstr>PowerPoint Presentation</vt:lpstr>
      <vt:lpstr>OSPF</vt:lpstr>
      <vt:lpstr>OSPF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 and Routing</dc:title>
  <dc:creator>Atul Kahate</dc:creator>
  <cp:lastModifiedBy>Atul Kahate</cp:lastModifiedBy>
  <cp:revision>1</cp:revision>
  <dcterms:created xsi:type="dcterms:W3CDTF">2023-04-25T06:17:13Z</dcterms:created>
  <dcterms:modified xsi:type="dcterms:W3CDTF">2023-04-25T06:17:16Z</dcterms:modified>
</cp:coreProperties>
</file>