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665" r:id="rId2"/>
    <p:sldId id="771" r:id="rId3"/>
    <p:sldId id="666" r:id="rId4"/>
    <p:sldId id="667" r:id="rId5"/>
    <p:sldId id="772" r:id="rId6"/>
    <p:sldId id="773" r:id="rId7"/>
    <p:sldId id="774" r:id="rId8"/>
    <p:sldId id="775" r:id="rId9"/>
    <p:sldId id="776" r:id="rId10"/>
    <p:sldId id="777" r:id="rId11"/>
    <p:sldId id="7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9AA10-8715-49AB-AD69-C3239C8A6FF1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DA6B2-74A1-432F-9E01-E3AA3BC5C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1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1">
            <a:extLst>
              <a:ext uri="{FF2B5EF4-FFF2-40B4-BE49-F238E27FC236}">
                <a16:creationId xmlns:a16="http://schemas.microsoft.com/office/drawing/2014/main" id="{C15DEEA9-35E4-D544-7ABB-7A7F676E0E4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1732" name="Text Box 2">
            <a:extLst>
              <a:ext uri="{FF2B5EF4-FFF2-40B4-BE49-F238E27FC236}">
                <a16:creationId xmlns:a16="http://schemas.microsoft.com/office/drawing/2014/main" id="{BF139E36-E2EE-2291-A7EC-2073480EE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1733" name="Text Box 3">
            <a:extLst>
              <a:ext uri="{FF2B5EF4-FFF2-40B4-BE49-F238E27FC236}">
                <a16:creationId xmlns:a16="http://schemas.microsoft.com/office/drawing/2014/main" id="{FAFD7628-212F-090B-7DDF-EC18E45AA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BAC0E8-96E3-4E04-8950-8AA9E79370D6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1">
            <a:extLst>
              <a:ext uri="{FF2B5EF4-FFF2-40B4-BE49-F238E27FC236}">
                <a16:creationId xmlns:a16="http://schemas.microsoft.com/office/drawing/2014/main" id="{6107CE40-1953-C8A0-8C9D-8A49C49DAB7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7636" name="Text Box 2">
            <a:extLst>
              <a:ext uri="{FF2B5EF4-FFF2-40B4-BE49-F238E27FC236}">
                <a16:creationId xmlns:a16="http://schemas.microsoft.com/office/drawing/2014/main" id="{12E546AD-AD7D-0592-BA4B-F2E686CBD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7637" name="Text Box 3">
            <a:extLst>
              <a:ext uri="{FF2B5EF4-FFF2-40B4-BE49-F238E27FC236}">
                <a16:creationId xmlns:a16="http://schemas.microsoft.com/office/drawing/2014/main" id="{87EBA810-0C14-7670-E1C4-26DA09D0B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47CE283-681A-491A-AE70-67382304EF02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762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1">
            <a:extLst>
              <a:ext uri="{FF2B5EF4-FFF2-40B4-BE49-F238E27FC236}">
                <a16:creationId xmlns:a16="http://schemas.microsoft.com/office/drawing/2014/main" id="{A2FECFBD-3C1D-7293-8BE4-48B462CE41C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3780" name="Text Box 2">
            <a:extLst>
              <a:ext uri="{FF2B5EF4-FFF2-40B4-BE49-F238E27FC236}">
                <a16:creationId xmlns:a16="http://schemas.microsoft.com/office/drawing/2014/main" id="{DBCAB09C-DE13-B60A-68EE-C52A546C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03781" name="Text Box 3">
            <a:extLst>
              <a:ext uri="{FF2B5EF4-FFF2-40B4-BE49-F238E27FC236}">
                <a16:creationId xmlns:a16="http://schemas.microsoft.com/office/drawing/2014/main" id="{04039F9C-1CB7-D66C-31E9-C1AAA07B5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3693059-2AF1-4226-8C11-E29DBF985A35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4774-EA7C-705D-5C2F-E679F58CD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6EBA3-254E-E60F-8E04-FE7DEA337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FA0DD-FEB3-2629-0B82-E698207C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87D-B772-41B8-97A6-895C70631F78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0CF98-BA4C-176D-4E8A-A539C715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E7ABB-AAED-FF1F-A166-AD74D7EA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64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3B3F-5386-0CCC-97D3-E2F576CD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71738-4665-F03B-BC21-A78136A63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53E3D-B182-8818-F71C-E52D67C3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87D-B772-41B8-97A6-895C70631F78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C9EB2-41FE-3F4C-CFBB-543AEBE6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AC10-688A-97CF-E969-1D4BAD28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0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551B1-8FF7-DAAB-38C1-C9CEFF1B6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924A8-0BA7-23BA-C108-CF6D189D8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5AB59-D2D2-1DD0-A76C-0082A58B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87D-B772-41B8-97A6-895C70631F78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2176-F621-12D2-C0EC-5D0CE93D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D20AB-0EEE-A8D9-9D58-CC06FAD5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99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9191-8F44-40AD-1526-F6254EBF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843E-6BF5-58B7-9E29-2C9332D8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4CFF1-A5C8-9D5C-BA4B-C14D99C1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87D-B772-41B8-97A6-895C70631F78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9563B-F2BE-3D14-08D7-39DB19DA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079E4-97A5-8E18-F749-FC6CE4AF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16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00C1-648C-A5D3-E1C5-8A96887C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A8FDD-76FC-0A25-F753-83EAB4A5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8A025-C4E2-C049-8C80-913A1077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87D-B772-41B8-97A6-895C70631F78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CB750-C18A-AB73-5FD3-7E9191EF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DE67D-F15C-BB5A-CE56-5EEFB88D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6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421F-5A41-C6B9-36BB-49CCE363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AAF8-0883-8249-677D-1015FC9B6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2D68-3FA0-C4F8-64CF-661FB27E6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1CB91-A0CE-EA7A-05B4-58F50001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87D-B772-41B8-97A6-895C70631F78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C5E11-DD80-E765-011D-B2B68A4B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4B742-E9D3-86DE-B9AC-E6FF319F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35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548D-A68E-5A3D-D162-FE1C3EA5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ED26C-71A0-919D-0736-DC4E6287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93118-863A-6BEF-FD1E-5604DFFBB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5ADC3-D856-D14D-508E-4AA3E9292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BC2E8-6075-3023-B2F0-28C710732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58042-702B-DC93-FF79-3FADCC02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87D-B772-41B8-97A6-895C70631F78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F9DBD-F9D0-0C58-97C1-9B784C0F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00FB9-2BFA-7A25-50EC-CBDD74D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4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7C94-8D16-978A-CDA8-BE0E5538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199AB-56E0-883C-D161-7E3827DB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87D-B772-41B8-97A6-895C70631F78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8C417-BF54-A9C0-AF3E-9DF868CA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06272-8367-7AE3-3EE6-5D39DA62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95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BBD63-CCE9-EB67-5E33-28550EF3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87D-B772-41B8-97A6-895C70631F78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EE3EB-0DD1-3EED-6825-6C73EBA7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EA867-6A10-54E9-DC4B-0A176699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8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5968-C5E5-5685-2A30-FB588B3D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89DD-680C-97AC-121A-FB587EEF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D5F01-4393-BA93-08B8-658C6A794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125EA-9247-2666-DB4B-D2954BB2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87D-B772-41B8-97A6-895C70631F78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3779A-85DC-AD2B-F0D8-2D3BE612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FBF1C-409E-3A8C-60D7-A31B9D6D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58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31DE-5CD1-0DB7-BF5A-6BC767F6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409C2-E247-D5E8-B992-9AD505F78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E0526-1D1D-C674-7F9C-BE39FE459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430EC-DDDC-466D-76AD-46B27B9B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287D-B772-41B8-97A6-895C70631F78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97DF0-E565-3919-BC04-8122C277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52AD0-6B2A-8765-50C3-DCE9F423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54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13150-48C2-8E40-9B8F-AED95414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CF51C-522E-EE55-5957-4A8098B0E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7F4F-497C-56D0-4343-D38A80702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A287D-B772-41B8-97A6-895C70631F78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AA956-EC79-C668-8C42-DE0308A85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4953-6CCE-9418-0478-214E6BFC0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7E5A-4DBE-486A-8DC9-3B8EEF12C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58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Text Box 2">
            <a:extLst>
              <a:ext uri="{FF2B5EF4-FFF2-40B4-BE49-F238E27FC236}">
                <a16:creationId xmlns:a16="http://schemas.microsoft.com/office/drawing/2014/main" id="{3A0E0A81-13D1-B3D4-C65D-3B5500239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5D105C-12B4-E457-8C07-611BB3E0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DAEB5-17B6-AC35-8ABB-C8653CBD79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F5BC-6FBA-4F28-7655-91F1A631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F883-4F4A-5B2B-45FE-DC71171C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address of the subnet = 200.1.2.0</a:t>
            </a:r>
          </a:p>
          <a:p>
            <a:r>
              <a:rPr lang="en-US" dirty="0"/>
              <a:t>Total number of IP Addresses = 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Total number of hosts that can be configured = 128 – 2 = 126</a:t>
            </a:r>
          </a:p>
          <a:p>
            <a:r>
              <a:rPr lang="en-US" dirty="0"/>
              <a:t>Range of IP Addresses = [200.1.2.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0000000, 200.1.2.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1111111] = [200.1.2.0, 200.1.2.127]</a:t>
            </a:r>
          </a:p>
          <a:p>
            <a:r>
              <a:rPr lang="en-US" dirty="0"/>
              <a:t>Broadcast Address = 200.1.2.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1111111 = 200.1.2.127</a:t>
            </a:r>
          </a:p>
        </p:txBody>
      </p:sp>
    </p:spTree>
    <p:extLst>
      <p:ext uri="{BB962C8B-B14F-4D97-AF65-F5344CB8AC3E}">
        <p14:creationId xmlns:p14="http://schemas.microsoft.com/office/powerpoint/2010/main" val="240938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F5BC-6FBA-4F28-7655-91F1A631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F883-4F4A-5B2B-45FE-DC71171C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address of the subnet = 200.1.2.128</a:t>
            </a:r>
          </a:p>
          <a:p>
            <a:r>
              <a:rPr lang="en-US" dirty="0"/>
              <a:t>Total number of IP Addresses = 2</a:t>
            </a:r>
            <a:r>
              <a:rPr lang="en-US" baseline="30000" dirty="0"/>
              <a:t>7</a:t>
            </a:r>
            <a:r>
              <a:rPr lang="en-US" dirty="0"/>
              <a:t> = 128</a:t>
            </a:r>
          </a:p>
          <a:p>
            <a:r>
              <a:rPr lang="en-US" dirty="0"/>
              <a:t>Total number of hosts that can be configured = 128 – 2 = 126</a:t>
            </a:r>
          </a:p>
          <a:p>
            <a:r>
              <a:rPr lang="en-US" dirty="0"/>
              <a:t>Range of IP Addresses = [200.1.2.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0000000, 200.1.2.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1111111] = [200.1.2.128, 200.1.2.255]</a:t>
            </a:r>
          </a:p>
          <a:p>
            <a:r>
              <a:rPr lang="en-US" dirty="0"/>
              <a:t>Direct Broadcast Address = 200.1.2.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1111111 = 200.1.2.255</a:t>
            </a:r>
          </a:p>
        </p:txBody>
      </p:sp>
    </p:spTree>
    <p:extLst>
      <p:ext uri="{BB962C8B-B14F-4D97-AF65-F5344CB8AC3E}">
        <p14:creationId xmlns:p14="http://schemas.microsoft.com/office/powerpoint/2010/main" val="115734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C1D0B2-5545-115E-9F4F-253F32D9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Subnetting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320D78-C8A7-6580-BE34-85B5C64A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F14744-41ED-8E95-BCA6-7D29E2592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358" y="1932542"/>
            <a:ext cx="9076023" cy="392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1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3">
            <a:extLst>
              <a:ext uri="{FF2B5EF4-FFF2-40B4-BE49-F238E27FC236}">
                <a16:creationId xmlns:a16="http://schemas.microsoft.com/office/drawing/2014/main" id="{6B8C3136-49E2-8A16-4CD4-2C3838570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214314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>
                <a:solidFill>
                  <a:srgbClr val="333399"/>
                </a:solidFill>
              </a:rPr>
              <a:t>Subnet Concept</a:t>
            </a:r>
          </a:p>
        </p:txBody>
      </p:sp>
      <p:sp>
        <p:nvSpPr>
          <p:cNvPr id="196613" name="Text Box 4">
            <a:extLst>
              <a:ext uri="{FF2B5EF4-FFF2-40B4-BE49-F238E27FC236}">
                <a16:creationId xmlns:a16="http://schemas.microsoft.com/office/drawing/2014/main" id="{C273F75A-23D8-C5E6-D2DE-BD55DB7E4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3200" dirty="0">
                <a:solidFill>
                  <a:srgbClr val="000000"/>
                </a:solidFill>
              </a:rPr>
              <a:t>Two ways to address a particular house</a:t>
            </a:r>
          </a:p>
          <a:p>
            <a:pPr lvl="1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3200" dirty="0">
                <a:solidFill>
                  <a:srgbClr val="000000"/>
                </a:solidFill>
              </a:rPr>
              <a:t>Building number, House number (Normal IP address)</a:t>
            </a:r>
          </a:p>
          <a:p>
            <a:pPr lvl="1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3200" dirty="0">
                <a:solidFill>
                  <a:srgbClr val="000000"/>
                </a:solidFill>
              </a:rPr>
              <a:t>Building number, Floor number, House number (IP address with subnet)</a:t>
            </a: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245497DC-5FA4-2956-489E-3AAAE5EC5180}"/>
              </a:ext>
            </a:extLst>
          </p:cNvPr>
          <p:cNvSpPr/>
          <p:nvPr/>
        </p:nvSpPr>
        <p:spPr bwMode="auto">
          <a:xfrm>
            <a:off x="6888088" y="1406698"/>
            <a:ext cx="1524082" cy="518765"/>
          </a:xfrm>
          <a:prstGeom prst="borderCallout1">
            <a:avLst>
              <a:gd name="adj1" fmla="val 18750"/>
              <a:gd name="adj2" fmla="val -8333"/>
              <a:gd name="adj3" fmla="val 280113"/>
              <a:gd name="adj4" fmla="val -9165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b="1" dirty="0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rPr>
              <a:t>Network id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D1F8A2C1-B398-30CB-9FF2-AD4B8CCE7D22}"/>
              </a:ext>
            </a:extLst>
          </p:cNvPr>
          <p:cNvSpPr/>
          <p:nvPr/>
        </p:nvSpPr>
        <p:spPr bwMode="auto">
          <a:xfrm>
            <a:off x="9073294" y="1417018"/>
            <a:ext cx="1524082" cy="518765"/>
          </a:xfrm>
          <a:prstGeom prst="borderCallout1">
            <a:avLst>
              <a:gd name="adj1" fmla="val 18750"/>
              <a:gd name="adj2" fmla="val -8333"/>
              <a:gd name="adj3" fmla="val 280113"/>
              <a:gd name="adj4" fmla="val -91652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b="1" dirty="0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rPr>
              <a:t>Host id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FAE681E0-9C55-BF43-17D1-B7AFBB57E563}"/>
              </a:ext>
            </a:extLst>
          </p:cNvPr>
          <p:cNvSpPr/>
          <p:nvPr/>
        </p:nvSpPr>
        <p:spPr bwMode="auto">
          <a:xfrm>
            <a:off x="1826359" y="4797153"/>
            <a:ext cx="1524082" cy="518765"/>
          </a:xfrm>
          <a:prstGeom prst="borderCallout1">
            <a:avLst>
              <a:gd name="adj1" fmla="val 18750"/>
              <a:gd name="adj2" fmla="val -8333"/>
              <a:gd name="adj3" fmla="val -130454"/>
              <a:gd name="adj4" fmla="val 13443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b="1" dirty="0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rPr>
              <a:t>Network id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F2AFF5A0-6956-1DC1-C291-5E96E89C0207}"/>
              </a:ext>
            </a:extLst>
          </p:cNvPr>
          <p:cNvSpPr/>
          <p:nvPr/>
        </p:nvSpPr>
        <p:spPr bwMode="auto">
          <a:xfrm>
            <a:off x="5830847" y="5315918"/>
            <a:ext cx="1524082" cy="518765"/>
          </a:xfrm>
          <a:prstGeom prst="borderCallout1">
            <a:avLst>
              <a:gd name="adj1" fmla="val 18750"/>
              <a:gd name="adj2" fmla="val -8333"/>
              <a:gd name="adj3" fmla="val -96062"/>
              <a:gd name="adj4" fmla="val -15558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b="1" dirty="0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rPr>
              <a:t>Host id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C30A7496-46C9-80B1-162D-D27F854458A6}"/>
              </a:ext>
            </a:extLst>
          </p:cNvPr>
          <p:cNvSpPr/>
          <p:nvPr/>
        </p:nvSpPr>
        <p:spPr bwMode="auto">
          <a:xfrm>
            <a:off x="9485312" y="4243117"/>
            <a:ext cx="1112064" cy="679103"/>
          </a:xfrm>
          <a:prstGeom prst="borderCallout1">
            <a:avLst>
              <a:gd name="adj1" fmla="val 18750"/>
              <a:gd name="adj2" fmla="val -8333"/>
              <a:gd name="adj3" fmla="val -13332"/>
              <a:gd name="adj4" fmla="val -17026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b="1" dirty="0"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rPr>
              <a:t>Subnet id</a:t>
            </a:r>
          </a:p>
        </p:txBody>
      </p:sp>
    </p:spTree>
    <p:extLst>
      <p:ext uri="{BB962C8B-B14F-4D97-AF65-F5344CB8AC3E}">
        <p14:creationId xmlns:p14="http://schemas.microsoft.com/office/powerpoint/2010/main" val="3908974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Text Box 3">
            <a:extLst>
              <a:ext uri="{FF2B5EF4-FFF2-40B4-BE49-F238E27FC236}">
                <a16:creationId xmlns:a16="http://schemas.microsoft.com/office/drawing/2014/main" id="{08C7E68E-B51B-5CBF-D8F3-78CD5FDB3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214314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Subnetting</a:t>
            </a:r>
          </a:p>
        </p:txBody>
      </p:sp>
      <p:sp>
        <p:nvSpPr>
          <p:cNvPr id="202757" name="Text Box 4">
            <a:extLst>
              <a:ext uri="{FF2B5EF4-FFF2-40B4-BE49-F238E27FC236}">
                <a16:creationId xmlns:a16="http://schemas.microsoft.com/office/drawing/2014/main" id="{E1711A06-804B-1638-D746-1E5516D7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>
                <a:solidFill>
                  <a:srgbClr val="000000"/>
                </a:solidFill>
              </a:rPr>
              <a:t>Divide a network into smaller sub-networks with each subnet having its own IP address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>
                <a:solidFill>
                  <a:srgbClr val="000000"/>
                </a:solidFill>
              </a:rPr>
              <a:t>Allow a network to be split into several internal sub-networks, but act like a single network to the outside world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>
                <a:solidFill>
                  <a:srgbClr val="000000"/>
                </a:solidFill>
              </a:rPr>
              <a:t>Motivation: Make better use of the IP address space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>
                <a:solidFill>
                  <a:srgbClr val="000000"/>
                </a:solidFill>
              </a:rPr>
              <a:t>IP addresses: </a:t>
            </a:r>
            <a:r>
              <a:rPr lang="en-US" altLang="en-US" sz="2800" u="sng">
                <a:solidFill>
                  <a:srgbClr val="000000"/>
                </a:solidFill>
              </a:rPr>
              <a:t>Two</a:t>
            </a:r>
            <a:r>
              <a:rPr lang="en-US" altLang="en-US" sz="2800">
                <a:solidFill>
                  <a:srgbClr val="000000"/>
                </a:solidFill>
              </a:rPr>
              <a:t> levels of hierarchy; subnetting makes it </a:t>
            </a:r>
            <a:r>
              <a:rPr lang="en-US" altLang="en-US" sz="2800" u="sng">
                <a:solidFill>
                  <a:srgbClr val="000000"/>
                </a:solidFill>
              </a:rPr>
              <a:t>three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0459-A141-0312-4229-7680E589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10C9-DF46-0203-61B2-1B694991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a network having IP address 200.1.2.0</a:t>
            </a:r>
          </a:p>
          <a:p>
            <a:r>
              <a:rPr lang="en-IN" dirty="0"/>
              <a:t>We want to divide this into two parts, creating two subnets</a:t>
            </a:r>
          </a:p>
          <a:p>
            <a:endParaRPr lang="en-IN" dirty="0"/>
          </a:p>
          <a:p>
            <a:r>
              <a:rPr lang="en-IN" dirty="0"/>
              <a:t>Analysis: Network belongs to class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4D262-5840-FD8E-2382-997338E0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14" y="3870885"/>
            <a:ext cx="5916287" cy="262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2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0459-A141-0312-4229-7680E589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10C9-DF46-0203-61B2-1B694991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want to create two subnets</a:t>
            </a:r>
          </a:p>
          <a:p>
            <a:r>
              <a:rPr lang="en-IN" dirty="0"/>
              <a:t>Subnet 1 will have id 0</a:t>
            </a:r>
            <a:r>
              <a:rPr lang="en-IN" baseline="-25000" dirty="0"/>
              <a:t>2</a:t>
            </a:r>
          </a:p>
          <a:p>
            <a:r>
              <a:rPr lang="en-IN" dirty="0"/>
              <a:t>Subnet 2 will have id 1</a:t>
            </a:r>
            <a:r>
              <a:rPr lang="en-IN" baseline="-25000" dirty="0"/>
              <a:t>2</a:t>
            </a:r>
            <a:endParaRPr lang="en-IN" dirty="0"/>
          </a:p>
          <a:p>
            <a:endParaRPr lang="en-IN" dirty="0"/>
          </a:p>
          <a:p>
            <a:r>
              <a:rPr lang="en-IN" dirty="0"/>
              <a:t>IP address length is always 32 bits</a:t>
            </a:r>
          </a:p>
          <a:p>
            <a:r>
              <a:rPr lang="en-IN" dirty="0"/>
              <a:t>For the current example, we have:</a:t>
            </a:r>
          </a:p>
          <a:p>
            <a:pPr lvl="1"/>
            <a:r>
              <a:rPr lang="en-IN" dirty="0"/>
              <a:t>Net id: 24 bits</a:t>
            </a:r>
          </a:p>
          <a:p>
            <a:pPr lvl="1"/>
            <a:r>
              <a:rPr lang="en-IN" dirty="0"/>
              <a:t>Host id: 8 bits</a:t>
            </a:r>
          </a:p>
          <a:p>
            <a:r>
              <a:rPr lang="en-IN" dirty="0"/>
              <a:t>We need one bit for the subnet id: From where to take, and why?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AAD7-F4AF-27D2-1A55-EDB9486B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32503"/>
            <a:ext cx="5916287" cy="262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8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0459-A141-0312-4229-7680E589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10C9-DF46-0203-61B2-1B694991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If we take 1 bit from the net ID</a:t>
            </a:r>
          </a:p>
          <a:p>
            <a:pPr lvl="1"/>
            <a:r>
              <a:rPr lang="en-IN" dirty="0"/>
              <a:t>Net id will become 23 bit</a:t>
            </a:r>
          </a:p>
          <a:p>
            <a:pPr lvl="1"/>
            <a:r>
              <a:rPr lang="en-IN" dirty="0"/>
              <a:t>What will be the impact?</a:t>
            </a:r>
          </a:p>
          <a:p>
            <a:pPr lvl="1"/>
            <a:r>
              <a:rPr lang="en-IN" dirty="0"/>
              <a:t>Current net ID is: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Which bit to take?</a:t>
            </a:r>
          </a:p>
          <a:p>
            <a:pPr lvl="2"/>
            <a:r>
              <a:rPr lang="en-IN" dirty="0"/>
              <a:t>Suppose we take the last bit in the third octet (i.e. 0)</a:t>
            </a:r>
          </a:p>
          <a:p>
            <a:pPr lvl="3"/>
            <a:r>
              <a:rPr lang="en-IN" dirty="0"/>
              <a:t>Now net ID will become 200.1.</a:t>
            </a:r>
            <a:r>
              <a:rPr lang="en-IN" b="1" dirty="0"/>
              <a:t>1</a:t>
            </a:r>
            <a:r>
              <a:rPr lang="en-IN" dirty="0"/>
              <a:t> (because last octet will now be of only 7 bits </a:t>
            </a:r>
            <a:r>
              <a:rPr lang="en-IN" b="1" dirty="0"/>
              <a:t>0000001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Suppose we take the first bit in the first octet (i.e. 1)</a:t>
            </a:r>
          </a:p>
          <a:p>
            <a:pPr lvl="3"/>
            <a:r>
              <a:rPr lang="en-IN" dirty="0"/>
              <a:t>Now net ID will become </a:t>
            </a:r>
            <a:r>
              <a:rPr lang="en-IN" b="1" dirty="0"/>
              <a:t>72</a:t>
            </a:r>
            <a:r>
              <a:rPr lang="en-IN" dirty="0"/>
              <a:t>.1.1 (because first octet will now be of only 7 bits </a:t>
            </a:r>
            <a:r>
              <a:rPr lang="en-IN" b="1" dirty="0"/>
              <a:t>1001000</a:t>
            </a:r>
            <a:r>
              <a:rPr lang="en-IN" dirty="0"/>
              <a:t>)</a:t>
            </a:r>
          </a:p>
          <a:p>
            <a:r>
              <a:rPr lang="en-IN" dirty="0"/>
              <a:t>Conclusion: </a:t>
            </a:r>
            <a:r>
              <a:rPr lang="en-IN" dirty="0">
                <a:solidFill>
                  <a:srgbClr val="FF0000"/>
                </a:solidFill>
              </a:rPr>
              <a:t>We cannot touch the net ID</a:t>
            </a:r>
            <a:endParaRPr lang="en-IN" dirty="0"/>
          </a:p>
          <a:p>
            <a:pPr lvl="3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AAD7-F4AF-27D2-1A55-EDB9486B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20" y="133565"/>
            <a:ext cx="4705208" cy="2085262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2F6D20A-82DF-BC9F-B595-123964BD03B7}"/>
              </a:ext>
            </a:extLst>
          </p:cNvPr>
          <p:cNvGraphicFramePr>
            <a:graphicFrameLocks noGrp="1"/>
          </p:cNvGraphicFramePr>
          <p:nvPr/>
        </p:nvGraphicFramePr>
        <p:xfrm>
          <a:off x="1477196" y="3259614"/>
          <a:ext cx="8127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241354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07317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69879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7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11001000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00000010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789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44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0459-A141-0312-4229-7680E589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10C9-DF46-0203-61B2-1B6949914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42825" cy="4486275"/>
          </a:xfrm>
        </p:spPr>
        <p:txBody>
          <a:bodyPr/>
          <a:lstStyle/>
          <a:p>
            <a:r>
              <a:rPr lang="en-IN" dirty="0"/>
              <a:t>Conclusion: </a:t>
            </a:r>
            <a:r>
              <a:rPr lang="en-IN" dirty="0">
                <a:solidFill>
                  <a:srgbClr val="FF0000"/>
                </a:solidFill>
              </a:rPr>
              <a:t>We must take one bit from the host id</a:t>
            </a:r>
          </a:p>
          <a:p>
            <a:r>
              <a:rPr lang="en-IN" dirty="0">
                <a:solidFill>
                  <a:srgbClr val="FF0000"/>
                </a:solidFill>
              </a:rPr>
              <a:t>This bit must be from the leftmost part of the host id</a:t>
            </a:r>
          </a:p>
          <a:p>
            <a:r>
              <a:rPr lang="en-IN" dirty="0"/>
              <a:t>Now, the host id will only have 7 bits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AAD7-F4AF-27D2-1A55-EDB9486B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88" y="3180010"/>
            <a:ext cx="3890480" cy="1724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1C5C23-5EE6-BF8D-FF55-A995EA179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910" y="4488289"/>
            <a:ext cx="3803845" cy="2140060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09B4DB9-5D01-43E3-85BC-718AD7F65BBB}"/>
              </a:ext>
            </a:extLst>
          </p:cNvPr>
          <p:cNvSpPr/>
          <p:nvPr/>
        </p:nvSpPr>
        <p:spPr>
          <a:xfrm>
            <a:off x="6262258" y="4488289"/>
            <a:ext cx="5673477" cy="1285787"/>
          </a:xfrm>
          <a:prstGeom prst="wedgeRectCallout">
            <a:avLst>
              <a:gd name="adj1" fmla="val -69490"/>
              <a:gd name="adj2" fmla="val 8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borrowed bit = 0, then it represents the first subnet</a:t>
            </a:r>
          </a:p>
          <a:p>
            <a:pPr algn="ctr"/>
            <a:r>
              <a:rPr lang="en-US" dirty="0"/>
              <a:t>If borrowed bit = 1, then it represents the second subnet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10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10A7-A3D2-9748-C7C0-EBC5F080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Resulting Subnets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61D5-3871-699E-966D-D5A1B530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IP addresses of the two subnets:</a:t>
            </a:r>
          </a:p>
          <a:p>
            <a:r>
              <a:rPr lang="en-IN" dirty="0"/>
              <a:t>200.1.2.</a:t>
            </a:r>
            <a:r>
              <a:rPr lang="en-IN" dirty="0">
                <a:solidFill>
                  <a:srgbClr val="FF0000"/>
                </a:solidFill>
              </a:rPr>
              <a:t>0</a:t>
            </a:r>
            <a:r>
              <a:rPr lang="en-IN" dirty="0"/>
              <a:t>0000000 = 200.1.2.0</a:t>
            </a:r>
          </a:p>
          <a:p>
            <a:r>
              <a:rPr lang="en-IN" dirty="0"/>
              <a:t>200.1.2.</a:t>
            </a:r>
            <a:r>
              <a:rPr lang="en-IN" dirty="0">
                <a:solidFill>
                  <a:srgbClr val="FF0000"/>
                </a:solidFill>
              </a:rPr>
              <a:t>1</a:t>
            </a:r>
            <a:r>
              <a:rPr lang="en-IN" dirty="0"/>
              <a:t>0000000 = 200.1.2.128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2B81B-A991-0BB7-0643-D33AEA4A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882" y="3429000"/>
            <a:ext cx="7216970" cy="31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8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Widescreen</PresentationFormat>
  <Paragraphs>77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Subnetting</vt:lpstr>
      <vt:lpstr>Subnetting Concept</vt:lpstr>
      <vt:lpstr>PowerPoint Presentation</vt:lpstr>
      <vt:lpstr>PowerPoint Presentation</vt:lpstr>
      <vt:lpstr>Subnetting Example</vt:lpstr>
      <vt:lpstr>Subnetting Example</vt:lpstr>
      <vt:lpstr>Subnetting Example</vt:lpstr>
      <vt:lpstr>Subnetting Example</vt:lpstr>
      <vt:lpstr>Resulting Subnets</vt:lpstr>
      <vt:lpstr>Subnet 1</vt:lpstr>
      <vt:lpstr>Subnet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Subnetting</dc:title>
  <dc:creator>Atul Kahate</dc:creator>
  <cp:lastModifiedBy>Atul Kahate</cp:lastModifiedBy>
  <cp:revision>1</cp:revision>
  <dcterms:created xsi:type="dcterms:W3CDTF">2023-04-22T07:23:03Z</dcterms:created>
  <dcterms:modified xsi:type="dcterms:W3CDTF">2023-04-22T07:23:09Z</dcterms:modified>
</cp:coreProperties>
</file>