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4" r:id="rId3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31225" y="1208785"/>
            <a:ext cx="3063875" cy="284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40C2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1995487"/>
            <a:ext cx="7392034" cy="159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39690"/>
            <a:chOff x="0" y="0"/>
            <a:chExt cx="9144000" cy="5139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7113" y="72225"/>
              <a:ext cx="7366887" cy="506738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855" y="0"/>
              <a:ext cx="7465144" cy="5121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108" y="339308"/>
              <a:ext cx="668887" cy="8070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"/>
              <a:ext cx="1643015" cy="51381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6216" y="328080"/>
              <a:ext cx="1045615" cy="84223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45766" y="423546"/>
            <a:ext cx="2158365" cy="5956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Ministry</a:t>
            </a:r>
            <a:r>
              <a:rPr sz="110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1100" spc="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Electronics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13399"/>
              </a:lnSpc>
            </a:pP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and Information </a:t>
            </a:r>
            <a:r>
              <a:rPr sz="1100" spc="-15" dirty="0">
                <a:solidFill>
                  <a:srgbClr val="FFFFFF"/>
                </a:solidFill>
                <a:latin typeface="Arial Black"/>
                <a:cs typeface="Arial Black"/>
              </a:rPr>
              <a:t>Technology </a:t>
            </a:r>
            <a:r>
              <a:rPr sz="110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Government</a:t>
            </a:r>
            <a:r>
              <a:rPr sz="11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1100" spc="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India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6232" y="3619951"/>
            <a:ext cx="1898650" cy="7512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Pranay Shahare</a:t>
            </a:r>
            <a:endParaRPr sz="1400" dirty="0">
              <a:latin typeface="Arial"/>
              <a:cs typeface="Arial"/>
            </a:endParaRPr>
          </a:p>
          <a:p>
            <a:pPr marL="16510" marR="5080" indent="-4445">
              <a:lnSpc>
                <a:spcPct val="113399"/>
              </a:lnSpc>
            </a:pP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HPC-Tech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Department </a:t>
            </a:r>
            <a:r>
              <a:rPr sz="14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CDAC,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Pune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8922" y="2097453"/>
            <a:ext cx="5358765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00" b="1" spc="-5" dirty="0">
                <a:solidFill>
                  <a:srgbClr val="FFFFFF"/>
                </a:solidFill>
                <a:latin typeface="Arial"/>
                <a:cs typeface="Arial"/>
              </a:rPr>
              <a:t>GPU Architecture </a:t>
            </a:r>
            <a:endParaRPr sz="49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7201" y="4839789"/>
            <a:ext cx="5304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1200" b="1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Vision.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Goal...</a:t>
            </a:r>
            <a:r>
              <a:rPr sz="1200" b="1" spc="-5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Advanced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Computing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Human</a:t>
            </a:r>
            <a:r>
              <a:rPr sz="1200" b="1" spc="-5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Advancement…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1459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Streaming</a:t>
            </a:r>
            <a:r>
              <a:rPr spc="-80" dirty="0"/>
              <a:t> </a:t>
            </a:r>
            <a:r>
              <a:rPr spc="10" dirty="0"/>
              <a:t>Multiprocessors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621" y="1180796"/>
            <a:ext cx="2969895" cy="11474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Core</a:t>
            </a:r>
            <a:endParaRPr sz="1600" dirty="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LD/ST</a:t>
            </a:r>
            <a:r>
              <a:rPr sz="16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Load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store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units</a:t>
            </a:r>
            <a:endParaRPr sz="1600" dirty="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SFU</a:t>
            </a:r>
            <a:r>
              <a:rPr sz="16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Special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units</a:t>
            </a:r>
            <a:endParaRPr sz="1600" dirty="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Warp</a:t>
            </a:r>
            <a:r>
              <a:rPr sz="16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Scheduler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8150" y="249012"/>
            <a:ext cx="3845309" cy="46454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42468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GPU</a:t>
            </a:r>
            <a:r>
              <a:rPr spc="-35" dirty="0"/>
              <a:t> </a:t>
            </a:r>
            <a:r>
              <a:rPr spc="5" dirty="0"/>
              <a:t>Programming</a:t>
            </a:r>
            <a:r>
              <a:rPr spc="-35" dirty="0"/>
              <a:t> </a:t>
            </a:r>
            <a:r>
              <a:rPr spc="5" dirty="0"/>
              <a:t>Paradigm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257" y="1526152"/>
            <a:ext cx="6562971" cy="28076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4685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Elements</a:t>
            </a:r>
            <a:r>
              <a:rPr sz="2800" spc="-40" dirty="0"/>
              <a:t> </a:t>
            </a:r>
            <a:r>
              <a:rPr sz="2800" spc="-5" dirty="0"/>
              <a:t>of</a:t>
            </a:r>
            <a:r>
              <a:rPr sz="2800" spc="-35" dirty="0"/>
              <a:t> </a:t>
            </a:r>
            <a:r>
              <a:rPr sz="2800" spc="-5" dirty="0"/>
              <a:t>CUDA</a:t>
            </a:r>
            <a:r>
              <a:rPr sz="2800" spc="-130" dirty="0"/>
              <a:t> </a:t>
            </a:r>
            <a:r>
              <a:rPr sz="2800" spc="-5" dirty="0"/>
              <a:t>program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154" algn="l"/>
                <a:tab pos="989330" algn="l"/>
              </a:tabLst>
            </a:pPr>
            <a:r>
              <a:rPr u="sng" dirty="0">
                <a:uFill>
                  <a:solidFill>
                    <a:srgbClr val="030B27"/>
                  </a:solidFill>
                </a:uFill>
                <a:latin typeface="Times New Roman"/>
                <a:cs typeface="Times New Roman"/>
              </a:rPr>
              <a:t> 	</a:t>
            </a:r>
            <a:r>
              <a:rPr spc="-5" dirty="0"/>
              <a:t>global</a:t>
            </a:r>
            <a:r>
              <a:rPr u="sng" spc="-5" dirty="0">
                <a:uFill>
                  <a:solidFill>
                    <a:srgbClr val="030B27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/>
              <a:t>void</a:t>
            </a:r>
            <a:r>
              <a:rPr spc="-55" dirty="0"/>
              <a:t> </a:t>
            </a:r>
            <a:r>
              <a:rPr dirty="0"/>
              <a:t>cuda_hello(){</a:t>
            </a:r>
          </a:p>
          <a:p>
            <a:pPr marL="223520">
              <a:lnSpc>
                <a:spcPct val="100000"/>
              </a:lnSpc>
              <a:spcBef>
                <a:spcPts val="1110"/>
              </a:spcBef>
            </a:pPr>
            <a:r>
              <a:rPr spc="-5" dirty="0"/>
              <a:t>printf("Hello</a:t>
            </a:r>
            <a:r>
              <a:rPr spc="-30" dirty="0"/>
              <a:t> </a:t>
            </a:r>
            <a:r>
              <a:rPr spc="-10" dirty="0"/>
              <a:t>World</a:t>
            </a:r>
            <a:r>
              <a:rPr spc="-30" dirty="0"/>
              <a:t> </a:t>
            </a:r>
            <a:r>
              <a:rPr spc="-5" dirty="0"/>
              <a:t>from</a:t>
            </a:r>
            <a:r>
              <a:rPr spc="-30" dirty="0"/>
              <a:t> </a:t>
            </a:r>
            <a:r>
              <a:rPr spc="-5" dirty="0"/>
              <a:t>GPU!\n");</a:t>
            </a: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/>
          </a:p>
          <a:p>
            <a:pPr marL="223520" marR="798195" indent="-211454">
              <a:lnSpc>
                <a:spcPct val="161700"/>
              </a:lnSpc>
              <a:spcBef>
                <a:spcPts val="5"/>
              </a:spcBef>
            </a:pPr>
            <a:r>
              <a:rPr spc="-5" dirty="0"/>
              <a:t>int </a:t>
            </a:r>
            <a:r>
              <a:rPr dirty="0"/>
              <a:t>main() { </a:t>
            </a:r>
            <a:r>
              <a:rPr dirty="0" err="1"/>
              <a:t>cuda_hello</a:t>
            </a:r>
            <a:r>
              <a:rPr dirty="0"/>
              <a:t>&lt;&lt;&lt;,1&gt;&gt;&gt;();  return</a:t>
            </a:r>
            <a:r>
              <a:rPr spc="-10" dirty="0"/>
              <a:t> </a:t>
            </a:r>
            <a:r>
              <a:rPr spc="-5" dirty="0"/>
              <a:t>0;</a:t>
            </a: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249" y="1175208"/>
            <a:ext cx="391795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Host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runs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CPU</a:t>
            </a:r>
            <a:endParaRPr sz="1600" dirty="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Device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runs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GPU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4007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Organization</a:t>
            </a:r>
            <a:r>
              <a:rPr sz="2800" spc="-55" dirty="0"/>
              <a:t> </a:t>
            </a:r>
            <a:r>
              <a:rPr sz="2800" spc="-5" dirty="0"/>
              <a:t>of</a:t>
            </a:r>
            <a:r>
              <a:rPr sz="2800" spc="-50" dirty="0"/>
              <a:t> </a:t>
            </a:r>
            <a:r>
              <a:rPr sz="2800" dirty="0"/>
              <a:t>threads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500187" y="1002028"/>
            <a:ext cx="6143625" cy="2352675"/>
            <a:chOff x="1500187" y="1002028"/>
            <a:chExt cx="6143625" cy="2352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8375" y="1002028"/>
              <a:ext cx="4924424" cy="11810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187" y="2116353"/>
              <a:ext cx="6143624" cy="123824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952" y="3474825"/>
            <a:ext cx="3421223" cy="13894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5666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Organization</a:t>
            </a:r>
            <a:r>
              <a:rPr sz="2800" spc="-40" dirty="0"/>
              <a:t> </a:t>
            </a:r>
            <a:r>
              <a:rPr sz="2800" spc="-5" dirty="0"/>
              <a:t>of</a:t>
            </a:r>
            <a:r>
              <a:rPr sz="2800" spc="-40" dirty="0"/>
              <a:t> </a:t>
            </a:r>
            <a:r>
              <a:rPr sz="2800" dirty="0"/>
              <a:t>threads</a:t>
            </a:r>
            <a:r>
              <a:rPr sz="2800" spc="-35" dirty="0"/>
              <a:t> </a:t>
            </a:r>
            <a:r>
              <a:rPr sz="2800" dirty="0"/>
              <a:t>(contd…)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205383"/>
            <a:ext cx="6547484" cy="242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ts val="2105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Threads</a:t>
            </a:r>
            <a:endParaRPr sz="1800" dirty="0">
              <a:latin typeface="Arial MT"/>
              <a:cs typeface="Arial MT"/>
            </a:endParaRPr>
          </a:p>
          <a:p>
            <a:pPr marL="74295">
              <a:lnSpc>
                <a:spcPts val="2050"/>
              </a:lnSpc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executes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threads</a:t>
            </a:r>
            <a:endParaRPr sz="1800" dirty="0">
              <a:latin typeface="Arial MT"/>
              <a:cs typeface="Arial MT"/>
            </a:endParaRPr>
          </a:p>
          <a:p>
            <a:pPr marL="379095" indent="-367030">
              <a:lnSpc>
                <a:spcPts val="205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Blocks</a:t>
            </a:r>
            <a:endParaRPr sz="1800" dirty="0">
              <a:latin typeface="Arial MT"/>
              <a:cs typeface="Arial MT"/>
            </a:endParaRPr>
          </a:p>
          <a:p>
            <a:pPr marL="74295">
              <a:lnSpc>
                <a:spcPts val="2050"/>
              </a:lnSpc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Threads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grouped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blocks</a:t>
            </a:r>
            <a:endParaRPr sz="1800" dirty="0">
              <a:latin typeface="Arial MT"/>
              <a:cs typeface="Arial MT"/>
            </a:endParaRPr>
          </a:p>
          <a:p>
            <a:pPr marL="379095" indent="-367030">
              <a:lnSpc>
                <a:spcPts val="205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Grids</a:t>
            </a:r>
            <a:endParaRPr sz="1800" dirty="0">
              <a:latin typeface="Arial MT"/>
              <a:cs typeface="Arial MT"/>
            </a:endParaRPr>
          </a:p>
          <a:p>
            <a:pPr marL="74295">
              <a:lnSpc>
                <a:spcPts val="2105"/>
              </a:lnSpc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Blocks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grouped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grids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Arial MT"/>
              <a:cs typeface="Arial MT"/>
            </a:endParaRPr>
          </a:p>
          <a:p>
            <a:pPr marL="159321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Kernel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1B4587"/>
                </a:solidFill>
                <a:latin typeface="Arial"/>
                <a:cs typeface="Arial"/>
              </a:rPr>
              <a:t>Grid</a:t>
            </a:r>
            <a:r>
              <a:rPr sz="1800" b="1" dirty="0">
                <a:solidFill>
                  <a:srgbClr val="1B4587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1B4587"/>
                </a:solidFill>
                <a:latin typeface="Arial"/>
                <a:cs typeface="Arial"/>
              </a:rPr>
              <a:t>Blocks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1B4587"/>
                </a:solidFill>
                <a:latin typeface="Arial"/>
                <a:cs typeface="Arial"/>
              </a:rPr>
              <a:t>Threads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536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Software</a:t>
            </a:r>
            <a:r>
              <a:rPr sz="2800" spc="-85" dirty="0"/>
              <a:t> </a:t>
            </a:r>
            <a:r>
              <a:rPr sz="2800" spc="-5" dirty="0"/>
              <a:t>abstraction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663" y="951838"/>
            <a:ext cx="5158468" cy="40392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5492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Dimensions</a:t>
            </a:r>
            <a:r>
              <a:rPr sz="2800" spc="-25" dirty="0"/>
              <a:t> </a:t>
            </a:r>
            <a:r>
              <a:rPr sz="2800" spc="-5" dirty="0"/>
              <a:t>of</a:t>
            </a:r>
            <a:r>
              <a:rPr sz="2800" spc="-30" dirty="0"/>
              <a:t> </a:t>
            </a:r>
            <a:r>
              <a:rPr sz="2800" spc="-5" dirty="0"/>
              <a:t>Grids</a:t>
            </a:r>
            <a:r>
              <a:rPr sz="2800" spc="-30" dirty="0"/>
              <a:t> </a:t>
            </a:r>
            <a:r>
              <a:rPr sz="2800" spc="-5" dirty="0"/>
              <a:t>and</a:t>
            </a:r>
            <a:r>
              <a:rPr sz="2800" spc="-25" dirty="0"/>
              <a:t> </a:t>
            </a:r>
            <a:r>
              <a:rPr sz="2800" spc="-5" dirty="0"/>
              <a:t>Blocks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063" y="1447449"/>
            <a:ext cx="6870313" cy="35222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584" y="152400"/>
            <a:ext cx="8728015" cy="47184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753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Kernel</a:t>
            </a:r>
            <a:r>
              <a:rPr sz="2800" spc="-50" dirty="0"/>
              <a:t> </a:t>
            </a:r>
            <a:r>
              <a:rPr sz="2800" spc="-5" dirty="0"/>
              <a:t>Launch</a:t>
            </a:r>
            <a:r>
              <a:rPr sz="2800" spc="-50" dirty="0"/>
              <a:t> </a:t>
            </a:r>
            <a:r>
              <a:rPr sz="2800" spc="-5" dirty="0"/>
              <a:t>Syntax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684224"/>
            <a:ext cx="479361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Launch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KernelName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&lt;&lt;&lt;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grid_size,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block_size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&gt;&gt;&gt;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(...)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753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Kernel</a:t>
            </a:r>
            <a:r>
              <a:rPr sz="2800" spc="-50" dirty="0"/>
              <a:t> </a:t>
            </a:r>
            <a:r>
              <a:rPr sz="2800" spc="-5" dirty="0"/>
              <a:t>Launch</a:t>
            </a:r>
            <a:r>
              <a:rPr sz="2800" spc="-50" dirty="0"/>
              <a:t> </a:t>
            </a:r>
            <a:r>
              <a:rPr sz="2800" spc="-5" dirty="0"/>
              <a:t>Syntax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684224"/>
            <a:ext cx="603377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Launch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70600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KernelName &lt;&lt;&lt; grid_size, block_size &gt;&gt;&gt;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(...)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KernelName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&lt;&lt;&lt;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no_of_blocks,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threads_per_block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&gt;&gt;&gt;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(...)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1143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10" dirty="0"/>
              <a:t>T</a:t>
            </a:r>
            <a:r>
              <a:rPr sz="2800" spc="-5" dirty="0"/>
              <a:t>opics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1493" y="1186433"/>
            <a:ext cx="2343785" cy="12759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Evolution</a:t>
            </a:r>
            <a:r>
              <a:rPr sz="140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HPC</a:t>
            </a:r>
            <a:endParaRPr sz="1400" dirty="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CPU</a:t>
            </a:r>
            <a:r>
              <a:rPr sz="140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vs</a:t>
            </a:r>
            <a:r>
              <a:rPr sz="140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GPU</a:t>
            </a:r>
            <a:endParaRPr sz="1400" dirty="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GP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U</a:t>
            </a:r>
            <a:r>
              <a:rPr sz="1400" spc="-8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Architecture</a:t>
            </a:r>
            <a:endParaRPr sz="1400" dirty="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CUD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A</a:t>
            </a:r>
            <a:r>
              <a:rPr sz="1400" spc="-8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Programming</a:t>
            </a:r>
            <a:endParaRPr sz="1400" dirty="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Flo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w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 o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f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 CUD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A</a:t>
            </a:r>
            <a:r>
              <a:rPr sz="1400" spc="-8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program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753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Kernel</a:t>
            </a:r>
            <a:r>
              <a:rPr sz="2800" spc="-50" dirty="0"/>
              <a:t> </a:t>
            </a:r>
            <a:r>
              <a:rPr sz="2800" spc="-5" dirty="0"/>
              <a:t>Launch</a:t>
            </a:r>
            <a:r>
              <a:rPr sz="2800" spc="-50" dirty="0"/>
              <a:t> </a:t>
            </a:r>
            <a:r>
              <a:rPr sz="2800" spc="-5" dirty="0"/>
              <a:t>Syntax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066699"/>
            <a:ext cx="7214870" cy="291655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dim3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12700" marR="4773930">
              <a:lnSpc>
                <a:spcPct val="150600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dim3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grid_size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(x,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y,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z)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dim3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block_size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(x,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y,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z)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Launch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266700" algn="l"/>
                <a:tab pos="1184910" algn="l"/>
              </a:tabLst>
            </a:pPr>
            <a:r>
              <a:rPr sz="1800" u="heavy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global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KernelName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&lt;&lt;&lt;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grid_size,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block_size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&gt;&gt;&gt;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(...)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266700" algn="l"/>
                <a:tab pos="1184910" algn="l"/>
              </a:tabLst>
            </a:pPr>
            <a:r>
              <a:rPr sz="1800" u="heavy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global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KernelName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&lt;&lt;&lt;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no_of_blocks,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threads_per_block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&gt;&gt;&gt;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(...)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2493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Kernel</a:t>
            </a:r>
            <a:r>
              <a:rPr sz="2800" spc="-90" dirty="0"/>
              <a:t> </a:t>
            </a:r>
            <a:r>
              <a:rPr sz="2800" spc="-5" dirty="0"/>
              <a:t>Launch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1877060" cy="113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dim3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dim3</a:t>
            </a:r>
            <a:r>
              <a:rPr sz="15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grid_size</a:t>
            </a:r>
            <a:r>
              <a:rPr sz="15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(3,</a:t>
            </a:r>
            <a:r>
              <a:rPr sz="15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2)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dim3</a:t>
            </a:r>
            <a:r>
              <a:rPr sz="15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block_size</a:t>
            </a:r>
            <a:r>
              <a:rPr sz="15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(4,</a:t>
            </a:r>
            <a:r>
              <a:rPr sz="15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3)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982671"/>
            <a:ext cx="4983480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Launch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224154" algn="l"/>
                <a:tab pos="989330" algn="l"/>
              </a:tabLst>
            </a:pPr>
            <a:r>
              <a:rPr sz="1500" u="sng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global</a:t>
            </a:r>
            <a:r>
              <a:rPr sz="1500" u="sng" spc="-5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KernelName</a:t>
            </a:r>
            <a:r>
              <a:rPr sz="15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&lt;&lt;&lt;</a:t>
            </a:r>
            <a:r>
              <a:rPr sz="15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grid_size,</a:t>
            </a:r>
            <a:r>
              <a:rPr sz="15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block_size</a:t>
            </a:r>
            <a:r>
              <a:rPr sz="15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&gt;&gt;&gt;</a:t>
            </a:r>
            <a:r>
              <a:rPr sz="15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(...)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8349" y="594975"/>
            <a:ext cx="3096499" cy="39535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198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Function</a:t>
            </a:r>
            <a:r>
              <a:rPr sz="2800" spc="-95" dirty="0"/>
              <a:t> </a:t>
            </a:r>
            <a:r>
              <a:rPr sz="2800" spc="-5" dirty="0"/>
              <a:t>qualifiers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995487"/>
          <a:ext cx="7378065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Executed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callable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from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967740" algn="l"/>
                          <a:tab pos="1731010" algn="l"/>
                        </a:tabLst>
                      </a:pP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global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198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Function</a:t>
            </a:r>
            <a:r>
              <a:rPr sz="2800" spc="-95" dirty="0"/>
              <a:t> </a:t>
            </a:r>
            <a:r>
              <a:rPr sz="2800" spc="-5" dirty="0"/>
              <a:t>qualifiers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995487"/>
          <a:ext cx="7378065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Executed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callable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from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239395" algn="l"/>
                          <a:tab pos="1033144" algn="l"/>
                        </a:tabLst>
                      </a:pP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239395" algn="l"/>
                          <a:tab pos="1002665" algn="l"/>
                        </a:tabLst>
                      </a:pP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global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239395" algn="l"/>
                          <a:tab pos="854710" algn="l"/>
                        </a:tabLst>
                      </a:pP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host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4728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1</a:t>
            </a:r>
            <a:r>
              <a:rPr spc="-15" dirty="0"/>
              <a:t> </a:t>
            </a:r>
            <a:r>
              <a:rPr spc="5" dirty="0"/>
              <a:t>Block</a:t>
            </a:r>
            <a:r>
              <a:rPr spc="-15" dirty="0"/>
              <a:t> </a:t>
            </a:r>
            <a:r>
              <a:rPr spc="5" dirty="0"/>
              <a:t>-</a:t>
            </a:r>
            <a:r>
              <a:rPr spc="-15" dirty="0"/>
              <a:t> </a:t>
            </a:r>
            <a:r>
              <a:rPr spc="10" dirty="0"/>
              <a:t>threads</a:t>
            </a:r>
            <a:r>
              <a:rPr spc="-15" dirty="0"/>
              <a:t> </a:t>
            </a:r>
            <a:r>
              <a:rPr spc="5" dirty="0"/>
              <a:t>in</a:t>
            </a:r>
            <a:r>
              <a:rPr spc="-20" dirty="0"/>
              <a:t> </a:t>
            </a:r>
            <a:r>
              <a:rPr spc="5" dirty="0"/>
              <a:t>1D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5550" y="1164938"/>
            <a:ext cx="766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int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main()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5550" y="1562701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5550" y="1960465"/>
            <a:ext cx="1652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fun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&lt;&lt;&lt;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&gt;&gt;&gt;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5550" y="2358229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5550" y="2755993"/>
            <a:ext cx="1733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185" algn="l"/>
                <a:tab pos="973455" algn="l"/>
              </a:tabLst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spc="-5" dirty="0">
                <a:latin typeface="Arial"/>
                <a:cs typeface="Arial"/>
              </a:rPr>
              <a:t>global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 MT"/>
                <a:cs typeface="Arial MT"/>
              </a:rPr>
              <a:t>void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5550" y="3153757"/>
            <a:ext cx="1986914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469900" marR="5080">
              <a:lnSpc>
                <a:spcPct val="186400"/>
              </a:lnSpc>
            </a:pPr>
            <a:r>
              <a:rPr sz="1400" spc="-5" dirty="0">
                <a:latin typeface="Arial MT"/>
                <a:cs typeface="Arial MT"/>
              </a:rPr>
              <a:t>int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threadIdx.x;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printf(“%d”,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tx);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750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6975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1699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77774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0575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0024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6099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5524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7199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21275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8599" y="1398325"/>
            <a:ext cx="3968115" cy="1777364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  <a:tabLst>
                <a:tab pos="713740" algn="l"/>
                <a:tab pos="1108075" algn="l"/>
                <a:tab pos="1403985" algn="l"/>
                <a:tab pos="1798320" algn="l"/>
                <a:tab pos="2094230" algn="l"/>
                <a:tab pos="2439035" algn="l"/>
                <a:tab pos="2784475" algn="l"/>
                <a:tab pos="3129280" algn="l"/>
                <a:tab pos="3474720" algn="l"/>
              </a:tabLst>
            </a:pPr>
            <a:r>
              <a:rPr sz="1400" dirty="0">
                <a:latin typeface="Arial MT"/>
                <a:cs typeface="Arial MT"/>
              </a:rPr>
              <a:t>0	1	2	3	4	5	6	7	8	9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4728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1</a:t>
            </a:r>
            <a:r>
              <a:rPr spc="-15" dirty="0"/>
              <a:t> </a:t>
            </a:r>
            <a:r>
              <a:rPr spc="5" dirty="0"/>
              <a:t>Block</a:t>
            </a:r>
            <a:r>
              <a:rPr spc="-15" dirty="0"/>
              <a:t> </a:t>
            </a:r>
            <a:r>
              <a:rPr spc="5" dirty="0"/>
              <a:t>-</a:t>
            </a:r>
            <a:r>
              <a:rPr spc="-15" dirty="0"/>
              <a:t> </a:t>
            </a:r>
            <a:r>
              <a:rPr spc="10" dirty="0"/>
              <a:t>threads</a:t>
            </a:r>
            <a:r>
              <a:rPr spc="-15" dirty="0"/>
              <a:t> </a:t>
            </a:r>
            <a:r>
              <a:rPr spc="5" dirty="0"/>
              <a:t>in</a:t>
            </a:r>
            <a:r>
              <a:rPr spc="-20" dirty="0"/>
              <a:t> </a:t>
            </a:r>
            <a:r>
              <a:rPr spc="5" dirty="0"/>
              <a:t>2D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5550" y="790862"/>
            <a:ext cx="766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int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main()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5550" y="1188627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5550" y="1586391"/>
            <a:ext cx="2755265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dim3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threadsPerBlock(5,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2);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fun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&lt;&lt;&lt;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threadsPerBlock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&gt;&gt;&gt;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5550" y="2381918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5550" y="2779682"/>
            <a:ext cx="1733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185" algn="l"/>
                <a:tab pos="973455" algn="l"/>
              </a:tabLst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spc="-5" dirty="0">
                <a:latin typeface="Arial"/>
                <a:cs typeface="Arial"/>
              </a:rPr>
              <a:t>global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 MT"/>
                <a:cs typeface="Arial MT"/>
              </a:rPr>
              <a:t>void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5550" y="3177446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2750" y="3575211"/>
            <a:ext cx="174180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tx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threadIdx.x;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86400"/>
              </a:lnSpc>
            </a:pPr>
            <a:r>
              <a:rPr sz="1400" spc="-5" dirty="0">
                <a:latin typeface="Arial MT"/>
                <a:cs typeface="Arial MT"/>
              </a:rPr>
              <a:t>int ty </a:t>
            </a:r>
            <a:r>
              <a:rPr sz="1400" dirty="0">
                <a:latin typeface="Arial MT"/>
                <a:cs typeface="Arial MT"/>
              </a:rPr>
              <a:t>= </a:t>
            </a:r>
            <a:r>
              <a:rPr sz="1400" spc="-5" dirty="0">
                <a:latin typeface="Arial MT"/>
                <a:cs typeface="Arial MT"/>
              </a:rPr>
              <a:t>threadIdx.y;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printf(“%d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%d”,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tx,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5550" y="4768503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5712" y="1466787"/>
            <a:ext cx="2506345" cy="2762250"/>
            <a:chOff x="505712" y="1466787"/>
            <a:chExt cx="2506345" cy="2762250"/>
          </a:xfrm>
        </p:grpSpPr>
        <p:sp>
          <p:nvSpPr>
            <p:cNvPr id="12" name="object 12"/>
            <p:cNvSpPr/>
            <p:nvPr/>
          </p:nvSpPr>
          <p:spPr>
            <a:xfrm>
              <a:off x="1059862" y="3180299"/>
              <a:ext cx="364490" cy="668655"/>
            </a:xfrm>
            <a:custGeom>
              <a:avLst/>
              <a:gdLst/>
              <a:ahLst/>
              <a:cxnLst/>
              <a:rect l="l" t="t" r="r" b="b"/>
              <a:pathLst>
                <a:path w="364490" h="668654">
                  <a:moveTo>
                    <a:pt x="0" y="0"/>
                  </a:moveTo>
                  <a:lnTo>
                    <a:pt x="0" y="668099"/>
                  </a:lnTo>
                </a:path>
                <a:path w="364490" h="668654">
                  <a:moveTo>
                    <a:pt x="364224" y="0"/>
                  </a:moveTo>
                  <a:lnTo>
                    <a:pt x="364224" y="6680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8812" y="3180299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4">
                  <a:moveTo>
                    <a:pt x="0" y="0"/>
                  </a:moveTo>
                  <a:lnTo>
                    <a:pt x="0" y="668099"/>
                  </a:lnTo>
                </a:path>
              </a:pathLst>
            </a:custGeom>
            <a:ln w="28574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0474" y="1471550"/>
              <a:ext cx="2496820" cy="2752725"/>
            </a:xfrm>
            <a:custGeom>
              <a:avLst/>
              <a:gdLst/>
              <a:ahLst/>
              <a:cxnLst/>
              <a:rect l="l" t="t" r="r" b="b"/>
              <a:pathLst>
                <a:path w="2496820" h="2752725">
                  <a:moveTo>
                    <a:pt x="1594412" y="1708749"/>
                  </a:moveTo>
                  <a:lnTo>
                    <a:pt x="1594412" y="2376849"/>
                  </a:lnTo>
                </a:path>
                <a:path w="2496820" h="2752725">
                  <a:moveTo>
                    <a:pt x="1947212" y="1708749"/>
                  </a:moveTo>
                  <a:lnTo>
                    <a:pt x="1947212" y="2376849"/>
                  </a:lnTo>
                </a:path>
                <a:path w="2496820" h="2752725">
                  <a:moveTo>
                    <a:pt x="582799" y="720424"/>
                  </a:moveTo>
                  <a:lnTo>
                    <a:pt x="582799" y="1388524"/>
                  </a:lnTo>
                </a:path>
                <a:path w="2496820" h="2752725">
                  <a:moveTo>
                    <a:pt x="908874" y="720424"/>
                  </a:moveTo>
                  <a:lnTo>
                    <a:pt x="908874" y="1388524"/>
                  </a:lnTo>
                </a:path>
                <a:path w="2496820" h="2752725">
                  <a:moveTo>
                    <a:pt x="1248299" y="720424"/>
                  </a:moveTo>
                  <a:lnTo>
                    <a:pt x="1248299" y="1388524"/>
                  </a:lnTo>
                </a:path>
                <a:path w="2496820" h="2752725">
                  <a:moveTo>
                    <a:pt x="1659974" y="720424"/>
                  </a:moveTo>
                  <a:lnTo>
                    <a:pt x="1659974" y="1388524"/>
                  </a:lnTo>
                </a:path>
                <a:path w="2496820" h="2752725">
                  <a:moveTo>
                    <a:pt x="2034049" y="720424"/>
                  </a:moveTo>
                  <a:lnTo>
                    <a:pt x="2034049" y="1388524"/>
                  </a:lnTo>
                </a:path>
                <a:path w="2496820" h="2752725">
                  <a:moveTo>
                    <a:pt x="0" y="0"/>
                  </a:moveTo>
                  <a:lnTo>
                    <a:pt x="2496599" y="0"/>
                  </a:lnTo>
                  <a:lnTo>
                    <a:pt x="2496599" y="2752199"/>
                  </a:lnTo>
                  <a:lnTo>
                    <a:pt x="0" y="2752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5600" y="1537463"/>
            <a:ext cx="1590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788035" algn="l"/>
                <a:tab pos="1083945" algn="l"/>
                <a:tab pos="1478280" algn="l"/>
              </a:tabLst>
            </a:pPr>
            <a:r>
              <a:rPr sz="1400" dirty="0">
                <a:latin typeface="Arial MT"/>
                <a:cs typeface="Arial MT"/>
              </a:rPr>
              <a:t>0	1	2	3	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075" y="2439488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075" y="3292928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1649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Blocks</a:t>
            </a:r>
            <a:r>
              <a:rPr spc="-10" dirty="0"/>
              <a:t> </a:t>
            </a:r>
            <a:r>
              <a:rPr spc="5" dirty="0"/>
              <a:t>in</a:t>
            </a:r>
            <a:r>
              <a:rPr spc="-10" dirty="0"/>
              <a:t> </a:t>
            </a:r>
            <a:r>
              <a:rPr spc="10" dirty="0"/>
              <a:t>1D</a:t>
            </a:r>
            <a:r>
              <a:rPr spc="-10" dirty="0"/>
              <a:t> </a:t>
            </a:r>
            <a:r>
              <a:rPr spc="5" dirty="0"/>
              <a:t>-threads</a:t>
            </a:r>
            <a:r>
              <a:rPr spc="-5" dirty="0"/>
              <a:t> </a:t>
            </a:r>
            <a:r>
              <a:rPr spc="5" dirty="0"/>
              <a:t>in</a:t>
            </a:r>
            <a:r>
              <a:rPr spc="-15" dirty="0"/>
              <a:t> </a:t>
            </a:r>
            <a:r>
              <a:rPr spc="5" dirty="0"/>
              <a:t>1D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879" y="1196850"/>
            <a:ext cx="8051625" cy="29669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1649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Blocks</a:t>
            </a:r>
            <a:r>
              <a:rPr spc="-10" dirty="0"/>
              <a:t> </a:t>
            </a:r>
            <a:r>
              <a:rPr spc="5" dirty="0"/>
              <a:t>in</a:t>
            </a:r>
            <a:r>
              <a:rPr spc="-10" dirty="0"/>
              <a:t> </a:t>
            </a:r>
            <a:r>
              <a:rPr spc="10" dirty="0"/>
              <a:t>1D</a:t>
            </a:r>
            <a:r>
              <a:rPr spc="-10" dirty="0"/>
              <a:t> </a:t>
            </a:r>
            <a:r>
              <a:rPr spc="5" dirty="0"/>
              <a:t>-threads</a:t>
            </a:r>
            <a:r>
              <a:rPr spc="-5" dirty="0"/>
              <a:t> </a:t>
            </a:r>
            <a:r>
              <a:rPr spc="5" dirty="0"/>
              <a:t>in</a:t>
            </a:r>
            <a:r>
              <a:rPr spc="-15" dirty="0"/>
              <a:t> </a:t>
            </a:r>
            <a:r>
              <a:rPr spc="5" dirty="0"/>
              <a:t>1D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879" y="1196850"/>
            <a:ext cx="8051637" cy="38209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62280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Allocate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host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initialize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Allocate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device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Transfer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host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device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Execute</a:t>
            </a:r>
            <a:r>
              <a:rPr sz="18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kernels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Transfer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device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host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Reclaim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4" y="1191971"/>
            <a:ext cx="1436370" cy="4464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Sequential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2600" y="1084653"/>
            <a:ext cx="121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main(void){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//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sequential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2600" y="1816174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550" y="3383825"/>
            <a:ext cx="1661505" cy="14826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44624" y="1017724"/>
            <a:ext cx="2111375" cy="1508125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4280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Evolution</a:t>
            </a:r>
            <a:r>
              <a:rPr sz="2800" spc="-35" dirty="0"/>
              <a:t> </a:t>
            </a:r>
            <a:r>
              <a:rPr sz="2800" spc="-5" dirty="0"/>
              <a:t>of</a:t>
            </a:r>
            <a:r>
              <a:rPr sz="2800" spc="-35" dirty="0"/>
              <a:t> </a:t>
            </a:r>
            <a:r>
              <a:rPr sz="2800" spc="-5" dirty="0"/>
              <a:t>HPC</a:t>
            </a:r>
            <a:r>
              <a:rPr sz="2800" spc="-30" dirty="0"/>
              <a:t> </a:t>
            </a:r>
            <a:r>
              <a:rPr sz="2800" spc="-10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2524" y="1371125"/>
            <a:ext cx="1072515" cy="4413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95"/>
              </a:spcBef>
            </a:pPr>
            <a:r>
              <a:rPr sz="1600" b="1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062" y="2835449"/>
            <a:ext cx="841375" cy="760730"/>
            <a:chOff x="718062" y="2835449"/>
            <a:chExt cx="841375" cy="760730"/>
          </a:xfrm>
        </p:grpSpPr>
        <p:sp>
          <p:nvSpPr>
            <p:cNvPr id="5" name="object 5"/>
            <p:cNvSpPr/>
            <p:nvPr/>
          </p:nvSpPr>
          <p:spPr>
            <a:xfrm>
              <a:off x="722825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415649" y="750899"/>
                  </a:move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4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4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5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5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825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0" y="375449"/>
                  </a:move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4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5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5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4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7591" y="3081042"/>
            <a:ext cx="427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6662" y="1807662"/>
            <a:ext cx="384175" cy="1037590"/>
            <a:chOff x="946662" y="1807662"/>
            <a:chExt cx="384175" cy="1037590"/>
          </a:xfrm>
        </p:grpSpPr>
        <p:sp>
          <p:nvSpPr>
            <p:cNvPr id="9" name="object 9"/>
            <p:cNvSpPr/>
            <p:nvPr/>
          </p:nvSpPr>
          <p:spPr>
            <a:xfrm>
              <a:off x="951424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187049" y="1027799"/>
                  </a:move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424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0" y="187049"/>
                  </a:move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5811" y="3789879"/>
            <a:ext cx="1352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Sequentia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5" dirty="0">
                <a:latin typeface="Arial MT"/>
                <a:cs typeface="Arial MT"/>
              </a:rPr>
              <a:t> program  </a:t>
            </a:r>
            <a:r>
              <a:rPr sz="1200" dirty="0">
                <a:latin typeface="Arial MT"/>
                <a:cs typeface="Arial MT"/>
              </a:rPr>
              <a:t>Mega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Flops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0203" y="3789879"/>
            <a:ext cx="1623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26162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Share</a:t>
            </a:r>
            <a:r>
              <a:rPr sz="1200" dirty="0">
                <a:latin typeface="Arial MT"/>
                <a:cs typeface="Arial MT"/>
              </a:rPr>
              <a:t>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  </a:t>
            </a:r>
            <a:r>
              <a:rPr sz="1200" spc="-5" dirty="0">
                <a:latin typeface="Arial MT"/>
                <a:cs typeface="Arial MT"/>
              </a:rPr>
              <a:t>Giga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Flops</a:t>
            </a:r>
            <a:endParaRPr sz="120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Parallel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programs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using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OpenMP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MPI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1416" y="4230754"/>
            <a:ext cx="1446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marR="22288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Multiple</a:t>
            </a:r>
            <a:r>
              <a:rPr sz="1200" spc="-5" dirty="0">
                <a:latin typeface="Arial MT"/>
                <a:cs typeface="Arial MT"/>
              </a:rPr>
              <a:t> nodes  </a:t>
            </a:r>
            <a:r>
              <a:rPr sz="1200" spc="-40" dirty="0">
                <a:latin typeface="Arial MT"/>
                <a:cs typeface="Arial MT"/>
              </a:rPr>
              <a:t>Tera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Flops</a:t>
            </a:r>
            <a:endParaRPr sz="120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Infiniban</a:t>
            </a:r>
            <a:r>
              <a:rPr sz="1200" dirty="0">
                <a:latin typeface="Arial MT"/>
                <a:cs typeface="Arial MT"/>
              </a:rPr>
              <a:t>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(200Gbps)  </a:t>
            </a:r>
            <a:r>
              <a:rPr sz="1200" spc="-5" dirty="0">
                <a:latin typeface="Arial MT"/>
                <a:cs typeface="Arial MT"/>
              </a:rPr>
              <a:t>Distributed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5275" y="1371125"/>
            <a:ext cx="2536825" cy="4413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600" b="1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40812" y="2835449"/>
            <a:ext cx="841375" cy="760730"/>
            <a:chOff x="2740812" y="2835449"/>
            <a:chExt cx="841375" cy="760730"/>
          </a:xfrm>
        </p:grpSpPr>
        <p:sp>
          <p:nvSpPr>
            <p:cNvPr id="16" name="object 16"/>
            <p:cNvSpPr/>
            <p:nvPr/>
          </p:nvSpPr>
          <p:spPr>
            <a:xfrm>
              <a:off x="2745575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415649" y="750899"/>
                  </a:move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4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4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5575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0" y="375449"/>
                  </a:move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4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4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40341" y="3081042"/>
            <a:ext cx="427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69412" y="1807662"/>
            <a:ext cx="384175" cy="1037590"/>
            <a:chOff x="2969412" y="1807662"/>
            <a:chExt cx="384175" cy="1037590"/>
          </a:xfrm>
        </p:grpSpPr>
        <p:sp>
          <p:nvSpPr>
            <p:cNvPr id="20" name="object 20"/>
            <p:cNvSpPr/>
            <p:nvPr/>
          </p:nvSpPr>
          <p:spPr>
            <a:xfrm>
              <a:off x="2974175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187049" y="1027799"/>
                  </a:move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4175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0" y="187049"/>
                  </a:move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159000" y="2835449"/>
            <a:ext cx="841375" cy="760730"/>
            <a:chOff x="4159000" y="2835449"/>
            <a:chExt cx="841375" cy="760730"/>
          </a:xfrm>
        </p:grpSpPr>
        <p:sp>
          <p:nvSpPr>
            <p:cNvPr id="23" name="object 23"/>
            <p:cNvSpPr/>
            <p:nvPr/>
          </p:nvSpPr>
          <p:spPr>
            <a:xfrm>
              <a:off x="4163762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415649" y="750899"/>
                  </a:move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63762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0" y="375449"/>
                  </a:move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58528" y="3081042"/>
            <a:ext cx="427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87600" y="1807662"/>
            <a:ext cx="384175" cy="1037590"/>
            <a:chOff x="4387600" y="1807662"/>
            <a:chExt cx="384175" cy="1037590"/>
          </a:xfrm>
        </p:grpSpPr>
        <p:sp>
          <p:nvSpPr>
            <p:cNvPr id="27" name="object 27"/>
            <p:cNvSpPr/>
            <p:nvPr/>
          </p:nvSpPr>
          <p:spPr>
            <a:xfrm>
              <a:off x="4392362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187049" y="1027799"/>
                  </a:move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2362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0" y="187049"/>
                  </a:move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126262" y="2835437"/>
            <a:ext cx="841375" cy="760730"/>
            <a:chOff x="6126262" y="2835437"/>
            <a:chExt cx="841375" cy="760730"/>
          </a:xfrm>
        </p:grpSpPr>
        <p:sp>
          <p:nvSpPr>
            <p:cNvPr id="30" name="object 30"/>
            <p:cNvSpPr/>
            <p:nvPr/>
          </p:nvSpPr>
          <p:spPr>
            <a:xfrm>
              <a:off x="6131024" y="2840199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415649" y="750899"/>
                  </a:move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31024" y="2840199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0" y="375449"/>
                  </a:move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25791" y="3081030"/>
            <a:ext cx="427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54862" y="1807649"/>
            <a:ext cx="384175" cy="1037590"/>
            <a:chOff x="6354862" y="1807649"/>
            <a:chExt cx="384175" cy="1037590"/>
          </a:xfrm>
        </p:grpSpPr>
        <p:sp>
          <p:nvSpPr>
            <p:cNvPr id="34" name="object 34"/>
            <p:cNvSpPr/>
            <p:nvPr/>
          </p:nvSpPr>
          <p:spPr>
            <a:xfrm>
              <a:off x="6359624" y="1812412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187049" y="1027799"/>
                  </a:move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59624" y="1812412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0" y="187049"/>
                  </a:move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544450" y="2835437"/>
            <a:ext cx="841375" cy="760730"/>
            <a:chOff x="7544450" y="2835437"/>
            <a:chExt cx="841375" cy="760730"/>
          </a:xfrm>
        </p:grpSpPr>
        <p:sp>
          <p:nvSpPr>
            <p:cNvPr id="37" name="object 37"/>
            <p:cNvSpPr/>
            <p:nvPr/>
          </p:nvSpPr>
          <p:spPr>
            <a:xfrm>
              <a:off x="7549212" y="2840199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415649" y="750899"/>
                  </a:move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49212" y="2840199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0" y="375449"/>
                  </a:move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3978" y="3081030"/>
            <a:ext cx="427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773050" y="1807649"/>
            <a:ext cx="384175" cy="1037590"/>
            <a:chOff x="7773050" y="1807649"/>
            <a:chExt cx="384175" cy="1037590"/>
          </a:xfrm>
        </p:grpSpPr>
        <p:sp>
          <p:nvSpPr>
            <p:cNvPr id="41" name="object 41"/>
            <p:cNvSpPr/>
            <p:nvPr/>
          </p:nvSpPr>
          <p:spPr>
            <a:xfrm>
              <a:off x="7777812" y="1812412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187049" y="1027799"/>
                  </a:move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77812" y="1812412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0" y="187049"/>
                  </a:move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010724" y="1371125"/>
            <a:ext cx="1072515" cy="4413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95"/>
              </a:spcBef>
            </a:pPr>
            <a:r>
              <a:rPr sz="1600" b="1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28924" y="1371125"/>
            <a:ext cx="1072515" cy="4413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95"/>
              </a:spcBef>
            </a:pPr>
            <a:r>
              <a:rPr sz="1600" b="1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16650" y="2374063"/>
            <a:ext cx="430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…….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843337" y="2235212"/>
            <a:ext cx="490855" cy="263525"/>
            <a:chOff x="1843337" y="2235212"/>
            <a:chExt cx="490855" cy="263525"/>
          </a:xfrm>
        </p:grpSpPr>
        <p:sp>
          <p:nvSpPr>
            <p:cNvPr id="47" name="object 47"/>
            <p:cNvSpPr/>
            <p:nvPr/>
          </p:nvSpPr>
          <p:spPr>
            <a:xfrm>
              <a:off x="1848099" y="2239974"/>
              <a:ext cx="481330" cy="254000"/>
            </a:xfrm>
            <a:custGeom>
              <a:avLst/>
              <a:gdLst/>
              <a:ahLst/>
              <a:cxnLst/>
              <a:rect l="l" t="t" r="r" b="b"/>
              <a:pathLst>
                <a:path w="481330" h="254000">
                  <a:moveTo>
                    <a:pt x="354449" y="253499"/>
                  </a:moveTo>
                  <a:lnTo>
                    <a:pt x="354449" y="190124"/>
                  </a:lnTo>
                  <a:lnTo>
                    <a:pt x="0" y="190124"/>
                  </a:lnTo>
                  <a:lnTo>
                    <a:pt x="0" y="63374"/>
                  </a:lnTo>
                  <a:lnTo>
                    <a:pt x="354449" y="63374"/>
                  </a:lnTo>
                  <a:lnTo>
                    <a:pt x="354449" y="0"/>
                  </a:lnTo>
                  <a:lnTo>
                    <a:pt x="481199" y="126749"/>
                  </a:lnTo>
                  <a:lnTo>
                    <a:pt x="354449" y="253499"/>
                  </a:lnTo>
                  <a:close/>
                </a:path>
              </a:pathLst>
            </a:custGeom>
            <a:solidFill>
              <a:srgbClr val="115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48099" y="2239974"/>
              <a:ext cx="481330" cy="254000"/>
            </a:xfrm>
            <a:custGeom>
              <a:avLst/>
              <a:gdLst/>
              <a:ahLst/>
              <a:cxnLst/>
              <a:rect l="l" t="t" r="r" b="b"/>
              <a:pathLst>
                <a:path w="481330" h="254000">
                  <a:moveTo>
                    <a:pt x="0" y="63374"/>
                  </a:moveTo>
                  <a:lnTo>
                    <a:pt x="354449" y="63374"/>
                  </a:lnTo>
                  <a:lnTo>
                    <a:pt x="354449" y="0"/>
                  </a:lnTo>
                  <a:lnTo>
                    <a:pt x="481199" y="126749"/>
                  </a:lnTo>
                  <a:lnTo>
                    <a:pt x="354449" y="253499"/>
                  </a:lnTo>
                  <a:lnTo>
                    <a:pt x="354449" y="190124"/>
                  </a:lnTo>
                  <a:lnTo>
                    <a:pt x="0" y="190124"/>
                  </a:lnTo>
                  <a:lnTo>
                    <a:pt x="0" y="633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389087" y="2235212"/>
            <a:ext cx="490855" cy="263525"/>
            <a:chOff x="5389087" y="2235212"/>
            <a:chExt cx="490855" cy="263525"/>
          </a:xfrm>
        </p:grpSpPr>
        <p:sp>
          <p:nvSpPr>
            <p:cNvPr id="50" name="object 50"/>
            <p:cNvSpPr/>
            <p:nvPr/>
          </p:nvSpPr>
          <p:spPr>
            <a:xfrm>
              <a:off x="5393849" y="2239974"/>
              <a:ext cx="481330" cy="254000"/>
            </a:xfrm>
            <a:custGeom>
              <a:avLst/>
              <a:gdLst/>
              <a:ahLst/>
              <a:cxnLst/>
              <a:rect l="l" t="t" r="r" b="b"/>
              <a:pathLst>
                <a:path w="481329" h="254000">
                  <a:moveTo>
                    <a:pt x="354449" y="253499"/>
                  </a:moveTo>
                  <a:lnTo>
                    <a:pt x="354449" y="190124"/>
                  </a:lnTo>
                  <a:lnTo>
                    <a:pt x="0" y="190124"/>
                  </a:lnTo>
                  <a:lnTo>
                    <a:pt x="0" y="63374"/>
                  </a:lnTo>
                  <a:lnTo>
                    <a:pt x="354449" y="63374"/>
                  </a:lnTo>
                  <a:lnTo>
                    <a:pt x="354449" y="0"/>
                  </a:lnTo>
                  <a:lnTo>
                    <a:pt x="481199" y="126749"/>
                  </a:lnTo>
                  <a:lnTo>
                    <a:pt x="354449" y="253499"/>
                  </a:lnTo>
                  <a:close/>
                </a:path>
              </a:pathLst>
            </a:custGeom>
            <a:solidFill>
              <a:srgbClr val="115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93849" y="2239974"/>
              <a:ext cx="481330" cy="254000"/>
            </a:xfrm>
            <a:custGeom>
              <a:avLst/>
              <a:gdLst/>
              <a:ahLst/>
              <a:cxnLst/>
              <a:rect l="l" t="t" r="r" b="b"/>
              <a:pathLst>
                <a:path w="481329" h="254000">
                  <a:moveTo>
                    <a:pt x="0" y="63374"/>
                  </a:moveTo>
                  <a:lnTo>
                    <a:pt x="354449" y="63374"/>
                  </a:lnTo>
                  <a:lnTo>
                    <a:pt x="354449" y="0"/>
                  </a:lnTo>
                  <a:lnTo>
                    <a:pt x="481199" y="126749"/>
                  </a:lnTo>
                  <a:lnTo>
                    <a:pt x="354449" y="253499"/>
                  </a:lnTo>
                  <a:lnTo>
                    <a:pt x="354449" y="190124"/>
                  </a:lnTo>
                  <a:lnTo>
                    <a:pt x="0" y="190124"/>
                  </a:lnTo>
                  <a:lnTo>
                    <a:pt x="0" y="633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6006574" y="3656100"/>
            <a:ext cx="2498725" cy="0"/>
          </a:xfrm>
          <a:custGeom>
            <a:avLst/>
            <a:gdLst/>
            <a:ahLst/>
            <a:cxnLst/>
            <a:rect l="l" t="t" r="r" b="b"/>
            <a:pathLst>
              <a:path w="2498725">
                <a:moveTo>
                  <a:pt x="0" y="0"/>
                </a:moveTo>
                <a:lnTo>
                  <a:pt x="24983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784072" y="3655175"/>
            <a:ext cx="9442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4" y="1191971"/>
            <a:ext cx="2172970" cy="656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Sequential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Allocate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0325" y="1144628"/>
            <a:ext cx="121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main(void){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//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sequential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0325" y="1693269"/>
            <a:ext cx="197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</a:t>
            </a:r>
            <a:r>
              <a:rPr sz="1200" dirty="0">
                <a:latin typeface="Arial MT"/>
                <a:cs typeface="Arial MT"/>
              </a:rPr>
              <a:t>/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Allocat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5" dirty="0">
                <a:latin typeface="Arial MT"/>
                <a:cs typeface="Arial MT"/>
              </a:rPr>
              <a:t> o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spc="-5" dirty="0">
                <a:latin typeface="Arial MT"/>
                <a:cs typeface="Arial MT"/>
              </a:rPr>
              <a:t> device  </a:t>
            </a:r>
            <a:r>
              <a:rPr sz="1200" dirty="0">
                <a:latin typeface="Arial MT"/>
                <a:cs typeface="Arial MT"/>
              </a:rPr>
              <a:t>cudaMalloc(...)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0325" y="2241908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550" y="3383825"/>
            <a:ext cx="1661505" cy="1482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7797" y="3384408"/>
            <a:ext cx="1639513" cy="14815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44624" y="1017724"/>
            <a:ext cx="2111375" cy="1508125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4" y="1191971"/>
            <a:ext cx="2367915" cy="10769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Sequential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Allocate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CPU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GPU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099" y="1084653"/>
            <a:ext cx="121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main(void){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//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sequential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6099" y="1633294"/>
            <a:ext cx="197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</a:t>
            </a:r>
            <a:r>
              <a:rPr sz="1200" dirty="0">
                <a:latin typeface="Arial MT"/>
                <a:cs typeface="Arial MT"/>
              </a:rPr>
              <a:t>/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Allocat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5" dirty="0">
                <a:latin typeface="Arial MT"/>
                <a:cs typeface="Arial MT"/>
              </a:rPr>
              <a:t> o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spc="-5" dirty="0">
                <a:latin typeface="Arial MT"/>
                <a:cs typeface="Arial MT"/>
              </a:rPr>
              <a:t> device  </a:t>
            </a:r>
            <a:r>
              <a:rPr sz="1200" dirty="0">
                <a:latin typeface="Arial MT"/>
                <a:cs typeface="Arial MT"/>
              </a:rPr>
              <a:t>cudaMalloc(...)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6099" y="2181933"/>
            <a:ext cx="217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// Copy data from host to device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cudaMemcpy(...)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6099" y="2730573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5550" y="3383825"/>
            <a:ext cx="3622040" cy="1482725"/>
            <a:chOff x="565550" y="3383825"/>
            <a:chExt cx="3622040" cy="14827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550" y="3383825"/>
              <a:ext cx="1661505" cy="14826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7797" y="3384408"/>
              <a:ext cx="1639513" cy="14815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61849" y="4537850"/>
              <a:ext cx="534670" cy="120650"/>
            </a:xfrm>
            <a:custGeom>
              <a:avLst/>
              <a:gdLst/>
              <a:ahLst/>
              <a:cxnLst/>
              <a:rect l="l" t="t" r="r" b="b"/>
              <a:pathLst>
                <a:path w="534669" h="120650">
                  <a:moveTo>
                    <a:pt x="474149" y="120299"/>
                  </a:moveTo>
                  <a:lnTo>
                    <a:pt x="474149" y="90224"/>
                  </a:lnTo>
                  <a:lnTo>
                    <a:pt x="0" y="90224"/>
                  </a:lnTo>
                  <a:lnTo>
                    <a:pt x="0" y="30074"/>
                  </a:lnTo>
                  <a:lnTo>
                    <a:pt x="474149" y="30074"/>
                  </a:lnTo>
                  <a:lnTo>
                    <a:pt x="474149" y="0"/>
                  </a:lnTo>
                  <a:lnTo>
                    <a:pt x="534299" y="60149"/>
                  </a:lnTo>
                  <a:lnTo>
                    <a:pt x="474149" y="120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1849" y="4537850"/>
              <a:ext cx="534670" cy="120650"/>
            </a:xfrm>
            <a:custGeom>
              <a:avLst/>
              <a:gdLst/>
              <a:ahLst/>
              <a:cxnLst/>
              <a:rect l="l" t="t" r="r" b="b"/>
              <a:pathLst>
                <a:path w="534669" h="120650">
                  <a:moveTo>
                    <a:pt x="0" y="30074"/>
                  </a:moveTo>
                  <a:lnTo>
                    <a:pt x="474149" y="30074"/>
                  </a:lnTo>
                  <a:lnTo>
                    <a:pt x="474149" y="0"/>
                  </a:lnTo>
                  <a:lnTo>
                    <a:pt x="534299" y="60149"/>
                  </a:lnTo>
                  <a:lnTo>
                    <a:pt x="474149" y="120299"/>
                  </a:lnTo>
                  <a:lnTo>
                    <a:pt x="474149" y="90224"/>
                  </a:lnTo>
                  <a:lnTo>
                    <a:pt x="0" y="90224"/>
                  </a:lnTo>
                  <a:lnTo>
                    <a:pt x="0" y="300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44624" y="1017724"/>
            <a:ext cx="2111375" cy="1508125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4" y="1191971"/>
            <a:ext cx="2721610" cy="14979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Sequential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Allocate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CPU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GPU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Launch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kernel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Execute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threads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parallel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GPU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099" y="1084653"/>
            <a:ext cx="121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main(void){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//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sequential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6099" y="1633294"/>
            <a:ext cx="197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</a:t>
            </a:r>
            <a:r>
              <a:rPr sz="1200" dirty="0">
                <a:latin typeface="Arial MT"/>
                <a:cs typeface="Arial MT"/>
              </a:rPr>
              <a:t>/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Allocat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5" dirty="0">
                <a:latin typeface="Arial MT"/>
                <a:cs typeface="Arial MT"/>
              </a:rPr>
              <a:t> o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spc="-5" dirty="0">
                <a:latin typeface="Arial MT"/>
                <a:cs typeface="Arial MT"/>
              </a:rPr>
              <a:t> device  </a:t>
            </a:r>
            <a:r>
              <a:rPr sz="1200" dirty="0">
                <a:latin typeface="Arial MT"/>
                <a:cs typeface="Arial MT"/>
              </a:rPr>
              <a:t>cudaMalloc(...)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6099" y="2181933"/>
            <a:ext cx="217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// Copy data from host to device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cudaMemcpy(...)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6099" y="2913453"/>
            <a:ext cx="1871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// Launch </a:t>
            </a:r>
            <a:r>
              <a:rPr sz="1200" dirty="0">
                <a:latin typeface="Arial MT"/>
                <a:cs typeface="Arial MT"/>
              </a:rPr>
              <a:t>kernel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KernelName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&lt;&lt;&lt;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grid_size,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block_size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&gt;&gt;&gt;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6099" y="4010733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6922" y="3384408"/>
            <a:ext cx="1639570" cy="1482090"/>
            <a:chOff x="1166922" y="3384408"/>
            <a:chExt cx="1639570" cy="14820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922" y="3384408"/>
              <a:ext cx="1639514" cy="14815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81449" y="3996174"/>
              <a:ext cx="173990" cy="572770"/>
            </a:xfrm>
            <a:custGeom>
              <a:avLst/>
              <a:gdLst/>
              <a:ahLst/>
              <a:cxnLst/>
              <a:rect l="l" t="t" r="r" b="b"/>
              <a:pathLst>
                <a:path w="173989" h="572770">
                  <a:moveTo>
                    <a:pt x="130274" y="572699"/>
                  </a:moveTo>
                  <a:lnTo>
                    <a:pt x="43424" y="572699"/>
                  </a:lnTo>
                  <a:lnTo>
                    <a:pt x="43424" y="86849"/>
                  </a:lnTo>
                  <a:lnTo>
                    <a:pt x="0" y="86849"/>
                  </a:lnTo>
                  <a:lnTo>
                    <a:pt x="86849" y="0"/>
                  </a:lnTo>
                  <a:lnTo>
                    <a:pt x="173699" y="86849"/>
                  </a:lnTo>
                  <a:lnTo>
                    <a:pt x="130274" y="86849"/>
                  </a:lnTo>
                  <a:lnTo>
                    <a:pt x="130274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1449" y="3996174"/>
              <a:ext cx="173990" cy="572770"/>
            </a:xfrm>
            <a:custGeom>
              <a:avLst/>
              <a:gdLst/>
              <a:ahLst/>
              <a:cxnLst/>
              <a:rect l="l" t="t" r="r" b="b"/>
              <a:pathLst>
                <a:path w="173989" h="572770">
                  <a:moveTo>
                    <a:pt x="0" y="86849"/>
                  </a:moveTo>
                  <a:lnTo>
                    <a:pt x="86849" y="0"/>
                  </a:lnTo>
                  <a:lnTo>
                    <a:pt x="173699" y="86849"/>
                  </a:lnTo>
                  <a:lnTo>
                    <a:pt x="130274" y="86849"/>
                  </a:lnTo>
                  <a:lnTo>
                    <a:pt x="130274" y="572699"/>
                  </a:lnTo>
                  <a:lnTo>
                    <a:pt x="43424" y="572699"/>
                  </a:lnTo>
                  <a:lnTo>
                    <a:pt x="43424" y="86849"/>
                  </a:lnTo>
                  <a:lnTo>
                    <a:pt x="0" y="868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44624" y="1017724"/>
            <a:ext cx="2111375" cy="1508125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5273" y="2765899"/>
            <a:ext cx="2210288" cy="14161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4" y="1191971"/>
            <a:ext cx="2721610" cy="17081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Sequential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Allocate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CPU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GPU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Launch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kernel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Execute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threads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parallel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GPU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099" y="1085670"/>
            <a:ext cx="10204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main(void){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sequential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code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6099" y="1542870"/>
            <a:ext cx="1645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/</a:t>
            </a:r>
            <a:r>
              <a:rPr sz="1000" dirty="0">
                <a:latin typeface="Arial MT"/>
                <a:cs typeface="Arial MT"/>
              </a:rPr>
              <a:t>/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Allocat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memory</a:t>
            </a:r>
            <a:r>
              <a:rPr sz="1000" spc="-5" dirty="0">
                <a:latin typeface="Arial MT"/>
                <a:cs typeface="Arial MT"/>
              </a:rPr>
              <a:t> o</a:t>
            </a:r>
            <a:r>
              <a:rPr sz="1000" dirty="0">
                <a:latin typeface="Arial MT"/>
                <a:cs typeface="Arial MT"/>
              </a:rPr>
              <a:t>n</a:t>
            </a:r>
            <a:r>
              <a:rPr sz="1000" spc="-5" dirty="0">
                <a:latin typeface="Arial MT"/>
                <a:cs typeface="Arial MT"/>
              </a:rPr>
              <a:t> device  </a:t>
            </a:r>
            <a:r>
              <a:rPr sz="1000" dirty="0">
                <a:latin typeface="Arial MT"/>
                <a:cs typeface="Arial MT"/>
              </a:rPr>
              <a:t>cudaMalloc(...)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6099" y="2000070"/>
            <a:ext cx="1816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// Copy data from host to device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cudaMemcpy(...)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6099" y="3066870"/>
            <a:ext cx="1564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// Launch </a:t>
            </a:r>
            <a:r>
              <a:rPr sz="1000" dirty="0">
                <a:latin typeface="Arial MT"/>
                <a:cs typeface="Arial MT"/>
              </a:rPr>
              <a:t>kernel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KernelName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&lt;&lt;&lt;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grid_size,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block_size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&gt;&gt;&gt;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(...)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6099" y="3981270"/>
            <a:ext cx="18154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// Copy data from device to host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cudaMemcpy(...)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6099" y="4438470"/>
            <a:ext cx="983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//sequentia</a:t>
            </a:r>
            <a:r>
              <a:rPr sz="1000" dirty="0">
                <a:latin typeface="Arial MT"/>
                <a:cs typeface="Arial MT"/>
              </a:rPr>
              <a:t>l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code  return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4624" y="1017724"/>
            <a:ext cx="2111375" cy="1416050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291" y="2526000"/>
            <a:ext cx="2091135" cy="14161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350" y="3343724"/>
            <a:ext cx="1661505" cy="14826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133074" y="4034399"/>
            <a:ext cx="1534160" cy="915669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9871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Allocating</a:t>
            </a:r>
            <a:r>
              <a:rPr spc="-35" dirty="0"/>
              <a:t> </a:t>
            </a:r>
            <a:r>
              <a:rPr spc="5" dirty="0"/>
              <a:t>device</a:t>
            </a:r>
            <a:r>
              <a:rPr spc="-35" dirty="0"/>
              <a:t> </a:t>
            </a:r>
            <a:r>
              <a:rPr spc="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621" y="1180796"/>
            <a:ext cx="1268730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C:</a:t>
            </a:r>
            <a:endParaRPr sz="16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290"/>
              </a:spcBef>
              <a:tabLst>
                <a:tab pos="363855" algn="l"/>
              </a:tabLst>
            </a:pPr>
            <a:r>
              <a:rPr sz="1600" dirty="0">
                <a:latin typeface="Arial MT"/>
                <a:cs typeface="Arial MT"/>
              </a:rPr>
              <a:t>-	malloc(...)</a:t>
            </a:r>
            <a:endParaRPr sz="16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285"/>
              </a:spcBef>
              <a:tabLst>
                <a:tab pos="363855" algn="l"/>
              </a:tabLst>
            </a:pPr>
            <a:r>
              <a:rPr sz="1600" dirty="0">
                <a:latin typeface="Arial MT"/>
                <a:cs typeface="Arial MT"/>
              </a:rPr>
              <a:t>-	</a:t>
            </a:r>
            <a:r>
              <a:rPr sz="1600" spc="-5" dirty="0">
                <a:latin typeface="Arial MT"/>
                <a:cs typeface="Arial MT"/>
              </a:rPr>
              <a:t>free(...)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621" y="2607259"/>
            <a:ext cx="2815590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CUDA:</a:t>
            </a:r>
            <a:endParaRPr sz="1600">
              <a:latin typeface="Arial MT"/>
              <a:cs typeface="Arial MT"/>
            </a:endParaRPr>
          </a:p>
          <a:p>
            <a:pPr marL="363855" indent="-297180">
              <a:lnSpc>
                <a:spcPct val="100000"/>
              </a:lnSpc>
              <a:spcBef>
                <a:spcPts val="290"/>
              </a:spcBef>
              <a:buChar char="-"/>
              <a:tabLst>
                <a:tab pos="363855" algn="l"/>
                <a:tab pos="364490" algn="l"/>
              </a:tabLst>
            </a:pPr>
            <a:r>
              <a:rPr sz="1600" dirty="0">
                <a:latin typeface="Arial MT"/>
                <a:cs typeface="Arial MT"/>
              </a:rPr>
              <a:t>cudaMalloc(Location,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Size)</a:t>
            </a:r>
            <a:endParaRPr sz="1600">
              <a:latin typeface="Arial MT"/>
              <a:cs typeface="Arial MT"/>
            </a:endParaRPr>
          </a:p>
          <a:p>
            <a:pPr marL="363855" indent="-297180">
              <a:lnSpc>
                <a:spcPct val="100000"/>
              </a:lnSpc>
              <a:spcBef>
                <a:spcPts val="285"/>
              </a:spcBef>
              <a:buChar char="-"/>
              <a:tabLst>
                <a:tab pos="363855" algn="l"/>
                <a:tab pos="364490" algn="l"/>
              </a:tabLst>
            </a:pPr>
            <a:r>
              <a:rPr sz="1600" dirty="0">
                <a:latin typeface="Arial MT"/>
                <a:cs typeface="Arial MT"/>
              </a:rPr>
              <a:t>cudaFree()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6125" y="2880363"/>
            <a:ext cx="4537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Location: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Memory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location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device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allocate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memory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Size: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bytes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allocate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6056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Copy</a:t>
            </a:r>
            <a:r>
              <a:rPr spc="-15" dirty="0"/>
              <a:t> </a:t>
            </a:r>
            <a:r>
              <a:rPr spc="5" dirty="0"/>
              <a:t>data</a:t>
            </a:r>
            <a:r>
              <a:rPr spc="-15" dirty="0"/>
              <a:t> </a:t>
            </a:r>
            <a:r>
              <a:rPr spc="10" dirty="0"/>
              <a:t>from</a:t>
            </a:r>
            <a:r>
              <a:rPr spc="-10" dirty="0"/>
              <a:t> </a:t>
            </a:r>
            <a:r>
              <a:rPr spc="5" dirty="0"/>
              <a:t>host</a:t>
            </a:r>
            <a:r>
              <a:rPr spc="-15" dirty="0"/>
              <a:t> </a:t>
            </a:r>
            <a:r>
              <a:rPr spc="5" dirty="0"/>
              <a:t>to</a:t>
            </a:r>
            <a:r>
              <a:rPr spc="-10" dirty="0"/>
              <a:t> </a:t>
            </a:r>
            <a:r>
              <a:rPr spc="5" dirty="0"/>
              <a:t>device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3951" y="1217372"/>
            <a:ext cx="5423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7761C"/>
                </a:solidFill>
                <a:latin typeface="Arial"/>
                <a:cs typeface="Arial"/>
              </a:rPr>
              <a:t>cudaMemcpy(</a:t>
            </a:r>
            <a:r>
              <a:rPr sz="1600" b="1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761C"/>
                </a:solidFill>
                <a:latin typeface="Arial"/>
                <a:cs typeface="Arial"/>
              </a:rPr>
              <a:t>destination,</a:t>
            </a:r>
            <a:r>
              <a:rPr sz="1600" b="1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761C"/>
                </a:solidFill>
                <a:latin typeface="Arial"/>
                <a:cs typeface="Arial"/>
              </a:rPr>
              <a:t>source,</a:t>
            </a:r>
            <a:r>
              <a:rPr sz="1600" b="1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761C"/>
                </a:solidFill>
                <a:latin typeface="Arial"/>
                <a:cs typeface="Arial"/>
              </a:rPr>
              <a:t>numBytes,</a:t>
            </a:r>
            <a:r>
              <a:rPr sz="1600" b="1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761C"/>
                </a:solidFill>
                <a:latin typeface="Arial"/>
                <a:cs typeface="Arial"/>
              </a:rPr>
              <a:t>direction)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083004"/>
            <a:ext cx="3562350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Direction</a:t>
            </a:r>
            <a:endParaRPr sz="1600">
              <a:latin typeface="Arial"/>
              <a:cs typeface="Arial"/>
            </a:endParaRPr>
          </a:p>
          <a:p>
            <a:pPr marL="469900" indent="-300990">
              <a:lnSpc>
                <a:spcPct val="100000"/>
              </a:lnSpc>
              <a:spcBef>
                <a:spcPts val="1480"/>
              </a:spcBef>
              <a:buClr>
                <a:srgbClr val="595959"/>
              </a:buClr>
              <a:buSzPct val="113333"/>
              <a:buChar char="-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Host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device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(cudamemcpyhtod)</a:t>
            </a:r>
            <a:endParaRPr sz="1500">
              <a:latin typeface="Arial MT"/>
              <a:cs typeface="Arial MT"/>
            </a:endParaRPr>
          </a:p>
          <a:p>
            <a:pPr marL="469900" indent="-300990">
              <a:lnSpc>
                <a:spcPct val="100000"/>
              </a:lnSpc>
              <a:spcBef>
                <a:spcPts val="309"/>
              </a:spcBef>
              <a:buClr>
                <a:srgbClr val="595959"/>
              </a:buClr>
              <a:buSzPct val="113333"/>
              <a:buChar char="-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Device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host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(cudamemcpydtoh)</a:t>
            </a:r>
            <a:endParaRPr sz="1500">
              <a:latin typeface="Arial MT"/>
              <a:cs typeface="Arial MT"/>
            </a:endParaRPr>
          </a:p>
          <a:p>
            <a:pPr marL="469900" indent="-300990">
              <a:lnSpc>
                <a:spcPct val="100000"/>
              </a:lnSpc>
              <a:spcBef>
                <a:spcPts val="305"/>
              </a:spcBef>
              <a:buClr>
                <a:srgbClr val="595959"/>
              </a:buClr>
              <a:buSzPct val="113333"/>
              <a:buChar char="-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Device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device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(cudamemcpydtod)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8093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Running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5" dirty="0"/>
              <a:t>cuda</a:t>
            </a:r>
            <a:r>
              <a:rPr spc="-2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74" y="1180796"/>
            <a:ext cx="2959100" cy="22688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385"/>
              </a:spcBef>
              <a:tabLst>
                <a:tab pos="308610" algn="l"/>
              </a:tabLst>
            </a:pPr>
            <a:r>
              <a:rPr sz="1500" dirty="0">
                <a:latin typeface="Arial MT"/>
                <a:cs typeface="Arial MT"/>
              </a:rPr>
              <a:t>-	</a:t>
            </a:r>
            <a:r>
              <a:rPr sz="1600" b="1" spc="-5" dirty="0">
                <a:latin typeface="Arial"/>
                <a:cs typeface="Arial"/>
              </a:rPr>
              <a:t>Save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file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with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.cu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extension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65810" algn="l"/>
              </a:tabLst>
            </a:pPr>
            <a:r>
              <a:rPr sz="1600" dirty="0">
                <a:latin typeface="Arial MT"/>
                <a:cs typeface="Arial MT"/>
              </a:rPr>
              <a:t>-	</a:t>
            </a:r>
            <a:r>
              <a:rPr sz="1600" spc="-5" dirty="0">
                <a:latin typeface="Arial MT"/>
                <a:cs typeface="Arial MT"/>
              </a:rPr>
              <a:t>test.cu</a:t>
            </a:r>
            <a:endParaRPr sz="16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spcBef>
                <a:spcPts val="285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b="1" spc="-5" dirty="0">
                <a:latin typeface="Arial"/>
                <a:cs typeface="Arial"/>
              </a:rPr>
              <a:t>Load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cuda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compiler</a:t>
            </a:r>
            <a:endParaRPr sz="1600">
              <a:latin typeface="Arial"/>
              <a:cs typeface="Arial"/>
            </a:endParaRPr>
          </a:p>
          <a:p>
            <a:pPr marL="765810" lvl="1" indent="-296545">
              <a:lnSpc>
                <a:spcPct val="100000"/>
              </a:lnSpc>
              <a:spcBef>
                <a:spcPts val="290"/>
              </a:spcBef>
              <a:buChar char="-"/>
              <a:tabLst>
                <a:tab pos="765810" algn="l"/>
                <a:tab pos="766445" algn="l"/>
              </a:tabLst>
            </a:pPr>
            <a:r>
              <a:rPr sz="1600" spc="-5" dirty="0">
                <a:latin typeface="Arial MT"/>
                <a:cs typeface="Arial MT"/>
              </a:rPr>
              <a:t>Spack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load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nvhpc</a:t>
            </a:r>
            <a:endParaRPr sz="16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spcBef>
                <a:spcPts val="29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b="1" spc="-5" dirty="0">
                <a:latin typeface="Arial"/>
                <a:cs typeface="Arial"/>
              </a:rPr>
              <a:t>Compiler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program</a:t>
            </a:r>
            <a:endParaRPr sz="1600">
              <a:latin typeface="Arial"/>
              <a:cs typeface="Arial"/>
            </a:endParaRPr>
          </a:p>
          <a:p>
            <a:pPr marL="765810" lvl="1" indent="-296545">
              <a:lnSpc>
                <a:spcPct val="100000"/>
              </a:lnSpc>
              <a:spcBef>
                <a:spcPts val="285"/>
              </a:spcBef>
              <a:buChar char="-"/>
              <a:tabLst>
                <a:tab pos="765810" algn="l"/>
                <a:tab pos="766445" algn="l"/>
              </a:tabLst>
            </a:pPr>
            <a:r>
              <a:rPr sz="1600" spc="-5" dirty="0">
                <a:latin typeface="Arial MT"/>
                <a:cs typeface="Arial MT"/>
              </a:rPr>
              <a:t>nvcc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test.cu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</a:t>
            </a:r>
            <a:endParaRPr sz="16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spcBef>
                <a:spcPts val="29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b="1" spc="-5" dirty="0">
                <a:latin typeface="Arial"/>
                <a:cs typeface="Arial"/>
              </a:rPr>
              <a:t>Run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executable</a:t>
            </a:r>
            <a:endParaRPr sz="1600">
              <a:latin typeface="Arial"/>
              <a:cs typeface="Arial"/>
            </a:endParaRPr>
          </a:p>
          <a:p>
            <a:pPr marL="765810" lvl="1" indent="-296545">
              <a:lnSpc>
                <a:spcPct val="100000"/>
              </a:lnSpc>
              <a:spcBef>
                <a:spcPts val="285"/>
              </a:spcBef>
              <a:buChar char="-"/>
              <a:tabLst>
                <a:tab pos="765810" algn="l"/>
                <a:tab pos="766445" algn="l"/>
              </a:tabLst>
            </a:pPr>
            <a:r>
              <a:rPr sz="1600" spc="-5" dirty="0">
                <a:latin typeface="Arial MT"/>
                <a:cs typeface="Arial MT"/>
              </a:rPr>
              <a:t>./test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364" y="2342575"/>
            <a:ext cx="236918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5" dirty="0">
                <a:solidFill>
                  <a:srgbClr val="37761C"/>
                </a:solidFill>
              </a:rPr>
              <a:t>THANK</a:t>
            </a:r>
            <a:r>
              <a:rPr sz="3100" spc="-135" dirty="0">
                <a:solidFill>
                  <a:srgbClr val="37761C"/>
                </a:solidFill>
              </a:rPr>
              <a:t> </a:t>
            </a:r>
            <a:r>
              <a:rPr sz="3100" spc="5" dirty="0">
                <a:solidFill>
                  <a:srgbClr val="37761C"/>
                </a:solidFill>
              </a:rPr>
              <a:t>YOU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5939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Evolution</a:t>
            </a:r>
            <a:r>
              <a:rPr sz="2800" spc="-30" dirty="0"/>
              <a:t> </a:t>
            </a:r>
            <a:r>
              <a:rPr sz="2800" spc="-5" dirty="0"/>
              <a:t>of</a:t>
            </a:r>
            <a:r>
              <a:rPr sz="2800" spc="-25" dirty="0"/>
              <a:t> </a:t>
            </a:r>
            <a:r>
              <a:rPr sz="2800" spc="-5" dirty="0"/>
              <a:t>HPC</a:t>
            </a:r>
            <a:r>
              <a:rPr sz="2800" spc="-20" dirty="0"/>
              <a:t> </a:t>
            </a:r>
            <a:r>
              <a:rPr sz="2800" spc="-10" dirty="0"/>
              <a:t>System</a:t>
            </a:r>
            <a:r>
              <a:rPr sz="2800" spc="-30" dirty="0"/>
              <a:t> </a:t>
            </a:r>
            <a:r>
              <a:rPr sz="2800" dirty="0"/>
              <a:t>(contd…)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28480" y="1178052"/>
            <a:ext cx="7760334" cy="21183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405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Architecture</a:t>
            </a:r>
            <a:r>
              <a:rPr sz="1700" spc="-5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innovations</a:t>
            </a:r>
            <a:endParaRPr sz="1700">
              <a:latin typeface="Arial MT"/>
              <a:cs typeface="Arial MT"/>
            </a:endParaRPr>
          </a:p>
          <a:p>
            <a:pPr marL="371475" indent="-300990">
              <a:lnSpc>
                <a:spcPct val="100000"/>
              </a:lnSpc>
              <a:spcBef>
                <a:spcPts val="305"/>
              </a:spcBef>
              <a:buChar char="-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Width:</a:t>
            </a:r>
            <a:r>
              <a:rPr sz="17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8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bit</a:t>
            </a:r>
            <a:r>
              <a:rPr sz="17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16</a:t>
            </a:r>
            <a:r>
              <a:rPr sz="17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bit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64</a:t>
            </a:r>
            <a:r>
              <a:rPr sz="17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bit</a:t>
            </a:r>
            <a:endParaRPr sz="1700">
              <a:latin typeface="Arial MT"/>
              <a:cs typeface="Arial MT"/>
            </a:endParaRPr>
          </a:p>
          <a:p>
            <a:pPr marL="371475" indent="-300990">
              <a:lnSpc>
                <a:spcPct val="100000"/>
              </a:lnSpc>
              <a:spcBef>
                <a:spcPts val="305"/>
              </a:spcBef>
              <a:buChar char="-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Multicore: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single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processor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multi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cores</a:t>
            </a:r>
            <a:endParaRPr sz="1700">
              <a:latin typeface="Arial MT"/>
              <a:cs typeface="Arial MT"/>
            </a:endParaRPr>
          </a:p>
          <a:p>
            <a:pPr marL="371475" indent="-300990">
              <a:lnSpc>
                <a:spcPct val="100000"/>
              </a:lnSpc>
              <a:spcBef>
                <a:spcPts val="305"/>
              </a:spcBef>
              <a:buChar char="-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Instructions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per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cycle: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4-10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cycles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per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instructions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4+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instructions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per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cycle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Arial MT"/>
              <a:cs typeface="Arial MT"/>
            </a:endParaRPr>
          </a:p>
          <a:p>
            <a:pPr marL="371475" indent="-359410">
              <a:lnSpc>
                <a:spcPct val="100000"/>
              </a:lnSpc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Clock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rate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: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3MHz</a:t>
            </a:r>
            <a:r>
              <a:rPr sz="17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4GHz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4936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CPU</a:t>
            </a:r>
            <a:r>
              <a:rPr sz="2800" spc="-20" dirty="0"/>
              <a:t> </a:t>
            </a:r>
            <a:r>
              <a:rPr sz="2800" spc="-5" dirty="0"/>
              <a:t>vs</a:t>
            </a:r>
            <a:r>
              <a:rPr sz="2800" spc="-20" dirty="0"/>
              <a:t> </a:t>
            </a:r>
            <a:r>
              <a:rPr sz="2800" spc="-5" dirty="0"/>
              <a:t>GPU</a:t>
            </a:r>
            <a:r>
              <a:rPr sz="2800" spc="-25" dirty="0"/>
              <a:t> </a:t>
            </a:r>
            <a:r>
              <a:rPr sz="2800" dirty="0"/>
              <a:t>:</a:t>
            </a:r>
            <a:r>
              <a:rPr sz="2800" spc="-20" dirty="0"/>
              <a:t> </a:t>
            </a:r>
            <a:r>
              <a:rPr sz="2800" spc="-10" dirty="0"/>
              <a:t>Silicon</a:t>
            </a:r>
            <a:r>
              <a:rPr sz="2800" spc="-25" dirty="0"/>
              <a:t> </a:t>
            </a:r>
            <a:r>
              <a:rPr sz="2800" spc="-5" dirty="0"/>
              <a:t>Budget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995487"/>
          <a:ext cx="6882765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ALU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Less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More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Control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More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Less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Cache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More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Less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4936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CPU</a:t>
            </a:r>
            <a:r>
              <a:rPr sz="2800" spc="-20" dirty="0"/>
              <a:t> </a:t>
            </a:r>
            <a:r>
              <a:rPr sz="2800" spc="-5" dirty="0"/>
              <a:t>vs</a:t>
            </a:r>
            <a:r>
              <a:rPr sz="2800" spc="-20" dirty="0"/>
              <a:t> </a:t>
            </a:r>
            <a:r>
              <a:rPr sz="2800" spc="-5" dirty="0"/>
              <a:t>GPU</a:t>
            </a:r>
            <a:r>
              <a:rPr sz="2800" spc="-25" dirty="0"/>
              <a:t> </a:t>
            </a:r>
            <a:r>
              <a:rPr sz="2800" dirty="0"/>
              <a:t>:</a:t>
            </a:r>
            <a:r>
              <a:rPr sz="2800" spc="-20" dirty="0"/>
              <a:t> </a:t>
            </a:r>
            <a:r>
              <a:rPr sz="2800" spc="-10" dirty="0"/>
              <a:t>Silicon</a:t>
            </a:r>
            <a:r>
              <a:rPr sz="2800" spc="-25" dirty="0"/>
              <a:t> </a:t>
            </a:r>
            <a:r>
              <a:rPr sz="2800" spc="-5" dirty="0"/>
              <a:t>Budget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8387" y="1215778"/>
            <a:ext cx="4343399" cy="2819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2138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CPU</a:t>
            </a:r>
            <a:r>
              <a:rPr sz="2800" spc="-50" dirty="0"/>
              <a:t> </a:t>
            </a:r>
            <a:r>
              <a:rPr sz="2800" spc="-5" dirty="0"/>
              <a:t>vs</a:t>
            </a:r>
            <a:r>
              <a:rPr sz="2800" spc="-45" dirty="0"/>
              <a:t> </a:t>
            </a:r>
            <a:r>
              <a:rPr sz="2800" spc="-5" dirty="0"/>
              <a:t>GPU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382837"/>
          <a:ext cx="7239000" cy="2590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large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cores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Large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cores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Low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latency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High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throughput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Optimized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serial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processing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Optimized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parallel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processing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Designed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running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complex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programs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6915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Designed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repetitive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complex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calculations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Cost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efficient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smaller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workloads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Cost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efficient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bigger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workloads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1052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CUDA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28480" y="1197355"/>
            <a:ext cx="5879465" cy="8356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455"/>
              </a:spcBef>
              <a:buClr>
                <a:srgbClr val="262626"/>
              </a:buClr>
              <a:buSzPct val="113333"/>
              <a:buChar char="●"/>
              <a:tabLst>
                <a:tab pos="371475" algn="l"/>
                <a:tab pos="372110" algn="l"/>
              </a:tabLst>
            </a:pP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CUDA</a:t>
            </a:r>
            <a:r>
              <a:rPr sz="1500" spc="-10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40C28"/>
                </a:solidFill>
                <a:latin typeface="Arial MT"/>
                <a:cs typeface="Arial MT"/>
              </a:rPr>
              <a:t>: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Compute</a:t>
            </a:r>
            <a:r>
              <a:rPr sz="1500" spc="-2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Unified</a:t>
            </a:r>
            <a:r>
              <a:rPr sz="1500" spc="-2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Device</a:t>
            </a:r>
            <a:r>
              <a:rPr sz="1500" spc="-9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Architecture</a:t>
            </a:r>
            <a:endParaRPr sz="1500">
              <a:latin typeface="Arial MT"/>
              <a:cs typeface="Arial MT"/>
            </a:endParaRPr>
          </a:p>
          <a:p>
            <a:pPr marL="371475" indent="-344170">
              <a:lnSpc>
                <a:spcPct val="100000"/>
              </a:lnSpc>
              <a:spcBef>
                <a:spcPts val="350"/>
              </a:spcBef>
              <a:buChar char="●"/>
              <a:tabLst>
                <a:tab pos="371475" algn="l"/>
                <a:tab pos="372110" algn="l"/>
              </a:tabLst>
            </a:pP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Run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programs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by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utilizing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power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of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GPUs</a:t>
            </a:r>
            <a:endParaRPr sz="1500">
              <a:latin typeface="Arial MT"/>
              <a:cs typeface="Arial MT"/>
            </a:endParaRPr>
          </a:p>
          <a:p>
            <a:pPr marL="371475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371475" algn="l"/>
                <a:tab pos="372110" algn="l"/>
              </a:tabLst>
            </a:pP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Extension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of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C/C++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that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allows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CPUs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GPUs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to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work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together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6790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GPU</a:t>
            </a:r>
            <a:r>
              <a:rPr spc="-130" dirty="0"/>
              <a:t> </a:t>
            </a:r>
            <a:r>
              <a:rPr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111" y="1199076"/>
            <a:ext cx="4585912" cy="3830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1131</Words>
  <Application>Microsoft Office PowerPoint</Application>
  <PresentationFormat>On-screen Show (16:9)</PresentationFormat>
  <Paragraphs>280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Arial MT</vt:lpstr>
      <vt:lpstr>Calibri</vt:lpstr>
      <vt:lpstr>Times New Roman</vt:lpstr>
      <vt:lpstr>Office Theme</vt:lpstr>
      <vt:lpstr>PowerPoint Presentation</vt:lpstr>
      <vt:lpstr>Topics</vt:lpstr>
      <vt:lpstr>Evolution of HPC System</vt:lpstr>
      <vt:lpstr>Evolution of HPC System (contd…)</vt:lpstr>
      <vt:lpstr>CPU vs GPU : Silicon Budget</vt:lpstr>
      <vt:lpstr>CPU vs GPU : Silicon Budget</vt:lpstr>
      <vt:lpstr>CPU vs GPU</vt:lpstr>
      <vt:lpstr>CUDA</vt:lpstr>
      <vt:lpstr>GPU Architecture</vt:lpstr>
      <vt:lpstr>Streaming Multiprocessors</vt:lpstr>
      <vt:lpstr>GPU Programming Paradigm</vt:lpstr>
      <vt:lpstr>Elements of CUDA program</vt:lpstr>
      <vt:lpstr>Organization of threads</vt:lpstr>
      <vt:lpstr>Organization of threads (contd…)</vt:lpstr>
      <vt:lpstr>Software abstraction</vt:lpstr>
      <vt:lpstr>Dimensions of Grids and Blocks</vt:lpstr>
      <vt:lpstr>PowerPoint Presentation</vt:lpstr>
      <vt:lpstr>Kernel Launch Syntax</vt:lpstr>
      <vt:lpstr>Kernel Launch Syntax</vt:lpstr>
      <vt:lpstr>Kernel Launch Syntax</vt:lpstr>
      <vt:lpstr>Kernel Launch</vt:lpstr>
      <vt:lpstr>Function qualifiers</vt:lpstr>
      <vt:lpstr>Function qualifiers</vt:lpstr>
      <vt:lpstr>1 Block - threads in 1D</vt:lpstr>
      <vt:lpstr>1 Block - threads in 2D</vt:lpstr>
      <vt:lpstr>Blocks in 1D -threads in 1D</vt:lpstr>
      <vt:lpstr>Blocks in 1D -threads in 1D</vt:lpstr>
      <vt:lpstr>Flow of a CUDA program</vt:lpstr>
      <vt:lpstr>Flow of a CUDA program</vt:lpstr>
      <vt:lpstr>Flow of a CUDA program</vt:lpstr>
      <vt:lpstr>Flow of a CUDA program</vt:lpstr>
      <vt:lpstr>Flow of a CUDA program</vt:lpstr>
      <vt:lpstr>Flow of a CUDA program</vt:lpstr>
      <vt:lpstr>Allocating device memory</vt:lpstr>
      <vt:lpstr>Copy data from host to device</vt:lpstr>
      <vt:lpstr>Running a cuda program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and NVProf : Latest</dc:title>
  <dc:creator>lenovo</dc:creator>
  <cp:lastModifiedBy>Pranay Shahare</cp:lastModifiedBy>
  <cp:revision>6</cp:revision>
  <dcterms:created xsi:type="dcterms:W3CDTF">2023-05-29T06:08:30Z</dcterms:created>
  <dcterms:modified xsi:type="dcterms:W3CDTF">2023-06-01T11:05:47Z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