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0BAA09-EE63-4C1E-8C08-154750EAAC72}">
  <a:tblStyle styleId="{4C0BAA09-EE63-4C1E-8C08-154750EAA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eb444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2eb4445c9_1_0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859de10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859de10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87ec500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87ec500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aafa2ea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aafa2ea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daf7965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adaf7965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adaf7965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adaf7965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adaf7965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adaf7965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adaf79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adaf79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adaf796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adaf796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87ec500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87ec500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7ec500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7ec500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2eb4445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2eb4445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87ec500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87ec500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87ec500b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87ec500b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adaf7965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adaf7965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87ec50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87ec50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8845dffb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8845dffb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8845dffb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8845dffb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8845dff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8845dff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87ec500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87ec500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adaf7965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adaf7965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aebacc4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aebacc4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eb4445c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eb4445c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aebacc4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aebacc4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aebacc4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aebacc4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aebacc4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aebacc4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aebacc4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aebacc4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ebacc4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ebacc4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aebacc4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aebacc4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aebacc4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aebacc4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aebacc4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aebacc4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aebacc4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aebacc4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aebacc4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aebacc4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8845dffb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8845dffb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aebacc4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aebacc4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ebacc4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ebacc4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aafa2e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aafa2e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8845dff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8845dff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eb4445c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eb4445c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845dffb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845dffb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8845dffb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8845dffb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7ec500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87ec500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lurm.schedmd.com/documentation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678856" y="1225"/>
            <a:ext cx="7493937" cy="5141058"/>
            <a:chOff x="1816201" y="15"/>
            <a:chExt cx="8264156" cy="7559268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4557" y="108346"/>
              <a:ext cx="8155800" cy="7450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6201" y="15"/>
              <a:ext cx="8260180" cy="753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 rotWithShape="1">
            <a:blip r:embed="rId5">
              <a:alphaModFix/>
            </a:blip>
            <a:srcRect b="0" l="-37096" r="-31908" t="-8589"/>
            <a:stretch/>
          </p:blipFill>
          <p:spPr>
            <a:xfrm>
              <a:off x="2043505" y="399134"/>
              <a:ext cx="1246637" cy="1288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4"/>
          <p:cNvSpPr txBox="1"/>
          <p:nvPr/>
        </p:nvSpPr>
        <p:spPr>
          <a:xfrm>
            <a:off x="1597551" y="1394768"/>
            <a:ext cx="813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0"/>
            <a:ext cx="1643015" cy="51381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846950" y="473500"/>
            <a:ext cx="401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4525">
            <a:spAutoFit/>
          </a:bodyPr>
          <a:lstStyle/>
          <a:p>
            <a:pPr indent="0" lvl="0" marL="11516" marR="4607" rtl="0" algn="l">
              <a:lnSpc>
                <a:spcPct val="1133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 Black"/>
              <a:buNone/>
            </a:pPr>
            <a:r>
              <a:rPr b="1" lang="en" sz="1200">
                <a:solidFill>
                  <a:srgbClr val="FFFFFF"/>
                </a:solidFill>
              </a:rPr>
              <a:t>Ministry of Electronics and Information Technology</a:t>
            </a:r>
            <a:endParaRPr b="1" sz="1200">
              <a:solidFill>
                <a:srgbClr val="FFFFFF"/>
              </a:solidFill>
            </a:endParaRPr>
          </a:p>
          <a:p>
            <a:pPr indent="0" lvl="0" marL="1151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Government of India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98625" y="3658775"/>
            <a:ext cx="2555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-4030" lvl="0" marL="44338" marR="4607" rtl="0" algn="l">
              <a:lnSpc>
                <a:spcPct val="113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62775" y="2181350"/>
            <a:ext cx="6981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15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</a:rPr>
              <a:t>Job Scheduler (</a:t>
            </a:r>
            <a:r>
              <a:rPr b="1" lang="en" sz="3800">
                <a:solidFill>
                  <a:schemeClr val="lt1"/>
                </a:solidFill>
              </a:rPr>
              <a:t>SLURM</a:t>
            </a:r>
            <a:r>
              <a:rPr b="1" lang="en" sz="3800">
                <a:solidFill>
                  <a:srgbClr val="FFFFFF"/>
                </a:solidFill>
              </a:rPr>
              <a:t>)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2162775" y="4761925"/>
            <a:ext cx="6921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B0F0"/>
                </a:solidFill>
              </a:rPr>
              <a:t>One Vision. One Goal... Advanced </a:t>
            </a:r>
            <a:r>
              <a:rPr b="1" lang="en" sz="1200">
                <a:solidFill>
                  <a:srgbClr val="00B0F0"/>
                </a:solidFill>
              </a:rPr>
              <a:t>Computing </a:t>
            </a:r>
            <a:r>
              <a:rPr b="1" lang="en" sz="1200">
                <a:solidFill>
                  <a:srgbClr val="00B0F0"/>
                </a:solidFill>
              </a:rPr>
              <a:t>for Human Advancement…</a:t>
            </a:r>
            <a:endParaRPr b="1" sz="1200">
              <a:solidFill>
                <a:srgbClr val="00B0F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Architecture</a:t>
            </a:r>
            <a:endParaRPr b="1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23925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slurmctld </a:t>
            </a:r>
            <a:r>
              <a:rPr lang="en" sz="1300">
                <a:solidFill>
                  <a:schemeClr val="dk1"/>
                </a:solidFill>
              </a:rPr>
              <a:t>: Central controller (typically one per cluster)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Monitors state of resources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Manages job queue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Allocates resources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Optional backup with automatic failover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slurmd </a:t>
            </a:r>
            <a:r>
              <a:rPr lang="en" sz="1300">
                <a:solidFill>
                  <a:schemeClr val="dk1"/>
                </a:solidFill>
              </a:rPr>
              <a:t>: Compute node daemon (typically one per compute node)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Launches and manages task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Support hierarchical communication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Small and lightweight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slurmdbd </a:t>
            </a:r>
            <a:r>
              <a:rPr lang="en" sz="1300">
                <a:solidFill>
                  <a:schemeClr val="dk1"/>
                </a:solidFill>
              </a:rPr>
              <a:t>: Database daemon (typically on per cluster)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Collects accounting information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Uploads configuration information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Optional backup with automatic failover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00" y="1477500"/>
            <a:ext cx="3644800" cy="30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Modes of program execution</a:t>
            </a:r>
            <a:endParaRPr b="1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●"/>
            </a:pPr>
            <a:r>
              <a:rPr b="1" lang="en" sz="1700">
                <a:solidFill>
                  <a:srgbClr val="262626"/>
                </a:solidFill>
              </a:rPr>
              <a:t>Interactive mode</a:t>
            </a:r>
            <a:endParaRPr b="1"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similar way of using a personal computer</a:t>
            </a:r>
            <a:endParaRPr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can be enabled/disables on HPC systems (depending upon requirements)</a:t>
            </a:r>
            <a:endParaRPr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jobs may have to wait in a queue</a:t>
            </a:r>
            <a:endParaRPr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u</a:t>
            </a:r>
            <a:r>
              <a:rPr lang="en" sz="1700">
                <a:solidFill>
                  <a:srgbClr val="262626"/>
                </a:solidFill>
              </a:rPr>
              <a:t>sed for testing and debugging purposes</a:t>
            </a:r>
            <a:endParaRPr sz="17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●"/>
            </a:pPr>
            <a:r>
              <a:rPr b="1" lang="en" sz="1700">
                <a:solidFill>
                  <a:srgbClr val="262626"/>
                </a:solidFill>
              </a:rPr>
              <a:t>Batch mode</a:t>
            </a:r>
            <a:endParaRPr b="1"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refers to program </a:t>
            </a:r>
            <a:r>
              <a:rPr lang="en" sz="1700">
                <a:solidFill>
                  <a:srgbClr val="262626"/>
                </a:solidFill>
              </a:rPr>
              <a:t>execution</a:t>
            </a:r>
            <a:r>
              <a:rPr lang="en" sz="1700">
                <a:solidFill>
                  <a:srgbClr val="262626"/>
                </a:solidFill>
              </a:rPr>
              <a:t> in background</a:t>
            </a:r>
            <a:endParaRPr sz="1700">
              <a:solidFill>
                <a:srgbClr val="26262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en" sz="1700">
                <a:solidFill>
                  <a:srgbClr val="262626"/>
                </a:solidFill>
              </a:rPr>
              <a:t>user jobs are accepted and </a:t>
            </a:r>
            <a:r>
              <a:rPr lang="en" sz="1700">
                <a:solidFill>
                  <a:srgbClr val="262626"/>
                </a:solidFill>
              </a:rPr>
              <a:t>typically</a:t>
            </a:r>
            <a:r>
              <a:rPr lang="en" sz="1700">
                <a:solidFill>
                  <a:srgbClr val="262626"/>
                </a:solidFill>
              </a:rPr>
              <a:t> wait in queues before adequate resources are available to the job and then it is scheduled for execution</a:t>
            </a:r>
            <a:endParaRPr sz="1700">
              <a:solidFill>
                <a:srgbClr val="262626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Backfill Algorithm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lower priority jobs can start earlier to fill the idle slots provided they are finished before the next high priority jobs is expected to start based on resource availability.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CFCFC"/>
                </a:highlight>
              </a:rPr>
              <a:t>To find out which solution is implemented on a cluster, you can issue the following command:</a:t>
            </a:r>
            <a:endParaRPr sz="15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457200" lvl="0" marL="91440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config </a:t>
            </a:r>
            <a:r>
              <a:rPr b="1" lang="en" sz="17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7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grep SchedulerType</a:t>
            </a:r>
            <a:endParaRPr sz="17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2626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Backfill Algorithm</a:t>
            </a:r>
            <a:endParaRPr b="1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1</a:t>
            </a:r>
            <a:endParaRPr b="1"/>
          </a:p>
        </p:txBody>
      </p:sp>
      <p:sp>
        <p:nvSpPr>
          <p:cNvPr id="168" name="Google Shape;168;p26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</a:t>
            </a:r>
            <a:r>
              <a:rPr b="1" lang="en"/>
              <a:t>b</a:t>
            </a:r>
            <a:r>
              <a:rPr b="1" lang="en"/>
              <a:t> 3</a:t>
            </a:r>
            <a:endParaRPr b="1"/>
          </a:p>
        </p:txBody>
      </p:sp>
      <p:sp>
        <p:nvSpPr>
          <p:cNvPr id="169" name="Google Shape;169;p26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2</a:t>
            </a:r>
            <a:endParaRPr b="1"/>
          </a:p>
        </p:txBody>
      </p:sp>
      <p:sp>
        <p:nvSpPr>
          <p:cNvPr id="170" name="Google Shape;170;p26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sp>
        <p:nvSpPr>
          <p:cNvPr id="171" name="Google Shape;171;p26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</p:txBody>
      </p:sp>
      <p:sp>
        <p:nvSpPr>
          <p:cNvPr id="172" name="Google Shape;172;p26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5354575" y="1633025"/>
            <a:ext cx="3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Backfill Algorithm</a:t>
            </a:r>
            <a:endParaRPr b="1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1</a:t>
            </a:r>
            <a:endParaRPr b="1"/>
          </a:p>
        </p:txBody>
      </p:sp>
      <p:sp>
        <p:nvSpPr>
          <p:cNvPr id="186" name="Google Shape;186;p27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3</a:t>
            </a:r>
            <a:endParaRPr b="1"/>
          </a:p>
        </p:txBody>
      </p:sp>
      <p:sp>
        <p:nvSpPr>
          <p:cNvPr id="187" name="Google Shape;187;p27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2</a:t>
            </a:r>
            <a:endParaRPr b="1"/>
          </a:p>
        </p:txBody>
      </p:sp>
      <p:sp>
        <p:nvSpPr>
          <p:cNvPr id="188" name="Google Shape;188;p27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sp>
        <p:nvSpPr>
          <p:cNvPr id="189" name="Google Shape;189;p27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</p:txBody>
      </p:sp>
      <p:sp>
        <p:nvSpPr>
          <p:cNvPr id="190" name="Google Shape;190;p27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099425" y="1333100"/>
            <a:ext cx="1288800" cy="123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332825" y="18218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4</a:t>
            </a:r>
            <a:endParaRPr b="1"/>
          </a:p>
        </p:txBody>
      </p:sp>
      <p:sp>
        <p:nvSpPr>
          <p:cNvPr id="193" name="Google Shape;193;p27"/>
          <p:cNvSpPr txBox="1"/>
          <p:nvPr/>
        </p:nvSpPr>
        <p:spPr>
          <a:xfrm>
            <a:off x="5354575" y="1633025"/>
            <a:ext cx="38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 4 can not start, waiting for Job 2 to finish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Backfill Algorithm</a:t>
            </a:r>
            <a:endParaRPr b="1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1</a:t>
            </a:r>
            <a:endParaRPr b="1"/>
          </a:p>
        </p:txBody>
      </p:sp>
      <p:sp>
        <p:nvSpPr>
          <p:cNvPr id="206" name="Google Shape;206;p28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3</a:t>
            </a:r>
            <a:endParaRPr b="1"/>
          </a:p>
        </p:txBody>
      </p:sp>
      <p:sp>
        <p:nvSpPr>
          <p:cNvPr id="207" name="Google Shape;207;p28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2</a:t>
            </a:r>
            <a:endParaRPr b="1"/>
          </a:p>
        </p:txBody>
      </p:sp>
      <p:sp>
        <p:nvSpPr>
          <p:cNvPr id="208" name="Google Shape;208;p28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sp>
        <p:nvSpPr>
          <p:cNvPr id="209" name="Google Shape;209;p28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</p:txBody>
      </p:sp>
      <p:sp>
        <p:nvSpPr>
          <p:cNvPr id="210" name="Google Shape;210;p28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1188650" y="2077400"/>
            <a:ext cx="1533000" cy="377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544150" y="20661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5</a:t>
            </a:r>
            <a:endParaRPr b="1"/>
          </a:p>
        </p:txBody>
      </p:sp>
      <p:sp>
        <p:nvSpPr>
          <p:cNvPr id="213" name="Google Shape;213;p28"/>
          <p:cNvSpPr/>
          <p:nvPr/>
        </p:nvSpPr>
        <p:spPr>
          <a:xfrm>
            <a:off x="3099425" y="1333100"/>
            <a:ext cx="1288800" cy="123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332825" y="18218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4</a:t>
            </a:r>
            <a:endParaRPr b="1"/>
          </a:p>
        </p:txBody>
      </p:sp>
      <p:sp>
        <p:nvSpPr>
          <p:cNvPr id="215" name="Google Shape;215;p28"/>
          <p:cNvSpPr txBox="1"/>
          <p:nvPr/>
        </p:nvSpPr>
        <p:spPr>
          <a:xfrm>
            <a:off x="5354575" y="1633025"/>
            <a:ext cx="381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Job 4 can not start, waiting for Job 2 to finish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Job 5 can start now on available resources if and only if it finishes before completion of Job 2 (when Job 4 can start)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Useful Commands</a:t>
            </a:r>
            <a:endParaRPr b="1"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</a:t>
            </a: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info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display node partition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</a:t>
            </a: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queue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display the jobs in the scheduling queue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</a:t>
            </a: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alloc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request an interactive job session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sbatch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submit a batch script to slurm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srun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resource allocation (for parallel jobs)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scontrol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display the status of jobs, nodes, partitions, reservations, etc</a:t>
            </a: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. </a:t>
            </a:r>
            <a:endParaRPr>
              <a:solidFill>
                <a:srgbClr val="EC5252"/>
              </a:solidFill>
              <a:highlight>
                <a:srgbClr val="F2F3F5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</a:rPr>
              <a:t>scancel - </a:t>
            </a:r>
            <a:r>
              <a:rPr lang="en">
                <a:solidFill>
                  <a:schemeClr val="dk1"/>
                </a:solidFill>
                <a:highlight>
                  <a:srgbClr val="F2F3F5"/>
                </a:highlight>
              </a:rPr>
              <a:t>cancel a submitted job</a:t>
            </a:r>
            <a:endParaRPr>
              <a:solidFill>
                <a:schemeClr val="dk1"/>
              </a:solidFill>
              <a:highlight>
                <a:srgbClr val="F2F3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</a:rPr>
              <a:t>sinfo</a:t>
            </a:r>
            <a:r>
              <a:rPr lang="en" sz="1700">
                <a:solidFill>
                  <a:srgbClr val="3C3B37"/>
                </a:solidFill>
                <a:highlight>
                  <a:srgbClr val="FFFFFF"/>
                </a:highlight>
              </a:rPr>
              <a:t> reports the state of partitions and nodes managed by Slurm. It has a wide variety of filtering, sorting, and formatting options.</a:t>
            </a:r>
            <a:endParaRPr sz="17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00" y="2458725"/>
            <a:ext cx="7699801" cy="16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600">
                <a:solidFill>
                  <a:srgbClr val="EC5252"/>
                </a:solidFill>
                <a:highlight>
                  <a:srgbClr val="F2F3F5"/>
                </a:highlight>
              </a:rPr>
              <a:t>squeue</a:t>
            </a:r>
            <a:r>
              <a:rPr lang="en" sz="1600">
                <a:solidFill>
                  <a:srgbClr val="3C3B37"/>
                </a:solidFill>
                <a:highlight>
                  <a:srgbClr val="FFFFFF"/>
                </a:highlight>
              </a:rPr>
              <a:t> reports the state of jobs or job steps. It has a wide variety of filtering, sorting, and formatting options. By default, it reports the running jobs in priority order and then the pending jobs in priority order.</a:t>
            </a:r>
            <a:endParaRPr sz="16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50" y="2412100"/>
            <a:ext cx="6788900" cy="25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57200" y="8953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scontrol</a:t>
            </a:r>
            <a:r>
              <a:rPr lang="en" sz="1700">
                <a:solidFill>
                  <a:srgbClr val="3C3B37"/>
                </a:solidFill>
                <a:highlight>
                  <a:srgbClr val="FFFFFF"/>
                </a:highlight>
              </a:rPr>
              <a:t> </a:t>
            </a:r>
            <a:r>
              <a:rPr lang="en" sz="1700">
                <a:solidFill>
                  <a:srgbClr val="46545C"/>
                </a:solidFill>
                <a:highlight>
                  <a:srgbClr val="FFFFFF"/>
                </a:highlight>
              </a:rPr>
              <a:t>c</a:t>
            </a:r>
            <a:r>
              <a:rPr lang="en" sz="1600">
                <a:solidFill>
                  <a:srgbClr val="46545C"/>
                </a:solidFill>
                <a:highlight>
                  <a:srgbClr val="FFFFFF"/>
                </a:highlight>
              </a:rPr>
              <a:t>ommand can be used to report more detailed information about nodes, partitions, jobs, job steps, and configuration. </a:t>
            </a:r>
            <a:endParaRPr sz="1600">
              <a:solidFill>
                <a:srgbClr val="46545C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600">
                <a:solidFill>
                  <a:srgbClr val="46545C"/>
                </a:solidFill>
                <a:highlight>
                  <a:srgbClr val="FFFFFF"/>
                </a:highlight>
              </a:rPr>
              <a:t>It can also be used by system administrators to make configuration changes</a:t>
            </a:r>
            <a:endParaRPr sz="17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partition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node </a:t>
            </a:r>
            <a:r>
              <a:rPr lang="en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&lt;nodename&gt;</a:t>
            </a:r>
            <a:endParaRPr>
              <a:solidFill>
                <a:srgbClr val="BF9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job </a:t>
            </a:r>
            <a:r>
              <a:rPr lang="en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&lt;job_id&gt;</a:t>
            </a:r>
            <a:endParaRPr>
              <a:solidFill>
                <a:srgbClr val="BF9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res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create res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 (can be run from root access only)</a:t>
            </a:r>
            <a:endParaRPr sz="1700">
              <a:solidFill>
                <a:srgbClr val="262626"/>
              </a:solidFill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2112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W</a:t>
            </a:r>
            <a:r>
              <a:rPr lang="en" sz="1600">
                <a:solidFill>
                  <a:srgbClr val="262626"/>
                </a:solidFill>
              </a:rPr>
              <a:t>orkload Managers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Slurm Introduction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SLURM Architecture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SLURM Commands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Sample SLURM Job Script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OpenMP Examples</a:t>
            </a:r>
            <a:endParaRPr sz="1600">
              <a:solidFill>
                <a:srgbClr val="26262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</a:rPr>
              <a:t>Exercise</a:t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895350"/>
            <a:ext cx="8229600" cy="41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9988"/>
                </a:solidFill>
              </a:rPr>
              <a:t>- </a:t>
            </a: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</a:rPr>
              <a:t>sbatch</a:t>
            </a:r>
            <a:r>
              <a:rPr lang="en" sz="1700">
                <a:solidFill>
                  <a:srgbClr val="3C3B37"/>
                </a:solidFill>
                <a:highlight>
                  <a:srgbClr val="FFFFFF"/>
                </a:highlight>
              </a:rPr>
              <a:t> is used to submit a job script for later execution. The script will typically contain one or more </a:t>
            </a: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</a:rPr>
              <a:t>srun</a:t>
            </a:r>
            <a:r>
              <a:rPr lang="en" sz="1700">
                <a:solidFill>
                  <a:srgbClr val="3C3B37"/>
                </a:solidFill>
                <a:highlight>
                  <a:srgbClr val="FFFFFF"/>
                </a:highlight>
              </a:rPr>
              <a:t> commands to launch parallel tasks.</a:t>
            </a:r>
            <a:endParaRPr sz="17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5252"/>
                </a:solidFill>
                <a:latin typeface="Courier New"/>
                <a:ea typeface="Courier New"/>
                <a:cs typeface="Courier New"/>
                <a:sym typeface="Courier New"/>
              </a:rPr>
              <a:t>sbatch &lt;my_sample_script&gt;</a:t>
            </a:r>
            <a:endParaRPr sz="17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C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</a:rPr>
              <a:t>salloc</a:t>
            </a:r>
            <a:r>
              <a:rPr lang="en" sz="1700">
                <a:solidFill>
                  <a:srgbClr val="3C3B37"/>
                </a:solidFill>
                <a:highlight>
                  <a:schemeClr val="lt1"/>
                </a:highlight>
              </a:rPr>
              <a:t> is used to allocate resources for a job in real time.</a:t>
            </a:r>
            <a:endParaRPr sz="1700">
              <a:solidFill>
                <a:srgbClr val="3C3B37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525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salloc --time=1:00:00 --partition=gpu --nodes=1</a:t>
            </a:r>
            <a:endParaRPr sz="17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457200" y="1200150"/>
            <a:ext cx="8229600" cy="40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srun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 is used to submit a job for execution or initiate job steps in real time.</a:t>
            </a:r>
            <a:endParaRPr sz="15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40640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C5252"/>
              </a:solidFill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5252"/>
              </a:solidFill>
            </a:endParaRPr>
          </a:p>
          <a:p>
            <a:pPr indent="45720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latin typeface="Courier New"/>
                <a:ea typeface="Courier New"/>
                <a:cs typeface="Courier New"/>
                <a:sym typeface="Courier New"/>
              </a:rPr>
              <a:t>srun --nodes=1 --ntasks-per-node=1 --time=01:00:00 --pty bash -i</a:t>
            </a:r>
            <a:endParaRPr sz="15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latin typeface="Courier New"/>
                <a:ea typeface="Courier New"/>
                <a:cs typeface="Courier New"/>
                <a:sym typeface="Courier New"/>
              </a:rPr>
              <a:t>srun --time=1:30:00 --mem=3000 --gres=gpu:1 --pty /bin/bash</a:t>
            </a:r>
            <a:endParaRPr sz="15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</a:endParaRPr>
          </a:p>
          <a:p>
            <a:pPr indent="0" lvl="0" marL="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0" name="Google Shape;260;p34"/>
          <p:cNvGraphicFramePr/>
          <p:nvPr/>
        </p:nvGraphicFramePr>
        <p:xfrm>
          <a:off x="952500" y="18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{4C0BAA09-EE63-4C1E-8C08-154750EAAC72}</a:tableStyleId>
              </a:tblPr>
              <a:tblGrid>
                <a:gridCol w="2430825"/>
                <a:gridCol w="480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Sequential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(one CPU on one node)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srun --pty bash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Parallel (shared memory)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CPUs on one node)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srun --nodes=1 --tasks-per-node=1 --cpus-per-task=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--pty bash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Parallel (distributed memory)</a:t>
                      </a:r>
                      <a:endParaRPr sz="12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CPUs on each of 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nodes)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srun --ntasks-per-node=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--nodes=</a:t>
                      </a:r>
                      <a:r>
                        <a:rPr i="1"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en" sz="12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 --cpus-per-task=1 --pty bash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Commands (...contd)</a:t>
            </a:r>
            <a:endParaRPr b="1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457200" y="1200150"/>
            <a:ext cx="8229600" cy="40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700">
                <a:solidFill>
                  <a:srgbClr val="EC5252"/>
                </a:solidFill>
                <a:highlight>
                  <a:srgbClr val="F2F3F5"/>
                </a:highlight>
              </a:rPr>
              <a:t>scancel</a:t>
            </a:r>
            <a:r>
              <a:rPr lang="en" sz="1700">
                <a:solidFill>
                  <a:srgbClr val="3C3B37"/>
                </a:solidFill>
                <a:highlight>
                  <a:srgbClr val="FFFFFF"/>
                </a:highlight>
              </a:rPr>
              <a:t> cancel a submitted job</a:t>
            </a:r>
            <a:endParaRPr sz="17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indent="457200" lvl="0" marL="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&lt;jobid&gt;</a:t>
            </a:r>
            <a:endParaRPr sz="16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-u &lt;username&gt;</a:t>
            </a:r>
            <a:endParaRPr sz="16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-t PENDING -u &lt;username&gt;</a:t>
            </a:r>
            <a:endParaRPr sz="16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–name &lt;myjobname&gt;</a:t>
            </a:r>
            <a:endParaRPr sz="16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</a:endParaRPr>
          </a:p>
          <a:p>
            <a:pPr indent="0" lvl="0" marL="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SLURM : Sample script</a:t>
            </a:r>
            <a:endParaRPr b="1"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457200" y="971550"/>
            <a:ext cx="8229600" cy="40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--ntasks-per-node=1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--time=00:20:00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--mail-user=him1234@gmail.com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standard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%j.out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%j.err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srun hostname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srun echo ${SLURM_JOBID}</a:t>
            </a:r>
            <a:endParaRPr sz="14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SLURM : Sample script (...contd)</a:t>
            </a:r>
            <a:endParaRPr b="1"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57200" y="1200150"/>
            <a:ext cx="8229600" cy="40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</a:rPr>
              <a:t>Send the job to the scheduler with the sbatch command: </a:t>
            </a:r>
            <a:r>
              <a:rPr lang="en" sz="14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sbatch sample.sh</a:t>
            </a:r>
            <a:endParaRPr sz="14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</a:rPr>
              <a:t>You will see text like “Submitted batch job 35298” get written to the terminal</a:t>
            </a:r>
            <a:endParaRPr sz="14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highlight>
                  <a:srgbClr val="FFFFFF"/>
                </a:highlight>
              </a:rPr>
              <a:t>Two files will be generated:</a:t>
            </a:r>
            <a:endParaRPr sz="14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9988"/>
                </a:solidFill>
                <a:highlight>
                  <a:srgbClr val="FFFFFF"/>
                </a:highlight>
              </a:rPr>
              <a:t>&lt;job_id&gt;.err</a:t>
            </a:r>
            <a:endParaRPr sz="1400">
              <a:solidFill>
                <a:srgbClr val="1A9988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9988"/>
                </a:solidFill>
                <a:highlight>
                  <a:srgbClr val="FFFFFF"/>
                </a:highlight>
              </a:rPr>
              <a:t>&lt;job_id&gt;.out</a:t>
            </a:r>
            <a:endParaRPr sz="1400">
              <a:solidFill>
                <a:srgbClr val="1A9988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SLURM : Serial job</a:t>
            </a:r>
            <a:endParaRPr b="1"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457200" y="1200150"/>
            <a:ext cx="8229600" cy="40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13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 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               				# specify number of nodes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--ntasks-per-node=1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  		# specify number of CPU cores per node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--time=00:10:00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     			# specify maximum duration of run in 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1402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h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ours:minutes:seconds format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--job-name=hello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			# specify job name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--error=job.%J.err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 			# specify error file name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--output=job.%J. out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  		# specify output file name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--partition=cpu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				</a:t>
            </a:r>
            <a:r>
              <a:rPr lang="en" sz="1300">
                <a:solidFill>
                  <a:srgbClr val="7F7F7F"/>
                </a:solidFill>
                <a:highlight>
                  <a:schemeClr val="lt1"/>
                </a:highlight>
              </a:rPr>
              <a:t># specify type of resource such as  CPU/GPU/High </a:t>
            </a:r>
            <a:endParaRPr sz="1300">
              <a:solidFill>
                <a:srgbClr val="7F7F7F"/>
              </a:solidFill>
              <a:highlight>
                <a:schemeClr val="lt1"/>
              </a:highlight>
            </a:endParaRPr>
          </a:p>
          <a:p>
            <a:pPr indent="431800" lvl="0" marL="36830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chemeClr val="lt1"/>
                </a:highlight>
              </a:rPr>
              <a:t> memory etc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$SLURM_SUBMIT_DIR</a:t>
            </a: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     				# change to directory from where job is submitted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### Set your environment (e.g. load required compiler, application)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module  load intel/oneapi/mpi/2021.4.0</a:t>
            </a:r>
            <a:endParaRPr sz="13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</a:rPr>
              <a:t>### Your command for Serial Execution (i.e. execution on one CPU core)</a:t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 ./&lt;executable&gt;</a:t>
            </a:r>
            <a:endParaRPr sz="13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SLURM : OpenMP jobs</a:t>
            </a:r>
            <a:endParaRPr b="1"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457200" y="1200150"/>
            <a:ext cx="8229600" cy="38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--job-name=openmp			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--ntasks=1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--cpus-per-task=4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--time=10:00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--output=ompresult.txt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 OMP_NUM_THREADS=$SLURM_CPUS_PER_TASK</a:t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srun ./hello.omp</a:t>
            </a:r>
            <a:endParaRPr sz="1500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SLURM : MPI job</a:t>
            </a:r>
            <a:endParaRPr b="1"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57200" y="1200150"/>
            <a:ext cx="8229600" cy="40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12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                  				# specify number of nodes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--ntasks-per-node=2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 		# specify number of cores per node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--time=01:00:00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     			# specify maximum duration of run in 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431800" lvl="0" marL="32258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	    hours:minutes:seconds format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--job-name=mpi_hello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		# specify job name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--error=job.%J.err 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		# specify error file name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--output=job.%J. out 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 		# specify output file name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--partition=standard  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               # specify type of resource such as  CPU/GPU/High 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431800" lvl="0" marL="36830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   memory etc.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### Load 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the</a:t>
            </a: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 default MPI module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  load intel/oneapi/mpi/2021.4.0</a:t>
            </a:r>
            <a:endParaRPr sz="12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</a:rPr>
              <a:t>### Run the mpi program with mpirun</a:t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mpirun -np $SLURM_NTASKS ./hello.mpi</a:t>
            </a:r>
            <a:endParaRPr sz="1200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482600" marR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</a:t>
            </a:r>
            <a:r>
              <a:rPr b="1" lang="en"/>
              <a:t> Creating Parallel environment </a:t>
            </a:r>
            <a:endParaRPr b="1"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Workload Managers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System to allocate shared compute resources to users of a large compute system 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Shared compute resources are often under contention 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- There is more compute work to be done than compute resources available at any given   </a:t>
            </a:r>
            <a:endParaRPr sz="1400">
              <a:solidFill>
                <a:srgbClr val="26262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  moment 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Workload is managed by a </a:t>
            </a:r>
            <a:r>
              <a:rPr lang="en" sz="1400">
                <a:solidFill>
                  <a:srgbClr val="1A9988"/>
                </a:solidFill>
              </a:rPr>
              <a:t>resource manager</a:t>
            </a:r>
            <a:r>
              <a:rPr lang="en" sz="1400">
                <a:solidFill>
                  <a:srgbClr val="262626"/>
                </a:solidFill>
              </a:rPr>
              <a:t> and a </a:t>
            </a:r>
            <a:r>
              <a:rPr lang="en" sz="1400">
                <a:solidFill>
                  <a:srgbClr val="1A9988"/>
                </a:solidFill>
              </a:rPr>
              <a:t>job scheduler</a:t>
            </a:r>
            <a:endParaRPr sz="1400">
              <a:solidFill>
                <a:srgbClr val="1A99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998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1A9988"/>
                </a:solidFill>
              </a:rPr>
              <a:t>Resource manager:</a:t>
            </a:r>
            <a:r>
              <a:rPr lang="en" sz="1400">
                <a:solidFill>
                  <a:srgbClr val="262626"/>
                </a:solidFill>
              </a:rPr>
              <a:t> </a:t>
            </a:r>
            <a:endParaRPr sz="14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- Monitors node availability and load (usage) </a:t>
            </a:r>
            <a:endParaRPr sz="14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- Manages CPU, network, disk, memory, etc. in a cluster</a:t>
            </a:r>
            <a:endParaRPr sz="14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1A9988"/>
                </a:solidFill>
              </a:rPr>
              <a:t>Job scheduler:</a:t>
            </a:r>
            <a:r>
              <a:rPr lang="en" sz="1400">
                <a:solidFill>
                  <a:srgbClr val="262626"/>
                </a:solidFill>
              </a:rPr>
              <a:t> </a:t>
            </a:r>
            <a:endParaRPr sz="14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- Sends compute tasks to nodes</a:t>
            </a:r>
            <a:endParaRPr sz="1400">
              <a:solidFill>
                <a:srgbClr val="26262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- Manages queues and priority</a:t>
            </a:r>
            <a:endParaRPr sz="1400">
              <a:solidFill>
                <a:srgbClr val="262626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52" name="Google Shape;3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--ntasks=16 --ntasks-per-node=16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73" name="Google Shape;3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79" name="Google Shape;379;p51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one process that can use 16 cores for multithreading: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one process that can use 16 cores for multithreading: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--ntasks=1 --cpus-per-task=16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Workload Managers (...contd)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2626"/>
                </a:solidFill>
              </a:rPr>
              <a:t>Some factors for determining which jobs get run: </a:t>
            </a:r>
            <a:endParaRPr sz="17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262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2626"/>
                </a:solidFill>
              </a:rPr>
              <a:t>- Current system load </a:t>
            </a:r>
            <a:endParaRPr sz="17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2626"/>
                </a:solidFill>
              </a:rPr>
              <a:t>- Submitting user’s fair-share usage</a:t>
            </a:r>
            <a:endParaRPr sz="17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2626"/>
                </a:solidFill>
              </a:rPr>
              <a:t> </a:t>
            </a:r>
            <a:endParaRPr sz="17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2626"/>
                </a:solidFill>
              </a:rPr>
              <a:t>- Submitted job’s requested resources</a:t>
            </a:r>
            <a:endParaRPr sz="1700">
              <a:solidFill>
                <a:srgbClr val="262626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one process that can use 16 cores for multithreading: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--ntasks=1 --cpus-per-task=16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4 processes that can use 4 cores each for multithreading: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394" name="Google Shape;3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 : Creating Parallel environment </a:t>
            </a:r>
            <a:endParaRPr b="1"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457200" y="1144225"/>
            <a:ext cx="8229600" cy="36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use mpi and do not care about where those cores are distributed: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to launch 16 independent processes (no communication):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those cores to spread across distinct nodes and no interference from other jobs: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--ntasks=16 --nodes=16 --exclusive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spread across 8 nodes to have two processes per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--ntasks=16 --ntasks-per-node=2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16 processes to stay on the same node: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--ntasks=16 --ntasks-per-node=16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one process that can use 16 cores for multithreading: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--ntasks=1 --cpus-per-task=16</a:t>
            </a:r>
            <a:endParaRPr sz="1200">
              <a:solidFill>
                <a:srgbClr val="E74C3C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you want 4 processes that can use 4 cores each for multithreading: </a:t>
            </a: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</a:rPr>
              <a:t>--ntasks=4 --cpus-per-task=4</a:t>
            </a:r>
            <a:endParaRPr sz="12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1756975" y="2055525"/>
            <a:ext cx="8229600" cy="38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1A9988"/>
                </a:solidFill>
                <a:highlight>
                  <a:schemeClr val="lt1"/>
                </a:highlight>
              </a:rPr>
              <a:t>THANK YOU</a:t>
            </a:r>
            <a:endParaRPr b="1" sz="6000">
              <a:solidFill>
                <a:srgbClr val="1A9988"/>
              </a:solidFill>
              <a:highlight>
                <a:schemeClr val="lt1"/>
              </a:highlight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>
              <a:solidFill>
                <a:srgbClr val="1A9988"/>
              </a:solidFill>
              <a:highlight>
                <a:schemeClr val="lt1"/>
              </a:highlight>
            </a:endParaRPr>
          </a:p>
          <a:p>
            <a:pPr indent="0" lvl="0" marL="482600" marR="25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7F7F7F"/>
              </a:solidFill>
              <a:highlight>
                <a:schemeClr val="lt1"/>
              </a:highlight>
            </a:endParaRPr>
          </a:p>
        </p:txBody>
      </p:sp>
      <p:pic>
        <p:nvPicPr>
          <p:cNvPr id="407" name="Google Shape;4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Workload Managers (...contd)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110900"/>
            <a:ext cx="8229600" cy="39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Several solutions to this problem: 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Portable Batch System (PBS)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Char char="●"/>
            </a:pPr>
            <a:r>
              <a:rPr b="1" lang="en" sz="1400">
                <a:solidFill>
                  <a:srgbClr val="1A9988"/>
                </a:solidFill>
              </a:rPr>
              <a:t>Simpler Linux Utility for Resource Management (SLURM)</a:t>
            </a:r>
            <a:endParaRPr b="1" sz="1400">
              <a:solidFill>
                <a:srgbClr val="1A9988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Moab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Univa Grid Engine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LoadLeveler, Condor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OpenLava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IBM’s Platform LSF</a:t>
            </a:r>
            <a:endParaRPr sz="1400">
              <a:solidFill>
                <a:srgbClr val="EC525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400"/>
              <a:buChar char="●"/>
            </a:pPr>
            <a:r>
              <a:rPr lang="en" sz="1400">
                <a:solidFill>
                  <a:srgbClr val="EC5252"/>
                </a:solidFill>
              </a:rPr>
              <a:t>… </a:t>
            </a:r>
            <a:endParaRPr sz="1400">
              <a:solidFill>
                <a:srgbClr val="EC5252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SLURM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Simple Linux Utility for Resource Management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Open source cluster management and job scheduling system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Slurm is both a resource manager and job scheduler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lang="en" sz="1400">
                <a:solidFill>
                  <a:srgbClr val="262626"/>
                </a:solidFill>
              </a:rPr>
              <a:t>Official documentation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https://slurm.schedmd.com/documentation.html</a:t>
            </a:r>
            <a:endParaRPr sz="1400">
              <a:solidFill>
                <a:srgbClr val="262626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000" y="2758250"/>
            <a:ext cx="2187999" cy="20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Terminologies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</a:rPr>
              <a:t>J</a:t>
            </a:r>
            <a:r>
              <a:rPr b="1" lang="en" sz="1500">
                <a:solidFill>
                  <a:srgbClr val="262626"/>
                </a:solidFill>
              </a:rPr>
              <a:t>ob</a:t>
            </a:r>
            <a:endParaRPr b="1" sz="1500">
              <a:solidFill>
                <a:srgbClr val="262626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a reservation on the system to run commands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</a:rPr>
              <a:t>Node</a:t>
            </a:r>
            <a:endParaRPr b="1" sz="1500">
              <a:solidFill>
                <a:srgbClr val="262626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physical machine that is part of the cluster. The cluster is made up of many connected nodes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</a:rPr>
              <a:t>Core/CPU</a:t>
            </a:r>
            <a:endParaRPr b="1" sz="1500">
              <a:solidFill>
                <a:srgbClr val="262626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single processing unit for computing. One node contains many cores or CPUs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</a:rPr>
              <a:t>Partition</a:t>
            </a:r>
            <a:endParaRPr b="1" sz="1500">
              <a:solidFill>
                <a:srgbClr val="262626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Queue for jobs. Has resource limits and access control.</a:t>
            </a:r>
            <a:endParaRPr sz="15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</a:rPr>
              <a:t>Quality of Service (QoS)</a:t>
            </a:r>
            <a:endParaRPr b="1" sz="1500">
              <a:solidFill>
                <a:srgbClr val="262626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special limits for a given partition or user</a:t>
            </a:r>
            <a:endParaRPr sz="1600">
              <a:solidFill>
                <a:srgbClr val="EC5252"/>
              </a:solidFill>
              <a:highlight>
                <a:srgbClr val="F2F3F5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262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Functions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SLURM has 3 main functions: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738650" y="1063375"/>
            <a:ext cx="2144100" cy="9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</a:rPr>
              <a:t>Allocate access to resources</a:t>
            </a:r>
            <a:endParaRPr sz="1300">
              <a:solidFill>
                <a:srgbClr val="262626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705350" y="2503563"/>
            <a:ext cx="2866200" cy="9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Provides a framework to run and monitor jobs on allocated nodes</a:t>
            </a:r>
            <a:endParaRPr sz="1300"/>
          </a:p>
        </p:txBody>
      </p:sp>
      <p:sp>
        <p:nvSpPr>
          <p:cNvPr id="122" name="Google Shape;122;p21"/>
          <p:cNvSpPr/>
          <p:nvPr/>
        </p:nvSpPr>
        <p:spPr>
          <a:xfrm>
            <a:off x="4705350" y="3943750"/>
            <a:ext cx="2210700" cy="9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Manages a job queue for competing resource requests</a:t>
            </a:r>
            <a:endParaRPr sz="1300"/>
          </a:p>
        </p:txBody>
      </p:sp>
      <p:cxnSp>
        <p:nvCxnSpPr>
          <p:cNvPr id="123" name="Google Shape;123;p21"/>
          <p:cNvCxnSpPr>
            <a:stCxn id="124" idx="1"/>
          </p:cNvCxnSpPr>
          <p:nvPr/>
        </p:nvCxnSpPr>
        <p:spPr>
          <a:xfrm flipH="1" rot="10800000">
            <a:off x="3049800" y="1561100"/>
            <a:ext cx="1355400" cy="12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flipH="1" rot="10800000">
            <a:off x="3086100" y="2819950"/>
            <a:ext cx="1307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3049800" y="2819950"/>
            <a:ext cx="1270800" cy="14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SLURM Jobs (things to be noted)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 a HPC cluster many jobs may be running at the same time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the resources requested by a user’s job are not free, the job will be put in queue and will be taken up for execution once the resources are available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minimize the waiting time in queue, the requested resources such as execution time, number of nodes and cores per node must be carefully chosen within the job script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the actual job execution exceeds the time duration specified in the job script, the job will be terminated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B37"/>
              </a:solidFill>
              <a:highlight>
                <a:srgbClr val="FFFFFF"/>
              </a:highlight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751" y="312599"/>
            <a:ext cx="932050" cy="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