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tantia" panose="02030602050306030303" pitchFamily="18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2D03F4-D446-4180-AE7C-D7AD3A0BD3F9}">
  <a:tblStyle styleId="{6A2D03F4-D446-4180-AE7C-D7AD3A0BD3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44500" y="6555895"/>
            <a:ext cx="80771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>
                <a:solidFill>
                  <a:srgbClr val="444D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35940" y="1480905"/>
            <a:ext cx="7934325" cy="461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44500" y="6555895"/>
            <a:ext cx="80771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44500" y="6555895"/>
            <a:ext cx="80771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>
                <a:solidFill>
                  <a:srgbClr val="444D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44500" y="6555895"/>
            <a:ext cx="80771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>
                <a:solidFill>
                  <a:srgbClr val="444D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44500" y="6555895"/>
            <a:ext cx="80771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444D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5940" y="1480905"/>
            <a:ext cx="7934325" cy="461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44500" y="6555895"/>
            <a:ext cx="80771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8100" marR="0" lvl="1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38100" marR="0" lvl="2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38100" marR="0" lvl="3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38100" marR="0" lvl="4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38100" marR="0" lvl="5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8100" marR="0" lvl="6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8100" marR="0" lvl="7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8100" marR="0" lvl="8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404823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48" name="Google Shape;48;p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1200150" y="2095500"/>
            <a:ext cx="7648575" cy="1181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6"/>
          <p:cNvGrpSpPr/>
          <p:nvPr/>
        </p:nvGrpSpPr>
        <p:grpSpPr>
          <a:xfrm>
            <a:off x="4043" y="0"/>
            <a:ext cx="9146269" cy="6858000"/>
            <a:chOff x="-1126" y="0"/>
            <a:chExt cx="9146269" cy="6858000"/>
          </a:xfrm>
        </p:grpSpPr>
        <p:sp>
          <p:nvSpPr>
            <p:cNvPr id="173" name="Google Shape;173;p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1173276" y="756031"/>
            <a:ext cx="6800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Transfer Instructions</a:t>
            </a:r>
            <a:endParaRPr sz="4800" dirty="0"/>
          </a:p>
        </p:txBody>
      </p:sp>
      <p:sp>
        <p:nvSpPr>
          <p:cNvPr id="179" name="Google Shape;179;p16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807847" y="1760408"/>
            <a:ext cx="7679055" cy="4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65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LDS Des, </a:t>
            </a:r>
            <a:r>
              <a:rPr lang="en-US" sz="28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1059815" lvl="1" indent="-247650" algn="l" rtl="0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loads 32-bit pointer from memory source to  destination register and DS.</a:t>
            </a:r>
            <a:endParaRPr dirty="0"/>
          </a:p>
          <a:p>
            <a:pPr marL="652780" marR="508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offset is placed in the destination register and the  segment is placed in DS.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8255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use this instruction the word at the lower memory  address must contain the offset and the word at the  higher address must contain the segment.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LDS BX, [0301 H]</a:t>
            </a:r>
            <a:endParaRPr dirty="0"/>
          </a:p>
        </p:txBody>
      </p:sp>
      <p:sp>
        <p:nvSpPr>
          <p:cNvPr id="181" name="Google Shape;181;p16"/>
          <p:cNvSpPr txBox="1">
            <a:spLocks noGrp="1"/>
          </p:cNvSpPr>
          <p:nvPr>
            <p:ph type="dt" idx="10"/>
          </p:nvPr>
        </p:nvSpPr>
        <p:spPr>
          <a:xfrm>
            <a:off x="209138" y="6475268"/>
            <a:ext cx="11974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3/23/2021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7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187" name="Google Shape;187;p1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1173276" y="756031"/>
            <a:ext cx="6800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Transfer Instructions</a:t>
            </a:r>
            <a:endParaRPr sz="4800" dirty="0"/>
          </a:p>
        </p:txBody>
      </p:sp>
      <p:sp>
        <p:nvSpPr>
          <p:cNvPr id="193" name="Google Shape;193;p17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928814" y="1742727"/>
            <a:ext cx="7679055" cy="391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65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LES Des, </a:t>
            </a:r>
            <a:r>
              <a:rPr lang="en-US" sz="28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1059815" lvl="1" indent="-247650" algn="l" rtl="0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loads 32-bit pointer from memory source to  destination register and ES.</a:t>
            </a:r>
            <a:endParaRPr dirty="0"/>
          </a:p>
          <a:p>
            <a:pPr marL="652780" marR="508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offset is placed in the destination register and the  segment is placed in ES.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31369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is very similar to LDS except that it  initializes ES instead of DS.</a:t>
            </a:r>
            <a:endParaRPr dirty="0"/>
          </a:p>
          <a:p>
            <a:pPr marL="652780" marR="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LES BX, [0301 H]</a:t>
            </a:r>
            <a:endParaRPr dirty="0"/>
          </a:p>
        </p:txBody>
      </p:sp>
      <p:sp>
        <p:nvSpPr>
          <p:cNvPr id="195" name="Google Shape;195;p1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8"/>
          <p:cNvGrpSpPr/>
          <p:nvPr/>
        </p:nvGrpSpPr>
        <p:grpSpPr>
          <a:xfrm>
            <a:off x="-1270" y="0"/>
            <a:ext cx="9146269" cy="6858000"/>
            <a:chOff x="-1126" y="0"/>
            <a:chExt cx="9146269" cy="6858000"/>
          </a:xfrm>
        </p:grpSpPr>
        <p:sp>
          <p:nvSpPr>
            <p:cNvPr id="201" name="Google Shape;201;p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1173276" y="756031"/>
            <a:ext cx="6800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Transfer Instructions</a:t>
            </a:r>
            <a:endParaRPr sz="4800" dirty="0"/>
          </a:p>
        </p:txBody>
      </p: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1135168" y="1732009"/>
            <a:ext cx="6534150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000"/>
              <a:buFont typeface="Noto Sans Symbols"/>
              <a:buChar char="⚫"/>
            </a:pPr>
            <a:r>
              <a:rPr lang="en-US" sz="21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LAHF</a:t>
            </a:r>
            <a:endParaRPr sz="21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664"/>
              </a:spcBef>
              <a:spcAft>
                <a:spcPts val="0"/>
              </a:spcAft>
              <a:buClr>
                <a:srgbClr val="A4B592"/>
              </a:buClr>
              <a:buSzPts val="1600"/>
              <a:buFont typeface="Noto Sans Symbols"/>
              <a:buChar char="⚫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copies the lower byte of flag register to AH.</a:t>
            </a:r>
            <a:endParaRPr sz="19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Clr>
                <a:srgbClr val="E7BB29"/>
              </a:buClr>
              <a:buSzPts val="2000"/>
              <a:buFont typeface="Noto Sans Symbols"/>
              <a:buChar char="⚫"/>
            </a:pPr>
            <a:r>
              <a:rPr lang="en-US" sz="21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SAHF</a:t>
            </a:r>
            <a:endParaRPr sz="21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664"/>
              </a:spcBef>
              <a:spcAft>
                <a:spcPts val="0"/>
              </a:spcAft>
              <a:buClr>
                <a:srgbClr val="A4B592"/>
              </a:buClr>
              <a:buSzPts val="1600"/>
              <a:buFont typeface="Noto Sans Symbols"/>
              <a:buChar char="⚫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copies the contents of AH to lower byte of flag register.</a:t>
            </a:r>
            <a:endParaRPr sz="19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E7BB29"/>
              </a:buClr>
              <a:buSzPts val="2000"/>
              <a:buFont typeface="Noto Sans Symbols"/>
              <a:buChar char="⚫"/>
            </a:pPr>
            <a:r>
              <a:rPr lang="en-US" sz="21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PUSHF</a:t>
            </a:r>
            <a:endParaRPr sz="21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665"/>
              </a:spcBef>
              <a:spcAft>
                <a:spcPts val="0"/>
              </a:spcAft>
              <a:buClr>
                <a:srgbClr val="A4B592"/>
              </a:buClr>
              <a:buSzPts val="1600"/>
              <a:buFont typeface="Noto Sans Symbols"/>
              <a:buChar char="⚫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Pushes flag register to top of stack.</a:t>
            </a:r>
            <a:endParaRPr sz="19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Clr>
                <a:srgbClr val="E7BB29"/>
              </a:buClr>
              <a:buSzPts val="2000"/>
              <a:buFont typeface="Noto Sans Symbols"/>
              <a:buChar char="⚫"/>
            </a:pPr>
            <a:r>
              <a:rPr lang="en-US" sz="21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POPF</a:t>
            </a:r>
            <a:endParaRPr sz="21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664"/>
              </a:spcBef>
              <a:spcAft>
                <a:spcPts val="0"/>
              </a:spcAft>
              <a:buClr>
                <a:srgbClr val="A4B592"/>
              </a:buClr>
              <a:buSzPts val="1600"/>
              <a:buFont typeface="Noto Sans Symbols"/>
              <a:buChar char="⚫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Pops the stack top to flag register.</a:t>
            </a:r>
            <a:endParaRPr sz="19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9" name="Google Shape;209;p1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9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215" name="Google Shape;215;p1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1260474" y="1425895"/>
            <a:ext cx="6819224" cy="41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9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ADD Des, </a:t>
            </a:r>
            <a:r>
              <a:rPr lang="en-US" sz="28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89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adds a byte to byte or a word to word.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effects AF, CF, OF, PF, SF, ZF flags.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rgbClr val="F3A346"/>
              </a:buClr>
              <a:buSzPts val="165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ADD AL, 74H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F3A346"/>
              </a:buClr>
              <a:buSzPts val="165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ADD DX, AX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F3A346"/>
              </a:buClr>
              <a:buSzPts val="165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ADD AX, [BX]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3" name="Google Shape;223;p1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0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229" name="Google Shape;229;p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1300729" y="1461955"/>
            <a:ext cx="6203315" cy="41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9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ADC Des, </a:t>
            </a:r>
            <a:r>
              <a:rPr lang="en-US" sz="28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89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adds the two operands with CF.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effects AF, CF, OF, PF, SF, ZF flags.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rgbClr val="F3A346"/>
              </a:buClr>
              <a:buSzPts val="165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ADC AL, 74H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F3A346"/>
              </a:buClr>
              <a:buSzPts val="165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ADC DX, AX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F3A346"/>
              </a:buClr>
              <a:buSzPts val="165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ADC AX, [BX]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7" name="Google Shape;237;p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1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243" name="Google Shape;243;p2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1088516" y="1420749"/>
            <a:ext cx="7640320" cy="45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6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SUB Des, </a:t>
            </a:r>
            <a:r>
              <a:rPr lang="en-US" sz="28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Clr>
                <a:srgbClr val="A4B592"/>
              </a:buClr>
              <a:buSzPts val="220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subtracts a byte from byte or a word from word.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A4B592"/>
              </a:buClr>
              <a:buSzPts val="220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effects AF, CF, OF, PF, SF, ZF flags.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Clr>
                <a:srgbClr val="A4B592"/>
              </a:buClr>
              <a:buSzPts val="220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subtraction, CF acts as borrow flag.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A4B592"/>
              </a:buClr>
              <a:buSzPts val="220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F3A346"/>
              </a:buClr>
              <a:buSzPts val="15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SUB AL, 74H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Clr>
                <a:srgbClr val="F3A346"/>
              </a:buClr>
              <a:buSzPts val="15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SUB DX, AX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F3A346"/>
              </a:buClr>
              <a:buSzPts val="15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SUB AX, [BX]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1" name="Google Shape;251;p2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2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257" name="Google Shape;257;p2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895599" y="1450677"/>
            <a:ext cx="7013575" cy="433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00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SBB Des, </a:t>
            </a:r>
            <a:r>
              <a:rPr lang="en-US" sz="28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7857"/>
              </a:lnSpc>
              <a:spcBef>
                <a:spcPts val="1935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subtracts the two operands and also the  borrow from the result.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effects AF, CF, OF, PF, SF, ZF flags.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35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F3A346"/>
              </a:buClr>
              <a:buSzPts val="165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SBB AL, 74H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495"/>
              </a:spcBef>
              <a:spcAft>
                <a:spcPts val="0"/>
              </a:spcAft>
              <a:buClr>
                <a:srgbClr val="F3A346"/>
              </a:buClr>
              <a:buSzPts val="165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SBB DX, AX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rgbClr val="F3A346"/>
              </a:buClr>
              <a:buSzPts val="165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SBB AX, [BX]</a:t>
            </a: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5" name="Google Shape;265;p2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3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271" name="Google Shape;271;p2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949257" y="1436155"/>
            <a:ext cx="6906259" cy="41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9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INC Des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89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increments the byte or word by one.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operand can be a register or memory  location.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effects AF, OF, PF, SF, ZF flags.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CF is not effected.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INC AX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9" name="Google Shape;279;p2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4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285" name="Google Shape;285;p2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1094107" y="1533806"/>
            <a:ext cx="6906259" cy="41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9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DEC Des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89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decrements the byte or word by one.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operand can be a register or memory  location.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effects AF, OF, PF, SF, ZF flags.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CF is not effected.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A4B592"/>
              </a:buClr>
              <a:buSzPts val="23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DEC AX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5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299" name="Google Shape;299;p2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25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961709" y="1416993"/>
            <a:ext cx="7171055" cy="45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200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AAA (ASCII Adjust after Addition):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data entered from the terminal is in ASCII format.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ASCII, 0 – 9 are represented by 30H – 39H.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allows us to add the ASCII codes.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does not have any operand.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Other ASCII Instructions: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AAS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(ASCII Adjust after Subtraction)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AAM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(ASCII Adjust after Multiplication)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AAD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(ASCII Adjust Before Division)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7" name="Google Shape;307;p2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61" name="Google Shape;61;p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578610" y="756031"/>
            <a:ext cx="598995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 Set of 8086</a:t>
            </a: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35940" y="1721866"/>
            <a:ext cx="8072120" cy="394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508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 instruction is a binary pattern designed  inside a microprocessor to perform a specific  function.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1132840" lvl="0" indent="-2730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entire group of instructions that a  microprocessor supports is called  </a:t>
            </a:r>
            <a:r>
              <a:rPr lang="en-US" sz="32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Instruction Set</a:t>
            </a:r>
            <a:r>
              <a:rPr lang="en-US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8086 has more than </a:t>
            </a:r>
            <a:r>
              <a:rPr lang="en-US" sz="32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20,000 </a:t>
            </a:r>
            <a:r>
              <a:rPr lang="en-US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instructions.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6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313" name="Google Shape;313;p2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26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535940" y="1724913"/>
            <a:ext cx="8030209" cy="418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65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DAA (Decimal Adjust after Addition)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used to make sure that the result of adding two BCD  numbers is adjusted to be a correct BCD number.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only works on AL register.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DAS (Decimal Adjust after Subtraction)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90805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used to make sure that the result of subtracting two  BCD numbers is adjusted to be a correct BCD number.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only works on AL register.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1" name="Google Shape;321;p2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7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327" name="Google Shape;327;p2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1109982" y="1966913"/>
            <a:ext cx="6874509" cy="3215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287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NEG Des </a:t>
            </a:r>
            <a:endParaRPr sz="3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71120" lvl="1" indent="-2476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A4B592"/>
              </a:buClr>
              <a:buSzPts val="2700"/>
              <a:buFont typeface="Noto Sans Symbols"/>
              <a:buChar char="⚫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creates 2’s complement of a given  number.</a:t>
            </a:r>
            <a:endParaRPr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A4B592"/>
              </a:buClr>
              <a:buSzPts val="2700"/>
              <a:buFont typeface="Noto Sans Symbols"/>
              <a:buChar char="⚫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That means, it changes the sign of a  number.</a:t>
            </a:r>
            <a:endParaRPr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28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341" name="Google Shape;341;p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28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951356" y="1686628"/>
            <a:ext cx="777748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800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350"/>
              <a:buFont typeface="Noto Sans Symbols"/>
              <a:buChar char="⚫"/>
            </a:pPr>
            <a:r>
              <a:rPr lang="en-US" sz="25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CMP Des, </a:t>
            </a:r>
            <a:r>
              <a:rPr lang="en-US" sz="25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5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compares two specified bytes or words.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321945" lvl="1" indent="-247650" algn="l" rtl="0">
              <a:lnSpc>
                <a:spcPct val="96086"/>
              </a:lnSpc>
              <a:spcBef>
                <a:spcPts val="173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Des can be a constant, register or memory  location.</a:t>
            </a:r>
            <a:endParaRPr dirty="0"/>
          </a:p>
          <a:p>
            <a:pPr marL="652780" marR="78105" lvl="1" indent="-247650" algn="l" rtl="0">
              <a:lnSpc>
                <a:spcPct val="96086"/>
              </a:lnSpc>
              <a:spcBef>
                <a:spcPts val="175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Both operands cannot be a memory location at the same  time.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80645" lvl="1" indent="-247650" algn="l" rtl="0">
              <a:lnSpc>
                <a:spcPct val="80000"/>
              </a:lnSpc>
              <a:spcBef>
                <a:spcPts val="177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comparison is done simply by internally subtracting  the source from destination.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96086"/>
              </a:lnSpc>
              <a:spcBef>
                <a:spcPts val="173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value of source and destination does not change, but  the flags are modified to indicate the result.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9" name="Google Shape;349;p2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9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355" name="Google Shape;355;p2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29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984377" y="1390943"/>
            <a:ext cx="7502525" cy="509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397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150"/>
              <a:buFont typeface="Noto Sans Symbols"/>
              <a:buChar char="⚫"/>
            </a:pPr>
            <a:r>
              <a:rPr lang="en-US" sz="23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MUL </a:t>
            </a:r>
            <a:r>
              <a:rPr lang="en-US" sz="23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3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an unsigned multiplication instruction.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62230" lvl="1" indent="-247650" algn="l" rtl="0">
              <a:lnSpc>
                <a:spcPct val="80000"/>
              </a:lnSpc>
              <a:spcBef>
                <a:spcPts val="173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multiplies two bytes to produce a word or two words to  produce a double word.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AX = AL *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DX : AX = AX *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200" b="0" i="0" u="sng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sng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assumes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one of the operand in AL or AX.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can be a register or memory location.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7BB29"/>
              </a:buClr>
              <a:buSzPts val="2150"/>
              <a:buFont typeface="Noto Sans Symbols"/>
              <a:buChar char="⚫"/>
            </a:pPr>
            <a:r>
              <a:rPr lang="en-US" sz="23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IMUL </a:t>
            </a:r>
            <a:r>
              <a:rPr lang="en-US" sz="23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3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A4B592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a signed multiplication instruction.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3" name="Google Shape;363;p29"/>
          <p:cNvSpPr txBox="1">
            <a:spLocks noGrp="1"/>
          </p:cNvSpPr>
          <p:nvPr>
            <p:ph type="dt" idx="10"/>
          </p:nvPr>
        </p:nvSpPr>
        <p:spPr>
          <a:xfrm>
            <a:off x="457200" y="6529567"/>
            <a:ext cx="10659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3/23/2021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30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369" name="Google Shape;369;p3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30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375" name="Google Shape;375;p30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76" name="Google Shape;376;p30"/>
          <p:cNvSpPr txBox="1"/>
          <p:nvPr/>
        </p:nvSpPr>
        <p:spPr>
          <a:xfrm>
            <a:off x="776097" y="1524703"/>
            <a:ext cx="7710805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097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65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DIV </a:t>
            </a:r>
            <a:r>
              <a:rPr lang="en-US" sz="28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35"/>
              </a:spcBef>
              <a:spcAft>
                <a:spcPts val="0"/>
              </a:spcAft>
              <a:buClr>
                <a:srgbClr val="A4B592"/>
              </a:buClr>
              <a:buSzPts val="220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an unsigned division instruction.</a:t>
            </a:r>
            <a:endParaRPr sz="2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Clr>
                <a:srgbClr val="A4B592"/>
              </a:buClr>
              <a:buSzPts val="220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divides word by byte or double word by word.</a:t>
            </a:r>
            <a:endParaRPr sz="2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8076"/>
              </a:lnSpc>
              <a:spcBef>
                <a:spcPts val="1864"/>
              </a:spcBef>
              <a:spcAft>
                <a:spcPts val="0"/>
              </a:spcAft>
              <a:buClr>
                <a:srgbClr val="A4B592"/>
              </a:buClr>
              <a:buSzPts val="220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operand is stored in AX, divisor is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the  result is stored as:</a:t>
            </a:r>
            <a:endParaRPr dirty="0"/>
          </a:p>
          <a:p>
            <a:pPr marL="246379" marR="2292350" lvl="2" indent="-246379" algn="r" rtl="0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>
                <a:srgbClr val="F3A346"/>
              </a:buClr>
              <a:buSzPts val="160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AH = remainder	AL = quotient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E7BB29"/>
              </a:buClr>
              <a:buSzPts val="2650"/>
              <a:buFont typeface="Noto Sans Symbols"/>
              <a:buChar char="⚫"/>
            </a:pPr>
            <a:r>
              <a:rPr lang="en-US" sz="28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IDIV </a:t>
            </a:r>
            <a:r>
              <a:rPr lang="en-US" sz="28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47650" marR="2351405" lvl="1" indent="-247650" algn="r" rtl="0">
              <a:lnSpc>
                <a:spcPct val="100000"/>
              </a:lnSpc>
              <a:spcBef>
                <a:spcPts val="1535"/>
              </a:spcBef>
              <a:spcAft>
                <a:spcPts val="0"/>
              </a:spcAft>
              <a:buClr>
                <a:srgbClr val="A4B592"/>
              </a:buClr>
              <a:buSzPts val="220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a signed division instruction.</a:t>
            </a:r>
            <a:endParaRPr sz="2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7" name="Google Shape;377;p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1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383" name="Google Shape;383;p3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1523110" y="756031"/>
            <a:ext cx="6097778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535940" y="1724913"/>
            <a:ext cx="7863205" cy="4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650"/>
              <a:buFont typeface="Noto Sans Symbols"/>
              <a:buChar char="⚫"/>
            </a:pPr>
            <a:r>
              <a:rPr lang="en-US" sz="28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CBW (Convert Byte to Word):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converts byte in AL to word in AX.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125729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conversion is done by extending the sign bit of AL  throughout AH.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814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CWD (Convert Word to Double Word):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converts word in AX to double word in  DX : AX.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94615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conversion is done by extending the sign bit of AX  throughout DX.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2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397" name="Google Shape;397;p3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32"/>
          <p:cNvSpPr txBox="1">
            <a:spLocks noGrp="1"/>
          </p:cNvSpPr>
          <p:nvPr>
            <p:ph type="title"/>
          </p:nvPr>
        </p:nvSpPr>
        <p:spPr>
          <a:xfrm>
            <a:off x="705104" y="756031"/>
            <a:ext cx="773684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403" name="Google Shape;403;p32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4" name="Google Shape;404;p32"/>
          <p:cNvSpPr txBox="1"/>
          <p:nvPr/>
        </p:nvSpPr>
        <p:spPr>
          <a:xfrm>
            <a:off x="705104" y="1834794"/>
            <a:ext cx="6344285" cy="305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447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These instructions are used at the bit level.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These instructions can be used for: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Testing a zero bit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Set or reset a bit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Shift bits across registers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5" name="Google Shape;405;p3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3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411" name="Google Shape;411;p3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33"/>
          <p:cNvSpPr txBox="1">
            <a:spLocks noGrp="1"/>
          </p:cNvSpPr>
          <p:nvPr>
            <p:ph type="title"/>
          </p:nvPr>
        </p:nvSpPr>
        <p:spPr>
          <a:xfrm>
            <a:off x="705104" y="756031"/>
            <a:ext cx="773684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417" name="Google Shape;417;p33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18" name="Google Shape;418;p33"/>
          <p:cNvSpPr txBox="1"/>
          <p:nvPr/>
        </p:nvSpPr>
        <p:spPr>
          <a:xfrm>
            <a:off x="781934" y="2248663"/>
            <a:ext cx="7240905" cy="197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 Des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796925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complements each bit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to produce 1’s  complement of the specified operand.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operand can be a register or memory location.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9" name="Google Shape;419;p3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4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425" name="Google Shape;425;p3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34"/>
          <p:cNvSpPr txBox="1">
            <a:spLocks noGrp="1"/>
          </p:cNvSpPr>
          <p:nvPr>
            <p:ph type="title"/>
          </p:nvPr>
        </p:nvSpPr>
        <p:spPr>
          <a:xfrm>
            <a:off x="705104" y="756031"/>
            <a:ext cx="773684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431" name="Google Shape;431;p34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32" name="Google Shape;432;p34"/>
          <p:cNvSpPr txBox="1">
            <a:spLocks noGrp="1"/>
          </p:cNvSpPr>
          <p:nvPr>
            <p:ph type="body" idx="1"/>
          </p:nvPr>
        </p:nvSpPr>
        <p:spPr>
          <a:xfrm>
            <a:off x="535940" y="1480905"/>
            <a:ext cx="7934325" cy="466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75" rIns="0" bIns="0" anchor="t" anchorCtr="0">
            <a:spAutoFit/>
          </a:bodyPr>
          <a:lstStyle/>
          <a:p>
            <a:pPr marL="285115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/>
              <a:t>AND Des, Src</a:t>
            </a:r>
            <a:endParaRPr/>
          </a:p>
          <a:p>
            <a:pPr marL="652780" lvl="1" indent="-2476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It performs AND operation of Des and Src.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722630" lvl="1" indent="-247650" algn="l" rtl="0">
              <a:lnSpc>
                <a:spcPct val="107916"/>
              </a:lnSpc>
              <a:spcBef>
                <a:spcPts val="1814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Src can be immediate number, register or memory  location.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lvl="1" indent="-247650" algn="l" rtl="0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Des can be register or memory location.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7916"/>
              </a:lnSpc>
              <a:spcBef>
                <a:spcPts val="1814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Both operands cannot be memory locations at the same  time.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lvl="1" indent="-247650" algn="l" rtl="0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CF and OF become zero after the operation.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lvl="1" indent="-247650" algn="l" rtl="0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PF, SF and ZF are updated.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3" name="Google Shape;433;p3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35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439" name="Google Shape;439;p3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35"/>
          <p:cNvSpPr txBox="1">
            <a:spLocks noGrp="1"/>
          </p:cNvSpPr>
          <p:nvPr>
            <p:ph type="title"/>
          </p:nvPr>
        </p:nvSpPr>
        <p:spPr>
          <a:xfrm>
            <a:off x="705104" y="756031"/>
            <a:ext cx="773684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445" name="Google Shape;445;p35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46" name="Google Shape;446;p35"/>
          <p:cNvSpPr txBox="1">
            <a:spLocks noGrp="1"/>
          </p:cNvSpPr>
          <p:nvPr>
            <p:ph type="body" idx="1"/>
          </p:nvPr>
        </p:nvSpPr>
        <p:spPr>
          <a:xfrm>
            <a:off x="535940" y="1480905"/>
            <a:ext cx="7934325" cy="466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75" rIns="0" bIns="0" anchor="t" anchorCtr="0">
            <a:spAutoFit/>
          </a:bodyPr>
          <a:lstStyle/>
          <a:p>
            <a:pPr marL="285115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/>
              <a:t>OR Des, Src</a:t>
            </a:r>
            <a:endParaRPr/>
          </a:p>
          <a:p>
            <a:pPr marL="652780" lvl="1" indent="-2476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It performs OR operation of Des and Src.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722630" lvl="1" indent="-247650" algn="l" rtl="0">
              <a:lnSpc>
                <a:spcPct val="107916"/>
              </a:lnSpc>
              <a:spcBef>
                <a:spcPts val="1814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Src can be immediate number, register or memory  location.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lvl="1" indent="-247650" algn="l" rtl="0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Des can be register or memory location.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7916"/>
              </a:lnSpc>
              <a:spcBef>
                <a:spcPts val="1814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Both operands cannot be memory locations at the same  time.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lvl="1" indent="-247650" algn="l" rtl="0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CF and OF become zero after the operation.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lvl="1" indent="-247650" algn="l" rtl="0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PF, SF and ZF are updated.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7" name="Google Shape;447;p3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1126" y="44970"/>
            <a:ext cx="9146269" cy="6858000"/>
            <a:chOff x="-1126" y="0"/>
            <a:chExt cx="9146269" cy="6858000"/>
          </a:xfrm>
        </p:grpSpPr>
        <p:sp>
          <p:nvSpPr>
            <p:cNvPr id="75" name="Google Shape;75;p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494791" y="756031"/>
            <a:ext cx="815467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Classification of Instruction</a:t>
            </a:r>
            <a:r>
              <a:rPr lang="en-US" dirty="0"/>
              <a:t> </a:t>
            </a:r>
            <a:r>
              <a:rPr lang="en-US" sz="4800" dirty="0"/>
              <a:t>Set</a:t>
            </a:r>
            <a:endParaRPr dirty="0"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2" name="Google Shape;82;p9"/>
          <p:cNvSpPr txBox="1"/>
          <p:nvPr/>
        </p:nvSpPr>
        <p:spPr>
          <a:xfrm>
            <a:off x="535940" y="1472158"/>
            <a:ext cx="7409815" cy="445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287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 Transfer Instructions</a:t>
            </a:r>
            <a:endParaRPr sz="3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Arithmetic Instructions</a:t>
            </a:r>
            <a:endParaRPr sz="3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Bit Manipulation Instructions</a:t>
            </a:r>
            <a:endParaRPr sz="3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 Execution Transfer Instructions</a:t>
            </a:r>
            <a:endParaRPr sz="3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964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String Instructions</a:t>
            </a:r>
            <a:endParaRPr sz="3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Processor Control Instructions</a:t>
            </a:r>
            <a:endParaRPr sz="3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415164" y="6510442"/>
            <a:ext cx="10418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3/23/2021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6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453" name="Google Shape;453;p3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36"/>
          <p:cNvSpPr txBox="1">
            <a:spLocks noGrp="1"/>
          </p:cNvSpPr>
          <p:nvPr>
            <p:ph type="title"/>
          </p:nvPr>
        </p:nvSpPr>
        <p:spPr>
          <a:xfrm>
            <a:off x="705104" y="756031"/>
            <a:ext cx="773684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body" idx="1"/>
          </p:nvPr>
        </p:nvSpPr>
        <p:spPr>
          <a:xfrm>
            <a:off x="535940" y="1480905"/>
            <a:ext cx="7934325" cy="466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75" rIns="0" bIns="0" anchor="t" anchorCtr="0">
            <a:spAutoFit/>
          </a:bodyPr>
          <a:lstStyle/>
          <a:p>
            <a:pPr marL="285115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/>
              <a:t>XOR Des, Src</a:t>
            </a:r>
            <a:endParaRPr/>
          </a:p>
          <a:p>
            <a:pPr marL="652780" lvl="1" indent="-2476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It performs XOR operation of Des and Src.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722630" lvl="1" indent="-247650" algn="l" rtl="0">
              <a:lnSpc>
                <a:spcPct val="107916"/>
              </a:lnSpc>
              <a:spcBef>
                <a:spcPts val="1814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Src can be immediate number, register or memory  location.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lvl="1" indent="-247650" algn="l" rtl="0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Des can be register or memory location.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7916"/>
              </a:lnSpc>
              <a:spcBef>
                <a:spcPts val="1814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Both operands cannot be memory locations at the same  time.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lvl="1" indent="-247650" algn="l" rtl="0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CF and OF become zero after the operation.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marL="652780" lvl="1" indent="-247650" algn="l" rtl="0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PF, SF and ZF are updated.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1" name="Google Shape;461;p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7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467" name="Google Shape;467;p3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Google Shape;472;p37"/>
          <p:cNvSpPr txBox="1">
            <a:spLocks noGrp="1"/>
          </p:cNvSpPr>
          <p:nvPr>
            <p:ph type="title"/>
          </p:nvPr>
        </p:nvSpPr>
        <p:spPr>
          <a:xfrm>
            <a:off x="705104" y="756031"/>
            <a:ext cx="773684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535940" y="1726438"/>
            <a:ext cx="8051165" cy="415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SHL Des, Count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shift bits of byte or word left, by count.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puts zero(s) in LSBs.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MSB is shifted into carry flag.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257175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the number of bits desired to be shifted is 1, then the  immediate number 1 can be written in Count.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However, if the number of bits to be shifted is more than  1, then the count is put in CL register.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75" name="Google Shape;475;p3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8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481" name="Google Shape;481;p3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705104" y="756031"/>
            <a:ext cx="773684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487" name="Google Shape;487;p38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88" name="Google Shape;488;p38"/>
          <p:cNvSpPr txBox="1"/>
          <p:nvPr/>
        </p:nvSpPr>
        <p:spPr>
          <a:xfrm>
            <a:off x="535940" y="1726438"/>
            <a:ext cx="8051165" cy="415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SHR Des, Count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shift bits of byte or word right, by count.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puts zero(s) in MSBs.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LSB is shifted into carry flag.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257175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the number of bits desired to be shifted is 1, then the  immediate number 1 can be written in Count.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However, if the number of bits to be shifted is more than  1, then the count is put in CL register.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89" name="Google Shape;489;p3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9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495" name="Google Shape;495;p3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705104" y="756031"/>
            <a:ext cx="773684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501" name="Google Shape;501;p39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02" name="Google Shape;502;p39"/>
          <p:cNvSpPr txBox="1"/>
          <p:nvPr/>
        </p:nvSpPr>
        <p:spPr>
          <a:xfrm>
            <a:off x="535940" y="1726438"/>
            <a:ext cx="8051165" cy="352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ROL Des, Count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rotates bits of byte or word left, by count.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MSB is transferred to LSB and also to CF.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257175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the number of bits desired to be shifted is 1, then the  immediate number 1 can be written in Count.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However, if the number of bits to be shifted is more than  1, then the count is put in CL register.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3" name="Google Shape;503;p3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0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509" name="Google Shape;509;p4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40"/>
          <p:cNvSpPr txBox="1">
            <a:spLocks noGrp="1"/>
          </p:cNvSpPr>
          <p:nvPr>
            <p:ph type="title"/>
          </p:nvPr>
        </p:nvSpPr>
        <p:spPr>
          <a:xfrm>
            <a:off x="705104" y="756031"/>
            <a:ext cx="773684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515" name="Google Shape;515;p40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16" name="Google Shape;516;p40"/>
          <p:cNvSpPr txBox="1"/>
          <p:nvPr/>
        </p:nvSpPr>
        <p:spPr>
          <a:xfrm>
            <a:off x="535940" y="1726438"/>
            <a:ext cx="8051165" cy="352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ROR Des, Count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rotates bits of byte or word right, by count.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LSB is transferred to MSB and also to CF.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257175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the number of bits desired to be shifted is 1, then the  immediate number 1 can be written in Count.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However, if the number of bits to be shifted is more than  1, then the count is put in CL register.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17" name="Google Shape;517;p4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41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523" name="Google Shape;523;p4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8" name="Google Shape;528;p41"/>
          <p:cNvSpPr txBox="1">
            <a:spLocks noGrp="1"/>
          </p:cNvSpPr>
          <p:nvPr>
            <p:ph type="title"/>
          </p:nvPr>
        </p:nvSpPr>
        <p:spPr>
          <a:xfrm>
            <a:off x="781304" y="981583"/>
            <a:ext cx="7579995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Program Execution Transfer Instructions</a:t>
            </a:r>
            <a:endParaRPr sz="3200" dirty="0"/>
          </a:p>
        </p:txBody>
      </p:sp>
      <p:sp>
        <p:nvSpPr>
          <p:cNvPr id="529" name="Google Shape;529;p41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30" name="Google Shape;530;p41"/>
          <p:cNvSpPr txBox="1"/>
          <p:nvPr/>
        </p:nvSpPr>
        <p:spPr>
          <a:xfrm>
            <a:off x="673861" y="2377989"/>
            <a:ext cx="8054975" cy="247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508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These instructions cause change in the sequence of the  execution of instruction.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187960" lvl="0" indent="-27305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change can be through a condition or sometimes  unconditional.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conditions are represented by flags.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1" name="Google Shape;531;p4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42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537" name="Google Shape;537;p4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2" name="Google Shape;542;p42"/>
          <p:cNvSpPr txBox="1">
            <a:spLocks noGrp="1"/>
          </p:cNvSpPr>
          <p:nvPr>
            <p:ph type="title"/>
          </p:nvPr>
        </p:nvSpPr>
        <p:spPr>
          <a:xfrm>
            <a:off x="781304" y="981583"/>
            <a:ext cx="7579995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Program Execution Transfer Instructions</a:t>
            </a:r>
            <a:endParaRPr sz="3200" dirty="0"/>
          </a:p>
        </p:txBody>
      </p:sp>
      <p:sp>
        <p:nvSpPr>
          <p:cNvPr id="543" name="Google Shape;543;p42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44" name="Google Shape;544;p42"/>
          <p:cNvSpPr txBox="1"/>
          <p:nvPr/>
        </p:nvSpPr>
        <p:spPr>
          <a:xfrm>
            <a:off x="535940" y="1726438"/>
            <a:ext cx="8063230" cy="458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4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CALL Des</a:t>
            </a:r>
            <a:endParaRPr sz="24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229234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is used to call a subroutine or function  or procedure.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94615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address of next instruction after CALL is saved onto  stack.</a:t>
            </a:r>
            <a:endParaRPr dirty="0"/>
          </a:p>
          <a:p>
            <a:pPr marL="285115" marR="0" lvl="0" indent="-273050" algn="l" rtl="0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4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RET</a:t>
            </a:r>
            <a:endParaRPr sz="24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returns the control from procedure to calling program.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Every CALL instruction should have a RET.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5" name="Google Shape;545;p4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3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551" name="Google Shape;551;p4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6" name="Google Shape;556;p43"/>
          <p:cNvSpPr txBox="1">
            <a:spLocks noGrp="1"/>
          </p:cNvSpPr>
          <p:nvPr>
            <p:ph type="title"/>
          </p:nvPr>
        </p:nvSpPr>
        <p:spPr>
          <a:xfrm>
            <a:off x="781304" y="981583"/>
            <a:ext cx="7579995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Program Execution Transfer Instructions</a:t>
            </a:r>
            <a:endParaRPr sz="3200" dirty="0"/>
          </a:p>
        </p:txBody>
      </p:sp>
      <p:sp>
        <p:nvSpPr>
          <p:cNvPr id="557" name="Google Shape;557;p43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58" name="Google Shape;558;p43"/>
          <p:cNvSpPr txBox="1"/>
          <p:nvPr/>
        </p:nvSpPr>
        <p:spPr>
          <a:xfrm>
            <a:off x="535940" y="1726438"/>
            <a:ext cx="7564755" cy="35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JMP Des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is used for unconditional jump from  one place to another.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B59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A4B592"/>
              </a:buClr>
              <a:buSzPts val="3100"/>
              <a:buFont typeface="Noto Sans Symbols"/>
              <a:buNone/>
            </a:pPr>
            <a:endParaRPr sz="31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Jxx Des (Conditional Jump)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365125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 the conditional jumps follow some conditional  statements or any instruction that affects the flag.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9" name="Google Shape;559;p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44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565" name="Google Shape;565;p4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44"/>
          <p:cNvSpPr txBox="1">
            <a:spLocks noGrp="1"/>
          </p:cNvSpPr>
          <p:nvPr>
            <p:ph type="title"/>
          </p:nvPr>
        </p:nvSpPr>
        <p:spPr>
          <a:xfrm>
            <a:off x="2311258" y="800959"/>
            <a:ext cx="418225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Conditional Jump Table</a:t>
            </a:r>
            <a:endParaRPr sz="3200" dirty="0"/>
          </a:p>
        </p:txBody>
      </p:sp>
      <p:sp>
        <p:nvSpPr>
          <p:cNvPr id="571" name="Google Shape;571;p44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graphicFrame>
        <p:nvGraphicFramePr>
          <p:cNvPr id="572" name="Google Shape;572;p44"/>
          <p:cNvGraphicFramePr/>
          <p:nvPr>
            <p:extLst>
              <p:ext uri="{D42A27DB-BD31-4B8C-83A1-F6EECF244321}">
                <p14:modId xmlns:p14="http://schemas.microsoft.com/office/powerpoint/2010/main" val="3673478872"/>
              </p:ext>
            </p:extLst>
          </p:nvPr>
        </p:nvGraphicFramePr>
        <p:xfrm>
          <a:off x="1259449" y="1513140"/>
          <a:ext cx="6285875" cy="4754750"/>
        </p:xfrm>
        <a:graphic>
          <a:graphicData uri="http://schemas.openxmlformats.org/drawingml/2006/table">
            <a:tbl>
              <a:tblPr firstRow="1" bandRow="1">
                <a:noFill/>
                <a:tableStyleId>{6A2D03F4-D446-4180-AE7C-D7AD3A0BD3F9}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965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Mnemonic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BB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Meaning</a:t>
                      </a:r>
                      <a:endParaRPr sz="1800" u="none" strike="noStrike" cap="none" dirty="0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BB29"/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Condition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BB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JA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Above</a:t>
                      </a:r>
                      <a:endParaRPr sz="1800" u="none" strike="noStrike" cap="none" dirty="0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CF = 0 and ZF = 0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JAE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Above or Equal</a:t>
                      </a:r>
                      <a:endParaRPr sz="1800" u="none" strike="noStrike" cap="none" dirty="0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CF = 0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JB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Below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CF = 1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JBE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Below or Equal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CF = 1 or ZF = 1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JC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Carry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CF = 1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JE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Equal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ZF = 1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JNC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Not Carry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CF = 0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JNE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Not Equal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ZF = 0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JNZ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Not Zero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ZF = 0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JPE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Parity Even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PF = 1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JPO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Parity Odd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PF = 0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JZ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Jump if Zero</a:t>
                      </a:r>
                      <a:endParaRPr sz="1800" u="none" strike="noStrike" cap="none"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ZF = 1</a:t>
                      </a:r>
                      <a:endParaRPr dirty="0"/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73" name="Google Shape;573;p4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45"/>
          <p:cNvGrpSpPr/>
          <p:nvPr/>
        </p:nvGrpSpPr>
        <p:grpSpPr>
          <a:xfrm>
            <a:off x="0" y="0"/>
            <a:ext cx="9146269" cy="6858000"/>
            <a:chOff x="-1126" y="0"/>
            <a:chExt cx="9146269" cy="6858000"/>
          </a:xfrm>
        </p:grpSpPr>
        <p:sp>
          <p:nvSpPr>
            <p:cNvPr id="579" name="Google Shape;579;p4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81305" y="981583"/>
            <a:ext cx="690865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Program Execution Transfer Instructions</a:t>
            </a:r>
            <a:endParaRPr sz="3200" dirty="0"/>
          </a:p>
        </p:txBody>
      </p:sp>
      <p:sp>
        <p:nvSpPr>
          <p:cNvPr id="585" name="Google Shape;585;p45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86" name="Google Shape;586;p45"/>
          <p:cNvSpPr txBox="1"/>
          <p:nvPr/>
        </p:nvSpPr>
        <p:spPr>
          <a:xfrm>
            <a:off x="723391" y="1712419"/>
            <a:ext cx="8005445" cy="352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Loop Des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is a looping instruction.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number of times looping is required is placed in the  CX register.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1736725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With each iteration, the contents of CX are  decremented.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ZF is checked whether to loop again or not.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7" name="Google Shape;587;p4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0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89" name="Google Shape;89;p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1173276" y="756031"/>
            <a:ext cx="6800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Transfer Instructions</a:t>
            </a:r>
            <a:endParaRPr dirty="0"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6" name="Google Shape;96;p10"/>
          <p:cNvSpPr txBox="1"/>
          <p:nvPr/>
        </p:nvSpPr>
        <p:spPr>
          <a:xfrm>
            <a:off x="535940" y="1721866"/>
            <a:ext cx="7818120" cy="222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508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These instructions are used to transfer data  from source to destination.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525780" lvl="0" indent="-2730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E7BB29"/>
              </a:buClr>
              <a:buSzPts val="3000"/>
              <a:buFont typeface="Noto Sans Symbols"/>
              <a:buChar char="⚫"/>
            </a:pPr>
            <a:r>
              <a:rPr lang="en-US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operand can be a constant, memory  location, register or I/O port address.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6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593" name="Google Shape;593;p4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8" name="Google Shape;598;p46"/>
          <p:cNvSpPr txBox="1">
            <a:spLocks noGrp="1"/>
          </p:cNvSpPr>
          <p:nvPr>
            <p:ph type="title"/>
          </p:nvPr>
        </p:nvSpPr>
        <p:spPr>
          <a:xfrm>
            <a:off x="2154682" y="756031"/>
            <a:ext cx="483806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Instructions</a:t>
            </a:r>
            <a:endParaRPr/>
          </a:p>
        </p:txBody>
      </p:sp>
      <p:sp>
        <p:nvSpPr>
          <p:cNvPr id="599" name="Google Shape;599;p46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00" name="Google Shape;600;p46"/>
          <p:cNvSpPr txBox="1"/>
          <p:nvPr/>
        </p:nvSpPr>
        <p:spPr>
          <a:xfrm>
            <a:off x="671956" y="1780542"/>
            <a:ext cx="8056880" cy="247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890269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String in assembly language is just a sequentially  stored bytes or words.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There are very strong set of string instructions in 8086.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895350" lvl="0" indent="-27305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By using these string instructions, the size of the  program is considerably reduced.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01" name="Google Shape;601;p4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47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607" name="Google Shape;607;p4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47"/>
          <p:cNvSpPr txBox="1">
            <a:spLocks noGrp="1"/>
          </p:cNvSpPr>
          <p:nvPr>
            <p:ph type="title"/>
          </p:nvPr>
        </p:nvSpPr>
        <p:spPr>
          <a:xfrm>
            <a:off x="2154682" y="756031"/>
            <a:ext cx="483806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Instructions</a:t>
            </a:r>
            <a:endParaRPr/>
          </a:p>
        </p:txBody>
      </p:sp>
      <p:sp>
        <p:nvSpPr>
          <p:cNvPr id="613" name="Google Shape;613;p47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14" name="Google Shape;614;p47"/>
          <p:cNvSpPr txBox="1"/>
          <p:nvPr/>
        </p:nvSpPr>
        <p:spPr>
          <a:xfrm>
            <a:off x="535940" y="1726438"/>
            <a:ext cx="7700645" cy="381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CMPS Des, Src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compares the string bytes or words.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B59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A4B592"/>
              </a:buClr>
              <a:buSzPts val="3100"/>
              <a:buFont typeface="Noto Sans Symbols"/>
              <a:buNone/>
            </a:pPr>
            <a:endParaRPr sz="31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SCAS String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scans a string.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compares the String with byte in AL or with word in  AX.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5" name="Google Shape;615;p4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8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621" name="Google Shape;621;p4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6" name="Google Shape;626;p48"/>
          <p:cNvSpPr txBox="1">
            <a:spLocks noGrp="1"/>
          </p:cNvSpPr>
          <p:nvPr>
            <p:ph type="title"/>
          </p:nvPr>
        </p:nvSpPr>
        <p:spPr>
          <a:xfrm>
            <a:off x="2154682" y="756031"/>
            <a:ext cx="483806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Instructions</a:t>
            </a:r>
            <a:endParaRPr/>
          </a:p>
        </p:txBody>
      </p:sp>
      <p:sp>
        <p:nvSpPr>
          <p:cNvPr id="627" name="Google Shape;627;p48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28" name="Google Shape;628;p48"/>
          <p:cNvSpPr txBox="1"/>
          <p:nvPr/>
        </p:nvSpPr>
        <p:spPr>
          <a:xfrm>
            <a:off x="535940" y="1726438"/>
            <a:ext cx="7909559" cy="329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MOVS / MOVSB / MOVSW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91185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causes moving of byte or word from one string to  another.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this instruction, the source string is in Data Segment  and destination string is in Extra Segment.</a:t>
            </a:r>
            <a:endParaRPr/>
          </a:p>
          <a:p>
            <a:pPr marL="652780" marR="1210945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 and DI store the offset values for source and  destination index.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9" name="Google Shape;629;p4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9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635" name="Google Shape;635;p4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9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9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0" name="Google Shape;640;p49"/>
          <p:cNvSpPr txBox="1">
            <a:spLocks noGrp="1"/>
          </p:cNvSpPr>
          <p:nvPr>
            <p:ph type="title"/>
          </p:nvPr>
        </p:nvSpPr>
        <p:spPr>
          <a:xfrm>
            <a:off x="2154682" y="756031"/>
            <a:ext cx="483806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Instructions</a:t>
            </a:r>
            <a:endParaRPr/>
          </a:p>
        </p:txBody>
      </p:sp>
      <p:sp>
        <p:nvSpPr>
          <p:cNvPr id="641" name="Google Shape;641;p49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42" name="Google Shape;642;p49"/>
          <p:cNvSpPr txBox="1"/>
          <p:nvPr/>
        </p:nvSpPr>
        <p:spPr>
          <a:xfrm>
            <a:off x="535940" y="1726438"/>
            <a:ext cx="7669530" cy="363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REP (Repeat)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is an instruction prefix.</a:t>
            </a:r>
            <a:endParaRPr/>
          </a:p>
          <a:p>
            <a:pPr marL="652780" marR="488315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causes the repetition of the instruction until CX  becomes zero.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REP MOVSB STR1, STR2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rgbClr val="F3A346"/>
              </a:buClr>
              <a:buSzPts val="1450"/>
              <a:buFont typeface="Noto Sans Symbols"/>
              <a:buChar char="⚫"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copies byte by byte contents.</a:t>
            </a:r>
            <a:endParaRPr sz="21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F3A346"/>
              </a:buClr>
              <a:buSzPts val="1450"/>
              <a:buFont typeface="Noto Sans Symbols"/>
              <a:buChar char="⚫"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REP repeats the operation	MOVSB until CX becomes zero.</a:t>
            </a:r>
            <a:endParaRPr sz="21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3" name="Google Shape;643;p4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50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649" name="Google Shape;649;p5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4" name="Google Shape;654;p50"/>
          <p:cNvSpPr txBox="1">
            <a:spLocks noGrp="1"/>
          </p:cNvSpPr>
          <p:nvPr>
            <p:ph type="title"/>
          </p:nvPr>
        </p:nvSpPr>
        <p:spPr>
          <a:xfrm>
            <a:off x="602995" y="756031"/>
            <a:ext cx="7943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Processor Control Instructions</a:t>
            </a:r>
            <a:endParaRPr sz="4800" dirty="0"/>
          </a:p>
        </p:txBody>
      </p:sp>
      <p:sp>
        <p:nvSpPr>
          <p:cNvPr id="655" name="Google Shape;655;p50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56" name="Google Shape;656;p50"/>
          <p:cNvSpPr txBox="1"/>
          <p:nvPr/>
        </p:nvSpPr>
        <p:spPr>
          <a:xfrm>
            <a:off x="602995" y="1858190"/>
            <a:ext cx="7089140" cy="2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447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These instructions control the processor itself.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8086 allows to control certain control flags that: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causes the processing in a certain direction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728345" lvl="1" indent="-24765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processor synchronization if more than one  microprocessor attached.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7" name="Google Shape;657;p5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51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663" name="Google Shape;663;p5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8" name="Google Shape;668;p51"/>
          <p:cNvSpPr txBox="1">
            <a:spLocks noGrp="1"/>
          </p:cNvSpPr>
          <p:nvPr>
            <p:ph type="title"/>
          </p:nvPr>
        </p:nvSpPr>
        <p:spPr>
          <a:xfrm>
            <a:off x="602995" y="756031"/>
            <a:ext cx="7943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Processor Control Instructions</a:t>
            </a:r>
            <a:endParaRPr sz="4800" dirty="0"/>
          </a:p>
        </p:txBody>
      </p:sp>
      <p:sp>
        <p:nvSpPr>
          <p:cNvPr id="669" name="Google Shape;669;p51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70" name="Google Shape;670;p51"/>
          <p:cNvSpPr txBox="1"/>
          <p:nvPr/>
        </p:nvSpPr>
        <p:spPr>
          <a:xfrm>
            <a:off x="535940" y="1480905"/>
            <a:ext cx="4588510" cy="458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7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STC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sets the carry flag to 1.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B59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A4B59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CLC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clears the carry flag to 0.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B59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A4B592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CMC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complements the carry flag.</a:t>
            </a: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71" name="Google Shape;671;p5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52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677" name="Google Shape;677;p5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52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52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52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52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52"/>
          <p:cNvSpPr txBox="1">
            <a:spLocks noGrp="1"/>
          </p:cNvSpPr>
          <p:nvPr>
            <p:ph type="title"/>
          </p:nvPr>
        </p:nvSpPr>
        <p:spPr>
          <a:xfrm>
            <a:off x="602995" y="756031"/>
            <a:ext cx="7943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Processor Control Instructions</a:t>
            </a:r>
            <a:endParaRPr sz="4800" dirty="0"/>
          </a:p>
        </p:txBody>
      </p:sp>
      <p:sp>
        <p:nvSpPr>
          <p:cNvPr id="683" name="Google Shape;683;p52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84" name="Google Shape;684;p52"/>
          <p:cNvSpPr txBox="1"/>
          <p:nvPr/>
        </p:nvSpPr>
        <p:spPr>
          <a:xfrm>
            <a:off x="535940" y="1480905"/>
            <a:ext cx="8005445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07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STD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sets the direction flag to 1.</a:t>
            </a:r>
            <a:endParaRPr dirty="0"/>
          </a:p>
          <a:p>
            <a:pPr marL="652780" marR="5080" lvl="1" indent="-247650" algn="l" rtl="0">
              <a:lnSpc>
                <a:spcPct val="107916"/>
              </a:lnSpc>
              <a:spcBef>
                <a:spcPts val="1814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it is set, string bytes are accessed from higher memory  address to lower memory address.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B592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A4B592"/>
              </a:buClr>
              <a:buSzPts val="2550"/>
              <a:buFont typeface="Noto Sans Symbols"/>
              <a:buNone/>
            </a:pPr>
            <a:endParaRPr sz="255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E7BB29"/>
              </a:buClr>
              <a:buSzPts val="2450"/>
              <a:buFont typeface="Noto Sans Symbols"/>
              <a:buChar char="⚫"/>
            </a:pPr>
            <a:r>
              <a:rPr lang="en-US" sz="26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CLD</a:t>
            </a:r>
            <a:endParaRPr sz="2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495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clears the direction flag to 0.</a:t>
            </a:r>
            <a:endParaRPr dirty="0"/>
          </a:p>
          <a:p>
            <a:pPr marL="652780" marR="555625" lvl="1" indent="-247650" algn="l" rtl="0">
              <a:lnSpc>
                <a:spcPct val="107916"/>
              </a:lnSpc>
              <a:spcBef>
                <a:spcPts val="1820"/>
              </a:spcBef>
              <a:spcAft>
                <a:spcPts val="0"/>
              </a:spcAft>
              <a:buClr>
                <a:srgbClr val="A4B592"/>
              </a:buClr>
              <a:buSzPts val="20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it is reset, the string bytes are accessed from lower  memory address to higher memory address.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5" name="Google Shape;685;p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1"/>
          <p:cNvGrpSpPr/>
          <p:nvPr/>
        </p:nvGrpSpPr>
        <p:grpSpPr>
          <a:xfrm>
            <a:off x="-75523" y="0"/>
            <a:ext cx="9295045" cy="7300210"/>
            <a:chOff x="-1126" y="0"/>
            <a:chExt cx="9146269" cy="6858000"/>
          </a:xfrm>
        </p:grpSpPr>
        <p:sp>
          <p:nvSpPr>
            <p:cNvPr id="103" name="Google Shape;103;p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1173276" y="756031"/>
            <a:ext cx="680021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Transfer</a:t>
            </a:r>
            <a:r>
              <a:rPr lang="en-US" dirty="0"/>
              <a:t> </a:t>
            </a:r>
            <a:r>
              <a:rPr lang="en-US" sz="4800" dirty="0"/>
              <a:t>Instructions</a:t>
            </a:r>
            <a:endParaRPr dirty="0"/>
          </a:p>
        </p:txBody>
      </p:sp>
      <p:sp>
        <p:nvSpPr>
          <p:cNvPr id="109" name="Google Shape;109;p11"/>
          <p:cNvSpPr txBox="1">
            <a:spLocks noGrp="1"/>
          </p:cNvSpPr>
          <p:nvPr>
            <p:ph type="sldNum" idx="12"/>
          </p:nvPr>
        </p:nvSpPr>
        <p:spPr>
          <a:xfrm>
            <a:off x="8606823" y="6900016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10" name="Google Shape;110;p11"/>
          <p:cNvSpPr txBox="1"/>
          <p:nvPr/>
        </p:nvSpPr>
        <p:spPr>
          <a:xfrm>
            <a:off x="1161652" y="1544066"/>
            <a:ext cx="7445171" cy="545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800" rIns="0" bIns="0" anchor="t" anchorCtr="0">
            <a:spAutoFit/>
          </a:bodyPr>
          <a:lstStyle/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350"/>
              <a:buFont typeface="Noto Sans Symbols"/>
              <a:buChar char="⚫"/>
            </a:pPr>
            <a:r>
              <a:rPr lang="en-US" sz="25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MOV Des, </a:t>
            </a:r>
            <a:r>
              <a:rPr lang="en-US" sz="25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5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8043"/>
              </a:lnSpc>
              <a:spcBef>
                <a:spcPts val="121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operand can be register, memory location or immediate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0" indent="0" algn="l" rtl="0">
              <a:lnSpc>
                <a:spcPct val="108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operand.</a:t>
            </a:r>
            <a:endParaRPr sz="24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Des can be register or memory operand.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256540" lvl="1" indent="-247650" algn="l" rtl="0">
              <a:lnSpc>
                <a:spcPct val="96086"/>
              </a:lnSpc>
              <a:spcBef>
                <a:spcPts val="173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Both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Des cannot be memory location at the same  time.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>
                <a:srgbClr val="F3A346"/>
              </a:buClr>
              <a:buSzPts val="14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MOV CX, 037A H</a:t>
            </a:r>
            <a:endParaRPr sz="1600" dirty="0"/>
          </a:p>
          <a:p>
            <a:pPr marL="927100" marR="0" lvl="2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A346"/>
              </a:buClr>
              <a:buSzPts val="14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MOV AL, BL</a:t>
            </a: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0" lvl="2" indent="-247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A346"/>
              </a:buClr>
              <a:buSzPts val="145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MOV BX, [0301 H]</a:t>
            </a:r>
            <a:endParaRPr sz="1600" dirty="0"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8491" y="6900016"/>
            <a:ext cx="1120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3/23/2021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2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117" name="Google Shape;117;p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1173276" y="756031"/>
            <a:ext cx="6800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Transfer Instructions</a:t>
            </a:r>
            <a:endParaRPr sz="4800" dirty="0"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56208" y="1480820"/>
            <a:ext cx="7493634" cy="4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900" rIns="0" bIns="0" anchor="t" anchorCtr="0">
            <a:spAutoFit/>
          </a:bodyPr>
          <a:lstStyle/>
          <a:p>
            <a:pPr marL="2870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350"/>
              <a:buFont typeface="Noto Sans Symbols"/>
              <a:buChar char="⚫"/>
            </a:pPr>
            <a:r>
              <a:rPr lang="en-US" sz="25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PUSH Operand</a:t>
            </a:r>
            <a:endParaRPr sz="25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pushes the operand into top of stack.</a:t>
            </a:r>
            <a:endParaRPr dirty="0"/>
          </a:p>
          <a:p>
            <a:pPr marL="652780" marR="0" lvl="1" indent="-247650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PUSH BX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B592"/>
              </a:buClr>
              <a:buSzPts val="2300"/>
              <a:buFont typeface="Noto Sans Symbols"/>
              <a:buNone/>
            </a:pP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A4B592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E7BB29"/>
              </a:buClr>
              <a:buSzPts val="2350"/>
              <a:buFont typeface="Noto Sans Symbols"/>
              <a:buChar char="⚫"/>
            </a:pPr>
            <a:r>
              <a:rPr lang="en-US" sz="25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POP Des</a:t>
            </a:r>
            <a:endParaRPr sz="25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pops the operand from top of stack to Des.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8260"/>
              </a:lnSpc>
              <a:spcBef>
                <a:spcPts val="1785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Des can be a general purpose register, segment register  (except CS) or memory location.</a:t>
            </a:r>
            <a:endParaRPr dirty="0"/>
          </a:p>
          <a:p>
            <a:pPr marL="652780" marR="0" lvl="1" indent="-24765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POP AX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5" name="Google Shape;125;p12"/>
          <p:cNvSpPr txBox="1">
            <a:spLocks noGrp="1"/>
          </p:cNvSpPr>
          <p:nvPr>
            <p:ph type="dt" idx="10"/>
          </p:nvPr>
        </p:nvSpPr>
        <p:spPr>
          <a:xfrm>
            <a:off x="415164" y="6463666"/>
            <a:ext cx="100890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3/23/2021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-2269" y="0"/>
            <a:ext cx="9146269" cy="6858000"/>
            <a:chOff x="-1126" y="0"/>
            <a:chExt cx="9146269" cy="6858000"/>
          </a:xfrm>
        </p:grpSpPr>
        <p:sp>
          <p:nvSpPr>
            <p:cNvPr id="131" name="Google Shape;131;p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173276" y="756031"/>
            <a:ext cx="6800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Transfer Instructions</a:t>
            </a:r>
            <a:endParaRPr sz="4800" dirty="0"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1173276" y="1827535"/>
            <a:ext cx="6945630" cy="215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350"/>
              <a:buFont typeface="Noto Sans Symbols"/>
              <a:buChar char="⚫"/>
            </a:pPr>
            <a:r>
              <a:rPr lang="en-US" sz="25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XCHG Des, </a:t>
            </a:r>
            <a:r>
              <a:rPr lang="en-US" sz="25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25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65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exchanges </a:t>
            </a:r>
            <a:r>
              <a:rPr lang="en-US" sz="23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with Des.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cannot exchange two memory locations directly.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A4B592"/>
              </a:buClr>
              <a:buSzPts val="1950"/>
              <a:buFont typeface="Noto Sans Symbols"/>
              <a:buChar char="⚫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XCHG DX, AX</a:t>
            </a:r>
            <a:endParaRPr sz="23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9" name="Google Shape;139;p1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4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145" name="Google Shape;145;p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1173276" y="756031"/>
            <a:ext cx="6800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Transfer Instructions</a:t>
            </a:r>
            <a:endParaRPr sz="4800" dirty="0"/>
          </a:p>
        </p:txBody>
      </p:sp>
      <p:sp>
        <p:nvSpPr>
          <p:cNvPr id="151" name="Google Shape;151;p14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1030732" y="1732009"/>
            <a:ext cx="7456170" cy="399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150"/>
              <a:buFont typeface="Noto Sans Symbols"/>
              <a:buChar char="⚫"/>
            </a:pPr>
            <a:r>
              <a:rPr lang="en-US" sz="23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Accumulator, Port Address</a:t>
            </a:r>
            <a:endParaRPr sz="23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rgbClr val="A4B592"/>
              </a:buClr>
              <a:buSzPts val="180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transfers the operand from specified port to accumulator</a:t>
            </a:r>
            <a:endParaRPr sz="21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register.</a:t>
            </a:r>
            <a:endParaRPr sz="21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A4B592"/>
              </a:buClr>
              <a:buSzPts val="175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IN AX, 0028 H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2150"/>
              <a:buFont typeface="Noto Sans Symbols"/>
              <a:buChar char="⚫"/>
            </a:pPr>
            <a:r>
              <a:rPr lang="en-US" sz="23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OUT Port Address, Accumulator</a:t>
            </a:r>
            <a:endParaRPr sz="23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rgbClr val="A4B592"/>
              </a:buClr>
              <a:buSzPts val="175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transfers the operand from accumulator to specified port.</a:t>
            </a:r>
            <a:endParaRPr dirty="0"/>
          </a:p>
          <a:p>
            <a:pPr marL="652780" marR="0" lvl="1" indent="-24765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A4B592"/>
              </a:buClr>
              <a:buSzPts val="180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OUT 0028 H, AX</a:t>
            </a:r>
            <a:endParaRPr sz="21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5"/>
          <p:cNvGrpSpPr/>
          <p:nvPr/>
        </p:nvGrpSpPr>
        <p:grpSpPr>
          <a:xfrm>
            <a:off x="-1126" y="0"/>
            <a:ext cx="9146269" cy="6858000"/>
            <a:chOff x="-1126" y="0"/>
            <a:chExt cx="9146269" cy="6858000"/>
          </a:xfrm>
        </p:grpSpPr>
        <p:sp>
          <p:nvSpPr>
            <p:cNvPr id="159" name="Google Shape;159;p1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0" y="1252"/>
              <a:ext cx="9144000" cy="1026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402387" y="0"/>
              <a:ext cx="4741612" cy="5993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0" y="0"/>
              <a:ext cx="9094474" cy="1020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-1126" y="51434"/>
              <a:ext cx="9146269" cy="9038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1173276" y="756031"/>
            <a:ext cx="680021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Transfer Instructions</a:t>
            </a:r>
            <a:endParaRPr sz="4800" dirty="0"/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8486902" y="6555895"/>
            <a:ext cx="24193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1210365" y="1496111"/>
            <a:ext cx="7520940" cy="391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7175" rIns="0" bIns="0" anchor="t" anchorCtr="0">
            <a:spAutoFit/>
          </a:bodyPr>
          <a:lstStyle/>
          <a:p>
            <a:pPr marL="285115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BB29"/>
              </a:buClr>
              <a:buSzPts val="3400"/>
              <a:buFont typeface="Noto Sans Symbols"/>
              <a:buChar char="⚫"/>
            </a:pPr>
            <a:r>
              <a:rPr lang="en-US" sz="36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LEA	Register, </a:t>
            </a:r>
            <a:r>
              <a:rPr lang="en-US" sz="3600" b="1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endParaRPr sz="36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5080" lvl="1" indent="-2476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A4B592"/>
              </a:buClr>
              <a:buSzPts val="2700"/>
              <a:buFont typeface="Noto Sans Symbols"/>
              <a:buChar char="⚫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loads a 16-bit register with the offset  address of the data specified by the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Src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52780" marR="0" lvl="1" indent="-24765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A4B592"/>
              </a:buClr>
              <a:buSzPts val="2700"/>
              <a:buFont typeface="Noto Sans Symbols"/>
              <a:buChar char="⚫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LEA BX, [DI]</a:t>
            </a:r>
            <a:endParaRPr sz="3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27100" marR="407034" lvl="2" indent="-247014" algn="l" rtl="0">
              <a:lnSpc>
                <a:spcPct val="100000"/>
              </a:lnSpc>
              <a:spcBef>
                <a:spcPts val="1885"/>
              </a:spcBef>
              <a:spcAft>
                <a:spcPts val="0"/>
              </a:spcAft>
              <a:buClr>
                <a:srgbClr val="F3A346"/>
              </a:buClr>
              <a:buSzPts val="1950"/>
              <a:buFont typeface="Noto Sans Symbols"/>
              <a:buChar char="⚫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instruction loads the contents of DI  (offset) into the BX register.</a:t>
            </a:r>
            <a:endParaRPr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7" name="Google Shape;167;p1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82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2516</Words>
  <Application>Microsoft Office PowerPoint</Application>
  <PresentationFormat>On-screen Show (4:3)</PresentationFormat>
  <Paragraphs>440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Arial</vt:lpstr>
      <vt:lpstr>Noto Sans Symbols</vt:lpstr>
      <vt:lpstr>Constantia</vt:lpstr>
      <vt:lpstr>Office Theme</vt:lpstr>
      <vt:lpstr>PowerPoint Presentation</vt:lpstr>
      <vt:lpstr>Instruction Set of 8086</vt:lpstr>
      <vt:lpstr>Classification of Instruction Set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Program Execution Transfer Instructions</vt:lpstr>
      <vt:lpstr>Program Execution Transfer Instructions</vt:lpstr>
      <vt:lpstr>Program Execution Transfer Instructions</vt:lpstr>
      <vt:lpstr>Conditional Jump Table</vt:lpstr>
      <vt:lpstr>Program Execution Transfer Instructions</vt:lpstr>
      <vt:lpstr>String Instructions</vt:lpstr>
      <vt:lpstr>String Instructions</vt:lpstr>
      <vt:lpstr>String Instructions</vt:lpstr>
      <vt:lpstr>String Instructions</vt:lpstr>
      <vt:lpstr>Processor Control Instructions</vt:lpstr>
      <vt:lpstr>Processor Control Instructions</vt:lpstr>
      <vt:lpstr>Processor Control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Pranay Shahare</cp:lastModifiedBy>
  <cp:revision>2</cp:revision>
  <dcterms:modified xsi:type="dcterms:W3CDTF">2021-03-30T04:33:19Z</dcterms:modified>
</cp:coreProperties>
</file>