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6958E2-4D59-4B7E-A24A-5A335BC5D1EE}">
  <a:tblStyle styleId="{BD6958E2-4D59-4B7E-A24A-5A335BC5D1E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1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2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2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2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2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2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2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2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2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2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5" name="Google Shape;505;p2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28: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2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2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p3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p3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3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p3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3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3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3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3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p3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3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3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3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3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3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3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7" name="Google Shape;617;p3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4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4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4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p4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4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4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4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4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4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3" name="Google Shape;773;p4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4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4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4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8" name="Google Shape;788;p4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4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p4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4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3" name="Google Shape;823;p4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4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9" name="Google Shape;829;p4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p5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1" name="Google Shape;851;p5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5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9" name="Google Shape;869;p5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5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5" name="Google Shape;885;p5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p5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3" name="Google Shape;893;p5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5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3" name="Google Shape;913;p5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5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0" name="Google Shape;930;p5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5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4" name="Google Shape;944;p5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5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6" name="Google Shape;956;p5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5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7" name="Google Shape;977;p5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p5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5" name="Google Shape;1015;p5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p6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1" name="Google Shape;1041;p6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p6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0" name="Google Shape;1080;p6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6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4" name="Google Shape;1094;p6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p6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3" name="Google Shape;1103;p6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p6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0" name="Google Shape;1110;p6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6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0" name="Google Shape;1120;p6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6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6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6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5" name="Google Shape;1135;p6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6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1" name="Google Shape;1141;p6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6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6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p7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0" name="Google Shape;1170;p7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7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4" name="Google Shape;1184;p7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p7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4" name="Google Shape;1194;p7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p7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5" name="Google Shape;1205;p7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p7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5" name="Google Shape;1215;p7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p7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5" name="Google Shape;1225;p7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7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7" name="Google Shape;1237;p7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7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7" name="Google Shape;1247;p7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p7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7" name="Google Shape;1257;p7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p7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6" name="Google Shape;1286;p7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p8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3" name="Google Shape;1293;p8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p8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5" name="Google Shape;1305;p8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8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8" name="Google Shape;1318;p8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p8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2" name="Google Shape;1332;p8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p8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3" name="Google Shape;1353;p8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p8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5" name="Google Shape;1375;p8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p8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3" name="Google Shape;1383;p8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p8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3" name="Google Shape;1403;p8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p8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1" name="Google Shape;1411;p8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p8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9" name="Google Shape;1419;p8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p9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7" name="Google Shape;1427;p9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9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4" name="Google Shape;1434;p9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78739" y="33020"/>
            <a:ext cx="8986520" cy="1000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0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lvl1pPr marL="123825" marR="0" lvl="0" indent="0" algn="l">
              <a:lnSpc>
                <a:spcPct val="117499"/>
              </a:lnSpc>
              <a:spcBef>
                <a:spcPts val="0"/>
              </a:spcBef>
              <a:buNone/>
              <a:defRPr sz="1400" b="0" i="0">
                <a:solidFill>
                  <a:schemeClr val="dk1"/>
                </a:solidFill>
                <a:latin typeface="Arial"/>
                <a:ea typeface="Arial"/>
                <a:cs typeface="Arial"/>
                <a:sym typeface="Arial"/>
              </a:defRPr>
            </a:lvl1pPr>
            <a:lvl2pPr marL="123825" marR="0" lvl="1" indent="0" algn="l">
              <a:lnSpc>
                <a:spcPct val="117499"/>
              </a:lnSpc>
              <a:spcBef>
                <a:spcPts val="0"/>
              </a:spcBef>
              <a:buNone/>
              <a:defRPr sz="1400" b="0" i="0">
                <a:solidFill>
                  <a:schemeClr val="dk1"/>
                </a:solidFill>
                <a:latin typeface="Arial"/>
                <a:ea typeface="Arial"/>
                <a:cs typeface="Arial"/>
                <a:sym typeface="Arial"/>
              </a:defRPr>
            </a:lvl2pPr>
            <a:lvl3pPr marL="123825" marR="0" lvl="2" indent="0" algn="l">
              <a:lnSpc>
                <a:spcPct val="117499"/>
              </a:lnSpc>
              <a:spcBef>
                <a:spcPts val="0"/>
              </a:spcBef>
              <a:buNone/>
              <a:defRPr sz="1400" b="0" i="0">
                <a:solidFill>
                  <a:schemeClr val="dk1"/>
                </a:solidFill>
                <a:latin typeface="Arial"/>
                <a:ea typeface="Arial"/>
                <a:cs typeface="Arial"/>
                <a:sym typeface="Arial"/>
              </a:defRPr>
            </a:lvl3pPr>
            <a:lvl4pPr marL="123825" marR="0" lvl="3" indent="0" algn="l">
              <a:lnSpc>
                <a:spcPct val="117499"/>
              </a:lnSpc>
              <a:spcBef>
                <a:spcPts val="0"/>
              </a:spcBef>
              <a:buNone/>
              <a:defRPr sz="1400" b="0" i="0">
                <a:solidFill>
                  <a:schemeClr val="dk1"/>
                </a:solidFill>
                <a:latin typeface="Arial"/>
                <a:ea typeface="Arial"/>
                <a:cs typeface="Arial"/>
                <a:sym typeface="Arial"/>
              </a:defRPr>
            </a:lvl4pPr>
            <a:lvl5pPr marL="123825" marR="0" lvl="4" indent="0" algn="l">
              <a:lnSpc>
                <a:spcPct val="117499"/>
              </a:lnSpc>
              <a:spcBef>
                <a:spcPts val="0"/>
              </a:spcBef>
              <a:buNone/>
              <a:defRPr sz="1400" b="0" i="0">
                <a:solidFill>
                  <a:schemeClr val="dk1"/>
                </a:solidFill>
                <a:latin typeface="Arial"/>
                <a:ea typeface="Arial"/>
                <a:cs typeface="Arial"/>
                <a:sym typeface="Arial"/>
              </a:defRPr>
            </a:lvl5pPr>
            <a:lvl6pPr marL="123825" marR="0" lvl="5" indent="0" algn="l">
              <a:lnSpc>
                <a:spcPct val="117499"/>
              </a:lnSpc>
              <a:spcBef>
                <a:spcPts val="0"/>
              </a:spcBef>
              <a:buNone/>
              <a:defRPr sz="1400" b="0" i="0">
                <a:solidFill>
                  <a:schemeClr val="dk1"/>
                </a:solidFill>
                <a:latin typeface="Arial"/>
                <a:ea typeface="Arial"/>
                <a:cs typeface="Arial"/>
                <a:sym typeface="Arial"/>
              </a:defRPr>
            </a:lvl6pPr>
            <a:lvl7pPr marL="123825" marR="0" lvl="6" indent="0" algn="l">
              <a:lnSpc>
                <a:spcPct val="117499"/>
              </a:lnSpc>
              <a:spcBef>
                <a:spcPts val="0"/>
              </a:spcBef>
              <a:buNone/>
              <a:defRPr sz="1400" b="0" i="0">
                <a:solidFill>
                  <a:schemeClr val="dk1"/>
                </a:solidFill>
                <a:latin typeface="Arial"/>
                <a:ea typeface="Arial"/>
                <a:cs typeface="Arial"/>
                <a:sym typeface="Arial"/>
              </a:defRPr>
            </a:lvl7pPr>
            <a:lvl8pPr marL="123825" marR="0" lvl="7" indent="0" algn="l">
              <a:lnSpc>
                <a:spcPct val="117499"/>
              </a:lnSpc>
              <a:spcBef>
                <a:spcPts val="0"/>
              </a:spcBef>
              <a:buNone/>
              <a:defRPr sz="1400" b="0" i="0">
                <a:solidFill>
                  <a:schemeClr val="dk1"/>
                </a:solidFill>
                <a:latin typeface="Arial"/>
                <a:ea typeface="Arial"/>
                <a:cs typeface="Arial"/>
                <a:sym typeface="Arial"/>
              </a:defRPr>
            </a:lvl8pPr>
            <a:lvl9pPr marL="123825" marR="0" lvl="8" indent="0" algn="l">
              <a:lnSpc>
                <a:spcPct val="117499"/>
              </a:lnSpc>
              <a:spcBef>
                <a:spcPts val="0"/>
              </a:spcBef>
              <a:buNone/>
              <a:defRPr sz="1400" b="0" i="0">
                <a:solidFill>
                  <a:schemeClr val="dk1"/>
                </a:solidFill>
                <a:latin typeface="Arial"/>
                <a:ea typeface="Arial"/>
                <a:cs typeface="Arial"/>
                <a:sym typeface="Arial"/>
              </a:defRPr>
            </a:lvl9pPr>
          </a:lstStyle>
          <a:p>
            <a:pPr marL="12382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78739" y="33020"/>
            <a:ext cx="8986520" cy="1000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0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9740" y="1097279"/>
            <a:ext cx="7891780" cy="20955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000" b="0" i="0">
                <a:solidFill>
                  <a:srgbClr val="CC3300"/>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lvl1pPr marL="123825" marR="0" lvl="0" indent="0" algn="l">
              <a:lnSpc>
                <a:spcPct val="117499"/>
              </a:lnSpc>
              <a:spcBef>
                <a:spcPts val="0"/>
              </a:spcBef>
              <a:buNone/>
              <a:defRPr sz="1400" b="0" i="0">
                <a:solidFill>
                  <a:schemeClr val="dk1"/>
                </a:solidFill>
                <a:latin typeface="Arial"/>
                <a:ea typeface="Arial"/>
                <a:cs typeface="Arial"/>
                <a:sym typeface="Arial"/>
              </a:defRPr>
            </a:lvl1pPr>
            <a:lvl2pPr marL="123825" marR="0" lvl="1" indent="0" algn="l">
              <a:lnSpc>
                <a:spcPct val="117499"/>
              </a:lnSpc>
              <a:spcBef>
                <a:spcPts val="0"/>
              </a:spcBef>
              <a:buNone/>
              <a:defRPr sz="1400" b="0" i="0">
                <a:solidFill>
                  <a:schemeClr val="dk1"/>
                </a:solidFill>
                <a:latin typeface="Arial"/>
                <a:ea typeface="Arial"/>
                <a:cs typeface="Arial"/>
                <a:sym typeface="Arial"/>
              </a:defRPr>
            </a:lvl2pPr>
            <a:lvl3pPr marL="123825" marR="0" lvl="2" indent="0" algn="l">
              <a:lnSpc>
                <a:spcPct val="117499"/>
              </a:lnSpc>
              <a:spcBef>
                <a:spcPts val="0"/>
              </a:spcBef>
              <a:buNone/>
              <a:defRPr sz="1400" b="0" i="0">
                <a:solidFill>
                  <a:schemeClr val="dk1"/>
                </a:solidFill>
                <a:latin typeface="Arial"/>
                <a:ea typeface="Arial"/>
                <a:cs typeface="Arial"/>
                <a:sym typeface="Arial"/>
              </a:defRPr>
            </a:lvl3pPr>
            <a:lvl4pPr marL="123825" marR="0" lvl="3" indent="0" algn="l">
              <a:lnSpc>
                <a:spcPct val="117499"/>
              </a:lnSpc>
              <a:spcBef>
                <a:spcPts val="0"/>
              </a:spcBef>
              <a:buNone/>
              <a:defRPr sz="1400" b="0" i="0">
                <a:solidFill>
                  <a:schemeClr val="dk1"/>
                </a:solidFill>
                <a:latin typeface="Arial"/>
                <a:ea typeface="Arial"/>
                <a:cs typeface="Arial"/>
                <a:sym typeface="Arial"/>
              </a:defRPr>
            </a:lvl4pPr>
            <a:lvl5pPr marL="123825" marR="0" lvl="4" indent="0" algn="l">
              <a:lnSpc>
                <a:spcPct val="117499"/>
              </a:lnSpc>
              <a:spcBef>
                <a:spcPts val="0"/>
              </a:spcBef>
              <a:buNone/>
              <a:defRPr sz="1400" b="0" i="0">
                <a:solidFill>
                  <a:schemeClr val="dk1"/>
                </a:solidFill>
                <a:latin typeface="Arial"/>
                <a:ea typeface="Arial"/>
                <a:cs typeface="Arial"/>
                <a:sym typeface="Arial"/>
              </a:defRPr>
            </a:lvl5pPr>
            <a:lvl6pPr marL="123825" marR="0" lvl="5" indent="0" algn="l">
              <a:lnSpc>
                <a:spcPct val="117499"/>
              </a:lnSpc>
              <a:spcBef>
                <a:spcPts val="0"/>
              </a:spcBef>
              <a:buNone/>
              <a:defRPr sz="1400" b="0" i="0">
                <a:solidFill>
                  <a:schemeClr val="dk1"/>
                </a:solidFill>
                <a:latin typeface="Arial"/>
                <a:ea typeface="Arial"/>
                <a:cs typeface="Arial"/>
                <a:sym typeface="Arial"/>
              </a:defRPr>
            </a:lvl6pPr>
            <a:lvl7pPr marL="123825" marR="0" lvl="6" indent="0" algn="l">
              <a:lnSpc>
                <a:spcPct val="117499"/>
              </a:lnSpc>
              <a:spcBef>
                <a:spcPts val="0"/>
              </a:spcBef>
              <a:buNone/>
              <a:defRPr sz="1400" b="0" i="0">
                <a:solidFill>
                  <a:schemeClr val="dk1"/>
                </a:solidFill>
                <a:latin typeface="Arial"/>
                <a:ea typeface="Arial"/>
                <a:cs typeface="Arial"/>
                <a:sym typeface="Arial"/>
              </a:defRPr>
            </a:lvl7pPr>
            <a:lvl8pPr marL="123825" marR="0" lvl="7" indent="0" algn="l">
              <a:lnSpc>
                <a:spcPct val="117499"/>
              </a:lnSpc>
              <a:spcBef>
                <a:spcPts val="0"/>
              </a:spcBef>
              <a:buNone/>
              <a:defRPr sz="1400" b="0" i="0">
                <a:solidFill>
                  <a:schemeClr val="dk1"/>
                </a:solidFill>
                <a:latin typeface="Arial"/>
                <a:ea typeface="Arial"/>
                <a:cs typeface="Arial"/>
                <a:sym typeface="Arial"/>
              </a:defRPr>
            </a:lvl8pPr>
            <a:lvl9pPr marL="123825" marR="0" lvl="8" indent="0" algn="l">
              <a:lnSpc>
                <a:spcPct val="117499"/>
              </a:lnSpc>
              <a:spcBef>
                <a:spcPts val="0"/>
              </a:spcBef>
              <a:buNone/>
              <a:defRPr sz="1400" b="0" i="0">
                <a:solidFill>
                  <a:schemeClr val="dk1"/>
                </a:solidFill>
                <a:latin typeface="Arial"/>
                <a:ea typeface="Arial"/>
                <a:cs typeface="Arial"/>
                <a:sym typeface="Arial"/>
              </a:defRPr>
            </a:lvl9pPr>
          </a:lstStyle>
          <a:p>
            <a:pPr marL="12382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7"/>
        <p:cNvGrpSpPr/>
        <p:nvPr/>
      </p:nvGrpSpPr>
      <p:grpSpPr>
        <a:xfrm>
          <a:off x="0" y="0"/>
          <a:ext cx="0" cy="0"/>
          <a:chOff x="0" y="0"/>
          <a:chExt cx="0" cy="0"/>
        </a:xfrm>
      </p:grpSpPr>
      <p:sp>
        <p:nvSpPr>
          <p:cNvPr id="28" name="Google Shape;28;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lvl1pPr marL="123825" marR="0" lvl="0" indent="0" algn="l">
              <a:lnSpc>
                <a:spcPct val="117499"/>
              </a:lnSpc>
              <a:spcBef>
                <a:spcPts val="0"/>
              </a:spcBef>
              <a:buNone/>
              <a:defRPr sz="1400" b="0" i="0">
                <a:solidFill>
                  <a:schemeClr val="dk1"/>
                </a:solidFill>
                <a:latin typeface="Arial"/>
                <a:ea typeface="Arial"/>
                <a:cs typeface="Arial"/>
                <a:sym typeface="Arial"/>
              </a:defRPr>
            </a:lvl1pPr>
            <a:lvl2pPr marL="123825" marR="0" lvl="1" indent="0" algn="l">
              <a:lnSpc>
                <a:spcPct val="117499"/>
              </a:lnSpc>
              <a:spcBef>
                <a:spcPts val="0"/>
              </a:spcBef>
              <a:buNone/>
              <a:defRPr sz="1400" b="0" i="0">
                <a:solidFill>
                  <a:schemeClr val="dk1"/>
                </a:solidFill>
                <a:latin typeface="Arial"/>
                <a:ea typeface="Arial"/>
                <a:cs typeface="Arial"/>
                <a:sym typeface="Arial"/>
              </a:defRPr>
            </a:lvl2pPr>
            <a:lvl3pPr marL="123825" marR="0" lvl="2" indent="0" algn="l">
              <a:lnSpc>
                <a:spcPct val="117499"/>
              </a:lnSpc>
              <a:spcBef>
                <a:spcPts val="0"/>
              </a:spcBef>
              <a:buNone/>
              <a:defRPr sz="1400" b="0" i="0">
                <a:solidFill>
                  <a:schemeClr val="dk1"/>
                </a:solidFill>
                <a:latin typeface="Arial"/>
                <a:ea typeface="Arial"/>
                <a:cs typeface="Arial"/>
                <a:sym typeface="Arial"/>
              </a:defRPr>
            </a:lvl3pPr>
            <a:lvl4pPr marL="123825" marR="0" lvl="3" indent="0" algn="l">
              <a:lnSpc>
                <a:spcPct val="117499"/>
              </a:lnSpc>
              <a:spcBef>
                <a:spcPts val="0"/>
              </a:spcBef>
              <a:buNone/>
              <a:defRPr sz="1400" b="0" i="0">
                <a:solidFill>
                  <a:schemeClr val="dk1"/>
                </a:solidFill>
                <a:latin typeface="Arial"/>
                <a:ea typeface="Arial"/>
                <a:cs typeface="Arial"/>
                <a:sym typeface="Arial"/>
              </a:defRPr>
            </a:lvl4pPr>
            <a:lvl5pPr marL="123825" marR="0" lvl="4" indent="0" algn="l">
              <a:lnSpc>
                <a:spcPct val="117499"/>
              </a:lnSpc>
              <a:spcBef>
                <a:spcPts val="0"/>
              </a:spcBef>
              <a:buNone/>
              <a:defRPr sz="1400" b="0" i="0">
                <a:solidFill>
                  <a:schemeClr val="dk1"/>
                </a:solidFill>
                <a:latin typeface="Arial"/>
                <a:ea typeface="Arial"/>
                <a:cs typeface="Arial"/>
                <a:sym typeface="Arial"/>
              </a:defRPr>
            </a:lvl5pPr>
            <a:lvl6pPr marL="123825" marR="0" lvl="5" indent="0" algn="l">
              <a:lnSpc>
                <a:spcPct val="117499"/>
              </a:lnSpc>
              <a:spcBef>
                <a:spcPts val="0"/>
              </a:spcBef>
              <a:buNone/>
              <a:defRPr sz="1400" b="0" i="0">
                <a:solidFill>
                  <a:schemeClr val="dk1"/>
                </a:solidFill>
                <a:latin typeface="Arial"/>
                <a:ea typeface="Arial"/>
                <a:cs typeface="Arial"/>
                <a:sym typeface="Arial"/>
              </a:defRPr>
            </a:lvl6pPr>
            <a:lvl7pPr marL="123825" marR="0" lvl="6" indent="0" algn="l">
              <a:lnSpc>
                <a:spcPct val="117499"/>
              </a:lnSpc>
              <a:spcBef>
                <a:spcPts val="0"/>
              </a:spcBef>
              <a:buNone/>
              <a:defRPr sz="1400" b="0" i="0">
                <a:solidFill>
                  <a:schemeClr val="dk1"/>
                </a:solidFill>
                <a:latin typeface="Arial"/>
                <a:ea typeface="Arial"/>
                <a:cs typeface="Arial"/>
                <a:sym typeface="Arial"/>
              </a:defRPr>
            </a:lvl7pPr>
            <a:lvl8pPr marL="123825" marR="0" lvl="7" indent="0" algn="l">
              <a:lnSpc>
                <a:spcPct val="117499"/>
              </a:lnSpc>
              <a:spcBef>
                <a:spcPts val="0"/>
              </a:spcBef>
              <a:buNone/>
              <a:defRPr sz="1400" b="0" i="0">
                <a:solidFill>
                  <a:schemeClr val="dk1"/>
                </a:solidFill>
                <a:latin typeface="Arial"/>
                <a:ea typeface="Arial"/>
                <a:cs typeface="Arial"/>
                <a:sym typeface="Arial"/>
              </a:defRPr>
            </a:lvl8pPr>
            <a:lvl9pPr marL="123825" marR="0" lvl="8" indent="0" algn="l">
              <a:lnSpc>
                <a:spcPct val="117499"/>
              </a:lnSpc>
              <a:spcBef>
                <a:spcPts val="0"/>
              </a:spcBef>
              <a:buNone/>
              <a:defRPr sz="1400" b="0" i="0">
                <a:solidFill>
                  <a:schemeClr val="dk1"/>
                </a:solidFill>
                <a:latin typeface="Arial"/>
                <a:ea typeface="Arial"/>
                <a:cs typeface="Arial"/>
                <a:sym typeface="Arial"/>
              </a:defRPr>
            </a:lvl9pPr>
          </a:lstStyle>
          <a:p>
            <a:pPr marL="12382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8739" y="33020"/>
            <a:ext cx="8986520" cy="1000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0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lvl1pPr marL="123825" marR="0" lvl="0" indent="0" algn="l">
              <a:lnSpc>
                <a:spcPct val="117499"/>
              </a:lnSpc>
              <a:spcBef>
                <a:spcPts val="0"/>
              </a:spcBef>
              <a:buNone/>
              <a:defRPr sz="1400" b="0" i="0">
                <a:solidFill>
                  <a:schemeClr val="dk1"/>
                </a:solidFill>
                <a:latin typeface="Arial"/>
                <a:ea typeface="Arial"/>
                <a:cs typeface="Arial"/>
                <a:sym typeface="Arial"/>
              </a:defRPr>
            </a:lvl1pPr>
            <a:lvl2pPr marL="123825" marR="0" lvl="1" indent="0" algn="l">
              <a:lnSpc>
                <a:spcPct val="117499"/>
              </a:lnSpc>
              <a:spcBef>
                <a:spcPts val="0"/>
              </a:spcBef>
              <a:buNone/>
              <a:defRPr sz="1400" b="0" i="0">
                <a:solidFill>
                  <a:schemeClr val="dk1"/>
                </a:solidFill>
                <a:latin typeface="Arial"/>
                <a:ea typeface="Arial"/>
                <a:cs typeface="Arial"/>
                <a:sym typeface="Arial"/>
              </a:defRPr>
            </a:lvl2pPr>
            <a:lvl3pPr marL="123825" marR="0" lvl="2" indent="0" algn="l">
              <a:lnSpc>
                <a:spcPct val="117499"/>
              </a:lnSpc>
              <a:spcBef>
                <a:spcPts val="0"/>
              </a:spcBef>
              <a:buNone/>
              <a:defRPr sz="1400" b="0" i="0">
                <a:solidFill>
                  <a:schemeClr val="dk1"/>
                </a:solidFill>
                <a:latin typeface="Arial"/>
                <a:ea typeface="Arial"/>
                <a:cs typeface="Arial"/>
                <a:sym typeface="Arial"/>
              </a:defRPr>
            </a:lvl3pPr>
            <a:lvl4pPr marL="123825" marR="0" lvl="3" indent="0" algn="l">
              <a:lnSpc>
                <a:spcPct val="117499"/>
              </a:lnSpc>
              <a:spcBef>
                <a:spcPts val="0"/>
              </a:spcBef>
              <a:buNone/>
              <a:defRPr sz="1400" b="0" i="0">
                <a:solidFill>
                  <a:schemeClr val="dk1"/>
                </a:solidFill>
                <a:latin typeface="Arial"/>
                <a:ea typeface="Arial"/>
                <a:cs typeface="Arial"/>
                <a:sym typeface="Arial"/>
              </a:defRPr>
            </a:lvl4pPr>
            <a:lvl5pPr marL="123825" marR="0" lvl="4" indent="0" algn="l">
              <a:lnSpc>
                <a:spcPct val="117499"/>
              </a:lnSpc>
              <a:spcBef>
                <a:spcPts val="0"/>
              </a:spcBef>
              <a:buNone/>
              <a:defRPr sz="1400" b="0" i="0">
                <a:solidFill>
                  <a:schemeClr val="dk1"/>
                </a:solidFill>
                <a:latin typeface="Arial"/>
                <a:ea typeface="Arial"/>
                <a:cs typeface="Arial"/>
                <a:sym typeface="Arial"/>
              </a:defRPr>
            </a:lvl5pPr>
            <a:lvl6pPr marL="123825" marR="0" lvl="5" indent="0" algn="l">
              <a:lnSpc>
                <a:spcPct val="117499"/>
              </a:lnSpc>
              <a:spcBef>
                <a:spcPts val="0"/>
              </a:spcBef>
              <a:buNone/>
              <a:defRPr sz="1400" b="0" i="0">
                <a:solidFill>
                  <a:schemeClr val="dk1"/>
                </a:solidFill>
                <a:latin typeface="Arial"/>
                <a:ea typeface="Arial"/>
                <a:cs typeface="Arial"/>
                <a:sym typeface="Arial"/>
              </a:defRPr>
            </a:lvl6pPr>
            <a:lvl7pPr marL="123825" marR="0" lvl="6" indent="0" algn="l">
              <a:lnSpc>
                <a:spcPct val="117499"/>
              </a:lnSpc>
              <a:spcBef>
                <a:spcPts val="0"/>
              </a:spcBef>
              <a:buNone/>
              <a:defRPr sz="1400" b="0" i="0">
                <a:solidFill>
                  <a:schemeClr val="dk1"/>
                </a:solidFill>
                <a:latin typeface="Arial"/>
                <a:ea typeface="Arial"/>
                <a:cs typeface="Arial"/>
                <a:sym typeface="Arial"/>
              </a:defRPr>
            </a:lvl7pPr>
            <a:lvl8pPr marL="123825" marR="0" lvl="7" indent="0" algn="l">
              <a:lnSpc>
                <a:spcPct val="117499"/>
              </a:lnSpc>
              <a:spcBef>
                <a:spcPts val="0"/>
              </a:spcBef>
              <a:buNone/>
              <a:defRPr sz="1400" b="0" i="0">
                <a:solidFill>
                  <a:schemeClr val="dk1"/>
                </a:solidFill>
                <a:latin typeface="Arial"/>
                <a:ea typeface="Arial"/>
                <a:cs typeface="Arial"/>
                <a:sym typeface="Arial"/>
              </a:defRPr>
            </a:lvl8pPr>
            <a:lvl9pPr marL="123825" marR="0" lvl="8" indent="0" algn="l">
              <a:lnSpc>
                <a:spcPct val="117499"/>
              </a:lnSpc>
              <a:spcBef>
                <a:spcPts val="0"/>
              </a:spcBef>
              <a:buNone/>
              <a:defRPr sz="1400" b="0" i="0">
                <a:solidFill>
                  <a:schemeClr val="dk1"/>
                </a:solidFill>
                <a:latin typeface="Arial"/>
                <a:ea typeface="Arial"/>
                <a:cs typeface="Arial"/>
                <a:sym typeface="Arial"/>
              </a:defRPr>
            </a:lvl9pPr>
          </a:lstStyle>
          <a:p>
            <a:pPr marL="12382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lvl1pPr marL="123825" marR="0" lvl="0" indent="0" algn="l">
              <a:lnSpc>
                <a:spcPct val="117499"/>
              </a:lnSpc>
              <a:spcBef>
                <a:spcPts val="0"/>
              </a:spcBef>
              <a:buNone/>
              <a:defRPr sz="1400" b="0" i="0">
                <a:solidFill>
                  <a:schemeClr val="dk1"/>
                </a:solidFill>
                <a:latin typeface="Arial"/>
                <a:ea typeface="Arial"/>
                <a:cs typeface="Arial"/>
                <a:sym typeface="Arial"/>
              </a:defRPr>
            </a:lvl1pPr>
            <a:lvl2pPr marL="123825" marR="0" lvl="1" indent="0" algn="l">
              <a:lnSpc>
                <a:spcPct val="117499"/>
              </a:lnSpc>
              <a:spcBef>
                <a:spcPts val="0"/>
              </a:spcBef>
              <a:buNone/>
              <a:defRPr sz="1400" b="0" i="0">
                <a:solidFill>
                  <a:schemeClr val="dk1"/>
                </a:solidFill>
                <a:latin typeface="Arial"/>
                <a:ea typeface="Arial"/>
                <a:cs typeface="Arial"/>
                <a:sym typeface="Arial"/>
              </a:defRPr>
            </a:lvl2pPr>
            <a:lvl3pPr marL="123825" marR="0" lvl="2" indent="0" algn="l">
              <a:lnSpc>
                <a:spcPct val="117499"/>
              </a:lnSpc>
              <a:spcBef>
                <a:spcPts val="0"/>
              </a:spcBef>
              <a:buNone/>
              <a:defRPr sz="1400" b="0" i="0">
                <a:solidFill>
                  <a:schemeClr val="dk1"/>
                </a:solidFill>
                <a:latin typeface="Arial"/>
                <a:ea typeface="Arial"/>
                <a:cs typeface="Arial"/>
                <a:sym typeface="Arial"/>
              </a:defRPr>
            </a:lvl3pPr>
            <a:lvl4pPr marL="123825" marR="0" lvl="3" indent="0" algn="l">
              <a:lnSpc>
                <a:spcPct val="117499"/>
              </a:lnSpc>
              <a:spcBef>
                <a:spcPts val="0"/>
              </a:spcBef>
              <a:buNone/>
              <a:defRPr sz="1400" b="0" i="0">
                <a:solidFill>
                  <a:schemeClr val="dk1"/>
                </a:solidFill>
                <a:latin typeface="Arial"/>
                <a:ea typeface="Arial"/>
                <a:cs typeface="Arial"/>
                <a:sym typeface="Arial"/>
              </a:defRPr>
            </a:lvl4pPr>
            <a:lvl5pPr marL="123825" marR="0" lvl="4" indent="0" algn="l">
              <a:lnSpc>
                <a:spcPct val="117499"/>
              </a:lnSpc>
              <a:spcBef>
                <a:spcPts val="0"/>
              </a:spcBef>
              <a:buNone/>
              <a:defRPr sz="1400" b="0" i="0">
                <a:solidFill>
                  <a:schemeClr val="dk1"/>
                </a:solidFill>
                <a:latin typeface="Arial"/>
                <a:ea typeface="Arial"/>
                <a:cs typeface="Arial"/>
                <a:sym typeface="Arial"/>
              </a:defRPr>
            </a:lvl5pPr>
            <a:lvl6pPr marL="123825" marR="0" lvl="5" indent="0" algn="l">
              <a:lnSpc>
                <a:spcPct val="117499"/>
              </a:lnSpc>
              <a:spcBef>
                <a:spcPts val="0"/>
              </a:spcBef>
              <a:buNone/>
              <a:defRPr sz="1400" b="0" i="0">
                <a:solidFill>
                  <a:schemeClr val="dk1"/>
                </a:solidFill>
                <a:latin typeface="Arial"/>
                <a:ea typeface="Arial"/>
                <a:cs typeface="Arial"/>
                <a:sym typeface="Arial"/>
              </a:defRPr>
            </a:lvl6pPr>
            <a:lvl7pPr marL="123825" marR="0" lvl="6" indent="0" algn="l">
              <a:lnSpc>
                <a:spcPct val="117499"/>
              </a:lnSpc>
              <a:spcBef>
                <a:spcPts val="0"/>
              </a:spcBef>
              <a:buNone/>
              <a:defRPr sz="1400" b="0" i="0">
                <a:solidFill>
                  <a:schemeClr val="dk1"/>
                </a:solidFill>
                <a:latin typeface="Arial"/>
                <a:ea typeface="Arial"/>
                <a:cs typeface="Arial"/>
                <a:sym typeface="Arial"/>
              </a:defRPr>
            </a:lvl7pPr>
            <a:lvl8pPr marL="123825" marR="0" lvl="7" indent="0" algn="l">
              <a:lnSpc>
                <a:spcPct val="117499"/>
              </a:lnSpc>
              <a:spcBef>
                <a:spcPts val="0"/>
              </a:spcBef>
              <a:buNone/>
              <a:defRPr sz="1400" b="0" i="0">
                <a:solidFill>
                  <a:schemeClr val="dk1"/>
                </a:solidFill>
                <a:latin typeface="Arial"/>
                <a:ea typeface="Arial"/>
                <a:cs typeface="Arial"/>
                <a:sym typeface="Arial"/>
              </a:defRPr>
            </a:lvl8pPr>
            <a:lvl9pPr marL="123825" marR="0" lvl="8" indent="0" algn="l">
              <a:lnSpc>
                <a:spcPct val="117499"/>
              </a:lnSpc>
              <a:spcBef>
                <a:spcPts val="0"/>
              </a:spcBef>
              <a:buNone/>
              <a:defRPr sz="1400" b="0" i="0">
                <a:solidFill>
                  <a:schemeClr val="dk1"/>
                </a:solidFill>
                <a:latin typeface="Arial"/>
                <a:ea typeface="Arial"/>
                <a:cs typeface="Arial"/>
                <a:sym typeface="Arial"/>
              </a:defRPr>
            </a:lvl9pPr>
          </a:lstStyle>
          <a:p>
            <a:pPr marL="12382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txBox="1">
            <a:spLocks noGrp="1"/>
          </p:cNvSpPr>
          <p:nvPr>
            <p:ph type="title"/>
          </p:nvPr>
        </p:nvSpPr>
        <p:spPr>
          <a:xfrm>
            <a:off x="78739" y="33020"/>
            <a:ext cx="8986520" cy="100076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459740" y="1097279"/>
            <a:ext cx="7891780" cy="20955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000" b="0" i="0" u="none" strike="noStrike" cap="none">
                <a:solidFill>
                  <a:srgbClr val="CC3300"/>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lvl1pPr marL="123825" marR="0" lvl="0" indent="0" algn="l" rtl="0">
              <a:lnSpc>
                <a:spcPct val="117499"/>
              </a:lnSpc>
              <a:spcBef>
                <a:spcPts val="0"/>
              </a:spcBef>
              <a:buNone/>
              <a:defRPr sz="1400" b="0" i="0" u="none">
                <a:solidFill>
                  <a:schemeClr val="dk1"/>
                </a:solidFill>
                <a:latin typeface="Arial"/>
                <a:ea typeface="Arial"/>
                <a:cs typeface="Arial"/>
                <a:sym typeface="Arial"/>
              </a:defRPr>
            </a:lvl1pPr>
            <a:lvl2pPr marL="123825" marR="0" lvl="1" indent="0" algn="l" rtl="0">
              <a:lnSpc>
                <a:spcPct val="117499"/>
              </a:lnSpc>
              <a:spcBef>
                <a:spcPts val="0"/>
              </a:spcBef>
              <a:buNone/>
              <a:defRPr sz="1400" b="0" i="0" u="none">
                <a:solidFill>
                  <a:schemeClr val="dk1"/>
                </a:solidFill>
                <a:latin typeface="Arial"/>
                <a:ea typeface="Arial"/>
                <a:cs typeface="Arial"/>
                <a:sym typeface="Arial"/>
              </a:defRPr>
            </a:lvl2pPr>
            <a:lvl3pPr marL="123825" marR="0" lvl="2" indent="0" algn="l" rtl="0">
              <a:lnSpc>
                <a:spcPct val="117499"/>
              </a:lnSpc>
              <a:spcBef>
                <a:spcPts val="0"/>
              </a:spcBef>
              <a:buNone/>
              <a:defRPr sz="1400" b="0" i="0" u="none">
                <a:solidFill>
                  <a:schemeClr val="dk1"/>
                </a:solidFill>
                <a:latin typeface="Arial"/>
                <a:ea typeface="Arial"/>
                <a:cs typeface="Arial"/>
                <a:sym typeface="Arial"/>
              </a:defRPr>
            </a:lvl3pPr>
            <a:lvl4pPr marL="123825" marR="0" lvl="3" indent="0" algn="l" rtl="0">
              <a:lnSpc>
                <a:spcPct val="117499"/>
              </a:lnSpc>
              <a:spcBef>
                <a:spcPts val="0"/>
              </a:spcBef>
              <a:buNone/>
              <a:defRPr sz="1400" b="0" i="0" u="none">
                <a:solidFill>
                  <a:schemeClr val="dk1"/>
                </a:solidFill>
                <a:latin typeface="Arial"/>
                <a:ea typeface="Arial"/>
                <a:cs typeface="Arial"/>
                <a:sym typeface="Arial"/>
              </a:defRPr>
            </a:lvl4pPr>
            <a:lvl5pPr marL="123825" marR="0" lvl="4" indent="0" algn="l" rtl="0">
              <a:lnSpc>
                <a:spcPct val="117499"/>
              </a:lnSpc>
              <a:spcBef>
                <a:spcPts val="0"/>
              </a:spcBef>
              <a:buNone/>
              <a:defRPr sz="1400" b="0" i="0" u="none">
                <a:solidFill>
                  <a:schemeClr val="dk1"/>
                </a:solidFill>
                <a:latin typeface="Arial"/>
                <a:ea typeface="Arial"/>
                <a:cs typeface="Arial"/>
                <a:sym typeface="Arial"/>
              </a:defRPr>
            </a:lvl5pPr>
            <a:lvl6pPr marL="123825" marR="0" lvl="5" indent="0" algn="l" rtl="0">
              <a:lnSpc>
                <a:spcPct val="117499"/>
              </a:lnSpc>
              <a:spcBef>
                <a:spcPts val="0"/>
              </a:spcBef>
              <a:buNone/>
              <a:defRPr sz="1400" b="0" i="0" u="none">
                <a:solidFill>
                  <a:schemeClr val="dk1"/>
                </a:solidFill>
                <a:latin typeface="Arial"/>
                <a:ea typeface="Arial"/>
                <a:cs typeface="Arial"/>
                <a:sym typeface="Arial"/>
              </a:defRPr>
            </a:lvl6pPr>
            <a:lvl7pPr marL="123825" marR="0" lvl="6" indent="0" algn="l" rtl="0">
              <a:lnSpc>
                <a:spcPct val="117499"/>
              </a:lnSpc>
              <a:spcBef>
                <a:spcPts val="0"/>
              </a:spcBef>
              <a:buNone/>
              <a:defRPr sz="1400" b="0" i="0" u="none">
                <a:solidFill>
                  <a:schemeClr val="dk1"/>
                </a:solidFill>
                <a:latin typeface="Arial"/>
                <a:ea typeface="Arial"/>
                <a:cs typeface="Arial"/>
                <a:sym typeface="Arial"/>
              </a:defRPr>
            </a:lvl7pPr>
            <a:lvl8pPr marL="123825" marR="0" lvl="7" indent="0" algn="l" rtl="0">
              <a:lnSpc>
                <a:spcPct val="117499"/>
              </a:lnSpc>
              <a:spcBef>
                <a:spcPts val="0"/>
              </a:spcBef>
              <a:buNone/>
              <a:defRPr sz="1400" b="0" i="0" u="none">
                <a:solidFill>
                  <a:schemeClr val="dk1"/>
                </a:solidFill>
                <a:latin typeface="Arial"/>
                <a:ea typeface="Arial"/>
                <a:cs typeface="Arial"/>
                <a:sym typeface="Arial"/>
              </a:defRPr>
            </a:lvl8pPr>
            <a:lvl9pPr marL="123825" marR="0" lvl="8" indent="0" algn="l" rtl="0">
              <a:lnSpc>
                <a:spcPct val="117499"/>
              </a:lnSpc>
              <a:spcBef>
                <a:spcPts val="0"/>
              </a:spcBef>
              <a:buNone/>
              <a:defRPr sz="1400" b="0" i="0" u="none">
                <a:solidFill>
                  <a:schemeClr val="dk1"/>
                </a:solidFill>
                <a:latin typeface="Arial"/>
                <a:ea typeface="Arial"/>
                <a:cs typeface="Arial"/>
                <a:sym typeface="Arial"/>
              </a:defRPr>
            </a:lvl9pPr>
          </a:lstStyle>
          <a:p>
            <a:pPr marL="123825"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229870" y="44450"/>
            <a:ext cx="8407400" cy="3083560"/>
          </a:xfrm>
          <a:prstGeom prst="rect">
            <a:avLst/>
          </a:prstGeom>
          <a:noFill/>
          <a:ln>
            <a:noFill/>
          </a:ln>
        </p:spPr>
        <p:txBody>
          <a:bodyPr spcFirstLastPara="1" wrap="square" lIns="0" tIns="12700" rIns="0" bIns="0" anchor="t" anchorCtr="0">
            <a:spAutoFit/>
          </a:bodyPr>
          <a:lstStyle/>
          <a:p>
            <a:pPr marL="12700" marR="5080" lvl="0" indent="0" algn="l" rtl="0">
              <a:lnSpc>
                <a:spcPct val="152000"/>
              </a:lnSpc>
              <a:spcBef>
                <a:spcPts val="0"/>
              </a:spcBef>
              <a:spcAft>
                <a:spcPts val="0"/>
              </a:spcAft>
              <a:buNone/>
            </a:pPr>
            <a:r>
              <a:rPr lang="en-US" sz="6600" b="1">
                <a:solidFill>
                  <a:srgbClr val="FF0000"/>
                </a:solidFill>
                <a:latin typeface="Arial"/>
                <a:ea typeface="Arial"/>
                <a:cs typeface="Arial"/>
                <a:sym typeface="Arial"/>
              </a:rPr>
              <a:t>Instruction set of  8086 Microprocessor</a:t>
            </a:r>
            <a:endParaRPr sz="6600">
              <a:latin typeface="Arial"/>
              <a:ea typeface="Arial"/>
              <a:cs typeface="Arial"/>
              <a:sym typeface="Arial"/>
            </a:endParaRPr>
          </a:p>
        </p:txBody>
      </p:sp>
      <p:sp>
        <p:nvSpPr>
          <p:cNvPr id="49" name="Google Shape;49;p7"/>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123825" lvl="0" indent="0" algn="l" rtl="0">
              <a:lnSpc>
                <a:spcPct val="117499"/>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231140" y="48259"/>
            <a:ext cx="626999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CC3300"/>
                </a:solidFill>
                <a:latin typeface="Times New Roman"/>
                <a:ea typeface="Times New Roman"/>
                <a:cs typeface="Times New Roman"/>
                <a:sym typeface="Times New Roman"/>
              </a:rPr>
              <a:t>Data Transfer Instructions - XCHG</a:t>
            </a:r>
            <a:endParaRPr sz="3200">
              <a:latin typeface="Times New Roman"/>
              <a:ea typeface="Times New Roman"/>
              <a:cs typeface="Times New Roman"/>
              <a:sym typeface="Times New Roman"/>
            </a:endParaRPr>
          </a:p>
        </p:txBody>
      </p:sp>
      <p:sp>
        <p:nvSpPr>
          <p:cNvPr id="152" name="Google Shape;152;p16"/>
          <p:cNvSpPr txBox="1"/>
          <p:nvPr/>
        </p:nvSpPr>
        <p:spPr>
          <a:xfrm>
            <a:off x="457200" y="1143000"/>
            <a:ext cx="8206740" cy="273132"/>
          </a:xfrm>
          <a:prstGeom prst="rect">
            <a:avLst/>
          </a:prstGeom>
          <a:solidFill>
            <a:srgbClr val="D4EE28"/>
          </a:solidFill>
          <a:ln>
            <a:noFill/>
          </a:ln>
        </p:spPr>
        <p:txBody>
          <a:bodyPr spcFirstLastPara="1" wrap="square" lIns="0" tIns="26650" rIns="0" bIns="0" anchor="t" anchorCtr="0">
            <a:spAutoFit/>
          </a:bodyPr>
          <a:lstStyle/>
          <a:p>
            <a:pPr marL="240029" marR="0" lvl="0" indent="0" algn="l" rtl="0">
              <a:lnSpc>
                <a:spcPct val="100000"/>
              </a:lnSpc>
              <a:spcBef>
                <a:spcPts val="0"/>
              </a:spcBef>
              <a:spcAft>
                <a:spcPts val="0"/>
              </a:spcAft>
              <a:buNone/>
            </a:pPr>
            <a:r>
              <a:rPr lang="en-US" sz="1600" b="1" dirty="0">
                <a:solidFill>
                  <a:schemeClr val="bg1"/>
                </a:solidFill>
                <a:latin typeface="Arial"/>
                <a:ea typeface="Arial"/>
                <a:cs typeface="Arial"/>
                <a:sym typeface="Arial"/>
              </a:rPr>
              <a:t>Mnemonic	Meaning	Format	Operation	Flags affected</a:t>
            </a:r>
            <a:endParaRPr sz="1600" dirty="0">
              <a:solidFill>
                <a:schemeClr val="bg1"/>
              </a:solidFill>
              <a:latin typeface="Arial"/>
              <a:ea typeface="Arial"/>
              <a:cs typeface="Arial"/>
              <a:sym typeface="Arial"/>
            </a:endParaRPr>
          </a:p>
        </p:txBody>
      </p:sp>
      <p:sp>
        <p:nvSpPr>
          <p:cNvPr id="153" name="Google Shape;153;p16"/>
          <p:cNvSpPr txBox="1"/>
          <p:nvPr/>
        </p:nvSpPr>
        <p:spPr>
          <a:xfrm>
            <a:off x="892810" y="1614170"/>
            <a:ext cx="6868159" cy="2692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dirty="0">
                <a:solidFill>
                  <a:schemeClr val="dk1"/>
                </a:solidFill>
                <a:latin typeface="Arial"/>
                <a:ea typeface="Arial"/>
                <a:cs typeface="Arial"/>
                <a:sym typeface="Arial"/>
              </a:rPr>
              <a:t>XCHG	Exchange	XCHG D,S	(S)	(D)	None</a:t>
            </a:r>
            <a:endParaRPr sz="1600" dirty="0">
              <a:solidFill>
                <a:schemeClr val="dk1"/>
              </a:solidFill>
              <a:latin typeface="Arial"/>
              <a:ea typeface="Arial"/>
              <a:cs typeface="Arial"/>
              <a:sym typeface="Arial"/>
            </a:endParaRPr>
          </a:p>
        </p:txBody>
      </p:sp>
      <p:sp>
        <p:nvSpPr>
          <p:cNvPr id="154" name="Google Shape;154;p16"/>
          <p:cNvSpPr txBox="1"/>
          <p:nvPr/>
        </p:nvSpPr>
        <p:spPr>
          <a:xfrm>
            <a:off x="231140" y="2296369"/>
            <a:ext cx="2786380" cy="327013"/>
          </a:xfrm>
          <a:prstGeom prst="rect">
            <a:avLst/>
          </a:prstGeom>
          <a:solidFill>
            <a:srgbClr val="CC3300"/>
          </a:solidFill>
          <a:ln>
            <a:noFill/>
          </a:ln>
        </p:spPr>
        <p:txBody>
          <a:bodyPr spcFirstLastPara="1" wrap="square" lIns="0" tIns="19050" rIns="0" bIns="0" anchor="t" anchorCtr="0">
            <a:spAutoFit/>
          </a:bodyPr>
          <a:lstStyle/>
          <a:p>
            <a:pPr marL="90170" marR="0" lvl="0" indent="0" algn="l" rtl="0">
              <a:lnSpc>
                <a:spcPct val="100000"/>
              </a:lnSpc>
              <a:spcBef>
                <a:spcPts val="0"/>
              </a:spcBef>
              <a:spcAft>
                <a:spcPts val="0"/>
              </a:spcAft>
              <a:buNone/>
            </a:pPr>
            <a:r>
              <a:rPr lang="en-US" sz="2000" b="1" dirty="0">
                <a:solidFill>
                  <a:schemeClr val="accent1">
                    <a:lumMod val="60000"/>
                    <a:lumOff val="40000"/>
                  </a:schemeClr>
                </a:solidFill>
                <a:latin typeface="Times New Roman"/>
                <a:ea typeface="Times New Roman"/>
                <a:cs typeface="Times New Roman"/>
                <a:sym typeface="Times New Roman"/>
              </a:rPr>
              <a:t>Destination	Source</a:t>
            </a:r>
            <a:endParaRPr sz="2000" dirty="0">
              <a:solidFill>
                <a:schemeClr val="accent1">
                  <a:lumMod val="60000"/>
                  <a:lumOff val="40000"/>
                </a:schemeClr>
              </a:solidFill>
              <a:latin typeface="Times New Roman"/>
              <a:ea typeface="Times New Roman"/>
              <a:cs typeface="Times New Roman"/>
              <a:sym typeface="Times New Roman"/>
            </a:endParaRPr>
          </a:p>
        </p:txBody>
      </p:sp>
      <p:sp>
        <p:nvSpPr>
          <p:cNvPr id="155" name="Google Shape;155;p16"/>
          <p:cNvSpPr txBox="1"/>
          <p:nvPr/>
        </p:nvSpPr>
        <p:spPr>
          <a:xfrm>
            <a:off x="382270" y="2924809"/>
            <a:ext cx="2606040" cy="104387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Accumulator	Reg 16</a:t>
            </a:r>
            <a:endParaRPr sz="2000" dirty="0">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2700"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Memory           Register</a:t>
            </a:r>
            <a:endParaRPr sz="2000" dirty="0">
              <a:solidFill>
                <a:schemeClr val="dk1"/>
              </a:solidFill>
              <a:latin typeface="Times New Roman"/>
              <a:ea typeface="Times New Roman"/>
              <a:cs typeface="Times New Roman"/>
              <a:sym typeface="Times New Roman"/>
            </a:endParaRPr>
          </a:p>
        </p:txBody>
      </p:sp>
      <p:sp>
        <p:nvSpPr>
          <p:cNvPr id="156" name="Google Shape;156;p16"/>
          <p:cNvSpPr txBox="1"/>
          <p:nvPr/>
        </p:nvSpPr>
        <p:spPr>
          <a:xfrm>
            <a:off x="382270" y="4098290"/>
            <a:ext cx="929640" cy="988060"/>
          </a:xfrm>
          <a:prstGeom prst="rect">
            <a:avLst/>
          </a:prstGeom>
          <a:noFill/>
          <a:ln>
            <a:noFill/>
          </a:ln>
        </p:spPr>
        <p:txBody>
          <a:bodyPr spcFirstLastPara="1" wrap="square" lIns="0" tIns="12700" rIns="0" bIns="0" anchor="t" anchorCtr="0">
            <a:spAutoFit/>
          </a:bodyPr>
          <a:lstStyle/>
          <a:p>
            <a:pPr marL="12700" marR="5080" lvl="0" indent="0" algn="l" rtl="0">
              <a:lnSpc>
                <a:spcPct val="157900"/>
              </a:lnSpc>
              <a:spcBef>
                <a:spcPts val="0"/>
              </a:spcBef>
              <a:spcAft>
                <a:spcPts val="0"/>
              </a:spcAft>
              <a:buNone/>
            </a:pPr>
            <a:r>
              <a:rPr lang="en-US" sz="2000" b="1" dirty="0">
                <a:solidFill>
                  <a:schemeClr val="dk1"/>
                </a:solidFill>
                <a:latin typeface="Times New Roman"/>
                <a:ea typeface="Times New Roman"/>
                <a:cs typeface="Times New Roman"/>
                <a:sym typeface="Times New Roman"/>
              </a:rPr>
              <a:t>Register  </a:t>
            </a:r>
            <a:r>
              <a:rPr lang="en-US" sz="2000" b="1" dirty="0" err="1">
                <a:solidFill>
                  <a:schemeClr val="dk1"/>
                </a:solidFill>
                <a:latin typeface="Times New Roman"/>
                <a:ea typeface="Times New Roman"/>
                <a:cs typeface="Times New Roman"/>
                <a:sym typeface="Times New Roman"/>
              </a:rPr>
              <a:t>Register</a:t>
            </a:r>
            <a:endParaRPr sz="2000" dirty="0">
              <a:solidFill>
                <a:schemeClr val="dk1"/>
              </a:solidFill>
              <a:latin typeface="Times New Roman"/>
              <a:ea typeface="Times New Roman"/>
              <a:cs typeface="Times New Roman"/>
              <a:sym typeface="Times New Roman"/>
            </a:endParaRPr>
          </a:p>
        </p:txBody>
      </p:sp>
      <p:sp>
        <p:nvSpPr>
          <p:cNvPr id="157" name="Google Shape;157;p16"/>
          <p:cNvSpPr txBox="1"/>
          <p:nvPr/>
        </p:nvSpPr>
        <p:spPr>
          <a:xfrm>
            <a:off x="2058670" y="4098290"/>
            <a:ext cx="958850" cy="988060"/>
          </a:xfrm>
          <a:prstGeom prst="rect">
            <a:avLst/>
          </a:prstGeom>
          <a:noFill/>
          <a:ln>
            <a:noFill/>
          </a:ln>
        </p:spPr>
        <p:txBody>
          <a:bodyPr spcFirstLastPara="1" wrap="square" lIns="0" tIns="12700" rIns="0" bIns="0" anchor="t" anchorCtr="0">
            <a:spAutoFit/>
          </a:bodyPr>
          <a:lstStyle/>
          <a:p>
            <a:pPr marL="12700" marR="5080" lvl="0" indent="0" algn="l" rtl="0">
              <a:lnSpc>
                <a:spcPct val="157900"/>
              </a:lnSpc>
              <a:spcBef>
                <a:spcPts val="0"/>
              </a:spcBef>
              <a:spcAft>
                <a:spcPts val="0"/>
              </a:spcAft>
              <a:buNone/>
            </a:pPr>
            <a:r>
              <a:rPr lang="en-US" sz="2000" b="1" dirty="0">
                <a:solidFill>
                  <a:schemeClr val="dk1"/>
                </a:solidFill>
                <a:latin typeface="Times New Roman"/>
                <a:ea typeface="Times New Roman"/>
                <a:cs typeface="Times New Roman"/>
                <a:sym typeface="Times New Roman"/>
              </a:rPr>
              <a:t>Register  Memory</a:t>
            </a:r>
            <a:endParaRPr sz="2000" dirty="0">
              <a:solidFill>
                <a:schemeClr val="dk1"/>
              </a:solidFill>
              <a:latin typeface="Times New Roman"/>
              <a:ea typeface="Times New Roman"/>
              <a:cs typeface="Times New Roman"/>
              <a:sym typeface="Times New Roman"/>
            </a:endParaRPr>
          </a:p>
        </p:txBody>
      </p:sp>
      <p:sp>
        <p:nvSpPr>
          <p:cNvPr id="158" name="Google Shape;158;p16"/>
          <p:cNvSpPr txBox="1"/>
          <p:nvPr/>
        </p:nvSpPr>
        <p:spPr>
          <a:xfrm>
            <a:off x="4039870" y="2777490"/>
            <a:ext cx="40633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chemeClr val="accent2">
                    <a:lumMod val="50000"/>
                  </a:schemeClr>
                </a:solidFill>
                <a:latin typeface="Times New Roman"/>
                <a:ea typeface="Times New Roman"/>
                <a:cs typeface="Times New Roman"/>
                <a:sym typeface="Times New Roman"/>
              </a:rPr>
              <a:t>Example: XCHG START [BX</a:t>
            </a:r>
            <a:r>
              <a:rPr lang="en-US" sz="2400" b="1" dirty="0">
                <a:solidFill>
                  <a:srgbClr val="3366CC"/>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p:txBody>
      </p:sp>
      <p:sp>
        <p:nvSpPr>
          <p:cNvPr id="159" name="Google Shape;159;p16"/>
          <p:cNvSpPr txBox="1"/>
          <p:nvPr/>
        </p:nvSpPr>
        <p:spPr>
          <a:xfrm>
            <a:off x="4193540" y="4606290"/>
            <a:ext cx="15303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CC3300"/>
                </a:solidFill>
                <a:latin typeface="Arial"/>
                <a:ea typeface="Arial"/>
                <a:cs typeface="Arial"/>
                <a:sym typeface="Arial"/>
              </a:rPr>
              <a:t>NO	XCHG</a:t>
            </a:r>
            <a:endParaRPr sz="2400">
              <a:solidFill>
                <a:schemeClr val="dk1"/>
              </a:solidFill>
              <a:latin typeface="Arial"/>
              <a:ea typeface="Arial"/>
              <a:cs typeface="Arial"/>
              <a:sym typeface="Arial"/>
            </a:endParaRPr>
          </a:p>
        </p:txBody>
      </p:sp>
      <p:sp>
        <p:nvSpPr>
          <p:cNvPr id="160" name="Google Shape;160;p16"/>
          <p:cNvSpPr txBox="1"/>
          <p:nvPr/>
        </p:nvSpPr>
        <p:spPr>
          <a:xfrm>
            <a:off x="6226913" y="4618990"/>
            <a:ext cx="1564640"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400" dirty="0">
                <a:solidFill>
                  <a:schemeClr val="accent6">
                    <a:lumMod val="50000"/>
                  </a:schemeClr>
                </a:solidFill>
                <a:latin typeface="Arial"/>
                <a:ea typeface="Arial"/>
                <a:cs typeface="Arial"/>
                <a:sym typeface="Arial"/>
              </a:rPr>
              <a:t>MEMs  SEG REGs</a:t>
            </a:r>
            <a:endParaRPr sz="2400" dirty="0">
              <a:solidFill>
                <a:schemeClr val="accent6">
                  <a:lumMod val="50000"/>
                </a:schemeClr>
              </a:solidFill>
              <a:latin typeface="Arial"/>
              <a:ea typeface="Arial"/>
              <a:cs typeface="Arial"/>
              <a:sym typeface="Arial"/>
            </a:endParaRPr>
          </a:p>
        </p:txBody>
      </p:sp>
      <p:sp>
        <p:nvSpPr>
          <p:cNvPr id="161" name="Google Shape;161;p16"/>
          <p:cNvSpPr/>
          <p:nvPr/>
        </p:nvSpPr>
        <p:spPr>
          <a:xfrm>
            <a:off x="5448300" y="1714500"/>
            <a:ext cx="325120" cy="152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6"/>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307340" y="0"/>
            <a:ext cx="7922259"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CC3300"/>
                </a:solidFill>
                <a:latin typeface="Times New Roman"/>
                <a:ea typeface="Times New Roman"/>
                <a:cs typeface="Times New Roman"/>
                <a:sym typeface="Times New Roman"/>
              </a:rPr>
              <a:t>Data Transfer Instructions – LEA, LDS, LES</a:t>
            </a:r>
            <a:endParaRPr sz="3200">
              <a:latin typeface="Times New Roman"/>
              <a:ea typeface="Times New Roman"/>
              <a:cs typeface="Times New Roman"/>
              <a:sym typeface="Times New Roman"/>
            </a:endParaRPr>
          </a:p>
        </p:txBody>
      </p:sp>
      <p:sp>
        <p:nvSpPr>
          <p:cNvPr id="168" name="Google Shape;168;p17"/>
          <p:cNvSpPr/>
          <p:nvPr/>
        </p:nvSpPr>
        <p:spPr>
          <a:xfrm>
            <a:off x="152400" y="838200"/>
            <a:ext cx="990600" cy="699770"/>
          </a:xfrm>
          <a:custGeom>
            <a:avLst/>
            <a:gdLst/>
            <a:ahLst/>
            <a:cxnLst/>
            <a:rect l="l" t="t" r="r" b="b"/>
            <a:pathLst>
              <a:path w="990600" h="699769" extrusionOk="0">
                <a:moveTo>
                  <a:pt x="0" y="0"/>
                </a:moveTo>
                <a:lnTo>
                  <a:pt x="990600" y="0"/>
                </a:lnTo>
                <a:lnTo>
                  <a:pt x="990600" y="699770"/>
                </a:lnTo>
                <a:lnTo>
                  <a:pt x="0" y="699770"/>
                </a:lnTo>
                <a:lnTo>
                  <a:pt x="0" y="0"/>
                </a:lnTo>
                <a:close/>
              </a:path>
            </a:pathLst>
          </a:custGeom>
          <a:solidFill>
            <a:srgbClr val="D4EE2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7"/>
          <p:cNvSpPr/>
          <p:nvPr/>
        </p:nvSpPr>
        <p:spPr>
          <a:xfrm>
            <a:off x="1143000" y="838200"/>
            <a:ext cx="1295400" cy="699770"/>
          </a:xfrm>
          <a:custGeom>
            <a:avLst/>
            <a:gdLst/>
            <a:ahLst/>
            <a:cxnLst/>
            <a:rect l="l" t="t" r="r" b="b"/>
            <a:pathLst>
              <a:path w="1295400" h="699769" extrusionOk="0">
                <a:moveTo>
                  <a:pt x="0" y="0"/>
                </a:moveTo>
                <a:lnTo>
                  <a:pt x="1295400" y="0"/>
                </a:lnTo>
                <a:lnTo>
                  <a:pt x="1295400" y="699770"/>
                </a:lnTo>
                <a:lnTo>
                  <a:pt x="0" y="699770"/>
                </a:lnTo>
                <a:lnTo>
                  <a:pt x="0" y="0"/>
                </a:lnTo>
                <a:close/>
              </a:path>
            </a:pathLst>
          </a:custGeom>
          <a:solidFill>
            <a:srgbClr val="D4EE2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7"/>
          <p:cNvSpPr/>
          <p:nvPr/>
        </p:nvSpPr>
        <p:spPr>
          <a:xfrm>
            <a:off x="2438400" y="838200"/>
            <a:ext cx="2362200" cy="699770"/>
          </a:xfrm>
          <a:custGeom>
            <a:avLst/>
            <a:gdLst/>
            <a:ahLst/>
            <a:cxnLst/>
            <a:rect l="l" t="t" r="r" b="b"/>
            <a:pathLst>
              <a:path w="2362200" h="699769" extrusionOk="0">
                <a:moveTo>
                  <a:pt x="0" y="0"/>
                </a:moveTo>
                <a:lnTo>
                  <a:pt x="2362200" y="0"/>
                </a:lnTo>
                <a:lnTo>
                  <a:pt x="2362200" y="699770"/>
                </a:lnTo>
                <a:lnTo>
                  <a:pt x="0" y="699770"/>
                </a:lnTo>
                <a:lnTo>
                  <a:pt x="0" y="0"/>
                </a:lnTo>
                <a:close/>
              </a:path>
            </a:pathLst>
          </a:custGeom>
          <a:solidFill>
            <a:srgbClr val="D4EE2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7"/>
          <p:cNvSpPr/>
          <p:nvPr/>
        </p:nvSpPr>
        <p:spPr>
          <a:xfrm>
            <a:off x="4800600" y="838200"/>
            <a:ext cx="2895600" cy="699770"/>
          </a:xfrm>
          <a:custGeom>
            <a:avLst/>
            <a:gdLst/>
            <a:ahLst/>
            <a:cxnLst/>
            <a:rect l="l" t="t" r="r" b="b"/>
            <a:pathLst>
              <a:path w="2895600" h="699769" extrusionOk="0">
                <a:moveTo>
                  <a:pt x="0" y="0"/>
                </a:moveTo>
                <a:lnTo>
                  <a:pt x="2895600" y="0"/>
                </a:lnTo>
                <a:lnTo>
                  <a:pt x="2895600" y="699770"/>
                </a:lnTo>
                <a:lnTo>
                  <a:pt x="0" y="699770"/>
                </a:lnTo>
                <a:lnTo>
                  <a:pt x="0" y="0"/>
                </a:lnTo>
                <a:close/>
              </a:path>
            </a:pathLst>
          </a:custGeom>
          <a:solidFill>
            <a:srgbClr val="D4EE2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7"/>
          <p:cNvSpPr txBox="1"/>
          <p:nvPr/>
        </p:nvSpPr>
        <p:spPr>
          <a:xfrm>
            <a:off x="247650" y="850900"/>
            <a:ext cx="6520180" cy="346110"/>
          </a:xfrm>
          <a:prstGeom prst="rect">
            <a:avLst/>
          </a:prstGeom>
          <a:noFill/>
          <a:ln>
            <a:noFill/>
          </a:ln>
        </p:spPr>
        <p:txBody>
          <a:bodyPr spcFirstLastPara="1" wrap="square" lIns="0" tIns="35550" rIns="0" bIns="0" anchor="t" anchorCtr="0">
            <a:spAutoFit/>
          </a:bodyPr>
          <a:lstStyle/>
          <a:p>
            <a:pPr marL="234950" marR="5080" lvl="0" indent="-234950" algn="l" rtl="0">
              <a:lnSpc>
                <a:spcPct val="112222"/>
              </a:lnSpc>
              <a:spcBef>
                <a:spcPts val="0"/>
              </a:spcBef>
              <a:spcAft>
                <a:spcPts val="0"/>
              </a:spcAft>
              <a:buNone/>
            </a:pPr>
            <a:r>
              <a:rPr lang="en-US" sz="1800" b="1" dirty="0" err="1">
                <a:solidFill>
                  <a:schemeClr val="bg1"/>
                </a:solidFill>
                <a:latin typeface="Arial"/>
                <a:ea typeface="Arial"/>
                <a:cs typeface="Arial"/>
                <a:sym typeface="Arial"/>
              </a:rPr>
              <a:t>Mnemo</a:t>
            </a:r>
            <a:r>
              <a:rPr lang="en-US" sz="1800" b="1" dirty="0">
                <a:solidFill>
                  <a:schemeClr val="bg1"/>
                </a:solidFill>
                <a:latin typeface="Arial"/>
                <a:ea typeface="Arial"/>
                <a:cs typeface="Arial"/>
                <a:sym typeface="Arial"/>
              </a:rPr>
              <a:t>	Meaning	Format	Operation  </a:t>
            </a:r>
            <a:r>
              <a:rPr lang="en-US" sz="1800" b="1" dirty="0" err="1">
                <a:solidFill>
                  <a:schemeClr val="bg1"/>
                </a:solidFill>
                <a:latin typeface="Arial"/>
                <a:ea typeface="Arial"/>
                <a:cs typeface="Arial"/>
                <a:sym typeface="Arial"/>
              </a:rPr>
              <a:t>nic</a:t>
            </a:r>
            <a:endParaRPr sz="1800" dirty="0">
              <a:solidFill>
                <a:schemeClr val="bg1"/>
              </a:solidFill>
              <a:latin typeface="Arial"/>
              <a:ea typeface="Arial"/>
              <a:cs typeface="Arial"/>
              <a:sym typeface="Arial"/>
            </a:endParaRPr>
          </a:p>
        </p:txBody>
      </p:sp>
      <p:sp>
        <p:nvSpPr>
          <p:cNvPr id="173" name="Google Shape;173;p17"/>
          <p:cNvSpPr/>
          <p:nvPr/>
        </p:nvSpPr>
        <p:spPr>
          <a:xfrm>
            <a:off x="7696200" y="838200"/>
            <a:ext cx="1066800" cy="699770"/>
          </a:xfrm>
          <a:custGeom>
            <a:avLst/>
            <a:gdLst/>
            <a:ahLst/>
            <a:cxnLst/>
            <a:rect l="l" t="t" r="r" b="b"/>
            <a:pathLst>
              <a:path w="1066800" h="699769" extrusionOk="0">
                <a:moveTo>
                  <a:pt x="0" y="0"/>
                </a:moveTo>
                <a:lnTo>
                  <a:pt x="1066800" y="0"/>
                </a:lnTo>
                <a:lnTo>
                  <a:pt x="1066800" y="699770"/>
                </a:lnTo>
                <a:lnTo>
                  <a:pt x="0" y="699770"/>
                </a:lnTo>
                <a:lnTo>
                  <a:pt x="0" y="0"/>
                </a:lnTo>
                <a:close/>
              </a:path>
            </a:pathLst>
          </a:custGeom>
          <a:solidFill>
            <a:srgbClr val="D4EE2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7"/>
          <p:cNvSpPr txBox="1"/>
          <p:nvPr/>
        </p:nvSpPr>
        <p:spPr>
          <a:xfrm>
            <a:off x="7792719" y="850900"/>
            <a:ext cx="886460" cy="656323"/>
          </a:xfrm>
          <a:prstGeom prst="rect">
            <a:avLst/>
          </a:prstGeom>
          <a:noFill/>
          <a:ln>
            <a:noFill/>
          </a:ln>
        </p:spPr>
        <p:txBody>
          <a:bodyPr spcFirstLastPara="1" wrap="square" lIns="0" tIns="35550" rIns="0" bIns="0" anchor="t" anchorCtr="0">
            <a:spAutoFit/>
          </a:bodyPr>
          <a:lstStyle/>
          <a:p>
            <a:pPr marL="0" marR="5080" lvl="0" indent="138430" algn="l" rtl="0">
              <a:lnSpc>
                <a:spcPct val="112222"/>
              </a:lnSpc>
              <a:spcBef>
                <a:spcPts val="0"/>
              </a:spcBef>
              <a:spcAft>
                <a:spcPts val="0"/>
              </a:spcAft>
              <a:buNone/>
            </a:pPr>
            <a:r>
              <a:rPr lang="en-US" sz="1800" b="1" dirty="0">
                <a:solidFill>
                  <a:schemeClr val="bg1"/>
                </a:solidFill>
                <a:latin typeface="Arial"/>
                <a:ea typeface="Arial"/>
                <a:cs typeface="Arial"/>
                <a:sym typeface="Arial"/>
              </a:rPr>
              <a:t>Flags  affected</a:t>
            </a:r>
            <a:endParaRPr sz="1800" dirty="0">
              <a:solidFill>
                <a:schemeClr val="bg1"/>
              </a:solidFill>
              <a:latin typeface="Arial"/>
              <a:ea typeface="Arial"/>
              <a:cs typeface="Arial"/>
              <a:sym typeface="Arial"/>
            </a:endParaRPr>
          </a:p>
        </p:txBody>
      </p:sp>
      <p:sp>
        <p:nvSpPr>
          <p:cNvPr id="175" name="Google Shape;175;p17"/>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11</a:t>
            </a:fld>
            <a:endParaRPr/>
          </a:p>
        </p:txBody>
      </p:sp>
      <p:sp>
        <p:nvSpPr>
          <p:cNvPr id="176" name="Google Shape;176;p17"/>
          <p:cNvSpPr txBox="1"/>
          <p:nvPr/>
        </p:nvSpPr>
        <p:spPr>
          <a:xfrm>
            <a:off x="410209" y="1550670"/>
            <a:ext cx="4826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LEA</a:t>
            </a:r>
            <a:endParaRPr sz="1800">
              <a:solidFill>
                <a:schemeClr val="dk1"/>
              </a:solidFill>
              <a:latin typeface="Arial"/>
              <a:ea typeface="Arial"/>
              <a:cs typeface="Arial"/>
              <a:sym typeface="Arial"/>
            </a:endParaRPr>
          </a:p>
        </p:txBody>
      </p:sp>
      <p:sp>
        <p:nvSpPr>
          <p:cNvPr id="177" name="Google Shape;177;p17"/>
          <p:cNvSpPr txBox="1"/>
          <p:nvPr/>
        </p:nvSpPr>
        <p:spPr>
          <a:xfrm>
            <a:off x="2819400" y="1550670"/>
            <a:ext cx="43624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LEA Reg16,EA	EA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imes New Roman"/>
                <a:ea typeface="Times New Roman"/>
                <a:cs typeface="Times New Roman"/>
                <a:sym typeface="Times New Roman"/>
              </a:rPr>
              <a:t>	</a:t>
            </a:r>
            <a:r>
              <a:rPr lang="en-US" sz="1800" b="1">
                <a:solidFill>
                  <a:schemeClr val="dk1"/>
                </a:solidFill>
                <a:latin typeface="Arial"/>
                <a:ea typeface="Arial"/>
                <a:cs typeface="Arial"/>
                <a:sym typeface="Arial"/>
              </a:rPr>
              <a:t>(Reg16)</a:t>
            </a:r>
            <a:endParaRPr sz="1800">
              <a:solidFill>
                <a:schemeClr val="dk1"/>
              </a:solidFill>
              <a:latin typeface="Arial"/>
              <a:ea typeface="Arial"/>
              <a:cs typeface="Arial"/>
              <a:sym typeface="Arial"/>
            </a:endParaRPr>
          </a:p>
        </p:txBody>
      </p:sp>
      <p:sp>
        <p:nvSpPr>
          <p:cNvPr id="178" name="Google Shape;178;p17"/>
          <p:cNvSpPr txBox="1"/>
          <p:nvPr/>
        </p:nvSpPr>
        <p:spPr>
          <a:xfrm>
            <a:off x="7931150" y="1550670"/>
            <a:ext cx="5969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None</a:t>
            </a:r>
            <a:endParaRPr sz="1800">
              <a:solidFill>
                <a:schemeClr val="dk1"/>
              </a:solidFill>
              <a:latin typeface="Arial"/>
              <a:ea typeface="Arial"/>
              <a:cs typeface="Arial"/>
              <a:sym typeface="Arial"/>
            </a:endParaRPr>
          </a:p>
        </p:txBody>
      </p:sp>
      <p:sp>
        <p:nvSpPr>
          <p:cNvPr id="179" name="Google Shape;179;p17"/>
          <p:cNvSpPr txBox="1"/>
          <p:nvPr/>
        </p:nvSpPr>
        <p:spPr>
          <a:xfrm>
            <a:off x="406400" y="2467609"/>
            <a:ext cx="4826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LDS</a:t>
            </a:r>
            <a:endParaRPr sz="1800">
              <a:solidFill>
                <a:schemeClr val="dk1"/>
              </a:solidFill>
              <a:latin typeface="Arial"/>
              <a:ea typeface="Arial"/>
              <a:cs typeface="Arial"/>
              <a:sym typeface="Arial"/>
            </a:endParaRPr>
          </a:p>
        </p:txBody>
      </p:sp>
      <p:sp>
        <p:nvSpPr>
          <p:cNvPr id="180" name="Google Shape;180;p17"/>
          <p:cNvSpPr txBox="1"/>
          <p:nvPr/>
        </p:nvSpPr>
        <p:spPr>
          <a:xfrm>
            <a:off x="1292860" y="1550670"/>
            <a:ext cx="983615" cy="1728470"/>
          </a:xfrm>
          <a:prstGeom prst="rect">
            <a:avLst/>
          </a:prstGeom>
          <a:noFill/>
          <a:ln>
            <a:noFill/>
          </a:ln>
        </p:spPr>
        <p:txBody>
          <a:bodyPr spcFirstLastPara="1" wrap="square" lIns="0" tIns="31100" rIns="0" bIns="0" anchor="t" anchorCtr="0">
            <a:spAutoFit/>
          </a:bodyPr>
          <a:lstStyle/>
          <a:p>
            <a:pPr marL="12700" marR="5080" lvl="0" indent="212090" algn="l" rtl="0">
              <a:lnSpc>
                <a:spcPct val="93300"/>
              </a:lnSpc>
              <a:spcBef>
                <a:spcPts val="0"/>
              </a:spcBef>
              <a:spcAft>
                <a:spcPts val="0"/>
              </a:spcAft>
              <a:buNone/>
            </a:pPr>
            <a:r>
              <a:rPr lang="en-US" sz="1800" b="1">
                <a:solidFill>
                  <a:schemeClr val="dk1"/>
                </a:solidFill>
                <a:latin typeface="Arial"/>
                <a:ea typeface="Arial"/>
                <a:cs typeface="Arial"/>
                <a:sym typeface="Arial"/>
              </a:rPr>
              <a:t>Load  Effective  Address</a:t>
            </a:r>
            <a:endParaRPr sz="1800">
              <a:solidFill>
                <a:schemeClr val="dk1"/>
              </a:solidFill>
              <a:latin typeface="Arial"/>
              <a:ea typeface="Arial"/>
              <a:cs typeface="Arial"/>
              <a:sym typeface="Arial"/>
            </a:endParaRPr>
          </a:p>
          <a:p>
            <a:pPr marL="41275" marR="20320" lvl="0" indent="182880" algn="l" rtl="0">
              <a:lnSpc>
                <a:spcPct val="93300"/>
              </a:lnSpc>
              <a:spcBef>
                <a:spcPts val="1175"/>
              </a:spcBef>
              <a:spcAft>
                <a:spcPts val="0"/>
              </a:spcAft>
              <a:buNone/>
            </a:pPr>
            <a:r>
              <a:rPr lang="en-US" sz="1800" b="1">
                <a:solidFill>
                  <a:schemeClr val="dk1"/>
                </a:solidFill>
                <a:latin typeface="Arial"/>
                <a:ea typeface="Arial"/>
                <a:cs typeface="Arial"/>
                <a:sym typeface="Arial"/>
              </a:rPr>
              <a:t>Load  Register  And DS</a:t>
            </a:r>
            <a:endParaRPr sz="1800">
              <a:solidFill>
                <a:schemeClr val="dk1"/>
              </a:solidFill>
              <a:latin typeface="Arial"/>
              <a:ea typeface="Arial"/>
              <a:cs typeface="Arial"/>
              <a:sym typeface="Arial"/>
            </a:endParaRPr>
          </a:p>
        </p:txBody>
      </p:sp>
      <p:sp>
        <p:nvSpPr>
          <p:cNvPr id="181" name="Google Shape;181;p17"/>
          <p:cNvSpPr txBox="1"/>
          <p:nvPr/>
        </p:nvSpPr>
        <p:spPr>
          <a:xfrm>
            <a:off x="2705100" y="2467609"/>
            <a:ext cx="18275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LDS Reg16,MEM</a:t>
            </a:r>
            <a:endParaRPr sz="1800">
              <a:solidFill>
                <a:schemeClr val="dk1"/>
              </a:solidFill>
              <a:latin typeface="Arial"/>
              <a:ea typeface="Arial"/>
              <a:cs typeface="Arial"/>
              <a:sym typeface="Arial"/>
            </a:endParaRPr>
          </a:p>
        </p:txBody>
      </p:sp>
      <p:sp>
        <p:nvSpPr>
          <p:cNvPr id="182" name="Google Shape;182;p17"/>
          <p:cNvSpPr txBox="1"/>
          <p:nvPr/>
        </p:nvSpPr>
        <p:spPr>
          <a:xfrm>
            <a:off x="5190490" y="2467609"/>
            <a:ext cx="10680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(MEM)	</a:t>
            </a:r>
            <a:r>
              <a:rPr lang="en-US" sz="1800">
                <a:solidFill>
                  <a:schemeClr val="dk1"/>
                </a:solidFill>
                <a:latin typeface="Noto Sans Symbols"/>
                <a:ea typeface="Noto Sans Symbols"/>
                <a:cs typeface="Noto Sans Symbols"/>
                <a:sym typeface="Noto Sans Symbols"/>
              </a:rPr>
              <a:t>◊</a:t>
            </a:r>
            <a:endParaRPr sz="1800">
              <a:solidFill>
                <a:schemeClr val="dk1"/>
              </a:solidFill>
              <a:latin typeface="Noto Sans Symbols"/>
              <a:ea typeface="Noto Sans Symbols"/>
              <a:cs typeface="Noto Sans Symbols"/>
              <a:sym typeface="Noto Sans Symbols"/>
            </a:endParaRPr>
          </a:p>
        </p:txBody>
      </p:sp>
      <p:sp>
        <p:nvSpPr>
          <p:cNvPr id="183" name="Google Shape;183;p17"/>
          <p:cNvSpPr txBox="1"/>
          <p:nvPr/>
        </p:nvSpPr>
        <p:spPr>
          <a:xfrm>
            <a:off x="5250179" y="3093720"/>
            <a:ext cx="9588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(Mem+2)</a:t>
            </a:r>
            <a:endParaRPr sz="1800">
              <a:solidFill>
                <a:schemeClr val="dk1"/>
              </a:solidFill>
              <a:latin typeface="Arial"/>
              <a:ea typeface="Arial"/>
              <a:cs typeface="Arial"/>
              <a:sym typeface="Arial"/>
            </a:endParaRPr>
          </a:p>
        </p:txBody>
      </p:sp>
      <p:sp>
        <p:nvSpPr>
          <p:cNvPr id="184" name="Google Shape;184;p17"/>
          <p:cNvSpPr txBox="1"/>
          <p:nvPr/>
        </p:nvSpPr>
        <p:spPr>
          <a:xfrm>
            <a:off x="6310629" y="2467609"/>
            <a:ext cx="995044" cy="925830"/>
          </a:xfrm>
          <a:prstGeom prst="rect">
            <a:avLst/>
          </a:prstGeom>
          <a:noFill/>
          <a:ln>
            <a:noFill/>
          </a:ln>
        </p:spPr>
        <p:txBody>
          <a:bodyPr spcFirstLastPara="1" wrap="square" lIns="0" tIns="12700" rIns="0" bIns="0" anchor="t" anchorCtr="0">
            <a:spAutoFit/>
          </a:bodyPr>
          <a:lstStyle/>
          <a:p>
            <a:pPr marL="14478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(Reg16)</a:t>
            </a:r>
            <a:endParaRPr sz="1800">
              <a:solidFill>
                <a:schemeClr val="dk1"/>
              </a:solidFill>
              <a:latin typeface="Arial"/>
              <a:ea typeface="Arial"/>
              <a:cs typeface="Arial"/>
              <a:sym typeface="Arial"/>
            </a:endParaRPr>
          </a:p>
          <a:p>
            <a:pPr marL="0" marR="0" lvl="0" indent="0" algn="l" rtl="0">
              <a:lnSpc>
                <a:spcPct val="100000"/>
              </a:lnSpc>
              <a:spcBef>
                <a:spcPts val="10"/>
              </a:spcBef>
              <a:spcAft>
                <a:spcPts val="0"/>
              </a:spcAft>
              <a:buNone/>
            </a:pPr>
            <a:endParaRPr sz="2400">
              <a:solidFill>
                <a:schemeClr val="dk1"/>
              </a:solidFill>
              <a:latin typeface="Times New Roman"/>
              <a:ea typeface="Times New Roman"/>
              <a:cs typeface="Times New Roman"/>
              <a:sym typeface="Times New Roman"/>
            </a:endParaRPr>
          </a:p>
          <a:p>
            <a:pPr marL="452119" marR="0" lvl="0" indent="-440054" algn="l" rtl="0">
              <a:lnSpc>
                <a:spcPct val="100000"/>
              </a:lnSpc>
              <a:spcBef>
                <a:spcPts val="0"/>
              </a:spcBef>
              <a:spcAft>
                <a:spcPts val="0"/>
              </a:spcAft>
              <a:buClr>
                <a:schemeClr val="dk1"/>
              </a:buClr>
              <a:buSzPts val="1800"/>
              <a:buFont typeface="Noto Sans Symbols"/>
              <a:buChar char="◊"/>
            </a:pPr>
            <a:r>
              <a:rPr lang="en-US" sz="1800" b="1">
                <a:solidFill>
                  <a:schemeClr val="dk1"/>
                </a:solidFill>
                <a:latin typeface="Arial"/>
                <a:ea typeface="Arial"/>
                <a:cs typeface="Arial"/>
                <a:sym typeface="Arial"/>
              </a:rPr>
              <a:t>(DS)</a:t>
            </a:r>
            <a:endParaRPr sz="1800">
              <a:solidFill>
                <a:schemeClr val="dk1"/>
              </a:solidFill>
              <a:latin typeface="Arial"/>
              <a:ea typeface="Arial"/>
              <a:cs typeface="Arial"/>
              <a:sym typeface="Arial"/>
            </a:endParaRPr>
          </a:p>
        </p:txBody>
      </p:sp>
      <p:sp>
        <p:nvSpPr>
          <p:cNvPr id="185" name="Google Shape;185;p17"/>
          <p:cNvSpPr txBox="1"/>
          <p:nvPr/>
        </p:nvSpPr>
        <p:spPr>
          <a:xfrm>
            <a:off x="7931150" y="2467609"/>
            <a:ext cx="5969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None</a:t>
            </a:r>
            <a:endParaRPr sz="1800">
              <a:solidFill>
                <a:schemeClr val="dk1"/>
              </a:solidFill>
              <a:latin typeface="Arial"/>
              <a:ea typeface="Arial"/>
              <a:cs typeface="Arial"/>
              <a:sym typeface="Arial"/>
            </a:endParaRPr>
          </a:p>
        </p:txBody>
      </p:sp>
      <p:sp>
        <p:nvSpPr>
          <p:cNvPr id="186" name="Google Shape;186;p17"/>
          <p:cNvSpPr txBox="1"/>
          <p:nvPr/>
        </p:nvSpPr>
        <p:spPr>
          <a:xfrm>
            <a:off x="412750" y="4041140"/>
            <a:ext cx="4699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LES</a:t>
            </a:r>
            <a:endParaRPr sz="1800">
              <a:solidFill>
                <a:schemeClr val="dk1"/>
              </a:solidFill>
              <a:latin typeface="Arial"/>
              <a:ea typeface="Arial"/>
              <a:cs typeface="Arial"/>
              <a:sym typeface="Arial"/>
            </a:endParaRPr>
          </a:p>
        </p:txBody>
      </p:sp>
      <p:sp>
        <p:nvSpPr>
          <p:cNvPr id="187" name="Google Shape;187;p17"/>
          <p:cNvSpPr txBox="1"/>
          <p:nvPr/>
        </p:nvSpPr>
        <p:spPr>
          <a:xfrm>
            <a:off x="1294130" y="4041140"/>
            <a:ext cx="967105" cy="811530"/>
          </a:xfrm>
          <a:prstGeom prst="rect">
            <a:avLst/>
          </a:prstGeom>
          <a:noFill/>
          <a:ln>
            <a:noFill/>
          </a:ln>
        </p:spPr>
        <p:txBody>
          <a:bodyPr spcFirstLastPara="1" wrap="square" lIns="0" tIns="31100" rIns="0" bIns="0" anchor="t" anchorCtr="0">
            <a:spAutoFit/>
          </a:bodyPr>
          <a:lstStyle/>
          <a:p>
            <a:pPr marL="12700" marR="5080" lvl="0" indent="210820" algn="l" rtl="0">
              <a:lnSpc>
                <a:spcPct val="93300"/>
              </a:lnSpc>
              <a:spcBef>
                <a:spcPts val="0"/>
              </a:spcBef>
              <a:spcAft>
                <a:spcPts val="0"/>
              </a:spcAft>
              <a:buNone/>
            </a:pPr>
            <a:r>
              <a:rPr lang="en-US" sz="1800" b="1">
                <a:solidFill>
                  <a:schemeClr val="dk1"/>
                </a:solidFill>
                <a:latin typeface="Arial"/>
                <a:ea typeface="Arial"/>
                <a:cs typeface="Arial"/>
                <a:sym typeface="Arial"/>
              </a:rPr>
              <a:t>Load  Register  and ES</a:t>
            </a:r>
            <a:endParaRPr sz="1800">
              <a:solidFill>
                <a:schemeClr val="dk1"/>
              </a:solidFill>
              <a:latin typeface="Arial"/>
              <a:ea typeface="Arial"/>
              <a:cs typeface="Arial"/>
              <a:sym typeface="Arial"/>
            </a:endParaRPr>
          </a:p>
        </p:txBody>
      </p:sp>
      <p:sp>
        <p:nvSpPr>
          <p:cNvPr id="188" name="Google Shape;188;p17"/>
          <p:cNvSpPr txBox="1"/>
          <p:nvPr/>
        </p:nvSpPr>
        <p:spPr>
          <a:xfrm>
            <a:off x="2711450" y="4041140"/>
            <a:ext cx="18148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LES Reg16,MEM</a:t>
            </a:r>
            <a:endParaRPr sz="1800">
              <a:solidFill>
                <a:schemeClr val="dk1"/>
              </a:solidFill>
              <a:latin typeface="Arial"/>
              <a:ea typeface="Arial"/>
              <a:cs typeface="Arial"/>
              <a:sym typeface="Arial"/>
            </a:endParaRPr>
          </a:p>
        </p:txBody>
      </p:sp>
      <p:sp>
        <p:nvSpPr>
          <p:cNvPr id="189" name="Google Shape;189;p17"/>
          <p:cNvSpPr txBox="1"/>
          <p:nvPr/>
        </p:nvSpPr>
        <p:spPr>
          <a:xfrm>
            <a:off x="5222240" y="4041140"/>
            <a:ext cx="10033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(MEM) </a:t>
            </a:r>
            <a:r>
              <a:rPr lang="en-US" sz="1800">
                <a:solidFill>
                  <a:schemeClr val="dk1"/>
                </a:solidFill>
                <a:latin typeface="Noto Sans Symbols"/>
                <a:ea typeface="Noto Sans Symbols"/>
                <a:cs typeface="Noto Sans Symbols"/>
                <a:sym typeface="Noto Sans Symbols"/>
              </a:rPr>
              <a:t>◊</a:t>
            </a:r>
            <a:endParaRPr sz="1800">
              <a:solidFill>
                <a:schemeClr val="dk1"/>
              </a:solidFill>
              <a:latin typeface="Noto Sans Symbols"/>
              <a:ea typeface="Noto Sans Symbols"/>
              <a:cs typeface="Noto Sans Symbols"/>
              <a:sym typeface="Noto Sans Symbols"/>
            </a:endParaRPr>
          </a:p>
        </p:txBody>
      </p:sp>
      <p:sp>
        <p:nvSpPr>
          <p:cNvPr id="190" name="Google Shape;190;p17"/>
          <p:cNvSpPr txBox="1"/>
          <p:nvPr/>
        </p:nvSpPr>
        <p:spPr>
          <a:xfrm>
            <a:off x="6411569" y="4041140"/>
            <a:ext cx="8623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(Reg16)</a:t>
            </a:r>
            <a:endParaRPr sz="1800">
              <a:solidFill>
                <a:schemeClr val="dk1"/>
              </a:solidFill>
              <a:latin typeface="Arial"/>
              <a:ea typeface="Arial"/>
              <a:cs typeface="Arial"/>
              <a:sym typeface="Arial"/>
            </a:endParaRPr>
          </a:p>
        </p:txBody>
      </p:sp>
      <p:sp>
        <p:nvSpPr>
          <p:cNvPr id="191" name="Google Shape;191;p17"/>
          <p:cNvSpPr txBox="1"/>
          <p:nvPr/>
        </p:nvSpPr>
        <p:spPr>
          <a:xfrm>
            <a:off x="5288279" y="4667250"/>
            <a:ext cx="9588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(Mem+2)</a:t>
            </a:r>
            <a:endParaRPr sz="1800">
              <a:solidFill>
                <a:schemeClr val="dk1"/>
              </a:solidFill>
              <a:latin typeface="Arial"/>
              <a:ea typeface="Arial"/>
              <a:cs typeface="Arial"/>
              <a:sym typeface="Arial"/>
            </a:endParaRPr>
          </a:p>
        </p:txBody>
      </p:sp>
      <p:sp>
        <p:nvSpPr>
          <p:cNvPr id="192" name="Google Shape;192;p17"/>
          <p:cNvSpPr txBox="1"/>
          <p:nvPr/>
        </p:nvSpPr>
        <p:spPr>
          <a:xfrm>
            <a:off x="6348729" y="4667250"/>
            <a:ext cx="859790" cy="299720"/>
          </a:xfrm>
          <a:prstGeom prst="rect">
            <a:avLst/>
          </a:prstGeom>
          <a:noFill/>
          <a:ln>
            <a:noFill/>
          </a:ln>
        </p:spPr>
        <p:txBody>
          <a:bodyPr spcFirstLastPara="1" wrap="square" lIns="0" tIns="12700" rIns="0" bIns="0" anchor="t" anchorCtr="0">
            <a:spAutoFit/>
          </a:bodyPr>
          <a:lstStyle/>
          <a:p>
            <a:pPr marL="389255" marR="0" lvl="0" indent="-377190" algn="l" rtl="0">
              <a:lnSpc>
                <a:spcPct val="100000"/>
              </a:lnSpc>
              <a:spcBef>
                <a:spcPts val="0"/>
              </a:spcBef>
              <a:spcAft>
                <a:spcPts val="0"/>
              </a:spcAft>
              <a:buClr>
                <a:schemeClr val="dk1"/>
              </a:buClr>
              <a:buSzPts val="1800"/>
              <a:buFont typeface="Noto Sans Symbols"/>
              <a:buChar char="◊"/>
            </a:pPr>
            <a:r>
              <a:rPr lang="en-US" sz="1800" b="1">
                <a:solidFill>
                  <a:schemeClr val="dk1"/>
                </a:solidFill>
                <a:latin typeface="Arial"/>
                <a:ea typeface="Arial"/>
                <a:cs typeface="Arial"/>
                <a:sym typeface="Arial"/>
              </a:rPr>
              <a:t>(ES)</a:t>
            </a:r>
            <a:endParaRPr sz="1800">
              <a:solidFill>
                <a:schemeClr val="dk1"/>
              </a:solidFill>
              <a:latin typeface="Arial"/>
              <a:ea typeface="Arial"/>
              <a:cs typeface="Arial"/>
              <a:sym typeface="Arial"/>
            </a:endParaRPr>
          </a:p>
        </p:txBody>
      </p:sp>
      <p:sp>
        <p:nvSpPr>
          <p:cNvPr id="193" name="Google Shape;193;p17"/>
          <p:cNvSpPr txBox="1"/>
          <p:nvPr/>
        </p:nvSpPr>
        <p:spPr>
          <a:xfrm>
            <a:off x="7899400" y="4041140"/>
            <a:ext cx="5969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None</a:t>
            </a:r>
            <a:endParaRPr sz="1800">
              <a:solidFill>
                <a:schemeClr val="dk1"/>
              </a:solidFill>
              <a:latin typeface="Arial"/>
              <a:ea typeface="Arial"/>
              <a:cs typeface="Arial"/>
              <a:sym typeface="Arial"/>
            </a:endParaRPr>
          </a:p>
        </p:txBody>
      </p:sp>
      <p:sp>
        <p:nvSpPr>
          <p:cNvPr id="194" name="Google Shape;194;p17"/>
          <p:cNvSpPr txBox="1"/>
          <p:nvPr/>
        </p:nvSpPr>
        <p:spPr>
          <a:xfrm>
            <a:off x="687069" y="5901690"/>
            <a:ext cx="227139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a:solidFill>
                  <a:srgbClr val="CC3300"/>
                </a:solidFill>
                <a:latin typeface="Times New Roman"/>
                <a:ea typeface="Times New Roman"/>
                <a:cs typeface="Times New Roman"/>
                <a:sym typeface="Times New Roman"/>
              </a:rPr>
              <a:t>LEA SI DATA</a:t>
            </a:r>
            <a:endParaRPr sz="2800">
              <a:solidFill>
                <a:schemeClr val="dk1"/>
              </a:solidFill>
              <a:latin typeface="Times New Roman"/>
              <a:ea typeface="Times New Roman"/>
              <a:cs typeface="Times New Roman"/>
              <a:sym typeface="Times New Roman"/>
            </a:endParaRPr>
          </a:p>
        </p:txBody>
      </p:sp>
      <p:sp>
        <p:nvSpPr>
          <p:cNvPr id="195" name="Google Shape;195;p17"/>
          <p:cNvSpPr txBox="1"/>
          <p:nvPr/>
        </p:nvSpPr>
        <p:spPr>
          <a:xfrm>
            <a:off x="3198977" y="5901690"/>
            <a:ext cx="417639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a:solidFill>
                  <a:srgbClr val="3366CC"/>
                </a:solidFill>
                <a:latin typeface="Times New Roman"/>
                <a:ea typeface="Times New Roman"/>
                <a:cs typeface="Times New Roman"/>
                <a:sym typeface="Times New Roman"/>
              </a:rPr>
              <a:t>(or)	</a:t>
            </a:r>
            <a:r>
              <a:rPr lang="en-US" sz="2800" b="1">
                <a:solidFill>
                  <a:srgbClr val="DA9900"/>
                </a:solidFill>
                <a:latin typeface="Times New Roman"/>
                <a:ea typeface="Times New Roman"/>
                <a:cs typeface="Times New Roman"/>
                <a:sym typeface="Times New Roman"/>
              </a:rPr>
              <a:t>MOV SI Offset DATA</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459740" y="292100"/>
            <a:ext cx="398462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CC3300"/>
                </a:solidFill>
                <a:latin typeface="Times New Roman"/>
                <a:ea typeface="Times New Roman"/>
                <a:cs typeface="Times New Roman"/>
                <a:sym typeface="Times New Roman"/>
              </a:rPr>
              <a:t>The XLAT Instruction</a:t>
            </a:r>
            <a:endParaRPr sz="3200">
              <a:latin typeface="Times New Roman"/>
              <a:ea typeface="Times New Roman"/>
              <a:cs typeface="Times New Roman"/>
              <a:sym typeface="Times New Roman"/>
            </a:endParaRPr>
          </a:p>
        </p:txBody>
      </p:sp>
      <p:sp>
        <p:nvSpPr>
          <p:cNvPr id="201" name="Google Shape;201;p18"/>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12</a:t>
            </a:fld>
            <a:endParaRPr/>
          </a:p>
        </p:txBody>
      </p:sp>
      <p:sp>
        <p:nvSpPr>
          <p:cNvPr id="202" name="Google Shape;202;p18"/>
          <p:cNvSpPr txBox="1"/>
          <p:nvPr/>
        </p:nvSpPr>
        <p:spPr>
          <a:xfrm>
            <a:off x="609600" y="1143000"/>
            <a:ext cx="7848600" cy="302647"/>
          </a:xfrm>
          <a:prstGeom prst="rect">
            <a:avLst/>
          </a:prstGeom>
          <a:solidFill>
            <a:srgbClr val="00FF00"/>
          </a:solidFill>
          <a:ln>
            <a:noFill/>
          </a:ln>
        </p:spPr>
        <p:txBody>
          <a:bodyPr spcFirstLastPara="1" wrap="square" lIns="0" tIns="25400" rIns="0" bIns="0" anchor="t" anchorCtr="0">
            <a:spAutoFit/>
          </a:bodyPr>
          <a:lstStyle/>
          <a:p>
            <a:pPr marL="120650" marR="0" lvl="0" indent="0" algn="l" rtl="0">
              <a:lnSpc>
                <a:spcPct val="100000"/>
              </a:lnSpc>
              <a:spcBef>
                <a:spcPts val="0"/>
              </a:spcBef>
              <a:spcAft>
                <a:spcPts val="0"/>
              </a:spcAft>
              <a:buNone/>
            </a:pPr>
            <a:r>
              <a:rPr lang="en-US" sz="1800" b="1" dirty="0">
                <a:solidFill>
                  <a:schemeClr val="bg1"/>
                </a:solidFill>
                <a:latin typeface="Arial"/>
                <a:ea typeface="Arial"/>
                <a:cs typeface="Arial"/>
                <a:sym typeface="Arial"/>
              </a:rPr>
              <a:t>Mnemonic	Meaning	Format	Operation	Flags</a:t>
            </a:r>
            <a:endParaRPr sz="1800" dirty="0">
              <a:solidFill>
                <a:schemeClr val="bg1"/>
              </a:solidFill>
              <a:latin typeface="Arial"/>
              <a:ea typeface="Arial"/>
              <a:cs typeface="Arial"/>
              <a:sym typeface="Arial"/>
            </a:endParaRPr>
          </a:p>
        </p:txBody>
      </p:sp>
      <p:sp>
        <p:nvSpPr>
          <p:cNvPr id="203" name="Google Shape;203;p18"/>
          <p:cNvSpPr txBox="1"/>
          <p:nvPr/>
        </p:nvSpPr>
        <p:spPr>
          <a:xfrm>
            <a:off x="986789" y="1536700"/>
            <a:ext cx="7312659"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XLAT	Translate	XLAT	((AL)+(BX)+(DS)0)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imes New Roman"/>
                <a:ea typeface="Times New Roman"/>
                <a:cs typeface="Times New Roman"/>
                <a:sym typeface="Times New Roman"/>
              </a:rPr>
              <a:t>	</a:t>
            </a:r>
            <a:r>
              <a:rPr lang="en-US" sz="1800" b="1">
                <a:solidFill>
                  <a:schemeClr val="dk1"/>
                </a:solidFill>
                <a:latin typeface="Arial"/>
                <a:ea typeface="Arial"/>
                <a:cs typeface="Arial"/>
                <a:sym typeface="Arial"/>
              </a:rPr>
              <a:t>(AL)	None</a:t>
            </a:r>
            <a:endParaRPr sz="1800">
              <a:solidFill>
                <a:schemeClr val="dk1"/>
              </a:solidFill>
              <a:latin typeface="Arial"/>
              <a:ea typeface="Arial"/>
              <a:cs typeface="Arial"/>
              <a:sym typeface="Arial"/>
            </a:endParaRPr>
          </a:p>
        </p:txBody>
      </p:sp>
      <p:sp>
        <p:nvSpPr>
          <p:cNvPr id="204" name="Google Shape;204;p18"/>
          <p:cNvSpPr txBox="1"/>
          <p:nvPr/>
        </p:nvSpPr>
        <p:spPr>
          <a:xfrm>
            <a:off x="685800" y="3006090"/>
            <a:ext cx="6649720" cy="29514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CC3300"/>
                </a:solidFill>
                <a:latin typeface="Times New Roman"/>
                <a:ea typeface="Times New Roman"/>
                <a:cs typeface="Times New Roman"/>
                <a:sym typeface="Times New Roman"/>
              </a:rPr>
              <a:t>Example:</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25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Assume (DS) = 0300H, (BX)=0100H, and (AL)=0DH</a:t>
            </a:r>
            <a:endParaRPr sz="24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XLAT </a:t>
            </a:r>
            <a:r>
              <a:rPr lang="en-US" sz="1800">
                <a:solidFill>
                  <a:schemeClr val="dk1"/>
                </a:solidFill>
                <a:latin typeface="Times New Roman"/>
                <a:ea typeface="Times New Roman"/>
                <a:cs typeface="Times New Roman"/>
                <a:sym typeface="Times New Roman"/>
              </a:rPr>
              <a:t>replaces contents of AL by contents of memory location with</a:t>
            </a: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PA=(DS)0 +(BX) +(AL)</a:t>
            </a:r>
            <a:endParaRPr sz="2400">
              <a:solidFill>
                <a:schemeClr val="dk1"/>
              </a:solidFill>
              <a:latin typeface="Times New Roman"/>
              <a:ea typeface="Times New Roman"/>
              <a:cs typeface="Times New Roman"/>
              <a:sym typeface="Times New Roman"/>
            </a:endParaRPr>
          </a:p>
          <a:p>
            <a:pPr marL="318135"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 03000H + 0100H + 0DH = 0310DH</a:t>
            </a:r>
            <a:endParaRPr sz="24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Thus</a:t>
            </a:r>
            <a:endParaRPr/>
          </a:p>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(0310DH)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(AL)</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31140" y="154940"/>
            <a:ext cx="824357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CC3300"/>
                </a:solidFill>
                <a:latin typeface="Times New Roman"/>
                <a:ea typeface="Times New Roman"/>
                <a:cs typeface="Times New Roman"/>
                <a:sym typeface="Times New Roman"/>
              </a:rPr>
              <a:t>Arithmetic Instructions: ADD, ADC, INC, AAA, DAA</a:t>
            </a:r>
            <a:endParaRPr sz="2800">
              <a:latin typeface="Times New Roman"/>
              <a:ea typeface="Times New Roman"/>
              <a:cs typeface="Times New Roman"/>
              <a:sym typeface="Times New Roman"/>
            </a:endParaRPr>
          </a:p>
        </p:txBody>
      </p:sp>
      <p:sp>
        <p:nvSpPr>
          <p:cNvPr id="210" name="Google Shape;210;p19"/>
          <p:cNvSpPr/>
          <p:nvPr/>
        </p:nvSpPr>
        <p:spPr>
          <a:xfrm>
            <a:off x="228600" y="1143000"/>
            <a:ext cx="1295400" cy="699770"/>
          </a:xfrm>
          <a:custGeom>
            <a:avLst/>
            <a:gdLst/>
            <a:ahLst/>
            <a:cxnLst/>
            <a:rect l="l" t="t" r="r" b="b"/>
            <a:pathLst>
              <a:path w="1295400" h="699769" extrusionOk="0">
                <a:moveTo>
                  <a:pt x="0" y="0"/>
                </a:moveTo>
                <a:lnTo>
                  <a:pt x="1295400" y="0"/>
                </a:lnTo>
                <a:lnTo>
                  <a:pt x="1295400" y="699770"/>
                </a:lnTo>
                <a:lnTo>
                  <a:pt x="0" y="699770"/>
                </a:lnTo>
                <a:lnTo>
                  <a:pt x="0" y="0"/>
                </a:lnTo>
                <a:close/>
              </a:path>
            </a:pathLst>
          </a:custGeom>
          <a:solidFill>
            <a:srgbClr val="D4EE2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9"/>
          <p:cNvSpPr txBox="1"/>
          <p:nvPr/>
        </p:nvSpPr>
        <p:spPr>
          <a:xfrm>
            <a:off x="375920" y="1155700"/>
            <a:ext cx="1014730" cy="26924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600" b="1" dirty="0">
                <a:solidFill>
                  <a:schemeClr val="bg1"/>
                </a:solidFill>
                <a:latin typeface="Arial"/>
                <a:ea typeface="Arial"/>
                <a:cs typeface="Arial"/>
                <a:sym typeface="Arial"/>
              </a:rPr>
              <a:t>Mnemonic</a:t>
            </a:r>
            <a:endParaRPr sz="1600" dirty="0">
              <a:solidFill>
                <a:schemeClr val="bg1"/>
              </a:solidFill>
              <a:latin typeface="Arial"/>
              <a:ea typeface="Arial"/>
              <a:cs typeface="Arial"/>
              <a:sym typeface="Arial"/>
            </a:endParaRPr>
          </a:p>
        </p:txBody>
      </p:sp>
      <p:sp>
        <p:nvSpPr>
          <p:cNvPr id="212" name="Google Shape;212;p19"/>
          <p:cNvSpPr/>
          <p:nvPr/>
        </p:nvSpPr>
        <p:spPr>
          <a:xfrm>
            <a:off x="1524000" y="1143000"/>
            <a:ext cx="1379220" cy="699770"/>
          </a:xfrm>
          <a:custGeom>
            <a:avLst/>
            <a:gdLst/>
            <a:ahLst/>
            <a:cxnLst/>
            <a:rect l="l" t="t" r="r" b="b"/>
            <a:pathLst>
              <a:path w="1379220" h="699769" extrusionOk="0">
                <a:moveTo>
                  <a:pt x="0" y="0"/>
                </a:moveTo>
                <a:lnTo>
                  <a:pt x="1379220" y="0"/>
                </a:lnTo>
                <a:lnTo>
                  <a:pt x="1379220" y="699770"/>
                </a:lnTo>
                <a:lnTo>
                  <a:pt x="0" y="699770"/>
                </a:lnTo>
                <a:lnTo>
                  <a:pt x="0" y="0"/>
                </a:lnTo>
                <a:close/>
              </a:path>
            </a:pathLst>
          </a:custGeom>
          <a:solidFill>
            <a:srgbClr val="D4EE2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19"/>
          <p:cNvSpPr txBox="1"/>
          <p:nvPr/>
        </p:nvSpPr>
        <p:spPr>
          <a:xfrm>
            <a:off x="1803400" y="1155700"/>
            <a:ext cx="833755" cy="26924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600" b="1" dirty="0">
                <a:solidFill>
                  <a:schemeClr val="bg1"/>
                </a:solidFill>
                <a:latin typeface="Arial"/>
                <a:ea typeface="Arial"/>
                <a:cs typeface="Arial"/>
                <a:sym typeface="Arial"/>
              </a:rPr>
              <a:t>Meaning</a:t>
            </a:r>
            <a:endParaRPr sz="1600" dirty="0">
              <a:solidFill>
                <a:schemeClr val="bg1"/>
              </a:solidFill>
              <a:latin typeface="Arial"/>
              <a:ea typeface="Arial"/>
              <a:cs typeface="Arial"/>
              <a:sym typeface="Arial"/>
            </a:endParaRPr>
          </a:p>
        </p:txBody>
      </p:sp>
      <p:sp>
        <p:nvSpPr>
          <p:cNvPr id="214" name="Google Shape;214;p19"/>
          <p:cNvSpPr/>
          <p:nvPr/>
        </p:nvSpPr>
        <p:spPr>
          <a:xfrm>
            <a:off x="2903220" y="1143000"/>
            <a:ext cx="1440180" cy="699770"/>
          </a:xfrm>
          <a:custGeom>
            <a:avLst/>
            <a:gdLst/>
            <a:ahLst/>
            <a:cxnLst/>
            <a:rect l="l" t="t" r="r" b="b"/>
            <a:pathLst>
              <a:path w="1440179" h="699769" extrusionOk="0">
                <a:moveTo>
                  <a:pt x="0" y="0"/>
                </a:moveTo>
                <a:lnTo>
                  <a:pt x="1440180" y="0"/>
                </a:lnTo>
                <a:lnTo>
                  <a:pt x="1440180" y="699770"/>
                </a:lnTo>
                <a:lnTo>
                  <a:pt x="0" y="699770"/>
                </a:lnTo>
                <a:lnTo>
                  <a:pt x="0" y="0"/>
                </a:lnTo>
                <a:close/>
              </a:path>
            </a:pathLst>
          </a:custGeom>
          <a:solidFill>
            <a:srgbClr val="D4EE2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9"/>
          <p:cNvSpPr txBox="1"/>
          <p:nvPr/>
        </p:nvSpPr>
        <p:spPr>
          <a:xfrm>
            <a:off x="3280409" y="1155700"/>
            <a:ext cx="698500" cy="26924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600" b="1" dirty="0">
                <a:solidFill>
                  <a:schemeClr val="bg1"/>
                </a:solidFill>
                <a:latin typeface="Arial"/>
                <a:ea typeface="Arial"/>
                <a:cs typeface="Arial"/>
                <a:sym typeface="Arial"/>
              </a:rPr>
              <a:t>Format</a:t>
            </a:r>
            <a:endParaRPr sz="1600" dirty="0">
              <a:solidFill>
                <a:schemeClr val="bg1"/>
              </a:solidFill>
              <a:latin typeface="Arial"/>
              <a:ea typeface="Arial"/>
              <a:cs typeface="Arial"/>
              <a:sym typeface="Arial"/>
            </a:endParaRPr>
          </a:p>
        </p:txBody>
      </p:sp>
      <p:sp>
        <p:nvSpPr>
          <p:cNvPr id="216" name="Google Shape;216;p19"/>
          <p:cNvSpPr/>
          <p:nvPr/>
        </p:nvSpPr>
        <p:spPr>
          <a:xfrm>
            <a:off x="4343400" y="1143000"/>
            <a:ext cx="3276600" cy="699770"/>
          </a:xfrm>
          <a:custGeom>
            <a:avLst/>
            <a:gdLst/>
            <a:ahLst/>
            <a:cxnLst/>
            <a:rect l="l" t="t" r="r" b="b"/>
            <a:pathLst>
              <a:path w="3276600" h="699769" extrusionOk="0">
                <a:moveTo>
                  <a:pt x="0" y="0"/>
                </a:moveTo>
                <a:lnTo>
                  <a:pt x="3276600" y="0"/>
                </a:lnTo>
                <a:lnTo>
                  <a:pt x="3276600" y="699770"/>
                </a:lnTo>
                <a:lnTo>
                  <a:pt x="0" y="699770"/>
                </a:lnTo>
                <a:lnTo>
                  <a:pt x="0" y="0"/>
                </a:lnTo>
                <a:close/>
              </a:path>
            </a:pathLst>
          </a:custGeom>
          <a:solidFill>
            <a:srgbClr val="D4EE2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9"/>
          <p:cNvSpPr txBox="1"/>
          <p:nvPr/>
        </p:nvSpPr>
        <p:spPr>
          <a:xfrm>
            <a:off x="5476240" y="1155700"/>
            <a:ext cx="968375" cy="26924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600" b="1" dirty="0">
                <a:solidFill>
                  <a:schemeClr val="bg1"/>
                </a:solidFill>
                <a:latin typeface="Arial"/>
                <a:ea typeface="Arial"/>
                <a:cs typeface="Arial"/>
                <a:sym typeface="Arial"/>
              </a:rPr>
              <a:t>Operation</a:t>
            </a:r>
            <a:endParaRPr sz="1600" dirty="0">
              <a:solidFill>
                <a:schemeClr val="bg1"/>
              </a:solidFill>
              <a:latin typeface="Arial"/>
              <a:ea typeface="Arial"/>
              <a:cs typeface="Arial"/>
              <a:sym typeface="Arial"/>
            </a:endParaRPr>
          </a:p>
        </p:txBody>
      </p:sp>
      <p:sp>
        <p:nvSpPr>
          <p:cNvPr id="218" name="Google Shape;218;p19"/>
          <p:cNvSpPr/>
          <p:nvPr/>
        </p:nvSpPr>
        <p:spPr>
          <a:xfrm>
            <a:off x="7620000" y="1143000"/>
            <a:ext cx="1295400" cy="699770"/>
          </a:xfrm>
          <a:custGeom>
            <a:avLst/>
            <a:gdLst/>
            <a:ahLst/>
            <a:cxnLst/>
            <a:rect l="l" t="t" r="r" b="b"/>
            <a:pathLst>
              <a:path w="1295400" h="699769" extrusionOk="0">
                <a:moveTo>
                  <a:pt x="0" y="0"/>
                </a:moveTo>
                <a:lnTo>
                  <a:pt x="1295400" y="0"/>
                </a:lnTo>
                <a:lnTo>
                  <a:pt x="1295400" y="699770"/>
                </a:lnTo>
                <a:lnTo>
                  <a:pt x="0" y="699770"/>
                </a:lnTo>
                <a:lnTo>
                  <a:pt x="0" y="0"/>
                </a:lnTo>
                <a:close/>
              </a:path>
            </a:pathLst>
          </a:custGeom>
          <a:solidFill>
            <a:srgbClr val="D4EE2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9"/>
          <p:cNvSpPr txBox="1"/>
          <p:nvPr/>
        </p:nvSpPr>
        <p:spPr>
          <a:xfrm>
            <a:off x="7852409" y="1155700"/>
            <a:ext cx="788670" cy="581826"/>
          </a:xfrm>
          <a:prstGeom prst="rect">
            <a:avLst/>
          </a:prstGeom>
          <a:noFill/>
          <a:ln>
            <a:noFill/>
          </a:ln>
        </p:spPr>
        <p:txBody>
          <a:bodyPr spcFirstLastPara="1" wrap="square" lIns="0" tIns="34925" rIns="0" bIns="0" anchor="t" anchorCtr="0">
            <a:spAutoFit/>
          </a:bodyPr>
          <a:lstStyle/>
          <a:p>
            <a:pPr marL="0" marR="5080" lvl="0" indent="151130" algn="l" rtl="0">
              <a:lnSpc>
                <a:spcPct val="111249"/>
              </a:lnSpc>
              <a:spcBef>
                <a:spcPts val="0"/>
              </a:spcBef>
              <a:spcAft>
                <a:spcPts val="0"/>
              </a:spcAft>
              <a:buNone/>
            </a:pPr>
            <a:r>
              <a:rPr lang="en-US" sz="1600" b="1" dirty="0">
                <a:solidFill>
                  <a:schemeClr val="bg1"/>
                </a:solidFill>
                <a:latin typeface="Arial"/>
                <a:ea typeface="Arial"/>
                <a:cs typeface="Arial"/>
                <a:sym typeface="Arial"/>
              </a:rPr>
              <a:t>Flags  affected</a:t>
            </a:r>
            <a:endParaRPr sz="1600" dirty="0">
              <a:solidFill>
                <a:schemeClr val="bg1"/>
              </a:solidFill>
              <a:latin typeface="Arial"/>
              <a:ea typeface="Arial"/>
              <a:cs typeface="Arial"/>
              <a:sym typeface="Arial"/>
            </a:endParaRPr>
          </a:p>
        </p:txBody>
      </p:sp>
      <p:sp>
        <p:nvSpPr>
          <p:cNvPr id="220" name="Google Shape;220;p19"/>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13</a:t>
            </a:fld>
            <a:endParaRPr/>
          </a:p>
        </p:txBody>
      </p:sp>
      <p:sp>
        <p:nvSpPr>
          <p:cNvPr id="221" name="Google Shape;221;p19"/>
          <p:cNvSpPr txBox="1"/>
          <p:nvPr/>
        </p:nvSpPr>
        <p:spPr>
          <a:xfrm>
            <a:off x="671830" y="1860550"/>
            <a:ext cx="40830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ADD</a:t>
            </a:r>
            <a:endParaRPr sz="1400">
              <a:solidFill>
                <a:schemeClr val="dk1"/>
              </a:solidFill>
              <a:latin typeface="Arial"/>
              <a:ea typeface="Arial"/>
              <a:cs typeface="Arial"/>
              <a:sym typeface="Arial"/>
            </a:endParaRPr>
          </a:p>
        </p:txBody>
      </p:sp>
      <p:sp>
        <p:nvSpPr>
          <p:cNvPr id="222" name="Google Shape;222;p19"/>
          <p:cNvSpPr txBox="1"/>
          <p:nvPr/>
        </p:nvSpPr>
        <p:spPr>
          <a:xfrm>
            <a:off x="1817370" y="1860550"/>
            <a:ext cx="74231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Addition</a:t>
            </a:r>
            <a:endParaRPr sz="1400">
              <a:solidFill>
                <a:schemeClr val="dk1"/>
              </a:solidFill>
              <a:latin typeface="Arial"/>
              <a:ea typeface="Arial"/>
              <a:cs typeface="Arial"/>
              <a:sym typeface="Arial"/>
            </a:endParaRPr>
          </a:p>
        </p:txBody>
      </p:sp>
      <p:sp>
        <p:nvSpPr>
          <p:cNvPr id="223" name="Google Shape;223;p19"/>
          <p:cNvSpPr txBox="1"/>
          <p:nvPr/>
        </p:nvSpPr>
        <p:spPr>
          <a:xfrm>
            <a:off x="3244850" y="1860550"/>
            <a:ext cx="7569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ADD D,S</a:t>
            </a:r>
            <a:endParaRPr sz="1400">
              <a:solidFill>
                <a:schemeClr val="dk1"/>
              </a:solidFill>
              <a:latin typeface="Arial"/>
              <a:ea typeface="Arial"/>
              <a:cs typeface="Arial"/>
              <a:sym typeface="Arial"/>
            </a:endParaRPr>
          </a:p>
        </p:txBody>
      </p:sp>
      <p:sp>
        <p:nvSpPr>
          <p:cNvPr id="224" name="Google Shape;224;p19"/>
          <p:cNvSpPr txBox="1"/>
          <p:nvPr/>
        </p:nvSpPr>
        <p:spPr>
          <a:xfrm>
            <a:off x="8084819" y="1860550"/>
            <a:ext cx="36639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ALL</a:t>
            </a:r>
            <a:endParaRPr sz="1400">
              <a:solidFill>
                <a:schemeClr val="dk1"/>
              </a:solidFill>
              <a:latin typeface="Arial"/>
              <a:ea typeface="Arial"/>
              <a:cs typeface="Arial"/>
              <a:sym typeface="Arial"/>
            </a:endParaRPr>
          </a:p>
        </p:txBody>
      </p:sp>
      <p:sp>
        <p:nvSpPr>
          <p:cNvPr id="225" name="Google Shape;225;p19"/>
          <p:cNvSpPr txBox="1"/>
          <p:nvPr/>
        </p:nvSpPr>
        <p:spPr>
          <a:xfrm>
            <a:off x="671830" y="2555240"/>
            <a:ext cx="40830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ADC</a:t>
            </a:r>
            <a:endParaRPr sz="1400">
              <a:solidFill>
                <a:schemeClr val="dk1"/>
              </a:solidFill>
              <a:latin typeface="Arial"/>
              <a:ea typeface="Arial"/>
              <a:cs typeface="Arial"/>
              <a:sym typeface="Arial"/>
            </a:endParaRPr>
          </a:p>
        </p:txBody>
      </p:sp>
      <p:sp>
        <p:nvSpPr>
          <p:cNvPr id="226" name="Google Shape;226;p19"/>
          <p:cNvSpPr txBox="1"/>
          <p:nvPr/>
        </p:nvSpPr>
        <p:spPr>
          <a:xfrm>
            <a:off x="1824989" y="2555240"/>
            <a:ext cx="777875" cy="438150"/>
          </a:xfrm>
          <a:prstGeom prst="rect">
            <a:avLst/>
          </a:prstGeom>
          <a:noFill/>
          <a:ln>
            <a:noFill/>
          </a:ln>
        </p:spPr>
        <p:txBody>
          <a:bodyPr spcFirstLastPara="1" wrap="square" lIns="0" tIns="30475" rIns="0" bIns="0" anchor="t" anchorCtr="0">
            <a:spAutoFit/>
          </a:bodyPr>
          <a:lstStyle/>
          <a:p>
            <a:pPr marL="172720" marR="5080" lvl="0" indent="-160020" algn="l" rtl="0">
              <a:lnSpc>
                <a:spcPct val="112142"/>
              </a:lnSpc>
              <a:spcBef>
                <a:spcPts val="0"/>
              </a:spcBef>
              <a:spcAft>
                <a:spcPts val="0"/>
              </a:spcAft>
              <a:buNone/>
            </a:pPr>
            <a:r>
              <a:rPr lang="en-US" sz="1400" b="1">
                <a:solidFill>
                  <a:schemeClr val="dk1"/>
                </a:solidFill>
                <a:latin typeface="Arial"/>
                <a:ea typeface="Arial"/>
                <a:cs typeface="Arial"/>
                <a:sym typeface="Arial"/>
              </a:rPr>
              <a:t>Add with  carry</a:t>
            </a:r>
            <a:endParaRPr sz="1400">
              <a:solidFill>
                <a:schemeClr val="dk1"/>
              </a:solidFill>
              <a:latin typeface="Arial"/>
              <a:ea typeface="Arial"/>
              <a:cs typeface="Arial"/>
              <a:sym typeface="Arial"/>
            </a:endParaRPr>
          </a:p>
        </p:txBody>
      </p:sp>
      <p:sp>
        <p:nvSpPr>
          <p:cNvPr id="227" name="Google Shape;227;p19"/>
          <p:cNvSpPr txBox="1"/>
          <p:nvPr/>
        </p:nvSpPr>
        <p:spPr>
          <a:xfrm>
            <a:off x="3244850" y="2555240"/>
            <a:ext cx="7569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ADC D,S</a:t>
            </a:r>
            <a:endParaRPr sz="1400">
              <a:solidFill>
                <a:schemeClr val="dk1"/>
              </a:solidFill>
              <a:latin typeface="Arial"/>
              <a:ea typeface="Arial"/>
              <a:cs typeface="Arial"/>
              <a:sym typeface="Arial"/>
            </a:endParaRPr>
          </a:p>
        </p:txBody>
      </p:sp>
      <p:sp>
        <p:nvSpPr>
          <p:cNvPr id="228" name="Google Shape;228;p19"/>
          <p:cNvSpPr txBox="1"/>
          <p:nvPr/>
        </p:nvSpPr>
        <p:spPr>
          <a:xfrm>
            <a:off x="6248400" y="2555240"/>
            <a:ext cx="717550" cy="238760"/>
          </a:xfrm>
          <a:prstGeom prst="rect">
            <a:avLst/>
          </a:prstGeom>
          <a:noFill/>
          <a:ln>
            <a:noFill/>
          </a:ln>
        </p:spPr>
        <p:txBody>
          <a:bodyPr spcFirstLastPara="1" wrap="square" lIns="0" tIns="12700" rIns="0" bIns="0" anchor="t" anchorCtr="0">
            <a:spAutoFit/>
          </a:bodyPr>
          <a:lstStyle/>
          <a:p>
            <a:pPr marL="456565" marR="0" lvl="0" indent="-444500" algn="l" rtl="0">
              <a:lnSpc>
                <a:spcPct val="100000"/>
              </a:lnSpc>
              <a:spcBef>
                <a:spcPts val="0"/>
              </a:spcBef>
              <a:spcAft>
                <a:spcPts val="0"/>
              </a:spcAft>
              <a:buClr>
                <a:schemeClr val="dk1"/>
              </a:buClr>
              <a:buSzPts val="1400"/>
              <a:buFont typeface="Noto Sans Symbols"/>
              <a:buChar char="◊"/>
            </a:pPr>
            <a:r>
              <a:rPr lang="en-US" sz="1400" b="1">
                <a:solidFill>
                  <a:schemeClr val="dk1"/>
                </a:solidFill>
                <a:latin typeface="Arial"/>
                <a:ea typeface="Arial"/>
                <a:cs typeface="Arial"/>
                <a:sym typeface="Arial"/>
              </a:rPr>
              <a:t>(D)</a:t>
            </a:r>
            <a:endParaRPr sz="1400">
              <a:solidFill>
                <a:schemeClr val="dk1"/>
              </a:solidFill>
              <a:latin typeface="Arial"/>
              <a:ea typeface="Arial"/>
              <a:cs typeface="Arial"/>
              <a:sym typeface="Arial"/>
            </a:endParaRPr>
          </a:p>
        </p:txBody>
      </p:sp>
      <p:sp>
        <p:nvSpPr>
          <p:cNvPr id="229" name="Google Shape;229;p19"/>
          <p:cNvSpPr txBox="1"/>
          <p:nvPr/>
        </p:nvSpPr>
        <p:spPr>
          <a:xfrm>
            <a:off x="4996179" y="1830069"/>
            <a:ext cx="1765300" cy="1207770"/>
          </a:xfrm>
          <a:prstGeom prst="rect">
            <a:avLst/>
          </a:prstGeom>
          <a:noFill/>
          <a:ln>
            <a:noFill/>
          </a:ln>
        </p:spPr>
        <p:txBody>
          <a:bodyPr spcFirstLastPara="1" wrap="square" lIns="0" tIns="43175" rIns="0" bIns="0" anchor="t" anchorCtr="0">
            <a:spAutoFit/>
          </a:bodyPr>
          <a:lstStyle/>
          <a:p>
            <a:pPr marL="24384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(S)+(D)	</a:t>
            </a:r>
            <a:r>
              <a:rPr lang="en-US" sz="1400">
                <a:solidFill>
                  <a:schemeClr val="dk1"/>
                </a:solidFill>
                <a:latin typeface="Noto Sans Symbols"/>
                <a:ea typeface="Noto Sans Symbols"/>
                <a:cs typeface="Noto Sans Symbols"/>
                <a:sym typeface="Noto Sans Symbols"/>
              </a:rPr>
              <a:t>◊</a:t>
            </a:r>
            <a:r>
              <a:rPr lang="en-US" sz="1400">
                <a:solidFill>
                  <a:schemeClr val="dk1"/>
                </a:solidFill>
                <a:latin typeface="Times New Roman"/>
                <a:ea typeface="Times New Roman"/>
                <a:cs typeface="Times New Roman"/>
                <a:sym typeface="Times New Roman"/>
              </a:rPr>
              <a:t>	</a:t>
            </a:r>
            <a:r>
              <a:rPr lang="en-US" sz="1400" b="1">
                <a:solidFill>
                  <a:schemeClr val="dk1"/>
                </a:solidFill>
                <a:latin typeface="Arial"/>
                <a:ea typeface="Arial"/>
                <a:cs typeface="Arial"/>
                <a:sym typeface="Arial"/>
              </a:rPr>
              <a:t>(D)</a:t>
            </a:r>
            <a:endParaRPr sz="1400">
              <a:solidFill>
                <a:schemeClr val="dk1"/>
              </a:solidFill>
              <a:latin typeface="Arial"/>
              <a:ea typeface="Arial"/>
              <a:cs typeface="Arial"/>
              <a:sym typeface="Arial"/>
            </a:endParaRPr>
          </a:p>
          <a:p>
            <a:pPr marL="267970" marR="0" lvl="0" indent="0" algn="l" rtl="0">
              <a:lnSpc>
                <a:spcPct val="100000"/>
              </a:lnSpc>
              <a:spcBef>
                <a:spcPts val="240"/>
              </a:spcBef>
              <a:spcAft>
                <a:spcPts val="0"/>
              </a:spcAft>
              <a:buNone/>
            </a:pPr>
            <a:r>
              <a:rPr lang="en-US" sz="1400" b="1">
                <a:solidFill>
                  <a:schemeClr val="dk1"/>
                </a:solidFill>
                <a:latin typeface="Arial"/>
                <a:ea typeface="Arial"/>
                <a:cs typeface="Arial"/>
                <a:sym typeface="Arial"/>
              </a:rPr>
              <a:t>carry	</a:t>
            </a:r>
            <a:r>
              <a:rPr lang="en-US" sz="1400">
                <a:solidFill>
                  <a:schemeClr val="dk1"/>
                </a:solidFill>
                <a:latin typeface="Noto Sans Symbols"/>
                <a:ea typeface="Noto Sans Symbols"/>
                <a:cs typeface="Noto Sans Symbols"/>
                <a:sym typeface="Noto Sans Symbols"/>
              </a:rPr>
              <a:t>◊</a:t>
            </a:r>
            <a:r>
              <a:rPr lang="en-US" sz="1400">
                <a:solidFill>
                  <a:schemeClr val="dk1"/>
                </a:solidFill>
                <a:latin typeface="Times New Roman"/>
                <a:ea typeface="Times New Roman"/>
                <a:cs typeface="Times New Roman"/>
                <a:sym typeface="Times New Roman"/>
              </a:rPr>
              <a:t>	</a:t>
            </a:r>
            <a:r>
              <a:rPr lang="en-US" sz="1400" b="1">
                <a:solidFill>
                  <a:schemeClr val="dk1"/>
                </a:solidFill>
                <a:latin typeface="Arial"/>
                <a:ea typeface="Arial"/>
                <a:cs typeface="Arial"/>
                <a:sym typeface="Arial"/>
              </a:rPr>
              <a:t>(CF)</a:t>
            </a:r>
            <a:endParaRPr sz="1400">
              <a:solidFill>
                <a:schemeClr val="dk1"/>
              </a:solidFill>
              <a:latin typeface="Arial"/>
              <a:ea typeface="Arial"/>
              <a:cs typeface="Arial"/>
              <a:sym typeface="Arial"/>
            </a:endParaRPr>
          </a:p>
          <a:p>
            <a:pPr marL="0" marR="0" lvl="0" indent="0" algn="l" rtl="0">
              <a:lnSpc>
                <a:spcPct val="100000"/>
              </a:lnSpc>
              <a:spcBef>
                <a:spcPts val="30"/>
              </a:spcBef>
              <a:spcAft>
                <a:spcPts val="0"/>
              </a:spcAft>
              <a:buNone/>
            </a:pPr>
            <a:endParaRPr sz="16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(S)+(D)+(CF)</a:t>
            </a:r>
            <a:endParaRPr sz="1400">
              <a:solidFill>
                <a:schemeClr val="dk1"/>
              </a:solidFill>
              <a:latin typeface="Arial"/>
              <a:ea typeface="Arial"/>
              <a:cs typeface="Arial"/>
              <a:sym typeface="Arial"/>
            </a:endParaRPr>
          </a:p>
          <a:p>
            <a:pPr marL="267970" marR="0" lvl="0" indent="0" algn="l" rtl="0">
              <a:lnSpc>
                <a:spcPct val="100000"/>
              </a:lnSpc>
              <a:spcBef>
                <a:spcPts val="240"/>
              </a:spcBef>
              <a:spcAft>
                <a:spcPts val="0"/>
              </a:spcAft>
              <a:buNone/>
            </a:pPr>
            <a:r>
              <a:rPr lang="en-US" sz="1400" b="1">
                <a:solidFill>
                  <a:schemeClr val="dk1"/>
                </a:solidFill>
                <a:latin typeface="Arial"/>
                <a:ea typeface="Arial"/>
                <a:cs typeface="Arial"/>
                <a:sym typeface="Arial"/>
              </a:rPr>
              <a:t>carry	</a:t>
            </a:r>
            <a:r>
              <a:rPr lang="en-US" sz="1400">
                <a:solidFill>
                  <a:schemeClr val="dk1"/>
                </a:solidFill>
                <a:latin typeface="Noto Sans Symbols"/>
                <a:ea typeface="Noto Sans Symbols"/>
                <a:cs typeface="Noto Sans Symbols"/>
                <a:sym typeface="Noto Sans Symbols"/>
              </a:rPr>
              <a:t>◊</a:t>
            </a:r>
            <a:endParaRPr sz="1400">
              <a:solidFill>
                <a:schemeClr val="dk1"/>
              </a:solidFill>
              <a:latin typeface="Noto Sans Symbols"/>
              <a:ea typeface="Noto Sans Symbols"/>
              <a:cs typeface="Noto Sans Symbols"/>
              <a:sym typeface="Noto Sans Symbols"/>
            </a:endParaRPr>
          </a:p>
        </p:txBody>
      </p:sp>
      <p:sp>
        <p:nvSpPr>
          <p:cNvPr id="230" name="Google Shape;230;p19"/>
          <p:cNvSpPr txBox="1"/>
          <p:nvPr/>
        </p:nvSpPr>
        <p:spPr>
          <a:xfrm>
            <a:off x="6378524" y="2799079"/>
            <a:ext cx="38290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(CF)</a:t>
            </a:r>
            <a:endParaRPr sz="1400">
              <a:solidFill>
                <a:schemeClr val="dk1"/>
              </a:solidFill>
              <a:latin typeface="Arial"/>
              <a:ea typeface="Arial"/>
              <a:cs typeface="Arial"/>
              <a:sym typeface="Arial"/>
            </a:endParaRPr>
          </a:p>
        </p:txBody>
      </p:sp>
      <p:sp>
        <p:nvSpPr>
          <p:cNvPr id="231" name="Google Shape;231;p19"/>
          <p:cNvSpPr txBox="1"/>
          <p:nvPr/>
        </p:nvSpPr>
        <p:spPr>
          <a:xfrm>
            <a:off x="8084819" y="2555240"/>
            <a:ext cx="36639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ALL</a:t>
            </a:r>
            <a:endParaRPr sz="1400">
              <a:solidFill>
                <a:schemeClr val="dk1"/>
              </a:solidFill>
              <a:latin typeface="Arial"/>
              <a:ea typeface="Arial"/>
              <a:cs typeface="Arial"/>
              <a:sym typeface="Arial"/>
            </a:endParaRPr>
          </a:p>
        </p:txBody>
      </p:sp>
      <p:graphicFrame>
        <p:nvGraphicFramePr>
          <p:cNvPr id="232" name="Google Shape;232;p19"/>
          <p:cNvGraphicFramePr/>
          <p:nvPr/>
        </p:nvGraphicFramePr>
        <p:xfrm>
          <a:off x="656590" y="3278658"/>
          <a:ext cx="8124175" cy="2375091"/>
        </p:xfrm>
        <a:graphic>
          <a:graphicData uri="http://schemas.openxmlformats.org/drawingml/2006/table">
            <a:tbl>
              <a:tblPr firstRow="1" bandRow="1">
                <a:noFill/>
                <a:tableStyleId>{BD6958E2-4D59-4B7E-A24A-5A335BC5D1EE}</a:tableStyleId>
              </a:tblPr>
              <a:tblGrid>
                <a:gridCol w="709300">
                  <a:extLst>
                    <a:ext uri="{9D8B030D-6E8A-4147-A177-3AD203B41FA5}">
                      <a16:colId xmlns:a16="http://schemas.microsoft.com/office/drawing/2014/main" val="20000"/>
                    </a:ext>
                  </a:extLst>
                </a:gridCol>
                <a:gridCol w="1708775">
                  <a:extLst>
                    <a:ext uri="{9D8B030D-6E8A-4147-A177-3AD203B41FA5}">
                      <a16:colId xmlns:a16="http://schemas.microsoft.com/office/drawing/2014/main" val="20001"/>
                    </a:ext>
                  </a:extLst>
                </a:gridCol>
                <a:gridCol w="1116325">
                  <a:extLst>
                    <a:ext uri="{9D8B030D-6E8A-4147-A177-3AD203B41FA5}">
                      <a16:colId xmlns:a16="http://schemas.microsoft.com/office/drawing/2014/main" val="20002"/>
                    </a:ext>
                  </a:extLst>
                </a:gridCol>
                <a:gridCol w="3424550">
                  <a:extLst>
                    <a:ext uri="{9D8B030D-6E8A-4147-A177-3AD203B41FA5}">
                      <a16:colId xmlns:a16="http://schemas.microsoft.com/office/drawing/2014/main" val="20003"/>
                    </a:ext>
                  </a:extLst>
                </a:gridCol>
                <a:gridCol w="1165225">
                  <a:extLst>
                    <a:ext uri="{9D8B030D-6E8A-4147-A177-3AD203B41FA5}">
                      <a16:colId xmlns:a16="http://schemas.microsoft.com/office/drawing/2014/main" val="20004"/>
                    </a:ext>
                  </a:extLst>
                </a:gridCol>
              </a:tblGrid>
              <a:tr h="520500">
                <a:tc>
                  <a:txBody>
                    <a:bodyPr/>
                    <a:lstStyle/>
                    <a:p>
                      <a:pPr marL="64135" marR="0" lvl="0" indent="0" algn="l" rtl="0">
                        <a:lnSpc>
                          <a:spcPct val="111785"/>
                        </a:lnSpc>
                        <a:spcBef>
                          <a:spcPts val="0"/>
                        </a:spcBef>
                        <a:spcAft>
                          <a:spcPts val="0"/>
                        </a:spcAft>
                        <a:buNone/>
                      </a:pPr>
                      <a:r>
                        <a:rPr lang="en-US" sz="1400" b="1" u="none" strike="noStrike" cap="none">
                          <a:latin typeface="Arial"/>
                          <a:ea typeface="Arial"/>
                          <a:cs typeface="Arial"/>
                          <a:sym typeface="Arial"/>
                        </a:rPr>
                        <a:t>INC</a:t>
                      </a:r>
                      <a:endParaRPr sz="1400" u="none" strike="noStrike" cap="none">
                        <a:latin typeface="Arial"/>
                        <a:ea typeface="Arial"/>
                        <a:cs typeface="Arial"/>
                        <a:sym typeface="Arial"/>
                      </a:endParaRPr>
                    </a:p>
                  </a:txBody>
                  <a:tcPr marL="0" marR="0" marT="0" marB="0"/>
                </a:tc>
                <a:tc>
                  <a:txBody>
                    <a:bodyPr/>
                    <a:lstStyle/>
                    <a:p>
                      <a:pPr marL="638810" marR="296545" lvl="0" indent="-342900" algn="l" rtl="0">
                        <a:lnSpc>
                          <a:spcPct val="112142"/>
                        </a:lnSpc>
                        <a:spcBef>
                          <a:spcPts val="0"/>
                        </a:spcBef>
                        <a:spcAft>
                          <a:spcPts val="0"/>
                        </a:spcAft>
                        <a:buNone/>
                      </a:pPr>
                      <a:r>
                        <a:rPr lang="en-US" sz="1400" b="1" u="none" strike="noStrike" cap="none">
                          <a:latin typeface="Arial"/>
                          <a:ea typeface="Arial"/>
                          <a:cs typeface="Arial"/>
                          <a:sym typeface="Arial"/>
                        </a:rPr>
                        <a:t>Increment by  one</a:t>
                      </a:r>
                      <a:endParaRPr sz="1400" u="none" strike="noStrike" cap="none">
                        <a:latin typeface="Arial"/>
                        <a:ea typeface="Arial"/>
                        <a:cs typeface="Arial"/>
                        <a:sym typeface="Arial"/>
                      </a:endParaRPr>
                    </a:p>
                  </a:txBody>
                  <a:tcPr marL="0" marR="0" marT="3175" marB="0"/>
                </a:tc>
                <a:tc>
                  <a:txBody>
                    <a:bodyPr/>
                    <a:lstStyle/>
                    <a:p>
                      <a:pPr marL="0" marR="11430" lvl="0" indent="0" algn="ctr" rtl="0">
                        <a:lnSpc>
                          <a:spcPct val="111785"/>
                        </a:lnSpc>
                        <a:spcBef>
                          <a:spcPts val="0"/>
                        </a:spcBef>
                        <a:spcAft>
                          <a:spcPts val="0"/>
                        </a:spcAft>
                        <a:buNone/>
                      </a:pPr>
                      <a:r>
                        <a:rPr lang="en-US" sz="1400" b="1" u="none" strike="noStrike" cap="none">
                          <a:latin typeface="Arial"/>
                          <a:ea typeface="Arial"/>
                          <a:cs typeface="Arial"/>
                          <a:sym typeface="Arial"/>
                        </a:rPr>
                        <a:t>INC D</a:t>
                      </a:r>
                      <a:endParaRPr sz="1400" u="none" strike="noStrike" cap="none">
                        <a:latin typeface="Arial"/>
                        <a:ea typeface="Arial"/>
                        <a:cs typeface="Arial"/>
                        <a:sym typeface="Arial"/>
                      </a:endParaRPr>
                    </a:p>
                  </a:txBody>
                  <a:tcPr marL="0" marR="0" marT="0" marB="0"/>
                </a:tc>
                <a:tc>
                  <a:txBody>
                    <a:bodyPr/>
                    <a:lstStyle/>
                    <a:p>
                      <a:pPr marL="1017269" marR="0" lvl="0" indent="0" algn="l" rtl="0">
                        <a:lnSpc>
                          <a:spcPct val="111785"/>
                        </a:lnSpc>
                        <a:spcBef>
                          <a:spcPts val="0"/>
                        </a:spcBef>
                        <a:spcAft>
                          <a:spcPts val="0"/>
                        </a:spcAft>
                        <a:buNone/>
                      </a:pPr>
                      <a:r>
                        <a:rPr lang="en-US" sz="1400" b="1" u="none" strike="noStrike" cap="none">
                          <a:latin typeface="Arial"/>
                          <a:ea typeface="Arial"/>
                          <a:cs typeface="Arial"/>
                          <a:sym typeface="Arial"/>
                        </a:rPr>
                        <a:t>(D)+1	</a:t>
                      </a:r>
                      <a:r>
                        <a:rPr lang="en-US" sz="1400" u="none" strike="noStrike" cap="none">
                          <a:latin typeface="Noto Sans Symbols"/>
                          <a:ea typeface="Noto Sans Symbols"/>
                          <a:cs typeface="Noto Sans Symbols"/>
                          <a:sym typeface="Noto Sans Symbols"/>
                        </a:rPr>
                        <a:t>◊</a:t>
                      </a:r>
                      <a:r>
                        <a:rPr lang="en-US" sz="1400" u="none" strike="noStrike" cap="none">
                          <a:latin typeface="Times New Roman"/>
                          <a:ea typeface="Times New Roman"/>
                          <a:cs typeface="Times New Roman"/>
                          <a:sym typeface="Times New Roman"/>
                        </a:rPr>
                        <a:t>	</a:t>
                      </a:r>
                      <a:r>
                        <a:rPr lang="en-US" sz="1400" b="1" u="none" strike="noStrike" cap="none">
                          <a:latin typeface="Arial"/>
                          <a:ea typeface="Arial"/>
                          <a:cs typeface="Arial"/>
                          <a:sym typeface="Arial"/>
                        </a:rPr>
                        <a:t>(D)</a:t>
                      </a:r>
                      <a:endParaRPr sz="1400" u="none" strike="noStrike" cap="none">
                        <a:latin typeface="Arial"/>
                        <a:ea typeface="Arial"/>
                        <a:cs typeface="Arial"/>
                        <a:sym typeface="Arial"/>
                      </a:endParaRPr>
                    </a:p>
                  </a:txBody>
                  <a:tcPr marL="0" marR="0" marT="0" marB="0"/>
                </a:tc>
                <a:tc>
                  <a:txBody>
                    <a:bodyPr/>
                    <a:lstStyle/>
                    <a:p>
                      <a:pPr marL="137795" marR="0" lvl="0" indent="0" algn="ctr" rtl="0">
                        <a:lnSpc>
                          <a:spcPct val="111785"/>
                        </a:lnSpc>
                        <a:spcBef>
                          <a:spcPts val="0"/>
                        </a:spcBef>
                        <a:spcAft>
                          <a:spcPts val="0"/>
                        </a:spcAft>
                        <a:buNone/>
                      </a:pPr>
                      <a:r>
                        <a:rPr lang="en-US" sz="1400" b="1" u="none" strike="noStrike" cap="none">
                          <a:latin typeface="Arial"/>
                          <a:ea typeface="Arial"/>
                          <a:cs typeface="Arial"/>
                          <a:sym typeface="Arial"/>
                        </a:rPr>
                        <a:t>ALL but CY</a:t>
                      </a:r>
                      <a:endParaRPr sz="14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932825">
                <a:tc>
                  <a:txBody>
                    <a:bodyPr/>
                    <a:lstStyle/>
                    <a:p>
                      <a:pPr marL="33655" marR="0" lvl="0" indent="0" algn="l" rtl="0">
                        <a:lnSpc>
                          <a:spcPct val="100000"/>
                        </a:lnSpc>
                        <a:spcBef>
                          <a:spcPts val="0"/>
                        </a:spcBef>
                        <a:spcAft>
                          <a:spcPts val="0"/>
                        </a:spcAft>
                        <a:buNone/>
                      </a:pPr>
                      <a:r>
                        <a:rPr lang="en-US" sz="1400" b="1" u="none" strike="noStrike" cap="none">
                          <a:latin typeface="Arial"/>
                          <a:ea typeface="Arial"/>
                          <a:cs typeface="Arial"/>
                          <a:sym typeface="Arial"/>
                        </a:rPr>
                        <a:t>AAA</a:t>
                      </a:r>
                      <a:endParaRPr sz="1400" u="none" strike="noStrike" cap="none">
                        <a:latin typeface="Arial"/>
                        <a:ea typeface="Arial"/>
                        <a:cs typeface="Arial"/>
                        <a:sym typeface="Arial"/>
                      </a:endParaRPr>
                    </a:p>
                  </a:txBody>
                  <a:tcPr marL="0" marR="0" marT="103500" marB="0"/>
                </a:tc>
                <a:tc>
                  <a:txBody>
                    <a:bodyPr/>
                    <a:lstStyle/>
                    <a:p>
                      <a:pPr marL="356870" marR="331470" lvl="0" indent="-33020" algn="l" rtl="0">
                        <a:lnSpc>
                          <a:spcPct val="112857"/>
                        </a:lnSpc>
                        <a:spcBef>
                          <a:spcPts val="0"/>
                        </a:spcBef>
                        <a:spcAft>
                          <a:spcPts val="0"/>
                        </a:spcAft>
                        <a:buNone/>
                      </a:pPr>
                      <a:r>
                        <a:rPr lang="en-US" sz="1400" b="1" u="none" strike="noStrike" cap="none">
                          <a:latin typeface="Arial"/>
                          <a:ea typeface="Arial"/>
                          <a:cs typeface="Arial"/>
                          <a:sym typeface="Arial"/>
                        </a:rPr>
                        <a:t>ASCII adjust  for addition</a:t>
                      </a:r>
                      <a:endParaRPr sz="1400" u="none" strike="noStrike" cap="none">
                        <a:latin typeface="Arial"/>
                        <a:ea typeface="Arial"/>
                        <a:cs typeface="Arial"/>
                        <a:sym typeface="Arial"/>
                      </a:endParaRPr>
                    </a:p>
                  </a:txBody>
                  <a:tcPr marL="0" marR="0" marT="120650" marB="0"/>
                </a:tc>
                <a:tc>
                  <a:txBody>
                    <a:bodyPr/>
                    <a:lstStyle/>
                    <a:p>
                      <a:pPr marL="0" marR="5715" lvl="0" indent="0" algn="ctr" rtl="0">
                        <a:lnSpc>
                          <a:spcPct val="100000"/>
                        </a:lnSpc>
                        <a:spcBef>
                          <a:spcPts val="0"/>
                        </a:spcBef>
                        <a:spcAft>
                          <a:spcPts val="0"/>
                        </a:spcAft>
                        <a:buNone/>
                      </a:pPr>
                      <a:r>
                        <a:rPr lang="en-US" sz="1400" b="1" u="none" strike="noStrike" cap="none">
                          <a:latin typeface="Arial"/>
                          <a:ea typeface="Arial"/>
                          <a:cs typeface="Arial"/>
                          <a:sym typeface="Arial"/>
                        </a:rPr>
                        <a:t>AAA</a:t>
                      </a:r>
                      <a:endParaRPr sz="1400" u="none" strike="noStrike" cap="none">
                        <a:latin typeface="Arial"/>
                        <a:ea typeface="Arial"/>
                        <a:cs typeface="Arial"/>
                        <a:sym typeface="Arial"/>
                      </a:endParaRPr>
                    </a:p>
                  </a:txBody>
                  <a:tcPr marL="0" marR="0" marT="103500" marB="0"/>
                </a:tc>
                <a:tc>
                  <a:txBody>
                    <a:bodyPr/>
                    <a:lstStyle/>
                    <a:p>
                      <a:pPr marL="323850" marR="161925" lvl="0" indent="0" algn="ctr" rtl="0">
                        <a:lnSpc>
                          <a:spcPct val="93700"/>
                        </a:lnSpc>
                        <a:spcBef>
                          <a:spcPts val="0"/>
                        </a:spcBef>
                        <a:spcAft>
                          <a:spcPts val="0"/>
                        </a:spcAft>
                        <a:buNone/>
                      </a:pPr>
                      <a:r>
                        <a:rPr lang="en-US" sz="1400" b="1" u="none" strike="noStrike" cap="none">
                          <a:latin typeface="Arial"/>
                          <a:ea typeface="Arial"/>
                          <a:cs typeface="Arial"/>
                          <a:sym typeface="Arial"/>
                        </a:rPr>
                        <a:t>After addition AAA instruction is  used to make sure the result is the  correct unpacked BCD</a:t>
                      </a:r>
                      <a:endParaRPr sz="1400" u="none" strike="noStrike" cap="none">
                        <a:latin typeface="Arial"/>
                        <a:ea typeface="Arial"/>
                        <a:cs typeface="Arial"/>
                        <a:sym typeface="Arial"/>
                      </a:endParaRPr>
                    </a:p>
                  </a:txBody>
                  <a:tcPr marL="0" marR="0" marT="116850" marB="0"/>
                </a:tc>
                <a:tc>
                  <a:txBody>
                    <a:bodyPr/>
                    <a:lstStyle/>
                    <a:p>
                      <a:pPr marL="138430" marR="0" lvl="0" indent="0" algn="ctr" rtl="0">
                        <a:lnSpc>
                          <a:spcPct val="100000"/>
                        </a:lnSpc>
                        <a:spcBef>
                          <a:spcPts val="0"/>
                        </a:spcBef>
                        <a:spcAft>
                          <a:spcPts val="0"/>
                        </a:spcAft>
                        <a:buNone/>
                      </a:pPr>
                      <a:r>
                        <a:rPr lang="en-US" sz="1400" b="1" u="none" strike="noStrike" cap="none">
                          <a:latin typeface="Arial"/>
                          <a:ea typeface="Arial"/>
                          <a:cs typeface="Arial"/>
                          <a:sym typeface="Arial"/>
                        </a:rPr>
                        <a:t>AF,CF</a:t>
                      </a:r>
                      <a:endParaRPr sz="1400" u="none" strike="noStrike" cap="none">
                        <a:latin typeface="Arial"/>
                        <a:ea typeface="Arial"/>
                        <a:cs typeface="Arial"/>
                        <a:sym typeface="Arial"/>
                      </a:endParaRPr>
                    </a:p>
                  </a:txBody>
                  <a:tcPr marL="0" marR="0" marT="103500" marB="0"/>
                </a:tc>
                <a:extLst>
                  <a:ext uri="{0D108BD9-81ED-4DB2-BD59-A6C34878D82A}">
                    <a16:rowId xmlns:a16="http://schemas.microsoft.com/office/drawing/2014/main" val="10001"/>
                  </a:ext>
                </a:extLst>
              </a:tr>
              <a:tr h="811150">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p>
                      <a:pPr marL="31750" marR="0" lvl="0" indent="0" algn="l" rtl="0">
                        <a:lnSpc>
                          <a:spcPct val="100000"/>
                        </a:lnSpc>
                        <a:spcBef>
                          <a:spcPts val="0"/>
                        </a:spcBef>
                        <a:spcAft>
                          <a:spcPts val="0"/>
                        </a:spcAft>
                        <a:buNone/>
                      </a:pPr>
                      <a:r>
                        <a:rPr lang="en-US" sz="1400" b="1" u="none" strike="noStrike" cap="none">
                          <a:latin typeface="Arial"/>
                          <a:ea typeface="Arial"/>
                          <a:cs typeface="Arial"/>
                          <a:sym typeface="Arial"/>
                        </a:rPr>
                        <a:t>DAA</a:t>
                      </a:r>
                      <a:endParaRPr sz="1400" u="none" strike="noStrike" cap="none">
                        <a:latin typeface="Arial"/>
                        <a:ea typeface="Arial"/>
                        <a:cs typeface="Arial"/>
                        <a:sym typeface="Arial"/>
                      </a:endParaRPr>
                    </a:p>
                  </a:txBody>
                  <a:tcPr marL="0" marR="0" marT="6975" marB="0"/>
                </a:tc>
                <a:tc>
                  <a:txBody>
                    <a:bodyPr/>
                    <a:lstStyle/>
                    <a:p>
                      <a:pPr marL="0" marR="0" lvl="0" indent="0" algn="l" rtl="0">
                        <a:lnSpc>
                          <a:spcPct val="100000"/>
                        </a:lnSpc>
                        <a:spcBef>
                          <a:spcPts val="0"/>
                        </a:spcBef>
                        <a:spcAft>
                          <a:spcPts val="0"/>
                        </a:spcAft>
                        <a:buNone/>
                      </a:pPr>
                      <a:endParaRPr sz="1450" u="none" strike="noStrike" cap="none">
                        <a:latin typeface="Times New Roman"/>
                        <a:ea typeface="Times New Roman"/>
                        <a:cs typeface="Times New Roman"/>
                        <a:sym typeface="Times New Roman"/>
                      </a:endParaRPr>
                    </a:p>
                    <a:p>
                      <a:pPr marL="440690" marR="448309" lvl="0" indent="63500" algn="l" rtl="0">
                        <a:lnSpc>
                          <a:spcPct val="112142"/>
                        </a:lnSpc>
                        <a:spcBef>
                          <a:spcPts val="0"/>
                        </a:spcBef>
                        <a:spcAft>
                          <a:spcPts val="0"/>
                        </a:spcAft>
                        <a:buNone/>
                      </a:pPr>
                      <a:r>
                        <a:rPr lang="en-US" sz="1400" b="1" u="none" strike="noStrike" cap="none">
                          <a:latin typeface="Arial"/>
                          <a:ea typeface="Arial"/>
                          <a:cs typeface="Arial"/>
                          <a:sym typeface="Arial"/>
                        </a:rPr>
                        <a:t>Decimal  adjust for  addition</a:t>
                      </a:r>
                      <a:endParaRPr sz="1400" u="none" strike="noStrike" cap="none">
                        <a:latin typeface="Arial"/>
                        <a:ea typeface="Arial"/>
                        <a:cs typeface="Arial"/>
                        <a:sym typeface="Arial"/>
                      </a:endParaRPr>
                    </a:p>
                  </a:txBody>
                  <a:tcPr marL="0" marR="0" marT="3175" marB="0"/>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p>
                      <a:pPr marL="0" marR="5715" lvl="0" indent="0" algn="ctr" rtl="0">
                        <a:lnSpc>
                          <a:spcPct val="100000"/>
                        </a:lnSpc>
                        <a:spcBef>
                          <a:spcPts val="0"/>
                        </a:spcBef>
                        <a:spcAft>
                          <a:spcPts val="0"/>
                        </a:spcAft>
                        <a:buNone/>
                      </a:pPr>
                      <a:r>
                        <a:rPr lang="en-US" sz="1400" b="1" u="none" strike="noStrike" cap="none">
                          <a:latin typeface="Arial"/>
                          <a:ea typeface="Arial"/>
                          <a:cs typeface="Arial"/>
                          <a:sym typeface="Arial"/>
                        </a:rPr>
                        <a:t>DAA</a:t>
                      </a:r>
                      <a:endParaRPr sz="1400" u="none" strike="noStrike" cap="none">
                        <a:latin typeface="Arial"/>
                        <a:ea typeface="Arial"/>
                        <a:cs typeface="Arial"/>
                        <a:sym typeface="Arial"/>
                      </a:endParaRPr>
                    </a:p>
                  </a:txBody>
                  <a:tcPr marL="0" marR="0" marT="6975" marB="0"/>
                </a:tc>
                <a:tc>
                  <a:txBody>
                    <a:bodyPr/>
                    <a:lstStyle/>
                    <a:p>
                      <a:pPr marL="0" marR="0" lvl="0" indent="0" algn="l" rtl="0">
                        <a:lnSpc>
                          <a:spcPct val="100000"/>
                        </a:lnSpc>
                        <a:spcBef>
                          <a:spcPts val="0"/>
                        </a:spcBef>
                        <a:spcAft>
                          <a:spcPts val="0"/>
                        </a:spcAft>
                        <a:buNone/>
                      </a:pPr>
                      <a:endParaRPr sz="1450" u="none" strike="noStrike" cap="none">
                        <a:latin typeface="Times New Roman"/>
                        <a:ea typeface="Times New Roman"/>
                        <a:cs typeface="Times New Roman"/>
                        <a:sym typeface="Times New Roman"/>
                      </a:endParaRPr>
                    </a:p>
                    <a:p>
                      <a:pPr marL="1259840" marR="711835" lvl="0" indent="-386079" algn="l" rtl="0">
                        <a:lnSpc>
                          <a:spcPct val="112142"/>
                        </a:lnSpc>
                        <a:spcBef>
                          <a:spcPts val="0"/>
                        </a:spcBef>
                        <a:spcAft>
                          <a:spcPts val="0"/>
                        </a:spcAft>
                        <a:buNone/>
                      </a:pPr>
                      <a:r>
                        <a:rPr lang="en-US" sz="1400" b="1" u="none" strike="noStrike" cap="none">
                          <a:latin typeface="Arial"/>
                          <a:ea typeface="Arial"/>
                          <a:cs typeface="Arial"/>
                          <a:sym typeface="Arial"/>
                        </a:rPr>
                        <a:t>Adjust AL for decimal  Packed BCD</a:t>
                      </a:r>
                      <a:endParaRPr sz="1400" u="none" strike="noStrike" cap="none">
                        <a:latin typeface="Arial"/>
                        <a:ea typeface="Arial"/>
                        <a:cs typeface="Arial"/>
                        <a:sym typeface="Arial"/>
                      </a:endParaRPr>
                    </a:p>
                  </a:txBody>
                  <a:tcPr marL="0" marR="0" marT="3175" marB="0"/>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p>
                      <a:pPr marL="139700" marR="0" lvl="0" indent="0" algn="ctr" rtl="0">
                        <a:lnSpc>
                          <a:spcPct val="100000"/>
                        </a:lnSpc>
                        <a:spcBef>
                          <a:spcPts val="0"/>
                        </a:spcBef>
                        <a:spcAft>
                          <a:spcPts val="0"/>
                        </a:spcAft>
                        <a:buNone/>
                      </a:pPr>
                      <a:r>
                        <a:rPr lang="en-US" sz="1400" b="1" u="none" strike="noStrike" cap="none">
                          <a:latin typeface="Arial"/>
                          <a:ea typeface="Arial"/>
                          <a:cs typeface="Arial"/>
                          <a:sym typeface="Arial"/>
                        </a:rPr>
                        <a:t>ALL</a:t>
                      </a:r>
                      <a:endParaRPr sz="1400" u="none" strike="noStrike" cap="none">
                        <a:latin typeface="Arial"/>
                        <a:ea typeface="Arial"/>
                        <a:cs typeface="Arial"/>
                        <a:sym typeface="Arial"/>
                      </a:endParaRPr>
                    </a:p>
                  </a:txBody>
                  <a:tcPr marL="0" marR="0" marT="6975" marB="0"/>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307340" y="185420"/>
            <a:ext cx="154813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990000"/>
                </a:solidFill>
                <a:latin typeface="Arial"/>
                <a:ea typeface="Arial"/>
                <a:cs typeface="Arial"/>
                <a:sym typeface="Arial"/>
              </a:rPr>
              <a:t>Examples:</a:t>
            </a:r>
            <a:endParaRPr sz="2400">
              <a:latin typeface="Arial"/>
              <a:ea typeface="Arial"/>
              <a:cs typeface="Arial"/>
              <a:sym typeface="Arial"/>
            </a:endParaRPr>
          </a:p>
        </p:txBody>
      </p:sp>
      <p:sp>
        <p:nvSpPr>
          <p:cNvPr id="238" name="Google Shape;238;p20"/>
          <p:cNvSpPr txBox="1"/>
          <p:nvPr/>
        </p:nvSpPr>
        <p:spPr>
          <a:xfrm>
            <a:off x="402590" y="1174750"/>
            <a:ext cx="4953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CC3300"/>
                </a:solidFill>
                <a:latin typeface="Arial"/>
                <a:ea typeface="Arial"/>
                <a:cs typeface="Arial"/>
                <a:sym typeface="Arial"/>
              </a:rPr>
              <a:t>Ex.1</a:t>
            </a:r>
            <a:endParaRPr sz="1800">
              <a:solidFill>
                <a:schemeClr val="dk1"/>
              </a:solidFill>
              <a:latin typeface="Arial"/>
              <a:ea typeface="Arial"/>
              <a:cs typeface="Arial"/>
              <a:sym typeface="Arial"/>
            </a:endParaRPr>
          </a:p>
        </p:txBody>
      </p:sp>
      <p:sp>
        <p:nvSpPr>
          <p:cNvPr id="239" name="Google Shape;239;p20"/>
          <p:cNvSpPr txBox="1"/>
          <p:nvPr/>
        </p:nvSpPr>
        <p:spPr>
          <a:xfrm>
            <a:off x="1107439" y="1174750"/>
            <a:ext cx="1098550" cy="576580"/>
          </a:xfrm>
          <a:prstGeom prst="rect">
            <a:avLst/>
          </a:prstGeom>
          <a:noFill/>
          <a:ln>
            <a:noFill/>
          </a:ln>
        </p:spPr>
        <p:txBody>
          <a:bodyPr spcFirstLastPara="1" wrap="square" lIns="0" tIns="10150" rIns="0" bIns="0" anchor="t" anchorCtr="0">
            <a:spAutoFit/>
          </a:bodyPr>
          <a:lstStyle/>
          <a:p>
            <a:pPr marL="12700" marR="5080" lvl="0" indent="19050" algn="l" rtl="0">
              <a:lnSpc>
                <a:spcPct val="100899"/>
              </a:lnSpc>
              <a:spcBef>
                <a:spcPts val="0"/>
              </a:spcBef>
              <a:spcAft>
                <a:spcPts val="0"/>
              </a:spcAft>
              <a:buNone/>
            </a:pPr>
            <a:r>
              <a:rPr lang="en-US" sz="1800" b="1">
                <a:solidFill>
                  <a:schemeClr val="dk1"/>
                </a:solidFill>
                <a:latin typeface="Arial"/>
                <a:ea typeface="Arial"/>
                <a:cs typeface="Arial"/>
                <a:sym typeface="Arial"/>
              </a:rPr>
              <a:t>ADD AX,2  ADC AX,2</a:t>
            </a:r>
            <a:endParaRPr sz="1800">
              <a:solidFill>
                <a:schemeClr val="dk1"/>
              </a:solidFill>
              <a:latin typeface="Arial"/>
              <a:ea typeface="Arial"/>
              <a:cs typeface="Arial"/>
              <a:sym typeface="Arial"/>
            </a:endParaRPr>
          </a:p>
        </p:txBody>
      </p:sp>
      <p:sp>
        <p:nvSpPr>
          <p:cNvPr id="240" name="Google Shape;240;p20"/>
          <p:cNvSpPr txBox="1"/>
          <p:nvPr/>
        </p:nvSpPr>
        <p:spPr>
          <a:xfrm>
            <a:off x="402590" y="2002790"/>
            <a:ext cx="4940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CC3300"/>
                </a:solidFill>
                <a:latin typeface="Arial"/>
                <a:ea typeface="Arial"/>
                <a:cs typeface="Arial"/>
                <a:sym typeface="Arial"/>
              </a:rPr>
              <a:t>Ex.2</a:t>
            </a:r>
            <a:endParaRPr sz="1800">
              <a:solidFill>
                <a:schemeClr val="dk1"/>
              </a:solidFill>
              <a:latin typeface="Arial"/>
              <a:ea typeface="Arial"/>
              <a:cs typeface="Arial"/>
              <a:sym typeface="Arial"/>
            </a:endParaRPr>
          </a:p>
        </p:txBody>
      </p:sp>
      <p:sp>
        <p:nvSpPr>
          <p:cNvPr id="241" name="Google Shape;241;p20"/>
          <p:cNvSpPr txBox="1"/>
          <p:nvPr/>
        </p:nvSpPr>
        <p:spPr>
          <a:xfrm>
            <a:off x="1042669" y="2002790"/>
            <a:ext cx="2261870" cy="576580"/>
          </a:xfrm>
          <a:prstGeom prst="rect">
            <a:avLst/>
          </a:prstGeom>
          <a:noFill/>
          <a:ln>
            <a:noFill/>
          </a:ln>
        </p:spPr>
        <p:txBody>
          <a:bodyPr spcFirstLastPara="1" wrap="square" lIns="0" tIns="12700" rIns="0" bIns="0" anchor="t" anchorCtr="0">
            <a:spAutoFit/>
          </a:bodyPr>
          <a:lstStyle/>
          <a:p>
            <a:pPr marL="33655"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INC BX</a:t>
            </a:r>
            <a:endParaRPr sz="1800">
              <a:solidFill>
                <a:schemeClr val="dk1"/>
              </a:solidFill>
              <a:latin typeface="Arial"/>
              <a:ea typeface="Arial"/>
              <a:cs typeface="Arial"/>
              <a:sym typeface="Arial"/>
            </a:endParaRPr>
          </a:p>
          <a:p>
            <a:pPr marL="12700" marR="0" lvl="0" indent="0" algn="l" rtl="0">
              <a:lnSpc>
                <a:spcPct val="100000"/>
              </a:lnSpc>
              <a:spcBef>
                <a:spcPts val="20"/>
              </a:spcBef>
              <a:spcAft>
                <a:spcPts val="0"/>
              </a:spcAft>
              <a:buNone/>
            </a:pPr>
            <a:r>
              <a:rPr lang="en-US" sz="1800" b="1">
                <a:solidFill>
                  <a:schemeClr val="dk1"/>
                </a:solidFill>
                <a:latin typeface="Arial"/>
                <a:ea typeface="Arial"/>
                <a:cs typeface="Arial"/>
                <a:sym typeface="Arial"/>
              </a:rPr>
              <a:t>INC WORD PTR [BX]</a:t>
            </a:r>
            <a:endParaRPr sz="1800">
              <a:solidFill>
                <a:schemeClr val="dk1"/>
              </a:solidFill>
              <a:latin typeface="Arial"/>
              <a:ea typeface="Arial"/>
              <a:cs typeface="Arial"/>
              <a:sym typeface="Arial"/>
            </a:endParaRPr>
          </a:p>
        </p:txBody>
      </p:sp>
      <p:sp>
        <p:nvSpPr>
          <p:cNvPr id="242" name="Google Shape;242;p20"/>
          <p:cNvSpPr txBox="1"/>
          <p:nvPr/>
        </p:nvSpPr>
        <p:spPr>
          <a:xfrm>
            <a:off x="402590" y="2868929"/>
            <a:ext cx="33254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CC3300"/>
                </a:solidFill>
                <a:latin typeface="Arial"/>
                <a:ea typeface="Arial"/>
                <a:cs typeface="Arial"/>
                <a:sym typeface="Arial"/>
              </a:rPr>
              <a:t>Ex.3	</a:t>
            </a:r>
            <a:r>
              <a:rPr lang="en-US" sz="1800" b="1">
                <a:solidFill>
                  <a:schemeClr val="dk1"/>
                </a:solidFill>
                <a:latin typeface="Arial"/>
                <a:ea typeface="Arial"/>
                <a:cs typeface="Arial"/>
                <a:sym typeface="Arial"/>
              </a:rPr>
              <a:t>ASCII CODE 0-9 = 30-39h</a:t>
            </a:r>
            <a:endParaRPr sz="1800">
              <a:solidFill>
                <a:schemeClr val="dk1"/>
              </a:solidFill>
              <a:latin typeface="Arial"/>
              <a:ea typeface="Arial"/>
              <a:cs typeface="Arial"/>
              <a:sym typeface="Arial"/>
            </a:endParaRPr>
          </a:p>
        </p:txBody>
      </p:sp>
      <p:sp>
        <p:nvSpPr>
          <p:cNvPr id="243" name="Google Shape;243;p20"/>
          <p:cNvSpPr txBox="1"/>
          <p:nvPr/>
        </p:nvSpPr>
        <p:spPr>
          <a:xfrm>
            <a:off x="1380489" y="3420109"/>
            <a:ext cx="12503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ADD CL,DL</a:t>
            </a:r>
            <a:endParaRPr sz="1800">
              <a:solidFill>
                <a:schemeClr val="dk1"/>
              </a:solidFill>
              <a:latin typeface="Arial"/>
              <a:ea typeface="Arial"/>
              <a:cs typeface="Arial"/>
              <a:sym typeface="Arial"/>
            </a:endParaRPr>
          </a:p>
        </p:txBody>
      </p:sp>
      <p:sp>
        <p:nvSpPr>
          <p:cNvPr id="244" name="Google Shape;244;p20"/>
          <p:cNvSpPr txBox="1"/>
          <p:nvPr/>
        </p:nvSpPr>
        <p:spPr>
          <a:xfrm>
            <a:off x="1316989" y="4249420"/>
            <a:ext cx="12769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MOV AL,CL</a:t>
            </a:r>
            <a:endParaRPr sz="1800">
              <a:solidFill>
                <a:schemeClr val="dk1"/>
              </a:solidFill>
              <a:latin typeface="Arial"/>
              <a:ea typeface="Arial"/>
              <a:cs typeface="Arial"/>
              <a:sym typeface="Arial"/>
            </a:endParaRPr>
          </a:p>
        </p:txBody>
      </p:sp>
      <p:sp>
        <p:nvSpPr>
          <p:cNvPr id="245" name="Google Shape;245;p20"/>
          <p:cNvSpPr txBox="1"/>
          <p:nvPr/>
        </p:nvSpPr>
        <p:spPr>
          <a:xfrm>
            <a:off x="1316989" y="4744720"/>
            <a:ext cx="5080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AAA</a:t>
            </a:r>
            <a:endParaRPr sz="1800">
              <a:solidFill>
                <a:schemeClr val="dk1"/>
              </a:solidFill>
              <a:latin typeface="Arial"/>
              <a:ea typeface="Arial"/>
              <a:cs typeface="Arial"/>
              <a:sym typeface="Arial"/>
            </a:endParaRPr>
          </a:p>
        </p:txBody>
      </p:sp>
      <p:sp>
        <p:nvSpPr>
          <p:cNvPr id="246" name="Google Shape;246;p20"/>
          <p:cNvSpPr txBox="1"/>
          <p:nvPr/>
        </p:nvSpPr>
        <p:spPr>
          <a:xfrm>
            <a:off x="4060190" y="3420109"/>
            <a:ext cx="3839845" cy="162433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 [CL]=32=ASCII FOR 2</a:t>
            </a:r>
            <a:endParaRPr sz="1800">
              <a:solidFill>
                <a:schemeClr val="dk1"/>
              </a:solidFill>
              <a:latin typeface="Arial"/>
              <a:ea typeface="Arial"/>
              <a:cs typeface="Arial"/>
              <a:sym typeface="Arial"/>
            </a:endParaRPr>
          </a:p>
          <a:p>
            <a:pPr marL="12700" marR="0" lvl="0" indent="0" algn="l" rtl="0">
              <a:lnSpc>
                <a:spcPct val="100000"/>
              </a:lnSpc>
              <a:spcBef>
                <a:spcPts val="20"/>
              </a:spcBef>
              <a:spcAft>
                <a:spcPts val="0"/>
              </a:spcAft>
              <a:buNone/>
            </a:pPr>
            <a:r>
              <a:rPr lang="en-US" sz="1800" b="1">
                <a:solidFill>
                  <a:schemeClr val="dk1"/>
                </a:solidFill>
                <a:latin typeface="Arial"/>
                <a:ea typeface="Arial"/>
                <a:cs typeface="Arial"/>
                <a:sym typeface="Arial"/>
              </a:rPr>
              <a:t>; [DL]=35=ASCII FOR 5</a:t>
            </a:r>
            <a:endParaRPr sz="1800">
              <a:solidFill>
                <a:schemeClr val="dk1"/>
              </a:solidFill>
              <a:latin typeface="Arial"/>
              <a:ea typeface="Arial"/>
              <a:cs typeface="Arial"/>
              <a:sym typeface="Arial"/>
            </a:endParaRPr>
          </a:p>
          <a:p>
            <a:pPr marL="12700" marR="0" lvl="0" indent="0" algn="l" rtl="0">
              <a:lnSpc>
                <a:spcPct val="100000"/>
              </a:lnSpc>
              <a:spcBef>
                <a:spcPts val="10"/>
              </a:spcBef>
              <a:spcAft>
                <a:spcPts val="0"/>
              </a:spcAft>
              <a:buNone/>
            </a:pPr>
            <a:r>
              <a:rPr lang="en-US" sz="1800" b="1">
                <a:solidFill>
                  <a:schemeClr val="dk1"/>
                </a:solidFill>
                <a:latin typeface="Arial"/>
                <a:ea typeface="Arial"/>
                <a:cs typeface="Arial"/>
                <a:sym typeface="Arial"/>
              </a:rPr>
              <a:t>; RESULT[CL]=67</a:t>
            </a:r>
            <a:endParaRPr sz="1800">
              <a:solidFill>
                <a:schemeClr val="dk1"/>
              </a:solidFill>
              <a:latin typeface="Arial"/>
              <a:ea typeface="Arial"/>
              <a:cs typeface="Arial"/>
              <a:sym typeface="Arial"/>
            </a:endParaRPr>
          </a:p>
          <a:p>
            <a:pPr marL="140335" marR="5080" lvl="0" indent="-128270" algn="l" rtl="0">
              <a:lnSpc>
                <a:spcPct val="79600"/>
              </a:lnSpc>
              <a:spcBef>
                <a:spcPts val="459"/>
              </a:spcBef>
              <a:spcAft>
                <a:spcPts val="0"/>
              </a:spcAft>
              <a:buNone/>
            </a:pPr>
            <a:r>
              <a:rPr lang="en-US" sz="1800" b="1">
                <a:solidFill>
                  <a:schemeClr val="dk1"/>
                </a:solidFill>
                <a:latin typeface="Arial"/>
                <a:ea typeface="Arial"/>
                <a:cs typeface="Arial"/>
                <a:sym typeface="Arial"/>
              </a:rPr>
              <a:t>;Move the ascii result into AL since  AAA adjust only [AL]</a:t>
            </a:r>
            <a:endParaRPr sz="1800">
              <a:solidFill>
                <a:schemeClr val="dk1"/>
              </a:solidFill>
              <a:latin typeface="Arial"/>
              <a:ea typeface="Arial"/>
              <a:cs typeface="Arial"/>
              <a:sym typeface="Arial"/>
            </a:endParaRPr>
          </a:p>
          <a:p>
            <a:pPr marL="12700" marR="0" lvl="0" indent="0" algn="l" rtl="0">
              <a:lnSpc>
                <a:spcPct val="100000"/>
              </a:lnSpc>
              <a:spcBef>
                <a:spcPts val="20"/>
              </a:spcBef>
              <a:spcAft>
                <a:spcPts val="0"/>
              </a:spcAft>
              <a:buNone/>
            </a:pPr>
            <a:r>
              <a:rPr lang="en-US" sz="1800" b="1">
                <a:solidFill>
                  <a:schemeClr val="dk1"/>
                </a:solidFill>
                <a:latin typeface="Arial"/>
                <a:ea typeface="Arial"/>
                <a:cs typeface="Arial"/>
                <a:sym typeface="Arial"/>
              </a:rPr>
              <a:t>;[AL]=07, unpacked BCD for 7.</a:t>
            </a:r>
            <a:endParaRPr sz="1800">
              <a:solidFill>
                <a:schemeClr val="dk1"/>
              </a:solidFill>
              <a:latin typeface="Arial"/>
              <a:ea typeface="Arial"/>
              <a:cs typeface="Arial"/>
              <a:sym typeface="Arial"/>
            </a:endParaRPr>
          </a:p>
        </p:txBody>
      </p:sp>
      <p:sp>
        <p:nvSpPr>
          <p:cNvPr id="247" name="Google Shape;247;p20"/>
          <p:cNvSpPr/>
          <p:nvPr/>
        </p:nvSpPr>
        <p:spPr>
          <a:xfrm>
            <a:off x="370840" y="762000"/>
            <a:ext cx="8163559" cy="0"/>
          </a:xfrm>
          <a:custGeom>
            <a:avLst/>
            <a:gdLst/>
            <a:ahLst/>
            <a:cxnLst/>
            <a:rect l="l" t="t" r="r" b="b"/>
            <a:pathLst>
              <a:path w="8163559" h="120000" extrusionOk="0">
                <a:moveTo>
                  <a:pt x="0" y="0"/>
                </a:moveTo>
                <a:lnTo>
                  <a:pt x="8163559" y="0"/>
                </a:lnTo>
              </a:path>
            </a:pathLst>
          </a:custGeom>
          <a:noFill/>
          <a:ln w="38075" cap="flat" cmpd="sng">
            <a:solidFill>
              <a:srgbClr val="3333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20"/>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3540" y="337820"/>
            <a:ext cx="784860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CC3300"/>
                </a:solidFill>
                <a:latin typeface="Times New Roman"/>
                <a:ea typeface="Times New Roman"/>
                <a:cs typeface="Times New Roman"/>
                <a:sym typeface="Times New Roman"/>
              </a:rPr>
              <a:t>Arithmetic Instructions – SUB, SBB, DEC, AAS, DAS, NEG</a:t>
            </a:r>
            <a:endParaRPr sz="2400">
              <a:latin typeface="Times New Roman"/>
              <a:ea typeface="Times New Roman"/>
              <a:cs typeface="Times New Roman"/>
              <a:sym typeface="Times New Roman"/>
            </a:endParaRPr>
          </a:p>
        </p:txBody>
      </p:sp>
      <p:sp>
        <p:nvSpPr>
          <p:cNvPr id="254" name="Google Shape;254;p21"/>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15</a:t>
            </a:fld>
            <a:endParaRPr/>
          </a:p>
        </p:txBody>
      </p:sp>
      <p:graphicFrame>
        <p:nvGraphicFramePr>
          <p:cNvPr id="255" name="Google Shape;255;p21"/>
          <p:cNvGraphicFramePr/>
          <p:nvPr/>
        </p:nvGraphicFramePr>
        <p:xfrm>
          <a:off x="228600" y="990600"/>
          <a:ext cx="8685525" cy="2768640"/>
        </p:xfrm>
        <a:graphic>
          <a:graphicData uri="http://schemas.openxmlformats.org/drawingml/2006/table">
            <a:tbl>
              <a:tblPr firstRow="1" bandRow="1">
                <a:noFill/>
                <a:tableStyleId>{BD6958E2-4D59-4B7E-A24A-5A335BC5D1EE}</a:tableStyleId>
              </a:tblPr>
              <a:tblGrid>
                <a:gridCol w="1440825">
                  <a:extLst>
                    <a:ext uri="{9D8B030D-6E8A-4147-A177-3AD203B41FA5}">
                      <a16:colId xmlns:a16="http://schemas.microsoft.com/office/drawing/2014/main" val="20000"/>
                    </a:ext>
                  </a:extLst>
                </a:gridCol>
                <a:gridCol w="1454150">
                  <a:extLst>
                    <a:ext uri="{9D8B030D-6E8A-4147-A177-3AD203B41FA5}">
                      <a16:colId xmlns:a16="http://schemas.microsoft.com/office/drawing/2014/main" val="20001"/>
                    </a:ext>
                  </a:extLst>
                </a:gridCol>
                <a:gridCol w="1296675">
                  <a:extLst>
                    <a:ext uri="{9D8B030D-6E8A-4147-A177-3AD203B41FA5}">
                      <a16:colId xmlns:a16="http://schemas.microsoft.com/office/drawing/2014/main" val="20002"/>
                    </a:ext>
                  </a:extLst>
                </a:gridCol>
                <a:gridCol w="3007350">
                  <a:extLst>
                    <a:ext uri="{9D8B030D-6E8A-4147-A177-3AD203B41FA5}">
                      <a16:colId xmlns:a16="http://schemas.microsoft.com/office/drawing/2014/main" val="20003"/>
                    </a:ext>
                  </a:extLst>
                </a:gridCol>
                <a:gridCol w="1486525">
                  <a:extLst>
                    <a:ext uri="{9D8B030D-6E8A-4147-A177-3AD203B41FA5}">
                      <a16:colId xmlns:a16="http://schemas.microsoft.com/office/drawing/2014/main" val="20004"/>
                    </a:ext>
                  </a:extLst>
                </a:gridCol>
              </a:tblGrid>
              <a:tr h="640075">
                <a:tc>
                  <a:txBody>
                    <a:bodyPr/>
                    <a:lstStyle/>
                    <a:p>
                      <a:pPr marL="7620" marR="0" lvl="0" indent="0" algn="ctr" rtl="0">
                        <a:lnSpc>
                          <a:spcPct val="100000"/>
                        </a:lnSpc>
                        <a:spcBef>
                          <a:spcPts val="0"/>
                        </a:spcBef>
                        <a:spcAft>
                          <a:spcPts val="0"/>
                        </a:spcAft>
                        <a:buNone/>
                      </a:pPr>
                      <a:r>
                        <a:rPr lang="en-US" sz="1800" b="1" u="none" strike="noStrike" cap="none">
                          <a:latin typeface="Arial"/>
                          <a:ea typeface="Arial"/>
                          <a:cs typeface="Arial"/>
                          <a:sym typeface="Arial"/>
                        </a:rPr>
                        <a:t>Mnemonic</a:t>
                      </a:r>
                      <a:endParaRPr sz="1800" u="none" strike="noStrike" cap="none">
                        <a:latin typeface="Arial"/>
                        <a:ea typeface="Arial"/>
                        <a:cs typeface="Arial"/>
                        <a:sym typeface="Arial"/>
                      </a:endParaRPr>
                    </a:p>
                  </a:txBody>
                  <a:tcPr marL="0" marR="0" marT="24125" marB="0">
                    <a:solidFill>
                      <a:srgbClr val="BADFE2"/>
                    </a:solidFill>
                  </a:tcPr>
                </a:tc>
                <a:tc>
                  <a:txBody>
                    <a:bodyPr/>
                    <a:lstStyle/>
                    <a:p>
                      <a:pPr marL="21590" marR="0" lvl="0" indent="0" algn="ctr" rtl="0">
                        <a:lnSpc>
                          <a:spcPct val="100000"/>
                        </a:lnSpc>
                        <a:spcBef>
                          <a:spcPts val="0"/>
                        </a:spcBef>
                        <a:spcAft>
                          <a:spcPts val="0"/>
                        </a:spcAft>
                        <a:buNone/>
                      </a:pPr>
                      <a:r>
                        <a:rPr lang="en-US" sz="1800" b="1" u="none" strike="noStrike" cap="none">
                          <a:latin typeface="Arial"/>
                          <a:ea typeface="Arial"/>
                          <a:cs typeface="Arial"/>
                          <a:sym typeface="Arial"/>
                        </a:rPr>
                        <a:t>Meaning</a:t>
                      </a:r>
                      <a:endParaRPr sz="1800" u="none" strike="noStrike" cap="none">
                        <a:latin typeface="Arial"/>
                        <a:ea typeface="Arial"/>
                        <a:cs typeface="Arial"/>
                        <a:sym typeface="Arial"/>
                      </a:endParaRPr>
                    </a:p>
                  </a:txBody>
                  <a:tcPr marL="0" marR="0" marT="24125" marB="0">
                    <a:solidFill>
                      <a:srgbClr val="BADFE2"/>
                    </a:solidFill>
                  </a:tcPr>
                </a:tc>
                <a:tc>
                  <a:txBody>
                    <a:bodyPr/>
                    <a:lstStyle/>
                    <a:p>
                      <a:pPr marL="0" marR="110489" lvl="0" indent="0" algn="ctr" rtl="0">
                        <a:lnSpc>
                          <a:spcPct val="100000"/>
                        </a:lnSpc>
                        <a:spcBef>
                          <a:spcPts val="0"/>
                        </a:spcBef>
                        <a:spcAft>
                          <a:spcPts val="0"/>
                        </a:spcAft>
                        <a:buNone/>
                      </a:pPr>
                      <a:r>
                        <a:rPr lang="en-US" sz="1800" b="1" u="none" strike="noStrike" cap="none">
                          <a:latin typeface="Arial"/>
                          <a:ea typeface="Arial"/>
                          <a:cs typeface="Arial"/>
                          <a:sym typeface="Arial"/>
                        </a:rPr>
                        <a:t>Format</a:t>
                      </a:r>
                      <a:endParaRPr sz="1800" u="none" strike="noStrike" cap="none">
                        <a:latin typeface="Arial"/>
                        <a:ea typeface="Arial"/>
                        <a:cs typeface="Arial"/>
                        <a:sym typeface="Arial"/>
                      </a:endParaRPr>
                    </a:p>
                  </a:txBody>
                  <a:tcPr marL="0" marR="0" marT="24125" marB="0">
                    <a:solidFill>
                      <a:srgbClr val="BADFE2"/>
                    </a:solidFill>
                  </a:tcPr>
                </a:tc>
                <a:tc>
                  <a:txBody>
                    <a:bodyPr/>
                    <a:lstStyle/>
                    <a:p>
                      <a:pPr marL="922019" marR="0" lvl="0" indent="0" algn="l" rtl="0">
                        <a:lnSpc>
                          <a:spcPct val="100000"/>
                        </a:lnSpc>
                        <a:spcBef>
                          <a:spcPts val="0"/>
                        </a:spcBef>
                        <a:spcAft>
                          <a:spcPts val="0"/>
                        </a:spcAft>
                        <a:buNone/>
                      </a:pPr>
                      <a:r>
                        <a:rPr lang="en-US" sz="1800" b="1" u="none" strike="noStrike" cap="none">
                          <a:latin typeface="Arial"/>
                          <a:ea typeface="Arial"/>
                          <a:cs typeface="Arial"/>
                          <a:sym typeface="Arial"/>
                        </a:rPr>
                        <a:t>Operation</a:t>
                      </a:r>
                      <a:endParaRPr sz="1800" u="none" strike="noStrike" cap="none">
                        <a:latin typeface="Arial"/>
                        <a:ea typeface="Arial"/>
                        <a:cs typeface="Arial"/>
                        <a:sym typeface="Arial"/>
                      </a:endParaRPr>
                    </a:p>
                  </a:txBody>
                  <a:tcPr marL="0" marR="0" marT="24125" marB="0">
                    <a:solidFill>
                      <a:srgbClr val="BADFE2"/>
                    </a:solidFill>
                  </a:tcPr>
                </a:tc>
                <a:tc>
                  <a:txBody>
                    <a:bodyPr/>
                    <a:lstStyle/>
                    <a:p>
                      <a:pPr marL="331470" marR="273050" lvl="0" indent="171449" algn="l" rtl="0">
                        <a:lnSpc>
                          <a:spcPct val="112222"/>
                        </a:lnSpc>
                        <a:spcBef>
                          <a:spcPts val="0"/>
                        </a:spcBef>
                        <a:spcAft>
                          <a:spcPts val="0"/>
                        </a:spcAft>
                        <a:buNone/>
                      </a:pPr>
                      <a:r>
                        <a:rPr lang="en-US" sz="1800" b="1" u="none" strike="noStrike" cap="none">
                          <a:latin typeface="Arial"/>
                          <a:ea typeface="Arial"/>
                          <a:cs typeface="Arial"/>
                          <a:sym typeface="Arial"/>
                        </a:rPr>
                        <a:t>Flags  affected</a:t>
                      </a:r>
                      <a:endParaRPr sz="1800" u="none" strike="noStrike" cap="none">
                        <a:latin typeface="Arial"/>
                        <a:ea typeface="Arial"/>
                        <a:cs typeface="Arial"/>
                        <a:sym typeface="Arial"/>
                      </a:endParaRPr>
                    </a:p>
                  </a:txBody>
                  <a:tcPr marL="0" marR="0" marT="47000" marB="0">
                    <a:solidFill>
                      <a:srgbClr val="BADFE2"/>
                    </a:solidFill>
                  </a:tcPr>
                </a:tc>
                <a:extLst>
                  <a:ext uri="{0D108BD9-81ED-4DB2-BD59-A6C34878D82A}">
                    <a16:rowId xmlns:a16="http://schemas.microsoft.com/office/drawing/2014/main" val="10000"/>
                  </a:ext>
                </a:extLst>
              </a:tr>
              <a:tr h="632625">
                <a:tc>
                  <a:txBody>
                    <a:bodyPr/>
                    <a:lstStyle/>
                    <a:p>
                      <a:pPr marL="6350" marR="0" lvl="0" indent="0" algn="ctr" rtl="0">
                        <a:lnSpc>
                          <a:spcPct val="100000"/>
                        </a:lnSpc>
                        <a:spcBef>
                          <a:spcPts val="0"/>
                        </a:spcBef>
                        <a:spcAft>
                          <a:spcPts val="0"/>
                        </a:spcAft>
                        <a:buNone/>
                      </a:pPr>
                      <a:r>
                        <a:rPr lang="en-US" sz="1800" b="1" u="none" strike="noStrike" cap="none">
                          <a:latin typeface="Arial"/>
                          <a:ea typeface="Arial"/>
                          <a:cs typeface="Arial"/>
                          <a:sym typeface="Arial"/>
                        </a:rPr>
                        <a:t>SUB</a:t>
                      </a:r>
                      <a:endParaRPr sz="1800" u="none" strike="noStrike" cap="none">
                        <a:latin typeface="Arial"/>
                        <a:ea typeface="Arial"/>
                        <a:cs typeface="Arial"/>
                        <a:sym typeface="Arial"/>
                      </a:endParaRPr>
                    </a:p>
                  </a:txBody>
                  <a:tcPr marL="0" marR="0" marT="25400" marB="0"/>
                </a:tc>
                <a:tc>
                  <a:txBody>
                    <a:bodyPr/>
                    <a:lstStyle/>
                    <a:p>
                      <a:pPr marL="0" marR="33655" lvl="0" indent="0" algn="ctr" rtl="0">
                        <a:lnSpc>
                          <a:spcPct val="100000"/>
                        </a:lnSpc>
                        <a:spcBef>
                          <a:spcPts val="0"/>
                        </a:spcBef>
                        <a:spcAft>
                          <a:spcPts val="0"/>
                        </a:spcAft>
                        <a:buNone/>
                      </a:pPr>
                      <a:r>
                        <a:rPr lang="en-US" sz="1800" b="1" u="none" strike="noStrike" cap="none">
                          <a:latin typeface="Arial"/>
                          <a:ea typeface="Arial"/>
                          <a:cs typeface="Arial"/>
                          <a:sym typeface="Arial"/>
                        </a:rPr>
                        <a:t>Subtract</a:t>
                      </a:r>
                      <a:endParaRPr sz="1800" u="none" strike="noStrike" cap="none">
                        <a:latin typeface="Arial"/>
                        <a:ea typeface="Arial"/>
                        <a:cs typeface="Arial"/>
                        <a:sym typeface="Arial"/>
                      </a:endParaRPr>
                    </a:p>
                  </a:txBody>
                  <a:tcPr marL="0" marR="0" marT="25400" marB="0"/>
                </a:tc>
                <a:tc>
                  <a:txBody>
                    <a:bodyPr/>
                    <a:lstStyle/>
                    <a:p>
                      <a:pPr marL="0" marR="109854" lvl="0" indent="0" algn="ctr" rtl="0">
                        <a:lnSpc>
                          <a:spcPct val="100000"/>
                        </a:lnSpc>
                        <a:spcBef>
                          <a:spcPts val="0"/>
                        </a:spcBef>
                        <a:spcAft>
                          <a:spcPts val="0"/>
                        </a:spcAft>
                        <a:buNone/>
                      </a:pPr>
                      <a:r>
                        <a:rPr lang="en-US" sz="1800" b="1" u="none" strike="noStrike" cap="none">
                          <a:latin typeface="Arial"/>
                          <a:ea typeface="Arial"/>
                          <a:cs typeface="Arial"/>
                          <a:sym typeface="Arial"/>
                        </a:rPr>
                        <a:t>SUB D,S</a:t>
                      </a:r>
                      <a:endParaRPr sz="1800" u="none" strike="noStrike" cap="none">
                        <a:latin typeface="Arial"/>
                        <a:ea typeface="Arial"/>
                        <a:cs typeface="Arial"/>
                        <a:sym typeface="Arial"/>
                      </a:endParaRPr>
                    </a:p>
                  </a:txBody>
                  <a:tcPr marL="0" marR="0" marT="25400" marB="0"/>
                </a:tc>
                <a:tc>
                  <a:txBody>
                    <a:bodyPr/>
                    <a:lstStyle/>
                    <a:p>
                      <a:pPr marL="510540" marR="0" lvl="0" indent="0" algn="l" rtl="0">
                        <a:lnSpc>
                          <a:spcPct val="100000"/>
                        </a:lnSpc>
                        <a:spcBef>
                          <a:spcPts val="0"/>
                        </a:spcBef>
                        <a:spcAft>
                          <a:spcPts val="0"/>
                        </a:spcAft>
                        <a:buNone/>
                      </a:pPr>
                      <a:r>
                        <a:rPr lang="en-US" sz="1800" b="1" u="none" strike="noStrike" cap="none">
                          <a:latin typeface="Arial"/>
                          <a:ea typeface="Arial"/>
                          <a:cs typeface="Arial"/>
                          <a:sym typeface="Arial"/>
                        </a:rPr>
                        <a:t>(D) - (S)	</a:t>
                      </a:r>
                      <a:r>
                        <a:rPr lang="en-US" sz="1800" u="none" strike="noStrike" cap="none">
                          <a:latin typeface="Noto Sans Symbols"/>
                          <a:ea typeface="Noto Sans Symbols"/>
                          <a:cs typeface="Noto Sans Symbols"/>
                          <a:sym typeface="Noto Sans Symbols"/>
                        </a:rPr>
                        <a:t>◊</a:t>
                      </a:r>
                      <a:r>
                        <a:rPr lang="en-US" sz="1800" u="none" strike="noStrike" cap="none">
                          <a:latin typeface="Times New Roman"/>
                          <a:ea typeface="Times New Roman"/>
                          <a:cs typeface="Times New Roman"/>
                          <a:sym typeface="Times New Roman"/>
                        </a:rPr>
                        <a:t>	</a:t>
                      </a:r>
                      <a:r>
                        <a:rPr lang="en-US" sz="1800" b="1" u="none" strike="noStrike" cap="none">
                          <a:latin typeface="Arial"/>
                          <a:ea typeface="Arial"/>
                          <a:cs typeface="Arial"/>
                          <a:sym typeface="Arial"/>
                        </a:rPr>
                        <a:t>(D)</a:t>
                      </a:r>
                      <a:endParaRPr sz="1800" u="none" strike="noStrike" cap="none">
                        <a:latin typeface="Arial"/>
                        <a:ea typeface="Arial"/>
                        <a:cs typeface="Arial"/>
                        <a:sym typeface="Arial"/>
                      </a:endParaRPr>
                    </a:p>
                  </a:txBody>
                  <a:tcPr marL="0" marR="0" marT="25400" marB="0"/>
                </a:tc>
                <a:tc>
                  <a:txBody>
                    <a:bodyPr/>
                    <a:lstStyle/>
                    <a:p>
                      <a:pPr marL="113664" marR="0" lvl="0" indent="0" algn="ctr" rtl="0">
                        <a:lnSpc>
                          <a:spcPct val="100000"/>
                        </a:lnSpc>
                        <a:spcBef>
                          <a:spcPts val="0"/>
                        </a:spcBef>
                        <a:spcAft>
                          <a:spcPts val="0"/>
                        </a:spcAft>
                        <a:buNone/>
                      </a:pPr>
                      <a:r>
                        <a:rPr lang="en-US" sz="1800" b="1" u="none" strike="noStrike" cap="none">
                          <a:latin typeface="Arial"/>
                          <a:ea typeface="Arial"/>
                          <a:cs typeface="Arial"/>
                          <a:sym typeface="Arial"/>
                        </a:rPr>
                        <a:t>All</a:t>
                      </a:r>
                      <a:endParaRPr sz="1800" u="none" strike="noStrike" cap="none">
                        <a:latin typeface="Arial"/>
                        <a:ea typeface="Arial"/>
                        <a:cs typeface="Arial"/>
                        <a:sym typeface="Arial"/>
                      </a:endParaRPr>
                    </a:p>
                  </a:txBody>
                  <a:tcPr marL="0" marR="0" marT="25400" marB="0"/>
                </a:tc>
                <a:extLst>
                  <a:ext uri="{0D108BD9-81ED-4DB2-BD59-A6C34878D82A}">
                    <a16:rowId xmlns:a16="http://schemas.microsoft.com/office/drawing/2014/main" val="10001"/>
                  </a:ext>
                </a:extLst>
              </a:tr>
              <a:tr h="893950">
                <a:tc>
                  <a:txBody>
                    <a:bodyPr/>
                    <a:lstStyle/>
                    <a:p>
                      <a:pPr marL="6350" marR="0" lvl="0" indent="0" algn="ctr" rtl="0">
                        <a:lnSpc>
                          <a:spcPct val="100000"/>
                        </a:lnSpc>
                        <a:spcBef>
                          <a:spcPts val="0"/>
                        </a:spcBef>
                        <a:spcAft>
                          <a:spcPts val="0"/>
                        </a:spcAft>
                        <a:buNone/>
                      </a:pPr>
                      <a:r>
                        <a:rPr lang="en-US" sz="1800" b="1" u="none" strike="noStrike" cap="none">
                          <a:latin typeface="Arial"/>
                          <a:ea typeface="Arial"/>
                          <a:cs typeface="Arial"/>
                          <a:sym typeface="Arial"/>
                        </a:rPr>
                        <a:t>SBB</a:t>
                      </a:r>
                      <a:endParaRPr sz="1800" u="none" strike="noStrike" cap="none">
                        <a:latin typeface="Arial"/>
                        <a:ea typeface="Arial"/>
                        <a:cs typeface="Arial"/>
                        <a:sym typeface="Arial"/>
                      </a:endParaRPr>
                    </a:p>
                  </a:txBody>
                  <a:tcPr marL="0" marR="0" marT="32375" marB="0"/>
                </a:tc>
                <a:tc>
                  <a:txBody>
                    <a:bodyPr/>
                    <a:lstStyle/>
                    <a:p>
                      <a:pPr marL="276225" marR="245109" lvl="0" indent="0" algn="ctr" rtl="0">
                        <a:lnSpc>
                          <a:spcPct val="93300"/>
                        </a:lnSpc>
                        <a:spcBef>
                          <a:spcPts val="0"/>
                        </a:spcBef>
                        <a:spcAft>
                          <a:spcPts val="0"/>
                        </a:spcAft>
                        <a:buNone/>
                      </a:pPr>
                      <a:r>
                        <a:rPr lang="en-US" sz="1800" b="1" u="none" strike="noStrike" cap="none">
                          <a:latin typeface="Arial"/>
                          <a:ea typeface="Arial"/>
                          <a:cs typeface="Arial"/>
                          <a:sym typeface="Arial"/>
                        </a:rPr>
                        <a:t>Subtract  with  borrow</a:t>
                      </a:r>
                      <a:endParaRPr sz="1800" u="none" strike="noStrike" cap="none">
                        <a:latin typeface="Arial"/>
                        <a:ea typeface="Arial"/>
                        <a:cs typeface="Arial"/>
                        <a:sym typeface="Arial"/>
                      </a:endParaRPr>
                    </a:p>
                  </a:txBody>
                  <a:tcPr marL="0" marR="0" marT="50800" marB="0"/>
                </a:tc>
                <a:tc>
                  <a:txBody>
                    <a:bodyPr/>
                    <a:lstStyle/>
                    <a:p>
                      <a:pPr marL="0" marR="109854" lvl="0" indent="0" algn="ctr" rtl="0">
                        <a:lnSpc>
                          <a:spcPct val="100000"/>
                        </a:lnSpc>
                        <a:spcBef>
                          <a:spcPts val="0"/>
                        </a:spcBef>
                        <a:spcAft>
                          <a:spcPts val="0"/>
                        </a:spcAft>
                        <a:buNone/>
                      </a:pPr>
                      <a:r>
                        <a:rPr lang="en-US" sz="1800" b="1" u="none" strike="noStrike" cap="none">
                          <a:latin typeface="Arial"/>
                          <a:ea typeface="Arial"/>
                          <a:cs typeface="Arial"/>
                          <a:sym typeface="Arial"/>
                        </a:rPr>
                        <a:t>SBB D,S</a:t>
                      </a:r>
                      <a:endParaRPr sz="1800" u="none" strike="noStrike" cap="none">
                        <a:latin typeface="Arial"/>
                        <a:ea typeface="Arial"/>
                        <a:cs typeface="Arial"/>
                        <a:sym typeface="Arial"/>
                      </a:endParaRPr>
                    </a:p>
                  </a:txBody>
                  <a:tcPr marL="0" marR="0" marT="32375" marB="0"/>
                </a:tc>
                <a:tc>
                  <a:txBody>
                    <a:bodyPr/>
                    <a:lstStyle/>
                    <a:p>
                      <a:pPr marL="243840" marR="0" lvl="0" indent="0" algn="l" rtl="0">
                        <a:lnSpc>
                          <a:spcPct val="100000"/>
                        </a:lnSpc>
                        <a:spcBef>
                          <a:spcPts val="0"/>
                        </a:spcBef>
                        <a:spcAft>
                          <a:spcPts val="0"/>
                        </a:spcAft>
                        <a:buNone/>
                      </a:pPr>
                      <a:r>
                        <a:rPr lang="en-US" sz="1800" b="1" u="none" strike="noStrike" cap="none">
                          <a:latin typeface="Arial"/>
                          <a:ea typeface="Arial"/>
                          <a:cs typeface="Arial"/>
                          <a:sym typeface="Arial"/>
                        </a:rPr>
                        <a:t>(D) - (S) - (CF)	</a:t>
                      </a:r>
                      <a:r>
                        <a:rPr lang="en-US" sz="1800" u="none" strike="noStrike" cap="none">
                          <a:latin typeface="Noto Sans Symbols"/>
                          <a:ea typeface="Noto Sans Symbols"/>
                          <a:cs typeface="Noto Sans Symbols"/>
                          <a:sym typeface="Noto Sans Symbols"/>
                        </a:rPr>
                        <a:t>◊</a:t>
                      </a:r>
                      <a:r>
                        <a:rPr lang="en-US" sz="1800" u="none" strike="noStrike" cap="none">
                          <a:latin typeface="Times New Roman"/>
                          <a:ea typeface="Times New Roman"/>
                          <a:cs typeface="Times New Roman"/>
                          <a:sym typeface="Times New Roman"/>
                        </a:rPr>
                        <a:t>	</a:t>
                      </a:r>
                      <a:r>
                        <a:rPr lang="en-US" sz="1800" b="1" u="none" strike="noStrike" cap="none">
                          <a:latin typeface="Arial"/>
                          <a:ea typeface="Arial"/>
                          <a:cs typeface="Arial"/>
                          <a:sym typeface="Arial"/>
                        </a:rPr>
                        <a:t>(D)</a:t>
                      </a:r>
                      <a:endParaRPr sz="1800" u="none" strike="noStrike" cap="none">
                        <a:latin typeface="Arial"/>
                        <a:ea typeface="Arial"/>
                        <a:cs typeface="Arial"/>
                        <a:sym typeface="Arial"/>
                      </a:endParaRPr>
                    </a:p>
                  </a:txBody>
                  <a:tcPr marL="0" marR="0" marT="32375" marB="0"/>
                </a:tc>
                <a:tc>
                  <a:txBody>
                    <a:bodyPr/>
                    <a:lstStyle/>
                    <a:p>
                      <a:pPr marL="113664" marR="0" lvl="0" indent="0" algn="ctr" rtl="0">
                        <a:lnSpc>
                          <a:spcPct val="100000"/>
                        </a:lnSpc>
                        <a:spcBef>
                          <a:spcPts val="0"/>
                        </a:spcBef>
                        <a:spcAft>
                          <a:spcPts val="0"/>
                        </a:spcAft>
                        <a:buNone/>
                      </a:pPr>
                      <a:r>
                        <a:rPr lang="en-US" sz="1800" b="1" u="none" strike="noStrike" cap="none">
                          <a:latin typeface="Arial"/>
                          <a:ea typeface="Arial"/>
                          <a:cs typeface="Arial"/>
                          <a:sym typeface="Arial"/>
                        </a:rPr>
                        <a:t>All</a:t>
                      </a:r>
                      <a:endParaRPr sz="1800" u="none" strike="noStrike" cap="none">
                        <a:latin typeface="Arial"/>
                        <a:ea typeface="Arial"/>
                        <a:cs typeface="Arial"/>
                        <a:sym typeface="Arial"/>
                      </a:endParaRPr>
                    </a:p>
                  </a:txBody>
                  <a:tcPr marL="0" marR="0" marT="32375" marB="0"/>
                </a:tc>
                <a:extLst>
                  <a:ext uri="{0D108BD9-81ED-4DB2-BD59-A6C34878D82A}">
                    <a16:rowId xmlns:a16="http://schemas.microsoft.com/office/drawing/2014/main" val="10002"/>
                  </a:ext>
                </a:extLst>
              </a:tr>
              <a:tr h="353425">
                <a:tc>
                  <a:txBody>
                    <a:bodyPr/>
                    <a:lstStyle/>
                    <a:p>
                      <a:pPr marL="6985" marR="0" lvl="0" indent="0" algn="ctr" rtl="0">
                        <a:lnSpc>
                          <a:spcPct val="100000"/>
                        </a:lnSpc>
                        <a:spcBef>
                          <a:spcPts val="0"/>
                        </a:spcBef>
                        <a:spcAft>
                          <a:spcPts val="0"/>
                        </a:spcAft>
                        <a:buNone/>
                      </a:pPr>
                      <a:r>
                        <a:rPr lang="en-US" sz="1800" b="1" u="none" strike="noStrike" cap="none">
                          <a:latin typeface="Arial"/>
                          <a:ea typeface="Arial"/>
                          <a:cs typeface="Arial"/>
                          <a:sym typeface="Arial"/>
                        </a:rPr>
                        <a:t>DEC</a:t>
                      </a:r>
                      <a:endParaRPr sz="1800" u="none" strike="noStrike" cap="none">
                        <a:latin typeface="Arial"/>
                        <a:ea typeface="Arial"/>
                        <a:cs typeface="Arial"/>
                        <a:sym typeface="Arial"/>
                      </a:endParaRPr>
                    </a:p>
                  </a:txBody>
                  <a:tcPr marL="0" marR="0" marT="53350" marB="0"/>
                </a:tc>
                <a:tc>
                  <a:txBody>
                    <a:bodyPr/>
                    <a:lstStyle/>
                    <a:p>
                      <a:pPr marL="24130" marR="0" lvl="0" indent="0" algn="ctr" rtl="0">
                        <a:lnSpc>
                          <a:spcPct val="100000"/>
                        </a:lnSpc>
                        <a:spcBef>
                          <a:spcPts val="0"/>
                        </a:spcBef>
                        <a:spcAft>
                          <a:spcPts val="0"/>
                        </a:spcAft>
                        <a:buNone/>
                      </a:pPr>
                      <a:r>
                        <a:rPr lang="en-US" sz="1800" b="1" u="none" strike="noStrike" cap="none">
                          <a:latin typeface="Arial"/>
                          <a:ea typeface="Arial"/>
                          <a:cs typeface="Arial"/>
                          <a:sym typeface="Arial"/>
                        </a:rPr>
                        <a:t>Decrement</a:t>
                      </a:r>
                      <a:endParaRPr sz="1800" u="none" strike="noStrike" cap="none">
                        <a:latin typeface="Arial"/>
                        <a:ea typeface="Arial"/>
                        <a:cs typeface="Arial"/>
                        <a:sym typeface="Arial"/>
                      </a:endParaRPr>
                    </a:p>
                  </a:txBody>
                  <a:tcPr marL="0" marR="0" marT="53350" marB="0"/>
                </a:tc>
                <a:tc>
                  <a:txBody>
                    <a:bodyPr/>
                    <a:lstStyle/>
                    <a:p>
                      <a:pPr marL="0" marR="109854" lvl="0" indent="0" algn="ctr" rtl="0">
                        <a:lnSpc>
                          <a:spcPct val="100000"/>
                        </a:lnSpc>
                        <a:spcBef>
                          <a:spcPts val="0"/>
                        </a:spcBef>
                        <a:spcAft>
                          <a:spcPts val="0"/>
                        </a:spcAft>
                        <a:buNone/>
                      </a:pPr>
                      <a:r>
                        <a:rPr lang="en-US" sz="1800" b="1" u="none" strike="noStrike" cap="none">
                          <a:latin typeface="Arial"/>
                          <a:ea typeface="Arial"/>
                          <a:cs typeface="Arial"/>
                          <a:sym typeface="Arial"/>
                        </a:rPr>
                        <a:t>DEC D</a:t>
                      </a:r>
                      <a:endParaRPr sz="1800" u="none" strike="noStrike" cap="none">
                        <a:latin typeface="Arial"/>
                        <a:ea typeface="Arial"/>
                        <a:cs typeface="Arial"/>
                        <a:sym typeface="Arial"/>
                      </a:endParaRPr>
                    </a:p>
                  </a:txBody>
                  <a:tcPr marL="0" marR="0" marT="53350" marB="0"/>
                </a:tc>
                <a:tc>
                  <a:txBody>
                    <a:bodyPr/>
                    <a:lstStyle/>
                    <a:p>
                      <a:pPr marL="759460" marR="0" lvl="0" indent="0" algn="l" rtl="0">
                        <a:lnSpc>
                          <a:spcPct val="100000"/>
                        </a:lnSpc>
                        <a:spcBef>
                          <a:spcPts val="0"/>
                        </a:spcBef>
                        <a:spcAft>
                          <a:spcPts val="0"/>
                        </a:spcAft>
                        <a:buNone/>
                      </a:pPr>
                      <a:r>
                        <a:rPr lang="en-US" sz="1800" b="1" u="none" strike="noStrike" cap="none">
                          <a:latin typeface="Arial"/>
                          <a:ea typeface="Arial"/>
                          <a:cs typeface="Arial"/>
                          <a:sym typeface="Arial"/>
                        </a:rPr>
                        <a:t>(D) - 1	</a:t>
                      </a:r>
                      <a:r>
                        <a:rPr lang="en-US" sz="1800" u="none" strike="noStrike" cap="none">
                          <a:latin typeface="Noto Sans Symbols"/>
                          <a:ea typeface="Noto Sans Symbols"/>
                          <a:cs typeface="Noto Sans Symbols"/>
                          <a:sym typeface="Noto Sans Symbols"/>
                        </a:rPr>
                        <a:t>◊</a:t>
                      </a:r>
                      <a:r>
                        <a:rPr lang="en-US" sz="1800" u="none" strike="noStrike" cap="none">
                          <a:latin typeface="Times New Roman"/>
                          <a:ea typeface="Times New Roman"/>
                          <a:cs typeface="Times New Roman"/>
                          <a:sym typeface="Times New Roman"/>
                        </a:rPr>
                        <a:t>	</a:t>
                      </a:r>
                      <a:r>
                        <a:rPr lang="en-US" sz="1800" b="1" u="none" strike="noStrike" cap="none">
                          <a:latin typeface="Arial"/>
                          <a:ea typeface="Arial"/>
                          <a:cs typeface="Arial"/>
                          <a:sym typeface="Arial"/>
                        </a:rPr>
                        <a:t>(D)</a:t>
                      </a:r>
                      <a:endParaRPr sz="1800" u="none" strike="noStrike" cap="none">
                        <a:latin typeface="Arial"/>
                        <a:ea typeface="Arial"/>
                        <a:cs typeface="Arial"/>
                        <a:sym typeface="Arial"/>
                      </a:endParaRPr>
                    </a:p>
                  </a:txBody>
                  <a:tcPr marL="0" marR="0" marT="53350" marB="0"/>
                </a:tc>
                <a:tc>
                  <a:txBody>
                    <a:bodyPr/>
                    <a:lstStyle/>
                    <a:p>
                      <a:pPr marL="112395" marR="0" lvl="0" indent="0" algn="ctr" rtl="0">
                        <a:lnSpc>
                          <a:spcPct val="100000"/>
                        </a:lnSpc>
                        <a:spcBef>
                          <a:spcPts val="0"/>
                        </a:spcBef>
                        <a:spcAft>
                          <a:spcPts val="0"/>
                        </a:spcAft>
                        <a:buNone/>
                      </a:pPr>
                      <a:r>
                        <a:rPr lang="en-US" sz="1800" b="1" u="none" strike="noStrike" cap="none">
                          <a:latin typeface="Arial"/>
                          <a:ea typeface="Arial"/>
                          <a:cs typeface="Arial"/>
                          <a:sym typeface="Arial"/>
                        </a:rPr>
                        <a:t>All but CF</a:t>
                      </a:r>
                      <a:endParaRPr sz="1800" u="none" strike="noStrike" cap="none">
                        <a:latin typeface="Arial"/>
                        <a:ea typeface="Arial"/>
                        <a:cs typeface="Arial"/>
                        <a:sym typeface="Arial"/>
                      </a:endParaRPr>
                    </a:p>
                  </a:txBody>
                  <a:tcPr marL="0" marR="0" marT="53350" marB="0"/>
                </a:tc>
                <a:extLst>
                  <a:ext uri="{0D108BD9-81ED-4DB2-BD59-A6C34878D82A}">
                    <a16:rowId xmlns:a16="http://schemas.microsoft.com/office/drawing/2014/main" val="10003"/>
                  </a:ext>
                </a:extLst>
              </a:tr>
            </a:tbl>
          </a:graphicData>
        </a:graphic>
      </p:graphicFrame>
      <p:sp>
        <p:nvSpPr>
          <p:cNvPr id="256" name="Google Shape;256;p21"/>
          <p:cNvSpPr txBox="1"/>
          <p:nvPr/>
        </p:nvSpPr>
        <p:spPr>
          <a:xfrm>
            <a:off x="4859020" y="1898650"/>
            <a:ext cx="8242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Borrow</a:t>
            </a:r>
            <a:endParaRPr sz="1800">
              <a:solidFill>
                <a:schemeClr val="dk1"/>
              </a:solidFill>
              <a:latin typeface="Arial"/>
              <a:ea typeface="Arial"/>
              <a:cs typeface="Arial"/>
              <a:sym typeface="Arial"/>
            </a:endParaRPr>
          </a:p>
        </p:txBody>
      </p:sp>
      <p:sp>
        <p:nvSpPr>
          <p:cNvPr id="257" name="Google Shape;257;p21"/>
          <p:cNvSpPr txBox="1"/>
          <p:nvPr/>
        </p:nvSpPr>
        <p:spPr>
          <a:xfrm>
            <a:off x="5920740" y="1898650"/>
            <a:ext cx="1113790" cy="299720"/>
          </a:xfrm>
          <a:prstGeom prst="rect">
            <a:avLst/>
          </a:prstGeom>
          <a:noFill/>
          <a:ln>
            <a:noFill/>
          </a:ln>
        </p:spPr>
        <p:txBody>
          <a:bodyPr spcFirstLastPara="1" wrap="square" lIns="0" tIns="12700" rIns="0" bIns="0" anchor="t" anchorCtr="0">
            <a:spAutoFit/>
          </a:bodyPr>
          <a:lstStyle/>
          <a:p>
            <a:pPr marL="643255" marR="0" lvl="0" indent="-631190" algn="l" rtl="0">
              <a:lnSpc>
                <a:spcPct val="100000"/>
              </a:lnSpc>
              <a:spcBef>
                <a:spcPts val="0"/>
              </a:spcBef>
              <a:spcAft>
                <a:spcPts val="0"/>
              </a:spcAft>
              <a:buClr>
                <a:schemeClr val="dk1"/>
              </a:buClr>
              <a:buSzPts val="1800"/>
              <a:buFont typeface="Noto Sans Symbols"/>
              <a:buChar char="◊"/>
            </a:pPr>
            <a:r>
              <a:rPr lang="en-US" sz="1800" b="1">
                <a:solidFill>
                  <a:schemeClr val="dk1"/>
                </a:solidFill>
                <a:latin typeface="Arial"/>
                <a:ea typeface="Arial"/>
                <a:cs typeface="Arial"/>
                <a:sym typeface="Arial"/>
              </a:rPr>
              <a:t>(CF)</a:t>
            </a:r>
            <a:endParaRPr sz="1800">
              <a:solidFill>
                <a:schemeClr val="dk1"/>
              </a:solidFill>
              <a:latin typeface="Arial"/>
              <a:ea typeface="Arial"/>
              <a:cs typeface="Arial"/>
              <a:sym typeface="Arial"/>
            </a:endParaRPr>
          </a:p>
        </p:txBody>
      </p:sp>
      <p:sp>
        <p:nvSpPr>
          <p:cNvPr id="258" name="Google Shape;258;p21"/>
          <p:cNvSpPr txBox="1"/>
          <p:nvPr/>
        </p:nvSpPr>
        <p:spPr>
          <a:xfrm>
            <a:off x="692150" y="3839209"/>
            <a:ext cx="520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NEG</a:t>
            </a:r>
            <a:endParaRPr sz="1800">
              <a:solidFill>
                <a:schemeClr val="dk1"/>
              </a:solidFill>
              <a:latin typeface="Arial"/>
              <a:ea typeface="Arial"/>
              <a:cs typeface="Arial"/>
              <a:sym typeface="Arial"/>
            </a:endParaRPr>
          </a:p>
        </p:txBody>
      </p:sp>
      <p:sp>
        <p:nvSpPr>
          <p:cNvPr id="259" name="Google Shape;259;p21"/>
          <p:cNvSpPr txBox="1"/>
          <p:nvPr/>
        </p:nvSpPr>
        <p:spPr>
          <a:xfrm>
            <a:off x="1963420" y="3343909"/>
            <a:ext cx="838200" cy="795020"/>
          </a:xfrm>
          <a:prstGeom prst="rect">
            <a:avLst/>
          </a:prstGeom>
          <a:noFill/>
          <a:ln>
            <a:noFill/>
          </a:ln>
        </p:spPr>
        <p:txBody>
          <a:bodyPr spcFirstLastPara="1" wrap="square" lIns="0" tIns="12700" rIns="0" bIns="0" anchor="t" anchorCtr="0">
            <a:spAutoFit/>
          </a:bodyPr>
          <a:lstStyle/>
          <a:p>
            <a:pPr marL="64135" marR="5080" lvl="0" indent="-52069" algn="l" rtl="0">
              <a:lnSpc>
                <a:spcPct val="140300"/>
              </a:lnSpc>
              <a:spcBef>
                <a:spcPts val="0"/>
              </a:spcBef>
              <a:spcAft>
                <a:spcPts val="0"/>
              </a:spcAft>
              <a:buNone/>
            </a:pPr>
            <a:r>
              <a:rPr lang="en-US" sz="1800" b="1">
                <a:solidFill>
                  <a:schemeClr val="dk1"/>
                </a:solidFill>
                <a:latin typeface="Arial"/>
                <a:ea typeface="Arial"/>
                <a:cs typeface="Arial"/>
                <a:sym typeface="Arial"/>
              </a:rPr>
              <a:t>by one  Negate</a:t>
            </a:r>
            <a:endParaRPr sz="1800">
              <a:solidFill>
                <a:schemeClr val="dk1"/>
              </a:solidFill>
              <a:latin typeface="Arial"/>
              <a:ea typeface="Arial"/>
              <a:cs typeface="Arial"/>
              <a:sym typeface="Arial"/>
            </a:endParaRPr>
          </a:p>
        </p:txBody>
      </p:sp>
      <p:sp>
        <p:nvSpPr>
          <p:cNvPr id="260" name="Google Shape;260;p21"/>
          <p:cNvSpPr txBox="1"/>
          <p:nvPr/>
        </p:nvSpPr>
        <p:spPr>
          <a:xfrm>
            <a:off x="3338829" y="3839209"/>
            <a:ext cx="7486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NEG D</a:t>
            </a:r>
            <a:endParaRPr sz="1800">
              <a:solidFill>
                <a:schemeClr val="dk1"/>
              </a:solidFill>
              <a:latin typeface="Arial"/>
              <a:ea typeface="Arial"/>
              <a:cs typeface="Arial"/>
              <a:sym typeface="Arial"/>
            </a:endParaRPr>
          </a:p>
        </p:txBody>
      </p:sp>
      <p:sp>
        <p:nvSpPr>
          <p:cNvPr id="261" name="Google Shape;261;p21"/>
          <p:cNvSpPr txBox="1"/>
          <p:nvPr/>
        </p:nvSpPr>
        <p:spPr>
          <a:xfrm>
            <a:off x="8073390" y="3839209"/>
            <a:ext cx="3111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All</a:t>
            </a:r>
            <a:endParaRPr sz="1800">
              <a:solidFill>
                <a:schemeClr val="dk1"/>
              </a:solidFill>
              <a:latin typeface="Arial"/>
              <a:ea typeface="Arial"/>
              <a:cs typeface="Arial"/>
              <a:sym typeface="Arial"/>
            </a:endParaRPr>
          </a:p>
        </p:txBody>
      </p:sp>
      <p:sp>
        <p:nvSpPr>
          <p:cNvPr id="262" name="Google Shape;262;p21"/>
          <p:cNvSpPr txBox="1"/>
          <p:nvPr/>
        </p:nvSpPr>
        <p:spPr>
          <a:xfrm>
            <a:off x="702309" y="4494529"/>
            <a:ext cx="5010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DAS</a:t>
            </a:r>
            <a:endParaRPr sz="1800">
              <a:solidFill>
                <a:schemeClr val="dk1"/>
              </a:solidFill>
              <a:latin typeface="Arial"/>
              <a:ea typeface="Arial"/>
              <a:cs typeface="Arial"/>
              <a:sym typeface="Arial"/>
            </a:endParaRPr>
          </a:p>
        </p:txBody>
      </p:sp>
      <p:sp>
        <p:nvSpPr>
          <p:cNvPr id="263" name="Google Shape;263;p21"/>
          <p:cNvSpPr txBox="1"/>
          <p:nvPr/>
        </p:nvSpPr>
        <p:spPr>
          <a:xfrm>
            <a:off x="3463290" y="4494529"/>
            <a:ext cx="5010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DAS</a:t>
            </a:r>
            <a:endParaRPr sz="1800">
              <a:solidFill>
                <a:schemeClr val="dk1"/>
              </a:solidFill>
              <a:latin typeface="Arial"/>
              <a:ea typeface="Arial"/>
              <a:cs typeface="Arial"/>
              <a:sym typeface="Arial"/>
            </a:endParaRPr>
          </a:p>
        </p:txBody>
      </p:sp>
      <p:sp>
        <p:nvSpPr>
          <p:cNvPr id="264" name="Google Shape;264;p21"/>
          <p:cNvSpPr txBox="1"/>
          <p:nvPr/>
        </p:nvSpPr>
        <p:spPr>
          <a:xfrm>
            <a:off x="4471670" y="4494529"/>
            <a:ext cx="2884170" cy="556260"/>
          </a:xfrm>
          <a:prstGeom prst="rect">
            <a:avLst/>
          </a:prstGeom>
          <a:noFill/>
          <a:ln>
            <a:noFill/>
          </a:ln>
        </p:spPr>
        <p:txBody>
          <a:bodyPr spcFirstLastPara="1" wrap="square" lIns="0" tIns="36175" rIns="0" bIns="0" anchor="t" anchorCtr="0">
            <a:spAutoFit/>
          </a:bodyPr>
          <a:lstStyle/>
          <a:p>
            <a:pPr marL="205104" marR="5080" lvl="0" indent="-193040" algn="l" rtl="0">
              <a:lnSpc>
                <a:spcPct val="112222"/>
              </a:lnSpc>
              <a:spcBef>
                <a:spcPts val="0"/>
              </a:spcBef>
              <a:spcAft>
                <a:spcPts val="0"/>
              </a:spcAft>
              <a:buNone/>
            </a:pPr>
            <a:r>
              <a:rPr lang="en-US" sz="1800" b="1">
                <a:solidFill>
                  <a:schemeClr val="dk1"/>
                </a:solidFill>
                <a:latin typeface="Arial"/>
                <a:ea typeface="Arial"/>
                <a:cs typeface="Arial"/>
                <a:sym typeface="Arial"/>
              </a:rPr>
              <a:t>Convert the result in AL to  packed decimal format</a:t>
            </a:r>
            <a:endParaRPr sz="1800">
              <a:solidFill>
                <a:schemeClr val="dk1"/>
              </a:solidFill>
              <a:latin typeface="Arial"/>
              <a:ea typeface="Arial"/>
              <a:cs typeface="Arial"/>
              <a:sym typeface="Arial"/>
            </a:endParaRPr>
          </a:p>
        </p:txBody>
      </p:sp>
      <p:sp>
        <p:nvSpPr>
          <p:cNvPr id="265" name="Google Shape;265;p21"/>
          <p:cNvSpPr txBox="1"/>
          <p:nvPr/>
        </p:nvSpPr>
        <p:spPr>
          <a:xfrm>
            <a:off x="8073390" y="4494529"/>
            <a:ext cx="3111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All</a:t>
            </a:r>
            <a:endParaRPr sz="1800">
              <a:solidFill>
                <a:schemeClr val="dk1"/>
              </a:solidFill>
              <a:latin typeface="Arial"/>
              <a:ea typeface="Arial"/>
              <a:cs typeface="Arial"/>
              <a:sym typeface="Arial"/>
            </a:endParaRPr>
          </a:p>
        </p:txBody>
      </p:sp>
      <p:sp>
        <p:nvSpPr>
          <p:cNvPr id="266" name="Google Shape;266;p21"/>
          <p:cNvSpPr txBox="1"/>
          <p:nvPr/>
        </p:nvSpPr>
        <p:spPr>
          <a:xfrm>
            <a:off x="704850" y="5408929"/>
            <a:ext cx="4953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AAS</a:t>
            </a:r>
            <a:endParaRPr sz="1800">
              <a:solidFill>
                <a:schemeClr val="dk1"/>
              </a:solidFill>
              <a:latin typeface="Arial"/>
              <a:ea typeface="Arial"/>
              <a:cs typeface="Arial"/>
              <a:sym typeface="Arial"/>
            </a:endParaRPr>
          </a:p>
        </p:txBody>
      </p:sp>
      <p:sp>
        <p:nvSpPr>
          <p:cNvPr id="267" name="Google Shape;267;p21"/>
          <p:cNvSpPr txBox="1"/>
          <p:nvPr/>
        </p:nvSpPr>
        <p:spPr>
          <a:xfrm>
            <a:off x="1772920" y="4494529"/>
            <a:ext cx="1268730" cy="1725930"/>
          </a:xfrm>
          <a:prstGeom prst="rect">
            <a:avLst/>
          </a:prstGeom>
          <a:noFill/>
          <a:ln>
            <a:noFill/>
          </a:ln>
        </p:spPr>
        <p:txBody>
          <a:bodyPr spcFirstLastPara="1" wrap="square" lIns="0" tIns="31100" rIns="0" bIns="0" anchor="t" anchorCtr="0">
            <a:spAutoFit/>
          </a:bodyPr>
          <a:lstStyle/>
          <a:p>
            <a:pPr marL="12700" marR="5080" lvl="0" indent="1270" algn="ctr" rtl="0">
              <a:lnSpc>
                <a:spcPct val="93300"/>
              </a:lnSpc>
              <a:spcBef>
                <a:spcPts val="0"/>
              </a:spcBef>
              <a:spcAft>
                <a:spcPts val="0"/>
              </a:spcAft>
              <a:buNone/>
            </a:pPr>
            <a:r>
              <a:rPr lang="en-US" sz="1800" b="1">
                <a:solidFill>
                  <a:schemeClr val="dk1"/>
                </a:solidFill>
                <a:latin typeface="Arial"/>
                <a:ea typeface="Arial"/>
                <a:cs typeface="Arial"/>
                <a:sym typeface="Arial"/>
              </a:rPr>
              <a:t>Decimal  adjust for  subtraction</a:t>
            </a:r>
            <a:endParaRPr sz="1800">
              <a:solidFill>
                <a:schemeClr val="dk1"/>
              </a:solidFill>
              <a:latin typeface="Arial"/>
              <a:ea typeface="Arial"/>
              <a:cs typeface="Arial"/>
              <a:sym typeface="Arial"/>
            </a:endParaRPr>
          </a:p>
          <a:p>
            <a:pPr marL="1905" marR="0" lvl="0" indent="0" algn="ctr" rtl="0">
              <a:lnSpc>
                <a:spcPct val="116111"/>
              </a:lnSpc>
              <a:spcBef>
                <a:spcPts val="1010"/>
              </a:spcBef>
              <a:spcAft>
                <a:spcPts val="0"/>
              </a:spcAft>
              <a:buNone/>
            </a:pPr>
            <a:r>
              <a:rPr lang="en-US" sz="1800" b="1">
                <a:solidFill>
                  <a:schemeClr val="dk1"/>
                </a:solidFill>
                <a:latin typeface="Arial"/>
                <a:ea typeface="Arial"/>
                <a:cs typeface="Arial"/>
                <a:sym typeface="Arial"/>
              </a:rPr>
              <a:t>ASCII</a:t>
            </a:r>
            <a:endParaRPr sz="1800">
              <a:solidFill>
                <a:schemeClr val="dk1"/>
              </a:solidFill>
              <a:latin typeface="Arial"/>
              <a:ea typeface="Arial"/>
              <a:cs typeface="Arial"/>
              <a:sym typeface="Arial"/>
            </a:endParaRPr>
          </a:p>
          <a:p>
            <a:pPr marL="12700" marR="5080" lvl="0" indent="1904" algn="ctr" rtl="0">
              <a:lnSpc>
                <a:spcPct val="111666"/>
              </a:lnSpc>
              <a:spcBef>
                <a:spcPts val="120"/>
              </a:spcBef>
              <a:spcAft>
                <a:spcPts val="0"/>
              </a:spcAft>
              <a:buNone/>
            </a:pPr>
            <a:r>
              <a:rPr lang="en-US" sz="1800" b="1">
                <a:solidFill>
                  <a:schemeClr val="dk1"/>
                </a:solidFill>
                <a:latin typeface="Arial"/>
                <a:ea typeface="Arial"/>
                <a:cs typeface="Arial"/>
                <a:sym typeface="Arial"/>
              </a:rPr>
              <a:t>adjust for  subtraction</a:t>
            </a:r>
            <a:endParaRPr sz="1800">
              <a:solidFill>
                <a:schemeClr val="dk1"/>
              </a:solidFill>
              <a:latin typeface="Arial"/>
              <a:ea typeface="Arial"/>
              <a:cs typeface="Arial"/>
              <a:sym typeface="Arial"/>
            </a:endParaRPr>
          </a:p>
        </p:txBody>
      </p:sp>
      <p:sp>
        <p:nvSpPr>
          <p:cNvPr id="268" name="Google Shape;268;p21"/>
          <p:cNvSpPr txBox="1"/>
          <p:nvPr/>
        </p:nvSpPr>
        <p:spPr>
          <a:xfrm>
            <a:off x="3465829" y="5408929"/>
            <a:ext cx="4953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AAS</a:t>
            </a:r>
            <a:endParaRPr sz="1800">
              <a:solidFill>
                <a:schemeClr val="dk1"/>
              </a:solidFill>
              <a:latin typeface="Arial"/>
              <a:ea typeface="Arial"/>
              <a:cs typeface="Arial"/>
              <a:sym typeface="Arial"/>
            </a:endParaRPr>
          </a:p>
        </p:txBody>
      </p:sp>
      <p:sp>
        <p:nvSpPr>
          <p:cNvPr id="269" name="Google Shape;269;p21"/>
          <p:cNvSpPr txBox="1"/>
          <p:nvPr/>
        </p:nvSpPr>
        <p:spPr>
          <a:xfrm>
            <a:off x="4650740" y="5369560"/>
            <a:ext cx="2518410" cy="652780"/>
          </a:xfrm>
          <a:prstGeom prst="rect">
            <a:avLst/>
          </a:prstGeom>
          <a:noFill/>
          <a:ln>
            <a:noFill/>
          </a:ln>
        </p:spPr>
        <p:txBody>
          <a:bodyPr spcFirstLastPara="1" wrap="square" lIns="0" tIns="12050" rIns="0" bIns="0" anchor="t" anchorCtr="0">
            <a:spAutoFit/>
          </a:bodyPr>
          <a:lstStyle/>
          <a:p>
            <a:pPr marL="12700" marR="5080" lvl="0" indent="448309" algn="l" rtl="0">
              <a:lnSpc>
                <a:spcPct val="114399"/>
              </a:lnSpc>
              <a:spcBef>
                <a:spcPts val="0"/>
              </a:spcBef>
              <a:spcAft>
                <a:spcPts val="0"/>
              </a:spcAft>
              <a:buNone/>
            </a:pPr>
            <a:r>
              <a:rPr lang="en-US" sz="1800" b="1">
                <a:solidFill>
                  <a:schemeClr val="dk1"/>
                </a:solidFill>
                <a:latin typeface="Arial"/>
                <a:ea typeface="Arial"/>
                <a:cs typeface="Arial"/>
                <a:sym typeface="Arial"/>
              </a:rPr>
              <a:t>(AL) difference  (AH) dec by 1 if borrow</a:t>
            </a:r>
            <a:endParaRPr sz="1800">
              <a:solidFill>
                <a:schemeClr val="dk1"/>
              </a:solidFill>
              <a:latin typeface="Arial"/>
              <a:ea typeface="Arial"/>
              <a:cs typeface="Arial"/>
              <a:sym typeface="Arial"/>
            </a:endParaRPr>
          </a:p>
        </p:txBody>
      </p:sp>
      <p:sp>
        <p:nvSpPr>
          <p:cNvPr id="270" name="Google Shape;270;p21"/>
          <p:cNvSpPr txBox="1"/>
          <p:nvPr/>
        </p:nvSpPr>
        <p:spPr>
          <a:xfrm>
            <a:off x="7865109" y="5408929"/>
            <a:ext cx="7296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CY,AC</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2"/>
          <p:cNvSpPr txBox="1"/>
          <p:nvPr/>
        </p:nvSpPr>
        <p:spPr>
          <a:xfrm>
            <a:off x="8398509" y="6308422"/>
            <a:ext cx="99060" cy="198755"/>
          </a:xfrm>
          <a:prstGeom prst="rect">
            <a:avLst/>
          </a:prstGeom>
          <a:noFill/>
          <a:ln>
            <a:noFill/>
          </a:ln>
        </p:spPr>
        <p:txBody>
          <a:bodyPr spcFirstLastPara="1" wrap="square" lIns="0" tIns="0" rIns="0" bIns="0" anchor="t" anchorCtr="0">
            <a:spAutoFit/>
          </a:bodyPr>
          <a:lstStyle/>
          <a:p>
            <a:pPr marL="0" marR="0" lvl="0" indent="0" algn="l" rtl="0">
              <a:lnSpc>
                <a:spcPct val="110357"/>
              </a:lnSpc>
              <a:spcBef>
                <a:spcPts val="0"/>
              </a:spcBef>
              <a:spcAft>
                <a:spcPts val="0"/>
              </a:spcAft>
              <a:buNone/>
            </a:pPr>
            <a:r>
              <a:rPr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
        <p:nvSpPr>
          <p:cNvPr id="276" name="Google Shape;276;p22"/>
          <p:cNvSpPr txBox="1">
            <a:spLocks noGrp="1"/>
          </p:cNvSpPr>
          <p:nvPr>
            <p:ph type="title"/>
          </p:nvPr>
        </p:nvSpPr>
        <p:spPr>
          <a:xfrm>
            <a:off x="609600" y="0"/>
            <a:ext cx="5562600" cy="50526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CC3300"/>
                </a:solidFill>
                <a:latin typeface="Arial"/>
                <a:ea typeface="Arial"/>
                <a:cs typeface="Arial"/>
                <a:sym typeface="Arial"/>
              </a:rPr>
              <a:t>Multiplication and Division</a:t>
            </a:r>
            <a:endParaRPr/>
          </a:p>
        </p:txBody>
      </p:sp>
      <p:sp>
        <p:nvSpPr>
          <p:cNvPr id="277" name="Google Shape;277;p22"/>
          <p:cNvSpPr/>
          <p:nvPr/>
        </p:nvSpPr>
        <p:spPr>
          <a:xfrm>
            <a:off x="0" y="505267"/>
            <a:ext cx="9144000" cy="64390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2"/>
          <p:cNvSpPr txBox="1"/>
          <p:nvPr/>
        </p:nvSpPr>
        <p:spPr>
          <a:xfrm>
            <a:off x="8484666" y="6295722"/>
            <a:ext cx="124460" cy="224154"/>
          </a:xfrm>
          <a:prstGeom prst="rect">
            <a:avLst/>
          </a:prstGeom>
          <a:noFill/>
          <a:ln>
            <a:noFill/>
          </a:ln>
        </p:spPr>
        <p:txBody>
          <a:bodyPr spcFirstLastPara="1" wrap="square" lIns="0" tIns="0" rIns="0" bIns="0" anchor="t" anchorCtr="0">
            <a:spAutoFit/>
          </a:bodyPr>
          <a:lstStyle/>
          <a:p>
            <a:pPr marL="12700" marR="0" lvl="0" indent="0" algn="l" rtl="0">
              <a:lnSpc>
                <a:spcPct val="117499"/>
              </a:lnSpc>
              <a:spcBef>
                <a:spcPts val="0"/>
              </a:spcBef>
              <a:spcAft>
                <a:spcPts val="0"/>
              </a:spcAft>
              <a:buNone/>
            </a:pPr>
            <a:r>
              <a:rPr lang="en-US" sz="1400">
                <a:solidFill>
                  <a:schemeClr val="dk1"/>
                </a:solidFill>
                <a:latin typeface="Arial"/>
                <a:ea typeface="Arial"/>
                <a:cs typeface="Arial"/>
                <a:sym typeface="Arial"/>
              </a:rPr>
              <a:t>6</a:t>
            </a:r>
            <a:endParaRPr sz="1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3"/>
          <p:cNvSpPr txBox="1"/>
          <p:nvPr/>
        </p:nvSpPr>
        <p:spPr>
          <a:xfrm>
            <a:off x="8398509" y="6308422"/>
            <a:ext cx="198120" cy="198755"/>
          </a:xfrm>
          <a:prstGeom prst="rect">
            <a:avLst/>
          </a:prstGeom>
          <a:noFill/>
          <a:ln>
            <a:noFill/>
          </a:ln>
        </p:spPr>
        <p:txBody>
          <a:bodyPr spcFirstLastPara="1" wrap="square" lIns="0" tIns="0" rIns="0" bIns="0" anchor="t" anchorCtr="0">
            <a:spAutoFit/>
          </a:bodyPr>
          <a:lstStyle/>
          <a:p>
            <a:pPr marL="0" marR="0" lvl="0" indent="0" algn="l" rtl="0">
              <a:lnSpc>
                <a:spcPct val="110357"/>
              </a:lnSpc>
              <a:spcBef>
                <a:spcPts val="0"/>
              </a:spcBef>
              <a:spcAft>
                <a:spcPts val="0"/>
              </a:spcAft>
              <a:buNone/>
            </a:pPr>
            <a:r>
              <a:rPr lang="en-US" sz="1400">
                <a:solidFill>
                  <a:schemeClr val="dk1"/>
                </a:solidFill>
                <a:latin typeface="Arial"/>
                <a:ea typeface="Arial"/>
                <a:cs typeface="Arial"/>
                <a:sym typeface="Arial"/>
              </a:rPr>
              <a:t>17</a:t>
            </a:r>
            <a:endParaRPr sz="1400">
              <a:solidFill>
                <a:schemeClr val="dk1"/>
              </a:solidFill>
              <a:latin typeface="Arial"/>
              <a:ea typeface="Arial"/>
              <a:cs typeface="Arial"/>
              <a:sym typeface="Arial"/>
            </a:endParaRPr>
          </a:p>
        </p:txBody>
      </p:sp>
      <p:sp>
        <p:nvSpPr>
          <p:cNvPr id="284" name="Google Shape;284;p23"/>
          <p:cNvSpPr txBox="1">
            <a:spLocks noGrp="1"/>
          </p:cNvSpPr>
          <p:nvPr>
            <p:ph type="title"/>
          </p:nvPr>
        </p:nvSpPr>
        <p:spPr>
          <a:xfrm>
            <a:off x="535940" y="353059"/>
            <a:ext cx="4523105"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CC3300"/>
                </a:solidFill>
                <a:latin typeface="Arial"/>
                <a:ea typeface="Arial"/>
                <a:cs typeface="Arial"/>
                <a:sym typeface="Arial"/>
              </a:rPr>
              <a:t>Multiplication and Division</a:t>
            </a:r>
            <a:endParaRPr sz="2800">
              <a:latin typeface="Arial"/>
              <a:ea typeface="Arial"/>
              <a:cs typeface="Arial"/>
              <a:sym typeface="Arial"/>
            </a:endParaRPr>
          </a:p>
        </p:txBody>
      </p:sp>
      <p:sp>
        <p:nvSpPr>
          <p:cNvPr id="285" name="Google Shape;285;p23"/>
          <p:cNvSpPr/>
          <p:nvPr/>
        </p:nvSpPr>
        <p:spPr>
          <a:xfrm>
            <a:off x="684530" y="1257300"/>
            <a:ext cx="7990840" cy="53543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4"/>
          <p:cNvSpPr/>
          <p:nvPr/>
        </p:nvSpPr>
        <p:spPr>
          <a:xfrm>
            <a:off x="304800" y="836930"/>
            <a:ext cx="2152650" cy="519430"/>
          </a:xfrm>
          <a:custGeom>
            <a:avLst/>
            <a:gdLst/>
            <a:ahLst/>
            <a:cxnLst/>
            <a:rect l="l" t="t" r="r" b="b"/>
            <a:pathLst>
              <a:path w="2152650" h="519430" extrusionOk="0">
                <a:moveTo>
                  <a:pt x="0" y="0"/>
                </a:moveTo>
                <a:lnTo>
                  <a:pt x="2152650" y="0"/>
                </a:lnTo>
                <a:lnTo>
                  <a:pt x="2152650" y="519430"/>
                </a:lnTo>
                <a:lnTo>
                  <a:pt x="0" y="519430"/>
                </a:lnTo>
                <a:lnTo>
                  <a:pt x="0" y="0"/>
                </a:lnTo>
                <a:close/>
              </a:path>
            </a:pathLst>
          </a:custGeom>
          <a:solidFill>
            <a:srgbClr val="0984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24"/>
          <p:cNvSpPr/>
          <p:nvPr/>
        </p:nvSpPr>
        <p:spPr>
          <a:xfrm>
            <a:off x="2457450" y="836930"/>
            <a:ext cx="2153920" cy="519430"/>
          </a:xfrm>
          <a:custGeom>
            <a:avLst/>
            <a:gdLst/>
            <a:ahLst/>
            <a:cxnLst/>
            <a:rect l="l" t="t" r="r" b="b"/>
            <a:pathLst>
              <a:path w="2153920" h="519430" extrusionOk="0">
                <a:moveTo>
                  <a:pt x="0" y="0"/>
                </a:moveTo>
                <a:lnTo>
                  <a:pt x="2153920" y="0"/>
                </a:lnTo>
                <a:lnTo>
                  <a:pt x="2153920" y="519430"/>
                </a:lnTo>
                <a:lnTo>
                  <a:pt x="0" y="519430"/>
                </a:lnTo>
                <a:lnTo>
                  <a:pt x="0" y="0"/>
                </a:lnTo>
                <a:close/>
              </a:path>
            </a:pathLst>
          </a:custGeom>
          <a:solidFill>
            <a:srgbClr val="0984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Google Shape;292;p24"/>
          <p:cNvSpPr/>
          <p:nvPr/>
        </p:nvSpPr>
        <p:spPr>
          <a:xfrm>
            <a:off x="4611370" y="836930"/>
            <a:ext cx="2151380" cy="519430"/>
          </a:xfrm>
          <a:custGeom>
            <a:avLst/>
            <a:gdLst/>
            <a:ahLst/>
            <a:cxnLst/>
            <a:rect l="l" t="t" r="r" b="b"/>
            <a:pathLst>
              <a:path w="2151379" h="519430" extrusionOk="0">
                <a:moveTo>
                  <a:pt x="0" y="0"/>
                </a:moveTo>
                <a:lnTo>
                  <a:pt x="2151379" y="0"/>
                </a:lnTo>
                <a:lnTo>
                  <a:pt x="2151379" y="519430"/>
                </a:lnTo>
                <a:lnTo>
                  <a:pt x="0" y="519430"/>
                </a:lnTo>
                <a:lnTo>
                  <a:pt x="0" y="0"/>
                </a:lnTo>
                <a:close/>
              </a:path>
            </a:pathLst>
          </a:custGeom>
          <a:solidFill>
            <a:srgbClr val="0984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Google Shape;293;p24"/>
          <p:cNvSpPr txBox="1"/>
          <p:nvPr/>
        </p:nvSpPr>
        <p:spPr>
          <a:xfrm>
            <a:off x="5234940" y="850900"/>
            <a:ext cx="915669" cy="435609"/>
          </a:xfrm>
          <a:prstGeom prst="rect">
            <a:avLst/>
          </a:prstGeom>
          <a:noFill/>
          <a:ln>
            <a:noFill/>
          </a:ln>
        </p:spPr>
        <p:txBody>
          <a:bodyPr spcFirstLastPara="1" wrap="square" lIns="0" tIns="33000" rIns="0" bIns="0" anchor="t" anchorCtr="0">
            <a:spAutoFit/>
          </a:bodyPr>
          <a:lstStyle/>
          <a:p>
            <a:pPr marL="0" marR="5080" lvl="0" indent="110489" algn="l" rtl="0">
              <a:lnSpc>
                <a:spcPct val="110714"/>
              </a:lnSpc>
              <a:spcBef>
                <a:spcPts val="0"/>
              </a:spcBef>
              <a:spcAft>
                <a:spcPts val="0"/>
              </a:spcAft>
              <a:buNone/>
            </a:pPr>
            <a:r>
              <a:rPr lang="en-US" sz="1400" b="1">
                <a:solidFill>
                  <a:schemeClr val="dk1"/>
                </a:solidFill>
                <a:latin typeface="Times New Roman"/>
                <a:ea typeface="Times New Roman"/>
                <a:cs typeface="Times New Roman"/>
                <a:sym typeface="Times New Roman"/>
              </a:rPr>
              <a:t>Operand  (Multiplier)</a:t>
            </a:r>
            <a:endParaRPr sz="1400">
              <a:solidFill>
                <a:schemeClr val="dk1"/>
              </a:solidFill>
              <a:latin typeface="Times New Roman"/>
              <a:ea typeface="Times New Roman"/>
              <a:cs typeface="Times New Roman"/>
              <a:sym typeface="Times New Roman"/>
            </a:endParaRPr>
          </a:p>
        </p:txBody>
      </p:sp>
      <p:sp>
        <p:nvSpPr>
          <p:cNvPr id="294" name="Google Shape;294;p24"/>
          <p:cNvSpPr/>
          <p:nvPr/>
        </p:nvSpPr>
        <p:spPr>
          <a:xfrm>
            <a:off x="6762750" y="836930"/>
            <a:ext cx="2152650" cy="519430"/>
          </a:xfrm>
          <a:custGeom>
            <a:avLst/>
            <a:gdLst/>
            <a:ahLst/>
            <a:cxnLst/>
            <a:rect l="l" t="t" r="r" b="b"/>
            <a:pathLst>
              <a:path w="2152650" h="519430" extrusionOk="0">
                <a:moveTo>
                  <a:pt x="0" y="0"/>
                </a:moveTo>
                <a:lnTo>
                  <a:pt x="2152650" y="0"/>
                </a:lnTo>
                <a:lnTo>
                  <a:pt x="2152650" y="519430"/>
                </a:lnTo>
                <a:lnTo>
                  <a:pt x="0" y="519430"/>
                </a:lnTo>
                <a:lnTo>
                  <a:pt x="0" y="0"/>
                </a:lnTo>
                <a:close/>
              </a:path>
            </a:pathLst>
          </a:custGeom>
          <a:solidFill>
            <a:srgbClr val="0984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p24"/>
          <p:cNvSpPr txBox="1"/>
          <p:nvPr/>
        </p:nvSpPr>
        <p:spPr>
          <a:xfrm>
            <a:off x="7595869" y="850900"/>
            <a:ext cx="49974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Result</a:t>
            </a:r>
            <a:endParaRPr sz="1400">
              <a:solidFill>
                <a:schemeClr val="dk1"/>
              </a:solidFill>
              <a:latin typeface="Times New Roman"/>
              <a:ea typeface="Times New Roman"/>
              <a:cs typeface="Times New Roman"/>
              <a:sym typeface="Times New Roman"/>
            </a:endParaRPr>
          </a:p>
        </p:txBody>
      </p:sp>
      <p:sp>
        <p:nvSpPr>
          <p:cNvPr id="296" name="Google Shape;296;p24"/>
          <p:cNvSpPr txBox="1"/>
          <p:nvPr/>
        </p:nvSpPr>
        <p:spPr>
          <a:xfrm>
            <a:off x="4912359" y="1371600"/>
            <a:ext cx="154749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Register or memory</a:t>
            </a:r>
            <a:endParaRPr sz="1400">
              <a:solidFill>
                <a:schemeClr val="dk1"/>
              </a:solidFill>
              <a:latin typeface="Times New Roman"/>
              <a:ea typeface="Times New Roman"/>
              <a:cs typeface="Times New Roman"/>
              <a:sym typeface="Times New Roman"/>
            </a:endParaRPr>
          </a:p>
        </p:txBody>
      </p:sp>
      <p:sp>
        <p:nvSpPr>
          <p:cNvPr id="297" name="Google Shape;297;p24"/>
          <p:cNvSpPr txBox="1"/>
          <p:nvPr/>
        </p:nvSpPr>
        <p:spPr>
          <a:xfrm>
            <a:off x="7697469" y="1371600"/>
            <a:ext cx="28384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AX</a:t>
            </a:r>
            <a:endParaRPr sz="1400">
              <a:solidFill>
                <a:schemeClr val="dk1"/>
              </a:solidFill>
              <a:latin typeface="Times New Roman"/>
              <a:ea typeface="Times New Roman"/>
              <a:cs typeface="Times New Roman"/>
              <a:sym typeface="Times New Roman"/>
            </a:endParaRPr>
          </a:p>
        </p:txBody>
      </p:sp>
      <p:sp>
        <p:nvSpPr>
          <p:cNvPr id="298" name="Google Shape;298;p24"/>
          <p:cNvSpPr txBox="1"/>
          <p:nvPr/>
        </p:nvSpPr>
        <p:spPr>
          <a:xfrm>
            <a:off x="741680" y="850900"/>
            <a:ext cx="3300729" cy="1291590"/>
          </a:xfrm>
          <a:prstGeom prst="rect">
            <a:avLst/>
          </a:prstGeom>
          <a:noFill/>
          <a:ln>
            <a:noFill/>
          </a:ln>
        </p:spPr>
        <p:txBody>
          <a:bodyPr spcFirstLastPara="1" wrap="square" lIns="0" tIns="33000" rIns="0" bIns="0" anchor="t" anchorCtr="0">
            <a:spAutoFit/>
          </a:bodyPr>
          <a:lstStyle/>
          <a:p>
            <a:pPr marL="0" marR="5080" lvl="0" indent="92710" algn="l" rtl="0">
              <a:lnSpc>
                <a:spcPct val="110714"/>
              </a:lnSpc>
              <a:spcBef>
                <a:spcPts val="0"/>
              </a:spcBef>
              <a:spcAft>
                <a:spcPts val="0"/>
              </a:spcAft>
              <a:buNone/>
            </a:pPr>
            <a:r>
              <a:rPr lang="en-US" sz="1400" b="1">
                <a:solidFill>
                  <a:schemeClr val="dk1"/>
                </a:solidFill>
                <a:latin typeface="Times New Roman"/>
                <a:ea typeface="Times New Roman"/>
                <a:cs typeface="Times New Roman"/>
                <a:sym typeface="Times New Roman"/>
              </a:rPr>
              <a:t>Multiplication	Multiplicand  (MUL or IMUL)</a:t>
            </a:r>
            <a:endParaRPr sz="1400">
              <a:solidFill>
                <a:schemeClr val="dk1"/>
              </a:solidFill>
              <a:latin typeface="Times New Roman"/>
              <a:ea typeface="Times New Roman"/>
              <a:cs typeface="Times New Roman"/>
              <a:sym typeface="Times New Roman"/>
            </a:endParaRPr>
          </a:p>
          <a:p>
            <a:pPr marL="247650" marR="0" lvl="0" indent="0" algn="l" rtl="0">
              <a:lnSpc>
                <a:spcPct val="100000"/>
              </a:lnSpc>
              <a:spcBef>
                <a:spcPts val="840"/>
              </a:spcBef>
              <a:spcAft>
                <a:spcPts val="0"/>
              </a:spcAft>
              <a:buNone/>
            </a:pPr>
            <a:r>
              <a:rPr lang="en-US" sz="1400" b="1">
                <a:solidFill>
                  <a:schemeClr val="dk1"/>
                </a:solidFill>
                <a:latin typeface="Times New Roman"/>
                <a:ea typeface="Times New Roman"/>
                <a:cs typeface="Times New Roman"/>
                <a:sym typeface="Times New Roman"/>
              </a:rPr>
              <a:t>Byte*Byte	AL</a:t>
            </a: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35"/>
              </a:spcBef>
              <a:spcAft>
                <a:spcPts val="0"/>
              </a:spcAft>
              <a:buNone/>
            </a:pPr>
            <a:endParaRPr sz="2150">
              <a:solidFill>
                <a:schemeClr val="dk1"/>
              </a:solidFill>
              <a:latin typeface="Times New Roman"/>
              <a:ea typeface="Times New Roman"/>
              <a:cs typeface="Times New Roman"/>
              <a:sym typeface="Times New Roman"/>
            </a:endParaRPr>
          </a:p>
          <a:p>
            <a:pPr marL="14986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Word*Word	AX</a:t>
            </a:r>
            <a:endParaRPr sz="1400">
              <a:solidFill>
                <a:schemeClr val="dk1"/>
              </a:solidFill>
              <a:latin typeface="Times New Roman"/>
              <a:ea typeface="Times New Roman"/>
              <a:cs typeface="Times New Roman"/>
              <a:sym typeface="Times New Roman"/>
            </a:endParaRPr>
          </a:p>
        </p:txBody>
      </p:sp>
      <p:sp>
        <p:nvSpPr>
          <p:cNvPr id="299" name="Google Shape;299;p24"/>
          <p:cNvSpPr txBox="1"/>
          <p:nvPr/>
        </p:nvSpPr>
        <p:spPr>
          <a:xfrm>
            <a:off x="4912359" y="1903729"/>
            <a:ext cx="154749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Register or memory</a:t>
            </a:r>
            <a:endParaRPr sz="1400">
              <a:solidFill>
                <a:schemeClr val="dk1"/>
              </a:solidFill>
              <a:latin typeface="Times New Roman"/>
              <a:ea typeface="Times New Roman"/>
              <a:cs typeface="Times New Roman"/>
              <a:sym typeface="Times New Roman"/>
            </a:endParaRPr>
          </a:p>
        </p:txBody>
      </p:sp>
      <p:sp>
        <p:nvSpPr>
          <p:cNvPr id="300" name="Google Shape;300;p24"/>
          <p:cNvSpPr txBox="1"/>
          <p:nvPr/>
        </p:nvSpPr>
        <p:spPr>
          <a:xfrm>
            <a:off x="7517130" y="1903729"/>
            <a:ext cx="64389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DX :AX</a:t>
            </a:r>
            <a:endParaRPr sz="1400">
              <a:solidFill>
                <a:schemeClr val="dk1"/>
              </a:solidFill>
              <a:latin typeface="Times New Roman"/>
              <a:ea typeface="Times New Roman"/>
              <a:cs typeface="Times New Roman"/>
              <a:sym typeface="Times New Roman"/>
            </a:endParaRPr>
          </a:p>
        </p:txBody>
      </p:sp>
      <p:sp>
        <p:nvSpPr>
          <p:cNvPr id="301" name="Google Shape;301;p24"/>
          <p:cNvSpPr txBox="1"/>
          <p:nvPr/>
        </p:nvSpPr>
        <p:spPr>
          <a:xfrm>
            <a:off x="795019" y="2465070"/>
            <a:ext cx="117221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Dword*Dword</a:t>
            </a:r>
            <a:endParaRPr sz="1400">
              <a:solidFill>
                <a:schemeClr val="dk1"/>
              </a:solidFill>
              <a:latin typeface="Times New Roman"/>
              <a:ea typeface="Times New Roman"/>
              <a:cs typeface="Times New Roman"/>
              <a:sym typeface="Times New Roman"/>
            </a:endParaRPr>
          </a:p>
        </p:txBody>
      </p:sp>
      <p:sp>
        <p:nvSpPr>
          <p:cNvPr id="302" name="Google Shape;302;p24"/>
          <p:cNvSpPr txBox="1"/>
          <p:nvPr/>
        </p:nvSpPr>
        <p:spPr>
          <a:xfrm>
            <a:off x="2514600" y="2496153"/>
            <a:ext cx="512185" cy="22826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dirty="0">
                <a:solidFill>
                  <a:schemeClr val="dk1"/>
                </a:solidFill>
                <a:latin typeface="Times New Roman"/>
                <a:ea typeface="Times New Roman"/>
                <a:cs typeface="Times New Roman"/>
                <a:sym typeface="Times New Roman"/>
              </a:rPr>
              <a:t>EAX</a:t>
            </a:r>
            <a:endParaRPr sz="1400" dirty="0">
              <a:solidFill>
                <a:schemeClr val="dk1"/>
              </a:solidFill>
              <a:latin typeface="Times New Roman"/>
              <a:ea typeface="Times New Roman"/>
              <a:cs typeface="Times New Roman"/>
              <a:sym typeface="Times New Roman"/>
            </a:endParaRPr>
          </a:p>
        </p:txBody>
      </p:sp>
      <p:sp>
        <p:nvSpPr>
          <p:cNvPr id="303" name="Google Shape;303;p24"/>
          <p:cNvSpPr txBox="1"/>
          <p:nvPr/>
        </p:nvSpPr>
        <p:spPr>
          <a:xfrm>
            <a:off x="4912359" y="2465070"/>
            <a:ext cx="154749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Register or memory</a:t>
            </a:r>
            <a:endParaRPr sz="1400">
              <a:solidFill>
                <a:schemeClr val="dk1"/>
              </a:solidFill>
              <a:latin typeface="Times New Roman"/>
              <a:ea typeface="Times New Roman"/>
              <a:cs typeface="Times New Roman"/>
              <a:sym typeface="Times New Roman"/>
            </a:endParaRPr>
          </a:p>
        </p:txBody>
      </p:sp>
      <p:sp>
        <p:nvSpPr>
          <p:cNvPr id="304" name="Google Shape;304;p24"/>
          <p:cNvSpPr txBox="1"/>
          <p:nvPr/>
        </p:nvSpPr>
        <p:spPr>
          <a:xfrm>
            <a:off x="7397750" y="2465070"/>
            <a:ext cx="8826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EAX :EDX</a:t>
            </a:r>
            <a:endParaRPr sz="1400">
              <a:solidFill>
                <a:schemeClr val="dk1"/>
              </a:solidFill>
              <a:latin typeface="Times New Roman"/>
              <a:ea typeface="Times New Roman"/>
              <a:cs typeface="Times New Roman"/>
              <a:sym typeface="Times New Roman"/>
            </a:endParaRPr>
          </a:p>
        </p:txBody>
      </p:sp>
      <p:sp>
        <p:nvSpPr>
          <p:cNvPr id="305" name="Google Shape;305;p24"/>
          <p:cNvSpPr/>
          <p:nvPr/>
        </p:nvSpPr>
        <p:spPr>
          <a:xfrm>
            <a:off x="381000" y="3789679"/>
            <a:ext cx="2133600" cy="643890"/>
          </a:xfrm>
          <a:custGeom>
            <a:avLst/>
            <a:gdLst/>
            <a:ahLst/>
            <a:cxnLst/>
            <a:rect l="l" t="t" r="r" b="b"/>
            <a:pathLst>
              <a:path w="2133600" h="643889" extrusionOk="0">
                <a:moveTo>
                  <a:pt x="0" y="0"/>
                </a:moveTo>
                <a:lnTo>
                  <a:pt x="2133600" y="0"/>
                </a:lnTo>
                <a:lnTo>
                  <a:pt x="2133600" y="643890"/>
                </a:lnTo>
                <a:lnTo>
                  <a:pt x="0" y="643890"/>
                </a:lnTo>
                <a:lnTo>
                  <a:pt x="0" y="0"/>
                </a:lnTo>
                <a:close/>
              </a:path>
            </a:pathLst>
          </a:custGeom>
          <a:solidFill>
            <a:srgbClr val="F1B71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24"/>
          <p:cNvSpPr txBox="1"/>
          <p:nvPr/>
        </p:nvSpPr>
        <p:spPr>
          <a:xfrm>
            <a:off x="896619" y="3803650"/>
            <a:ext cx="1113790" cy="511658"/>
          </a:xfrm>
          <a:prstGeom prst="rect">
            <a:avLst/>
          </a:prstGeom>
          <a:noFill/>
          <a:ln>
            <a:noFill/>
          </a:ln>
        </p:spPr>
        <p:txBody>
          <a:bodyPr spcFirstLastPara="1" wrap="square" lIns="0" tIns="33000" rIns="0" bIns="0" anchor="t" anchorCtr="0">
            <a:spAutoFit/>
          </a:bodyPr>
          <a:lstStyle/>
          <a:p>
            <a:pPr marL="0" marR="5080" lvl="0" indent="214629" algn="l" rtl="0">
              <a:lnSpc>
                <a:spcPct val="110714"/>
              </a:lnSpc>
              <a:spcBef>
                <a:spcPts val="0"/>
              </a:spcBef>
              <a:spcAft>
                <a:spcPts val="0"/>
              </a:spcAft>
              <a:buNone/>
            </a:pPr>
            <a:r>
              <a:rPr lang="en-US" sz="1400" b="1" dirty="0">
                <a:solidFill>
                  <a:schemeClr val="bg1"/>
                </a:solidFill>
                <a:latin typeface="Times New Roman"/>
                <a:ea typeface="Times New Roman"/>
                <a:cs typeface="Times New Roman"/>
                <a:sym typeface="Times New Roman"/>
              </a:rPr>
              <a:t>Division  (DIV or IDIV</a:t>
            </a:r>
            <a:r>
              <a:rPr lang="en-US" sz="1400" b="1" dirty="0">
                <a:solidFill>
                  <a:schemeClr val="dk1"/>
                </a:solidFill>
                <a:latin typeface="Times New Roman"/>
                <a:ea typeface="Times New Roman"/>
                <a:cs typeface="Times New Roman"/>
                <a:sym typeface="Times New Roman"/>
              </a:rPr>
              <a:t>)</a:t>
            </a:r>
            <a:endParaRPr sz="1400" dirty="0">
              <a:solidFill>
                <a:schemeClr val="dk1"/>
              </a:solidFill>
              <a:latin typeface="Times New Roman"/>
              <a:ea typeface="Times New Roman"/>
              <a:cs typeface="Times New Roman"/>
              <a:sym typeface="Times New Roman"/>
            </a:endParaRPr>
          </a:p>
        </p:txBody>
      </p:sp>
      <p:sp>
        <p:nvSpPr>
          <p:cNvPr id="307" name="Google Shape;307;p24"/>
          <p:cNvSpPr/>
          <p:nvPr/>
        </p:nvSpPr>
        <p:spPr>
          <a:xfrm>
            <a:off x="2514600" y="3789679"/>
            <a:ext cx="2134870" cy="643890"/>
          </a:xfrm>
          <a:custGeom>
            <a:avLst/>
            <a:gdLst/>
            <a:ahLst/>
            <a:cxnLst/>
            <a:rect l="l" t="t" r="r" b="b"/>
            <a:pathLst>
              <a:path w="2134870" h="643889" extrusionOk="0">
                <a:moveTo>
                  <a:pt x="0" y="0"/>
                </a:moveTo>
                <a:lnTo>
                  <a:pt x="2134870" y="0"/>
                </a:lnTo>
                <a:lnTo>
                  <a:pt x="2134870" y="643890"/>
                </a:lnTo>
                <a:lnTo>
                  <a:pt x="0" y="643890"/>
                </a:lnTo>
                <a:lnTo>
                  <a:pt x="0" y="0"/>
                </a:lnTo>
                <a:close/>
              </a:path>
            </a:pathLst>
          </a:custGeom>
          <a:solidFill>
            <a:srgbClr val="F1B71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24"/>
          <p:cNvSpPr txBox="1"/>
          <p:nvPr/>
        </p:nvSpPr>
        <p:spPr>
          <a:xfrm>
            <a:off x="3211106" y="3947328"/>
            <a:ext cx="708025" cy="22826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400" b="1" dirty="0">
                <a:solidFill>
                  <a:schemeClr val="bg1"/>
                </a:solidFill>
                <a:latin typeface="Times New Roman"/>
                <a:ea typeface="Times New Roman"/>
                <a:cs typeface="Times New Roman"/>
                <a:sym typeface="Times New Roman"/>
              </a:rPr>
              <a:t>Dividen</a:t>
            </a:r>
            <a:r>
              <a:rPr lang="en-US" sz="1400" b="1" dirty="0">
                <a:solidFill>
                  <a:schemeClr val="dk1"/>
                </a:solidFill>
                <a:latin typeface="Times New Roman"/>
                <a:ea typeface="Times New Roman"/>
                <a:cs typeface="Times New Roman"/>
                <a:sym typeface="Times New Roman"/>
              </a:rPr>
              <a:t>d</a:t>
            </a:r>
            <a:endParaRPr sz="1400" dirty="0">
              <a:solidFill>
                <a:schemeClr val="dk1"/>
              </a:solidFill>
              <a:latin typeface="Times New Roman"/>
              <a:ea typeface="Times New Roman"/>
              <a:cs typeface="Times New Roman"/>
              <a:sym typeface="Times New Roman"/>
            </a:endParaRPr>
          </a:p>
        </p:txBody>
      </p:sp>
      <p:sp>
        <p:nvSpPr>
          <p:cNvPr id="309" name="Google Shape;309;p24"/>
          <p:cNvSpPr/>
          <p:nvPr/>
        </p:nvSpPr>
        <p:spPr>
          <a:xfrm>
            <a:off x="4649470" y="3789679"/>
            <a:ext cx="2132330" cy="643890"/>
          </a:xfrm>
          <a:custGeom>
            <a:avLst/>
            <a:gdLst/>
            <a:ahLst/>
            <a:cxnLst/>
            <a:rect l="l" t="t" r="r" b="b"/>
            <a:pathLst>
              <a:path w="2132329" h="643889" extrusionOk="0">
                <a:moveTo>
                  <a:pt x="0" y="0"/>
                </a:moveTo>
                <a:lnTo>
                  <a:pt x="2132329" y="0"/>
                </a:lnTo>
                <a:lnTo>
                  <a:pt x="2132329" y="643890"/>
                </a:lnTo>
                <a:lnTo>
                  <a:pt x="0" y="643890"/>
                </a:lnTo>
                <a:lnTo>
                  <a:pt x="0" y="0"/>
                </a:lnTo>
                <a:close/>
              </a:path>
            </a:pathLst>
          </a:custGeom>
          <a:solidFill>
            <a:srgbClr val="F1B71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24"/>
          <p:cNvSpPr txBox="1"/>
          <p:nvPr/>
        </p:nvSpPr>
        <p:spPr>
          <a:xfrm>
            <a:off x="5351779" y="3803650"/>
            <a:ext cx="715645" cy="511658"/>
          </a:xfrm>
          <a:prstGeom prst="rect">
            <a:avLst/>
          </a:prstGeom>
          <a:noFill/>
          <a:ln>
            <a:noFill/>
          </a:ln>
        </p:spPr>
        <p:txBody>
          <a:bodyPr spcFirstLastPara="1" wrap="square" lIns="0" tIns="33000" rIns="0" bIns="0" anchor="t" anchorCtr="0">
            <a:spAutoFit/>
          </a:bodyPr>
          <a:lstStyle/>
          <a:p>
            <a:pPr marL="25400" marR="5080" lvl="0" indent="-25400" algn="l" rtl="0">
              <a:lnSpc>
                <a:spcPct val="110714"/>
              </a:lnSpc>
              <a:spcBef>
                <a:spcPts val="0"/>
              </a:spcBef>
              <a:spcAft>
                <a:spcPts val="0"/>
              </a:spcAft>
              <a:buNone/>
            </a:pPr>
            <a:r>
              <a:rPr lang="en-US" sz="1400" b="1" dirty="0">
                <a:solidFill>
                  <a:schemeClr val="bg1"/>
                </a:solidFill>
                <a:latin typeface="Times New Roman"/>
                <a:ea typeface="Times New Roman"/>
                <a:cs typeface="Times New Roman"/>
                <a:sym typeface="Times New Roman"/>
              </a:rPr>
              <a:t>Operand  (Divisor</a:t>
            </a:r>
            <a:r>
              <a:rPr lang="en-US" sz="1400" b="1" dirty="0">
                <a:solidFill>
                  <a:schemeClr val="dk1"/>
                </a:solidFill>
                <a:latin typeface="Times New Roman"/>
                <a:ea typeface="Times New Roman"/>
                <a:cs typeface="Times New Roman"/>
                <a:sym typeface="Times New Roman"/>
              </a:rPr>
              <a:t>)</a:t>
            </a:r>
            <a:endParaRPr sz="1400" dirty="0">
              <a:solidFill>
                <a:schemeClr val="dk1"/>
              </a:solidFill>
              <a:latin typeface="Times New Roman"/>
              <a:ea typeface="Times New Roman"/>
              <a:cs typeface="Times New Roman"/>
              <a:sym typeface="Times New Roman"/>
            </a:endParaRPr>
          </a:p>
        </p:txBody>
      </p:sp>
      <p:sp>
        <p:nvSpPr>
          <p:cNvPr id="311" name="Google Shape;311;p24"/>
          <p:cNvSpPr/>
          <p:nvPr/>
        </p:nvSpPr>
        <p:spPr>
          <a:xfrm>
            <a:off x="6781800" y="3789679"/>
            <a:ext cx="2133600" cy="643890"/>
          </a:xfrm>
          <a:custGeom>
            <a:avLst/>
            <a:gdLst/>
            <a:ahLst/>
            <a:cxnLst/>
            <a:rect l="l" t="t" r="r" b="b"/>
            <a:pathLst>
              <a:path w="2133600" h="643889" extrusionOk="0">
                <a:moveTo>
                  <a:pt x="0" y="0"/>
                </a:moveTo>
                <a:lnTo>
                  <a:pt x="2133600" y="0"/>
                </a:lnTo>
                <a:lnTo>
                  <a:pt x="2133600" y="643890"/>
                </a:lnTo>
                <a:lnTo>
                  <a:pt x="0" y="643890"/>
                </a:lnTo>
                <a:lnTo>
                  <a:pt x="0" y="0"/>
                </a:lnTo>
                <a:close/>
              </a:path>
            </a:pathLst>
          </a:custGeom>
          <a:solidFill>
            <a:srgbClr val="F1B71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24"/>
          <p:cNvSpPr txBox="1"/>
          <p:nvPr/>
        </p:nvSpPr>
        <p:spPr>
          <a:xfrm>
            <a:off x="7005636" y="3947328"/>
            <a:ext cx="1641475" cy="22826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400" b="1" dirty="0">
                <a:solidFill>
                  <a:schemeClr val="bg1"/>
                </a:solidFill>
                <a:latin typeface="Times New Roman"/>
                <a:ea typeface="Times New Roman"/>
                <a:cs typeface="Times New Roman"/>
                <a:sym typeface="Times New Roman"/>
              </a:rPr>
              <a:t>Quotient: Remainder</a:t>
            </a:r>
            <a:endParaRPr sz="1400" dirty="0">
              <a:solidFill>
                <a:schemeClr val="bg1"/>
              </a:solidFill>
              <a:latin typeface="Times New Roman"/>
              <a:ea typeface="Times New Roman"/>
              <a:cs typeface="Times New Roman"/>
              <a:sym typeface="Times New Roman"/>
            </a:endParaRPr>
          </a:p>
        </p:txBody>
      </p:sp>
      <p:sp>
        <p:nvSpPr>
          <p:cNvPr id="313" name="Google Shape;313;p24"/>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18</a:t>
            </a:fld>
            <a:endParaRPr/>
          </a:p>
        </p:txBody>
      </p:sp>
      <p:sp>
        <p:nvSpPr>
          <p:cNvPr id="314" name="Google Shape;314;p24"/>
          <p:cNvSpPr txBox="1"/>
          <p:nvPr/>
        </p:nvSpPr>
        <p:spPr>
          <a:xfrm>
            <a:off x="1013460" y="4448809"/>
            <a:ext cx="86677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Word/Byte</a:t>
            </a:r>
            <a:endParaRPr sz="1400">
              <a:solidFill>
                <a:schemeClr val="dk1"/>
              </a:solidFill>
              <a:latin typeface="Times New Roman"/>
              <a:ea typeface="Times New Roman"/>
              <a:cs typeface="Times New Roman"/>
              <a:sym typeface="Times New Roman"/>
            </a:endParaRPr>
          </a:p>
        </p:txBody>
      </p:sp>
      <p:sp>
        <p:nvSpPr>
          <p:cNvPr id="315" name="Google Shape;315;p24"/>
          <p:cNvSpPr txBox="1"/>
          <p:nvPr/>
        </p:nvSpPr>
        <p:spPr>
          <a:xfrm>
            <a:off x="3440429" y="4448809"/>
            <a:ext cx="28384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AX</a:t>
            </a:r>
            <a:endParaRPr sz="1400">
              <a:solidFill>
                <a:schemeClr val="dk1"/>
              </a:solidFill>
              <a:latin typeface="Times New Roman"/>
              <a:ea typeface="Times New Roman"/>
              <a:cs typeface="Times New Roman"/>
              <a:sym typeface="Times New Roman"/>
            </a:endParaRPr>
          </a:p>
        </p:txBody>
      </p:sp>
      <p:sp>
        <p:nvSpPr>
          <p:cNvPr id="316" name="Google Shape;316;p24"/>
          <p:cNvSpPr txBox="1"/>
          <p:nvPr/>
        </p:nvSpPr>
        <p:spPr>
          <a:xfrm>
            <a:off x="4930140" y="4448809"/>
            <a:ext cx="15697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Register or Memory</a:t>
            </a:r>
            <a:endParaRPr sz="1400">
              <a:solidFill>
                <a:schemeClr val="dk1"/>
              </a:solidFill>
              <a:latin typeface="Times New Roman"/>
              <a:ea typeface="Times New Roman"/>
              <a:cs typeface="Times New Roman"/>
              <a:sym typeface="Times New Roman"/>
            </a:endParaRPr>
          </a:p>
        </p:txBody>
      </p:sp>
      <p:sp>
        <p:nvSpPr>
          <p:cNvPr id="317" name="Google Shape;317;p24"/>
          <p:cNvSpPr txBox="1"/>
          <p:nvPr/>
        </p:nvSpPr>
        <p:spPr>
          <a:xfrm>
            <a:off x="7503159" y="4448809"/>
            <a:ext cx="69088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AL : AH</a:t>
            </a:r>
            <a:endParaRPr sz="1400">
              <a:solidFill>
                <a:schemeClr val="dk1"/>
              </a:solidFill>
              <a:latin typeface="Times New Roman"/>
              <a:ea typeface="Times New Roman"/>
              <a:cs typeface="Times New Roman"/>
              <a:sym typeface="Times New Roman"/>
            </a:endParaRPr>
          </a:p>
        </p:txBody>
      </p:sp>
      <p:sp>
        <p:nvSpPr>
          <p:cNvPr id="318" name="Google Shape;318;p24"/>
          <p:cNvSpPr txBox="1"/>
          <p:nvPr/>
        </p:nvSpPr>
        <p:spPr>
          <a:xfrm>
            <a:off x="923289" y="5109209"/>
            <a:ext cx="10477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Dword/Word</a:t>
            </a:r>
            <a:endParaRPr sz="1400">
              <a:solidFill>
                <a:schemeClr val="dk1"/>
              </a:solidFill>
              <a:latin typeface="Times New Roman"/>
              <a:ea typeface="Times New Roman"/>
              <a:cs typeface="Times New Roman"/>
              <a:sym typeface="Times New Roman"/>
            </a:endParaRPr>
          </a:p>
        </p:txBody>
      </p:sp>
      <p:sp>
        <p:nvSpPr>
          <p:cNvPr id="319" name="Google Shape;319;p24"/>
          <p:cNvSpPr txBox="1"/>
          <p:nvPr/>
        </p:nvSpPr>
        <p:spPr>
          <a:xfrm>
            <a:off x="3282950" y="5109209"/>
            <a:ext cx="59944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DX:AX</a:t>
            </a:r>
            <a:endParaRPr sz="1400">
              <a:solidFill>
                <a:schemeClr val="dk1"/>
              </a:solidFill>
              <a:latin typeface="Times New Roman"/>
              <a:ea typeface="Times New Roman"/>
              <a:cs typeface="Times New Roman"/>
              <a:sym typeface="Times New Roman"/>
            </a:endParaRPr>
          </a:p>
        </p:txBody>
      </p:sp>
      <p:sp>
        <p:nvSpPr>
          <p:cNvPr id="320" name="Google Shape;320;p24"/>
          <p:cNvSpPr txBox="1"/>
          <p:nvPr/>
        </p:nvSpPr>
        <p:spPr>
          <a:xfrm>
            <a:off x="4930140" y="5109209"/>
            <a:ext cx="15697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Register or Memory</a:t>
            </a:r>
            <a:endParaRPr sz="1400">
              <a:solidFill>
                <a:schemeClr val="dk1"/>
              </a:solidFill>
              <a:latin typeface="Times New Roman"/>
              <a:ea typeface="Times New Roman"/>
              <a:cs typeface="Times New Roman"/>
              <a:sym typeface="Times New Roman"/>
            </a:endParaRPr>
          </a:p>
        </p:txBody>
      </p:sp>
      <p:sp>
        <p:nvSpPr>
          <p:cNvPr id="321" name="Google Shape;321;p24"/>
          <p:cNvSpPr txBox="1"/>
          <p:nvPr/>
        </p:nvSpPr>
        <p:spPr>
          <a:xfrm>
            <a:off x="7504430" y="5109209"/>
            <a:ext cx="68834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AX : DX</a:t>
            </a:r>
            <a:endParaRPr sz="1400">
              <a:solidFill>
                <a:schemeClr val="dk1"/>
              </a:solidFill>
              <a:latin typeface="Times New Roman"/>
              <a:ea typeface="Times New Roman"/>
              <a:cs typeface="Times New Roman"/>
              <a:sym typeface="Times New Roman"/>
            </a:endParaRPr>
          </a:p>
        </p:txBody>
      </p:sp>
      <p:sp>
        <p:nvSpPr>
          <p:cNvPr id="322" name="Google Shape;322;p24"/>
          <p:cNvSpPr txBox="1"/>
          <p:nvPr/>
        </p:nvSpPr>
        <p:spPr>
          <a:xfrm>
            <a:off x="876300" y="5807709"/>
            <a:ext cx="114236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Qword/Dword</a:t>
            </a:r>
            <a:endParaRPr sz="1400">
              <a:solidFill>
                <a:schemeClr val="dk1"/>
              </a:solidFill>
              <a:latin typeface="Times New Roman"/>
              <a:ea typeface="Times New Roman"/>
              <a:cs typeface="Times New Roman"/>
              <a:sym typeface="Times New Roman"/>
            </a:endParaRPr>
          </a:p>
        </p:txBody>
      </p:sp>
      <p:sp>
        <p:nvSpPr>
          <p:cNvPr id="323" name="Google Shape;323;p24"/>
          <p:cNvSpPr txBox="1"/>
          <p:nvPr/>
        </p:nvSpPr>
        <p:spPr>
          <a:xfrm>
            <a:off x="3140710" y="5807709"/>
            <a:ext cx="8826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EDX: EAX</a:t>
            </a:r>
            <a:endParaRPr sz="1400">
              <a:solidFill>
                <a:schemeClr val="dk1"/>
              </a:solidFill>
              <a:latin typeface="Times New Roman"/>
              <a:ea typeface="Times New Roman"/>
              <a:cs typeface="Times New Roman"/>
              <a:sym typeface="Times New Roman"/>
            </a:endParaRPr>
          </a:p>
        </p:txBody>
      </p:sp>
      <p:sp>
        <p:nvSpPr>
          <p:cNvPr id="324" name="Google Shape;324;p24"/>
          <p:cNvSpPr txBox="1"/>
          <p:nvPr/>
        </p:nvSpPr>
        <p:spPr>
          <a:xfrm>
            <a:off x="4930140" y="5807709"/>
            <a:ext cx="15697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Register or Memory</a:t>
            </a:r>
            <a:endParaRPr sz="1400">
              <a:solidFill>
                <a:schemeClr val="dk1"/>
              </a:solidFill>
              <a:latin typeface="Times New Roman"/>
              <a:ea typeface="Times New Roman"/>
              <a:cs typeface="Times New Roman"/>
              <a:sym typeface="Times New Roman"/>
            </a:endParaRPr>
          </a:p>
        </p:txBody>
      </p:sp>
      <p:sp>
        <p:nvSpPr>
          <p:cNvPr id="325" name="Google Shape;325;p24"/>
          <p:cNvSpPr txBox="1"/>
          <p:nvPr/>
        </p:nvSpPr>
        <p:spPr>
          <a:xfrm>
            <a:off x="7363459" y="5807709"/>
            <a:ext cx="92583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EAX : EDX</a:t>
            </a:r>
            <a:endParaRPr sz="1400">
              <a:solidFill>
                <a:schemeClr val="dk1"/>
              </a:solidFill>
              <a:latin typeface="Times New Roman"/>
              <a:ea typeface="Times New Roman"/>
              <a:cs typeface="Times New Roman"/>
              <a:sym typeface="Times New Roman"/>
            </a:endParaRPr>
          </a:p>
        </p:txBody>
      </p:sp>
      <p:sp>
        <p:nvSpPr>
          <p:cNvPr id="326" name="Google Shape;326;p24"/>
          <p:cNvSpPr txBox="1">
            <a:spLocks noGrp="1"/>
          </p:cNvSpPr>
          <p:nvPr>
            <p:ph type="title"/>
          </p:nvPr>
        </p:nvSpPr>
        <p:spPr>
          <a:xfrm>
            <a:off x="1026160" y="262890"/>
            <a:ext cx="452374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CC3300"/>
                </a:solidFill>
                <a:latin typeface="Arial"/>
                <a:ea typeface="Arial"/>
                <a:cs typeface="Arial"/>
                <a:sym typeface="Arial"/>
              </a:rPr>
              <a:t>Multiplication and Division</a:t>
            </a:r>
            <a:endParaRPr sz="28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5"/>
          <p:cNvSpPr txBox="1">
            <a:spLocks noGrp="1"/>
          </p:cNvSpPr>
          <p:nvPr>
            <p:ph type="title"/>
          </p:nvPr>
        </p:nvSpPr>
        <p:spPr>
          <a:xfrm>
            <a:off x="383540" y="320040"/>
            <a:ext cx="539178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CC3300"/>
                </a:solidFill>
                <a:latin typeface="Arial"/>
                <a:ea typeface="Arial"/>
                <a:cs typeface="Arial"/>
                <a:sym typeface="Arial"/>
              </a:rPr>
              <a:t>Multiplication and Division Examples</a:t>
            </a:r>
            <a:endParaRPr sz="2400">
              <a:latin typeface="Arial"/>
              <a:ea typeface="Arial"/>
              <a:cs typeface="Arial"/>
              <a:sym typeface="Arial"/>
            </a:endParaRPr>
          </a:p>
        </p:txBody>
      </p:sp>
      <p:sp>
        <p:nvSpPr>
          <p:cNvPr id="332" name="Google Shape;332;p25"/>
          <p:cNvSpPr txBox="1"/>
          <p:nvPr/>
        </p:nvSpPr>
        <p:spPr>
          <a:xfrm>
            <a:off x="535940" y="3925570"/>
            <a:ext cx="1060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333" name="Google Shape;333;p25"/>
          <p:cNvSpPr txBox="1"/>
          <p:nvPr/>
        </p:nvSpPr>
        <p:spPr>
          <a:xfrm>
            <a:off x="535940" y="4856479"/>
            <a:ext cx="1524000"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solidFill>
                  <a:srgbClr val="CC3300"/>
                </a:solidFill>
                <a:latin typeface="Times New Roman"/>
                <a:ea typeface="Times New Roman"/>
                <a:cs typeface="Times New Roman"/>
                <a:sym typeface="Times New Roman"/>
              </a:rPr>
              <a:t>4.	</a:t>
            </a:r>
            <a:r>
              <a:rPr lang="en-US" sz="1800" dirty="0">
                <a:solidFill>
                  <a:schemeClr val="accent6">
                    <a:lumMod val="50000"/>
                  </a:schemeClr>
                </a:solidFill>
                <a:latin typeface="Times New Roman"/>
                <a:ea typeface="Times New Roman"/>
                <a:cs typeface="Times New Roman"/>
                <a:sym typeface="Times New Roman"/>
              </a:rPr>
              <a:t>IDIV </a:t>
            </a:r>
            <a:r>
              <a:rPr lang="en-US" sz="1800" dirty="0">
                <a:solidFill>
                  <a:srgbClr val="3366CC"/>
                </a:solidFill>
                <a:latin typeface="Times New Roman"/>
                <a:ea typeface="Times New Roman"/>
                <a:cs typeface="Times New Roman"/>
                <a:sym typeface="Times New Roman"/>
              </a:rPr>
              <a:t>BL →</a:t>
            </a:r>
            <a:endParaRPr sz="1800" dirty="0">
              <a:solidFill>
                <a:schemeClr val="dk1"/>
              </a:solidFill>
              <a:latin typeface="Times New Roman"/>
              <a:ea typeface="Times New Roman"/>
              <a:cs typeface="Times New Roman"/>
              <a:sym typeface="Times New Roman"/>
            </a:endParaRPr>
          </a:p>
        </p:txBody>
      </p:sp>
      <p:sp>
        <p:nvSpPr>
          <p:cNvPr id="334" name="Google Shape;334;p25"/>
          <p:cNvSpPr txBox="1"/>
          <p:nvPr/>
        </p:nvSpPr>
        <p:spPr>
          <a:xfrm>
            <a:off x="3552672" y="4856479"/>
            <a:ext cx="15494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335" name="Google Shape;335;p25"/>
          <p:cNvSpPr/>
          <p:nvPr/>
        </p:nvSpPr>
        <p:spPr>
          <a:xfrm>
            <a:off x="5867400" y="4038600"/>
            <a:ext cx="690880" cy="397510"/>
          </a:xfrm>
          <a:custGeom>
            <a:avLst/>
            <a:gdLst/>
            <a:ahLst/>
            <a:cxnLst/>
            <a:rect l="l" t="t" r="r" b="b"/>
            <a:pathLst>
              <a:path w="690879" h="397510" extrusionOk="0">
                <a:moveTo>
                  <a:pt x="0" y="0"/>
                </a:moveTo>
                <a:lnTo>
                  <a:pt x="690879" y="0"/>
                </a:lnTo>
                <a:lnTo>
                  <a:pt x="690879" y="397510"/>
                </a:lnTo>
                <a:lnTo>
                  <a:pt x="0" y="397510"/>
                </a:lnTo>
                <a:lnTo>
                  <a:pt x="0" y="0"/>
                </a:lnTo>
                <a:close/>
              </a:path>
            </a:pathLst>
          </a:custGeom>
          <a:solidFill>
            <a:srgbClr val="00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25"/>
          <p:cNvSpPr txBox="1"/>
          <p:nvPr/>
        </p:nvSpPr>
        <p:spPr>
          <a:xfrm>
            <a:off x="5957570" y="4044950"/>
            <a:ext cx="31051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000" dirty="0">
                <a:solidFill>
                  <a:schemeClr val="dk1"/>
                </a:solidFill>
                <a:latin typeface="Times New Roman"/>
                <a:ea typeface="Times New Roman"/>
                <a:cs typeface="Times New Roman"/>
                <a:sym typeface="Times New Roman"/>
              </a:rPr>
              <a:t>1B</a:t>
            </a:r>
            <a:endParaRPr sz="2000" dirty="0">
              <a:solidFill>
                <a:schemeClr val="dk1"/>
              </a:solidFill>
              <a:latin typeface="Times New Roman"/>
              <a:ea typeface="Times New Roman"/>
              <a:cs typeface="Times New Roman"/>
              <a:sym typeface="Times New Roman"/>
            </a:endParaRPr>
          </a:p>
        </p:txBody>
      </p:sp>
      <p:sp>
        <p:nvSpPr>
          <p:cNvPr id="337" name="Google Shape;337;p25"/>
          <p:cNvSpPr/>
          <p:nvPr/>
        </p:nvSpPr>
        <p:spPr>
          <a:xfrm>
            <a:off x="6558280" y="4038600"/>
            <a:ext cx="687070" cy="397510"/>
          </a:xfrm>
          <a:custGeom>
            <a:avLst/>
            <a:gdLst/>
            <a:ahLst/>
            <a:cxnLst/>
            <a:rect l="l" t="t" r="r" b="b"/>
            <a:pathLst>
              <a:path w="687070" h="397510" extrusionOk="0">
                <a:moveTo>
                  <a:pt x="0" y="0"/>
                </a:moveTo>
                <a:lnTo>
                  <a:pt x="687070" y="0"/>
                </a:lnTo>
                <a:lnTo>
                  <a:pt x="687070" y="397510"/>
                </a:lnTo>
                <a:lnTo>
                  <a:pt x="0" y="397510"/>
                </a:lnTo>
                <a:lnTo>
                  <a:pt x="0" y="0"/>
                </a:lnTo>
                <a:close/>
              </a:path>
            </a:pathLst>
          </a:custGeom>
          <a:solidFill>
            <a:srgbClr val="00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25"/>
          <p:cNvSpPr txBox="1"/>
          <p:nvPr/>
        </p:nvSpPr>
        <p:spPr>
          <a:xfrm>
            <a:off x="6719569" y="3996690"/>
            <a:ext cx="369570" cy="4521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800" dirty="0">
                <a:solidFill>
                  <a:schemeClr val="dk1"/>
                </a:solidFill>
                <a:latin typeface="Times New Roman"/>
                <a:ea typeface="Times New Roman"/>
                <a:cs typeface="Times New Roman"/>
                <a:sym typeface="Times New Roman"/>
              </a:rPr>
              <a:t>02</a:t>
            </a:r>
            <a:endParaRPr sz="2800" dirty="0">
              <a:solidFill>
                <a:schemeClr val="dk1"/>
              </a:solidFill>
              <a:latin typeface="Times New Roman"/>
              <a:ea typeface="Times New Roman"/>
              <a:cs typeface="Times New Roman"/>
              <a:sym typeface="Times New Roman"/>
            </a:endParaRPr>
          </a:p>
        </p:txBody>
      </p:sp>
      <p:sp>
        <p:nvSpPr>
          <p:cNvPr id="339" name="Google Shape;339;p25"/>
          <p:cNvSpPr txBox="1"/>
          <p:nvPr/>
        </p:nvSpPr>
        <p:spPr>
          <a:xfrm>
            <a:off x="535940" y="1482090"/>
            <a:ext cx="6400800" cy="2543645"/>
          </a:xfrm>
          <a:prstGeom prst="rect">
            <a:avLst/>
          </a:prstGeom>
          <a:noFill/>
          <a:ln>
            <a:noFill/>
          </a:ln>
        </p:spPr>
        <p:txBody>
          <a:bodyPr spcFirstLastPara="1" wrap="square" lIns="0" tIns="12700" rIns="0" bIns="0" anchor="t" anchorCtr="0">
            <a:spAutoFit/>
          </a:bodyPr>
          <a:lstStyle/>
          <a:p>
            <a:pPr marL="12700" marR="542290" lvl="0" indent="0" algn="l" rtl="0">
              <a:lnSpc>
                <a:spcPct val="110600"/>
              </a:lnSpc>
              <a:spcBef>
                <a:spcPts val="0"/>
              </a:spcBef>
              <a:spcAft>
                <a:spcPts val="0"/>
              </a:spcAft>
              <a:buNone/>
            </a:pPr>
            <a:r>
              <a:rPr lang="en-US" sz="1800" b="1" u="sng" dirty="0">
                <a:solidFill>
                  <a:srgbClr val="CC3300"/>
                </a:solidFill>
                <a:latin typeface="Times New Roman"/>
                <a:ea typeface="Times New Roman"/>
                <a:cs typeface="Times New Roman"/>
                <a:sym typeface="Times New Roman"/>
              </a:rPr>
              <a:t>Ex1:</a:t>
            </a:r>
            <a:r>
              <a:rPr lang="en-US" sz="1800" b="1" dirty="0">
                <a:solidFill>
                  <a:srgbClr val="CC3300"/>
                </a:solidFill>
                <a:latin typeface="Times New Roman"/>
                <a:ea typeface="Times New Roman"/>
                <a:cs typeface="Times New Roman"/>
                <a:sym typeface="Times New Roman"/>
              </a:rPr>
              <a:t>	</a:t>
            </a:r>
            <a:r>
              <a:rPr lang="en-US" sz="1800" dirty="0">
                <a:solidFill>
                  <a:srgbClr val="3366CC"/>
                </a:solidFill>
                <a:latin typeface="Times New Roman"/>
                <a:ea typeface="Times New Roman"/>
                <a:cs typeface="Times New Roman"/>
                <a:sym typeface="Times New Roman"/>
              </a:rPr>
              <a:t>Assume that each instruction starts from these values:  </a:t>
            </a:r>
            <a:r>
              <a:rPr lang="en-US" sz="1800" dirty="0">
                <a:solidFill>
                  <a:srgbClr val="007F00"/>
                </a:solidFill>
                <a:latin typeface="Times New Roman"/>
                <a:ea typeface="Times New Roman"/>
                <a:cs typeface="Times New Roman"/>
                <a:sym typeface="Times New Roman"/>
              </a:rPr>
              <a:t>AL = 85H, BL = 35H, AH = 0H</a:t>
            </a: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None/>
            </a:pPr>
            <a:endParaRPr sz="2250" dirty="0">
              <a:solidFill>
                <a:schemeClr val="accent6">
                  <a:lumMod val="50000"/>
                </a:schemeClr>
              </a:solidFill>
              <a:latin typeface="Times New Roman"/>
              <a:ea typeface="Times New Roman"/>
              <a:cs typeface="Times New Roman"/>
              <a:sym typeface="Times New Roman"/>
            </a:endParaRPr>
          </a:p>
          <a:p>
            <a:pPr marL="299720" marR="0" lvl="0" indent="-229870" algn="l" rtl="0">
              <a:lnSpc>
                <a:spcPct val="100000"/>
              </a:lnSpc>
              <a:spcBef>
                <a:spcPts val="0"/>
              </a:spcBef>
              <a:spcAft>
                <a:spcPts val="0"/>
              </a:spcAft>
              <a:buClr>
                <a:srgbClr val="CC3300"/>
              </a:buClr>
              <a:buSzPts val="1800"/>
              <a:buFont typeface="Times New Roman"/>
              <a:buAutoNum type="arabicPeriod"/>
            </a:pPr>
            <a:r>
              <a:rPr lang="en-US" sz="1800" dirty="0">
                <a:solidFill>
                  <a:schemeClr val="accent6">
                    <a:lumMod val="50000"/>
                  </a:schemeClr>
                </a:solidFill>
                <a:latin typeface="Times New Roman"/>
                <a:ea typeface="Times New Roman"/>
                <a:cs typeface="Times New Roman"/>
                <a:sym typeface="Times New Roman"/>
              </a:rPr>
              <a:t>MUL BL → AL . BL = 85H * 35H = 1B89H → AX = 1B89H</a:t>
            </a:r>
            <a:endParaRPr sz="1800" dirty="0">
              <a:solidFill>
                <a:schemeClr val="accent6">
                  <a:lumMod val="50000"/>
                </a:schemeClr>
              </a:solidFill>
              <a:latin typeface="Times New Roman"/>
              <a:ea typeface="Times New Roman"/>
              <a:cs typeface="Times New Roman"/>
              <a:sym typeface="Times New Roman"/>
            </a:endParaRPr>
          </a:p>
          <a:p>
            <a:pPr marL="0" marR="0" lvl="0" indent="0" algn="l" rtl="0">
              <a:lnSpc>
                <a:spcPct val="100000"/>
              </a:lnSpc>
              <a:spcBef>
                <a:spcPts val="35"/>
              </a:spcBef>
              <a:spcAft>
                <a:spcPts val="0"/>
              </a:spcAft>
              <a:buClr>
                <a:srgbClr val="CC3300"/>
              </a:buClr>
              <a:buSzPts val="2250"/>
              <a:buFont typeface="Times New Roman"/>
              <a:buNone/>
            </a:pPr>
            <a:endParaRPr sz="2250" dirty="0">
              <a:solidFill>
                <a:schemeClr val="accent6">
                  <a:lumMod val="50000"/>
                </a:schemeClr>
              </a:solidFill>
              <a:latin typeface="Times New Roman"/>
              <a:ea typeface="Times New Roman"/>
              <a:cs typeface="Times New Roman"/>
              <a:sym typeface="Times New Roman"/>
            </a:endParaRPr>
          </a:p>
          <a:p>
            <a:pPr marL="242570" marR="0" lvl="0" indent="-229870" algn="l" rtl="0">
              <a:lnSpc>
                <a:spcPct val="100000"/>
              </a:lnSpc>
              <a:spcBef>
                <a:spcPts val="0"/>
              </a:spcBef>
              <a:spcAft>
                <a:spcPts val="0"/>
              </a:spcAft>
              <a:buClr>
                <a:srgbClr val="CC3300"/>
              </a:buClr>
              <a:buSzPts val="1800"/>
              <a:buFont typeface="Times New Roman"/>
              <a:buAutoNum type="arabicPeriod"/>
            </a:pPr>
            <a:r>
              <a:rPr lang="en-US" sz="1800" dirty="0">
                <a:solidFill>
                  <a:schemeClr val="accent6">
                    <a:lumMod val="50000"/>
                  </a:schemeClr>
                </a:solidFill>
                <a:latin typeface="Times New Roman"/>
                <a:ea typeface="Times New Roman"/>
                <a:cs typeface="Times New Roman"/>
                <a:sym typeface="Times New Roman"/>
              </a:rPr>
              <a:t>IMUL BL → AL . BL = 2’S AL * BL = 2’S (85H) * 35H</a:t>
            </a:r>
            <a:endParaRPr sz="1800" dirty="0">
              <a:solidFill>
                <a:schemeClr val="accent6">
                  <a:lumMod val="50000"/>
                </a:schemeClr>
              </a:solidFill>
              <a:latin typeface="Times New Roman"/>
              <a:ea typeface="Times New Roman"/>
              <a:cs typeface="Times New Roman"/>
              <a:sym typeface="Times New Roman"/>
            </a:endParaRPr>
          </a:p>
          <a:p>
            <a:pPr marL="450850" marR="0" lvl="0" indent="0" algn="l" rtl="0">
              <a:lnSpc>
                <a:spcPct val="100000"/>
              </a:lnSpc>
              <a:spcBef>
                <a:spcPts val="229"/>
              </a:spcBef>
              <a:spcAft>
                <a:spcPts val="0"/>
              </a:spcAft>
              <a:buNone/>
            </a:pPr>
            <a:r>
              <a:rPr lang="en-US" sz="1800" dirty="0">
                <a:solidFill>
                  <a:schemeClr val="accent6">
                    <a:lumMod val="50000"/>
                  </a:schemeClr>
                </a:solidFill>
                <a:latin typeface="Times New Roman"/>
                <a:ea typeface="Times New Roman"/>
                <a:cs typeface="Times New Roman"/>
                <a:sym typeface="Times New Roman"/>
              </a:rPr>
              <a:t>= 7BH * 35H = 1977H→ 2’s comp → E689H → AX.</a:t>
            </a:r>
            <a:endParaRPr sz="1800" dirty="0">
              <a:solidFill>
                <a:schemeClr val="accent6">
                  <a:lumMod val="50000"/>
                </a:schemeClr>
              </a:solidFill>
              <a:latin typeface="Times New Roman"/>
              <a:ea typeface="Times New Roman"/>
              <a:cs typeface="Times New Roman"/>
              <a:sym typeface="Times New Roman"/>
            </a:endParaRPr>
          </a:p>
          <a:p>
            <a:pPr marL="0" marR="5080" lvl="0" indent="0" algn="r" rtl="0">
              <a:lnSpc>
                <a:spcPct val="100000"/>
              </a:lnSpc>
              <a:spcBef>
                <a:spcPts val="670"/>
              </a:spcBef>
              <a:spcAft>
                <a:spcPts val="0"/>
              </a:spcAft>
              <a:buNone/>
            </a:pPr>
            <a:r>
              <a:rPr lang="en-US" sz="1800" dirty="0">
                <a:solidFill>
                  <a:srgbClr val="00FF00"/>
                </a:solidFill>
                <a:latin typeface="Arial"/>
                <a:ea typeface="Arial"/>
                <a:cs typeface="Arial"/>
                <a:sym typeface="Arial"/>
              </a:rPr>
              <a:t>AH	AL</a:t>
            </a:r>
            <a:endParaRPr sz="1800" dirty="0">
              <a:solidFill>
                <a:schemeClr val="dk1"/>
              </a:solidFill>
              <a:latin typeface="Arial"/>
              <a:ea typeface="Arial"/>
              <a:cs typeface="Arial"/>
              <a:sym typeface="Arial"/>
            </a:endParaRPr>
          </a:p>
        </p:txBody>
      </p:sp>
      <p:sp>
        <p:nvSpPr>
          <p:cNvPr id="340" name="Google Shape;340;p25"/>
          <p:cNvSpPr/>
          <p:nvPr/>
        </p:nvSpPr>
        <p:spPr>
          <a:xfrm>
            <a:off x="2082800" y="4279900"/>
            <a:ext cx="386080" cy="0"/>
          </a:xfrm>
          <a:custGeom>
            <a:avLst/>
            <a:gdLst/>
            <a:ahLst/>
            <a:cxnLst/>
            <a:rect l="l" t="t" r="r" b="b"/>
            <a:pathLst>
              <a:path w="386080" h="120000" extrusionOk="0">
                <a:moveTo>
                  <a:pt x="0" y="0"/>
                </a:moveTo>
                <a:lnTo>
                  <a:pt x="38608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25"/>
          <p:cNvSpPr txBox="1"/>
          <p:nvPr/>
        </p:nvSpPr>
        <p:spPr>
          <a:xfrm>
            <a:off x="891539" y="3916679"/>
            <a:ext cx="4881880" cy="597599"/>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dirty="0">
                <a:solidFill>
                  <a:schemeClr val="accent6">
                    <a:lumMod val="50000"/>
                  </a:schemeClr>
                </a:solidFill>
                <a:latin typeface="Times New Roman"/>
                <a:ea typeface="Times New Roman"/>
                <a:cs typeface="Times New Roman"/>
                <a:sym typeface="Times New Roman"/>
              </a:rPr>
              <a:t>DIV BL →	</a:t>
            </a:r>
            <a:r>
              <a:rPr lang="en-US" sz="2000" i="1" dirty="0">
                <a:solidFill>
                  <a:schemeClr val="dk1"/>
                </a:solidFill>
                <a:latin typeface="Times New Roman"/>
                <a:ea typeface="Times New Roman"/>
                <a:cs typeface="Times New Roman"/>
                <a:sym typeface="Times New Roman"/>
              </a:rPr>
              <a:t>AX	</a:t>
            </a:r>
            <a:r>
              <a:rPr lang="en-US" sz="1800" dirty="0">
                <a:solidFill>
                  <a:schemeClr val="dk1"/>
                </a:solidFill>
                <a:latin typeface="Times New Roman"/>
                <a:ea typeface="Times New Roman"/>
                <a:cs typeface="Times New Roman"/>
                <a:sym typeface="Times New Roman"/>
              </a:rPr>
              <a:t>= </a:t>
            </a:r>
            <a:r>
              <a:rPr lang="en-US" sz="3000" u="sng" baseline="30000" dirty="0">
                <a:solidFill>
                  <a:schemeClr val="dk1"/>
                </a:solidFill>
                <a:latin typeface="Times New Roman"/>
                <a:ea typeface="Times New Roman"/>
                <a:cs typeface="Times New Roman"/>
                <a:sym typeface="Times New Roman"/>
              </a:rPr>
              <a:t>0085</a:t>
            </a:r>
            <a:r>
              <a:rPr lang="en-US" sz="3000" i="1" u="sng" baseline="30000" dirty="0">
                <a:solidFill>
                  <a:schemeClr val="dk1"/>
                </a:solidFill>
                <a:latin typeface="Times New Roman"/>
                <a:ea typeface="Times New Roman"/>
                <a:cs typeface="Times New Roman"/>
                <a:sym typeface="Times New Roman"/>
              </a:rPr>
              <a:t>H</a:t>
            </a:r>
            <a:r>
              <a:rPr lang="en-US" sz="3000" i="1" baseline="30000"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 </a:t>
            </a:r>
            <a:r>
              <a:rPr lang="en-US" sz="1800" dirty="0">
                <a:solidFill>
                  <a:srgbClr val="3366CC"/>
                </a:solidFill>
                <a:latin typeface="Times New Roman"/>
                <a:ea typeface="Times New Roman"/>
                <a:cs typeface="Times New Roman"/>
                <a:sym typeface="Times New Roman"/>
              </a:rPr>
              <a:t>02 </a:t>
            </a:r>
            <a:r>
              <a:rPr lang="en-US" sz="1800" dirty="0">
                <a:solidFill>
                  <a:srgbClr val="33CC33"/>
                </a:solidFill>
                <a:latin typeface="Times New Roman"/>
                <a:ea typeface="Times New Roman"/>
                <a:cs typeface="Times New Roman"/>
                <a:sym typeface="Times New Roman"/>
              </a:rPr>
              <a:t>(85-02*35=1B</a:t>
            </a:r>
            <a:r>
              <a:rPr lang="en-US" sz="18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p:txBody>
      </p:sp>
      <p:sp>
        <p:nvSpPr>
          <p:cNvPr id="342" name="Google Shape;342;p25"/>
          <p:cNvSpPr/>
          <p:nvPr/>
        </p:nvSpPr>
        <p:spPr>
          <a:xfrm>
            <a:off x="2159000" y="4977129"/>
            <a:ext cx="386080" cy="0"/>
          </a:xfrm>
          <a:custGeom>
            <a:avLst/>
            <a:gdLst/>
            <a:ahLst/>
            <a:cxnLst/>
            <a:rect l="l" t="t" r="r" b="b"/>
            <a:pathLst>
              <a:path w="386080" h="120000" extrusionOk="0">
                <a:moveTo>
                  <a:pt x="0" y="0"/>
                </a:moveTo>
                <a:lnTo>
                  <a:pt x="38608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p25"/>
          <p:cNvSpPr/>
          <p:nvPr/>
        </p:nvSpPr>
        <p:spPr>
          <a:xfrm>
            <a:off x="2768600" y="4980940"/>
            <a:ext cx="739140" cy="0"/>
          </a:xfrm>
          <a:custGeom>
            <a:avLst/>
            <a:gdLst/>
            <a:ahLst/>
            <a:cxnLst/>
            <a:rect l="l" t="t" r="r" b="b"/>
            <a:pathLst>
              <a:path w="739139" h="120000" extrusionOk="0">
                <a:moveTo>
                  <a:pt x="0" y="0"/>
                </a:moveTo>
                <a:lnTo>
                  <a:pt x="73913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25"/>
          <p:cNvSpPr txBox="1"/>
          <p:nvPr/>
        </p:nvSpPr>
        <p:spPr>
          <a:xfrm>
            <a:off x="2885439" y="4979670"/>
            <a:ext cx="470534" cy="33210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35</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sp>
        <p:nvSpPr>
          <p:cNvPr id="345" name="Google Shape;345;p25"/>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19</a:t>
            </a:fld>
            <a:endParaRPr/>
          </a:p>
        </p:txBody>
      </p:sp>
      <p:sp>
        <p:nvSpPr>
          <p:cNvPr id="346" name="Google Shape;346;p25"/>
          <p:cNvSpPr txBox="1"/>
          <p:nvPr/>
        </p:nvSpPr>
        <p:spPr>
          <a:xfrm>
            <a:off x="2081529" y="4122420"/>
            <a:ext cx="1429385" cy="1182370"/>
          </a:xfrm>
          <a:prstGeom prst="rect">
            <a:avLst/>
          </a:prstGeom>
          <a:noFill/>
          <a:ln>
            <a:noFill/>
          </a:ln>
        </p:spPr>
        <p:txBody>
          <a:bodyPr spcFirstLastPara="1" wrap="square" lIns="0" tIns="12700" rIns="0" bIns="0" anchor="t" anchorCtr="0">
            <a:spAutoFit/>
          </a:bodyPr>
          <a:lstStyle/>
          <a:p>
            <a:pPr marL="50800" marR="0" lvl="0" indent="0" algn="l" rtl="0">
              <a:lnSpc>
                <a:spcPct val="100000"/>
              </a:lnSpc>
              <a:spcBef>
                <a:spcPts val="0"/>
              </a:spcBef>
              <a:spcAft>
                <a:spcPts val="0"/>
              </a:spcAft>
              <a:buNone/>
            </a:pPr>
            <a:r>
              <a:rPr lang="en-US" sz="3000" i="1" baseline="-25000" dirty="0">
                <a:solidFill>
                  <a:schemeClr val="dk1"/>
                </a:solidFill>
                <a:latin typeface="Times New Roman"/>
                <a:ea typeface="Times New Roman"/>
                <a:cs typeface="Times New Roman"/>
                <a:sym typeface="Times New Roman"/>
              </a:rPr>
              <a:t>BL	</a:t>
            </a:r>
            <a:r>
              <a:rPr lang="en-US" sz="2000" dirty="0">
                <a:solidFill>
                  <a:schemeClr val="dk1"/>
                </a:solidFill>
                <a:latin typeface="Times New Roman"/>
                <a:ea typeface="Times New Roman"/>
                <a:cs typeface="Times New Roman"/>
                <a:sym typeface="Times New Roman"/>
              </a:rPr>
              <a:t>35</a:t>
            </a:r>
            <a:r>
              <a:rPr lang="en-US" sz="2000" i="1" dirty="0">
                <a:solidFill>
                  <a:schemeClr val="dk1"/>
                </a:solidFill>
                <a:latin typeface="Times New Roman"/>
                <a:ea typeface="Times New Roman"/>
                <a:cs typeface="Times New Roman"/>
                <a:sym typeface="Times New Roman"/>
              </a:rPr>
              <a:t>H</a:t>
            </a:r>
            <a:endParaRPr sz="2000" dirty="0">
              <a:solidFill>
                <a:schemeClr val="dk1"/>
              </a:solidFill>
              <a:latin typeface="Times New Roman"/>
              <a:ea typeface="Times New Roman"/>
              <a:cs typeface="Times New Roman"/>
              <a:sym typeface="Times New Roman"/>
            </a:endParaRPr>
          </a:p>
          <a:p>
            <a:pPr marL="106679" marR="0" lvl="0" indent="0" algn="l" rtl="0">
              <a:lnSpc>
                <a:spcPct val="100000"/>
              </a:lnSpc>
              <a:spcBef>
                <a:spcPts val="1460"/>
              </a:spcBef>
              <a:spcAft>
                <a:spcPts val="0"/>
              </a:spcAft>
              <a:buNone/>
            </a:pPr>
            <a:r>
              <a:rPr lang="en-US" sz="2000" i="1" dirty="0">
                <a:solidFill>
                  <a:schemeClr val="dk1"/>
                </a:solidFill>
                <a:latin typeface="Times New Roman"/>
                <a:ea typeface="Times New Roman"/>
                <a:cs typeface="Times New Roman"/>
                <a:sym typeface="Times New Roman"/>
              </a:rPr>
              <a:t>AX	</a:t>
            </a:r>
            <a:r>
              <a:rPr lang="en-US" sz="2000" dirty="0">
                <a:solidFill>
                  <a:schemeClr val="dk1"/>
                </a:solidFill>
                <a:latin typeface="Times New Roman"/>
                <a:ea typeface="Times New Roman"/>
                <a:cs typeface="Times New Roman"/>
                <a:sym typeface="Times New Roman"/>
              </a:rPr>
              <a:t>0085</a:t>
            </a:r>
            <a:r>
              <a:rPr lang="en-US" sz="2000" i="1" dirty="0">
                <a:solidFill>
                  <a:schemeClr val="dk1"/>
                </a:solidFill>
                <a:latin typeface="Times New Roman"/>
                <a:ea typeface="Times New Roman"/>
                <a:cs typeface="Times New Roman"/>
                <a:sym typeface="Times New Roman"/>
              </a:rPr>
              <a:t>H</a:t>
            </a:r>
            <a:endParaRPr sz="2000" dirty="0">
              <a:solidFill>
                <a:schemeClr val="dk1"/>
              </a:solidFill>
              <a:latin typeface="Times New Roman"/>
              <a:ea typeface="Times New Roman"/>
              <a:cs typeface="Times New Roman"/>
              <a:sym typeface="Times New Roman"/>
            </a:endParaRPr>
          </a:p>
          <a:p>
            <a:pPr marL="127000" marR="0" lvl="0" indent="0" algn="l" rtl="0">
              <a:lnSpc>
                <a:spcPct val="100000"/>
              </a:lnSpc>
              <a:spcBef>
                <a:spcPts val="450"/>
              </a:spcBef>
              <a:spcAft>
                <a:spcPts val="0"/>
              </a:spcAft>
              <a:buNone/>
            </a:pPr>
            <a:r>
              <a:rPr lang="en-US" sz="2000" i="1" dirty="0">
                <a:solidFill>
                  <a:schemeClr val="dk1"/>
                </a:solidFill>
                <a:latin typeface="Times New Roman"/>
                <a:ea typeface="Times New Roman"/>
                <a:cs typeface="Times New Roman"/>
                <a:sym typeface="Times New Roman"/>
              </a:rPr>
              <a:t>BL </a:t>
            </a:r>
            <a:r>
              <a:rPr lang="en-US" sz="2700" baseline="30000" dirty="0">
                <a:solidFill>
                  <a:schemeClr val="dk1"/>
                </a:solidFill>
                <a:latin typeface="Times New Roman"/>
                <a:ea typeface="Times New Roman"/>
                <a:cs typeface="Times New Roman"/>
                <a:sym typeface="Times New Roman"/>
              </a:rPr>
              <a:t>=</a:t>
            </a:r>
            <a:endParaRPr sz="2700" baseline="30000" dirty="0">
              <a:solidFill>
                <a:schemeClr val="dk1"/>
              </a:solidFill>
              <a:latin typeface="Times New Roman"/>
              <a:ea typeface="Times New Roman"/>
              <a:cs typeface="Times New Roman"/>
              <a:sym typeface="Times New Roman"/>
            </a:endParaRPr>
          </a:p>
        </p:txBody>
      </p:sp>
      <p:sp>
        <p:nvSpPr>
          <p:cNvPr id="347" name="Google Shape;347;p25"/>
          <p:cNvSpPr txBox="1"/>
          <p:nvPr/>
        </p:nvSpPr>
        <p:spPr>
          <a:xfrm>
            <a:off x="3962400" y="4876800"/>
            <a:ext cx="1004569" cy="516890"/>
          </a:xfrm>
          <a:prstGeom prst="rect">
            <a:avLst/>
          </a:prstGeom>
          <a:solidFill>
            <a:srgbClr val="00FF00"/>
          </a:solidFill>
          <a:ln>
            <a:noFill/>
          </a:ln>
        </p:spPr>
        <p:txBody>
          <a:bodyPr spcFirstLastPara="1" wrap="square" lIns="0" tIns="20300" rIns="0" bIns="0" anchor="t" anchorCtr="0">
            <a:spAutoFit/>
          </a:bodyPr>
          <a:lstStyle/>
          <a:p>
            <a:pPr marL="9017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1B	02</a:t>
            </a:r>
            <a:endParaRPr sz="2000">
              <a:solidFill>
                <a:schemeClr val="dk1"/>
              </a:solidFill>
              <a:latin typeface="Times New Roman"/>
              <a:ea typeface="Times New Roman"/>
              <a:cs typeface="Times New Roman"/>
              <a:sym typeface="Times New Roman"/>
            </a:endParaRPr>
          </a:p>
        </p:txBody>
      </p:sp>
      <p:sp>
        <p:nvSpPr>
          <p:cNvPr id="348" name="Google Shape;348;p25"/>
          <p:cNvSpPr txBox="1"/>
          <p:nvPr/>
        </p:nvSpPr>
        <p:spPr>
          <a:xfrm>
            <a:off x="3964940" y="4528820"/>
            <a:ext cx="9144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solidFill>
                  <a:srgbClr val="00FF00"/>
                </a:solidFill>
                <a:latin typeface="Arial"/>
                <a:ea typeface="Arial"/>
                <a:cs typeface="Arial"/>
                <a:sym typeface="Arial"/>
              </a:rPr>
              <a:t>AH	AL</a:t>
            </a:r>
            <a:endParaRPr sz="1800"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p:nvPr/>
        </p:nvSpPr>
        <p:spPr>
          <a:xfrm>
            <a:off x="304800" y="685800"/>
            <a:ext cx="8610600" cy="5867400"/>
          </a:xfrm>
          <a:custGeom>
            <a:avLst/>
            <a:gdLst/>
            <a:ahLst/>
            <a:cxnLst/>
            <a:rect l="l" t="t" r="r" b="b"/>
            <a:pathLst>
              <a:path w="8610600" h="5867400" extrusionOk="0">
                <a:moveTo>
                  <a:pt x="4305300" y="5867400"/>
                </a:moveTo>
                <a:lnTo>
                  <a:pt x="0" y="5867400"/>
                </a:lnTo>
                <a:lnTo>
                  <a:pt x="0" y="0"/>
                </a:lnTo>
                <a:lnTo>
                  <a:pt x="8610600" y="0"/>
                </a:lnTo>
                <a:lnTo>
                  <a:pt x="8610600" y="5867400"/>
                </a:lnTo>
                <a:lnTo>
                  <a:pt x="4305300" y="5867400"/>
                </a:lnTo>
                <a:close/>
              </a:path>
            </a:pathLst>
          </a:custGeom>
          <a:noFill/>
          <a:ln w="380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8"/>
          <p:cNvSpPr txBox="1"/>
          <p:nvPr/>
        </p:nvSpPr>
        <p:spPr>
          <a:xfrm>
            <a:off x="383540" y="1004570"/>
            <a:ext cx="8294370" cy="2106930"/>
          </a:xfrm>
          <a:prstGeom prst="rect">
            <a:avLst/>
          </a:prstGeom>
          <a:noFill/>
          <a:ln>
            <a:noFill/>
          </a:ln>
        </p:spPr>
        <p:txBody>
          <a:bodyPr spcFirstLastPara="1" wrap="square" lIns="0" tIns="73650" rIns="0" bIns="0" anchor="t" anchorCtr="0">
            <a:spAutoFit/>
          </a:bodyPr>
          <a:lstStyle/>
          <a:p>
            <a:pPr marL="355600" marR="5080" lvl="0" indent="-342900" algn="l" rtl="0">
              <a:lnSpc>
                <a:spcPct val="80000"/>
              </a:lnSpc>
              <a:spcBef>
                <a:spcPts val="0"/>
              </a:spcBef>
              <a:spcAft>
                <a:spcPts val="0"/>
              </a:spcAft>
              <a:buClr>
                <a:schemeClr val="dk1"/>
              </a:buClr>
              <a:buSzPts val="2000"/>
              <a:buFont typeface="Arial"/>
              <a:buChar char="•"/>
            </a:pPr>
            <a:r>
              <a:rPr lang="en-US" sz="2000" b="1">
                <a:solidFill>
                  <a:schemeClr val="dk1"/>
                </a:solidFill>
                <a:latin typeface="Arial"/>
                <a:ea typeface="Arial"/>
                <a:cs typeface="Arial"/>
                <a:sym typeface="Arial"/>
              </a:rPr>
              <a:t>The sequence of commands used to tell a microcomputer what to  do is called a program,</a:t>
            </a:r>
            <a:endParaRPr sz="2000">
              <a:solidFill>
                <a:schemeClr val="dk1"/>
              </a:solidFill>
              <a:latin typeface="Arial"/>
              <a:ea typeface="Arial"/>
              <a:cs typeface="Arial"/>
              <a:sym typeface="Arial"/>
            </a:endParaRPr>
          </a:p>
          <a:p>
            <a:pPr marL="355600" marR="0" lvl="0" indent="-342900" algn="l" rtl="0">
              <a:lnSpc>
                <a:spcPct val="100000"/>
              </a:lnSpc>
              <a:spcBef>
                <a:spcPts val="20"/>
              </a:spcBef>
              <a:spcAft>
                <a:spcPts val="0"/>
              </a:spcAft>
              <a:buClr>
                <a:schemeClr val="dk1"/>
              </a:buClr>
              <a:buSzPts val="2000"/>
              <a:buFont typeface="Arial"/>
              <a:buChar char="•"/>
            </a:pPr>
            <a:r>
              <a:rPr lang="en-US" sz="2000" b="1">
                <a:solidFill>
                  <a:schemeClr val="dk1"/>
                </a:solidFill>
                <a:latin typeface="Arial"/>
                <a:ea typeface="Arial"/>
                <a:cs typeface="Arial"/>
                <a:sym typeface="Arial"/>
              </a:rPr>
              <a:t>Each command in a program is called an instruction</a:t>
            </a:r>
            <a:endParaRPr sz="2000">
              <a:solidFill>
                <a:schemeClr val="dk1"/>
              </a:solidFill>
              <a:latin typeface="Arial"/>
              <a:ea typeface="Arial"/>
              <a:cs typeface="Arial"/>
              <a:sym typeface="Arial"/>
            </a:endParaRPr>
          </a:p>
          <a:p>
            <a:pPr marL="355600" marR="74295" lvl="0" indent="-342900" algn="l" rtl="0">
              <a:lnSpc>
                <a:spcPct val="80000"/>
              </a:lnSpc>
              <a:spcBef>
                <a:spcPts val="490"/>
              </a:spcBef>
              <a:spcAft>
                <a:spcPts val="0"/>
              </a:spcAft>
              <a:buClr>
                <a:schemeClr val="dk1"/>
              </a:buClr>
              <a:buSzPts val="2000"/>
              <a:buFont typeface="Arial"/>
              <a:buChar char="•"/>
            </a:pPr>
            <a:r>
              <a:rPr lang="en-US" sz="2000" b="1">
                <a:solidFill>
                  <a:schemeClr val="dk1"/>
                </a:solidFill>
                <a:latin typeface="Arial"/>
                <a:ea typeface="Arial"/>
                <a:cs typeface="Arial"/>
                <a:sym typeface="Arial"/>
              </a:rPr>
              <a:t>A program written in machine language is referred to as machine  code</a:t>
            </a:r>
            <a:endParaRPr sz="2000">
              <a:solidFill>
                <a:schemeClr val="dk1"/>
              </a:solidFill>
              <a:latin typeface="Arial"/>
              <a:ea typeface="Arial"/>
              <a:cs typeface="Arial"/>
              <a:sym typeface="Arial"/>
            </a:endParaRPr>
          </a:p>
          <a:p>
            <a:pPr marL="0" marR="0" lvl="0" indent="0" algn="l" rtl="0">
              <a:lnSpc>
                <a:spcPct val="100000"/>
              </a:lnSpc>
              <a:spcBef>
                <a:spcPts val="25"/>
              </a:spcBef>
              <a:spcAft>
                <a:spcPts val="0"/>
              </a:spcAft>
              <a:buNone/>
            </a:pPr>
            <a:endParaRPr sz="2100">
              <a:solidFill>
                <a:schemeClr val="dk1"/>
              </a:solidFill>
              <a:latin typeface="Times New Roman"/>
              <a:ea typeface="Times New Roman"/>
              <a:cs typeface="Times New Roman"/>
              <a:sym typeface="Times New Roman"/>
            </a:endParaRPr>
          </a:p>
          <a:p>
            <a:pPr marL="160020" marR="0" lvl="0" indent="0" algn="ctr" rtl="0">
              <a:lnSpc>
                <a:spcPct val="100000"/>
              </a:lnSpc>
              <a:spcBef>
                <a:spcPts val="0"/>
              </a:spcBef>
              <a:spcAft>
                <a:spcPts val="0"/>
              </a:spcAft>
              <a:buNone/>
            </a:pPr>
            <a:r>
              <a:rPr lang="en-US" sz="2400" b="1">
                <a:solidFill>
                  <a:srgbClr val="CC3300"/>
                </a:solidFill>
                <a:latin typeface="Arial"/>
                <a:ea typeface="Arial"/>
                <a:cs typeface="Arial"/>
                <a:sym typeface="Arial"/>
              </a:rPr>
              <a:t>ADD	</a:t>
            </a:r>
            <a:r>
              <a:rPr lang="en-US" sz="2400" b="1">
                <a:solidFill>
                  <a:srgbClr val="0984FF"/>
                </a:solidFill>
                <a:latin typeface="Arial"/>
                <a:ea typeface="Arial"/>
                <a:cs typeface="Arial"/>
                <a:sym typeface="Arial"/>
              </a:rPr>
              <a:t>AX</a:t>
            </a:r>
            <a:r>
              <a:rPr lang="en-US" sz="2400" b="1">
                <a:solidFill>
                  <a:schemeClr val="dk1"/>
                </a:solidFill>
                <a:latin typeface="Arial"/>
                <a:ea typeface="Arial"/>
                <a:cs typeface="Arial"/>
                <a:sym typeface="Arial"/>
              </a:rPr>
              <a:t>, </a:t>
            </a:r>
            <a:r>
              <a:rPr lang="en-US" sz="2400" b="1">
                <a:solidFill>
                  <a:srgbClr val="003399"/>
                </a:solidFill>
                <a:latin typeface="Arial"/>
                <a:ea typeface="Arial"/>
                <a:cs typeface="Arial"/>
                <a:sym typeface="Arial"/>
              </a:rPr>
              <a:t>BX</a:t>
            </a:r>
            <a:endParaRPr sz="2400">
              <a:solidFill>
                <a:schemeClr val="dk1"/>
              </a:solidFill>
              <a:latin typeface="Arial"/>
              <a:ea typeface="Arial"/>
              <a:cs typeface="Arial"/>
              <a:sym typeface="Arial"/>
            </a:endParaRPr>
          </a:p>
        </p:txBody>
      </p:sp>
      <p:sp>
        <p:nvSpPr>
          <p:cNvPr id="56" name="Google Shape;56;p8"/>
          <p:cNvSpPr txBox="1"/>
          <p:nvPr/>
        </p:nvSpPr>
        <p:spPr>
          <a:xfrm>
            <a:off x="1247139" y="3764279"/>
            <a:ext cx="114427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Arial"/>
                <a:ea typeface="Arial"/>
                <a:cs typeface="Arial"/>
                <a:sym typeface="Arial"/>
              </a:rPr>
              <a:t>(</a:t>
            </a:r>
            <a:r>
              <a:rPr lang="en-US" sz="2000" b="1">
                <a:solidFill>
                  <a:srgbClr val="CC3300"/>
                </a:solidFill>
                <a:latin typeface="Arial"/>
                <a:ea typeface="Arial"/>
                <a:cs typeface="Arial"/>
                <a:sym typeface="Arial"/>
              </a:rPr>
              <a:t>Opcode</a:t>
            </a:r>
            <a:r>
              <a:rPr lang="en-US" sz="2000" b="1">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57" name="Google Shape;57;p8"/>
          <p:cNvSpPr txBox="1"/>
          <p:nvPr/>
        </p:nvSpPr>
        <p:spPr>
          <a:xfrm>
            <a:off x="2785872" y="3764279"/>
            <a:ext cx="265811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dirty="0">
                <a:solidFill>
                  <a:schemeClr val="dk1"/>
                </a:solidFill>
                <a:latin typeface="Arial"/>
                <a:ea typeface="Arial"/>
                <a:cs typeface="Arial"/>
                <a:sym typeface="Arial"/>
              </a:rPr>
              <a:t>(</a:t>
            </a:r>
            <a:r>
              <a:rPr lang="en-US" sz="2000" b="1" dirty="0">
                <a:solidFill>
                  <a:srgbClr val="FF0000"/>
                </a:solidFill>
                <a:latin typeface="Arial"/>
                <a:ea typeface="Arial"/>
                <a:cs typeface="Arial"/>
                <a:sym typeface="Arial"/>
              </a:rPr>
              <a:t>Destination operand</a:t>
            </a:r>
            <a:r>
              <a:rPr lang="en-US" sz="2000" b="1" dirty="0">
                <a:solidFill>
                  <a:schemeClr val="dk1"/>
                </a:solidFill>
                <a:latin typeface="Arial"/>
                <a:ea typeface="Arial"/>
                <a:cs typeface="Arial"/>
                <a:sym typeface="Arial"/>
              </a:rPr>
              <a:t>)</a:t>
            </a:r>
            <a:endParaRPr sz="2000" dirty="0">
              <a:solidFill>
                <a:schemeClr val="dk1"/>
              </a:solidFill>
              <a:latin typeface="Arial"/>
              <a:ea typeface="Arial"/>
              <a:cs typeface="Arial"/>
              <a:sym typeface="Arial"/>
            </a:endParaRPr>
          </a:p>
        </p:txBody>
      </p:sp>
      <p:sp>
        <p:nvSpPr>
          <p:cNvPr id="58" name="Google Shape;58;p8"/>
          <p:cNvSpPr txBox="1"/>
          <p:nvPr/>
        </p:nvSpPr>
        <p:spPr>
          <a:xfrm>
            <a:off x="5769102" y="3764279"/>
            <a:ext cx="220345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Arial"/>
                <a:ea typeface="Arial"/>
                <a:cs typeface="Arial"/>
                <a:sym typeface="Arial"/>
              </a:rPr>
              <a:t>(</a:t>
            </a:r>
            <a:r>
              <a:rPr lang="en-US" sz="2000" b="1">
                <a:solidFill>
                  <a:srgbClr val="003399"/>
                </a:solidFill>
                <a:latin typeface="Arial"/>
                <a:ea typeface="Arial"/>
                <a:cs typeface="Arial"/>
                <a:sym typeface="Arial"/>
              </a:rPr>
              <a:t>Source operand </a:t>
            </a:r>
            <a:r>
              <a:rPr lang="en-US" sz="2000" b="1">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59" name="Google Shape;59;p8"/>
          <p:cNvSpPr/>
          <p:nvPr/>
        </p:nvSpPr>
        <p:spPr>
          <a:xfrm>
            <a:off x="1854200" y="3124200"/>
            <a:ext cx="1803400" cy="577850"/>
          </a:xfrm>
          <a:custGeom>
            <a:avLst/>
            <a:gdLst/>
            <a:ahLst/>
            <a:cxnLst/>
            <a:rect l="l" t="t" r="r" b="b"/>
            <a:pathLst>
              <a:path w="1803400" h="577850" extrusionOk="0">
                <a:moveTo>
                  <a:pt x="1803400" y="0"/>
                </a:moveTo>
                <a:lnTo>
                  <a:pt x="0" y="57785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8"/>
          <p:cNvSpPr/>
          <p:nvPr/>
        </p:nvSpPr>
        <p:spPr>
          <a:xfrm>
            <a:off x="1752600" y="3644900"/>
            <a:ext cx="125730" cy="107950"/>
          </a:xfrm>
          <a:custGeom>
            <a:avLst/>
            <a:gdLst/>
            <a:ahLst/>
            <a:cxnLst/>
            <a:rect l="l" t="t" r="r" b="b"/>
            <a:pathLst>
              <a:path w="125730" h="107950" extrusionOk="0">
                <a:moveTo>
                  <a:pt x="91439" y="0"/>
                </a:moveTo>
                <a:lnTo>
                  <a:pt x="0" y="88900"/>
                </a:lnTo>
                <a:lnTo>
                  <a:pt x="125730" y="107950"/>
                </a:lnTo>
                <a:lnTo>
                  <a:pt x="9143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8"/>
          <p:cNvSpPr/>
          <p:nvPr/>
        </p:nvSpPr>
        <p:spPr>
          <a:xfrm>
            <a:off x="4254500" y="3124200"/>
            <a:ext cx="381000" cy="523240"/>
          </a:xfrm>
          <a:custGeom>
            <a:avLst/>
            <a:gdLst/>
            <a:ahLst/>
            <a:cxnLst/>
            <a:rect l="l" t="t" r="r" b="b"/>
            <a:pathLst>
              <a:path w="381000" h="523239" extrusionOk="0">
                <a:moveTo>
                  <a:pt x="381000" y="0"/>
                </a:moveTo>
                <a:lnTo>
                  <a:pt x="0" y="523239"/>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8"/>
          <p:cNvSpPr/>
          <p:nvPr/>
        </p:nvSpPr>
        <p:spPr>
          <a:xfrm>
            <a:off x="4191000" y="3608070"/>
            <a:ext cx="114300" cy="125730"/>
          </a:xfrm>
          <a:custGeom>
            <a:avLst/>
            <a:gdLst/>
            <a:ahLst/>
            <a:cxnLst/>
            <a:rect l="l" t="t" r="r" b="b"/>
            <a:pathLst>
              <a:path w="114300" h="125729" extrusionOk="0">
                <a:moveTo>
                  <a:pt x="21589" y="0"/>
                </a:moveTo>
                <a:lnTo>
                  <a:pt x="0" y="125729"/>
                </a:lnTo>
                <a:lnTo>
                  <a:pt x="114300" y="67309"/>
                </a:lnTo>
                <a:lnTo>
                  <a:pt x="2158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8"/>
          <p:cNvSpPr/>
          <p:nvPr/>
        </p:nvSpPr>
        <p:spPr>
          <a:xfrm>
            <a:off x="5334000" y="3124200"/>
            <a:ext cx="971550" cy="485140"/>
          </a:xfrm>
          <a:custGeom>
            <a:avLst/>
            <a:gdLst/>
            <a:ahLst/>
            <a:cxnLst/>
            <a:rect l="l" t="t" r="r" b="b"/>
            <a:pathLst>
              <a:path w="971550" h="485139" extrusionOk="0">
                <a:moveTo>
                  <a:pt x="0" y="0"/>
                </a:moveTo>
                <a:lnTo>
                  <a:pt x="971550" y="485139"/>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8"/>
          <p:cNvSpPr/>
          <p:nvPr/>
        </p:nvSpPr>
        <p:spPr>
          <a:xfrm>
            <a:off x="6272529" y="3554729"/>
            <a:ext cx="128270" cy="102870"/>
          </a:xfrm>
          <a:custGeom>
            <a:avLst/>
            <a:gdLst/>
            <a:ahLst/>
            <a:cxnLst/>
            <a:rect l="l" t="t" r="r" b="b"/>
            <a:pathLst>
              <a:path w="128270" h="102870" extrusionOk="0">
                <a:moveTo>
                  <a:pt x="52070" y="0"/>
                </a:moveTo>
                <a:lnTo>
                  <a:pt x="0" y="102870"/>
                </a:lnTo>
                <a:lnTo>
                  <a:pt x="128270" y="102870"/>
                </a:lnTo>
                <a:lnTo>
                  <a:pt x="5207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8"/>
          <p:cNvSpPr txBox="1">
            <a:spLocks noGrp="1"/>
          </p:cNvSpPr>
          <p:nvPr>
            <p:ph type="title"/>
          </p:nvPr>
        </p:nvSpPr>
        <p:spPr>
          <a:xfrm>
            <a:off x="458469" y="34290"/>
            <a:ext cx="174625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Software</a:t>
            </a:r>
            <a:endParaRPr sz="3200">
              <a:latin typeface="Arial"/>
              <a:ea typeface="Arial"/>
              <a:cs typeface="Arial"/>
              <a:sym typeface="Arial"/>
            </a:endParaRPr>
          </a:p>
        </p:txBody>
      </p:sp>
      <p:sp>
        <p:nvSpPr>
          <p:cNvPr id="66" name="Google Shape;66;p8"/>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123825" lvl="0" indent="0" algn="l" rtl="0">
              <a:lnSpc>
                <a:spcPct val="117499"/>
              </a:lnSpc>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6"/>
          <p:cNvSpPr txBox="1">
            <a:spLocks noGrp="1"/>
          </p:cNvSpPr>
          <p:nvPr>
            <p:ph type="title"/>
          </p:nvPr>
        </p:nvSpPr>
        <p:spPr>
          <a:xfrm>
            <a:off x="524509" y="314959"/>
            <a:ext cx="539496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u="sng">
                <a:solidFill>
                  <a:srgbClr val="CC3300"/>
                </a:solidFill>
                <a:latin typeface="Times New Roman"/>
                <a:ea typeface="Times New Roman"/>
                <a:cs typeface="Times New Roman"/>
                <a:sym typeface="Times New Roman"/>
              </a:rPr>
              <a:t>Ex2:</a:t>
            </a:r>
            <a:r>
              <a:rPr lang="en-US" sz="2400" b="1">
                <a:solidFill>
                  <a:srgbClr val="CC3300"/>
                </a:solidFill>
                <a:latin typeface="Times New Roman"/>
                <a:ea typeface="Times New Roman"/>
                <a:cs typeface="Times New Roman"/>
                <a:sym typeface="Times New Roman"/>
              </a:rPr>
              <a:t>	AL = F3H, BL = 91H, AH = 00H</a:t>
            </a:r>
            <a:endParaRPr sz="2400">
              <a:latin typeface="Times New Roman"/>
              <a:ea typeface="Times New Roman"/>
              <a:cs typeface="Times New Roman"/>
              <a:sym typeface="Times New Roman"/>
            </a:endParaRPr>
          </a:p>
        </p:txBody>
      </p:sp>
      <p:sp>
        <p:nvSpPr>
          <p:cNvPr id="354" name="Google Shape;354;p26"/>
          <p:cNvSpPr txBox="1"/>
          <p:nvPr/>
        </p:nvSpPr>
        <p:spPr>
          <a:xfrm>
            <a:off x="1103630" y="916940"/>
            <a:ext cx="6815455" cy="1397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3366CC"/>
                </a:solidFill>
                <a:latin typeface="Times New Roman"/>
                <a:ea typeface="Times New Roman"/>
                <a:cs typeface="Times New Roman"/>
                <a:sym typeface="Times New Roman"/>
              </a:rPr>
              <a:t>1.	MUL BL → AL * BL = F3H * 91H = 89A3H → AX = 89A3H</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1750">
              <a:solidFill>
                <a:schemeClr val="dk1"/>
              </a:solidFill>
              <a:latin typeface="Times New Roman"/>
              <a:ea typeface="Times New Roman"/>
              <a:cs typeface="Times New Roman"/>
              <a:sym typeface="Times New Roman"/>
            </a:endParaRPr>
          </a:p>
          <a:p>
            <a:pPr marL="0" marR="64135" lvl="0" indent="0" algn="r" rtl="0">
              <a:lnSpc>
                <a:spcPct val="100000"/>
              </a:lnSpc>
              <a:spcBef>
                <a:spcPts val="0"/>
              </a:spcBef>
              <a:spcAft>
                <a:spcPts val="0"/>
              </a:spcAft>
              <a:buNone/>
            </a:pPr>
            <a:r>
              <a:rPr lang="en-US" sz="1800">
                <a:solidFill>
                  <a:srgbClr val="3366CC"/>
                </a:solidFill>
                <a:latin typeface="Times New Roman"/>
                <a:ea typeface="Times New Roman"/>
                <a:cs typeface="Times New Roman"/>
                <a:sym typeface="Times New Roman"/>
              </a:rPr>
              <a:t>2.	IMUL BL → AL * BL = </a:t>
            </a:r>
            <a:r>
              <a:rPr lang="en-US" sz="1800">
                <a:solidFill>
                  <a:srgbClr val="33CC33"/>
                </a:solidFill>
                <a:latin typeface="Times New Roman"/>
                <a:ea typeface="Times New Roman"/>
                <a:cs typeface="Times New Roman"/>
                <a:sym typeface="Times New Roman"/>
              </a:rPr>
              <a:t>2’S </a:t>
            </a:r>
            <a:r>
              <a:rPr lang="en-US" sz="1800">
                <a:solidFill>
                  <a:srgbClr val="3366CC"/>
                </a:solidFill>
                <a:latin typeface="Times New Roman"/>
                <a:ea typeface="Times New Roman"/>
                <a:cs typeface="Times New Roman"/>
                <a:sym typeface="Times New Roman"/>
              </a:rPr>
              <a:t>AL * </a:t>
            </a:r>
            <a:r>
              <a:rPr lang="en-US" sz="1800">
                <a:solidFill>
                  <a:srgbClr val="33CC33"/>
                </a:solidFill>
                <a:latin typeface="Times New Roman"/>
                <a:ea typeface="Times New Roman"/>
                <a:cs typeface="Times New Roman"/>
                <a:sym typeface="Times New Roman"/>
              </a:rPr>
              <a:t>2’S </a:t>
            </a:r>
            <a:r>
              <a:rPr lang="en-US" sz="1800">
                <a:solidFill>
                  <a:srgbClr val="3366CC"/>
                </a:solidFill>
                <a:latin typeface="Times New Roman"/>
                <a:ea typeface="Times New Roman"/>
                <a:cs typeface="Times New Roman"/>
                <a:sym typeface="Times New Roman"/>
              </a:rPr>
              <a:t>BL </a:t>
            </a:r>
            <a:r>
              <a:rPr lang="en-US" sz="1800">
                <a:solidFill>
                  <a:schemeClr val="dk1"/>
                </a:solidFill>
                <a:latin typeface="Times New Roman"/>
                <a:ea typeface="Times New Roman"/>
                <a:cs typeface="Times New Roman"/>
                <a:sym typeface="Times New Roman"/>
              </a:rPr>
              <a:t>= </a:t>
            </a:r>
            <a:r>
              <a:rPr lang="en-US" sz="1800">
                <a:solidFill>
                  <a:srgbClr val="33CC33"/>
                </a:solidFill>
                <a:latin typeface="Times New Roman"/>
                <a:ea typeface="Times New Roman"/>
                <a:cs typeface="Times New Roman"/>
                <a:sym typeface="Times New Roman"/>
              </a:rPr>
              <a:t>2’S </a:t>
            </a:r>
            <a:r>
              <a:rPr lang="en-US" sz="1800">
                <a:solidFill>
                  <a:srgbClr val="3366CC"/>
                </a:solidFill>
                <a:latin typeface="Times New Roman"/>
                <a:ea typeface="Times New Roman"/>
                <a:cs typeface="Times New Roman"/>
                <a:sym typeface="Times New Roman"/>
              </a:rPr>
              <a:t>(F3H) * </a:t>
            </a:r>
            <a:r>
              <a:rPr lang="en-US" sz="1800">
                <a:solidFill>
                  <a:srgbClr val="33CC33"/>
                </a:solidFill>
                <a:latin typeface="Times New Roman"/>
                <a:ea typeface="Times New Roman"/>
                <a:cs typeface="Times New Roman"/>
                <a:sym typeface="Times New Roman"/>
              </a:rPr>
              <a:t>2’S</a:t>
            </a:r>
            <a:r>
              <a:rPr lang="en-US" sz="1800">
                <a:solidFill>
                  <a:srgbClr val="3366CC"/>
                </a:solidFill>
                <a:latin typeface="Times New Roman"/>
                <a:ea typeface="Times New Roman"/>
                <a:cs typeface="Times New Roman"/>
                <a:sym typeface="Times New Roman"/>
              </a:rPr>
              <a:t>(91H) =</a:t>
            </a:r>
            <a:endParaRPr sz="1800">
              <a:solidFill>
                <a:schemeClr val="dk1"/>
              </a:solidFill>
              <a:latin typeface="Times New Roman"/>
              <a:ea typeface="Times New Roman"/>
              <a:cs typeface="Times New Roman"/>
              <a:sym typeface="Times New Roman"/>
            </a:endParaRPr>
          </a:p>
          <a:p>
            <a:pPr marL="0" marR="5080" lvl="0" indent="0" algn="r" rtl="0">
              <a:lnSpc>
                <a:spcPct val="100000"/>
              </a:lnSpc>
              <a:spcBef>
                <a:spcPts val="0"/>
              </a:spcBef>
              <a:spcAft>
                <a:spcPts val="0"/>
              </a:spcAft>
              <a:buNone/>
            </a:pPr>
            <a:r>
              <a:rPr lang="en-US" sz="1800">
                <a:solidFill>
                  <a:srgbClr val="3366CC"/>
                </a:solidFill>
                <a:latin typeface="Times New Roman"/>
                <a:ea typeface="Times New Roman"/>
                <a:cs typeface="Times New Roman"/>
                <a:sym typeface="Times New Roman"/>
              </a:rPr>
              <a:t>0DH * 6FH = 05A3H → AX.</a:t>
            </a:r>
            <a:endParaRPr sz="1800">
              <a:solidFill>
                <a:schemeClr val="dk1"/>
              </a:solidFill>
              <a:latin typeface="Times New Roman"/>
              <a:ea typeface="Times New Roman"/>
              <a:cs typeface="Times New Roman"/>
              <a:sym typeface="Times New Roman"/>
            </a:endParaRPr>
          </a:p>
        </p:txBody>
      </p:sp>
      <p:sp>
        <p:nvSpPr>
          <p:cNvPr id="355" name="Google Shape;355;p26"/>
          <p:cNvSpPr txBox="1"/>
          <p:nvPr/>
        </p:nvSpPr>
        <p:spPr>
          <a:xfrm>
            <a:off x="1488439" y="2553970"/>
            <a:ext cx="13157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3366CC"/>
                </a:solidFill>
                <a:latin typeface="Times New Roman"/>
                <a:ea typeface="Times New Roman"/>
                <a:cs typeface="Times New Roman"/>
                <a:sym typeface="Times New Roman"/>
              </a:rPr>
              <a:t>3.IDIV BL →</a:t>
            </a:r>
            <a:endParaRPr sz="1800">
              <a:solidFill>
                <a:schemeClr val="dk1"/>
              </a:solidFill>
              <a:latin typeface="Times New Roman"/>
              <a:ea typeface="Times New Roman"/>
              <a:cs typeface="Times New Roman"/>
              <a:sym typeface="Times New Roman"/>
            </a:endParaRPr>
          </a:p>
        </p:txBody>
      </p:sp>
      <p:sp>
        <p:nvSpPr>
          <p:cNvPr id="356" name="Google Shape;356;p26"/>
          <p:cNvSpPr/>
          <p:nvPr/>
        </p:nvSpPr>
        <p:spPr>
          <a:xfrm>
            <a:off x="2921000" y="2758439"/>
            <a:ext cx="386080" cy="0"/>
          </a:xfrm>
          <a:custGeom>
            <a:avLst/>
            <a:gdLst/>
            <a:ahLst/>
            <a:cxnLst/>
            <a:rect l="l" t="t" r="r" b="b"/>
            <a:pathLst>
              <a:path w="386079" h="120000" extrusionOk="0">
                <a:moveTo>
                  <a:pt x="0" y="0"/>
                </a:moveTo>
                <a:lnTo>
                  <a:pt x="38607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7" name="Google Shape;357;p26"/>
          <p:cNvSpPr txBox="1"/>
          <p:nvPr/>
        </p:nvSpPr>
        <p:spPr>
          <a:xfrm>
            <a:off x="2957829" y="2757170"/>
            <a:ext cx="323215" cy="32893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i="1">
                <a:solidFill>
                  <a:schemeClr val="dk1"/>
                </a:solidFill>
                <a:latin typeface="Times New Roman"/>
                <a:ea typeface="Times New Roman"/>
                <a:cs typeface="Times New Roman"/>
                <a:sym typeface="Times New Roman"/>
              </a:rPr>
              <a:t>BL</a:t>
            </a:r>
            <a:endParaRPr sz="2000">
              <a:solidFill>
                <a:schemeClr val="dk1"/>
              </a:solidFill>
              <a:latin typeface="Times New Roman"/>
              <a:ea typeface="Times New Roman"/>
              <a:cs typeface="Times New Roman"/>
              <a:sym typeface="Times New Roman"/>
            </a:endParaRPr>
          </a:p>
        </p:txBody>
      </p:sp>
      <p:sp>
        <p:nvSpPr>
          <p:cNvPr id="358" name="Google Shape;358;p26"/>
          <p:cNvSpPr txBox="1"/>
          <p:nvPr/>
        </p:nvSpPr>
        <p:spPr>
          <a:xfrm>
            <a:off x="2912110" y="2393950"/>
            <a:ext cx="624840" cy="328930"/>
          </a:xfrm>
          <a:prstGeom prst="rect">
            <a:avLst/>
          </a:prstGeom>
          <a:noFill/>
          <a:ln>
            <a:noFill/>
          </a:ln>
        </p:spPr>
        <p:txBody>
          <a:bodyPr spcFirstLastPara="1" wrap="square" lIns="0" tIns="11425" rIns="0" bIns="0" anchor="t" anchorCtr="0">
            <a:spAutoFit/>
          </a:bodyPr>
          <a:lstStyle/>
          <a:p>
            <a:pPr marL="38100" marR="0" lvl="0" indent="0" algn="l" rtl="0">
              <a:lnSpc>
                <a:spcPct val="100000"/>
              </a:lnSpc>
              <a:spcBef>
                <a:spcPts val="0"/>
              </a:spcBef>
              <a:spcAft>
                <a:spcPts val="0"/>
              </a:spcAft>
              <a:buNone/>
            </a:pPr>
            <a:r>
              <a:rPr lang="en-US" sz="2000" i="1">
                <a:solidFill>
                  <a:schemeClr val="dk1"/>
                </a:solidFill>
                <a:latin typeface="Times New Roman"/>
                <a:ea typeface="Times New Roman"/>
                <a:cs typeface="Times New Roman"/>
                <a:sym typeface="Times New Roman"/>
              </a:rPr>
              <a:t>AX </a:t>
            </a:r>
            <a:r>
              <a:rPr lang="en-US" sz="2700" baseline="-25000">
                <a:solidFill>
                  <a:srgbClr val="3366CC"/>
                </a:solidFill>
                <a:latin typeface="Times New Roman"/>
                <a:ea typeface="Times New Roman"/>
                <a:cs typeface="Times New Roman"/>
                <a:sym typeface="Times New Roman"/>
              </a:rPr>
              <a:t>=</a:t>
            </a:r>
            <a:endParaRPr sz="2700" baseline="-25000">
              <a:solidFill>
                <a:schemeClr val="dk1"/>
              </a:solidFill>
              <a:latin typeface="Times New Roman"/>
              <a:ea typeface="Times New Roman"/>
              <a:cs typeface="Times New Roman"/>
              <a:sym typeface="Times New Roman"/>
            </a:endParaRPr>
          </a:p>
        </p:txBody>
      </p:sp>
      <p:sp>
        <p:nvSpPr>
          <p:cNvPr id="359" name="Google Shape;359;p26"/>
          <p:cNvSpPr/>
          <p:nvPr/>
        </p:nvSpPr>
        <p:spPr>
          <a:xfrm>
            <a:off x="3589020" y="2679700"/>
            <a:ext cx="1000760" cy="0"/>
          </a:xfrm>
          <a:custGeom>
            <a:avLst/>
            <a:gdLst/>
            <a:ahLst/>
            <a:cxnLst/>
            <a:rect l="l" t="t" r="r" b="b"/>
            <a:pathLst>
              <a:path w="1000760" h="120000" extrusionOk="0">
                <a:moveTo>
                  <a:pt x="0" y="0"/>
                </a:moveTo>
                <a:lnTo>
                  <a:pt x="100075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26"/>
          <p:cNvSpPr txBox="1"/>
          <p:nvPr/>
        </p:nvSpPr>
        <p:spPr>
          <a:xfrm>
            <a:off x="3585209" y="2678429"/>
            <a:ext cx="101346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2' </a:t>
            </a:r>
            <a:r>
              <a:rPr lang="en-US" sz="2000" i="1">
                <a:solidFill>
                  <a:schemeClr val="dk1"/>
                </a:solidFill>
                <a:latin typeface="Times New Roman"/>
                <a:ea typeface="Times New Roman"/>
                <a:cs typeface="Times New Roman"/>
                <a:sym typeface="Times New Roman"/>
              </a:rPr>
              <a:t>S </a:t>
            </a:r>
            <a:r>
              <a:rPr lang="en-US" sz="2000">
                <a:solidFill>
                  <a:schemeClr val="dk1"/>
                </a:solidFill>
                <a:latin typeface="Times New Roman"/>
                <a:ea typeface="Times New Roman"/>
                <a:cs typeface="Times New Roman"/>
                <a:sym typeface="Times New Roman"/>
              </a:rPr>
              <a:t>(91</a:t>
            </a:r>
            <a:r>
              <a:rPr lang="en-US" sz="2000" i="1">
                <a:solidFill>
                  <a:schemeClr val="dk1"/>
                </a:solidFill>
                <a:latin typeface="Times New Roman"/>
                <a:ea typeface="Times New Roman"/>
                <a:cs typeface="Times New Roman"/>
                <a:sym typeface="Times New Roman"/>
              </a:rPr>
              <a:t>H </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361" name="Google Shape;361;p26"/>
          <p:cNvSpPr txBox="1"/>
          <p:nvPr/>
        </p:nvSpPr>
        <p:spPr>
          <a:xfrm>
            <a:off x="3680459" y="2312670"/>
            <a:ext cx="78740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00</a:t>
            </a:r>
            <a:r>
              <a:rPr lang="en-US" sz="2000" i="1">
                <a:solidFill>
                  <a:schemeClr val="dk1"/>
                </a:solidFill>
                <a:latin typeface="Times New Roman"/>
                <a:ea typeface="Times New Roman"/>
                <a:cs typeface="Times New Roman"/>
                <a:sym typeface="Times New Roman"/>
              </a:rPr>
              <a:t>F </a:t>
            </a:r>
            <a:r>
              <a:rPr lang="en-US" sz="2000">
                <a:solidFill>
                  <a:schemeClr val="dk1"/>
                </a:solidFill>
                <a:latin typeface="Times New Roman"/>
                <a:ea typeface="Times New Roman"/>
                <a:cs typeface="Times New Roman"/>
                <a:sym typeface="Times New Roman"/>
              </a:rPr>
              <a:t>3</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sp>
        <p:nvSpPr>
          <p:cNvPr id="362" name="Google Shape;362;p26"/>
          <p:cNvSpPr/>
          <p:nvPr/>
        </p:nvSpPr>
        <p:spPr>
          <a:xfrm>
            <a:off x="5029200" y="2682239"/>
            <a:ext cx="797560" cy="0"/>
          </a:xfrm>
          <a:custGeom>
            <a:avLst/>
            <a:gdLst/>
            <a:ahLst/>
            <a:cxnLst/>
            <a:rect l="l" t="t" r="r" b="b"/>
            <a:pathLst>
              <a:path w="797560" h="120000" extrusionOk="0">
                <a:moveTo>
                  <a:pt x="0" y="0"/>
                </a:moveTo>
                <a:lnTo>
                  <a:pt x="79756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26"/>
          <p:cNvSpPr txBox="1"/>
          <p:nvPr/>
        </p:nvSpPr>
        <p:spPr>
          <a:xfrm>
            <a:off x="5162550" y="2680970"/>
            <a:ext cx="502284" cy="33210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6</a:t>
            </a:r>
            <a:r>
              <a:rPr lang="en-US" sz="2000" i="1">
                <a:solidFill>
                  <a:schemeClr val="dk1"/>
                </a:solidFill>
                <a:latin typeface="Times New Roman"/>
                <a:ea typeface="Times New Roman"/>
                <a:cs typeface="Times New Roman"/>
                <a:sym typeface="Times New Roman"/>
              </a:rPr>
              <a:t>FH</a:t>
            </a:r>
            <a:endParaRPr sz="2000">
              <a:solidFill>
                <a:schemeClr val="dk1"/>
              </a:solidFill>
              <a:latin typeface="Times New Roman"/>
              <a:ea typeface="Times New Roman"/>
              <a:cs typeface="Times New Roman"/>
              <a:sym typeface="Times New Roman"/>
            </a:endParaRPr>
          </a:p>
        </p:txBody>
      </p:sp>
      <p:sp>
        <p:nvSpPr>
          <p:cNvPr id="364" name="Google Shape;364;p26"/>
          <p:cNvSpPr txBox="1"/>
          <p:nvPr/>
        </p:nvSpPr>
        <p:spPr>
          <a:xfrm>
            <a:off x="4758568" y="2312670"/>
            <a:ext cx="3569970" cy="541020"/>
          </a:xfrm>
          <a:prstGeom prst="rect">
            <a:avLst/>
          </a:prstGeom>
          <a:noFill/>
          <a:ln>
            <a:noFill/>
          </a:ln>
        </p:spPr>
        <p:txBody>
          <a:bodyPr spcFirstLastPara="1" wrap="square" lIns="0" tIns="13950" rIns="0" bIns="0" anchor="t" anchorCtr="0">
            <a:spAutoFit/>
          </a:bodyPr>
          <a:lstStyle/>
          <a:p>
            <a:pPr marL="275590" marR="0" lvl="0" indent="0" algn="l" rtl="0">
              <a:lnSpc>
                <a:spcPct val="107250"/>
              </a:lnSpc>
              <a:spcBef>
                <a:spcPts val="0"/>
              </a:spcBef>
              <a:spcAft>
                <a:spcPts val="0"/>
              </a:spcAft>
              <a:buNone/>
            </a:pPr>
            <a:r>
              <a:rPr lang="en-US" sz="2000">
                <a:solidFill>
                  <a:schemeClr val="dk1"/>
                </a:solidFill>
                <a:latin typeface="Times New Roman"/>
                <a:ea typeface="Times New Roman"/>
                <a:cs typeface="Times New Roman"/>
                <a:sym typeface="Times New Roman"/>
              </a:rPr>
              <a:t>00</a:t>
            </a:r>
            <a:r>
              <a:rPr lang="en-US" sz="2000" i="1">
                <a:solidFill>
                  <a:schemeClr val="dk1"/>
                </a:solidFill>
                <a:latin typeface="Times New Roman"/>
                <a:ea typeface="Times New Roman"/>
                <a:cs typeface="Times New Roman"/>
                <a:sym typeface="Times New Roman"/>
              </a:rPr>
              <a:t>F </a:t>
            </a:r>
            <a:r>
              <a:rPr lang="en-US" sz="2000">
                <a:solidFill>
                  <a:schemeClr val="dk1"/>
                </a:solidFill>
                <a:latin typeface="Times New Roman"/>
                <a:ea typeface="Times New Roman"/>
                <a:cs typeface="Times New Roman"/>
                <a:sym typeface="Times New Roman"/>
              </a:rPr>
              <a:t>3</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a:p>
            <a:pPr marL="12700" marR="0" lvl="0" indent="0" algn="l" rtl="0">
              <a:lnSpc>
                <a:spcPct val="105833"/>
              </a:lnSpc>
              <a:spcBef>
                <a:spcPts val="0"/>
              </a:spcBef>
              <a:spcAft>
                <a:spcPts val="0"/>
              </a:spcAft>
              <a:buNone/>
            </a:pPr>
            <a:r>
              <a:rPr lang="en-US" sz="1800">
                <a:solidFill>
                  <a:srgbClr val="3366CC"/>
                </a:solidFill>
                <a:latin typeface="Times New Roman"/>
                <a:ea typeface="Times New Roman"/>
                <a:cs typeface="Times New Roman"/>
                <a:sym typeface="Times New Roman"/>
              </a:rPr>
              <a:t>=	= 2→ (00F3 – 2*6F=15H)</a:t>
            </a:r>
            <a:endParaRPr sz="1800">
              <a:solidFill>
                <a:schemeClr val="dk1"/>
              </a:solidFill>
              <a:latin typeface="Times New Roman"/>
              <a:ea typeface="Times New Roman"/>
              <a:cs typeface="Times New Roman"/>
              <a:sym typeface="Times New Roman"/>
            </a:endParaRPr>
          </a:p>
        </p:txBody>
      </p:sp>
      <p:graphicFrame>
        <p:nvGraphicFramePr>
          <p:cNvPr id="365" name="Google Shape;365;p26"/>
          <p:cNvGraphicFramePr/>
          <p:nvPr/>
        </p:nvGraphicFramePr>
        <p:xfrm>
          <a:off x="1443846" y="3196446"/>
          <a:ext cx="1752600" cy="1023595"/>
        </p:xfrm>
        <a:graphic>
          <a:graphicData uri="http://schemas.openxmlformats.org/drawingml/2006/table">
            <a:tbl>
              <a:tblPr firstRow="1" bandRow="1">
                <a:noFill/>
                <a:tableStyleId>{BD6958E2-4D59-4B7E-A24A-5A335BC5D1EE}</a:tableStyleId>
              </a:tblPr>
              <a:tblGrid>
                <a:gridCol w="903600">
                  <a:extLst>
                    <a:ext uri="{9D8B030D-6E8A-4147-A177-3AD203B41FA5}">
                      <a16:colId xmlns:a16="http://schemas.microsoft.com/office/drawing/2014/main" val="20000"/>
                    </a:ext>
                  </a:extLst>
                </a:gridCol>
                <a:gridCol w="849000">
                  <a:extLst>
                    <a:ext uri="{9D8B030D-6E8A-4147-A177-3AD203B41FA5}">
                      <a16:colId xmlns:a16="http://schemas.microsoft.com/office/drawing/2014/main" val="20001"/>
                    </a:ext>
                  </a:extLst>
                </a:gridCol>
              </a:tblGrid>
              <a:tr h="356225">
                <a:tc gridSpan="2">
                  <a:txBody>
                    <a:bodyPr/>
                    <a:lstStyle/>
                    <a:p>
                      <a:pPr marL="268605" marR="0" lvl="0" indent="0" algn="l" rtl="0">
                        <a:lnSpc>
                          <a:spcPct val="100000"/>
                        </a:lnSpc>
                        <a:spcBef>
                          <a:spcPts val="0"/>
                        </a:spcBef>
                        <a:spcAft>
                          <a:spcPts val="0"/>
                        </a:spcAft>
                        <a:buNone/>
                      </a:pPr>
                      <a:r>
                        <a:rPr lang="en-US" sz="1800" u="none" strike="noStrike" cap="none">
                          <a:solidFill>
                            <a:srgbClr val="33CC33"/>
                          </a:solidFill>
                          <a:latin typeface="Times New Roman"/>
                          <a:ea typeface="Times New Roman"/>
                          <a:cs typeface="Times New Roman"/>
                          <a:sym typeface="Times New Roman"/>
                        </a:rPr>
                        <a:t>AH	AL</a:t>
                      </a:r>
                      <a:endParaRPr sz="1800" u="none" strike="noStrike" cap="none">
                        <a:latin typeface="Times New Roman"/>
                        <a:ea typeface="Times New Roman"/>
                        <a:cs typeface="Times New Roman"/>
                        <a:sym typeface="Times New Roman"/>
                      </a:endParaRPr>
                    </a:p>
                  </a:txBody>
                  <a:tcPr marL="0" marR="0" marT="64775"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10000"/>
                  </a:ext>
                </a:extLst>
              </a:tr>
              <a:tr h="381625">
                <a:tc>
                  <a:txBody>
                    <a:bodyPr/>
                    <a:lstStyle/>
                    <a:p>
                      <a:pPr marL="292735" marR="0" lvl="0" indent="0" algn="l" rtl="0">
                        <a:lnSpc>
                          <a:spcPct val="100000"/>
                        </a:lnSpc>
                        <a:spcBef>
                          <a:spcPts val="0"/>
                        </a:spcBef>
                        <a:spcAft>
                          <a:spcPts val="0"/>
                        </a:spcAft>
                        <a:buNone/>
                      </a:pPr>
                      <a:r>
                        <a:rPr lang="en-US" sz="1800" u="none" strike="noStrike" cap="none">
                          <a:solidFill>
                            <a:srgbClr val="3366CC"/>
                          </a:solidFill>
                          <a:latin typeface="Arial"/>
                          <a:ea typeface="Arial"/>
                          <a:cs typeface="Arial"/>
                          <a:sym typeface="Arial"/>
                        </a:rPr>
                        <a:t>15</a:t>
                      </a:r>
                      <a:endParaRPr sz="1800" u="none" strike="noStrike" cap="none">
                        <a:latin typeface="Arial"/>
                        <a:ea typeface="Arial"/>
                        <a:cs typeface="Arial"/>
                        <a:sym typeface="Arial"/>
                      </a:endParaRPr>
                    </a:p>
                  </a:txBody>
                  <a:tcPr marL="0" marR="0" marT="53975"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B w="9525" cap="flat" cmpd="sng">
                      <a:solidFill>
                        <a:srgbClr val="9F9F9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solidFill>
                            <a:srgbClr val="3366CC"/>
                          </a:solidFill>
                          <a:latin typeface="Arial"/>
                          <a:ea typeface="Arial"/>
                          <a:cs typeface="Arial"/>
                          <a:sym typeface="Arial"/>
                        </a:rPr>
                        <a:t>02</a:t>
                      </a:r>
                      <a:endParaRPr sz="1800" u="none" strike="noStrike" cap="none">
                        <a:latin typeface="Arial"/>
                        <a:ea typeface="Arial"/>
                        <a:cs typeface="Arial"/>
                        <a:sym typeface="Arial"/>
                      </a:endParaRPr>
                    </a:p>
                  </a:txBody>
                  <a:tcPr marL="0" marR="0" marT="53975"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lnB w="9525" cap="flat" cmpd="sng">
                      <a:solidFill>
                        <a:srgbClr val="9F9F9F"/>
                      </a:solidFill>
                      <a:prstDash val="solid"/>
                      <a:round/>
                      <a:headEnd type="none" w="sm" len="sm"/>
                      <a:tailEnd type="none" w="sm" len="sm"/>
                    </a:lnB>
                  </a:tcPr>
                </a:tc>
                <a:extLst>
                  <a:ext uri="{0D108BD9-81ED-4DB2-BD59-A6C34878D82A}">
                    <a16:rowId xmlns:a16="http://schemas.microsoft.com/office/drawing/2014/main" val="10001"/>
                  </a:ext>
                </a:extLst>
              </a:tr>
              <a:tr h="252725">
                <a:tc gridSpan="2">
                  <a:txBody>
                    <a:bodyPr/>
                    <a:lstStyle/>
                    <a:p>
                      <a:pPr marL="413384" marR="0" lvl="0" indent="0" algn="l" rtl="0">
                        <a:lnSpc>
                          <a:spcPct val="100000"/>
                        </a:lnSpc>
                        <a:spcBef>
                          <a:spcPts val="0"/>
                        </a:spcBef>
                        <a:spcAft>
                          <a:spcPts val="0"/>
                        </a:spcAft>
                        <a:buNone/>
                      </a:pPr>
                      <a:r>
                        <a:rPr lang="en-US" sz="1800" b="1" u="none" strike="noStrike" cap="none">
                          <a:solidFill>
                            <a:srgbClr val="33CC33"/>
                          </a:solidFill>
                          <a:latin typeface="Times New Roman"/>
                          <a:ea typeface="Times New Roman"/>
                          <a:cs typeface="Times New Roman"/>
                          <a:sym typeface="Times New Roman"/>
                        </a:rPr>
                        <a:t>R	Q</a:t>
                      </a:r>
                      <a:endParaRPr sz="1800" u="none" strike="noStrike" cap="none">
                        <a:latin typeface="Times New Roman"/>
                        <a:ea typeface="Times New Roman"/>
                        <a:cs typeface="Times New Roman"/>
                        <a:sym typeface="Times New Roman"/>
                      </a:endParaRPr>
                    </a:p>
                  </a:txBody>
                  <a:tcPr marL="0" marR="0" marT="11425"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lnB w="9525" cap="flat" cmpd="sng">
                      <a:solidFill>
                        <a:srgbClr val="9F9F9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366" name="Google Shape;366;p26"/>
          <p:cNvSpPr txBox="1"/>
          <p:nvPr/>
        </p:nvSpPr>
        <p:spPr>
          <a:xfrm>
            <a:off x="4486909" y="3467100"/>
            <a:ext cx="53340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i="1">
                <a:solidFill>
                  <a:schemeClr val="dk1"/>
                </a:solidFill>
                <a:latin typeface="Times New Roman"/>
                <a:ea typeface="Times New Roman"/>
                <a:cs typeface="Times New Roman"/>
                <a:sym typeface="Times New Roman"/>
              </a:rPr>
              <a:t>NEG</a:t>
            </a:r>
            <a:endParaRPr sz="2000">
              <a:solidFill>
                <a:schemeClr val="dk1"/>
              </a:solidFill>
              <a:latin typeface="Times New Roman"/>
              <a:ea typeface="Times New Roman"/>
              <a:cs typeface="Times New Roman"/>
              <a:sym typeface="Times New Roman"/>
            </a:endParaRPr>
          </a:p>
        </p:txBody>
      </p:sp>
      <p:sp>
        <p:nvSpPr>
          <p:cNvPr id="367" name="Google Shape;367;p26"/>
          <p:cNvSpPr txBox="1"/>
          <p:nvPr/>
        </p:nvSpPr>
        <p:spPr>
          <a:xfrm>
            <a:off x="3644900" y="3307079"/>
            <a:ext cx="822325" cy="3302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000" u="sng">
                <a:solidFill>
                  <a:schemeClr val="dk1"/>
                </a:solidFill>
                <a:latin typeface="Times New Roman"/>
                <a:ea typeface="Times New Roman"/>
                <a:cs typeface="Times New Roman"/>
                <a:sym typeface="Times New Roman"/>
              </a:rPr>
              <a:t> </a:t>
            </a:r>
            <a:r>
              <a:rPr lang="en-US" sz="2000" i="1" u="sng">
                <a:solidFill>
                  <a:schemeClr val="dk1"/>
                </a:solidFill>
                <a:latin typeface="Times New Roman"/>
                <a:ea typeface="Times New Roman"/>
                <a:cs typeface="Times New Roman"/>
                <a:sym typeface="Times New Roman"/>
              </a:rPr>
              <a:t>POS</a:t>
            </a:r>
            <a:r>
              <a:rPr lang="en-US" sz="2000" i="1">
                <a:solidFill>
                  <a:schemeClr val="dk1"/>
                </a:solidFill>
                <a:latin typeface="Times New Roman"/>
                <a:ea typeface="Times New Roman"/>
                <a:cs typeface="Times New Roman"/>
                <a:sym typeface="Times New Roman"/>
              </a:rPr>
              <a:t> </a:t>
            </a:r>
            <a:r>
              <a:rPr lang="en-US" sz="3000" baseline="-25000">
                <a:solidFill>
                  <a:schemeClr val="dk1"/>
                </a:solidFill>
                <a:latin typeface="Noto Sans Symbols"/>
                <a:ea typeface="Noto Sans Symbols"/>
                <a:cs typeface="Noto Sans Symbols"/>
                <a:sym typeface="Noto Sans Symbols"/>
              </a:rPr>
              <a:t>=</a:t>
            </a:r>
            <a:endParaRPr sz="3000" baseline="-25000">
              <a:solidFill>
                <a:schemeClr val="dk1"/>
              </a:solidFill>
              <a:latin typeface="Noto Sans Symbols"/>
              <a:ea typeface="Noto Sans Symbols"/>
              <a:cs typeface="Noto Sans Symbols"/>
              <a:sym typeface="Noto Sans Symbols"/>
            </a:endParaRPr>
          </a:p>
        </p:txBody>
      </p:sp>
      <p:sp>
        <p:nvSpPr>
          <p:cNvPr id="368" name="Google Shape;368;p26"/>
          <p:cNvSpPr txBox="1"/>
          <p:nvPr/>
        </p:nvSpPr>
        <p:spPr>
          <a:xfrm>
            <a:off x="5184140" y="3539490"/>
            <a:ext cx="19621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00FF00"/>
                </a:solidFill>
                <a:latin typeface="Arial"/>
                <a:ea typeface="Arial"/>
                <a:cs typeface="Arial"/>
                <a:sym typeface="Arial"/>
              </a:rPr>
              <a:t>→ </a:t>
            </a:r>
            <a:r>
              <a:rPr lang="en-US" sz="1800">
                <a:solidFill>
                  <a:srgbClr val="33CC33"/>
                </a:solidFill>
                <a:latin typeface="Arial"/>
                <a:ea typeface="Arial"/>
                <a:cs typeface="Arial"/>
                <a:sym typeface="Arial"/>
              </a:rPr>
              <a:t>2’s(02) = FEH</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graphicFrame>
        <p:nvGraphicFramePr>
          <p:cNvPr id="369" name="Google Shape;369;p26"/>
          <p:cNvGraphicFramePr/>
          <p:nvPr/>
        </p:nvGraphicFramePr>
        <p:xfrm>
          <a:off x="7160116" y="3138026"/>
          <a:ext cx="1752600" cy="778823"/>
        </p:xfrm>
        <a:graphic>
          <a:graphicData uri="http://schemas.openxmlformats.org/drawingml/2006/table">
            <a:tbl>
              <a:tblPr firstRow="1" bandRow="1">
                <a:noFill/>
                <a:tableStyleId>{BD6958E2-4D59-4B7E-A24A-5A335BC5D1EE}</a:tableStyleId>
              </a:tblPr>
              <a:tblGrid>
                <a:gridCol w="770900">
                  <a:extLst>
                    <a:ext uri="{9D8B030D-6E8A-4147-A177-3AD203B41FA5}">
                      <a16:colId xmlns:a16="http://schemas.microsoft.com/office/drawing/2014/main" val="20000"/>
                    </a:ext>
                  </a:extLst>
                </a:gridCol>
                <a:gridCol w="981700">
                  <a:extLst>
                    <a:ext uri="{9D8B030D-6E8A-4147-A177-3AD203B41FA5}">
                      <a16:colId xmlns:a16="http://schemas.microsoft.com/office/drawing/2014/main" val="20001"/>
                    </a:ext>
                  </a:extLst>
                </a:gridCol>
              </a:tblGrid>
              <a:tr h="367025">
                <a:tc gridSpan="2">
                  <a:txBody>
                    <a:bodyPr/>
                    <a:lstStyle/>
                    <a:p>
                      <a:pPr marL="201295" marR="0" lvl="0" indent="0" algn="l" rtl="0">
                        <a:lnSpc>
                          <a:spcPct val="117999"/>
                        </a:lnSpc>
                        <a:spcBef>
                          <a:spcPts val="0"/>
                        </a:spcBef>
                        <a:spcAft>
                          <a:spcPts val="0"/>
                        </a:spcAft>
                        <a:buNone/>
                      </a:pPr>
                      <a:r>
                        <a:rPr lang="en-US" sz="2000" u="none" strike="noStrike" cap="none">
                          <a:solidFill>
                            <a:srgbClr val="33CC33"/>
                          </a:solidFill>
                          <a:latin typeface="Times New Roman"/>
                          <a:ea typeface="Times New Roman"/>
                          <a:cs typeface="Times New Roman"/>
                          <a:sym typeface="Times New Roman"/>
                        </a:rPr>
                        <a:t>AH	AL</a:t>
                      </a:r>
                      <a:endParaRPr sz="2000" u="none" strike="noStrike" cap="none">
                        <a:latin typeface="Times New Roman"/>
                        <a:ea typeface="Times New Roman"/>
                        <a:cs typeface="Times New Roman"/>
                        <a:sym typeface="Times New Roman"/>
                      </a:endParaRPr>
                    </a:p>
                  </a:txBody>
                  <a:tcPr marL="0" marR="0" marT="5460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10000"/>
                  </a:ext>
                </a:extLst>
              </a:tr>
              <a:tr h="394975">
                <a:tc>
                  <a:txBody>
                    <a:bodyPr/>
                    <a:lstStyle/>
                    <a:p>
                      <a:pPr marL="226695" marR="0" lvl="0" indent="0" algn="l" rtl="0">
                        <a:lnSpc>
                          <a:spcPct val="100000"/>
                        </a:lnSpc>
                        <a:spcBef>
                          <a:spcPts val="0"/>
                        </a:spcBef>
                        <a:spcAft>
                          <a:spcPts val="0"/>
                        </a:spcAft>
                        <a:buNone/>
                      </a:pPr>
                      <a:r>
                        <a:rPr lang="en-US" sz="1800" u="none" strike="noStrike" cap="none">
                          <a:solidFill>
                            <a:srgbClr val="3366CC"/>
                          </a:solidFill>
                          <a:latin typeface="Arial"/>
                          <a:ea typeface="Arial"/>
                          <a:cs typeface="Arial"/>
                          <a:sym typeface="Arial"/>
                        </a:rPr>
                        <a:t>15</a:t>
                      </a:r>
                      <a:endParaRPr sz="1800" u="none" strike="noStrike" cap="none">
                        <a:latin typeface="Arial"/>
                        <a:ea typeface="Arial"/>
                        <a:cs typeface="Arial"/>
                        <a:sym typeface="Arial"/>
                      </a:endParaRPr>
                    </a:p>
                  </a:txBody>
                  <a:tcPr marL="0" marR="0" marT="58425"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B w="9525" cap="flat" cmpd="sng">
                      <a:solidFill>
                        <a:srgbClr val="9F9F9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solidFill>
                            <a:srgbClr val="3366CC"/>
                          </a:solidFill>
                          <a:latin typeface="Arial"/>
                          <a:ea typeface="Arial"/>
                          <a:cs typeface="Arial"/>
                          <a:sym typeface="Arial"/>
                        </a:rPr>
                        <a:t>FE</a:t>
                      </a:r>
                      <a:endParaRPr sz="1800" u="none" strike="noStrike" cap="none">
                        <a:latin typeface="Arial"/>
                        <a:ea typeface="Arial"/>
                        <a:cs typeface="Arial"/>
                        <a:sym typeface="Arial"/>
                      </a:endParaRPr>
                    </a:p>
                  </a:txBody>
                  <a:tcPr marL="0" marR="0" marT="58425"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lnB w="9525" cap="flat" cmpd="sng">
                      <a:solidFill>
                        <a:srgbClr val="9F9F9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70" name="Google Shape;370;p26"/>
          <p:cNvSpPr txBox="1"/>
          <p:nvPr/>
        </p:nvSpPr>
        <p:spPr>
          <a:xfrm>
            <a:off x="3337559" y="3506470"/>
            <a:ext cx="883919" cy="488950"/>
          </a:xfrm>
          <a:prstGeom prst="rect">
            <a:avLst/>
          </a:prstGeom>
          <a:noFill/>
          <a:ln>
            <a:noFill/>
          </a:ln>
        </p:spPr>
        <p:txBody>
          <a:bodyPr spcFirstLastPara="1" wrap="square" lIns="0" tIns="12700" rIns="0" bIns="0" anchor="t" anchorCtr="0">
            <a:spAutoFit/>
          </a:bodyPr>
          <a:lstStyle/>
          <a:p>
            <a:pPr marL="12700" marR="0" lvl="0" indent="0" algn="l" rtl="0">
              <a:lnSpc>
                <a:spcPct val="94722"/>
              </a:lnSpc>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365760" marR="0" lvl="0" indent="0" algn="l" rtl="0">
              <a:lnSpc>
                <a:spcPct val="97250"/>
              </a:lnSpc>
              <a:spcBef>
                <a:spcPts val="0"/>
              </a:spcBef>
              <a:spcAft>
                <a:spcPts val="0"/>
              </a:spcAft>
              <a:buNone/>
            </a:pPr>
            <a:r>
              <a:rPr lang="en-US" sz="2000" i="1">
                <a:solidFill>
                  <a:schemeClr val="dk1"/>
                </a:solidFill>
                <a:latin typeface="Times New Roman"/>
                <a:ea typeface="Times New Roman"/>
                <a:cs typeface="Times New Roman"/>
                <a:sym typeface="Times New Roman"/>
              </a:rPr>
              <a:t>NEG</a:t>
            </a:r>
            <a:endParaRPr sz="2000">
              <a:solidFill>
                <a:schemeClr val="dk1"/>
              </a:solidFill>
              <a:latin typeface="Times New Roman"/>
              <a:ea typeface="Times New Roman"/>
              <a:cs typeface="Times New Roman"/>
              <a:sym typeface="Times New Roman"/>
            </a:endParaRPr>
          </a:p>
        </p:txBody>
      </p:sp>
      <p:sp>
        <p:nvSpPr>
          <p:cNvPr id="371" name="Google Shape;371;p26"/>
          <p:cNvSpPr txBox="1"/>
          <p:nvPr/>
        </p:nvSpPr>
        <p:spPr>
          <a:xfrm>
            <a:off x="4517042" y="4796790"/>
            <a:ext cx="23018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3366CC"/>
                </a:solidFill>
                <a:latin typeface="Times New Roman"/>
                <a:ea typeface="Times New Roman"/>
                <a:cs typeface="Times New Roman"/>
                <a:sym typeface="Times New Roman"/>
              </a:rPr>
              <a:t>= 01→</a:t>
            </a:r>
            <a:r>
              <a:rPr lang="en-US" sz="1800">
                <a:solidFill>
                  <a:srgbClr val="0984FF"/>
                </a:solidFill>
                <a:latin typeface="Times New Roman"/>
                <a:ea typeface="Times New Roman"/>
                <a:cs typeface="Times New Roman"/>
                <a:sym typeface="Times New Roman"/>
              </a:rPr>
              <a:t>(</a:t>
            </a:r>
            <a:r>
              <a:rPr lang="en-US" sz="1800">
                <a:solidFill>
                  <a:srgbClr val="33CC33"/>
                </a:solidFill>
                <a:latin typeface="Times New Roman"/>
                <a:ea typeface="Times New Roman"/>
                <a:cs typeface="Times New Roman"/>
                <a:sym typeface="Times New Roman"/>
              </a:rPr>
              <a:t>F3-1*91=62</a:t>
            </a:r>
            <a:r>
              <a:rPr lang="en-US" sz="1800">
                <a:solidFill>
                  <a:srgbClr val="00FF00"/>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372" name="Google Shape;372;p26"/>
          <p:cNvSpPr/>
          <p:nvPr/>
        </p:nvSpPr>
        <p:spPr>
          <a:xfrm>
            <a:off x="2931160" y="4977129"/>
            <a:ext cx="386080" cy="0"/>
          </a:xfrm>
          <a:custGeom>
            <a:avLst/>
            <a:gdLst/>
            <a:ahLst/>
            <a:cxnLst/>
            <a:rect l="l" t="t" r="r" b="b"/>
            <a:pathLst>
              <a:path w="386079" h="120000" extrusionOk="0">
                <a:moveTo>
                  <a:pt x="0" y="0"/>
                </a:moveTo>
                <a:lnTo>
                  <a:pt x="38607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3" name="Google Shape;373;p26"/>
          <p:cNvSpPr txBox="1"/>
          <p:nvPr/>
        </p:nvSpPr>
        <p:spPr>
          <a:xfrm>
            <a:off x="1496060" y="4796790"/>
            <a:ext cx="2004695" cy="508000"/>
          </a:xfrm>
          <a:prstGeom prst="rect">
            <a:avLst/>
          </a:prstGeom>
          <a:noFill/>
          <a:ln>
            <a:noFill/>
          </a:ln>
        </p:spPr>
        <p:txBody>
          <a:bodyPr spcFirstLastPara="1" wrap="square" lIns="0" tIns="12700" rIns="0" bIns="0" anchor="t" anchorCtr="0">
            <a:spAutoFit/>
          </a:bodyPr>
          <a:lstStyle/>
          <a:p>
            <a:pPr marL="12700" marR="0" lvl="0" indent="0" algn="l" rtl="0">
              <a:lnSpc>
                <a:spcPct val="98888"/>
              </a:lnSpc>
              <a:spcBef>
                <a:spcPts val="0"/>
              </a:spcBef>
              <a:spcAft>
                <a:spcPts val="0"/>
              </a:spcAft>
              <a:buNone/>
            </a:pPr>
            <a:r>
              <a:rPr lang="en-US" sz="1800">
                <a:solidFill>
                  <a:srgbClr val="3366CC"/>
                </a:solidFill>
                <a:latin typeface="Times New Roman"/>
                <a:ea typeface="Times New Roman"/>
                <a:cs typeface="Times New Roman"/>
                <a:sym typeface="Times New Roman"/>
              </a:rPr>
              <a:t>4.  DIV BL →	=</a:t>
            </a:r>
            <a:endParaRPr sz="1800">
              <a:solidFill>
                <a:schemeClr val="dk1"/>
              </a:solidFill>
              <a:latin typeface="Times New Roman"/>
              <a:ea typeface="Times New Roman"/>
              <a:cs typeface="Times New Roman"/>
              <a:sym typeface="Times New Roman"/>
            </a:endParaRPr>
          </a:p>
          <a:p>
            <a:pPr marL="1483995" marR="0" lvl="0" indent="0" algn="l" rtl="0">
              <a:lnSpc>
                <a:spcPct val="101000"/>
              </a:lnSpc>
              <a:spcBef>
                <a:spcPts val="0"/>
              </a:spcBef>
              <a:spcAft>
                <a:spcPts val="0"/>
              </a:spcAft>
              <a:buNone/>
            </a:pPr>
            <a:r>
              <a:rPr lang="en-US" sz="2000" i="1">
                <a:solidFill>
                  <a:schemeClr val="dk1"/>
                </a:solidFill>
                <a:latin typeface="Times New Roman"/>
                <a:ea typeface="Times New Roman"/>
                <a:cs typeface="Times New Roman"/>
                <a:sym typeface="Times New Roman"/>
              </a:rPr>
              <a:t>BL</a:t>
            </a:r>
            <a:endParaRPr sz="2000">
              <a:solidFill>
                <a:schemeClr val="dk1"/>
              </a:solidFill>
              <a:latin typeface="Times New Roman"/>
              <a:ea typeface="Times New Roman"/>
              <a:cs typeface="Times New Roman"/>
              <a:sym typeface="Times New Roman"/>
            </a:endParaRPr>
          </a:p>
        </p:txBody>
      </p:sp>
      <p:sp>
        <p:nvSpPr>
          <p:cNvPr id="374" name="Google Shape;374;p26"/>
          <p:cNvSpPr txBox="1"/>
          <p:nvPr/>
        </p:nvSpPr>
        <p:spPr>
          <a:xfrm>
            <a:off x="2947670" y="4612640"/>
            <a:ext cx="337185" cy="32893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i="1">
                <a:solidFill>
                  <a:schemeClr val="dk1"/>
                </a:solidFill>
                <a:latin typeface="Times New Roman"/>
                <a:ea typeface="Times New Roman"/>
                <a:cs typeface="Times New Roman"/>
                <a:sym typeface="Times New Roman"/>
              </a:rPr>
              <a:t>AX</a:t>
            </a:r>
            <a:endParaRPr sz="2000">
              <a:solidFill>
                <a:schemeClr val="dk1"/>
              </a:solidFill>
              <a:latin typeface="Times New Roman"/>
              <a:ea typeface="Times New Roman"/>
              <a:cs typeface="Times New Roman"/>
              <a:sym typeface="Times New Roman"/>
            </a:endParaRPr>
          </a:p>
        </p:txBody>
      </p:sp>
      <p:sp>
        <p:nvSpPr>
          <p:cNvPr id="375" name="Google Shape;375;p26"/>
          <p:cNvSpPr/>
          <p:nvPr/>
        </p:nvSpPr>
        <p:spPr>
          <a:xfrm>
            <a:off x="3674109" y="4951729"/>
            <a:ext cx="797560" cy="0"/>
          </a:xfrm>
          <a:custGeom>
            <a:avLst/>
            <a:gdLst/>
            <a:ahLst/>
            <a:cxnLst/>
            <a:rect l="l" t="t" r="r" b="b"/>
            <a:pathLst>
              <a:path w="797560" h="120000" extrusionOk="0">
                <a:moveTo>
                  <a:pt x="0" y="0"/>
                </a:moveTo>
                <a:lnTo>
                  <a:pt x="79756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6" name="Google Shape;376;p26"/>
          <p:cNvSpPr txBox="1"/>
          <p:nvPr/>
        </p:nvSpPr>
        <p:spPr>
          <a:xfrm>
            <a:off x="3827779" y="4950459"/>
            <a:ext cx="455295" cy="33210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91</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sp>
        <p:nvSpPr>
          <p:cNvPr id="377" name="Google Shape;377;p26"/>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20</a:t>
            </a:fld>
            <a:endParaRPr/>
          </a:p>
        </p:txBody>
      </p:sp>
      <p:sp>
        <p:nvSpPr>
          <p:cNvPr id="378" name="Google Shape;378;p26"/>
          <p:cNvSpPr txBox="1"/>
          <p:nvPr/>
        </p:nvSpPr>
        <p:spPr>
          <a:xfrm>
            <a:off x="3666490" y="4582159"/>
            <a:ext cx="782955" cy="33210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00</a:t>
            </a:r>
            <a:r>
              <a:rPr lang="en-US" sz="2000" i="1">
                <a:solidFill>
                  <a:schemeClr val="dk1"/>
                </a:solidFill>
                <a:latin typeface="Times New Roman"/>
                <a:ea typeface="Times New Roman"/>
                <a:cs typeface="Times New Roman"/>
                <a:sym typeface="Times New Roman"/>
              </a:rPr>
              <a:t>F </a:t>
            </a:r>
            <a:r>
              <a:rPr lang="en-US" sz="2000">
                <a:solidFill>
                  <a:schemeClr val="dk1"/>
                </a:solidFill>
                <a:latin typeface="Times New Roman"/>
                <a:ea typeface="Times New Roman"/>
                <a:cs typeface="Times New Roman"/>
                <a:sym typeface="Times New Roman"/>
              </a:rPr>
              <a:t>3</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graphicFrame>
        <p:nvGraphicFramePr>
          <p:cNvPr id="379" name="Google Shape;379;p26"/>
          <p:cNvGraphicFramePr/>
          <p:nvPr/>
        </p:nvGraphicFramePr>
        <p:xfrm>
          <a:off x="7082646" y="4491846"/>
          <a:ext cx="1605275" cy="1006231"/>
        </p:xfrm>
        <a:graphic>
          <a:graphicData uri="http://schemas.openxmlformats.org/drawingml/2006/table">
            <a:tbl>
              <a:tblPr firstRow="1" bandRow="1">
                <a:noFill/>
                <a:tableStyleId>{BD6958E2-4D59-4B7E-A24A-5A335BC5D1EE}</a:tableStyleId>
              </a:tblPr>
              <a:tblGrid>
                <a:gridCol w="770250">
                  <a:extLst>
                    <a:ext uri="{9D8B030D-6E8A-4147-A177-3AD203B41FA5}">
                      <a16:colId xmlns:a16="http://schemas.microsoft.com/office/drawing/2014/main" val="20000"/>
                    </a:ext>
                  </a:extLst>
                </a:gridCol>
                <a:gridCol w="835025">
                  <a:extLst>
                    <a:ext uri="{9D8B030D-6E8A-4147-A177-3AD203B41FA5}">
                      <a16:colId xmlns:a16="http://schemas.microsoft.com/office/drawing/2014/main" val="20001"/>
                    </a:ext>
                  </a:extLst>
                </a:gridCol>
              </a:tblGrid>
              <a:tr h="314950">
                <a:tc gridSpan="2">
                  <a:txBody>
                    <a:bodyPr/>
                    <a:lstStyle/>
                    <a:p>
                      <a:pPr marL="194945" marR="0" lvl="0" indent="0" algn="l" rtl="0">
                        <a:lnSpc>
                          <a:spcPct val="112777"/>
                        </a:lnSpc>
                        <a:spcBef>
                          <a:spcPts val="0"/>
                        </a:spcBef>
                        <a:spcAft>
                          <a:spcPts val="0"/>
                        </a:spcAft>
                        <a:buNone/>
                      </a:pPr>
                      <a:r>
                        <a:rPr lang="en-US" sz="1800" u="none" strike="noStrike" cap="none">
                          <a:solidFill>
                            <a:srgbClr val="33CC33"/>
                          </a:solidFill>
                          <a:latin typeface="Times New Roman"/>
                          <a:ea typeface="Times New Roman"/>
                          <a:cs typeface="Times New Roman"/>
                          <a:sym typeface="Times New Roman"/>
                        </a:rPr>
                        <a:t>AH	AL</a:t>
                      </a:r>
                      <a:endParaRPr sz="1800" u="none" strike="noStrike" cap="none">
                        <a:latin typeface="Times New Roman"/>
                        <a:ea typeface="Times New Roman"/>
                        <a:cs typeface="Times New Roman"/>
                        <a:sym typeface="Times New Roman"/>
                      </a:endParaRPr>
                    </a:p>
                  </a:txBody>
                  <a:tcPr marL="0" marR="0" marT="4445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10000"/>
                  </a:ext>
                </a:extLst>
              </a:tr>
              <a:tr h="336550">
                <a:tc>
                  <a:txBody>
                    <a:bodyPr/>
                    <a:lstStyle/>
                    <a:p>
                      <a:pPr marL="242570" marR="0" lvl="0" indent="0" algn="l" rtl="0">
                        <a:lnSpc>
                          <a:spcPct val="100000"/>
                        </a:lnSpc>
                        <a:spcBef>
                          <a:spcPts val="0"/>
                        </a:spcBef>
                        <a:spcAft>
                          <a:spcPts val="0"/>
                        </a:spcAft>
                        <a:buNone/>
                      </a:pPr>
                      <a:r>
                        <a:rPr lang="en-US" sz="1800" u="none" strike="noStrike" cap="none">
                          <a:solidFill>
                            <a:srgbClr val="3366CC"/>
                          </a:solidFill>
                          <a:latin typeface="Times New Roman"/>
                          <a:ea typeface="Times New Roman"/>
                          <a:cs typeface="Times New Roman"/>
                          <a:sym typeface="Times New Roman"/>
                        </a:rPr>
                        <a:t>62</a:t>
                      </a:r>
                      <a:endParaRPr sz="1800" u="none" strike="noStrike" cap="none">
                        <a:latin typeface="Times New Roman"/>
                        <a:ea typeface="Times New Roman"/>
                        <a:cs typeface="Times New Roman"/>
                        <a:sym typeface="Times New Roman"/>
                      </a:endParaRPr>
                    </a:p>
                  </a:txBody>
                  <a:tcPr marL="0" marR="0" marT="3175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B w="9525" cap="flat" cmpd="sng">
                      <a:solidFill>
                        <a:srgbClr val="9F9F9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solidFill>
                            <a:srgbClr val="3366CC"/>
                          </a:solidFill>
                          <a:latin typeface="Times New Roman"/>
                          <a:ea typeface="Times New Roman"/>
                          <a:cs typeface="Times New Roman"/>
                          <a:sym typeface="Times New Roman"/>
                        </a:rPr>
                        <a:t>01</a:t>
                      </a:r>
                      <a:endParaRPr sz="1800" u="none" strike="noStrike" cap="none">
                        <a:latin typeface="Times New Roman"/>
                        <a:ea typeface="Times New Roman"/>
                        <a:cs typeface="Times New Roman"/>
                        <a:sym typeface="Times New Roman"/>
                      </a:endParaRPr>
                    </a:p>
                  </a:txBody>
                  <a:tcPr marL="0" marR="0" marT="3175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lnB w="9525" cap="flat" cmpd="sng">
                      <a:solidFill>
                        <a:srgbClr val="9F9F9F"/>
                      </a:solidFill>
                      <a:prstDash val="solid"/>
                      <a:round/>
                      <a:headEnd type="none" w="sm" len="sm"/>
                      <a:tailEnd type="none" w="sm" len="sm"/>
                    </a:lnB>
                  </a:tcPr>
                </a:tc>
                <a:extLst>
                  <a:ext uri="{0D108BD9-81ED-4DB2-BD59-A6C34878D82A}">
                    <a16:rowId xmlns:a16="http://schemas.microsoft.com/office/drawing/2014/main" val="10001"/>
                  </a:ext>
                </a:extLst>
              </a:tr>
              <a:tr h="339100">
                <a:tc gridSpan="2">
                  <a:txBody>
                    <a:bodyPr/>
                    <a:lstStyle/>
                    <a:p>
                      <a:pPr marL="317500" marR="0" lvl="0" indent="0" algn="l" rtl="0">
                        <a:lnSpc>
                          <a:spcPct val="100000"/>
                        </a:lnSpc>
                        <a:spcBef>
                          <a:spcPts val="0"/>
                        </a:spcBef>
                        <a:spcAft>
                          <a:spcPts val="0"/>
                        </a:spcAft>
                        <a:buNone/>
                      </a:pPr>
                      <a:r>
                        <a:rPr lang="en-US" sz="1800" u="none" strike="noStrike" cap="none">
                          <a:solidFill>
                            <a:srgbClr val="33CC33"/>
                          </a:solidFill>
                          <a:latin typeface="Arial"/>
                          <a:ea typeface="Arial"/>
                          <a:cs typeface="Arial"/>
                          <a:sym typeface="Arial"/>
                        </a:rPr>
                        <a:t>R	Q</a:t>
                      </a:r>
                      <a:endParaRPr sz="1800" u="none" strike="noStrike" cap="none">
                        <a:latin typeface="Arial"/>
                        <a:ea typeface="Arial"/>
                        <a:cs typeface="Arial"/>
                        <a:sym typeface="Arial"/>
                      </a:endParaRPr>
                    </a:p>
                  </a:txBody>
                  <a:tcPr marL="0" marR="0" marT="4190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lnB w="9525" cap="flat" cmpd="sng">
                      <a:solidFill>
                        <a:srgbClr val="9F9F9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7"/>
          <p:cNvSpPr txBox="1">
            <a:spLocks noGrp="1"/>
          </p:cNvSpPr>
          <p:nvPr>
            <p:ph type="title"/>
          </p:nvPr>
        </p:nvSpPr>
        <p:spPr>
          <a:xfrm>
            <a:off x="839469" y="571500"/>
            <a:ext cx="587248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u="sng">
                <a:solidFill>
                  <a:srgbClr val="CC3300"/>
                </a:solidFill>
                <a:latin typeface="Times New Roman"/>
                <a:ea typeface="Times New Roman"/>
                <a:cs typeface="Times New Roman"/>
                <a:sym typeface="Times New Roman"/>
              </a:rPr>
              <a:t>Ex3:</a:t>
            </a:r>
            <a:r>
              <a:rPr lang="en-US" sz="2400" b="1">
                <a:solidFill>
                  <a:srgbClr val="CC3300"/>
                </a:solidFill>
                <a:latin typeface="Times New Roman"/>
                <a:ea typeface="Times New Roman"/>
                <a:cs typeface="Times New Roman"/>
                <a:sym typeface="Times New Roman"/>
              </a:rPr>
              <a:t>	AX= F000H, BX= 9015H, DX= 0000H</a:t>
            </a:r>
            <a:endParaRPr sz="2400">
              <a:latin typeface="Times New Roman"/>
              <a:ea typeface="Times New Roman"/>
              <a:cs typeface="Times New Roman"/>
              <a:sym typeface="Times New Roman"/>
            </a:endParaRPr>
          </a:p>
        </p:txBody>
      </p:sp>
      <p:graphicFrame>
        <p:nvGraphicFramePr>
          <p:cNvPr id="385" name="Google Shape;385;p27"/>
          <p:cNvGraphicFramePr/>
          <p:nvPr/>
        </p:nvGraphicFramePr>
        <p:xfrm>
          <a:off x="4711556" y="976486"/>
          <a:ext cx="2211075" cy="857583"/>
        </p:xfrm>
        <a:graphic>
          <a:graphicData uri="http://schemas.openxmlformats.org/drawingml/2006/table">
            <a:tbl>
              <a:tblPr firstRow="1" bandRow="1">
                <a:noFill/>
                <a:tableStyleId>{BD6958E2-4D59-4B7E-A24A-5A335BC5D1EE}</a:tableStyleId>
              </a:tblPr>
              <a:tblGrid>
                <a:gridCol w="1170950">
                  <a:extLst>
                    <a:ext uri="{9D8B030D-6E8A-4147-A177-3AD203B41FA5}">
                      <a16:colId xmlns:a16="http://schemas.microsoft.com/office/drawing/2014/main" val="20000"/>
                    </a:ext>
                  </a:extLst>
                </a:gridCol>
                <a:gridCol w="1040125">
                  <a:extLst>
                    <a:ext uri="{9D8B030D-6E8A-4147-A177-3AD203B41FA5}">
                      <a16:colId xmlns:a16="http://schemas.microsoft.com/office/drawing/2014/main" val="20001"/>
                    </a:ext>
                  </a:extLst>
                </a:gridCol>
              </a:tblGrid>
              <a:tr h="405125">
                <a:tc gridSpan="2">
                  <a:txBody>
                    <a:bodyPr/>
                    <a:lstStyle/>
                    <a:p>
                      <a:pPr marL="353060" marR="0" lvl="0" indent="0" algn="l" rtl="0">
                        <a:lnSpc>
                          <a:spcPct val="119090"/>
                        </a:lnSpc>
                        <a:spcBef>
                          <a:spcPts val="0"/>
                        </a:spcBef>
                        <a:spcAft>
                          <a:spcPts val="0"/>
                        </a:spcAft>
                        <a:buNone/>
                      </a:pPr>
                      <a:r>
                        <a:rPr lang="en-US" sz="2200" u="none" strike="noStrike" cap="none">
                          <a:solidFill>
                            <a:srgbClr val="33CC33"/>
                          </a:solidFill>
                          <a:latin typeface="Times New Roman"/>
                          <a:ea typeface="Times New Roman"/>
                          <a:cs typeface="Times New Roman"/>
                          <a:sym typeface="Times New Roman"/>
                        </a:rPr>
                        <a:t>DX	AX</a:t>
                      </a:r>
                      <a:endParaRPr sz="2200" u="none" strike="noStrike" cap="none">
                        <a:latin typeface="Times New Roman"/>
                        <a:ea typeface="Times New Roman"/>
                        <a:cs typeface="Times New Roman"/>
                        <a:sym typeface="Times New Roman"/>
                      </a:endParaRPr>
                    </a:p>
                  </a:txBody>
                  <a:tcPr marL="0" marR="0" marT="5970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10000"/>
                  </a:ext>
                </a:extLst>
              </a:tr>
              <a:tr h="433075">
                <a:tc>
                  <a:txBody>
                    <a:bodyPr/>
                    <a:lstStyle/>
                    <a:p>
                      <a:pPr marL="274955" marR="0" lvl="0" indent="0" algn="l" rtl="0">
                        <a:lnSpc>
                          <a:spcPct val="100000"/>
                        </a:lnSpc>
                        <a:spcBef>
                          <a:spcPts val="0"/>
                        </a:spcBef>
                        <a:spcAft>
                          <a:spcPts val="0"/>
                        </a:spcAft>
                        <a:buNone/>
                      </a:pPr>
                      <a:r>
                        <a:rPr lang="en-US" sz="2200" u="none" strike="noStrike" cap="none">
                          <a:solidFill>
                            <a:srgbClr val="3366CC"/>
                          </a:solidFill>
                          <a:latin typeface="Arial"/>
                          <a:ea typeface="Arial"/>
                          <a:cs typeface="Arial"/>
                          <a:sym typeface="Arial"/>
                        </a:rPr>
                        <a:t>8713</a:t>
                      </a:r>
                      <a:endParaRPr sz="2200" u="none" strike="noStrike" cap="none">
                        <a:latin typeface="Arial"/>
                        <a:ea typeface="Arial"/>
                        <a:cs typeface="Arial"/>
                        <a:sym typeface="Arial"/>
                      </a:endParaRPr>
                    </a:p>
                  </a:txBody>
                  <a:tcPr marL="0" marR="0" marT="4825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B w="9525" cap="flat" cmpd="sng">
                      <a:solidFill>
                        <a:srgbClr val="9F9F9F"/>
                      </a:solidFill>
                      <a:prstDash val="solid"/>
                      <a:round/>
                      <a:headEnd type="none" w="sm" len="sm"/>
                      <a:tailEnd type="none" w="sm" len="sm"/>
                    </a:lnB>
                  </a:tcPr>
                </a:tc>
                <a:tc>
                  <a:txBody>
                    <a:bodyPr/>
                    <a:lstStyle/>
                    <a:p>
                      <a:pPr marL="191770" marR="0" lvl="0" indent="0" algn="l" rtl="0">
                        <a:lnSpc>
                          <a:spcPct val="100000"/>
                        </a:lnSpc>
                        <a:spcBef>
                          <a:spcPts val="0"/>
                        </a:spcBef>
                        <a:spcAft>
                          <a:spcPts val="0"/>
                        </a:spcAft>
                        <a:buNone/>
                      </a:pPr>
                      <a:r>
                        <a:rPr lang="en-US" sz="2200" u="none" strike="noStrike" cap="none">
                          <a:solidFill>
                            <a:srgbClr val="3366CC"/>
                          </a:solidFill>
                          <a:latin typeface="Arial"/>
                          <a:ea typeface="Arial"/>
                          <a:cs typeface="Arial"/>
                          <a:sym typeface="Arial"/>
                        </a:rPr>
                        <a:t>B000</a:t>
                      </a:r>
                      <a:endParaRPr sz="2200" u="none" strike="noStrike" cap="none">
                        <a:latin typeface="Arial"/>
                        <a:ea typeface="Arial"/>
                        <a:cs typeface="Arial"/>
                        <a:sym typeface="Arial"/>
                      </a:endParaRPr>
                    </a:p>
                  </a:txBody>
                  <a:tcPr marL="0" marR="0" marT="4825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lnB w="9525" cap="flat" cmpd="sng">
                      <a:solidFill>
                        <a:srgbClr val="9F9F9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86" name="Google Shape;386;p27"/>
          <p:cNvGraphicFramePr/>
          <p:nvPr/>
        </p:nvGraphicFramePr>
        <p:xfrm>
          <a:off x="6944216" y="1984866"/>
          <a:ext cx="2023100" cy="703766"/>
        </p:xfrm>
        <a:graphic>
          <a:graphicData uri="http://schemas.openxmlformats.org/drawingml/2006/table">
            <a:tbl>
              <a:tblPr firstRow="1" bandRow="1">
                <a:noFill/>
                <a:tableStyleId>{BD6958E2-4D59-4B7E-A24A-5A335BC5D1EE}</a:tableStyleId>
              </a:tblPr>
              <a:tblGrid>
                <a:gridCol w="98805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tblGrid>
              <a:tr h="313700">
                <a:tc gridSpan="2">
                  <a:txBody>
                    <a:bodyPr/>
                    <a:lstStyle/>
                    <a:p>
                      <a:pPr marL="321945" marR="0" lvl="0" indent="0" algn="l" rtl="0">
                        <a:lnSpc>
                          <a:spcPct val="107000"/>
                        </a:lnSpc>
                        <a:spcBef>
                          <a:spcPts val="0"/>
                        </a:spcBef>
                        <a:spcAft>
                          <a:spcPts val="0"/>
                        </a:spcAft>
                        <a:buNone/>
                      </a:pPr>
                      <a:r>
                        <a:rPr lang="en-US" sz="2000" u="none" strike="noStrike" cap="none">
                          <a:solidFill>
                            <a:srgbClr val="33CC33"/>
                          </a:solidFill>
                          <a:latin typeface="Times New Roman"/>
                          <a:ea typeface="Times New Roman"/>
                          <a:cs typeface="Times New Roman"/>
                          <a:sym typeface="Times New Roman"/>
                        </a:rPr>
                        <a:t>DX	AX</a:t>
                      </a:r>
                      <a:endParaRPr sz="2000" u="none" strike="noStrike" cap="none">
                        <a:latin typeface="Times New Roman"/>
                        <a:ea typeface="Times New Roman"/>
                        <a:cs typeface="Times New Roman"/>
                        <a:sym typeface="Times New Roman"/>
                      </a:endParaRPr>
                    </a:p>
                  </a:txBody>
                  <a:tcPr marL="0" marR="0" marT="2920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10000"/>
                  </a:ext>
                </a:extLst>
              </a:tr>
              <a:tr h="353050">
                <a:tc>
                  <a:txBody>
                    <a:bodyPr/>
                    <a:lstStyle/>
                    <a:p>
                      <a:pPr marL="160655" marR="0" lvl="0" indent="0" algn="l" rtl="0">
                        <a:lnSpc>
                          <a:spcPct val="119090"/>
                        </a:lnSpc>
                        <a:spcBef>
                          <a:spcPts val="0"/>
                        </a:spcBef>
                        <a:spcAft>
                          <a:spcPts val="0"/>
                        </a:spcAft>
                        <a:buNone/>
                      </a:pPr>
                      <a:r>
                        <a:rPr lang="en-US" sz="2200" u="none" strike="noStrike" cap="none">
                          <a:solidFill>
                            <a:srgbClr val="3366CC"/>
                          </a:solidFill>
                          <a:latin typeface="Arial"/>
                          <a:ea typeface="Arial"/>
                          <a:cs typeface="Arial"/>
                          <a:sym typeface="Arial"/>
                        </a:rPr>
                        <a:t>06FE</a:t>
                      </a:r>
                      <a:endParaRPr sz="2200" u="none" strike="noStrike" cap="none">
                        <a:latin typeface="Arial"/>
                        <a:ea typeface="Arial"/>
                        <a:cs typeface="Arial"/>
                        <a:sym typeface="Arial"/>
                      </a:endParaRPr>
                    </a:p>
                  </a:txBody>
                  <a:tcPr marL="0" marR="0" marT="7625"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B w="9525" cap="flat" cmpd="sng">
                      <a:solidFill>
                        <a:srgbClr val="9F9F9F"/>
                      </a:solidFill>
                      <a:prstDash val="solid"/>
                      <a:round/>
                      <a:headEnd type="none" w="sm" len="sm"/>
                      <a:tailEnd type="none" w="sm" len="sm"/>
                    </a:lnB>
                  </a:tcPr>
                </a:tc>
                <a:tc>
                  <a:txBody>
                    <a:bodyPr/>
                    <a:lstStyle/>
                    <a:p>
                      <a:pPr marL="188595" marR="0" lvl="0" indent="0" algn="l" rtl="0">
                        <a:lnSpc>
                          <a:spcPct val="119090"/>
                        </a:lnSpc>
                        <a:spcBef>
                          <a:spcPts val="0"/>
                        </a:spcBef>
                        <a:spcAft>
                          <a:spcPts val="0"/>
                        </a:spcAft>
                        <a:buNone/>
                      </a:pPr>
                      <a:r>
                        <a:rPr lang="en-US" sz="2200" u="none" strike="noStrike" cap="none">
                          <a:solidFill>
                            <a:srgbClr val="3366CC"/>
                          </a:solidFill>
                          <a:latin typeface="Arial"/>
                          <a:ea typeface="Arial"/>
                          <a:cs typeface="Arial"/>
                          <a:sym typeface="Arial"/>
                        </a:rPr>
                        <a:t>B000</a:t>
                      </a:r>
                      <a:endParaRPr sz="2200" u="none" strike="noStrike" cap="none">
                        <a:latin typeface="Arial"/>
                        <a:ea typeface="Arial"/>
                        <a:cs typeface="Arial"/>
                        <a:sym typeface="Arial"/>
                      </a:endParaRPr>
                    </a:p>
                  </a:txBody>
                  <a:tcPr marL="0" marR="0" marT="7625"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lnB w="9525" cap="flat" cmpd="sng">
                      <a:solidFill>
                        <a:srgbClr val="9F9F9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87" name="Google Shape;387;p27"/>
          <p:cNvSpPr txBox="1"/>
          <p:nvPr/>
        </p:nvSpPr>
        <p:spPr>
          <a:xfrm>
            <a:off x="1037589" y="3248659"/>
            <a:ext cx="132969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rgbClr val="3366CC"/>
                </a:solidFill>
                <a:latin typeface="Times New Roman"/>
                <a:ea typeface="Times New Roman"/>
                <a:cs typeface="Times New Roman"/>
                <a:sym typeface="Times New Roman"/>
              </a:rPr>
              <a:t>3. DIV BL =</a:t>
            </a:r>
            <a:endParaRPr sz="2000">
              <a:solidFill>
                <a:schemeClr val="dk1"/>
              </a:solidFill>
              <a:latin typeface="Times New Roman"/>
              <a:ea typeface="Times New Roman"/>
              <a:cs typeface="Times New Roman"/>
              <a:sym typeface="Times New Roman"/>
            </a:endParaRPr>
          </a:p>
        </p:txBody>
      </p:sp>
      <p:sp>
        <p:nvSpPr>
          <p:cNvPr id="388" name="Google Shape;388;p27"/>
          <p:cNvSpPr txBox="1"/>
          <p:nvPr/>
        </p:nvSpPr>
        <p:spPr>
          <a:xfrm>
            <a:off x="3363722" y="3248659"/>
            <a:ext cx="461200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rgbClr val="3366CC"/>
                </a:solidFill>
                <a:latin typeface="Times New Roman"/>
                <a:ea typeface="Times New Roman"/>
                <a:cs typeface="Times New Roman"/>
                <a:sym typeface="Times New Roman"/>
              </a:rPr>
              <a:t>= B6DH → </a:t>
            </a:r>
            <a:r>
              <a:rPr lang="en-US" sz="2000">
                <a:solidFill>
                  <a:srgbClr val="33CC33"/>
                </a:solidFill>
                <a:latin typeface="Times New Roman"/>
                <a:ea typeface="Times New Roman"/>
                <a:cs typeface="Times New Roman"/>
                <a:sym typeface="Times New Roman"/>
              </a:rPr>
              <a:t>More than FFH </a:t>
            </a:r>
            <a:r>
              <a:rPr lang="en-US" sz="2000">
                <a:solidFill>
                  <a:srgbClr val="3366CC"/>
                </a:solidFill>
                <a:latin typeface="Times New Roman"/>
                <a:ea typeface="Times New Roman"/>
                <a:cs typeface="Times New Roman"/>
                <a:sym typeface="Times New Roman"/>
              </a:rPr>
              <a:t>→ Divide Error.</a:t>
            </a:r>
            <a:endParaRPr sz="2000">
              <a:solidFill>
                <a:schemeClr val="dk1"/>
              </a:solidFill>
              <a:latin typeface="Times New Roman"/>
              <a:ea typeface="Times New Roman"/>
              <a:cs typeface="Times New Roman"/>
              <a:sym typeface="Times New Roman"/>
            </a:endParaRPr>
          </a:p>
        </p:txBody>
      </p:sp>
      <p:sp>
        <p:nvSpPr>
          <p:cNvPr id="389" name="Google Shape;389;p27"/>
          <p:cNvSpPr/>
          <p:nvPr/>
        </p:nvSpPr>
        <p:spPr>
          <a:xfrm>
            <a:off x="2437129" y="3401059"/>
            <a:ext cx="814069" cy="0"/>
          </a:xfrm>
          <a:custGeom>
            <a:avLst/>
            <a:gdLst/>
            <a:ahLst/>
            <a:cxnLst/>
            <a:rect l="l" t="t" r="r" b="b"/>
            <a:pathLst>
              <a:path w="814069" h="120000" extrusionOk="0">
                <a:moveTo>
                  <a:pt x="0" y="0"/>
                </a:moveTo>
                <a:lnTo>
                  <a:pt x="81406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0" name="Google Shape;390;p27"/>
          <p:cNvSpPr txBox="1"/>
          <p:nvPr/>
        </p:nvSpPr>
        <p:spPr>
          <a:xfrm>
            <a:off x="2580639" y="3399790"/>
            <a:ext cx="472440" cy="33210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15</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sp>
        <p:nvSpPr>
          <p:cNvPr id="391" name="Google Shape;391;p27"/>
          <p:cNvSpPr txBox="1"/>
          <p:nvPr/>
        </p:nvSpPr>
        <p:spPr>
          <a:xfrm>
            <a:off x="1064260" y="1482090"/>
            <a:ext cx="5596255" cy="1881505"/>
          </a:xfrm>
          <a:prstGeom prst="rect">
            <a:avLst/>
          </a:prstGeom>
          <a:noFill/>
          <a:ln>
            <a:noFill/>
          </a:ln>
        </p:spPr>
        <p:txBody>
          <a:bodyPr spcFirstLastPara="1" wrap="square" lIns="0" tIns="12700" rIns="0" bIns="0" anchor="t" anchorCtr="0">
            <a:spAutoFit/>
          </a:bodyPr>
          <a:lstStyle/>
          <a:p>
            <a:pPr marL="15875" marR="0" lvl="0" indent="0" algn="l" rtl="0">
              <a:lnSpc>
                <a:spcPct val="100000"/>
              </a:lnSpc>
              <a:spcBef>
                <a:spcPts val="0"/>
              </a:spcBef>
              <a:spcAft>
                <a:spcPts val="0"/>
              </a:spcAft>
              <a:buNone/>
            </a:pPr>
            <a:r>
              <a:rPr lang="en-US" sz="2000">
                <a:solidFill>
                  <a:srgbClr val="3366CC"/>
                </a:solidFill>
                <a:latin typeface="Times New Roman"/>
                <a:ea typeface="Times New Roman"/>
                <a:cs typeface="Times New Roman"/>
                <a:sym typeface="Times New Roman"/>
              </a:rPr>
              <a:t>1. MUL BX = F000H * 9015H	=</a:t>
            </a: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12700" marR="0" lvl="0" indent="0" algn="l" rtl="0">
              <a:lnSpc>
                <a:spcPct val="100000"/>
              </a:lnSpc>
              <a:spcBef>
                <a:spcPts val="1970"/>
              </a:spcBef>
              <a:spcAft>
                <a:spcPts val="0"/>
              </a:spcAft>
              <a:buNone/>
            </a:pPr>
            <a:r>
              <a:rPr lang="en-US" sz="1800">
                <a:solidFill>
                  <a:srgbClr val="3366CC"/>
                </a:solidFill>
                <a:latin typeface="Times New Roman"/>
                <a:ea typeface="Times New Roman"/>
                <a:cs typeface="Times New Roman"/>
                <a:sym typeface="Times New Roman"/>
              </a:rPr>
              <a:t>2. IMUL BX = </a:t>
            </a:r>
            <a:r>
              <a:rPr lang="en-US" sz="1800">
                <a:solidFill>
                  <a:srgbClr val="33CC33"/>
                </a:solidFill>
                <a:latin typeface="Times New Roman"/>
                <a:ea typeface="Times New Roman"/>
                <a:cs typeface="Times New Roman"/>
                <a:sym typeface="Times New Roman"/>
              </a:rPr>
              <a:t>2’S</a:t>
            </a:r>
            <a:r>
              <a:rPr lang="en-US" sz="1800">
                <a:solidFill>
                  <a:srgbClr val="3366CC"/>
                </a:solidFill>
                <a:latin typeface="Times New Roman"/>
                <a:ea typeface="Times New Roman"/>
                <a:cs typeface="Times New Roman"/>
                <a:sym typeface="Times New Roman"/>
              </a:rPr>
              <a:t>(F000H) * </a:t>
            </a:r>
            <a:r>
              <a:rPr lang="en-US" sz="1800">
                <a:solidFill>
                  <a:srgbClr val="33CC33"/>
                </a:solidFill>
                <a:latin typeface="Times New Roman"/>
                <a:ea typeface="Times New Roman"/>
                <a:cs typeface="Times New Roman"/>
                <a:sym typeface="Times New Roman"/>
              </a:rPr>
              <a:t>2’S</a:t>
            </a:r>
            <a:r>
              <a:rPr lang="en-US" sz="1800">
                <a:solidFill>
                  <a:srgbClr val="3366CC"/>
                </a:solidFill>
                <a:latin typeface="Times New Roman"/>
                <a:ea typeface="Times New Roman"/>
                <a:cs typeface="Times New Roman"/>
                <a:sym typeface="Times New Roman"/>
              </a:rPr>
              <a:t>(9015H) = 1000 * 6FEB =</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45"/>
              </a:spcBef>
              <a:spcAft>
                <a:spcPts val="0"/>
              </a:spcAft>
              <a:buNone/>
            </a:pPr>
            <a:endParaRPr sz="2700">
              <a:solidFill>
                <a:schemeClr val="dk1"/>
              </a:solidFill>
              <a:latin typeface="Times New Roman"/>
              <a:ea typeface="Times New Roman"/>
              <a:cs typeface="Times New Roman"/>
              <a:sym typeface="Times New Roman"/>
            </a:endParaRPr>
          </a:p>
          <a:p>
            <a:pPr marL="1388745" marR="0" lvl="0" indent="0" algn="l" rtl="0">
              <a:lnSpc>
                <a:spcPct val="100000"/>
              </a:lnSpc>
              <a:spcBef>
                <a:spcPts val="0"/>
              </a:spcBef>
              <a:spcAft>
                <a:spcPts val="0"/>
              </a:spcAft>
              <a:buNone/>
            </a:pPr>
            <a:r>
              <a:rPr lang="en-US" sz="2000" i="1">
                <a:solidFill>
                  <a:schemeClr val="dk1"/>
                </a:solidFill>
                <a:latin typeface="Times New Roman"/>
                <a:ea typeface="Times New Roman"/>
                <a:cs typeface="Times New Roman"/>
                <a:sym typeface="Times New Roman"/>
              </a:rPr>
              <a:t>F </a:t>
            </a:r>
            <a:r>
              <a:rPr lang="en-US" sz="2000">
                <a:solidFill>
                  <a:schemeClr val="dk1"/>
                </a:solidFill>
                <a:latin typeface="Times New Roman"/>
                <a:ea typeface="Times New Roman"/>
                <a:cs typeface="Times New Roman"/>
                <a:sym typeface="Times New Roman"/>
              </a:rPr>
              <a:t>000</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sp>
        <p:nvSpPr>
          <p:cNvPr id="392" name="Google Shape;392;p27"/>
          <p:cNvSpPr txBox="1"/>
          <p:nvPr/>
        </p:nvSpPr>
        <p:spPr>
          <a:xfrm>
            <a:off x="1144269" y="4530090"/>
            <a:ext cx="152590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rgbClr val="3366CC"/>
                </a:solidFill>
                <a:latin typeface="Times New Roman"/>
                <a:ea typeface="Times New Roman"/>
                <a:cs typeface="Times New Roman"/>
                <a:sym typeface="Times New Roman"/>
              </a:rPr>
              <a:t>4. IDIV BL →</a:t>
            </a:r>
            <a:endParaRPr sz="2000">
              <a:solidFill>
                <a:schemeClr val="dk1"/>
              </a:solidFill>
              <a:latin typeface="Times New Roman"/>
              <a:ea typeface="Times New Roman"/>
              <a:cs typeface="Times New Roman"/>
              <a:sym typeface="Times New Roman"/>
            </a:endParaRPr>
          </a:p>
        </p:txBody>
      </p:sp>
      <p:sp>
        <p:nvSpPr>
          <p:cNvPr id="393" name="Google Shape;393;p27"/>
          <p:cNvSpPr txBox="1"/>
          <p:nvPr/>
        </p:nvSpPr>
        <p:spPr>
          <a:xfrm>
            <a:off x="5285740" y="4530090"/>
            <a:ext cx="299593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rgbClr val="3366CC"/>
                </a:solidFill>
                <a:latin typeface="Times New Roman"/>
                <a:ea typeface="Times New Roman"/>
                <a:cs typeface="Times New Roman"/>
                <a:sym typeface="Times New Roman"/>
              </a:rPr>
              <a:t>= C3H </a:t>
            </a:r>
            <a:r>
              <a:rPr lang="en-US" sz="2000">
                <a:solidFill>
                  <a:srgbClr val="33CC33"/>
                </a:solidFill>
                <a:latin typeface="Times New Roman"/>
                <a:ea typeface="Times New Roman"/>
                <a:cs typeface="Times New Roman"/>
                <a:sym typeface="Times New Roman"/>
              </a:rPr>
              <a:t>&gt; 7F </a:t>
            </a:r>
            <a:r>
              <a:rPr lang="en-US" sz="2000">
                <a:solidFill>
                  <a:srgbClr val="3366CC"/>
                </a:solidFill>
                <a:latin typeface="Times New Roman"/>
                <a:ea typeface="Times New Roman"/>
                <a:cs typeface="Times New Roman"/>
                <a:sym typeface="Times New Roman"/>
              </a:rPr>
              <a:t>→ Divide Error.</a:t>
            </a:r>
            <a:endParaRPr sz="2000">
              <a:solidFill>
                <a:schemeClr val="dk1"/>
              </a:solidFill>
              <a:latin typeface="Times New Roman"/>
              <a:ea typeface="Times New Roman"/>
              <a:cs typeface="Times New Roman"/>
              <a:sym typeface="Times New Roman"/>
            </a:endParaRPr>
          </a:p>
        </p:txBody>
      </p:sp>
      <p:sp>
        <p:nvSpPr>
          <p:cNvPr id="394" name="Google Shape;394;p27"/>
          <p:cNvSpPr/>
          <p:nvPr/>
        </p:nvSpPr>
        <p:spPr>
          <a:xfrm>
            <a:off x="2725420" y="4699000"/>
            <a:ext cx="1348740" cy="0"/>
          </a:xfrm>
          <a:custGeom>
            <a:avLst/>
            <a:gdLst/>
            <a:ahLst/>
            <a:cxnLst/>
            <a:rect l="l" t="t" r="r" b="b"/>
            <a:pathLst>
              <a:path w="1348739" h="120000" extrusionOk="0">
                <a:moveTo>
                  <a:pt x="0" y="0"/>
                </a:moveTo>
                <a:lnTo>
                  <a:pt x="134874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27"/>
          <p:cNvSpPr txBox="1"/>
          <p:nvPr/>
        </p:nvSpPr>
        <p:spPr>
          <a:xfrm>
            <a:off x="3135629" y="4697729"/>
            <a:ext cx="474345" cy="33210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15</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sp>
        <p:nvSpPr>
          <p:cNvPr id="396" name="Google Shape;396;p27"/>
          <p:cNvSpPr txBox="1"/>
          <p:nvPr/>
        </p:nvSpPr>
        <p:spPr>
          <a:xfrm>
            <a:off x="2721610" y="4329429"/>
            <a:ext cx="1361440" cy="33210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2' </a:t>
            </a:r>
            <a:r>
              <a:rPr lang="en-US" sz="2000" i="1">
                <a:solidFill>
                  <a:schemeClr val="dk1"/>
                </a:solidFill>
                <a:latin typeface="Times New Roman"/>
                <a:ea typeface="Times New Roman"/>
                <a:cs typeface="Times New Roman"/>
                <a:sym typeface="Times New Roman"/>
              </a:rPr>
              <a:t>S </a:t>
            </a:r>
            <a:r>
              <a:rPr lang="en-US" sz="2000">
                <a:solidFill>
                  <a:schemeClr val="dk1"/>
                </a:solidFill>
                <a:latin typeface="Times New Roman"/>
                <a:ea typeface="Times New Roman"/>
                <a:cs typeface="Times New Roman"/>
                <a:sym typeface="Times New Roman"/>
              </a:rPr>
              <a:t>(</a:t>
            </a:r>
            <a:r>
              <a:rPr lang="en-US" sz="2000" i="1">
                <a:solidFill>
                  <a:schemeClr val="dk1"/>
                </a:solidFill>
                <a:latin typeface="Times New Roman"/>
                <a:ea typeface="Times New Roman"/>
                <a:cs typeface="Times New Roman"/>
                <a:sym typeface="Times New Roman"/>
              </a:rPr>
              <a:t>F </a:t>
            </a:r>
            <a:r>
              <a:rPr lang="en-US" sz="2000">
                <a:solidFill>
                  <a:schemeClr val="dk1"/>
                </a:solidFill>
                <a:latin typeface="Times New Roman"/>
                <a:ea typeface="Times New Roman"/>
                <a:cs typeface="Times New Roman"/>
                <a:sym typeface="Times New Roman"/>
              </a:rPr>
              <a:t>000</a:t>
            </a:r>
            <a:r>
              <a:rPr lang="en-US" sz="2000" i="1">
                <a:solidFill>
                  <a:schemeClr val="dk1"/>
                </a:solidFill>
                <a:latin typeface="Times New Roman"/>
                <a:ea typeface="Times New Roman"/>
                <a:cs typeface="Times New Roman"/>
                <a:sym typeface="Times New Roman"/>
              </a:rPr>
              <a:t>H </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397" name="Google Shape;397;p27"/>
          <p:cNvSpPr/>
          <p:nvPr/>
        </p:nvSpPr>
        <p:spPr>
          <a:xfrm>
            <a:off x="4452620" y="4699000"/>
            <a:ext cx="717550" cy="0"/>
          </a:xfrm>
          <a:custGeom>
            <a:avLst/>
            <a:gdLst/>
            <a:ahLst/>
            <a:cxnLst/>
            <a:rect l="l" t="t" r="r" b="b"/>
            <a:pathLst>
              <a:path w="717550" h="120000" extrusionOk="0">
                <a:moveTo>
                  <a:pt x="0" y="0"/>
                </a:moveTo>
                <a:lnTo>
                  <a:pt x="71755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27"/>
          <p:cNvSpPr txBox="1"/>
          <p:nvPr/>
        </p:nvSpPr>
        <p:spPr>
          <a:xfrm>
            <a:off x="4218940" y="4267453"/>
            <a:ext cx="954405" cy="762000"/>
          </a:xfrm>
          <a:prstGeom prst="rect">
            <a:avLst/>
          </a:prstGeom>
          <a:noFill/>
          <a:ln>
            <a:noFill/>
          </a:ln>
        </p:spPr>
        <p:txBody>
          <a:bodyPr spcFirstLastPara="1" wrap="square" lIns="0" tIns="75550" rIns="0" bIns="0" anchor="t" anchorCtr="0">
            <a:spAutoFit/>
          </a:bodyPr>
          <a:lstStyle/>
          <a:p>
            <a:pPr marL="213995"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1000</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a:p>
            <a:pPr marL="38100" marR="0" lvl="0" indent="0" algn="l" rtl="0">
              <a:lnSpc>
                <a:spcPct val="100000"/>
              </a:lnSpc>
              <a:spcBef>
                <a:spcPts val="500"/>
              </a:spcBef>
              <a:spcAft>
                <a:spcPts val="0"/>
              </a:spcAft>
              <a:buNone/>
            </a:pPr>
            <a:r>
              <a:rPr lang="en-US" sz="3000" baseline="30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15</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sp>
        <p:nvSpPr>
          <p:cNvPr id="399" name="Google Shape;399;p27"/>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8"/>
          <p:cNvSpPr txBox="1">
            <a:spLocks noGrp="1"/>
          </p:cNvSpPr>
          <p:nvPr>
            <p:ph type="title"/>
          </p:nvPr>
        </p:nvSpPr>
        <p:spPr>
          <a:xfrm>
            <a:off x="595630" y="227329"/>
            <a:ext cx="63436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u="sng">
                <a:solidFill>
                  <a:srgbClr val="CC3300"/>
                </a:solidFill>
                <a:latin typeface="Times New Roman"/>
                <a:ea typeface="Times New Roman"/>
                <a:cs typeface="Times New Roman"/>
                <a:sym typeface="Times New Roman"/>
              </a:rPr>
              <a:t>Ex4:</a:t>
            </a:r>
            <a:endParaRPr sz="2400">
              <a:latin typeface="Times New Roman"/>
              <a:ea typeface="Times New Roman"/>
              <a:cs typeface="Times New Roman"/>
              <a:sym typeface="Times New Roman"/>
            </a:endParaRPr>
          </a:p>
        </p:txBody>
      </p:sp>
      <p:sp>
        <p:nvSpPr>
          <p:cNvPr id="405" name="Google Shape;405;p28"/>
          <p:cNvSpPr txBox="1"/>
          <p:nvPr/>
        </p:nvSpPr>
        <p:spPr>
          <a:xfrm>
            <a:off x="1510030" y="227329"/>
            <a:ext cx="29121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CC3300"/>
                </a:solidFill>
                <a:latin typeface="Times New Roman"/>
                <a:ea typeface="Times New Roman"/>
                <a:cs typeface="Times New Roman"/>
                <a:sym typeface="Times New Roman"/>
              </a:rPr>
              <a:t>AX= 1250H, BL= 90H</a:t>
            </a:r>
            <a:endParaRPr sz="2400">
              <a:solidFill>
                <a:schemeClr val="dk1"/>
              </a:solidFill>
              <a:latin typeface="Times New Roman"/>
              <a:ea typeface="Times New Roman"/>
              <a:cs typeface="Times New Roman"/>
              <a:sym typeface="Times New Roman"/>
            </a:endParaRPr>
          </a:p>
        </p:txBody>
      </p:sp>
      <p:sp>
        <p:nvSpPr>
          <p:cNvPr id="406" name="Google Shape;406;p28"/>
          <p:cNvSpPr/>
          <p:nvPr/>
        </p:nvSpPr>
        <p:spPr>
          <a:xfrm>
            <a:off x="2636520" y="1526539"/>
            <a:ext cx="386080" cy="0"/>
          </a:xfrm>
          <a:custGeom>
            <a:avLst/>
            <a:gdLst/>
            <a:ahLst/>
            <a:cxnLst/>
            <a:rect l="l" t="t" r="r" b="b"/>
            <a:pathLst>
              <a:path w="386080" h="120000" extrusionOk="0">
                <a:moveTo>
                  <a:pt x="0" y="0"/>
                </a:moveTo>
                <a:lnTo>
                  <a:pt x="38608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28"/>
          <p:cNvSpPr txBox="1"/>
          <p:nvPr/>
        </p:nvSpPr>
        <p:spPr>
          <a:xfrm>
            <a:off x="966469" y="1162049"/>
            <a:ext cx="2318385" cy="548640"/>
          </a:xfrm>
          <a:prstGeom prst="rect">
            <a:avLst/>
          </a:prstGeom>
          <a:noFill/>
          <a:ln>
            <a:noFill/>
          </a:ln>
        </p:spPr>
        <p:txBody>
          <a:bodyPr spcFirstLastPara="1" wrap="square" lIns="0" tIns="11425" rIns="0" bIns="0" anchor="t" anchorCtr="0">
            <a:spAutoFit/>
          </a:bodyPr>
          <a:lstStyle/>
          <a:p>
            <a:pPr marL="0" marR="298450" lvl="0" indent="0" algn="r" rtl="0">
              <a:lnSpc>
                <a:spcPct val="103250"/>
              </a:lnSpc>
              <a:spcBef>
                <a:spcPts val="0"/>
              </a:spcBef>
              <a:spcAft>
                <a:spcPts val="0"/>
              </a:spcAft>
              <a:buNone/>
            </a:pPr>
            <a:r>
              <a:rPr lang="en-US" sz="2000" i="1">
                <a:solidFill>
                  <a:schemeClr val="dk1"/>
                </a:solidFill>
                <a:latin typeface="Times New Roman"/>
                <a:ea typeface="Times New Roman"/>
                <a:cs typeface="Times New Roman"/>
                <a:sym typeface="Times New Roman"/>
              </a:rPr>
              <a:t>AX</a:t>
            </a:r>
            <a:endParaRPr sz="2000">
              <a:solidFill>
                <a:schemeClr val="dk1"/>
              </a:solidFill>
              <a:latin typeface="Times New Roman"/>
              <a:ea typeface="Times New Roman"/>
              <a:cs typeface="Times New Roman"/>
              <a:sym typeface="Times New Roman"/>
            </a:endParaRPr>
          </a:p>
          <a:p>
            <a:pPr marL="38100" marR="0" lvl="0" indent="0" algn="l" rtl="0">
              <a:lnSpc>
                <a:spcPct val="68833"/>
              </a:lnSpc>
              <a:spcBef>
                <a:spcPts val="0"/>
              </a:spcBef>
              <a:spcAft>
                <a:spcPts val="0"/>
              </a:spcAft>
              <a:buNone/>
            </a:pPr>
            <a:r>
              <a:rPr lang="en-US" sz="1800">
                <a:solidFill>
                  <a:srgbClr val="3366CC"/>
                </a:solidFill>
                <a:latin typeface="Times New Roman"/>
                <a:ea typeface="Times New Roman"/>
                <a:cs typeface="Times New Roman"/>
                <a:sym typeface="Times New Roman"/>
              </a:rPr>
              <a:t>1.	IDIV BL → </a:t>
            </a:r>
            <a:r>
              <a:rPr lang="en-US" sz="3000" i="1" baseline="-25000">
                <a:solidFill>
                  <a:schemeClr val="dk1"/>
                </a:solidFill>
                <a:latin typeface="Times New Roman"/>
                <a:ea typeface="Times New Roman"/>
                <a:cs typeface="Times New Roman"/>
                <a:sym typeface="Times New Roman"/>
              </a:rPr>
              <a:t>BL </a:t>
            </a:r>
            <a:r>
              <a:rPr lang="en-US" sz="1800">
                <a:solidFill>
                  <a:srgbClr val="3366CC"/>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408" name="Google Shape;408;p28"/>
          <p:cNvSpPr/>
          <p:nvPr/>
        </p:nvSpPr>
        <p:spPr>
          <a:xfrm>
            <a:off x="3321050" y="1539239"/>
            <a:ext cx="717550" cy="0"/>
          </a:xfrm>
          <a:custGeom>
            <a:avLst/>
            <a:gdLst/>
            <a:ahLst/>
            <a:cxnLst/>
            <a:rect l="l" t="t" r="r" b="b"/>
            <a:pathLst>
              <a:path w="717550" h="120000" extrusionOk="0">
                <a:moveTo>
                  <a:pt x="0" y="0"/>
                </a:moveTo>
                <a:lnTo>
                  <a:pt x="71755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9" name="Google Shape;409;p28"/>
          <p:cNvSpPr txBox="1"/>
          <p:nvPr/>
        </p:nvSpPr>
        <p:spPr>
          <a:xfrm>
            <a:off x="3425190" y="1537970"/>
            <a:ext cx="474345" cy="33210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90</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sp>
        <p:nvSpPr>
          <p:cNvPr id="410" name="Google Shape;410;p28"/>
          <p:cNvSpPr txBox="1"/>
          <p:nvPr/>
        </p:nvSpPr>
        <p:spPr>
          <a:xfrm>
            <a:off x="3289300" y="1169670"/>
            <a:ext cx="727075" cy="33210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1250</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sp>
        <p:nvSpPr>
          <p:cNvPr id="411" name="Google Shape;411;p28"/>
          <p:cNvSpPr/>
          <p:nvPr/>
        </p:nvSpPr>
        <p:spPr>
          <a:xfrm>
            <a:off x="4357370" y="1530350"/>
            <a:ext cx="544830" cy="0"/>
          </a:xfrm>
          <a:custGeom>
            <a:avLst/>
            <a:gdLst/>
            <a:ahLst/>
            <a:cxnLst/>
            <a:rect l="l" t="t" r="r" b="b"/>
            <a:pathLst>
              <a:path w="544829" h="120000" extrusionOk="0">
                <a:moveTo>
                  <a:pt x="0" y="0"/>
                </a:moveTo>
                <a:lnTo>
                  <a:pt x="54482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2" name="Google Shape;412;p28"/>
          <p:cNvSpPr/>
          <p:nvPr/>
        </p:nvSpPr>
        <p:spPr>
          <a:xfrm>
            <a:off x="5224779" y="1527810"/>
            <a:ext cx="826769" cy="0"/>
          </a:xfrm>
          <a:custGeom>
            <a:avLst/>
            <a:gdLst/>
            <a:ahLst/>
            <a:cxnLst/>
            <a:rect l="l" t="t" r="r" b="b"/>
            <a:pathLst>
              <a:path w="826770" h="120000" extrusionOk="0">
                <a:moveTo>
                  <a:pt x="0" y="0"/>
                </a:moveTo>
                <a:lnTo>
                  <a:pt x="82677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3" name="Google Shape;413;p28"/>
          <p:cNvSpPr txBox="1"/>
          <p:nvPr/>
        </p:nvSpPr>
        <p:spPr>
          <a:xfrm>
            <a:off x="4107956" y="1102614"/>
            <a:ext cx="1981835" cy="756920"/>
          </a:xfrm>
          <a:prstGeom prst="rect">
            <a:avLst/>
          </a:prstGeom>
          <a:noFill/>
          <a:ln>
            <a:noFill/>
          </a:ln>
        </p:spPr>
        <p:txBody>
          <a:bodyPr spcFirstLastPara="1" wrap="square" lIns="0" tIns="73025" rIns="0" bIns="0" anchor="t" anchorCtr="0">
            <a:spAutoFit/>
          </a:bodyPr>
          <a:lstStyle/>
          <a:p>
            <a:pPr marL="60960" marR="0" lvl="0" indent="0" algn="ctr" rtl="0">
              <a:lnSpc>
                <a:spcPct val="100000"/>
              </a:lnSpc>
              <a:spcBef>
                <a:spcPts val="0"/>
              </a:spcBef>
              <a:spcAft>
                <a:spcPts val="0"/>
              </a:spcAft>
              <a:buNone/>
            </a:pPr>
            <a:r>
              <a:rPr lang="en-US" sz="2000" i="1">
                <a:solidFill>
                  <a:schemeClr val="dk1"/>
                </a:solidFill>
                <a:latin typeface="Times New Roman"/>
                <a:ea typeface="Times New Roman"/>
                <a:cs typeface="Times New Roman"/>
                <a:sym typeface="Times New Roman"/>
              </a:rPr>
              <a:t>POS	POS</a:t>
            </a:r>
            <a:endParaRPr sz="2000">
              <a:solidFill>
                <a:schemeClr val="dk1"/>
              </a:solidFill>
              <a:latin typeface="Times New Roman"/>
              <a:ea typeface="Times New Roman"/>
              <a:cs typeface="Times New Roman"/>
              <a:sym typeface="Times New Roman"/>
            </a:endParaRPr>
          </a:p>
          <a:p>
            <a:pPr marL="0" marR="0" lvl="0" indent="0" algn="ctr" rtl="0">
              <a:lnSpc>
                <a:spcPct val="100000"/>
              </a:lnSpc>
              <a:spcBef>
                <a:spcPts val="480"/>
              </a:spcBef>
              <a:spcAft>
                <a:spcPts val="0"/>
              </a:spcAft>
              <a:buNone/>
            </a:pPr>
            <a:r>
              <a:rPr lang="en-US" sz="2700" baseline="30000">
                <a:solidFill>
                  <a:srgbClr val="3366CC"/>
                </a:solidFill>
                <a:latin typeface="Times New Roman"/>
                <a:ea typeface="Times New Roman"/>
                <a:cs typeface="Times New Roman"/>
                <a:sym typeface="Times New Roman"/>
              </a:rPr>
              <a:t>= </a:t>
            </a:r>
            <a:r>
              <a:rPr lang="en-US" sz="2000" i="1">
                <a:solidFill>
                  <a:schemeClr val="dk1"/>
                </a:solidFill>
                <a:latin typeface="Times New Roman"/>
                <a:ea typeface="Times New Roman"/>
                <a:cs typeface="Times New Roman"/>
                <a:sym typeface="Times New Roman"/>
              </a:rPr>
              <a:t>NEG	</a:t>
            </a:r>
            <a:r>
              <a:rPr lang="en-US" sz="2700" baseline="30000">
                <a:solidFill>
                  <a:srgbClr val="3366CC"/>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2' </a:t>
            </a:r>
            <a:r>
              <a:rPr lang="en-US" sz="2000" i="1">
                <a:solidFill>
                  <a:schemeClr val="dk1"/>
                </a:solidFill>
                <a:latin typeface="Times New Roman"/>
                <a:ea typeface="Times New Roman"/>
                <a:cs typeface="Times New Roman"/>
                <a:sym typeface="Times New Roman"/>
              </a:rPr>
              <a:t>sNEG</a:t>
            </a:r>
            <a:endParaRPr sz="2000">
              <a:solidFill>
                <a:schemeClr val="dk1"/>
              </a:solidFill>
              <a:latin typeface="Times New Roman"/>
              <a:ea typeface="Times New Roman"/>
              <a:cs typeface="Times New Roman"/>
              <a:sym typeface="Times New Roman"/>
            </a:endParaRPr>
          </a:p>
        </p:txBody>
      </p:sp>
      <p:sp>
        <p:nvSpPr>
          <p:cNvPr id="414" name="Google Shape;414;p28"/>
          <p:cNvSpPr/>
          <p:nvPr/>
        </p:nvSpPr>
        <p:spPr>
          <a:xfrm>
            <a:off x="6398259" y="1587500"/>
            <a:ext cx="970280" cy="0"/>
          </a:xfrm>
          <a:custGeom>
            <a:avLst/>
            <a:gdLst/>
            <a:ahLst/>
            <a:cxnLst/>
            <a:rect l="l" t="t" r="r" b="b"/>
            <a:pathLst>
              <a:path w="970279" h="120000" extrusionOk="0">
                <a:moveTo>
                  <a:pt x="0" y="0"/>
                </a:moveTo>
                <a:lnTo>
                  <a:pt x="97028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5" name="Google Shape;415;p28"/>
          <p:cNvSpPr txBox="1"/>
          <p:nvPr/>
        </p:nvSpPr>
        <p:spPr>
          <a:xfrm>
            <a:off x="6198198" y="1405890"/>
            <a:ext cx="1179195" cy="507365"/>
          </a:xfrm>
          <a:prstGeom prst="rect">
            <a:avLst/>
          </a:prstGeom>
          <a:noFill/>
          <a:ln>
            <a:noFill/>
          </a:ln>
        </p:spPr>
        <p:txBody>
          <a:bodyPr spcFirstLastPara="1" wrap="square" lIns="0" tIns="12700" rIns="0" bIns="0" anchor="t" anchorCtr="0">
            <a:spAutoFit/>
          </a:bodyPr>
          <a:lstStyle/>
          <a:p>
            <a:pPr marL="12700" marR="0" lvl="0" indent="0" algn="l" rtl="0">
              <a:lnSpc>
                <a:spcPct val="98611"/>
              </a:lnSpc>
              <a:spcBef>
                <a:spcPts val="0"/>
              </a:spcBef>
              <a:spcAft>
                <a:spcPts val="0"/>
              </a:spcAft>
              <a:buNone/>
            </a:pPr>
            <a:r>
              <a:rPr lang="en-US" sz="1800">
                <a:solidFill>
                  <a:srgbClr val="3366CC"/>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marL="208915" marR="0" lvl="0" indent="0" algn="l" rtl="0">
              <a:lnSpc>
                <a:spcPct val="100700"/>
              </a:lnSpc>
              <a:spcBef>
                <a:spcPts val="0"/>
              </a:spcBef>
              <a:spcAft>
                <a:spcPts val="0"/>
              </a:spcAft>
              <a:buNone/>
            </a:pPr>
            <a:r>
              <a:rPr lang="en-US" sz="2000">
                <a:solidFill>
                  <a:schemeClr val="dk1"/>
                </a:solidFill>
                <a:latin typeface="Times New Roman"/>
                <a:ea typeface="Times New Roman"/>
                <a:cs typeface="Times New Roman"/>
                <a:sym typeface="Times New Roman"/>
              </a:rPr>
              <a:t>2' </a:t>
            </a:r>
            <a:r>
              <a:rPr lang="en-US" sz="2000" i="1">
                <a:solidFill>
                  <a:schemeClr val="dk1"/>
                </a:solidFill>
                <a:latin typeface="Times New Roman"/>
                <a:ea typeface="Times New Roman"/>
                <a:cs typeface="Times New Roman"/>
                <a:sym typeface="Times New Roman"/>
              </a:rPr>
              <a:t>s</a:t>
            </a:r>
            <a:r>
              <a:rPr lang="en-US" sz="2000">
                <a:solidFill>
                  <a:schemeClr val="dk1"/>
                </a:solidFill>
                <a:latin typeface="Times New Roman"/>
                <a:ea typeface="Times New Roman"/>
                <a:cs typeface="Times New Roman"/>
                <a:sym typeface="Times New Roman"/>
              </a:rPr>
              <a:t>(90</a:t>
            </a:r>
            <a:r>
              <a:rPr lang="en-US" sz="2000" i="1">
                <a:solidFill>
                  <a:schemeClr val="dk1"/>
                </a:solidFill>
                <a:latin typeface="Times New Roman"/>
                <a:ea typeface="Times New Roman"/>
                <a:cs typeface="Times New Roman"/>
                <a:sym typeface="Times New Roman"/>
              </a:rPr>
              <a:t>H </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416" name="Google Shape;416;p28"/>
          <p:cNvSpPr txBox="1"/>
          <p:nvPr/>
        </p:nvSpPr>
        <p:spPr>
          <a:xfrm>
            <a:off x="6492240" y="1223009"/>
            <a:ext cx="728980" cy="33210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1250</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sp>
        <p:nvSpPr>
          <p:cNvPr id="417" name="Google Shape;417;p28"/>
          <p:cNvSpPr/>
          <p:nvPr/>
        </p:nvSpPr>
        <p:spPr>
          <a:xfrm>
            <a:off x="7693659" y="1530350"/>
            <a:ext cx="717550" cy="0"/>
          </a:xfrm>
          <a:custGeom>
            <a:avLst/>
            <a:gdLst/>
            <a:ahLst/>
            <a:cxnLst/>
            <a:rect l="l" t="t" r="r" b="b"/>
            <a:pathLst>
              <a:path w="717550" h="120000" extrusionOk="0">
                <a:moveTo>
                  <a:pt x="0" y="0"/>
                </a:moveTo>
                <a:lnTo>
                  <a:pt x="71755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28"/>
          <p:cNvSpPr txBox="1"/>
          <p:nvPr/>
        </p:nvSpPr>
        <p:spPr>
          <a:xfrm>
            <a:off x="7516052" y="1098803"/>
            <a:ext cx="897890" cy="762000"/>
          </a:xfrm>
          <a:prstGeom prst="rect">
            <a:avLst/>
          </a:prstGeom>
          <a:noFill/>
          <a:ln>
            <a:noFill/>
          </a:ln>
        </p:spPr>
        <p:txBody>
          <a:bodyPr spcFirstLastPara="1" wrap="square" lIns="0" tIns="75550" rIns="0" bIns="0" anchor="t" anchorCtr="0">
            <a:spAutoFit/>
          </a:bodyPr>
          <a:lstStyle/>
          <a:p>
            <a:pPr marL="158115"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1250</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a:p>
            <a:pPr marL="38100" marR="0" lvl="0" indent="0" algn="l" rtl="0">
              <a:lnSpc>
                <a:spcPct val="100000"/>
              </a:lnSpc>
              <a:spcBef>
                <a:spcPts val="500"/>
              </a:spcBef>
              <a:spcAft>
                <a:spcPts val="0"/>
              </a:spcAft>
              <a:buNone/>
            </a:pPr>
            <a:r>
              <a:rPr lang="en-US" sz="2700" baseline="30000">
                <a:solidFill>
                  <a:srgbClr val="3366CC"/>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70</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sp>
        <p:nvSpPr>
          <p:cNvPr id="419" name="Google Shape;419;p28"/>
          <p:cNvSpPr txBox="1"/>
          <p:nvPr/>
        </p:nvSpPr>
        <p:spPr>
          <a:xfrm>
            <a:off x="1361439" y="2167890"/>
            <a:ext cx="6324600" cy="1075690"/>
          </a:xfrm>
          <a:prstGeom prst="rect">
            <a:avLst/>
          </a:prstGeom>
          <a:noFill/>
          <a:ln>
            <a:noFill/>
          </a:ln>
        </p:spPr>
        <p:txBody>
          <a:bodyPr spcFirstLastPara="1" wrap="square" lIns="0" tIns="12700" rIns="0" bIns="0" anchor="t" anchorCtr="0">
            <a:spAutoFit/>
          </a:bodyPr>
          <a:lstStyle/>
          <a:p>
            <a:pPr marL="1782445"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	29H	(Q) </a:t>
            </a:r>
            <a:r>
              <a:rPr lang="en-US" sz="1800">
                <a:solidFill>
                  <a:srgbClr val="33CC33"/>
                </a:solidFill>
                <a:latin typeface="Arial"/>
                <a:ea typeface="Arial"/>
                <a:cs typeface="Arial"/>
                <a:sym typeface="Arial"/>
              </a:rPr>
              <a:t>→ (1250 – 29 * 70) = 60H (REM)</a:t>
            </a: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12700" marR="0" lvl="0" indent="0" algn="l" rtl="0">
              <a:lnSpc>
                <a:spcPct val="100000"/>
              </a:lnSpc>
              <a:spcBef>
                <a:spcPts val="1650"/>
              </a:spcBef>
              <a:spcAft>
                <a:spcPts val="0"/>
              </a:spcAft>
              <a:buNone/>
            </a:pPr>
            <a:r>
              <a:rPr lang="en-US" sz="1800">
                <a:solidFill>
                  <a:schemeClr val="dk1"/>
                </a:solidFill>
                <a:latin typeface="Arial"/>
                <a:ea typeface="Arial"/>
                <a:cs typeface="Arial"/>
                <a:sym typeface="Arial"/>
              </a:rPr>
              <a:t>29H ( </a:t>
            </a:r>
            <a:r>
              <a:rPr lang="en-US" sz="1800" i="1">
                <a:solidFill>
                  <a:schemeClr val="dk1"/>
                </a:solidFill>
                <a:latin typeface="Arial"/>
                <a:ea typeface="Arial"/>
                <a:cs typeface="Arial"/>
                <a:sym typeface="Arial"/>
              </a:rPr>
              <a:t>POS</a:t>
            </a:r>
            <a:r>
              <a:rPr lang="en-US" sz="1800">
                <a:solidFill>
                  <a:schemeClr val="dk1"/>
                </a:solidFill>
                <a:latin typeface="Arial"/>
                <a:ea typeface="Arial"/>
                <a:cs typeface="Arial"/>
                <a:sym typeface="Arial"/>
              </a:rPr>
              <a:t>) → </a:t>
            </a:r>
            <a:r>
              <a:rPr lang="en-US" sz="1800">
                <a:solidFill>
                  <a:srgbClr val="33CC33"/>
                </a:solidFill>
                <a:latin typeface="Arial"/>
                <a:ea typeface="Arial"/>
                <a:cs typeface="Arial"/>
                <a:sym typeface="Arial"/>
              </a:rPr>
              <a:t>2’S </a:t>
            </a:r>
            <a:r>
              <a:rPr lang="en-US" sz="1800">
                <a:solidFill>
                  <a:schemeClr val="dk1"/>
                </a:solidFill>
                <a:latin typeface="Arial"/>
                <a:ea typeface="Arial"/>
                <a:cs typeface="Arial"/>
                <a:sym typeface="Arial"/>
              </a:rPr>
              <a:t>(29H) = D7H →</a:t>
            </a:r>
            <a:endParaRPr sz="1800">
              <a:solidFill>
                <a:schemeClr val="dk1"/>
              </a:solidFill>
              <a:latin typeface="Arial"/>
              <a:ea typeface="Arial"/>
              <a:cs typeface="Arial"/>
              <a:sym typeface="Arial"/>
            </a:endParaRPr>
          </a:p>
        </p:txBody>
      </p:sp>
      <p:graphicFrame>
        <p:nvGraphicFramePr>
          <p:cNvPr id="420" name="Google Shape;420;p28"/>
          <p:cNvGraphicFramePr/>
          <p:nvPr/>
        </p:nvGraphicFramePr>
        <p:xfrm>
          <a:off x="4936346" y="2739246"/>
          <a:ext cx="2374900" cy="762000"/>
        </p:xfrm>
        <a:graphic>
          <a:graphicData uri="http://schemas.openxmlformats.org/drawingml/2006/table">
            <a:tbl>
              <a:tblPr firstRow="1" bandRow="1">
                <a:noFill/>
                <a:tableStyleId>{BD6958E2-4D59-4B7E-A24A-5A335BC5D1EE}</a:tableStyleId>
              </a:tblPr>
              <a:tblGrid>
                <a:gridCol w="1109975">
                  <a:extLst>
                    <a:ext uri="{9D8B030D-6E8A-4147-A177-3AD203B41FA5}">
                      <a16:colId xmlns:a16="http://schemas.microsoft.com/office/drawing/2014/main" val="20000"/>
                    </a:ext>
                  </a:extLst>
                </a:gridCol>
                <a:gridCol w="1264925">
                  <a:extLst>
                    <a:ext uri="{9D8B030D-6E8A-4147-A177-3AD203B41FA5}">
                      <a16:colId xmlns:a16="http://schemas.microsoft.com/office/drawing/2014/main" val="20001"/>
                    </a:ext>
                  </a:extLst>
                </a:gridCol>
              </a:tblGrid>
              <a:tr h="379725">
                <a:tc gridSpan="2">
                  <a:txBody>
                    <a:bodyPr/>
                    <a:lstStyle/>
                    <a:p>
                      <a:pPr marL="588645" marR="0" lvl="0" indent="0" algn="l" rtl="0">
                        <a:lnSpc>
                          <a:spcPct val="100000"/>
                        </a:lnSpc>
                        <a:spcBef>
                          <a:spcPts val="0"/>
                        </a:spcBef>
                        <a:spcAft>
                          <a:spcPts val="0"/>
                        </a:spcAft>
                        <a:buNone/>
                      </a:pPr>
                      <a:r>
                        <a:rPr lang="en-US" sz="2200" u="none" strike="noStrike" cap="none">
                          <a:solidFill>
                            <a:srgbClr val="33CC33"/>
                          </a:solidFill>
                          <a:latin typeface="Arial"/>
                          <a:ea typeface="Arial"/>
                          <a:cs typeface="Arial"/>
                          <a:sym typeface="Arial"/>
                        </a:rPr>
                        <a:t>R	Q</a:t>
                      </a:r>
                      <a:endParaRPr sz="2200" u="none" strike="noStrike" cap="none">
                        <a:latin typeface="Arial"/>
                        <a:ea typeface="Arial"/>
                        <a:cs typeface="Arial"/>
                        <a:sym typeface="Arial"/>
                      </a:endParaRPr>
                    </a:p>
                  </a:txBody>
                  <a:tcPr marL="0" marR="0" marT="2285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10000"/>
                  </a:ext>
                </a:extLst>
              </a:tr>
              <a:tr h="382275">
                <a:tc>
                  <a:txBody>
                    <a:bodyPr/>
                    <a:lstStyle/>
                    <a:p>
                      <a:pPr marL="299720" marR="0" lvl="0" indent="0" algn="l" rtl="0">
                        <a:lnSpc>
                          <a:spcPct val="100000"/>
                        </a:lnSpc>
                        <a:spcBef>
                          <a:spcPts val="0"/>
                        </a:spcBef>
                        <a:spcAft>
                          <a:spcPts val="0"/>
                        </a:spcAft>
                        <a:buNone/>
                      </a:pPr>
                      <a:r>
                        <a:rPr lang="en-US" sz="2200" u="none" strike="noStrike" cap="none">
                          <a:latin typeface="Arial"/>
                          <a:ea typeface="Arial"/>
                          <a:cs typeface="Arial"/>
                          <a:sym typeface="Arial"/>
                        </a:rPr>
                        <a:t>60H</a:t>
                      </a:r>
                      <a:endParaRPr sz="2200" u="none" strike="noStrike" cap="none">
                        <a:latin typeface="Arial"/>
                        <a:ea typeface="Arial"/>
                        <a:cs typeface="Arial"/>
                        <a:sym typeface="Arial"/>
                      </a:endParaRPr>
                    </a:p>
                  </a:txBody>
                  <a:tcPr marL="0" marR="0" marT="2285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B w="9525" cap="flat" cmpd="sng">
                      <a:solidFill>
                        <a:srgbClr val="9F9F9F"/>
                      </a:solidFill>
                      <a:prstDash val="solid"/>
                      <a:round/>
                      <a:headEnd type="none" w="sm" len="sm"/>
                      <a:tailEnd type="none" w="sm" len="sm"/>
                    </a:lnB>
                  </a:tcPr>
                </a:tc>
                <a:tc>
                  <a:txBody>
                    <a:bodyPr/>
                    <a:lstStyle/>
                    <a:p>
                      <a:pPr marL="351790" marR="0" lvl="0" indent="0" algn="l" rtl="0">
                        <a:lnSpc>
                          <a:spcPct val="100000"/>
                        </a:lnSpc>
                        <a:spcBef>
                          <a:spcPts val="0"/>
                        </a:spcBef>
                        <a:spcAft>
                          <a:spcPts val="0"/>
                        </a:spcAft>
                        <a:buNone/>
                      </a:pPr>
                      <a:r>
                        <a:rPr lang="en-US" sz="2200" u="none" strike="noStrike" cap="none">
                          <a:latin typeface="Arial"/>
                          <a:ea typeface="Arial"/>
                          <a:cs typeface="Arial"/>
                          <a:sym typeface="Arial"/>
                        </a:rPr>
                        <a:t>D7H</a:t>
                      </a:r>
                      <a:endParaRPr sz="2200" u="none" strike="noStrike" cap="none">
                        <a:latin typeface="Arial"/>
                        <a:ea typeface="Arial"/>
                        <a:cs typeface="Arial"/>
                        <a:sym typeface="Arial"/>
                      </a:endParaRPr>
                    </a:p>
                  </a:txBody>
                  <a:tcPr marL="0" marR="0" marT="2285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lnB w="9525" cap="flat" cmpd="sng">
                      <a:solidFill>
                        <a:srgbClr val="9F9F9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21" name="Google Shape;421;p28"/>
          <p:cNvSpPr txBox="1"/>
          <p:nvPr/>
        </p:nvSpPr>
        <p:spPr>
          <a:xfrm>
            <a:off x="3580376" y="4544059"/>
            <a:ext cx="29533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 20H→1250-20*90 =50H →</a:t>
            </a:r>
            <a:endParaRPr sz="1800">
              <a:solidFill>
                <a:schemeClr val="dk1"/>
              </a:solidFill>
              <a:latin typeface="Arial"/>
              <a:ea typeface="Arial"/>
              <a:cs typeface="Arial"/>
              <a:sym typeface="Arial"/>
            </a:endParaRPr>
          </a:p>
        </p:txBody>
      </p:sp>
      <p:sp>
        <p:nvSpPr>
          <p:cNvPr id="422" name="Google Shape;422;p28"/>
          <p:cNvSpPr/>
          <p:nvPr/>
        </p:nvSpPr>
        <p:spPr>
          <a:xfrm>
            <a:off x="2016760" y="4738370"/>
            <a:ext cx="386080" cy="0"/>
          </a:xfrm>
          <a:custGeom>
            <a:avLst/>
            <a:gdLst/>
            <a:ahLst/>
            <a:cxnLst/>
            <a:rect l="l" t="t" r="r" b="b"/>
            <a:pathLst>
              <a:path w="386080" h="120000" extrusionOk="0">
                <a:moveTo>
                  <a:pt x="0" y="0"/>
                </a:moveTo>
                <a:lnTo>
                  <a:pt x="38607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3" name="Google Shape;423;p28"/>
          <p:cNvSpPr txBox="1"/>
          <p:nvPr/>
        </p:nvSpPr>
        <p:spPr>
          <a:xfrm>
            <a:off x="518159" y="4544059"/>
            <a:ext cx="2130425" cy="521970"/>
          </a:xfrm>
          <a:prstGeom prst="rect">
            <a:avLst/>
          </a:prstGeom>
          <a:noFill/>
          <a:ln>
            <a:noFill/>
          </a:ln>
        </p:spPr>
        <p:txBody>
          <a:bodyPr spcFirstLastPara="1" wrap="square" lIns="0" tIns="12700" rIns="0" bIns="0" anchor="t" anchorCtr="0">
            <a:spAutoFit/>
          </a:bodyPr>
          <a:lstStyle/>
          <a:p>
            <a:pPr marL="12700" marR="0" lvl="0" indent="0" algn="l" rtl="0">
              <a:lnSpc>
                <a:spcPct val="101944"/>
              </a:lnSpc>
              <a:spcBef>
                <a:spcPts val="0"/>
              </a:spcBef>
              <a:spcAft>
                <a:spcPts val="0"/>
              </a:spcAft>
              <a:buNone/>
            </a:pPr>
            <a:r>
              <a:rPr lang="en-US" sz="1800">
                <a:solidFill>
                  <a:schemeClr val="dk1"/>
                </a:solidFill>
                <a:latin typeface="Arial"/>
                <a:ea typeface="Arial"/>
                <a:cs typeface="Arial"/>
                <a:sym typeface="Arial"/>
              </a:rPr>
              <a:t>2.	DIV BL →	=</a:t>
            </a:r>
            <a:endParaRPr sz="1800">
              <a:solidFill>
                <a:schemeClr val="dk1"/>
              </a:solidFill>
              <a:latin typeface="Arial"/>
              <a:ea typeface="Arial"/>
              <a:cs typeface="Arial"/>
              <a:sym typeface="Arial"/>
            </a:endParaRPr>
          </a:p>
          <a:p>
            <a:pPr marL="0" marR="276225" lvl="0" indent="0" algn="r" rtl="0">
              <a:lnSpc>
                <a:spcPct val="103750"/>
              </a:lnSpc>
              <a:spcBef>
                <a:spcPts val="0"/>
              </a:spcBef>
              <a:spcAft>
                <a:spcPts val="0"/>
              </a:spcAft>
              <a:buNone/>
            </a:pPr>
            <a:r>
              <a:rPr lang="en-US" sz="2000" i="1">
                <a:solidFill>
                  <a:schemeClr val="dk1"/>
                </a:solidFill>
                <a:latin typeface="Times New Roman"/>
                <a:ea typeface="Times New Roman"/>
                <a:cs typeface="Times New Roman"/>
                <a:sym typeface="Times New Roman"/>
              </a:rPr>
              <a:t>BL</a:t>
            </a:r>
            <a:endParaRPr sz="2000">
              <a:solidFill>
                <a:schemeClr val="dk1"/>
              </a:solidFill>
              <a:latin typeface="Times New Roman"/>
              <a:ea typeface="Times New Roman"/>
              <a:cs typeface="Times New Roman"/>
              <a:sym typeface="Times New Roman"/>
            </a:endParaRPr>
          </a:p>
        </p:txBody>
      </p:sp>
      <p:sp>
        <p:nvSpPr>
          <p:cNvPr id="424" name="Google Shape;424;p28"/>
          <p:cNvSpPr txBox="1"/>
          <p:nvPr/>
        </p:nvSpPr>
        <p:spPr>
          <a:xfrm>
            <a:off x="2033270" y="4373879"/>
            <a:ext cx="337185" cy="32893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i="1">
                <a:solidFill>
                  <a:schemeClr val="dk1"/>
                </a:solidFill>
                <a:latin typeface="Times New Roman"/>
                <a:ea typeface="Times New Roman"/>
                <a:cs typeface="Times New Roman"/>
                <a:sym typeface="Times New Roman"/>
              </a:rPr>
              <a:t>AX</a:t>
            </a:r>
            <a:endParaRPr sz="2000">
              <a:solidFill>
                <a:schemeClr val="dk1"/>
              </a:solidFill>
              <a:latin typeface="Times New Roman"/>
              <a:ea typeface="Times New Roman"/>
              <a:cs typeface="Times New Roman"/>
              <a:sym typeface="Times New Roman"/>
            </a:endParaRPr>
          </a:p>
        </p:txBody>
      </p:sp>
      <p:sp>
        <p:nvSpPr>
          <p:cNvPr id="425" name="Google Shape;425;p28"/>
          <p:cNvSpPr/>
          <p:nvPr/>
        </p:nvSpPr>
        <p:spPr>
          <a:xfrm>
            <a:off x="2759710" y="4676140"/>
            <a:ext cx="717550" cy="0"/>
          </a:xfrm>
          <a:custGeom>
            <a:avLst/>
            <a:gdLst/>
            <a:ahLst/>
            <a:cxnLst/>
            <a:rect l="l" t="t" r="r" b="b"/>
            <a:pathLst>
              <a:path w="717550" h="120000" extrusionOk="0">
                <a:moveTo>
                  <a:pt x="0" y="0"/>
                </a:moveTo>
                <a:lnTo>
                  <a:pt x="71755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6" name="Google Shape;426;p28"/>
          <p:cNvSpPr txBox="1"/>
          <p:nvPr/>
        </p:nvSpPr>
        <p:spPr>
          <a:xfrm>
            <a:off x="2863850" y="4674870"/>
            <a:ext cx="474345" cy="33210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90</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sp>
        <p:nvSpPr>
          <p:cNvPr id="427" name="Google Shape;427;p28"/>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22</a:t>
            </a:fld>
            <a:endParaRPr/>
          </a:p>
        </p:txBody>
      </p:sp>
      <p:sp>
        <p:nvSpPr>
          <p:cNvPr id="428" name="Google Shape;428;p28"/>
          <p:cNvSpPr txBox="1"/>
          <p:nvPr/>
        </p:nvSpPr>
        <p:spPr>
          <a:xfrm>
            <a:off x="2727960" y="4306570"/>
            <a:ext cx="727075" cy="33210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1250</a:t>
            </a:r>
            <a:r>
              <a:rPr lang="en-US" sz="2000" i="1">
                <a:solidFill>
                  <a:schemeClr val="dk1"/>
                </a:solidFill>
                <a:latin typeface="Times New Roman"/>
                <a:ea typeface="Times New Roman"/>
                <a:cs typeface="Times New Roman"/>
                <a:sym typeface="Times New Roman"/>
              </a:rPr>
              <a:t>H</a:t>
            </a:r>
            <a:endParaRPr sz="2000">
              <a:solidFill>
                <a:schemeClr val="dk1"/>
              </a:solidFill>
              <a:latin typeface="Times New Roman"/>
              <a:ea typeface="Times New Roman"/>
              <a:cs typeface="Times New Roman"/>
              <a:sym typeface="Times New Roman"/>
            </a:endParaRPr>
          </a:p>
        </p:txBody>
      </p:sp>
      <p:graphicFrame>
        <p:nvGraphicFramePr>
          <p:cNvPr id="429" name="Google Shape;429;p28"/>
          <p:cNvGraphicFramePr/>
          <p:nvPr/>
        </p:nvGraphicFramePr>
        <p:xfrm>
          <a:off x="6605126" y="4263246"/>
          <a:ext cx="2077700" cy="922011"/>
        </p:xfrm>
        <a:graphic>
          <a:graphicData uri="http://schemas.openxmlformats.org/drawingml/2006/table">
            <a:tbl>
              <a:tblPr firstRow="1" bandRow="1">
                <a:noFill/>
                <a:tableStyleId>{BD6958E2-4D59-4B7E-A24A-5A335BC5D1EE}</a:tableStyleId>
              </a:tblPr>
              <a:tblGrid>
                <a:gridCol w="994400">
                  <a:extLst>
                    <a:ext uri="{9D8B030D-6E8A-4147-A177-3AD203B41FA5}">
                      <a16:colId xmlns:a16="http://schemas.microsoft.com/office/drawing/2014/main" val="20000"/>
                    </a:ext>
                  </a:extLst>
                </a:gridCol>
                <a:gridCol w="1083300">
                  <a:extLst>
                    <a:ext uri="{9D8B030D-6E8A-4147-A177-3AD203B41FA5}">
                      <a16:colId xmlns:a16="http://schemas.microsoft.com/office/drawing/2014/main" val="20001"/>
                    </a:ext>
                  </a:extLst>
                </a:gridCol>
              </a:tblGrid>
              <a:tr h="241300">
                <a:tc gridSpan="2">
                  <a:txBody>
                    <a:bodyPr/>
                    <a:lstStyle/>
                    <a:p>
                      <a:pPr marL="440690" marR="0" lvl="0" indent="0" algn="l" rtl="0">
                        <a:lnSpc>
                          <a:spcPct val="81818"/>
                        </a:lnSpc>
                        <a:spcBef>
                          <a:spcPts val="0"/>
                        </a:spcBef>
                        <a:spcAft>
                          <a:spcPts val="0"/>
                        </a:spcAft>
                        <a:buNone/>
                      </a:pPr>
                      <a:r>
                        <a:rPr lang="en-US" sz="2200" u="none" strike="noStrike" cap="none">
                          <a:solidFill>
                            <a:srgbClr val="33CC33"/>
                          </a:solidFill>
                          <a:latin typeface="Arial"/>
                          <a:ea typeface="Arial"/>
                          <a:cs typeface="Arial"/>
                          <a:sym typeface="Arial"/>
                        </a:rPr>
                        <a:t>R	Q</a:t>
                      </a:r>
                      <a:endParaRPr sz="2200" u="none" strike="noStrike" cap="none">
                        <a:latin typeface="Arial"/>
                        <a:ea typeface="Arial"/>
                        <a:cs typeface="Arial"/>
                        <a:sym typeface="Arial"/>
                      </a:endParaRPr>
                    </a:p>
                  </a:txBody>
                  <a:tcPr marL="0" marR="0" marT="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10000"/>
                  </a:ext>
                </a:extLst>
              </a:tr>
              <a:tr h="240025">
                <a:tc>
                  <a:txBody>
                    <a:bodyPr/>
                    <a:lstStyle/>
                    <a:p>
                      <a:pPr marL="203200" marR="0" lvl="0" indent="0" algn="l" rtl="0">
                        <a:lnSpc>
                          <a:spcPct val="81318"/>
                        </a:lnSpc>
                        <a:spcBef>
                          <a:spcPts val="0"/>
                        </a:spcBef>
                        <a:spcAft>
                          <a:spcPts val="0"/>
                        </a:spcAft>
                        <a:buNone/>
                      </a:pPr>
                      <a:r>
                        <a:rPr lang="en-US" sz="2200" u="none" strike="noStrike" cap="none">
                          <a:latin typeface="Arial"/>
                          <a:ea typeface="Arial"/>
                          <a:cs typeface="Arial"/>
                          <a:sym typeface="Arial"/>
                        </a:rPr>
                        <a:t>50H</a:t>
                      </a:r>
                      <a:endParaRPr sz="2200" u="none" strike="noStrike" cap="none">
                        <a:latin typeface="Arial"/>
                        <a:ea typeface="Arial"/>
                        <a:cs typeface="Arial"/>
                        <a:sym typeface="Arial"/>
                      </a:endParaRPr>
                    </a:p>
                  </a:txBody>
                  <a:tcPr marL="0" marR="0" marT="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B w="9525" cap="flat" cmpd="sng">
                      <a:solidFill>
                        <a:srgbClr val="9F9F9F"/>
                      </a:solidFill>
                      <a:prstDash val="solid"/>
                      <a:round/>
                      <a:headEnd type="none" w="sm" len="sm"/>
                      <a:tailEnd type="none" w="sm" len="sm"/>
                    </a:lnB>
                  </a:tcPr>
                </a:tc>
                <a:tc>
                  <a:txBody>
                    <a:bodyPr/>
                    <a:lstStyle/>
                    <a:p>
                      <a:pPr marL="282575" marR="0" lvl="0" indent="0" algn="l" rtl="0">
                        <a:lnSpc>
                          <a:spcPct val="81318"/>
                        </a:lnSpc>
                        <a:spcBef>
                          <a:spcPts val="0"/>
                        </a:spcBef>
                        <a:spcAft>
                          <a:spcPts val="0"/>
                        </a:spcAft>
                        <a:buNone/>
                      </a:pPr>
                      <a:r>
                        <a:rPr lang="en-US" sz="2200" u="none" strike="noStrike" cap="none">
                          <a:latin typeface="Arial"/>
                          <a:ea typeface="Arial"/>
                          <a:cs typeface="Arial"/>
                          <a:sym typeface="Arial"/>
                        </a:rPr>
                        <a:t>20H</a:t>
                      </a:r>
                      <a:endParaRPr sz="2200" u="none" strike="noStrike" cap="none">
                        <a:latin typeface="Arial"/>
                        <a:ea typeface="Arial"/>
                        <a:cs typeface="Arial"/>
                        <a:sym typeface="Arial"/>
                      </a:endParaRPr>
                    </a:p>
                  </a:txBody>
                  <a:tcPr marL="0" marR="0" marT="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lnB w="9525" cap="flat" cmpd="sng">
                      <a:solidFill>
                        <a:srgbClr val="9F9F9F"/>
                      </a:solidFill>
                      <a:prstDash val="solid"/>
                      <a:round/>
                      <a:headEnd type="none" w="sm" len="sm"/>
                      <a:tailEnd type="none" w="sm" len="sm"/>
                    </a:lnB>
                  </a:tcPr>
                </a:tc>
                <a:extLst>
                  <a:ext uri="{0D108BD9-81ED-4DB2-BD59-A6C34878D82A}">
                    <a16:rowId xmlns:a16="http://schemas.microsoft.com/office/drawing/2014/main" val="10001"/>
                  </a:ext>
                </a:extLst>
              </a:tr>
              <a:tr h="356875">
                <a:tc gridSpan="2">
                  <a:txBody>
                    <a:bodyPr/>
                    <a:lstStyle/>
                    <a:p>
                      <a:pPr marL="245745" marR="0" lvl="0" indent="0" algn="l" rtl="0">
                        <a:lnSpc>
                          <a:spcPct val="119545"/>
                        </a:lnSpc>
                        <a:spcBef>
                          <a:spcPts val="0"/>
                        </a:spcBef>
                        <a:spcAft>
                          <a:spcPts val="0"/>
                        </a:spcAft>
                        <a:buNone/>
                      </a:pPr>
                      <a:r>
                        <a:rPr lang="en-US" sz="2200" u="none" strike="noStrike" cap="none">
                          <a:solidFill>
                            <a:srgbClr val="33CC33"/>
                          </a:solidFill>
                          <a:latin typeface="Arial"/>
                          <a:ea typeface="Arial"/>
                          <a:cs typeface="Arial"/>
                          <a:sym typeface="Arial"/>
                        </a:rPr>
                        <a:t>AH	AL</a:t>
                      </a:r>
                      <a:endParaRPr sz="2200" u="none" strike="noStrike" cap="none">
                        <a:latin typeface="Arial"/>
                        <a:ea typeface="Arial"/>
                        <a:cs typeface="Arial"/>
                        <a:sym typeface="Arial"/>
                      </a:endParaRPr>
                    </a:p>
                  </a:txBody>
                  <a:tcPr marL="0" marR="0" marT="10150" marB="0">
                    <a:lnL w="9525" cap="flat" cmpd="sng">
                      <a:solidFill>
                        <a:srgbClr val="9F9F9F"/>
                      </a:solidFill>
                      <a:prstDash val="solid"/>
                      <a:round/>
                      <a:headEnd type="none" w="sm" len="sm"/>
                      <a:tailEnd type="none" w="sm" len="sm"/>
                    </a:lnL>
                    <a:lnR w="9525" cap="flat" cmpd="sng">
                      <a:solidFill>
                        <a:srgbClr val="9F9F9F"/>
                      </a:solidFill>
                      <a:prstDash val="solid"/>
                      <a:round/>
                      <a:headEnd type="none" w="sm" len="sm"/>
                      <a:tailEnd type="none" w="sm" len="sm"/>
                    </a:lnR>
                    <a:lnT w="9525" cap="flat" cmpd="sng">
                      <a:solidFill>
                        <a:srgbClr val="9F9F9F"/>
                      </a:solidFill>
                      <a:prstDash val="solid"/>
                      <a:round/>
                      <a:headEnd type="none" w="sm" len="sm"/>
                      <a:tailEnd type="none" w="sm" len="sm"/>
                    </a:lnT>
                    <a:lnB w="9525" cap="flat" cmpd="sng">
                      <a:solidFill>
                        <a:srgbClr val="9F9F9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9"/>
          <p:cNvSpPr/>
          <p:nvPr/>
        </p:nvSpPr>
        <p:spPr>
          <a:xfrm>
            <a:off x="457200" y="914400"/>
            <a:ext cx="1334770" cy="368300"/>
          </a:xfrm>
          <a:custGeom>
            <a:avLst/>
            <a:gdLst/>
            <a:ahLst/>
            <a:cxnLst/>
            <a:rect l="l" t="t" r="r" b="b"/>
            <a:pathLst>
              <a:path w="1334770" h="368300" extrusionOk="0">
                <a:moveTo>
                  <a:pt x="0" y="0"/>
                </a:moveTo>
                <a:lnTo>
                  <a:pt x="1334770" y="0"/>
                </a:lnTo>
                <a:lnTo>
                  <a:pt x="1334770" y="368300"/>
                </a:lnTo>
                <a:lnTo>
                  <a:pt x="0" y="368300"/>
                </a:lnTo>
                <a:lnTo>
                  <a:pt x="0" y="0"/>
                </a:lnTo>
                <a:close/>
              </a:path>
            </a:pathLst>
          </a:custGeom>
          <a:solidFill>
            <a:srgbClr val="F9F9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29"/>
          <p:cNvSpPr/>
          <p:nvPr/>
        </p:nvSpPr>
        <p:spPr>
          <a:xfrm>
            <a:off x="1791970" y="914400"/>
            <a:ext cx="1963420" cy="368300"/>
          </a:xfrm>
          <a:custGeom>
            <a:avLst/>
            <a:gdLst/>
            <a:ahLst/>
            <a:cxnLst/>
            <a:rect l="l" t="t" r="r" b="b"/>
            <a:pathLst>
              <a:path w="1963420" h="368300" extrusionOk="0">
                <a:moveTo>
                  <a:pt x="0" y="0"/>
                </a:moveTo>
                <a:lnTo>
                  <a:pt x="1963420" y="0"/>
                </a:lnTo>
                <a:lnTo>
                  <a:pt x="1963420" y="368300"/>
                </a:lnTo>
                <a:lnTo>
                  <a:pt x="0" y="368300"/>
                </a:lnTo>
                <a:lnTo>
                  <a:pt x="0" y="0"/>
                </a:lnTo>
                <a:close/>
              </a:path>
            </a:pathLst>
          </a:custGeom>
          <a:solidFill>
            <a:srgbClr val="F9F9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29"/>
          <p:cNvSpPr/>
          <p:nvPr/>
        </p:nvSpPr>
        <p:spPr>
          <a:xfrm>
            <a:off x="3755390" y="914400"/>
            <a:ext cx="1197610" cy="368300"/>
          </a:xfrm>
          <a:custGeom>
            <a:avLst/>
            <a:gdLst/>
            <a:ahLst/>
            <a:cxnLst/>
            <a:rect l="l" t="t" r="r" b="b"/>
            <a:pathLst>
              <a:path w="1197610" h="368300" extrusionOk="0">
                <a:moveTo>
                  <a:pt x="0" y="0"/>
                </a:moveTo>
                <a:lnTo>
                  <a:pt x="1197610" y="0"/>
                </a:lnTo>
                <a:lnTo>
                  <a:pt x="1197610" y="368300"/>
                </a:lnTo>
                <a:lnTo>
                  <a:pt x="0" y="368300"/>
                </a:lnTo>
                <a:lnTo>
                  <a:pt x="0" y="0"/>
                </a:lnTo>
                <a:close/>
              </a:path>
            </a:pathLst>
          </a:custGeom>
          <a:solidFill>
            <a:srgbClr val="F9F9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29"/>
          <p:cNvSpPr txBox="1"/>
          <p:nvPr/>
        </p:nvSpPr>
        <p:spPr>
          <a:xfrm>
            <a:off x="3945890" y="924559"/>
            <a:ext cx="75882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Format</a:t>
            </a:r>
            <a:endParaRPr sz="1800">
              <a:solidFill>
                <a:schemeClr val="dk1"/>
              </a:solidFill>
              <a:latin typeface="Times New Roman"/>
              <a:ea typeface="Times New Roman"/>
              <a:cs typeface="Times New Roman"/>
              <a:sym typeface="Times New Roman"/>
            </a:endParaRPr>
          </a:p>
        </p:txBody>
      </p:sp>
      <p:sp>
        <p:nvSpPr>
          <p:cNvPr id="438" name="Google Shape;438;p29"/>
          <p:cNvSpPr/>
          <p:nvPr/>
        </p:nvSpPr>
        <p:spPr>
          <a:xfrm>
            <a:off x="4953000" y="914400"/>
            <a:ext cx="2057400" cy="368300"/>
          </a:xfrm>
          <a:custGeom>
            <a:avLst/>
            <a:gdLst/>
            <a:ahLst/>
            <a:cxnLst/>
            <a:rect l="l" t="t" r="r" b="b"/>
            <a:pathLst>
              <a:path w="2057400" h="368300" extrusionOk="0">
                <a:moveTo>
                  <a:pt x="0" y="0"/>
                </a:moveTo>
                <a:lnTo>
                  <a:pt x="2057400" y="0"/>
                </a:lnTo>
                <a:lnTo>
                  <a:pt x="2057400" y="368300"/>
                </a:lnTo>
                <a:lnTo>
                  <a:pt x="0" y="368300"/>
                </a:lnTo>
                <a:lnTo>
                  <a:pt x="0" y="0"/>
                </a:lnTo>
                <a:close/>
              </a:path>
            </a:pathLst>
          </a:custGeom>
          <a:solidFill>
            <a:srgbClr val="F9F9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29"/>
          <p:cNvSpPr txBox="1"/>
          <p:nvPr/>
        </p:nvSpPr>
        <p:spPr>
          <a:xfrm>
            <a:off x="5467350" y="924559"/>
            <a:ext cx="1028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Operation</a:t>
            </a:r>
            <a:endParaRPr sz="1800">
              <a:solidFill>
                <a:schemeClr val="dk1"/>
              </a:solidFill>
              <a:latin typeface="Times New Roman"/>
              <a:ea typeface="Times New Roman"/>
              <a:cs typeface="Times New Roman"/>
              <a:sym typeface="Times New Roman"/>
            </a:endParaRPr>
          </a:p>
        </p:txBody>
      </p:sp>
      <p:sp>
        <p:nvSpPr>
          <p:cNvPr id="440" name="Google Shape;440;p29"/>
          <p:cNvSpPr/>
          <p:nvPr/>
        </p:nvSpPr>
        <p:spPr>
          <a:xfrm>
            <a:off x="7010400" y="914400"/>
            <a:ext cx="1905000" cy="368300"/>
          </a:xfrm>
          <a:custGeom>
            <a:avLst/>
            <a:gdLst/>
            <a:ahLst/>
            <a:cxnLst/>
            <a:rect l="l" t="t" r="r" b="b"/>
            <a:pathLst>
              <a:path w="1905000" h="368300" extrusionOk="0">
                <a:moveTo>
                  <a:pt x="0" y="0"/>
                </a:moveTo>
                <a:lnTo>
                  <a:pt x="1905000" y="0"/>
                </a:lnTo>
                <a:lnTo>
                  <a:pt x="1905000" y="368300"/>
                </a:lnTo>
                <a:lnTo>
                  <a:pt x="0" y="368300"/>
                </a:lnTo>
                <a:lnTo>
                  <a:pt x="0" y="0"/>
                </a:lnTo>
                <a:close/>
              </a:path>
            </a:pathLst>
          </a:custGeom>
          <a:solidFill>
            <a:srgbClr val="F9F9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29"/>
          <p:cNvSpPr txBox="1"/>
          <p:nvPr/>
        </p:nvSpPr>
        <p:spPr>
          <a:xfrm>
            <a:off x="7245350" y="924559"/>
            <a:ext cx="143192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Flags Affected</a:t>
            </a:r>
            <a:endParaRPr sz="1800">
              <a:solidFill>
                <a:schemeClr val="dk1"/>
              </a:solidFill>
              <a:latin typeface="Times New Roman"/>
              <a:ea typeface="Times New Roman"/>
              <a:cs typeface="Times New Roman"/>
              <a:sym typeface="Times New Roman"/>
            </a:endParaRPr>
          </a:p>
        </p:txBody>
      </p:sp>
      <p:sp>
        <p:nvSpPr>
          <p:cNvPr id="442" name="Google Shape;442;p29"/>
          <p:cNvSpPr txBox="1"/>
          <p:nvPr/>
        </p:nvSpPr>
        <p:spPr>
          <a:xfrm>
            <a:off x="941069" y="1798320"/>
            <a:ext cx="3683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OR</a:t>
            </a:r>
            <a:endParaRPr sz="1800">
              <a:solidFill>
                <a:schemeClr val="dk1"/>
              </a:solidFill>
              <a:latin typeface="Times New Roman"/>
              <a:ea typeface="Times New Roman"/>
              <a:cs typeface="Times New Roman"/>
              <a:sym typeface="Times New Roman"/>
            </a:endParaRPr>
          </a:p>
        </p:txBody>
      </p:sp>
      <p:sp>
        <p:nvSpPr>
          <p:cNvPr id="443" name="Google Shape;443;p29"/>
          <p:cNvSpPr txBox="1"/>
          <p:nvPr/>
        </p:nvSpPr>
        <p:spPr>
          <a:xfrm>
            <a:off x="857250" y="2557779"/>
            <a:ext cx="5353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XOR</a:t>
            </a:r>
            <a:endParaRPr sz="1800">
              <a:solidFill>
                <a:schemeClr val="dk1"/>
              </a:solidFill>
              <a:latin typeface="Times New Roman"/>
              <a:ea typeface="Times New Roman"/>
              <a:cs typeface="Times New Roman"/>
              <a:sym typeface="Times New Roman"/>
            </a:endParaRPr>
          </a:p>
        </p:txBody>
      </p:sp>
      <p:sp>
        <p:nvSpPr>
          <p:cNvPr id="444" name="Google Shape;444;p29"/>
          <p:cNvSpPr txBox="1"/>
          <p:nvPr/>
        </p:nvSpPr>
        <p:spPr>
          <a:xfrm>
            <a:off x="864869" y="3317240"/>
            <a:ext cx="520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NOT</a:t>
            </a:r>
            <a:endParaRPr sz="1800">
              <a:solidFill>
                <a:schemeClr val="dk1"/>
              </a:solidFill>
              <a:latin typeface="Times New Roman"/>
              <a:ea typeface="Times New Roman"/>
              <a:cs typeface="Times New Roman"/>
              <a:sym typeface="Times New Roman"/>
            </a:endParaRPr>
          </a:p>
        </p:txBody>
      </p:sp>
      <p:sp>
        <p:nvSpPr>
          <p:cNvPr id="445" name="Google Shape;445;p29"/>
          <p:cNvSpPr txBox="1"/>
          <p:nvPr/>
        </p:nvSpPr>
        <p:spPr>
          <a:xfrm>
            <a:off x="593090" y="830579"/>
            <a:ext cx="2830830" cy="762000"/>
          </a:xfrm>
          <a:prstGeom prst="rect">
            <a:avLst/>
          </a:prstGeom>
          <a:noFill/>
          <a:ln>
            <a:noFill/>
          </a:ln>
        </p:spPr>
        <p:txBody>
          <a:bodyPr spcFirstLastPara="1" wrap="square" lIns="0" tIns="12700" rIns="0" bIns="0" anchor="t" anchorCtr="0">
            <a:spAutoFit/>
          </a:bodyPr>
          <a:lstStyle/>
          <a:p>
            <a:pPr marL="256540" marR="5080" lvl="0" indent="-243840" algn="l" rtl="0">
              <a:lnSpc>
                <a:spcPct val="134300"/>
              </a:lnSpc>
              <a:spcBef>
                <a:spcPts val="0"/>
              </a:spcBef>
              <a:spcAft>
                <a:spcPts val="0"/>
              </a:spcAft>
              <a:buNone/>
            </a:pPr>
            <a:r>
              <a:rPr lang="en-US" sz="1800" b="1">
                <a:solidFill>
                  <a:schemeClr val="dk1"/>
                </a:solidFill>
                <a:latin typeface="Times New Roman"/>
                <a:ea typeface="Times New Roman"/>
                <a:cs typeface="Times New Roman"/>
                <a:sym typeface="Times New Roman"/>
              </a:rPr>
              <a:t>Mnemonic		Meaning  AND	Logical AND</a:t>
            </a:r>
            <a:endParaRPr sz="1800">
              <a:solidFill>
                <a:schemeClr val="dk1"/>
              </a:solidFill>
              <a:latin typeface="Times New Roman"/>
              <a:ea typeface="Times New Roman"/>
              <a:cs typeface="Times New Roman"/>
              <a:sym typeface="Times New Roman"/>
            </a:endParaRPr>
          </a:p>
        </p:txBody>
      </p:sp>
      <p:sp>
        <p:nvSpPr>
          <p:cNvPr id="446" name="Google Shape;446;p29"/>
          <p:cNvSpPr txBox="1"/>
          <p:nvPr/>
        </p:nvSpPr>
        <p:spPr>
          <a:xfrm>
            <a:off x="1931670" y="1798320"/>
            <a:ext cx="1682750" cy="552450"/>
          </a:xfrm>
          <a:prstGeom prst="rect">
            <a:avLst/>
          </a:prstGeom>
          <a:noFill/>
          <a:ln>
            <a:noFill/>
          </a:ln>
        </p:spPr>
        <p:txBody>
          <a:bodyPr spcFirstLastPara="1" wrap="square" lIns="0" tIns="38725" rIns="0" bIns="0" anchor="t" anchorCtr="0">
            <a:spAutoFit/>
          </a:bodyPr>
          <a:lstStyle/>
          <a:p>
            <a:pPr marL="670560" marR="5080" lvl="0" indent="-657860" algn="l" rtl="0">
              <a:lnSpc>
                <a:spcPct val="110500"/>
              </a:lnSpc>
              <a:spcBef>
                <a:spcPts val="0"/>
              </a:spcBef>
              <a:spcAft>
                <a:spcPts val="0"/>
              </a:spcAft>
              <a:buNone/>
            </a:pPr>
            <a:r>
              <a:rPr lang="en-US" sz="1800" b="1">
                <a:solidFill>
                  <a:schemeClr val="dk1"/>
                </a:solidFill>
                <a:latin typeface="Times New Roman"/>
                <a:ea typeface="Times New Roman"/>
                <a:cs typeface="Times New Roman"/>
                <a:sym typeface="Times New Roman"/>
              </a:rPr>
              <a:t>Logical Inclusive  OR</a:t>
            </a:r>
            <a:endParaRPr sz="1800">
              <a:solidFill>
                <a:schemeClr val="dk1"/>
              </a:solidFill>
              <a:latin typeface="Times New Roman"/>
              <a:ea typeface="Times New Roman"/>
              <a:cs typeface="Times New Roman"/>
              <a:sym typeface="Times New Roman"/>
            </a:endParaRPr>
          </a:p>
        </p:txBody>
      </p:sp>
      <p:sp>
        <p:nvSpPr>
          <p:cNvPr id="447" name="Google Shape;447;p29"/>
          <p:cNvSpPr txBox="1"/>
          <p:nvPr/>
        </p:nvSpPr>
        <p:spPr>
          <a:xfrm>
            <a:off x="1906270" y="2557779"/>
            <a:ext cx="1733550" cy="552450"/>
          </a:xfrm>
          <a:prstGeom prst="rect">
            <a:avLst/>
          </a:prstGeom>
          <a:noFill/>
          <a:ln>
            <a:noFill/>
          </a:ln>
        </p:spPr>
        <p:txBody>
          <a:bodyPr spcFirstLastPara="1" wrap="square" lIns="0" tIns="38725" rIns="0" bIns="0" anchor="t" anchorCtr="0">
            <a:spAutoFit/>
          </a:bodyPr>
          <a:lstStyle/>
          <a:p>
            <a:pPr marL="695960" marR="5080" lvl="0" indent="-683260" algn="l" rtl="0">
              <a:lnSpc>
                <a:spcPct val="110500"/>
              </a:lnSpc>
              <a:spcBef>
                <a:spcPts val="0"/>
              </a:spcBef>
              <a:spcAft>
                <a:spcPts val="0"/>
              </a:spcAft>
              <a:buNone/>
            </a:pPr>
            <a:r>
              <a:rPr lang="en-US" sz="1800" b="1">
                <a:solidFill>
                  <a:schemeClr val="dk1"/>
                </a:solidFill>
                <a:latin typeface="Times New Roman"/>
                <a:ea typeface="Times New Roman"/>
                <a:cs typeface="Times New Roman"/>
                <a:sym typeface="Times New Roman"/>
              </a:rPr>
              <a:t>Logical Exclusive  OR</a:t>
            </a:r>
            <a:endParaRPr sz="1800">
              <a:solidFill>
                <a:schemeClr val="dk1"/>
              </a:solidFill>
              <a:latin typeface="Times New Roman"/>
              <a:ea typeface="Times New Roman"/>
              <a:cs typeface="Times New Roman"/>
              <a:sym typeface="Times New Roman"/>
            </a:endParaRPr>
          </a:p>
        </p:txBody>
      </p:sp>
      <p:sp>
        <p:nvSpPr>
          <p:cNvPr id="448" name="Google Shape;448;p29"/>
          <p:cNvSpPr txBox="1"/>
          <p:nvPr/>
        </p:nvSpPr>
        <p:spPr>
          <a:xfrm>
            <a:off x="1916429" y="3317240"/>
            <a:ext cx="1656714"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LOGICAL NOT</a:t>
            </a:r>
            <a:endParaRPr sz="1800">
              <a:solidFill>
                <a:schemeClr val="dk1"/>
              </a:solidFill>
              <a:latin typeface="Times New Roman"/>
              <a:ea typeface="Times New Roman"/>
              <a:cs typeface="Times New Roman"/>
              <a:sym typeface="Times New Roman"/>
            </a:endParaRPr>
          </a:p>
        </p:txBody>
      </p:sp>
      <p:sp>
        <p:nvSpPr>
          <p:cNvPr id="449" name="Google Shape;449;p29"/>
          <p:cNvSpPr txBox="1"/>
          <p:nvPr/>
        </p:nvSpPr>
        <p:spPr>
          <a:xfrm>
            <a:off x="3891279" y="1292859"/>
            <a:ext cx="9271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AND D,S</a:t>
            </a:r>
            <a:endParaRPr sz="1800">
              <a:solidFill>
                <a:schemeClr val="dk1"/>
              </a:solidFill>
              <a:latin typeface="Times New Roman"/>
              <a:ea typeface="Times New Roman"/>
              <a:cs typeface="Times New Roman"/>
              <a:sym typeface="Times New Roman"/>
            </a:endParaRPr>
          </a:p>
        </p:txBody>
      </p:sp>
      <p:sp>
        <p:nvSpPr>
          <p:cNvPr id="450" name="Google Shape;450;p29"/>
          <p:cNvSpPr txBox="1"/>
          <p:nvPr/>
        </p:nvSpPr>
        <p:spPr>
          <a:xfrm>
            <a:off x="3966209" y="1798320"/>
            <a:ext cx="7759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OR D,S</a:t>
            </a:r>
            <a:endParaRPr sz="1800">
              <a:solidFill>
                <a:schemeClr val="dk1"/>
              </a:solidFill>
              <a:latin typeface="Times New Roman"/>
              <a:ea typeface="Times New Roman"/>
              <a:cs typeface="Times New Roman"/>
              <a:sym typeface="Times New Roman"/>
            </a:endParaRPr>
          </a:p>
        </p:txBody>
      </p:sp>
      <p:sp>
        <p:nvSpPr>
          <p:cNvPr id="451" name="Google Shape;451;p29"/>
          <p:cNvSpPr txBox="1"/>
          <p:nvPr/>
        </p:nvSpPr>
        <p:spPr>
          <a:xfrm>
            <a:off x="3883659" y="2557779"/>
            <a:ext cx="9417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XOR D,S</a:t>
            </a:r>
            <a:endParaRPr sz="1800">
              <a:solidFill>
                <a:schemeClr val="dk1"/>
              </a:solidFill>
              <a:latin typeface="Times New Roman"/>
              <a:ea typeface="Times New Roman"/>
              <a:cs typeface="Times New Roman"/>
              <a:sym typeface="Times New Roman"/>
            </a:endParaRPr>
          </a:p>
        </p:txBody>
      </p:sp>
      <p:sp>
        <p:nvSpPr>
          <p:cNvPr id="452" name="Google Shape;452;p29"/>
          <p:cNvSpPr txBox="1"/>
          <p:nvPr/>
        </p:nvSpPr>
        <p:spPr>
          <a:xfrm>
            <a:off x="3982720" y="3317240"/>
            <a:ext cx="7442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NOT D</a:t>
            </a:r>
            <a:endParaRPr sz="1800">
              <a:solidFill>
                <a:schemeClr val="dk1"/>
              </a:solidFill>
              <a:latin typeface="Times New Roman"/>
              <a:ea typeface="Times New Roman"/>
              <a:cs typeface="Times New Roman"/>
              <a:sym typeface="Times New Roman"/>
            </a:endParaRPr>
          </a:p>
        </p:txBody>
      </p:sp>
      <p:sp>
        <p:nvSpPr>
          <p:cNvPr id="453" name="Google Shape;453;p29"/>
          <p:cNvSpPr/>
          <p:nvPr/>
        </p:nvSpPr>
        <p:spPr>
          <a:xfrm>
            <a:off x="4953000" y="1282700"/>
            <a:ext cx="2057400" cy="2837180"/>
          </a:xfrm>
          <a:custGeom>
            <a:avLst/>
            <a:gdLst/>
            <a:ahLst/>
            <a:cxnLst/>
            <a:rect l="l" t="t" r="r" b="b"/>
            <a:pathLst>
              <a:path w="2057400" h="2837179" extrusionOk="0">
                <a:moveTo>
                  <a:pt x="0" y="0"/>
                </a:moveTo>
                <a:lnTo>
                  <a:pt x="2057400" y="0"/>
                </a:lnTo>
                <a:lnTo>
                  <a:pt x="2057400" y="2837180"/>
                </a:lnTo>
                <a:lnTo>
                  <a:pt x="0" y="2837180"/>
                </a:lnTo>
                <a:lnTo>
                  <a:pt x="0" y="0"/>
                </a:lnTo>
                <a:close/>
              </a:path>
            </a:pathLst>
          </a:custGeom>
          <a:solidFill>
            <a:srgbClr val="F9F9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p29"/>
          <p:cNvSpPr txBox="1"/>
          <p:nvPr/>
        </p:nvSpPr>
        <p:spPr>
          <a:xfrm>
            <a:off x="5253990" y="1295400"/>
            <a:ext cx="14554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(S) · (D) </a:t>
            </a:r>
            <a:r>
              <a:rPr lang="en-US" sz="1800" b="1">
                <a:solidFill>
                  <a:srgbClr val="3366CC"/>
                </a:solidFill>
                <a:latin typeface="Arial"/>
                <a:ea typeface="Arial"/>
                <a:cs typeface="Arial"/>
                <a:sym typeface="Arial"/>
              </a:rPr>
              <a:t>→ </a:t>
            </a:r>
            <a:r>
              <a:rPr lang="en-US" sz="1800" b="1">
                <a:solidFill>
                  <a:schemeClr val="dk1"/>
                </a:solidFill>
                <a:latin typeface="Times New Roman"/>
                <a:ea typeface="Times New Roman"/>
                <a:cs typeface="Times New Roman"/>
                <a:sym typeface="Times New Roman"/>
              </a:rPr>
              <a:t>(D)</a:t>
            </a:r>
            <a:endParaRPr sz="1800">
              <a:solidFill>
                <a:schemeClr val="dk1"/>
              </a:solidFill>
              <a:latin typeface="Times New Roman"/>
              <a:ea typeface="Times New Roman"/>
              <a:cs typeface="Times New Roman"/>
              <a:sym typeface="Times New Roman"/>
            </a:endParaRPr>
          </a:p>
        </p:txBody>
      </p:sp>
      <p:sp>
        <p:nvSpPr>
          <p:cNvPr id="455" name="Google Shape;455;p29"/>
          <p:cNvSpPr txBox="1"/>
          <p:nvPr/>
        </p:nvSpPr>
        <p:spPr>
          <a:xfrm>
            <a:off x="5246370" y="1804670"/>
            <a:ext cx="14706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(S)+(D) </a:t>
            </a:r>
            <a:r>
              <a:rPr lang="en-US" sz="1800" b="1">
                <a:solidFill>
                  <a:srgbClr val="3366CC"/>
                </a:solidFill>
                <a:latin typeface="Arial"/>
                <a:ea typeface="Arial"/>
                <a:cs typeface="Arial"/>
                <a:sym typeface="Arial"/>
              </a:rPr>
              <a:t>→ </a:t>
            </a:r>
            <a:r>
              <a:rPr lang="en-US" sz="1800" b="1">
                <a:solidFill>
                  <a:schemeClr val="dk1"/>
                </a:solidFill>
                <a:latin typeface="Times New Roman"/>
                <a:ea typeface="Times New Roman"/>
                <a:cs typeface="Times New Roman"/>
                <a:sym typeface="Times New Roman"/>
              </a:rPr>
              <a:t>(D)</a:t>
            </a:r>
            <a:endParaRPr sz="1800">
              <a:solidFill>
                <a:schemeClr val="dk1"/>
              </a:solidFill>
              <a:latin typeface="Times New Roman"/>
              <a:ea typeface="Times New Roman"/>
              <a:cs typeface="Times New Roman"/>
              <a:sym typeface="Times New Roman"/>
            </a:endParaRPr>
          </a:p>
        </p:txBody>
      </p:sp>
      <p:sp>
        <p:nvSpPr>
          <p:cNvPr id="456" name="Google Shape;456;p29"/>
          <p:cNvSpPr txBox="1"/>
          <p:nvPr/>
        </p:nvSpPr>
        <p:spPr>
          <a:xfrm>
            <a:off x="5872479" y="2566670"/>
            <a:ext cx="8877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(D)</a:t>
            </a:r>
            <a:r>
              <a:rPr lang="en-US" sz="1800" b="1">
                <a:solidFill>
                  <a:srgbClr val="3366CC"/>
                </a:solidFill>
                <a:latin typeface="Arial"/>
                <a:ea typeface="Arial"/>
                <a:cs typeface="Arial"/>
                <a:sym typeface="Arial"/>
              </a:rPr>
              <a:t>→</a:t>
            </a:r>
            <a:r>
              <a:rPr lang="en-US" sz="1800" b="1">
                <a:solidFill>
                  <a:schemeClr val="dk1"/>
                </a:solidFill>
                <a:latin typeface="Times New Roman"/>
                <a:ea typeface="Times New Roman"/>
                <a:cs typeface="Times New Roman"/>
                <a:sym typeface="Times New Roman"/>
              </a:rPr>
              <a:t>(D)</a:t>
            </a:r>
            <a:endParaRPr sz="1800">
              <a:solidFill>
                <a:schemeClr val="dk1"/>
              </a:solidFill>
              <a:latin typeface="Times New Roman"/>
              <a:ea typeface="Times New Roman"/>
              <a:cs typeface="Times New Roman"/>
              <a:sym typeface="Times New Roman"/>
            </a:endParaRPr>
          </a:p>
        </p:txBody>
      </p:sp>
      <p:sp>
        <p:nvSpPr>
          <p:cNvPr id="457" name="Google Shape;457;p29"/>
          <p:cNvSpPr txBox="1"/>
          <p:nvPr/>
        </p:nvSpPr>
        <p:spPr>
          <a:xfrm>
            <a:off x="5708650" y="3072129"/>
            <a:ext cx="1064260" cy="556260"/>
          </a:xfrm>
          <a:prstGeom prst="rect">
            <a:avLst/>
          </a:prstGeom>
          <a:noFill/>
          <a:ln>
            <a:noFill/>
          </a:ln>
        </p:spPr>
        <p:txBody>
          <a:bodyPr spcFirstLastPara="1" wrap="square" lIns="0" tIns="12700" rIns="0" bIns="0" anchor="t" anchorCtr="0">
            <a:spAutoFit/>
          </a:bodyPr>
          <a:lstStyle/>
          <a:p>
            <a:pPr marL="12700" marR="0" lvl="0" indent="0" algn="l" rtl="0">
              <a:lnSpc>
                <a:spcPct val="116111"/>
              </a:lnSpc>
              <a:spcBef>
                <a:spcPts val="0"/>
              </a:spcBef>
              <a:spcAft>
                <a:spcPts val="0"/>
              </a:spcAft>
              <a:buNone/>
            </a:pPr>
            <a:r>
              <a:rPr lang="en-US" sz="1800" b="1">
                <a:solidFill>
                  <a:schemeClr val="dk1"/>
                </a:solidFill>
                <a:latin typeface="Times New Roman"/>
                <a:ea typeface="Times New Roman"/>
                <a:cs typeface="Times New Roman"/>
                <a:sym typeface="Times New Roman"/>
              </a:rPr>
              <a:t>_</a:t>
            </a:r>
            <a:endParaRPr sz="1800">
              <a:solidFill>
                <a:schemeClr val="dk1"/>
              </a:solidFill>
              <a:latin typeface="Times New Roman"/>
              <a:ea typeface="Times New Roman"/>
              <a:cs typeface="Times New Roman"/>
              <a:sym typeface="Times New Roman"/>
            </a:endParaRPr>
          </a:p>
          <a:p>
            <a:pPr marL="73660" marR="0" lvl="0" indent="0" algn="l" rtl="0">
              <a:lnSpc>
                <a:spcPct val="116111"/>
              </a:lnSpc>
              <a:spcBef>
                <a:spcPts val="0"/>
              </a:spcBef>
              <a:spcAft>
                <a:spcPts val="0"/>
              </a:spcAft>
              <a:buNone/>
            </a:pPr>
            <a:r>
              <a:rPr lang="en-US" sz="1800" b="1">
                <a:solidFill>
                  <a:schemeClr val="dk1"/>
                </a:solidFill>
                <a:latin typeface="Times New Roman"/>
                <a:ea typeface="Times New Roman"/>
                <a:cs typeface="Times New Roman"/>
                <a:sym typeface="Times New Roman"/>
              </a:rPr>
              <a:t>(D) </a:t>
            </a:r>
            <a:r>
              <a:rPr lang="en-US" sz="1800" b="1">
                <a:solidFill>
                  <a:srgbClr val="3366CC"/>
                </a:solidFill>
                <a:latin typeface="Arial"/>
                <a:ea typeface="Arial"/>
                <a:cs typeface="Arial"/>
                <a:sym typeface="Arial"/>
              </a:rPr>
              <a:t>→ </a:t>
            </a:r>
            <a:r>
              <a:rPr lang="en-US" sz="1800" b="1">
                <a:solidFill>
                  <a:schemeClr val="dk1"/>
                </a:solidFill>
                <a:latin typeface="Times New Roman"/>
                <a:ea typeface="Times New Roman"/>
                <a:cs typeface="Times New Roman"/>
                <a:sym typeface="Times New Roman"/>
              </a:rPr>
              <a:t>(D)</a:t>
            </a:r>
            <a:endParaRPr sz="1800">
              <a:solidFill>
                <a:schemeClr val="dk1"/>
              </a:solidFill>
              <a:latin typeface="Times New Roman"/>
              <a:ea typeface="Times New Roman"/>
              <a:cs typeface="Times New Roman"/>
              <a:sym typeface="Times New Roman"/>
            </a:endParaRPr>
          </a:p>
        </p:txBody>
      </p:sp>
      <p:sp>
        <p:nvSpPr>
          <p:cNvPr id="458" name="Google Shape;458;p29"/>
          <p:cNvSpPr txBox="1"/>
          <p:nvPr/>
        </p:nvSpPr>
        <p:spPr>
          <a:xfrm>
            <a:off x="7170419" y="1292859"/>
            <a:ext cx="1583055" cy="2576830"/>
          </a:xfrm>
          <a:prstGeom prst="rect">
            <a:avLst/>
          </a:prstGeom>
          <a:noFill/>
          <a:ln>
            <a:noFill/>
          </a:ln>
        </p:spPr>
        <p:txBody>
          <a:bodyPr spcFirstLastPara="1" wrap="square" lIns="0" tIns="38725" rIns="0" bIns="0" anchor="t" anchorCtr="0">
            <a:spAutoFit/>
          </a:bodyPr>
          <a:lstStyle/>
          <a:p>
            <a:pPr marL="12065" marR="5080" lvl="0" indent="0" algn="ctr" rtl="0">
              <a:lnSpc>
                <a:spcPct val="110500"/>
              </a:lnSpc>
              <a:spcBef>
                <a:spcPts val="0"/>
              </a:spcBef>
              <a:spcAft>
                <a:spcPts val="0"/>
              </a:spcAft>
              <a:buNone/>
            </a:pPr>
            <a:r>
              <a:rPr lang="en-US" sz="1800" b="1">
                <a:solidFill>
                  <a:schemeClr val="dk1"/>
                </a:solidFill>
                <a:latin typeface="Times New Roman"/>
                <a:ea typeface="Times New Roman"/>
                <a:cs typeface="Times New Roman"/>
                <a:sym typeface="Times New Roman"/>
              </a:rPr>
              <a:t>OF, SF, ZF, PF,  CF</a:t>
            </a:r>
            <a:endParaRPr sz="1800">
              <a:solidFill>
                <a:schemeClr val="dk1"/>
              </a:solidFill>
              <a:latin typeface="Times New Roman"/>
              <a:ea typeface="Times New Roman"/>
              <a:cs typeface="Times New Roman"/>
              <a:sym typeface="Times New Roman"/>
            </a:endParaRPr>
          </a:p>
          <a:p>
            <a:pPr marL="12065" marR="5080" lvl="0" indent="1905" algn="ctr" rtl="0">
              <a:lnSpc>
                <a:spcPct val="110500"/>
              </a:lnSpc>
              <a:spcBef>
                <a:spcPts val="0"/>
              </a:spcBef>
              <a:spcAft>
                <a:spcPts val="0"/>
              </a:spcAft>
              <a:buNone/>
            </a:pPr>
            <a:r>
              <a:rPr lang="en-US" sz="1800" b="1">
                <a:solidFill>
                  <a:schemeClr val="dk1"/>
                </a:solidFill>
                <a:latin typeface="Times New Roman"/>
                <a:ea typeface="Times New Roman"/>
                <a:cs typeface="Times New Roman"/>
                <a:sym typeface="Times New Roman"/>
              </a:rPr>
              <a:t>AF undefined  OF, SF, ZF, PF,</a:t>
            </a:r>
            <a:endParaRPr sz="1800">
              <a:solidFill>
                <a:schemeClr val="dk1"/>
              </a:solidFill>
              <a:latin typeface="Times New Roman"/>
              <a:ea typeface="Times New Roman"/>
              <a:cs typeface="Times New Roman"/>
              <a:sym typeface="Times New Roman"/>
            </a:endParaRPr>
          </a:p>
          <a:p>
            <a:pPr marL="1905" marR="0" lvl="0" indent="0" algn="ctr" rtl="0">
              <a:lnSpc>
                <a:spcPct val="104166"/>
              </a:lnSpc>
              <a:spcBef>
                <a:spcPts val="0"/>
              </a:spcBef>
              <a:spcAft>
                <a:spcPts val="0"/>
              </a:spcAft>
              <a:buNone/>
            </a:pPr>
            <a:r>
              <a:rPr lang="en-US" sz="1800" b="1">
                <a:solidFill>
                  <a:schemeClr val="dk1"/>
                </a:solidFill>
                <a:latin typeface="Times New Roman"/>
                <a:ea typeface="Times New Roman"/>
                <a:cs typeface="Times New Roman"/>
                <a:sym typeface="Times New Roman"/>
              </a:rPr>
              <a:t>CF</a:t>
            </a:r>
            <a:endParaRPr sz="1800">
              <a:solidFill>
                <a:schemeClr val="dk1"/>
              </a:solidFill>
              <a:latin typeface="Times New Roman"/>
              <a:ea typeface="Times New Roman"/>
              <a:cs typeface="Times New Roman"/>
              <a:sym typeface="Times New Roman"/>
            </a:endParaRPr>
          </a:p>
          <a:p>
            <a:pPr marL="12065" marR="5080" lvl="0" indent="1905" algn="ctr" rtl="0">
              <a:lnSpc>
                <a:spcPct val="110500"/>
              </a:lnSpc>
              <a:spcBef>
                <a:spcPts val="125"/>
              </a:spcBef>
              <a:spcAft>
                <a:spcPts val="0"/>
              </a:spcAft>
              <a:buNone/>
            </a:pPr>
            <a:r>
              <a:rPr lang="en-US" sz="1800" b="1">
                <a:solidFill>
                  <a:schemeClr val="dk1"/>
                </a:solidFill>
                <a:latin typeface="Times New Roman"/>
                <a:ea typeface="Times New Roman"/>
                <a:cs typeface="Times New Roman"/>
                <a:sym typeface="Times New Roman"/>
              </a:rPr>
              <a:t>AF undefined  OF, SF, ZF, PF,  CF</a:t>
            </a:r>
            <a:endParaRPr sz="1800">
              <a:solidFill>
                <a:schemeClr val="dk1"/>
              </a:solidFill>
              <a:latin typeface="Times New Roman"/>
              <a:ea typeface="Times New Roman"/>
              <a:cs typeface="Times New Roman"/>
              <a:sym typeface="Times New Roman"/>
            </a:endParaRPr>
          </a:p>
          <a:p>
            <a:pPr marL="121920" marR="111760" lvl="0" indent="0" algn="ctr" rtl="0">
              <a:lnSpc>
                <a:spcPct val="110500"/>
              </a:lnSpc>
              <a:spcBef>
                <a:spcPts val="10"/>
              </a:spcBef>
              <a:spcAft>
                <a:spcPts val="0"/>
              </a:spcAft>
              <a:buNone/>
            </a:pPr>
            <a:r>
              <a:rPr lang="en-US" sz="1800" b="1">
                <a:solidFill>
                  <a:schemeClr val="dk1"/>
                </a:solidFill>
                <a:latin typeface="Times New Roman"/>
                <a:ea typeface="Times New Roman"/>
                <a:cs typeface="Times New Roman"/>
                <a:sym typeface="Times New Roman"/>
              </a:rPr>
              <a:t>AF undefined  None</a:t>
            </a:r>
            <a:endParaRPr sz="1800">
              <a:solidFill>
                <a:schemeClr val="dk1"/>
              </a:solidFill>
              <a:latin typeface="Times New Roman"/>
              <a:ea typeface="Times New Roman"/>
              <a:cs typeface="Times New Roman"/>
              <a:sym typeface="Times New Roman"/>
            </a:endParaRPr>
          </a:p>
        </p:txBody>
      </p:sp>
      <p:sp>
        <p:nvSpPr>
          <p:cNvPr id="459" name="Google Shape;459;p29"/>
          <p:cNvSpPr/>
          <p:nvPr/>
        </p:nvSpPr>
        <p:spPr>
          <a:xfrm>
            <a:off x="5503317" y="2702967"/>
            <a:ext cx="154124" cy="15285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p29"/>
          <p:cNvSpPr txBox="1"/>
          <p:nvPr/>
        </p:nvSpPr>
        <p:spPr>
          <a:xfrm>
            <a:off x="5176520" y="2566670"/>
            <a:ext cx="508634"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(S)</a:t>
            </a:r>
            <a:r>
              <a:rPr lang="en-US" sz="2700" baseline="-25000">
                <a:solidFill>
                  <a:schemeClr val="dk1"/>
                </a:solidFill>
                <a:latin typeface="Arial"/>
                <a:ea typeface="Arial"/>
                <a:cs typeface="Arial"/>
                <a:sym typeface="Arial"/>
              </a:rPr>
              <a:t>+</a:t>
            </a:r>
            <a:endParaRPr sz="2700" baseline="-25000">
              <a:solidFill>
                <a:schemeClr val="dk1"/>
              </a:solidFill>
              <a:latin typeface="Arial"/>
              <a:ea typeface="Arial"/>
              <a:cs typeface="Arial"/>
              <a:sym typeface="Arial"/>
            </a:endParaRPr>
          </a:p>
        </p:txBody>
      </p:sp>
      <p:sp>
        <p:nvSpPr>
          <p:cNvPr id="461" name="Google Shape;461;p29"/>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23</a:t>
            </a:fld>
            <a:endParaRPr/>
          </a:p>
        </p:txBody>
      </p:sp>
      <p:sp>
        <p:nvSpPr>
          <p:cNvPr id="462" name="Google Shape;462;p29"/>
          <p:cNvSpPr txBox="1">
            <a:spLocks noGrp="1"/>
          </p:cNvSpPr>
          <p:nvPr>
            <p:ph type="title"/>
          </p:nvPr>
        </p:nvSpPr>
        <p:spPr>
          <a:xfrm>
            <a:off x="311150" y="262890"/>
            <a:ext cx="339852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CC3300"/>
                </a:solidFill>
                <a:latin typeface="Arial"/>
                <a:ea typeface="Arial"/>
                <a:cs typeface="Arial"/>
                <a:sym typeface="Arial"/>
              </a:rPr>
              <a:t>Logical Instructions</a:t>
            </a:r>
            <a:endParaRPr sz="2800">
              <a:latin typeface="Arial"/>
              <a:ea typeface="Arial"/>
              <a:cs typeface="Arial"/>
              <a:sym typeface="Arial"/>
            </a:endParaRPr>
          </a:p>
        </p:txBody>
      </p:sp>
      <p:sp>
        <p:nvSpPr>
          <p:cNvPr id="463" name="Google Shape;463;p29"/>
          <p:cNvSpPr txBox="1"/>
          <p:nvPr/>
        </p:nvSpPr>
        <p:spPr>
          <a:xfrm>
            <a:off x="838200" y="4343400"/>
            <a:ext cx="2664460" cy="450850"/>
          </a:xfrm>
          <a:prstGeom prst="rect">
            <a:avLst/>
          </a:prstGeom>
          <a:solidFill>
            <a:srgbClr val="F9F9D1"/>
          </a:solidFill>
          <a:ln>
            <a:noFill/>
          </a:ln>
        </p:spPr>
        <p:txBody>
          <a:bodyPr spcFirstLastPara="1" wrap="square" lIns="0" tIns="27925" rIns="0" bIns="0" anchor="t" anchorCtr="0">
            <a:spAutoFit/>
          </a:bodyPr>
          <a:lstStyle/>
          <a:p>
            <a:pPr marL="301625"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Destination	Source</a:t>
            </a:r>
            <a:endParaRPr sz="1400">
              <a:solidFill>
                <a:schemeClr val="dk1"/>
              </a:solidFill>
              <a:latin typeface="Times New Roman"/>
              <a:ea typeface="Times New Roman"/>
              <a:cs typeface="Times New Roman"/>
              <a:sym typeface="Times New Roman"/>
            </a:endParaRPr>
          </a:p>
        </p:txBody>
      </p:sp>
      <p:sp>
        <p:nvSpPr>
          <p:cNvPr id="464" name="Google Shape;464;p29"/>
          <p:cNvSpPr txBox="1"/>
          <p:nvPr/>
        </p:nvSpPr>
        <p:spPr>
          <a:xfrm>
            <a:off x="1065530" y="4808220"/>
            <a:ext cx="1025525" cy="1221740"/>
          </a:xfrm>
          <a:prstGeom prst="rect">
            <a:avLst/>
          </a:prstGeom>
          <a:noFill/>
          <a:ln>
            <a:noFill/>
          </a:ln>
        </p:spPr>
        <p:txBody>
          <a:bodyPr spcFirstLastPara="1" wrap="square" lIns="0" tIns="29200" rIns="0" bIns="0" anchor="t" anchorCtr="0">
            <a:spAutoFit/>
          </a:bodyPr>
          <a:lstStyle/>
          <a:p>
            <a:pPr marL="12700" marR="5080" lvl="0" indent="-1270" algn="ctr" rtl="0">
              <a:lnSpc>
                <a:spcPct val="92100"/>
              </a:lnSpc>
              <a:spcBef>
                <a:spcPts val="0"/>
              </a:spcBef>
              <a:spcAft>
                <a:spcPts val="0"/>
              </a:spcAft>
              <a:buNone/>
            </a:pPr>
            <a:r>
              <a:rPr lang="en-US" sz="1400" b="1">
                <a:solidFill>
                  <a:schemeClr val="dk1"/>
                </a:solidFill>
                <a:latin typeface="Times New Roman"/>
                <a:ea typeface="Times New Roman"/>
                <a:cs typeface="Times New Roman"/>
                <a:sym typeface="Times New Roman"/>
              </a:rPr>
              <a:t>Register  Register  Memory  Register  Memory  Accumulator</a:t>
            </a:r>
            <a:endParaRPr sz="1400">
              <a:solidFill>
                <a:schemeClr val="dk1"/>
              </a:solidFill>
              <a:latin typeface="Times New Roman"/>
              <a:ea typeface="Times New Roman"/>
              <a:cs typeface="Times New Roman"/>
              <a:sym typeface="Times New Roman"/>
            </a:endParaRPr>
          </a:p>
        </p:txBody>
      </p:sp>
      <p:sp>
        <p:nvSpPr>
          <p:cNvPr id="465" name="Google Shape;465;p29"/>
          <p:cNvSpPr txBox="1"/>
          <p:nvPr/>
        </p:nvSpPr>
        <p:spPr>
          <a:xfrm>
            <a:off x="2487929" y="4808220"/>
            <a:ext cx="843915" cy="1221740"/>
          </a:xfrm>
          <a:prstGeom prst="rect">
            <a:avLst/>
          </a:prstGeom>
          <a:noFill/>
          <a:ln>
            <a:noFill/>
          </a:ln>
        </p:spPr>
        <p:txBody>
          <a:bodyPr spcFirstLastPara="1" wrap="square" lIns="0" tIns="29200" rIns="0" bIns="0" anchor="t" anchorCtr="0">
            <a:spAutoFit/>
          </a:bodyPr>
          <a:lstStyle/>
          <a:p>
            <a:pPr marL="12700" marR="5080" lvl="0" indent="-635" algn="ctr" rtl="0">
              <a:lnSpc>
                <a:spcPct val="92100"/>
              </a:lnSpc>
              <a:spcBef>
                <a:spcPts val="0"/>
              </a:spcBef>
              <a:spcAft>
                <a:spcPts val="0"/>
              </a:spcAft>
              <a:buNone/>
            </a:pPr>
            <a:r>
              <a:rPr lang="en-US" sz="1400" b="1">
                <a:solidFill>
                  <a:schemeClr val="dk1"/>
                </a:solidFill>
                <a:latin typeface="Times New Roman"/>
                <a:ea typeface="Times New Roman"/>
                <a:cs typeface="Times New Roman"/>
                <a:sym typeface="Times New Roman"/>
              </a:rPr>
              <a:t>Register  Memory  Register  Immediate  Immediate  Immediate</a:t>
            </a:r>
            <a:endParaRPr sz="1400">
              <a:solidFill>
                <a:schemeClr val="dk1"/>
              </a:solidFill>
              <a:latin typeface="Times New Roman"/>
              <a:ea typeface="Times New Roman"/>
              <a:cs typeface="Times New Roman"/>
              <a:sym typeface="Times New Roman"/>
            </a:endParaRPr>
          </a:p>
        </p:txBody>
      </p:sp>
      <p:sp>
        <p:nvSpPr>
          <p:cNvPr id="466" name="Google Shape;466;p29"/>
          <p:cNvSpPr txBox="1"/>
          <p:nvPr/>
        </p:nvSpPr>
        <p:spPr>
          <a:xfrm>
            <a:off x="3962400" y="4648200"/>
            <a:ext cx="1369060" cy="307340"/>
          </a:xfrm>
          <a:prstGeom prst="rect">
            <a:avLst/>
          </a:prstGeom>
          <a:solidFill>
            <a:srgbClr val="F9F9D1"/>
          </a:solidFill>
          <a:ln>
            <a:noFill/>
          </a:ln>
        </p:spPr>
        <p:txBody>
          <a:bodyPr spcFirstLastPara="1" wrap="square" lIns="0" tIns="27925" rIns="0" bIns="0" anchor="t" anchorCtr="0">
            <a:spAutoFit/>
          </a:bodyPr>
          <a:lstStyle/>
          <a:p>
            <a:pPr marL="245745" marR="0" lvl="0" indent="0" algn="l" rtl="0">
              <a:lnSpc>
                <a:spcPct val="100000"/>
              </a:lnSpc>
              <a:spcBef>
                <a:spcPts val="0"/>
              </a:spcBef>
              <a:spcAft>
                <a:spcPts val="0"/>
              </a:spcAft>
              <a:buNone/>
            </a:pPr>
            <a:r>
              <a:rPr lang="en-US" sz="1400" b="1">
                <a:solidFill>
                  <a:schemeClr val="dk1"/>
                </a:solidFill>
                <a:latin typeface="Times New Roman"/>
                <a:ea typeface="Times New Roman"/>
                <a:cs typeface="Times New Roman"/>
                <a:sym typeface="Times New Roman"/>
              </a:rPr>
              <a:t>Destination</a:t>
            </a:r>
            <a:endParaRPr sz="1400">
              <a:solidFill>
                <a:schemeClr val="dk1"/>
              </a:solidFill>
              <a:latin typeface="Times New Roman"/>
              <a:ea typeface="Times New Roman"/>
              <a:cs typeface="Times New Roman"/>
              <a:sym typeface="Times New Roman"/>
            </a:endParaRPr>
          </a:p>
        </p:txBody>
      </p:sp>
      <p:sp>
        <p:nvSpPr>
          <p:cNvPr id="467" name="Google Shape;467;p29"/>
          <p:cNvSpPr txBox="1"/>
          <p:nvPr/>
        </p:nvSpPr>
        <p:spPr>
          <a:xfrm>
            <a:off x="4293870" y="4969509"/>
            <a:ext cx="690880" cy="435609"/>
          </a:xfrm>
          <a:prstGeom prst="rect">
            <a:avLst/>
          </a:prstGeom>
          <a:noFill/>
          <a:ln>
            <a:noFill/>
          </a:ln>
        </p:spPr>
        <p:txBody>
          <a:bodyPr spcFirstLastPara="1" wrap="square" lIns="0" tIns="33000" rIns="0" bIns="0" anchor="t" anchorCtr="0">
            <a:spAutoFit/>
          </a:bodyPr>
          <a:lstStyle/>
          <a:p>
            <a:pPr marL="26034" marR="5080" lvl="0" indent="-13970" algn="l" rtl="0">
              <a:lnSpc>
                <a:spcPct val="110714"/>
              </a:lnSpc>
              <a:spcBef>
                <a:spcPts val="0"/>
              </a:spcBef>
              <a:spcAft>
                <a:spcPts val="0"/>
              </a:spcAft>
              <a:buNone/>
            </a:pPr>
            <a:r>
              <a:rPr lang="en-US" sz="1400" b="1">
                <a:solidFill>
                  <a:schemeClr val="dk1"/>
                </a:solidFill>
                <a:latin typeface="Times New Roman"/>
                <a:ea typeface="Times New Roman"/>
                <a:cs typeface="Times New Roman"/>
                <a:sym typeface="Times New Roman"/>
              </a:rPr>
              <a:t>Register  Memory</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0"/>
          <p:cNvSpPr txBox="1">
            <a:spLocks noGrp="1"/>
          </p:cNvSpPr>
          <p:nvPr>
            <p:ph type="title"/>
          </p:nvPr>
        </p:nvSpPr>
        <p:spPr>
          <a:xfrm>
            <a:off x="307340" y="300990"/>
            <a:ext cx="327279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a:solidFill>
                  <a:srgbClr val="CC3300"/>
                </a:solidFill>
                <a:latin typeface="Arial"/>
                <a:ea typeface="Arial"/>
                <a:cs typeface="Arial"/>
                <a:sym typeface="Arial"/>
              </a:rPr>
              <a:t>LOGICAL </a:t>
            </a:r>
            <a:r>
              <a:rPr lang="en-US" sz="2800" b="1">
                <a:solidFill>
                  <a:srgbClr val="CC3300"/>
                </a:solidFill>
                <a:latin typeface="Arial"/>
                <a:ea typeface="Arial"/>
                <a:cs typeface="Arial"/>
                <a:sym typeface="Arial"/>
              </a:rPr>
              <a:t>Instructions</a:t>
            </a:r>
            <a:endParaRPr sz="2800">
              <a:latin typeface="Arial"/>
              <a:ea typeface="Arial"/>
              <a:cs typeface="Arial"/>
              <a:sym typeface="Arial"/>
            </a:endParaRPr>
          </a:p>
        </p:txBody>
      </p:sp>
      <p:sp>
        <p:nvSpPr>
          <p:cNvPr id="473" name="Google Shape;473;p30"/>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24</a:t>
            </a:fld>
            <a:endParaRPr/>
          </a:p>
        </p:txBody>
      </p:sp>
      <p:sp>
        <p:nvSpPr>
          <p:cNvPr id="474" name="Google Shape;474;p30"/>
          <p:cNvSpPr txBox="1">
            <a:spLocks noGrp="1"/>
          </p:cNvSpPr>
          <p:nvPr>
            <p:ph type="body" idx="1"/>
          </p:nvPr>
        </p:nvSpPr>
        <p:spPr>
          <a:xfrm>
            <a:off x="459740" y="1097279"/>
            <a:ext cx="7891780" cy="2095500"/>
          </a:xfrm>
          <a:prstGeom prst="rect">
            <a:avLst/>
          </a:prstGeom>
          <a:noFill/>
          <a:ln>
            <a:noFill/>
          </a:ln>
        </p:spPr>
        <p:txBody>
          <a:bodyPr spcFirstLastPara="1" wrap="square" lIns="0" tIns="12700" rIns="0" bIns="0" anchor="t" anchorCtr="0">
            <a:spAutoFit/>
          </a:bodyPr>
          <a:lstStyle/>
          <a:p>
            <a:pPr marL="165100" lvl="0" indent="-152400" algn="l" rtl="0">
              <a:lnSpc>
                <a:spcPct val="100000"/>
              </a:lnSpc>
              <a:spcBef>
                <a:spcPts val="0"/>
              </a:spcBef>
              <a:spcAft>
                <a:spcPts val="0"/>
              </a:spcAft>
              <a:buClr>
                <a:srgbClr val="CC3300"/>
              </a:buClr>
              <a:buSzPts val="2000"/>
              <a:buFont typeface="Times New Roman"/>
              <a:buChar char="•"/>
            </a:pPr>
            <a:r>
              <a:rPr lang="en-US"/>
              <a:t>AND</a:t>
            </a:r>
            <a:endParaRPr/>
          </a:p>
          <a:p>
            <a:pPr marL="755650" marR="5080" lvl="1" indent="-285750" algn="l" rtl="0">
              <a:lnSpc>
                <a:spcPct val="79900"/>
              </a:lnSpc>
              <a:spcBef>
                <a:spcPts val="595"/>
              </a:spcBef>
              <a:spcAft>
                <a:spcPts val="0"/>
              </a:spcAft>
              <a:buClr>
                <a:srgbClr val="3366CC"/>
              </a:buClr>
              <a:buSzPts val="2400"/>
              <a:buFont typeface="Times New Roman"/>
              <a:buChar char="–"/>
            </a:pPr>
            <a:r>
              <a:rPr lang="en-US" sz="2400">
                <a:solidFill>
                  <a:srgbClr val="3366CC"/>
                </a:solidFill>
                <a:latin typeface="Times New Roman"/>
                <a:ea typeface="Times New Roman"/>
                <a:cs typeface="Times New Roman"/>
                <a:sym typeface="Times New Roman"/>
              </a:rPr>
              <a:t>Uses any addressing mode except memory-to-memory and  segment registers</a:t>
            </a:r>
            <a:endParaRPr sz="2400">
              <a:latin typeface="Times New Roman"/>
              <a:ea typeface="Times New Roman"/>
              <a:cs typeface="Times New Roman"/>
              <a:sym typeface="Times New Roman"/>
            </a:endParaRPr>
          </a:p>
          <a:p>
            <a:pPr marL="927100" marR="1168400" lvl="1" indent="-457200" algn="l" rtl="0">
              <a:lnSpc>
                <a:spcPct val="100699"/>
              </a:lnSpc>
              <a:spcBef>
                <a:spcPts val="0"/>
              </a:spcBef>
              <a:spcAft>
                <a:spcPts val="0"/>
              </a:spcAft>
              <a:buClr>
                <a:srgbClr val="3366CC"/>
              </a:buClr>
              <a:buSzPts val="2400"/>
              <a:buFont typeface="Times New Roman"/>
              <a:buChar char="–"/>
            </a:pPr>
            <a:r>
              <a:rPr lang="en-US" sz="2400">
                <a:solidFill>
                  <a:srgbClr val="3366CC"/>
                </a:solidFill>
                <a:latin typeface="Times New Roman"/>
                <a:ea typeface="Times New Roman"/>
                <a:cs typeface="Times New Roman"/>
                <a:sym typeface="Times New Roman"/>
              </a:rPr>
              <a:t>Especially used in clearing certain bits (masking)  xxxx xxxx </a:t>
            </a:r>
            <a:r>
              <a:rPr lang="en-US" sz="2400" b="1">
                <a:solidFill>
                  <a:srgbClr val="3366CC"/>
                </a:solidFill>
                <a:latin typeface="Times New Roman"/>
                <a:ea typeface="Times New Roman"/>
                <a:cs typeface="Times New Roman"/>
                <a:sym typeface="Times New Roman"/>
              </a:rPr>
              <a:t>AND </a:t>
            </a:r>
            <a:r>
              <a:rPr lang="en-US" sz="2400">
                <a:solidFill>
                  <a:srgbClr val="3366CC"/>
                </a:solidFill>
                <a:latin typeface="Times New Roman"/>
                <a:ea typeface="Times New Roman"/>
                <a:cs typeface="Times New Roman"/>
                <a:sym typeface="Times New Roman"/>
              </a:rPr>
              <a:t>0000 1111 = 0000 xxxx</a:t>
            </a:r>
            <a:endParaRPr sz="2400">
              <a:latin typeface="Times New Roman"/>
              <a:ea typeface="Times New Roman"/>
              <a:cs typeface="Times New Roman"/>
              <a:sym typeface="Times New Roman"/>
            </a:endParaRPr>
          </a:p>
          <a:p>
            <a:pPr marL="1841500" lvl="0" indent="0" algn="l" rtl="0">
              <a:lnSpc>
                <a:spcPct val="100000"/>
              </a:lnSpc>
              <a:spcBef>
                <a:spcPts val="20"/>
              </a:spcBef>
              <a:spcAft>
                <a:spcPts val="0"/>
              </a:spcAft>
              <a:buNone/>
            </a:pPr>
            <a:r>
              <a:rPr lang="en-US" sz="2400">
                <a:solidFill>
                  <a:srgbClr val="33CC33"/>
                </a:solidFill>
              </a:rPr>
              <a:t>(clear the first four bits)</a:t>
            </a:r>
            <a:endParaRPr sz="2400"/>
          </a:p>
        </p:txBody>
      </p:sp>
      <p:sp>
        <p:nvSpPr>
          <p:cNvPr id="475" name="Google Shape;475;p30"/>
          <p:cNvSpPr txBox="1"/>
          <p:nvPr/>
        </p:nvSpPr>
        <p:spPr>
          <a:xfrm>
            <a:off x="916939" y="3169920"/>
            <a:ext cx="153987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3366CC"/>
                </a:solidFill>
                <a:latin typeface="Times New Roman"/>
                <a:ea typeface="Times New Roman"/>
                <a:cs typeface="Times New Roman"/>
                <a:sym typeface="Times New Roman"/>
              </a:rPr>
              <a:t>– Examples:</a:t>
            </a:r>
            <a:endParaRPr sz="2400">
              <a:solidFill>
                <a:schemeClr val="dk1"/>
              </a:solidFill>
              <a:latin typeface="Times New Roman"/>
              <a:ea typeface="Times New Roman"/>
              <a:cs typeface="Times New Roman"/>
              <a:sym typeface="Times New Roman"/>
            </a:endParaRPr>
          </a:p>
        </p:txBody>
      </p:sp>
      <p:sp>
        <p:nvSpPr>
          <p:cNvPr id="476" name="Google Shape;476;p30"/>
          <p:cNvSpPr txBox="1"/>
          <p:nvPr/>
        </p:nvSpPr>
        <p:spPr>
          <a:xfrm>
            <a:off x="5334000" y="3192779"/>
            <a:ext cx="2195830" cy="759460"/>
          </a:xfrm>
          <a:prstGeom prst="rect">
            <a:avLst/>
          </a:prstGeom>
          <a:noFill/>
          <a:ln>
            <a:noFill/>
          </a:ln>
        </p:spPr>
        <p:txBody>
          <a:bodyPr spcFirstLastPara="1" wrap="square" lIns="0" tIns="10150" rIns="0" bIns="0" anchor="t" anchorCtr="0">
            <a:spAutoFit/>
          </a:bodyPr>
          <a:lstStyle/>
          <a:p>
            <a:pPr marL="12700" marR="5080" lvl="0" indent="0" algn="l" rtl="0">
              <a:lnSpc>
                <a:spcPct val="100699"/>
              </a:lnSpc>
              <a:spcBef>
                <a:spcPts val="0"/>
              </a:spcBef>
              <a:spcAft>
                <a:spcPts val="0"/>
              </a:spcAft>
              <a:buNone/>
            </a:pPr>
            <a:r>
              <a:rPr lang="en-US" sz="2400">
                <a:solidFill>
                  <a:srgbClr val="007F00"/>
                </a:solidFill>
                <a:latin typeface="Times New Roman"/>
                <a:ea typeface="Times New Roman"/>
                <a:cs typeface="Times New Roman"/>
                <a:sym typeface="Times New Roman"/>
              </a:rPr>
              <a:t>AND BL, 0FH  AND AL, [345H]</a:t>
            </a:r>
            <a:endParaRPr sz="2400">
              <a:solidFill>
                <a:schemeClr val="dk1"/>
              </a:solidFill>
              <a:latin typeface="Times New Roman"/>
              <a:ea typeface="Times New Roman"/>
              <a:cs typeface="Times New Roman"/>
              <a:sym typeface="Times New Roman"/>
            </a:endParaRPr>
          </a:p>
        </p:txBody>
      </p:sp>
      <p:sp>
        <p:nvSpPr>
          <p:cNvPr id="477" name="Google Shape;477;p30"/>
          <p:cNvSpPr txBox="1"/>
          <p:nvPr/>
        </p:nvSpPr>
        <p:spPr>
          <a:xfrm>
            <a:off x="459740" y="4274820"/>
            <a:ext cx="5759450" cy="1496060"/>
          </a:xfrm>
          <a:prstGeom prst="rect">
            <a:avLst/>
          </a:prstGeom>
          <a:noFill/>
          <a:ln>
            <a:noFill/>
          </a:ln>
        </p:spPr>
        <p:txBody>
          <a:bodyPr spcFirstLastPara="1" wrap="square" lIns="0" tIns="12700" rIns="0" bIns="0" anchor="t" anchorCtr="0">
            <a:spAutoFit/>
          </a:bodyPr>
          <a:lstStyle/>
          <a:p>
            <a:pPr marL="194310" marR="0" lvl="0" indent="-181610" algn="l" rtl="0">
              <a:lnSpc>
                <a:spcPct val="100000"/>
              </a:lnSpc>
              <a:spcBef>
                <a:spcPts val="0"/>
              </a:spcBef>
              <a:spcAft>
                <a:spcPts val="0"/>
              </a:spcAft>
              <a:buClr>
                <a:srgbClr val="CC3300"/>
              </a:buClr>
              <a:buSzPts val="2400"/>
              <a:buFont typeface="Times New Roman"/>
              <a:buChar char="•"/>
            </a:pPr>
            <a:r>
              <a:rPr lang="en-US" sz="2400">
                <a:solidFill>
                  <a:srgbClr val="CC3300"/>
                </a:solidFill>
                <a:latin typeface="Times New Roman"/>
                <a:ea typeface="Times New Roman"/>
                <a:cs typeface="Times New Roman"/>
                <a:sym typeface="Times New Roman"/>
              </a:rPr>
              <a:t>OR</a:t>
            </a:r>
            <a:endParaRPr sz="2400">
              <a:solidFill>
                <a:schemeClr val="dk1"/>
              </a:solidFill>
              <a:latin typeface="Times New Roman"/>
              <a:ea typeface="Times New Roman"/>
              <a:cs typeface="Times New Roman"/>
              <a:sym typeface="Times New Roman"/>
            </a:endParaRPr>
          </a:p>
          <a:p>
            <a:pPr marL="469900" marR="0" lvl="0" indent="0" algn="l" rtl="0">
              <a:lnSpc>
                <a:spcPct val="100000"/>
              </a:lnSpc>
              <a:spcBef>
                <a:spcPts val="20"/>
              </a:spcBef>
              <a:spcAft>
                <a:spcPts val="0"/>
              </a:spcAft>
              <a:buNone/>
            </a:pPr>
            <a:r>
              <a:rPr lang="en-US" sz="2400">
                <a:solidFill>
                  <a:srgbClr val="3366CC"/>
                </a:solidFill>
                <a:latin typeface="Times New Roman"/>
                <a:ea typeface="Times New Roman"/>
                <a:cs typeface="Times New Roman"/>
                <a:sym typeface="Times New Roman"/>
              </a:rPr>
              <a:t>– Used in setting certain bits</a:t>
            </a:r>
            <a:endParaRPr sz="2400">
              <a:solidFill>
                <a:schemeClr val="dk1"/>
              </a:solidFill>
              <a:latin typeface="Times New Roman"/>
              <a:ea typeface="Times New Roman"/>
              <a:cs typeface="Times New Roman"/>
              <a:sym typeface="Times New Roman"/>
            </a:endParaRPr>
          </a:p>
          <a:p>
            <a:pPr marL="1841500" marR="5080" lvl="0" indent="-914400" algn="l" rtl="0">
              <a:lnSpc>
                <a:spcPct val="100699"/>
              </a:lnSpc>
              <a:spcBef>
                <a:spcPts val="0"/>
              </a:spcBef>
              <a:spcAft>
                <a:spcPts val="0"/>
              </a:spcAft>
              <a:buNone/>
            </a:pPr>
            <a:r>
              <a:rPr lang="en-US" sz="2400">
                <a:solidFill>
                  <a:srgbClr val="3366CC"/>
                </a:solidFill>
                <a:latin typeface="Times New Roman"/>
                <a:ea typeface="Times New Roman"/>
                <a:cs typeface="Times New Roman"/>
                <a:sym typeface="Times New Roman"/>
              </a:rPr>
              <a:t>xxxx xxxx </a:t>
            </a:r>
            <a:r>
              <a:rPr lang="en-US" sz="2400" b="1">
                <a:solidFill>
                  <a:srgbClr val="3366CC"/>
                </a:solidFill>
                <a:latin typeface="Times New Roman"/>
                <a:ea typeface="Times New Roman"/>
                <a:cs typeface="Times New Roman"/>
                <a:sym typeface="Times New Roman"/>
              </a:rPr>
              <a:t>OR </a:t>
            </a:r>
            <a:r>
              <a:rPr lang="en-US" sz="2400">
                <a:solidFill>
                  <a:srgbClr val="3366CC"/>
                </a:solidFill>
                <a:latin typeface="Times New Roman"/>
                <a:ea typeface="Times New Roman"/>
                <a:cs typeface="Times New Roman"/>
                <a:sym typeface="Times New Roman"/>
              </a:rPr>
              <a:t>0000 1111 = xxxx 1111 </a:t>
            </a:r>
            <a:r>
              <a:rPr lang="en-US" sz="2400">
                <a:solidFill>
                  <a:srgbClr val="33CC33"/>
                </a:solidFill>
                <a:latin typeface="Times New Roman"/>
                <a:ea typeface="Times New Roman"/>
                <a:cs typeface="Times New Roman"/>
                <a:sym typeface="Times New Roman"/>
              </a:rPr>
              <a:t> (Set the upper four bits)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1"/>
          <p:cNvSpPr txBox="1"/>
          <p:nvPr/>
        </p:nvSpPr>
        <p:spPr>
          <a:xfrm>
            <a:off x="535940" y="551180"/>
            <a:ext cx="8328659" cy="3188970"/>
          </a:xfrm>
          <a:prstGeom prst="rect">
            <a:avLst/>
          </a:prstGeom>
          <a:noFill/>
          <a:ln>
            <a:noFill/>
          </a:ln>
        </p:spPr>
        <p:txBody>
          <a:bodyPr spcFirstLastPara="1" wrap="square" lIns="0" tIns="114300" rIns="0" bIns="0" anchor="t" anchorCtr="0">
            <a:spAutoFit/>
          </a:bodyPr>
          <a:lstStyle/>
          <a:p>
            <a:pPr marL="355600" marR="0" lvl="0" indent="-342900" algn="l" rtl="0">
              <a:lnSpc>
                <a:spcPct val="100000"/>
              </a:lnSpc>
              <a:spcBef>
                <a:spcPts val="0"/>
              </a:spcBef>
              <a:spcAft>
                <a:spcPts val="0"/>
              </a:spcAft>
              <a:buClr>
                <a:srgbClr val="000000"/>
              </a:buClr>
              <a:buSzPts val="3200"/>
              <a:buFont typeface="Times New Roman"/>
              <a:buChar char="•"/>
            </a:pPr>
            <a:r>
              <a:rPr lang="en-US" sz="3200">
                <a:solidFill>
                  <a:srgbClr val="CC3300"/>
                </a:solidFill>
                <a:latin typeface="Times New Roman"/>
                <a:ea typeface="Times New Roman"/>
                <a:cs typeface="Times New Roman"/>
                <a:sym typeface="Times New Roman"/>
              </a:rPr>
              <a:t>XOR</a:t>
            </a:r>
            <a:endParaRPr sz="3200">
              <a:solidFill>
                <a:schemeClr val="dk1"/>
              </a:solidFill>
              <a:latin typeface="Times New Roman"/>
              <a:ea typeface="Times New Roman"/>
              <a:cs typeface="Times New Roman"/>
              <a:sym typeface="Times New Roman"/>
            </a:endParaRPr>
          </a:p>
          <a:p>
            <a:pPr marL="927100" marR="0" lvl="0" indent="0" algn="l" rtl="0">
              <a:lnSpc>
                <a:spcPct val="100000"/>
              </a:lnSpc>
              <a:spcBef>
                <a:spcPts val="600"/>
              </a:spcBef>
              <a:spcAft>
                <a:spcPts val="0"/>
              </a:spcAft>
              <a:buNone/>
            </a:pPr>
            <a:r>
              <a:rPr lang="en-US" sz="2400">
                <a:solidFill>
                  <a:srgbClr val="3366CC"/>
                </a:solidFill>
                <a:latin typeface="Times New Roman"/>
                <a:ea typeface="Times New Roman"/>
                <a:cs typeface="Times New Roman"/>
                <a:sym typeface="Times New Roman"/>
              </a:rPr>
              <a:t>– Used in Inverting bits</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55"/>
              </a:spcBef>
              <a:spcAft>
                <a:spcPts val="0"/>
              </a:spcAft>
              <a:buNone/>
            </a:pPr>
            <a:endParaRPr sz="3500">
              <a:solidFill>
                <a:schemeClr val="dk1"/>
              </a:solidFill>
              <a:latin typeface="Times New Roman"/>
              <a:ea typeface="Times New Roman"/>
              <a:cs typeface="Times New Roman"/>
              <a:sym typeface="Times New Roman"/>
            </a:endParaRPr>
          </a:p>
          <a:p>
            <a:pPr marL="0" marR="520700" lvl="0" indent="0" algn="ctr" rtl="0">
              <a:lnSpc>
                <a:spcPct val="100000"/>
              </a:lnSpc>
              <a:spcBef>
                <a:spcPts val="0"/>
              </a:spcBef>
              <a:spcAft>
                <a:spcPts val="0"/>
              </a:spcAft>
              <a:buNone/>
            </a:pPr>
            <a:r>
              <a:rPr lang="en-US" sz="2400">
                <a:solidFill>
                  <a:srgbClr val="3366CC"/>
                </a:solidFill>
                <a:latin typeface="Times New Roman"/>
                <a:ea typeface="Times New Roman"/>
                <a:cs typeface="Times New Roman"/>
                <a:sym typeface="Times New Roman"/>
              </a:rPr>
              <a:t>xxxx xxxx XOR 0000 1111 = xxxxx’x’x’x’</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45"/>
              </a:spcBef>
              <a:spcAft>
                <a:spcPts val="0"/>
              </a:spcAft>
              <a:buNone/>
            </a:pPr>
            <a:endParaRPr sz="3500">
              <a:solidFill>
                <a:schemeClr val="dk1"/>
              </a:solidFill>
              <a:latin typeface="Times New Roman"/>
              <a:ea typeface="Times New Roman"/>
              <a:cs typeface="Times New Roman"/>
              <a:sym typeface="Times New Roman"/>
            </a:endParaRPr>
          </a:p>
          <a:p>
            <a:pPr marL="2755900" marR="5080" lvl="0" indent="-1828800" algn="l" rtl="0">
              <a:lnSpc>
                <a:spcPct val="100000"/>
              </a:lnSpc>
              <a:spcBef>
                <a:spcPts val="0"/>
              </a:spcBef>
              <a:spcAft>
                <a:spcPts val="0"/>
              </a:spcAft>
              <a:buNone/>
            </a:pPr>
            <a:r>
              <a:rPr lang="en-US" sz="2400" b="1">
                <a:solidFill>
                  <a:srgbClr val="3366CC"/>
                </a:solidFill>
                <a:latin typeface="Times New Roman"/>
                <a:ea typeface="Times New Roman"/>
                <a:cs typeface="Times New Roman"/>
                <a:sym typeface="Times New Roman"/>
              </a:rPr>
              <a:t>-Example: </a:t>
            </a:r>
            <a:r>
              <a:rPr lang="en-US" sz="2400">
                <a:solidFill>
                  <a:srgbClr val="3366CC"/>
                </a:solidFill>
                <a:latin typeface="Times New Roman"/>
                <a:ea typeface="Times New Roman"/>
                <a:cs typeface="Times New Roman"/>
                <a:sym typeface="Times New Roman"/>
              </a:rPr>
              <a:t>Clear bits 0 and 1, set bits 6 and 7, invert bit 5 of  register CL:</a:t>
            </a:r>
            <a:endParaRPr sz="2400">
              <a:solidFill>
                <a:schemeClr val="dk1"/>
              </a:solidFill>
              <a:latin typeface="Times New Roman"/>
              <a:ea typeface="Times New Roman"/>
              <a:cs typeface="Times New Roman"/>
              <a:sym typeface="Times New Roman"/>
            </a:endParaRPr>
          </a:p>
        </p:txBody>
      </p:sp>
      <p:sp>
        <p:nvSpPr>
          <p:cNvPr id="483" name="Google Shape;483;p31"/>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25</a:t>
            </a:fld>
            <a:endParaRPr/>
          </a:p>
        </p:txBody>
      </p:sp>
      <p:graphicFrame>
        <p:nvGraphicFramePr>
          <p:cNvPr id="484" name="Google Shape;484;p31"/>
          <p:cNvGraphicFramePr/>
          <p:nvPr/>
        </p:nvGraphicFramePr>
        <p:xfrm>
          <a:off x="1888489" y="4278798"/>
          <a:ext cx="4839975" cy="1243180"/>
        </p:xfrm>
        <a:graphic>
          <a:graphicData uri="http://schemas.openxmlformats.org/drawingml/2006/table">
            <a:tbl>
              <a:tblPr firstRow="1" bandRow="1">
                <a:noFill/>
                <a:tableStyleId>{BD6958E2-4D59-4B7E-A24A-5A335BC5D1EE}</a:tableStyleId>
              </a:tblPr>
              <a:tblGrid>
                <a:gridCol w="2218050">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2021850">
                  <a:extLst>
                    <a:ext uri="{9D8B030D-6E8A-4147-A177-3AD203B41FA5}">
                      <a16:colId xmlns:a16="http://schemas.microsoft.com/office/drawing/2014/main" val="20002"/>
                    </a:ext>
                  </a:extLst>
                </a:gridCol>
              </a:tblGrid>
              <a:tr h="389750">
                <a:tc>
                  <a:txBody>
                    <a:bodyPr/>
                    <a:lstStyle/>
                    <a:p>
                      <a:pPr marL="31750" marR="0" lvl="0" indent="0" algn="l" rtl="0">
                        <a:lnSpc>
                          <a:spcPct val="109166"/>
                        </a:lnSpc>
                        <a:spcBef>
                          <a:spcPts val="0"/>
                        </a:spcBef>
                        <a:spcAft>
                          <a:spcPts val="0"/>
                        </a:spcAft>
                        <a:buNone/>
                      </a:pPr>
                      <a:r>
                        <a:rPr lang="en-US" sz="2400" u="none" strike="noStrike" cap="none">
                          <a:solidFill>
                            <a:srgbClr val="007F00"/>
                          </a:solidFill>
                          <a:latin typeface="Times New Roman"/>
                          <a:ea typeface="Times New Roman"/>
                          <a:cs typeface="Times New Roman"/>
                          <a:sym typeface="Times New Roman"/>
                        </a:rPr>
                        <a:t>AND CL, OFCH</a:t>
                      </a:r>
                      <a:endParaRPr sz="2400" u="none" strike="noStrike" cap="none">
                        <a:latin typeface="Times New Roman"/>
                        <a:ea typeface="Times New Roman"/>
                        <a:cs typeface="Times New Roman"/>
                        <a:sym typeface="Times New Roman"/>
                      </a:endParaRPr>
                    </a:p>
                  </a:txBody>
                  <a:tcPr marL="0" marR="0" marT="0" marB="0"/>
                </a:tc>
                <a:tc>
                  <a:txBody>
                    <a:bodyPr/>
                    <a:lstStyle/>
                    <a:p>
                      <a:pPr marL="99695" marR="0" lvl="0" indent="0" algn="l" rtl="0">
                        <a:lnSpc>
                          <a:spcPct val="109166"/>
                        </a:lnSpc>
                        <a:spcBef>
                          <a:spcPts val="0"/>
                        </a:spcBef>
                        <a:spcAft>
                          <a:spcPts val="0"/>
                        </a:spcAft>
                        <a:buNone/>
                      </a:pPr>
                      <a:r>
                        <a:rPr lang="en-US" sz="2400" u="none" strike="noStrike" cap="none">
                          <a:solidFill>
                            <a:srgbClr val="007F00"/>
                          </a:solidFill>
                          <a:latin typeface="Times New Roman"/>
                          <a:ea typeface="Times New Roman"/>
                          <a:cs typeface="Times New Roman"/>
                          <a:sym typeface="Times New Roman"/>
                        </a:rPr>
                        <a:t>;</a:t>
                      </a:r>
                      <a:endParaRPr sz="2400" u="none" strike="noStrike" cap="none">
                        <a:latin typeface="Times New Roman"/>
                        <a:ea typeface="Times New Roman"/>
                        <a:cs typeface="Times New Roman"/>
                        <a:sym typeface="Times New Roman"/>
                      </a:endParaRPr>
                    </a:p>
                  </a:txBody>
                  <a:tcPr marL="0" marR="0" marT="0" marB="0"/>
                </a:tc>
                <a:tc>
                  <a:txBody>
                    <a:bodyPr/>
                    <a:lstStyle/>
                    <a:p>
                      <a:pPr marL="414655" marR="0" lvl="0" indent="0" algn="l" rtl="0">
                        <a:lnSpc>
                          <a:spcPct val="109166"/>
                        </a:lnSpc>
                        <a:spcBef>
                          <a:spcPts val="0"/>
                        </a:spcBef>
                        <a:spcAft>
                          <a:spcPts val="0"/>
                        </a:spcAft>
                        <a:buNone/>
                      </a:pPr>
                      <a:r>
                        <a:rPr lang="en-US" sz="2400" u="none" strike="noStrike" cap="none">
                          <a:solidFill>
                            <a:srgbClr val="007F00"/>
                          </a:solidFill>
                          <a:latin typeface="Times New Roman"/>
                          <a:ea typeface="Times New Roman"/>
                          <a:cs typeface="Times New Roman"/>
                          <a:sym typeface="Times New Roman"/>
                        </a:rPr>
                        <a:t>1111 1100B</a:t>
                      </a:r>
                      <a:endParaRPr sz="2400" u="none" strike="noStrike" cap="none">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441950">
                <a:tc>
                  <a:txBody>
                    <a:bodyPr/>
                    <a:lstStyle/>
                    <a:p>
                      <a:pPr marL="31750" marR="0" lvl="0" indent="0" algn="l" rtl="0">
                        <a:lnSpc>
                          <a:spcPct val="100000"/>
                        </a:lnSpc>
                        <a:spcBef>
                          <a:spcPts val="0"/>
                        </a:spcBef>
                        <a:spcAft>
                          <a:spcPts val="0"/>
                        </a:spcAft>
                        <a:buNone/>
                      </a:pPr>
                      <a:r>
                        <a:rPr lang="en-US" sz="2400" u="none" strike="noStrike" cap="none">
                          <a:solidFill>
                            <a:srgbClr val="007F00"/>
                          </a:solidFill>
                          <a:latin typeface="Times New Roman"/>
                          <a:ea typeface="Times New Roman"/>
                          <a:cs typeface="Times New Roman"/>
                          <a:sym typeface="Times New Roman"/>
                        </a:rPr>
                        <a:t>OR CL, 0C0H</a:t>
                      </a:r>
                      <a:endParaRPr sz="2400" u="none" strike="noStrike" cap="none">
                        <a:latin typeface="Times New Roman"/>
                        <a:ea typeface="Times New Roman"/>
                        <a:cs typeface="Times New Roman"/>
                        <a:sym typeface="Times New Roman"/>
                      </a:endParaRPr>
                    </a:p>
                  </a:txBody>
                  <a:tcPr marL="0" marR="0" marT="19050" marB="0"/>
                </a:tc>
                <a:tc>
                  <a:txBody>
                    <a:bodyPr/>
                    <a:lstStyle/>
                    <a:p>
                      <a:pPr marL="99695" marR="0" lvl="0" indent="0" algn="l" rtl="0">
                        <a:lnSpc>
                          <a:spcPct val="100000"/>
                        </a:lnSpc>
                        <a:spcBef>
                          <a:spcPts val="0"/>
                        </a:spcBef>
                        <a:spcAft>
                          <a:spcPts val="0"/>
                        </a:spcAft>
                        <a:buNone/>
                      </a:pPr>
                      <a:r>
                        <a:rPr lang="en-US" sz="2400" u="none" strike="noStrike" cap="none">
                          <a:solidFill>
                            <a:srgbClr val="007F00"/>
                          </a:solidFill>
                          <a:latin typeface="Times New Roman"/>
                          <a:ea typeface="Times New Roman"/>
                          <a:cs typeface="Times New Roman"/>
                          <a:sym typeface="Times New Roman"/>
                        </a:rPr>
                        <a:t>;</a:t>
                      </a:r>
                      <a:endParaRPr sz="2400" u="none" strike="noStrike" cap="none">
                        <a:latin typeface="Times New Roman"/>
                        <a:ea typeface="Times New Roman"/>
                        <a:cs typeface="Times New Roman"/>
                        <a:sym typeface="Times New Roman"/>
                      </a:endParaRPr>
                    </a:p>
                  </a:txBody>
                  <a:tcPr marL="0" marR="0" marT="19050" marB="0"/>
                </a:tc>
                <a:tc>
                  <a:txBody>
                    <a:bodyPr/>
                    <a:lstStyle/>
                    <a:p>
                      <a:pPr marL="414655" marR="0" lvl="0" indent="0" algn="l" rtl="0">
                        <a:lnSpc>
                          <a:spcPct val="100000"/>
                        </a:lnSpc>
                        <a:spcBef>
                          <a:spcPts val="0"/>
                        </a:spcBef>
                        <a:spcAft>
                          <a:spcPts val="0"/>
                        </a:spcAft>
                        <a:buNone/>
                      </a:pPr>
                      <a:r>
                        <a:rPr lang="en-US" sz="2400" u="none" strike="noStrike" cap="none">
                          <a:solidFill>
                            <a:srgbClr val="007F00"/>
                          </a:solidFill>
                          <a:latin typeface="Times New Roman"/>
                          <a:ea typeface="Times New Roman"/>
                          <a:cs typeface="Times New Roman"/>
                          <a:sym typeface="Times New Roman"/>
                        </a:rPr>
                        <a:t>1100 0000B</a:t>
                      </a:r>
                      <a:endParaRPr sz="2400" u="none" strike="noStrike" cap="none">
                        <a:latin typeface="Times New Roman"/>
                        <a:ea typeface="Times New Roman"/>
                        <a:cs typeface="Times New Roman"/>
                        <a:sym typeface="Times New Roman"/>
                      </a:endParaRPr>
                    </a:p>
                  </a:txBody>
                  <a:tcPr marL="0" marR="0" marT="19050" marB="0"/>
                </a:tc>
                <a:extLst>
                  <a:ext uri="{0D108BD9-81ED-4DB2-BD59-A6C34878D82A}">
                    <a16:rowId xmlns:a16="http://schemas.microsoft.com/office/drawing/2014/main" val="10001"/>
                  </a:ext>
                </a:extLst>
              </a:tr>
              <a:tr h="389750">
                <a:tc>
                  <a:txBody>
                    <a:bodyPr/>
                    <a:lstStyle/>
                    <a:p>
                      <a:pPr marL="31750" marR="0" lvl="0" indent="0" algn="l" rtl="0">
                        <a:lnSpc>
                          <a:spcPct val="117499"/>
                        </a:lnSpc>
                        <a:spcBef>
                          <a:spcPts val="0"/>
                        </a:spcBef>
                        <a:spcAft>
                          <a:spcPts val="0"/>
                        </a:spcAft>
                        <a:buNone/>
                      </a:pPr>
                      <a:r>
                        <a:rPr lang="en-US" sz="2400" u="none" strike="noStrike" cap="none">
                          <a:solidFill>
                            <a:srgbClr val="007F00"/>
                          </a:solidFill>
                          <a:latin typeface="Times New Roman"/>
                          <a:ea typeface="Times New Roman"/>
                          <a:cs typeface="Times New Roman"/>
                          <a:sym typeface="Times New Roman"/>
                        </a:rPr>
                        <a:t>XOR CL, 020H</a:t>
                      </a:r>
                      <a:endParaRPr sz="2400" u="none" strike="noStrike" cap="none">
                        <a:latin typeface="Times New Roman"/>
                        <a:ea typeface="Times New Roman"/>
                        <a:cs typeface="Times New Roman"/>
                        <a:sym typeface="Times New Roman"/>
                      </a:endParaRPr>
                    </a:p>
                  </a:txBody>
                  <a:tcPr marL="0" marR="0" marT="19050" marB="0"/>
                </a:tc>
                <a:tc>
                  <a:txBody>
                    <a:bodyPr/>
                    <a:lstStyle/>
                    <a:p>
                      <a:pPr marL="99695" marR="0" lvl="0" indent="0" algn="l" rtl="0">
                        <a:lnSpc>
                          <a:spcPct val="117499"/>
                        </a:lnSpc>
                        <a:spcBef>
                          <a:spcPts val="0"/>
                        </a:spcBef>
                        <a:spcAft>
                          <a:spcPts val="0"/>
                        </a:spcAft>
                        <a:buNone/>
                      </a:pPr>
                      <a:r>
                        <a:rPr lang="en-US" sz="2400" u="none" strike="noStrike" cap="none">
                          <a:solidFill>
                            <a:srgbClr val="007F00"/>
                          </a:solidFill>
                          <a:latin typeface="Times New Roman"/>
                          <a:ea typeface="Times New Roman"/>
                          <a:cs typeface="Times New Roman"/>
                          <a:sym typeface="Times New Roman"/>
                        </a:rPr>
                        <a:t>;</a:t>
                      </a:r>
                      <a:endParaRPr sz="2400" u="none" strike="noStrike" cap="none">
                        <a:latin typeface="Times New Roman"/>
                        <a:ea typeface="Times New Roman"/>
                        <a:cs typeface="Times New Roman"/>
                        <a:sym typeface="Times New Roman"/>
                      </a:endParaRPr>
                    </a:p>
                  </a:txBody>
                  <a:tcPr marL="0" marR="0" marT="19050" marB="0"/>
                </a:tc>
                <a:tc>
                  <a:txBody>
                    <a:bodyPr/>
                    <a:lstStyle/>
                    <a:p>
                      <a:pPr marL="490855" marR="0" lvl="0" indent="0" algn="l" rtl="0">
                        <a:lnSpc>
                          <a:spcPct val="117499"/>
                        </a:lnSpc>
                        <a:spcBef>
                          <a:spcPts val="0"/>
                        </a:spcBef>
                        <a:spcAft>
                          <a:spcPts val="0"/>
                        </a:spcAft>
                        <a:buNone/>
                      </a:pPr>
                      <a:r>
                        <a:rPr lang="en-US" sz="2400" u="none" strike="noStrike" cap="none">
                          <a:solidFill>
                            <a:srgbClr val="007F00"/>
                          </a:solidFill>
                          <a:latin typeface="Times New Roman"/>
                          <a:ea typeface="Times New Roman"/>
                          <a:cs typeface="Times New Roman"/>
                          <a:sym typeface="Times New Roman"/>
                        </a:rPr>
                        <a:t>0010 0000B</a:t>
                      </a:r>
                      <a:endParaRPr sz="2400" u="none" strike="noStrike" cap="none">
                        <a:latin typeface="Times New Roman"/>
                        <a:ea typeface="Times New Roman"/>
                        <a:cs typeface="Times New Roman"/>
                        <a:sym typeface="Times New Roman"/>
                      </a:endParaRPr>
                    </a:p>
                  </a:txBody>
                  <a:tcPr marL="0" marR="0" marT="19050" marB="0"/>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488"/>
        <p:cNvGrpSpPr/>
        <p:nvPr/>
      </p:nvGrpSpPr>
      <p:grpSpPr>
        <a:xfrm>
          <a:off x="0" y="0"/>
          <a:ext cx="0" cy="0"/>
          <a:chOff x="0" y="0"/>
          <a:chExt cx="0" cy="0"/>
        </a:xfrm>
      </p:grpSpPr>
      <p:sp>
        <p:nvSpPr>
          <p:cNvPr id="489" name="Google Shape;489;p32"/>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0" name="Google Shape;490;p32"/>
          <p:cNvSpPr txBox="1">
            <a:spLocks noGrp="1"/>
          </p:cNvSpPr>
          <p:nvPr>
            <p:ph type="title"/>
          </p:nvPr>
        </p:nvSpPr>
        <p:spPr>
          <a:xfrm>
            <a:off x="382270" y="262890"/>
            <a:ext cx="765683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1">
                <a:solidFill>
                  <a:srgbClr val="FF0000"/>
                </a:solidFill>
                <a:latin typeface="Arial"/>
                <a:ea typeface="Arial"/>
                <a:cs typeface="Arial"/>
                <a:sym typeface="Arial"/>
              </a:rPr>
              <a:t>Shift and	Rotate Instructions</a:t>
            </a:r>
            <a:endParaRPr sz="4400">
              <a:latin typeface="Arial"/>
              <a:ea typeface="Arial"/>
              <a:cs typeface="Arial"/>
              <a:sym typeface="Arial"/>
            </a:endParaRPr>
          </a:p>
        </p:txBody>
      </p:sp>
      <p:sp>
        <p:nvSpPr>
          <p:cNvPr id="491" name="Google Shape;491;p32"/>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26</a:t>
            </a:fld>
            <a:endParaRPr/>
          </a:p>
        </p:txBody>
      </p:sp>
      <p:sp>
        <p:nvSpPr>
          <p:cNvPr id="492" name="Google Shape;492;p32"/>
          <p:cNvSpPr txBox="1"/>
          <p:nvPr/>
        </p:nvSpPr>
        <p:spPr>
          <a:xfrm>
            <a:off x="0" y="1329690"/>
            <a:ext cx="8622029" cy="4457310"/>
          </a:xfrm>
          <a:prstGeom prst="rect">
            <a:avLst/>
          </a:prstGeom>
          <a:noFill/>
          <a:ln>
            <a:noFill/>
          </a:ln>
        </p:spPr>
        <p:txBody>
          <a:bodyPr spcFirstLastPara="1" wrap="square" lIns="0" tIns="12700" rIns="0" bIns="0" anchor="t" anchorCtr="0">
            <a:spAutoFit/>
          </a:bodyPr>
          <a:lstStyle/>
          <a:p>
            <a:pPr marL="482600" marR="0" lvl="0" indent="-457200" algn="l" rtl="0">
              <a:lnSpc>
                <a:spcPct val="150000"/>
              </a:lnSpc>
              <a:spcBef>
                <a:spcPts val="0"/>
              </a:spcBef>
              <a:spcAft>
                <a:spcPts val="0"/>
              </a:spcAft>
              <a:buClr>
                <a:srgbClr val="0984FF"/>
              </a:buClr>
              <a:buSzPts val="1575"/>
              <a:buFont typeface="Noto Sans Symbols"/>
              <a:buChar char="✔"/>
            </a:pPr>
            <a:r>
              <a:rPr lang="en-US" sz="2800" b="1">
                <a:solidFill>
                  <a:schemeClr val="dk1"/>
                </a:solidFill>
                <a:latin typeface="Arial"/>
                <a:ea typeface="Arial"/>
                <a:cs typeface="Arial"/>
                <a:sym typeface="Arial"/>
              </a:rPr>
              <a:t>SHL/SAL: shift logical left/shift</a:t>
            </a:r>
            <a:r>
              <a:rPr lang="en-US" sz="2800">
                <a:solidFill>
                  <a:schemeClr val="dk1"/>
                </a:solidFill>
                <a:latin typeface="Arial"/>
                <a:ea typeface="Arial"/>
                <a:cs typeface="Arial"/>
                <a:sym typeface="Arial"/>
              </a:rPr>
              <a:t> </a:t>
            </a:r>
            <a:r>
              <a:rPr lang="en-US" sz="2800" b="1">
                <a:solidFill>
                  <a:schemeClr val="dk1"/>
                </a:solidFill>
                <a:latin typeface="Arial"/>
                <a:ea typeface="Arial"/>
                <a:cs typeface="Arial"/>
                <a:sym typeface="Arial"/>
              </a:rPr>
              <a:t>arithmetic left</a:t>
            </a:r>
            <a:endParaRPr sz="2800">
              <a:solidFill>
                <a:schemeClr val="dk1"/>
              </a:solidFill>
              <a:latin typeface="Arial"/>
              <a:ea typeface="Arial"/>
              <a:cs typeface="Arial"/>
              <a:sym typeface="Arial"/>
            </a:endParaRPr>
          </a:p>
          <a:p>
            <a:pPr marL="482600" marR="0" lvl="0" indent="-457200" algn="l" rtl="0">
              <a:lnSpc>
                <a:spcPct val="150000"/>
              </a:lnSpc>
              <a:spcBef>
                <a:spcPts val="0"/>
              </a:spcBef>
              <a:spcAft>
                <a:spcPts val="0"/>
              </a:spcAft>
              <a:buClr>
                <a:srgbClr val="0984FF"/>
              </a:buClr>
              <a:buSzPts val="2800"/>
              <a:buFont typeface="Noto Sans Symbols"/>
              <a:buChar char="✔"/>
            </a:pPr>
            <a:r>
              <a:rPr lang="en-US" sz="2800" b="1">
                <a:solidFill>
                  <a:schemeClr val="dk1"/>
                </a:solidFill>
                <a:latin typeface="Arial"/>
                <a:ea typeface="Arial"/>
                <a:cs typeface="Arial"/>
                <a:sym typeface="Arial"/>
              </a:rPr>
              <a:t>SHR: shift logical right</a:t>
            </a:r>
            <a:endParaRPr sz="2800">
              <a:solidFill>
                <a:schemeClr val="dk1"/>
              </a:solidFill>
              <a:latin typeface="Arial"/>
              <a:ea typeface="Arial"/>
              <a:cs typeface="Arial"/>
              <a:sym typeface="Arial"/>
            </a:endParaRPr>
          </a:p>
          <a:p>
            <a:pPr marL="482600" marR="0" lvl="0" indent="-457200" algn="l" rtl="0">
              <a:lnSpc>
                <a:spcPct val="150000"/>
              </a:lnSpc>
              <a:spcBef>
                <a:spcPts val="0"/>
              </a:spcBef>
              <a:spcAft>
                <a:spcPts val="0"/>
              </a:spcAft>
              <a:buClr>
                <a:srgbClr val="0984FF"/>
              </a:buClr>
              <a:buSzPts val="2800"/>
              <a:buFont typeface="Noto Sans Symbols"/>
              <a:buChar char="✔"/>
            </a:pPr>
            <a:r>
              <a:rPr lang="en-US" sz="2800" b="1">
                <a:solidFill>
                  <a:schemeClr val="dk1"/>
                </a:solidFill>
                <a:latin typeface="Arial"/>
                <a:ea typeface="Arial"/>
                <a:cs typeface="Arial"/>
                <a:sym typeface="Arial"/>
              </a:rPr>
              <a:t>SAR: shift arithmetic right</a:t>
            </a:r>
            <a:endParaRPr sz="2800">
              <a:solidFill>
                <a:schemeClr val="dk1"/>
              </a:solidFill>
              <a:latin typeface="Arial"/>
              <a:ea typeface="Arial"/>
              <a:cs typeface="Arial"/>
              <a:sym typeface="Arial"/>
            </a:endParaRPr>
          </a:p>
          <a:p>
            <a:pPr marL="482600" marR="0" lvl="0" indent="-457200" algn="l" rtl="0">
              <a:lnSpc>
                <a:spcPct val="150000"/>
              </a:lnSpc>
              <a:spcBef>
                <a:spcPts val="0"/>
              </a:spcBef>
              <a:spcAft>
                <a:spcPts val="0"/>
              </a:spcAft>
              <a:buClr>
                <a:srgbClr val="0984FF"/>
              </a:buClr>
              <a:buSzPts val="2800"/>
              <a:buFont typeface="Noto Sans Symbols"/>
              <a:buChar char="✔"/>
            </a:pPr>
            <a:r>
              <a:rPr lang="en-US" sz="2800" b="1">
                <a:solidFill>
                  <a:schemeClr val="dk1"/>
                </a:solidFill>
                <a:latin typeface="Arial"/>
                <a:ea typeface="Arial"/>
                <a:cs typeface="Arial"/>
                <a:sym typeface="Arial"/>
              </a:rPr>
              <a:t>ROL: rotate left</a:t>
            </a:r>
            <a:endParaRPr sz="2800">
              <a:solidFill>
                <a:schemeClr val="dk1"/>
              </a:solidFill>
              <a:latin typeface="Arial"/>
              <a:ea typeface="Arial"/>
              <a:cs typeface="Arial"/>
              <a:sym typeface="Arial"/>
            </a:endParaRPr>
          </a:p>
          <a:p>
            <a:pPr marL="482600" marR="0" lvl="0" indent="-457200" algn="l" rtl="0">
              <a:lnSpc>
                <a:spcPct val="150000"/>
              </a:lnSpc>
              <a:spcBef>
                <a:spcPts val="0"/>
              </a:spcBef>
              <a:spcAft>
                <a:spcPts val="0"/>
              </a:spcAft>
              <a:buClr>
                <a:srgbClr val="0984FF"/>
              </a:buClr>
              <a:buSzPts val="2800"/>
              <a:buFont typeface="Noto Sans Symbols"/>
              <a:buChar char="✔"/>
            </a:pPr>
            <a:r>
              <a:rPr lang="en-US" sz="2800" b="1">
                <a:solidFill>
                  <a:schemeClr val="dk1"/>
                </a:solidFill>
                <a:latin typeface="Arial"/>
                <a:ea typeface="Arial"/>
                <a:cs typeface="Arial"/>
                <a:sym typeface="Arial"/>
              </a:rPr>
              <a:t>ROR: rotate right</a:t>
            </a:r>
            <a:endParaRPr sz="2800">
              <a:solidFill>
                <a:schemeClr val="dk1"/>
              </a:solidFill>
              <a:latin typeface="Arial"/>
              <a:ea typeface="Arial"/>
              <a:cs typeface="Arial"/>
              <a:sym typeface="Arial"/>
            </a:endParaRPr>
          </a:p>
          <a:p>
            <a:pPr marL="482600" marR="0" lvl="0" indent="-457200" algn="l" rtl="0">
              <a:lnSpc>
                <a:spcPct val="150000"/>
              </a:lnSpc>
              <a:spcBef>
                <a:spcPts val="0"/>
              </a:spcBef>
              <a:spcAft>
                <a:spcPts val="0"/>
              </a:spcAft>
              <a:buClr>
                <a:srgbClr val="0984FF"/>
              </a:buClr>
              <a:buSzPts val="2800"/>
              <a:buFont typeface="Noto Sans Symbols"/>
              <a:buChar char="✔"/>
            </a:pPr>
            <a:r>
              <a:rPr lang="en-US" sz="2800" b="1">
                <a:solidFill>
                  <a:schemeClr val="dk1"/>
                </a:solidFill>
                <a:latin typeface="Arial"/>
                <a:ea typeface="Arial"/>
                <a:cs typeface="Arial"/>
                <a:sym typeface="Arial"/>
              </a:rPr>
              <a:t>RCL: rotate left through carry</a:t>
            </a:r>
            <a:endParaRPr sz="2800">
              <a:solidFill>
                <a:schemeClr val="dk1"/>
              </a:solidFill>
              <a:latin typeface="Arial"/>
              <a:ea typeface="Arial"/>
              <a:cs typeface="Arial"/>
              <a:sym typeface="Arial"/>
            </a:endParaRPr>
          </a:p>
          <a:p>
            <a:pPr marL="482600" marR="0" lvl="0" indent="-457200" algn="l" rtl="0">
              <a:lnSpc>
                <a:spcPct val="150000"/>
              </a:lnSpc>
              <a:spcBef>
                <a:spcPts val="0"/>
              </a:spcBef>
              <a:spcAft>
                <a:spcPts val="0"/>
              </a:spcAft>
              <a:buClr>
                <a:srgbClr val="0984FF"/>
              </a:buClr>
              <a:buSzPts val="2800"/>
              <a:buFont typeface="Noto Sans Symbols"/>
              <a:buChar char="✔"/>
            </a:pPr>
            <a:r>
              <a:rPr lang="en-US" sz="2800" b="1">
                <a:solidFill>
                  <a:schemeClr val="dk1"/>
                </a:solidFill>
                <a:latin typeface="Arial"/>
                <a:ea typeface="Arial"/>
                <a:cs typeface="Arial"/>
                <a:sym typeface="Arial"/>
              </a:rPr>
              <a:t>RCR: rotate right through carry</a:t>
            </a:r>
            <a:endParaRPr sz="2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3"/>
          <p:cNvSpPr txBox="1">
            <a:spLocks noGrp="1"/>
          </p:cNvSpPr>
          <p:nvPr>
            <p:ph type="title"/>
          </p:nvPr>
        </p:nvSpPr>
        <p:spPr>
          <a:xfrm>
            <a:off x="459740" y="322579"/>
            <a:ext cx="488442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a:solidFill>
                  <a:srgbClr val="FF0000"/>
                </a:solidFill>
              </a:rPr>
              <a:t>Logical vs Arithmetic Shifts</a:t>
            </a:r>
            <a:endParaRPr sz="3200"/>
          </a:p>
        </p:txBody>
      </p:sp>
      <p:sp>
        <p:nvSpPr>
          <p:cNvPr id="498" name="Google Shape;498;p33"/>
          <p:cNvSpPr txBox="1"/>
          <p:nvPr/>
        </p:nvSpPr>
        <p:spPr>
          <a:xfrm>
            <a:off x="383540" y="1099820"/>
            <a:ext cx="7758430" cy="878840"/>
          </a:xfrm>
          <a:prstGeom prst="rect">
            <a:avLst/>
          </a:prstGeom>
          <a:noFill/>
          <a:ln>
            <a:noFill/>
          </a:ln>
        </p:spPr>
        <p:txBody>
          <a:bodyPr spcFirstLastPara="1" wrap="square" lIns="0" tIns="12700" rIns="0" bIns="0" anchor="t" anchorCtr="0">
            <a:spAutoFit/>
          </a:bodyPr>
          <a:lstStyle/>
          <a:p>
            <a:pPr marL="355600" marR="5080" lvl="0" indent="-342900" algn="l" rtl="0">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A logical shift fills the newly created bit position  with zero:</a:t>
            </a:r>
            <a:endParaRPr sz="2800">
              <a:solidFill>
                <a:schemeClr val="dk1"/>
              </a:solidFill>
              <a:latin typeface="Arial"/>
              <a:ea typeface="Arial"/>
              <a:cs typeface="Arial"/>
              <a:sym typeface="Arial"/>
            </a:endParaRPr>
          </a:p>
        </p:txBody>
      </p:sp>
      <p:sp>
        <p:nvSpPr>
          <p:cNvPr id="499" name="Google Shape;499;p33"/>
          <p:cNvSpPr/>
          <p:nvPr/>
        </p:nvSpPr>
        <p:spPr>
          <a:xfrm>
            <a:off x="1143000" y="2133600"/>
            <a:ext cx="6477000" cy="1295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0" name="Google Shape;500;p33"/>
          <p:cNvSpPr txBox="1"/>
          <p:nvPr/>
        </p:nvSpPr>
        <p:spPr>
          <a:xfrm>
            <a:off x="457200" y="3615690"/>
            <a:ext cx="7781925" cy="1000760"/>
          </a:xfrm>
          <a:prstGeom prst="rect">
            <a:avLst/>
          </a:prstGeom>
          <a:noFill/>
          <a:ln>
            <a:noFill/>
          </a:ln>
        </p:spPr>
        <p:txBody>
          <a:bodyPr spcFirstLastPara="1" wrap="square" lIns="0" tIns="12700" rIns="0" bIns="0" anchor="t" anchorCtr="0">
            <a:spAutoFit/>
          </a:bodyPr>
          <a:lstStyle/>
          <a:p>
            <a:pPr marL="355600" marR="5080" lvl="0" indent="-342900" algn="l" rtl="0">
              <a:lnSpc>
                <a:spcPct val="10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An arithmetic shift fills the newly created bit  position with a copy of the number’s sign bit:</a:t>
            </a:r>
            <a:endParaRPr sz="3200">
              <a:solidFill>
                <a:schemeClr val="dk1"/>
              </a:solidFill>
              <a:latin typeface="Times New Roman"/>
              <a:ea typeface="Times New Roman"/>
              <a:cs typeface="Times New Roman"/>
              <a:sym typeface="Times New Roman"/>
            </a:endParaRPr>
          </a:p>
        </p:txBody>
      </p:sp>
      <p:sp>
        <p:nvSpPr>
          <p:cNvPr id="501" name="Google Shape;501;p33"/>
          <p:cNvSpPr/>
          <p:nvPr/>
        </p:nvSpPr>
        <p:spPr>
          <a:xfrm>
            <a:off x="1295400" y="4953000"/>
            <a:ext cx="6629400" cy="1371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33"/>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graphicFrame>
        <p:nvGraphicFramePr>
          <p:cNvPr id="508" name="Google Shape;508;p34"/>
          <p:cNvGraphicFramePr/>
          <p:nvPr/>
        </p:nvGraphicFramePr>
        <p:xfrm>
          <a:off x="0" y="814068"/>
          <a:ext cx="9067825" cy="4354663"/>
        </p:xfrm>
        <a:graphic>
          <a:graphicData uri="http://schemas.openxmlformats.org/drawingml/2006/table">
            <a:tbl>
              <a:tblPr firstRow="1" bandRow="1">
                <a:noFill/>
                <a:tableStyleId>{BD6958E2-4D59-4B7E-A24A-5A335BC5D1EE}</a:tableStyleId>
              </a:tblPr>
              <a:tblGrid>
                <a:gridCol w="1218950">
                  <a:extLst>
                    <a:ext uri="{9D8B030D-6E8A-4147-A177-3AD203B41FA5}">
                      <a16:colId xmlns:a16="http://schemas.microsoft.com/office/drawing/2014/main" val="20000"/>
                    </a:ext>
                  </a:extLst>
                </a:gridCol>
                <a:gridCol w="1310175">
                  <a:extLst>
                    <a:ext uri="{9D8B030D-6E8A-4147-A177-3AD203B41FA5}">
                      <a16:colId xmlns:a16="http://schemas.microsoft.com/office/drawing/2014/main" val="20001"/>
                    </a:ext>
                  </a:extLst>
                </a:gridCol>
                <a:gridCol w="2135425">
                  <a:extLst>
                    <a:ext uri="{9D8B030D-6E8A-4147-A177-3AD203B41FA5}">
                      <a16:colId xmlns:a16="http://schemas.microsoft.com/office/drawing/2014/main" val="20002"/>
                    </a:ext>
                  </a:extLst>
                </a:gridCol>
                <a:gridCol w="2784750">
                  <a:extLst>
                    <a:ext uri="{9D8B030D-6E8A-4147-A177-3AD203B41FA5}">
                      <a16:colId xmlns:a16="http://schemas.microsoft.com/office/drawing/2014/main" val="20003"/>
                    </a:ext>
                  </a:extLst>
                </a:gridCol>
                <a:gridCol w="1618525">
                  <a:extLst>
                    <a:ext uri="{9D8B030D-6E8A-4147-A177-3AD203B41FA5}">
                      <a16:colId xmlns:a16="http://schemas.microsoft.com/office/drawing/2014/main" val="20004"/>
                    </a:ext>
                  </a:extLst>
                </a:gridCol>
              </a:tblGrid>
              <a:tr h="801725">
                <a:tc>
                  <a:txBody>
                    <a:bodyPr/>
                    <a:lstStyle/>
                    <a:p>
                      <a:pPr marL="12065" marR="0" lvl="0" indent="0" algn="ctr" rtl="0">
                        <a:lnSpc>
                          <a:spcPct val="128333"/>
                        </a:lnSpc>
                        <a:spcBef>
                          <a:spcPts val="0"/>
                        </a:spcBef>
                        <a:spcAft>
                          <a:spcPts val="0"/>
                        </a:spcAft>
                        <a:buNone/>
                      </a:pPr>
                      <a:r>
                        <a:rPr lang="en-US" sz="1800" b="1" u="none" strike="noStrike" cap="none">
                          <a:latin typeface="Times New Roman"/>
                          <a:ea typeface="Times New Roman"/>
                          <a:cs typeface="Times New Roman"/>
                          <a:sym typeface="Times New Roman"/>
                        </a:rPr>
                        <a:t>Mnemonic</a:t>
                      </a:r>
                      <a:endParaRPr sz="1800" u="none" strike="noStrike" cap="none">
                        <a:latin typeface="Times New Roman"/>
                        <a:ea typeface="Times New Roman"/>
                        <a:cs typeface="Times New Roman"/>
                        <a:sym typeface="Times New Roman"/>
                      </a:endParaRPr>
                    </a:p>
                    <a:p>
                      <a:pPr marL="13334" marR="0" lvl="0" indent="0" algn="ctr" rtl="0">
                        <a:lnSpc>
                          <a:spcPct val="128333"/>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19050" marB="0">
                    <a:solidFill>
                      <a:srgbClr val="F9F9D1"/>
                    </a:solidFill>
                  </a:tcPr>
                </a:tc>
                <a:tc>
                  <a:txBody>
                    <a:bodyPr/>
                    <a:lstStyle/>
                    <a:p>
                      <a:pPr marL="179070" marR="0" lvl="0" indent="0" algn="l" rtl="0">
                        <a:lnSpc>
                          <a:spcPct val="100000"/>
                        </a:lnSpc>
                        <a:spcBef>
                          <a:spcPts val="0"/>
                        </a:spcBef>
                        <a:spcAft>
                          <a:spcPts val="0"/>
                        </a:spcAft>
                        <a:buNone/>
                      </a:pPr>
                      <a:r>
                        <a:rPr lang="en-US" sz="2000" b="1" u="none" strike="noStrike" cap="none">
                          <a:latin typeface="Times New Roman"/>
                          <a:ea typeface="Times New Roman"/>
                          <a:cs typeface="Times New Roman"/>
                          <a:sym typeface="Times New Roman"/>
                        </a:rPr>
                        <a:t>Meaning</a:t>
                      </a:r>
                      <a:endParaRPr sz="2000" u="none" strike="noStrike" cap="none">
                        <a:latin typeface="Times New Roman"/>
                        <a:ea typeface="Times New Roman"/>
                        <a:cs typeface="Times New Roman"/>
                        <a:sym typeface="Times New Roman"/>
                      </a:endParaRPr>
                    </a:p>
                  </a:txBody>
                  <a:tcPr marL="0" marR="0" marT="19050" marB="0">
                    <a:solidFill>
                      <a:srgbClr val="F9F9D1"/>
                    </a:solidFill>
                  </a:tcPr>
                </a:tc>
                <a:tc>
                  <a:txBody>
                    <a:bodyPr/>
                    <a:lstStyle/>
                    <a:p>
                      <a:pPr marL="662305" marR="0" lvl="0" indent="0" algn="l" rtl="0">
                        <a:lnSpc>
                          <a:spcPct val="100000"/>
                        </a:lnSpc>
                        <a:spcBef>
                          <a:spcPts val="0"/>
                        </a:spcBef>
                        <a:spcAft>
                          <a:spcPts val="0"/>
                        </a:spcAft>
                        <a:buNone/>
                      </a:pPr>
                      <a:r>
                        <a:rPr lang="en-US" sz="2000" b="1" u="none" strike="noStrike" cap="none">
                          <a:latin typeface="Times New Roman"/>
                          <a:ea typeface="Times New Roman"/>
                          <a:cs typeface="Times New Roman"/>
                          <a:sym typeface="Times New Roman"/>
                        </a:rPr>
                        <a:t>Format</a:t>
                      </a:r>
                      <a:endParaRPr sz="2000" u="none" strike="noStrike" cap="none">
                        <a:latin typeface="Times New Roman"/>
                        <a:ea typeface="Times New Roman"/>
                        <a:cs typeface="Times New Roman"/>
                        <a:sym typeface="Times New Roman"/>
                      </a:endParaRPr>
                    </a:p>
                  </a:txBody>
                  <a:tcPr marL="0" marR="0" marT="19050" marB="0">
                    <a:solidFill>
                      <a:srgbClr val="F9F9D1"/>
                    </a:solidFill>
                  </a:tcPr>
                </a:tc>
                <a:tc>
                  <a:txBody>
                    <a:bodyPr/>
                    <a:lstStyle/>
                    <a:p>
                      <a:pPr marL="802005" marR="0" lvl="0" indent="0" algn="l" rtl="0">
                        <a:lnSpc>
                          <a:spcPct val="100000"/>
                        </a:lnSpc>
                        <a:spcBef>
                          <a:spcPts val="0"/>
                        </a:spcBef>
                        <a:spcAft>
                          <a:spcPts val="0"/>
                        </a:spcAft>
                        <a:buNone/>
                      </a:pPr>
                      <a:r>
                        <a:rPr lang="en-US" sz="2000" b="1" u="none" strike="noStrike" cap="none">
                          <a:latin typeface="Times New Roman"/>
                          <a:ea typeface="Times New Roman"/>
                          <a:cs typeface="Times New Roman"/>
                          <a:sym typeface="Times New Roman"/>
                        </a:rPr>
                        <a:t>Operation</a:t>
                      </a:r>
                      <a:endParaRPr sz="2000" u="none" strike="noStrike" cap="none">
                        <a:latin typeface="Times New Roman"/>
                        <a:ea typeface="Times New Roman"/>
                        <a:cs typeface="Times New Roman"/>
                        <a:sym typeface="Times New Roman"/>
                      </a:endParaRPr>
                    </a:p>
                  </a:txBody>
                  <a:tcPr marL="0" marR="0" marT="19050" marB="0">
                    <a:solidFill>
                      <a:srgbClr val="F9F9D1"/>
                    </a:solidFill>
                  </a:tcPr>
                </a:tc>
                <a:tc>
                  <a:txBody>
                    <a:bodyPr/>
                    <a:lstStyle/>
                    <a:p>
                      <a:pPr marL="344805" marR="337185" lvl="0" indent="167639" algn="l" rtl="0">
                        <a:lnSpc>
                          <a:spcPct val="111000"/>
                        </a:lnSpc>
                        <a:spcBef>
                          <a:spcPts val="0"/>
                        </a:spcBef>
                        <a:spcAft>
                          <a:spcPts val="0"/>
                        </a:spcAft>
                        <a:buNone/>
                      </a:pPr>
                      <a:r>
                        <a:rPr lang="en-US" sz="2000" b="1" u="none" strike="noStrike" cap="none">
                          <a:latin typeface="Times New Roman"/>
                          <a:ea typeface="Times New Roman"/>
                          <a:cs typeface="Times New Roman"/>
                          <a:sym typeface="Times New Roman"/>
                        </a:rPr>
                        <a:t>Flags  Affected</a:t>
                      </a:r>
                      <a:endParaRPr sz="2000" u="none" strike="noStrike" cap="none">
                        <a:latin typeface="Times New Roman"/>
                        <a:ea typeface="Times New Roman"/>
                        <a:cs typeface="Times New Roman"/>
                        <a:sym typeface="Times New Roman"/>
                      </a:endParaRPr>
                    </a:p>
                  </a:txBody>
                  <a:tcPr marL="0" marR="0" marT="47625" marB="0">
                    <a:solidFill>
                      <a:srgbClr val="F9F9D1"/>
                    </a:solidFill>
                  </a:tcPr>
                </a:tc>
                <a:extLst>
                  <a:ext uri="{0D108BD9-81ED-4DB2-BD59-A6C34878D82A}">
                    <a16:rowId xmlns:a16="http://schemas.microsoft.com/office/drawing/2014/main" val="10000"/>
                  </a:ext>
                </a:extLst>
              </a:tr>
              <a:tr h="1640825">
                <a:tc>
                  <a:txBody>
                    <a:bodyPr/>
                    <a:lstStyle/>
                    <a:p>
                      <a:pPr marL="90170" marR="142875" lvl="0" indent="0" algn="l" rtl="0">
                        <a:lnSpc>
                          <a:spcPct val="111111"/>
                        </a:lnSpc>
                        <a:spcBef>
                          <a:spcPts val="0"/>
                        </a:spcBef>
                        <a:spcAft>
                          <a:spcPts val="0"/>
                        </a:spcAft>
                        <a:buNone/>
                      </a:pPr>
                      <a:r>
                        <a:rPr lang="en-US" sz="1800" b="1" u="none" strike="noStrike" cap="none">
                          <a:latin typeface="Times New Roman"/>
                          <a:ea typeface="Times New Roman"/>
                          <a:cs typeface="Times New Roman"/>
                          <a:sym typeface="Times New Roman"/>
                        </a:rPr>
                        <a:t>SAL/SHL</a:t>
                      </a:r>
                      <a:endParaRPr sz="1800" u="none" strike="noStrike" cap="none">
                        <a:latin typeface="Times New Roman"/>
                        <a:ea typeface="Times New Roman"/>
                        <a:cs typeface="Times New Roman"/>
                        <a:sym typeface="Times New Roman"/>
                      </a:endParaRPr>
                    </a:p>
                  </a:txBody>
                  <a:tcPr marL="0" marR="0" marT="45725" marB="0"/>
                </a:tc>
                <a:tc>
                  <a:txBody>
                    <a:bodyPr/>
                    <a:lstStyle/>
                    <a:p>
                      <a:pPr marL="102870" marR="89535" lvl="0" indent="0" algn="l" rtl="0">
                        <a:lnSpc>
                          <a:spcPct val="92300"/>
                        </a:lnSpc>
                        <a:spcBef>
                          <a:spcPts val="0"/>
                        </a:spcBef>
                        <a:spcAft>
                          <a:spcPts val="0"/>
                        </a:spcAft>
                        <a:buNone/>
                      </a:pPr>
                      <a:r>
                        <a:rPr lang="en-US" sz="1800" b="1" u="none" strike="noStrike" cap="none">
                          <a:latin typeface="Times New Roman"/>
                          <a:ea typeface="Times New Roman"/>
                          <a:cs typeface="Times New Roman"/>
                          <a:sym typeface="Times New Roman"/>
                        </a:rPr>
                        <a:t> Shift  arithmetic  Left/shift  Logical left</a:t>
                      </a:r>
                      <a:endParaRPr sz="1800" u="none" strike="noStrike" cap="none">
                        <a:latin typeface="Times New Roman"/>
                        <a:ea typeface="Times New Roman"/>
                        <a:cs typeface="Times New Roman"/>
                        <a:sym typeface="Times New Roman"/>
                      </a:endParaRPr>
                    </a:p>
                  </a:txBody>
                  <a:tcPr marL="0" marR="0" marT="41275" marB="0"/>
                </a:tc>
                <a:tc>
                  <a:txBody>
                    <a:bodyPr/>
                    <a:lstStyle/>
                    <a:p>
                      <a:pPr marL="97155" marR="0" lvl="0" indent="0" algn="l" rtl="0">
                        <a:lnSpc>
                          <a:spcPct val="100000"/>
                        </a:lnSpc>
                        <a:spcBef>
                          <a:spcPts val="0"/>
                        </a:spcBef>
                        <a:spcAft>
                          <a:spcPts val="0"/>
                        </a:spcAft>
                        <a:buNone/>
                      </a:pPr>
                      <a:r>
                        <a:rPr lang="en-US" sz="1800" b="1" u="none" strike="noStrike" cap="none">
                          <a:latin typeface="Times New Roman"/>
                          <a:ea typeface="Times New Roman"/>
                          <a:cs typeface="Times New Roman"/>
                          <a:sym typeface="Times New Roman"/>
                        </a:rPr>
                        <a:t>SAL/SHL D, Count</a:t>
                      </a:r>
                      <a:endParaRPr sz="1800" u="none" strike="noStrike" cap="none">
                        <a:latin typeface="Times New Roman"/>
                        <a:ea typeface="Times New Roman"/>
                        <a:cs typeface="Times New Roman"/>
                        <a:sym typeface="Times New Roman"/>
                      </a:endParaRPr>
                    </a:p>
                  </a:txBody>
                  <a:tcPr marL="0" marR="0" marT="20325" marB="0"/>
                </a:tc>
                <a:tc>
                  <a:txBody>
                    <a:bodyPr/>
                    <a:lstStyle/>
                    <a:p>
                      <a:pPr marL="111125" marR="81915" lvl="0" indent="0" algn="just" rtl="0">
                        <a:lnSpc>
                          <a:spcPct val="92200"/>
                        </a:lnSpc>
                        <a:spcBef>
                          <a:spcPts val="0"/>
                        </a:spcBef>
                        <a:spcAft>
                          <a:spcPts val="0"/>
                        </a:spcAft>
                        <a:buNone/>
                      </a:pPr>
                      <a:r>
                        <a:rPr lang="en-US" sz="1800" b="1" u="none" strike="noStrike" cap="none">
                          <a:latin typeface="Times New Roman"/>
                          <a:ea typeface="Times New Roman"/>
                          <a:cs typeface="Times New Roman"/>
                          <a:sym typeface="Times New Roman"/>
                        </a:rPr>
                        <a:t>Shift the (D) left by the  number of bit positions  equal to count and fill the  vacated bits positions on  the right with zeros</a:t>
                      </a:r>
                      <a:endParaRPr sz="1800" u="none" strike="noStrike" cap="none">
                        <a:latin typeface="Times New Roman"/>
                        <a:ea typeface="Times New Roman"/>
                        <a:cs typeface="Times New Roman"/>
                        <a:sym typeface="Times New Roman"/>
                      </a:endParaRPr>
                    </a:p>
                  </a:txBody>
                  <a:tcPr marL="0" marR="0" marT="41275" marB="0"/>
                </a:tc>
                <a:tc>
                  <a:txBody>
                    <a:bodyPr/>
                    <a:lstStyle/>
                    <a:p>
                      <a:pPr marL="89535" marR="0" lvl="0" indent="0" algn="l" rtl="0">
                        <a:lnSpc>
                          <a:spcPct val="115555"/>
                        </a:lnSpc>
                        <a:spcBef>
                          <a:spcPts val="0"/>
                        </a:spcBef>
                        <a:spcAft>
                          <a:spcPts val="0"/>
                        </a:spcAft>
                        <a:buNone/>
                      </a:pPr>
                      <a:r>
                        <a:rPr lang="en-US" sz="1800" b="1" u="none" strike="noStrike" cap="none">
                          <a:latin typeface="Times New Roman"/>
                          <a:ea typeface="Times New Roman"/>
                          <a:cs typeface="Times New Roman"/>
                          <a:sym typeface="Times New Roman"/>
                        </a:rPr>
                        <a:t>CF,PF,SF,ZF</a:t>
                      </a:r>
                      <a:endParaRPr sz="1800" u="none" strike="noStrike" cap="none">
                        <a:latin typeface="Times New Roman"/>
                        <a:ea typeface="Times New Roman"/>
                        <a:cs typeface="Times New Roman"/>
                        <a:sym typeface="Times New Roman"/>
                      </a:endParaRPr>
                    </a:p>
                    <a:p>
                      <a:pPr marL="89535" marR="155575" lvl="0" indent="0" algn="just" rtl="0">
                        <a:lnSpc>
                          <a:spcPct val="110500"/>
                        </a:lnSpc>
                        <a:spcBef>
                          <a:spcPts val="125"/>
                        </a:spcBef>
                        <a:spcAft>
                          <a:spcPts val="0"/>
                        </a:spcAft>
                        <a:buNone/>
                      </a:pPr>
                      <a:r>
                        <a:rPr lang="en-US" sz="1800" b="1" u="none" strike="noStrike" cap="none">
                          <a:latin typeface="Times New Roman"/>
                          <a:ea typeface="Times New Roman"/>
                          <a:cs typeface="Times New Roman"/>
                          <a:sym typeface="Times New Roman"/>
                        </a:rPr>
                        <a:t>AF undefined  OF undefined  if count ≠1</a:t>
                      </a:r>
                      <a:endParaRPr sz="1800" u="none" strike="noStrike" cap="none">
                        <a:latin typeface="Times New Roman"/>
                        <a:ea typeface="Times New Roman"/>
                        <a:cs typeface="Times New Roman"/>
                        <a:sym typeface="Times New Roman"/>
                      </a:endParaRPr>
                    </a:p>
                  </a:txBody>
                  <a:tcPr marL="0" marR="0" marT="20325" marB="0"/>
                </a:tc>
                <a:extLst>
                  <a:ext uri="{0D108BD9-81ED-4DB2-BD59-A6C34878D82A}">
                    <a16:rowId xmlns:a16="http://schemas.microsoft.com/office/drawing/2014/main" val="10001"/>
                  </a:ext>
                </a:extLst>
              </a:tr>
              <a:tr h="72635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p>
                      <a:pPr marL="90170" marR="0" lvl="0" indent="0" algn="l" rtl="0">
                        <a:lnSpc>
                          <a:spcPct val="116388"/>
                        </a:lnSpc>
                        <a:spcBef>
                          <a:spcPts val="0"/>
                        </a:spcBef>
                        <a:spcAft>
                          <a:spcPts val="0"/>
                        </a:spcAft>
                        <a:buNone/>
                      </a:pPr>
                      <a:r>
                        <a:rPr lang="en-US" sz="1800" b="1" u="none" strike="noStrike" cap="none">
                          <a:latin typeface="Times New Roman"/>
                          <a:ea typeface="Times New Roman"/>
                          <a:cs typeface="Times New Roman"/>
                          <a:sym typeface="Times New Roman"/>
                        </a:rPr>
                        <a:t>SHR</a:t>
                      </a:r>
                      <a:endParaRPr sz="1800" u="none" strike="noStrike" cap="none">
                        <a:latin typeface="Times New Roman"/>
                        <a:ea typeface="Times New Roman"/>
                        <a:cs typeface="Times New Roman"/>
                        <a:sym typeface="Times New Roman"/>
                      </a:endParaRPr>
                    </a:p>
                  </a:txBody>
                  <a:tcPr marL="0" marR="0" marT="3800" marB="0"/>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p>
                      <a:pPr marL="102870" marR="0" lvl="0" indent="0" algn="l" rtl="0">
                        <a:lnSpc>
                          <a:spcPct val="116388"/>
                        </a:lnSpc>
                        <a:spcBef>
                          <a:spcPts val="0"/>
                        </a:spcBef>
                        <a:spcAft>
                          <a:spcPts val="0"/>
                        </a:spcAft>
                        <a:buNone/>
                      </a:pPr>
                      <a:r>
                        <a:rPr lang="en-US" sz="1800" b="1" u="none" strike="noStrike" cap="none">
                          <a:latin typeface="Times New Roman"/>
                          <a:ea typeface="Times New Roman"/>
                          <a:cs typeface="Times New Roman"/>
                          <a:sym typeface="Times New Roman"/>
                        </a:rPr>
                        <a:t>Shift</a:t>
                      </a:r>
                      <a:endParaRPr sz="1800" u="none" strike="noStrike" cap="none">
                        <a:latin typeface="Times New Roman"/>
                        <a:ea typeface="Times New Roman"/>
                        <a:cs typeface="Times New Roman"/>
                        <a:sym typeface="Times New Roman"/>
                      </a:endParaRPr>
                    </a:p>
                  </a:txBody>
                  <a:tcPr marL="0" marR="0" marT="3800" marB="0"/>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p>
                      <a:pPr marL="97155" marR="0" lvl="0" indent="0" algn="l" rtl="0">
                        <a:lnSpc>
                          <a:spcPct val="116388"/>
                        </a:lnSpc>
                        <a:spcBef>
                          <a:spcPts val="0"/>
                        </a:spcBef>
                        <a:spcAft>
                          <a:spcPts val="0"/>
                        </a:spcAft>
                        <a:buNone/>
                      </a:pPr>
                      <a:r>
                        <a:rPr lang="en-US" sz="1800" b="1" u="none" strike="noStrike" cap="none">
                          <a:latin typeface="Times New Roman"/>
                          <a:ea typeface="Times New Roman"/>
                          <a:cs typeface="Times New Roman"/>
                          <a:sym typeface="Times New Roman"/>
                        </a:rPr>
                        <a:t>SHR D, Count</a:t>
                      </a:r>
                      <a:endParaRPr sz="1800" u="none" strike="noStrike" cap="none">
                        <a:latin typeface="Times New Roman"/>
                        <a:ea typeface="Times New Roman"/>
                        <a:cs typeface="Times New Roman"/>
                        <a:sym typeface="Times New Roman"/>
                      </a:endParaRPr>
                    </a:p>
                  </a:txBody>
                  <a:tcPr marL="0" marR="0" marT="3800" marB="0"/>
                </a:tc>
                <a:tc>
                  <a:txBody>
                    <a:bodyPr/>
                    <a:lstStyle/>
                    <a:p>
                      <a:pPr marL="111125" marR="81915" lvl="0" indent="0" algn="l" rtl="0">
                        <a:lnSpc>
                          <a:spcPct val="110500"/>
                        </a:lnSpc>
                        <a:spcBef>
                          <a:spcPts val="0"/>
                        </a:spcBef>
                        <a:spcAft>
                          <a:spcPts val="0"/>
                        </a:spcAft>
                        <a:buNone/>
                      </a:pPr>
                      <a:r>
                        <a:rPr lang="en-US" sz="1800" b="1" u="none" strike="noStrike" cap="none">
                          <a:latin typeface="Times New Roman"/>
                          <a:ea typeface="Times New Roman"/>
                          <a:cs typeface="Times New Roman"/>
                          <a:sym typeface="Times New Roman"/>
                        </a:rPr>
                        <a:t>Shift the (D) right by the  number	of	bit	positions</a:t>
                      </a:r>
                      <a:endParaRPr sz="1800" u="none" strike="noStrike" cap="none">
                        <a:latin typeface="Times New Roman"/>
                        <a:ea typeface="Times New Roman"/>
                        <a:cs typeface="Times New Roman"/>
                        <a:sym typeface="Times New Roman"/>
                      </a:endParaRPr>
                    </a:p>
                  </a:txBody>
                  <a:tcPr marL="0" marR="0" marT="128275" marB="0"/>
                </a:tc>
                <a:tc>
                  <a:txBody>
                    <a:bodyPr/>
                    <a:lstStyle/>
                    <a:p>
                      <a:pPr marL="89535" marR="0" lvl="0" indent="0" algn="l" rtl="0">
                        <a:lnSpc>
                          <a:spcPct val="115277"/>
                        </a:lnSpc>
                        <a:spcBef>
                          <a:spcPts val="0"/>
                        </a:spcBef>
                        <a:spcAft>
                          <a:spcPts val="0"/>
                        </a:spcAft>
                        <a:buNone/>
                      </a:pPr>
                      <a:r>
                        <a:rPr lang="en-US" sz="1800" b="1" u="none" strike="noStrike" cap="none">
                          <a:latin typeface="Times New Roman"/>
                          <a:ea typeface="Times New Roman"/>
                          <a:cs typeface="Times New Roman"/>
                          <a:sym typeface="Times New Roman"/>
                        </a:rPr>
                        <a:t>CF,PF,SF,ZF</a:t>
                      </a:r>
                      <a:endParaRPr sz="1800" u="none" strike="noStrike" cap="none">
                        <a:latin typeface="Times New Roman"/>
                        <a:ea typeface="Times New Roman"/>
                        <a:cs typeface="Times New Roman"/>
                        <a:sym typeface="Times New Roman"/>
                      </a:endParaRPr>
                    </a:p>
                    <a:p>
                      <a:pPr marL="89535" marR="0" lvl="0" indent="0" algn="l" rtl="0">
                        <a:lnSpc>
                          <a:spcPct val="111666"/>
                        </a:lnSpc>
                        <a:spcBef>
                          <a:spcPts val="0"/>
                        </a:spcBef>
                        <a:spcAft>
                          <a:spcPts val="0"/>
                        </a:spcAft>
                        <a:buNone/>
                      </a:pPr>
                      <a:r>
                        <a:rPr lang="en-US" sz="1800" b="1" u="none" strike="noStrike" cap="none">
                          <a:latin typeface="Times New Roman"/>
                          <a:ea typeface="Times New Roman"/>
                          <a:cs typeface="Times New Roman"/>
                          <a:sym typeface="Times New Roman"/>
                        </a:rPr>
                        <a:t>AF undefined</a:t>
                      </a:r>
                      <a:endParaRPr sz="1800" u="none" strike="noStrike" cap="none">
                        <a:latin typeface="Times New Roman"/>
                        <a:ea typeface="Times New Roman"/>
                        <a:cs typeface="Times New Roman"/>
                        <a:sym typeface="Times New Roman"/>
                      </a:endParaRPr>
                    </a:p>
                  </a:txBody>
                  <a:tcPr marL="0" marR="0" marT="101600" marB="0"/>
                </a:tc>
                <a:extLst>
                  <a:ext uri="{0D108BD9-81ED-4DB2-BD59-A6C34878D82A}">
                    <a16:rowId xmlns:a16="http://schemas.microsoft.com/office/drawing/2014/main" val="10002"/>
                  </a:ext>
                </a:extLst>
              </a:tr>
              <a:tr h="87205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tc>
                <a:tc>
                  <a:txBody>
                    <a:bodyPr/>
                    <a:lstStyle/>
                    <a:p>
                      <a:pPr marL="102870" marR="553085" lvl="0" indent="0" algn="l" rtl="0">
                        <a:lnSpc>
                          <a:spcPct val="110500"/>
                        </a:lnSpc>
                        <a:spcBef>
                          <a:spcPts val="0"/>
                        </a:spcBef>
                        <a:spcAft>
                          <a:spcPts val="0"/>
                        </a:spcAft>
                        <a:buNone/>
                      </a:pPr>
                      <a:r>
                        <a:rPr lang="en-US" sz="1800" b="1" u="none" strike="noStrike" cap="none">
                          <a:latin typeface="Times New Roman"/>
                          <a:ea typeface="Times New Roman"/>
                          <a:cs typeface="Times New Roman"/>
                          <a:sym typeface="Times New Roman"/>
                        </a:rPr>
                        <a:t>logical  right</a:t>
                      </a:r>
                      <a:endParaRPr sz="1800" u="none" strike="noStrike" cap="none">
                        <a:latin typeface="Times New Roman"/>
                        <a:ea typeface="Times New Roman"/>
                        <a:cs typeface="Times New Roman"/>
                        <a:sym typeface="Times New Roman"/>
                      </a:endParaRPr>
                    </a:p>
                  </a:txBody>
                  <a:tcPr marL="0" marR="0" marT="1900" marB="0"/>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tc>
                <a:tc>
                  <a:txBody>
                    <a:bodyPr/>
                    <a:lstStyle/>
                    <a:p>
                      <a:pPr marL="111125" marR="81915" lvl="0" indent="0" algn="just" rtl="0">
                        <a:lnSpc>
                          <a:spcPct val="110500"/>
                        </a:lnSpc>
                        <a:spcBef>
                          <a:spcPts val="0"/>
                        </a:spcBef>
                        <a:spcAft>
                          <a:spcPts val="0"/>
                        </a:spcAft>
                        <a:buNone/>
                      </a:pPr>
                      <a:r>
                        <a:rPr lang="en-US" sz="1800" b="1" u="none" strike="noStrike" cap="none">
                          <a:latin typeface="Times New Roman"/>
                          <a:ea typeface="Times New Roman"/>
                          <a:cs typeface="Times New Roman"/>
                          <a:sym typeface="Times New Roman"/>
                        </a:rPr>
                        <a:t>equal to count and fill the  vacated bits positions on  the left with zeros</a:t>
                      </a:r>
                      <a:endParaRPr sz="1800" u="none" strike="noStrike" cap="none">
                        <a:latin typeface="Times New Roman"/>
                        <a:ea typeface="Times New Roman"/>
                        <a:cs typeface="Times New Roman"/>
                        <a:sym typeface="Times New Roman"/>
                      </a:endParaRPr>
                    </a:p>
                  </a:txBody>
                  <a:tcPr marL="0" marR="0" marT="1900" marB="0"/>
                </a:tc>
                <a:tc>
                  <a:txBody>
                    <a:bodyPr/>
                    <a:lstStyle/>
                    <a:p>
                      <a:pPr marL="89535" marR="155575" lvl="0" indent="0" algn="l" rtl="0">
                        <a:lnSpc>
                          <a:spcPct val="110500"/>
                        </a:lnSpc>
                        <a:spcBef>
                          <a:spcPts val="0"/>
                        </a:spcBef>
                        <a:spcAft>
                          <a:spcPts val="0"/>
                        </a:spcAft>
                        <a:buNone/>
                      </a:pPr>
                      <a:r>
                        <a:rPr lang="en-US" sz="1800" b="1" u="none" strike="noStrike" cap="none">
                          <a:latin typeface="Times New Roman"/>
                          <a:ea typeface="Times New Roman"/>
                          <a:cs typeface="Times New Roman"/>
                          <a:sym typeface="Times New Roman"/>
                        </a:rPr>
                        <a:t>OF undefined  if count ≠1</a:t>
                      </a:r>
                      <a:endParaRPr sz="1800" u="none" strike="noStrike" cap="none">
                        <a:latin typeface="Times New Roman"/>
                        <a:ea typeface="Times New Roman"/>
                        <a:cs typeface="Times New Roman"/>
                        <a:sym typeface="Times New Roman"/>
                      </a:endParaRPr>
                    </a:p>
                  </a:txBody>
                  <a:tcPr marL="0" marR="0" marT="1900" marB="0"/>
                </a:tc>
                <a:extLst>
                  <a:ext uri="{0D108BD9-81ED-4DB2-BD59-A6C34878D82A}">
                    <a16:rowId xmlns:a16="http://schemas.microsoft.com/office/drawing/2014/main" val="10003"/>
                  </a:ext>
                </a:extLst>
              </a:tr>
            </a:tbl>
          </a:graphicData>
        </a:graphic>
      </p:graphicFrame>
      <p:sp>
        <p:nvSpPr>
          <p:cNvPr id="509" name="Google Shape;509;p34"/>
          <p:cNvSpPr txBox="1"/>
          <p:nvPr/>
        </p:nvSpPr>
        <p:spPr>
          <a:xfrm>
            <a:off x="232409" y="5067300"/>
            <a:ext cx="483234"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SAR</a:t>
            </a:r>
            <a:endParaRPr sz="1800">
              <a:solidFill>
                <a:schemeClr val="dk1"/>
              </a:solidFill>
              <a:latin typeface="Times New Roman"/>
              <a:ea typeface="Times New Roman"/>
              <a:cs typeface="Times New Roman"/>
              <a:sym typeface="Times New Roman"/>
            </a:endParaRPr>
          </a:p>
        </p:txBody>
      </p:sp>
      <p:sp>
        <p:nvSpPr>
          <p:cNvPr id="510" name="Google Shape;510;p34"/>
          <p:cNvSpPr txBox="1"/>
          <p:nvPr/>
        </p:nvSpPr>
        <p:spPr>
          <a:xfrm>
            <a:off x="1135379" y="5067300"/>
            <a:ext cx="1039494" cy="806450"/>
          </a:xfrm>
          <a:prstGeom prst="rect">
            <a:avLst/>
          </a:prstGeom>
          <a:noFill/>
          <a:ln>
            <a:noFill/>
          </a:ln>
        </p:spPr>
        <p:txBody>
          <a:bodyPr spcFirstLastPara="1" wrap="square" lIns="0" tIns="33650" rIns="0" bIns="0" anchor="t" anchorCtr="0">
            <a:spAutoFit/>
          </a:bodyPr>
          <a:lstStyle/>
          <a:p>
            <a:pPr marL="12700" marR="5080" lvl="0" indent="0" algn="l" rtl="0">
              <a:lnSpc>
                <a:spcPct val="92400"/>
              </a:lnSpc>
              <a:spcBef>
                <a:spcPts val="0"/>
              </a:spcBef>
              <a:spcAft>
                <a:spcPts val="0"/>
              </a:spcAft>
              <a:buNone/>
            </a:pPr>
            <a:r>
              <a:rPr lang="en-US" sz="1800" b="1">
                <a:solidFill>
                  <a:schemeClr val="dk1"/>
                </a:solidFill>
                <a:latin typeface="Times New Roman"/>
                <a:ea typeface="Times New Roman"/>
                <a:cs typeface="Times New Roman"/>
                <a:sym typeface="Times New Roman"/>
              </a:rPr>
              <a:t>Shift  arithmetic  right</a:t>
            </a:r>
            <a:endParaRPr sz="1800">
              <a:solidFill>
                <a:schemeClr val="dk1"/>
              </a:solidFill>
              <a:latin typeface="Times New Roman"/>
              <a:ea typeface="Times New Roman"/>
              <a:cs typeface="Times New Roman"/>
              <a:sym typeface="Times New Roman"/>
            </a:endParaRPr>
          </a:p>
        </p:txBody>
      </p:sp>
      <p:sp>
        <p:nvSpPr>
          <p:cNvPr id="511" name="Google Shape;511;p34"/>
          <p:cNvSpPr txBox="1"/>
          <p:nvPr/>
        </p:nvSpPr>
        <p:spPr>
          <a:xfrm>
            <a:off x="2594609" y="4948012"/>
            <a:ext cx="5778499"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SAR D, Count	</a:t>
            </a:r>
            <a:endParaRPr sz="1800">
              <a:solidFill>
                <a:schemeClr val="dk1"/>
              </a:solidFill>
              <a:latin typeface="Times New Roman"/>
              <a:ea typeface="Times New Roman"/>
              <a:cs typeface="Times New Roman"/>
              <a:sym typeface="Times New Roman"/>
            </a:endParaRPr>
          </a:p>
        </p:txBody>
      </p:sp>
      <p:sp>
        <p:nvSpPr>
          <p:cNvPr id="512" name="Google Shape;512;p34"/>
          <p:cNvSpPr txBox="1"/>
          <p:nvPr/>
        </p:nvSpPr>
        <p:spPr>
          <a:xfrm>
            <a:off x="4597400" y="4933119"/>
            <a:ext cx="2805742" cy="1654940"/>
          </a:xfrm>
          <a:prstGeom prst="rect">
            <a:avLst/>
          </a:prstGeom>
          <a:noFill/>
          <a:ln>
            <a:noFill/>
          </a:ln>
        </p:spPr>
        <p:txBody>
          <a:bodyPr spcFirstLastPara="1" wrap="square" lIns="0" tIns="38725" rIns="0" bIns="0" anchor="t" anchorCtr="0">
            <a:spAutoFit/>
          </a:bodyPr>
          <a:lstStyle/>
          <a:p>
            <a:pPr marL="12700" marR="5080" lvl="0" indent="0" algn="just" rtl="0">
              <a:lnSpc>
                <a:spcPct val="110500"/>
              </a:lnSpc>
              <a:spcBef>
                <a:spcPts val="0"/>
              </a:spcBef>
              <a:spcAft>
                <a:spcPts val="0"/>
              </a:spcAft>
              <a:buNone/>
            </a:pPr>
            <a:r>
              <a:rPr lang="en-US" sz="1800" b="1">
                <a:solidFill>
                  <a:schemeClr val="dk1"/>
                </a:solidFill>
                <a:latin typeface="Times New Roman"/>
                <a:ea typeface="Times New Roman"/>
                <a:cs typeface="Times New Roman"/>
                <a:sym typeface="Times New Roman"/>
              </a:rPr>
              <a:t>Shift the (D) right by the</a:t>
            </a:r>
            <a:endParaRPr/>
          </a:p>
          <a:p>
            <a:pPr marL="12700" marR="5080" lvl="0" indent="0" algn="just" rtl="0">
              <a:lnSpc>
                <a:spcPct val="110500"/>
              </a:lnSpc>
              <a:spcBef>
                <a:spcPts val="305"/>
              </a:spcBef>
              <a:spcAft>
                <a:spcPts val="0"/>
              </a:spcAft>
              <a:buNone/>
            </a:pPr>
            <a:r>
              <a:rPr lang="en-US" sz="1800" b="1">
                <a:solidFill>
                  <a:schemeClr val="dk1"/>
                </a:solidFill>
                <a:latin typeface="Times New Roman"/>
                <a:ea typeface="Times New Roman"/>
                <a:cs typeface="Times New Roman"/>
                <a:sym typeface="Times New Roman"/>
              </a:rPr>
              <a:t>Number of bit positions equal to count and fill the</a:t>
            </a:r>
            <a:endParaRPr sz="1800">
              <a:solidFill>
                <a:schemeClr val="dk1"/>
              </a:solidFill>
              <a:latin typeface="Times New Roman"/>
              <a:ea typeface="Times New Roman"/>
              <a:cs typeface="Times New Roman"/>
              <a:sym typeface="Times New Roman"/>
            </a:endParaRPr>
          </a:p>
          <a:p>
            <a:pPr marL="12700" marR="5080" lvl="0" indent="0" algn="just" rtl="0">
              <a:lnSpc>
                <a:spcPct val="110500"/>
              </a:lnSpc>
              <a:spcBef>
                <a:spcPts val="305"/>
              </a:spcBef>
              <a:spcAft>
                <a:spcPts val="0"/>
              </a:spcAft>
              <a:buNone/>
            </a:pPr>
            <a:r>
              <a:rPr lang="en-US" sz="1800" b="1">
                <a:solidFill>
                  <a:schemeClr val="dk1"/>
                </a:solidFill>
                <a:latin typeface="Times New Roman"/>
                <a:ea typeface="Times New Roman"/>
                <a:cs typeface="Times New Roman"/>
                <a:sym typeface="Times New Roman"/>
              </a:rPr>
              <a:t>vacated bits positions on  the left with the original  most significant bit</a:t>
            </a:r>
            <a:endParaRPr sz="1800">
              <a:solidFill>
                <a:schemeClr val="dk1"/>
              </a:solidFill>
              <a:latin typeface="Times New Roman"/>
              <a:ea typeface="Times New Roman"/>
              <a:cs typeface="Times New Roman"/>
              <a:sym typeface="Times New Roman"/>
            </a:endParaRPr>
          </a:p>
        </p:txBody>
      </p:sp>
      <p:sp>
        <p:nvSpPr>
          <p:cNvPr id="513" name="Google Shape;513;p34"/>
          <p:cNvSpPr txBox="1"/>
          <p:nvPr/>
        </p:nvSpPr>
        <p:spPr>
          <a:xfrm>
            <a:off x="0" y="4674596"/>
            <a:ext cx="91694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strike="sngStrike">
                <a:solidFill>
                  <a:schemeClr val="dk1"/>
                </a:solidFill>
                <a:latin typeface="Times New Roman"/>
                <a:ea typeface="Times New Roman"/>
                <a:cs typeface="Times New Roman"/>
                <a:sym typeface="Times New Roman"/>
              </a:rPr>
              <a:t> 	</a:t>
            </a:r>
            <a:r>
              <a:rPr lang="en-US" sz="1800" b="1" strike="sngStrike">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514" name="Google Shape;514;p34"/>
          <p:cNvSpPr txBox="1"/>
          <p:nvPr/>
        </p:nvSpPr>
        <p:spPr>
          <a:xfrm>
            <a:off x="7533006" y="4969236"/>
            <a:ext cx="1378585" cy="1091709"/>
          </a:xfrm>
          <a:prstGeom prst="rect">
            <a:avLst/>
          </a:prstGeom>
          <a:noFill/>
          <a:ln>
            <a:noFill/>
          </a:ln>
        </p:spPr>
        <p:txBody>
          <a:bodyPr spcFirstLastPara="1" wrap="square" lIns="0" tIns="33650" rIns="0" bIns="0" anchor="t" anchorCtr="0">
            <a:spAutoFit/>
          </a:bodyPr>
          <a:lstStyle/>
          <a:p>
            <a:pPr marL="12700" marR="5080" lvl="0" indent="0" algn="just" rtl="0">
              <a:lnSpc>
                <a:spcPct val="92400"/>
              </a:lnSpc>
              <a:spcBef>
                <a:spcPts val="0"/>
              </a:spcBef>
              <a:spcAft>
                <a:spcPts val="0"/>
              </a:spcAft>
              <a:buNone/>
            </a:pPr>
            <a:r>
              <a:rPr lang="en-US" sz="1800" b="1">
                <a:solidFill>
                  <a:schemeClr val="dk1"/>
                </a:solidFill>
                <a:latin typeface="Times New Roman"/>
                <a:ea typeface="Times New Roman"/>
                <a:cs typeface="Times New Roman"/>
                <a:sym typeface="Times New Roman"/>
              </a:rPr>
              <a:t>CF,PF.SF.ZF</a:t>
            </a:r>
            <a:endParaRPr/>
          </a:p>
          <a:p>
            <a:pPr marL="12700" marR="5080" lvl="0" indent="0" algn="just" rtl="0">
              <a:lnSpc>
                <a:spcPct val="92400"/>
              </a:lnSpc>
              <a:spcBef>
                <a:spcPts val="265"/>
              </a:spcBef>
              <a:spcAft>
                <a:spcPts val="0"/>
              </a:spcAft>
              <a:buNone/>
            </a:pPr>
            <a:r>
              <a:rPr lang="en-US" sz="1800" b="1">
                <a:solidFill>
                  <a:schemeClr val="dk1"/>
                </a:solidFill>
                <a:latin typeface="Times New Roman"/>
                <a:ea typeface="Times New Roman"/>
                <a:cs typeface="Times New Roman"/>
                <a:sym typeface="Times New Roman"/>
              </a:rPr>
              <a:t>AF undefined  OF undefined  if count ≠1</a:t>
            </a:r>
            <a:endParaRPr sz="1800">
              <a:solidFill>
                <a:schemeClr val="dk1"/>
              </a:solidFill>
              <a:latin typeface="Times New Roman"/>
              <a:ea typeface="Times New Roman"/>
              <a:cs typeface="Times New Roman"/>
              <a:sym typeface="Times New Roman"/>
            </a:endParaRPr>
          </a:p>
        </p:txBody>
      </p:sp>
      <p:sp>
        <p:nvSpPr>
          <p:cNvPr id="515" name="Google Shape;515;p34"/>
          <p:cNvSpPr txBox="1">
            <a:spLocks noGrp="1"/>
          </p:cNvSpPr>
          <p:nvPr>
            <p:ph type="title"/>
          </p:nvPr>
        </p:nvSpPr>
        <p:spPr>
          <a:xfrm>
            <a:off x="3277870" y="49529"/>
            <a:ext cx="336550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CC3300"/>
                </a:solidFill>
                <a:latin typeface="Arial"/>
                <a:ea typeface="Arial"/>
                <a:cs typeface="Arial"/>
                <a:sym typeface="Arial"/>
              </a:rPr>
              <a:t>Shift Instructions</a:t>
            </a:r>
            <a:endParaRPr sz="3200">
              <a:latin typeface="Arial"/>
              <a:ea typeface="Arial"/>
              <a:cs typeface="Arial"/>
              <a:sym typeface="Arial"/>
            </a:endParaRPr>
          </a:p>
        </p:txBody>
      </p:sp>
      <p:sp>
        <p:nvSpPr>
          <p:cNvPr id="516" name="Google Shape;516;p34"/>
          <p:cNvSpPr/>
          <p:nvPr/>
        </p:nvSpPr>
        <p:spPr>
          <a:xfrm>
            <a:off x="0" y="3124200"/>
            <a:ext cx="9144000" cy="0"/>
          </a:xfrm>
          <a:custGeom>
            <a:avLst/>
            <a:gdLst/>
            <a:ahLst/>
            <a:cxnLst/>
            <a:rect l="l" t="t" r="r" b="b"/>
            <a:pathLst>
              <a:path w="9144000" h="120000" extrusionOk="0">
                <a:moveTo>
                  <a:pt x="0" y="0"/>
                </a:moveTo>
                <a:lnTo>
                  <a:pt x="91440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7" name="Google Shape;517;p34"/>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5"/>
          <p:cNvSpPr txBox="1">
            <a:spLocks noGrp="1"/>
          </p:cNvSpPr>
          <p:nvPr>
            <p:ph type="title"/>
          </p:nvPr>
        </p:nvSpPr>
        <p:spPr>
          <a:xfrm>
            <a:off x="450850" y="415290"/>
            <a:ext cx="353060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CC3300"/>
                </a:solidFill>
                <a:latin typeface="Arial"/>
                <a:ea typeface="Arial"/>
                <a:cs typeface="Arial"/>
                <a:sym typeface="Arial"/>
              </a:rPr>
              <a:t>Allowed operands</a:t>
            </a:r>
            <a:endParaRPr sz="3200">
              <a:latin typeface="Arial"/>
              <a:ea typeface="Arial"/>
              <a:cs typeface="Arial"/>
              <a:sym typeface="Arial"/>
            </a:endParaRPr>
          </a:p>
        </p:txBody>
      </p:sp>
      <p:sp>
        <p:nvSpPr>
          <p:cNvPr id="523" name="Google Shape;523;p35"/>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29</a:t>
            </a:fld>
            <a:endParaRPr/>
          </a:p>
        </p:txBody>
      </p:sp>
      <p:sp>
        <p:nvSpPr>
          <p:cNvPr id="524" name="Google Shape;524;p35"/>
          <p:cNvSpPr txBox="1"/>
          <p:nvPr/>
        </p:nvSpPr>
        <p:spPr>
          <a:xfrm>
            <a:off x="685800" y="1600200"/>
            <a:ext cx="3656329" cy="652780"/>
          </a:xfrm>
          <a:prstGeom prst="rect">
            <a:avLst/>
          </a:prstGeom>
          <a:solidFill>
            <a:srgbClr val="F9F9D1"/>
          </a:solidFill>
          <a:ln>
            <a:noFill/>
          </a:ln>
        </p:spPr>
        <p:txBody>
          <a:bodyPr spcFirstLastPara="1" wrap="square" lIns="0" tIns="19050" rIns="0" bIns="0" anchor="t" anchorCtr="0">
            <a:spAutoFit/>
          </a:bodyPr>
          <a:lstStyle/>
          <a:p>
            <a:pPr marL="0" marR="3175" lvl="0" indent="0" algn="ctr"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Destination	Count</a:t>
            </a:r>
            <a:endParaRPr sz="2000">
              <a:solidFill>
                <a:schemeClr val="dk1"/>
              </a:solidFill>
              <a:latin typeface="Times New Roman"/>
              <a:ea typeface="Times New Roman"/>
              <a:cs typeface="Times New Roman"/>
              <a:sym typeface="Times New Roman"/>
            </a:endParaRPr>
          </a:p>
        </p:txBody>
      </p:sp>
      <p:sp>
        <p:nvSpPr>
          <p:cNvPr id="525" name="Google Shape;525;p35"/>
          <p:cNvSpPr txBox="1"/>
          <p:nvPr/>
        </p:nvSpPr>
        <p:spPr>
          <a:xfrm>
            <a:off x="763269" y="2259329"/>
            <a:ext cx="2991485" cy="202183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Register	1</a:t>
            </a: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175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Register	CL</a:t>
            </a: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None/>
            </a:pPr>
            <a:endParaRPr sz="175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Memory	1</a:t>
            </a: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175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Memory	CL</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383540" y="139700"/>
            <a:ext cx="235140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CC3300"/>
                </a:solidFill>
                <a:latin typeface="Arial"/>
                <a:ea typeface="Arial"/>
                <a:cs typeface="Arial"/>
                <a:sym typeface="Arial"/>
              </a:rPr>
              <a:t>Instructions</a:t>
            </a:r>
            <a:endParaRPr sz="3200">
              <a:latin typeface="Arial"/>
              <a:ea typeface="Arial"/>
              <a:cs typeface="Arial"/>
              <a:sym typeface="Arial"/>
            </a:endParaRPr>
          </a:p>
        </p:txBody>
      </p:sp>
      <p:sp>
        <p:nvSpPr>
          <p:cNvPr id="72" name="Google Shape;72;p9"/>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123825" lvl="0" indent="0" algn="l" rtl="0">
              <a:lnSpc>
                <a:spcPct val="117499"/>
              </a:lnSpc>
              <a:spcBef>
                <a:spcPts val="0"/>
              </a:spcBef>
              <a:spcAft>
                <a:spcPts val="0"/>
              </a:spcAft>
              <a:buNone/>
            </a:pPr>
            <a:fld id="{00000000-1234-1234-1234-123412341234}" type="slidenum">
              <a:rPr lang="en-US"/>
              <a:t>3</a:t>
            </a:fld>
            <a:endParaRPr/>
          </a:p>
        </p:txBody>
      </p:sp>
      <p:sp>
        <p:nvSpPr>
          <p:cNvPr id="73" name="Google Shape;73;p9"/>
          <p:cNvSpPr txBox="1"/>
          <p:nvPr/>
        </p:nvSpPr>
        <p:spPr>
          <a:xfrm>
            <a:off x="4796790" y="871220"/>
            <a:ext cx="4059554" cy="798830"/>
          </a:xfrm>
          <a:prstGeom prst="rect">
            <a:avLst/>
          </a:prstGeom>
          <a:noFill/>
          <a:ln>
            <a:noFill/>
          </a:ln>
        </p:spPr>
        <p:txBody>
          <a:bodyPr spcFirstLastPara="1" wrap="square" lIns="0" tIns="88900" rIns="0" bIns="0" anchor="t" anchorCtr="0">
            <a:spAutoFit/>
          </a:bodyPr>
          <a:lstStyle/>
          <a:p>
            <a:pPr marL="121793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 </a:t>
            </a:r>
            <a:r>
              <a:rPr lang="en-US" sz="2400" b="1">
                <a:solidFill>
                  <a:srgbClr val="007F00"/>
                </a:solidFill>
                <a:latin typeface="Arial"/>
                <a:ea typeface="Arial"/>
                <a:cs typeface="Arial"/>
                <a:sym typeface="Arial"/>
              </a:rPr>
              <a:t>COMMENT</a:t>
            </a:r>
            <a:endParaRPr sz="2400">
              <a:solidFill>
                <a:schemeClr val="dk1"/>
              </a:solidFill>
              <a:latin typeface="Arial"/>
              <a:ea typeface="Arial"/>
              <a:cs typeface="Arial"/>
              <a:sym typeface="Arial"/>
            </a:endParaRPr>
          </a:p>
          <a:p>
            <a:pPr marL="12700" marR="0" lvl="0" indent="0" algn="l" rtl="0">
              <a:lnSpc>
                <a:spcPct val="100000"/>
              </a:lnSpc>
              <a:spcBef>
                <a:spcPts val="450"/>
              </a:spcBef>
              <a:spcAft>
                <a:spcPts val="0"/>
              </a:spcAft>
              <a:buNone/>
            </a:pPr>
            <a:r>
              <a:rPr lang="en-US" sz="1800" b="1">
                <a:solidFill>
                  <a:srgbClr val="007F00"/>
                </a:solidFill>
                <a:latin typeface="Arial"/>
                <a:ea typeface="Arial"/>
                <a:cs typeface="Arial"/>
                <a:sym typeface="Arial"/>
              </a:rPr>
              <a:t>Does not generate any machine code</a:t>
            </a:r>
            <a:endParaRPr sz="1800">
              <a:solidFill>
                <a:schemeClr val="dk1"/>
              </a:solidFill>
              <a:latin typeface="Arial"/>
              <a:ea typeface="Arial"/>
              <a:cs typeface="Arial"/>
              <a:sym typeface="Arial"/>
            </a:endParaRPr>
          </a:p>
        </p:txBody>
      </p:sp>
      <p:sp>
        <p:nvSpPr>
          <p:cNvPr id="74" name="Google Shape;74;p9"/>
          <p:cNvSpPr txBox="1"/>
          <p:nvPr/>
        </p:nvSpPr>
        <p:spPr>
          <a:xfrm>
            <a:off x="307340" y="871220"/>
            <a:ext cx="4428490" cy="1607820"/>
          </a:xfrm>
          <a:prstGeom prst="rect">
            <a:avLst/>
          </a:prstGeom>
          <a:noFill/>
          <a:ln>
            <a:noFill/>
          </a:ln>
        </p:spPr>
        <p:txBody>
          <a:bodyPr spcFirstLastPara="1" wrap="square" lIns="0" tIns="88900" rIns="0" bIns="0" anchor="t" anchorCtr="0">
            <a:spAutoFit/>
          </a:bodyPr>
          <a:lstStyle/>
          <a:p>
            <a:pPr marL="1136650" marR="0" lvl="0" indent="0" algn="l" rtl="0">
              <a:lnSpc>
                <a:spcPct val="100000"/>
              </a:lnSpc>
              <a:spcBef>
                <a:spcPts val="0"/>
              </a:spcBef>
              <a:spcAft>
                <a:spcPts val="0"/>
              </a:spcAft>
              <a:buNone/>
            </a:pPr>
            <a:r>
              <a:rPr lang="en-US" sz="2400" b="1">
                <a:solidFill>
                  <a:srgbClr val="CC3300"/>
                </a:solidFill>
                <a:latin typeface="Arial"/>
                <a:ea typeface="Arial"/>
                <a:cs typeface="Arial"/>
                <a:sym typeface="Arial"/>
              </a:rPr>
              <a:t>LABEL</a:t>
            </a:r>
            <a:r>
              <a:rPr lang="en-US" sz="2400" b="1">
                <a:solidFill>
                  <a:schemeClr val="dk1"/>
                </a:solidFill>
                <a:latin typeface="Arial"/>
                <a:ea typeface="Arial"/>
                <a:cs typeface="Arial"/>
                <a:sym typeface="Arial"/>
              </a:rPr>
              <a:t>: INSTRUCTION</a:t>
            </a:r>
            <a:endParaRPr sz="2400">
              <a:solidFill>
                <a:schemeClr val="dk1"/>
              </a:solidFill>
              <a:latin typeface="Arial"/>
              <a:ea typeface="Arial"/>
              <a:cs typeface="Arial"/>
              <a:sym typeface="Arial"/>
            </a:endParaRPr>
          </a:p>
          <a:p>
            <a:pPr marL="12700" marR="0" lvl="0" indent="0" algn="l" rtl="0">
              <a:lnSpc>
                <a:spcPct val="100000"/>
              </a:lnSpc>
              <a:spcBef>
                <a:spcPts val="450"/>
              </a:spcBef>
              <a:spcAft>
                <a:spcPts val="0"/>
              </a:spcAft>
              <a:buNone/>
            </a:pPr>
            <a:r>
              <a:rPr lang="en-US" sz="1800" b="1">
                <a:solidFill>
                  <a:srgbClr val="CC3300"/>
                </a:solidFill>
                <a:latin typeface="Arial"/>
                <a:ea typeface="Arial"/>
                <a:cs typeface="Arial"/>
                <a:sym typeface="Arial"/>
              </a:rPr>
              <a:t>Address identifier</a:t>
            </a: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355600" marR="0" lvl="0" indent="-342900" algn="l" rtl="0">
              <a:lnSpc>
                <a:spcPct val="100000"/>
              </a:lnSpc>
              <a:spcBef>
                <a:spcPts val="1190"/>
              </a:spcBef>
              <a:spcAft>
                <a:spcPts val="0"/>
              </a:spcAft>
              <a:buClr>
                <a:schemeClr val="dk1"/>
              </a:buClr>
              <a:buSzPts val="2400"/>
              <a:buFont typeface="Arial"/>
              <a:buChar char="•"/>
            </a:pPr>
            <a:r>
              <a:rPr lang="en-US" sz="2400">
                <a:solidFill>
                  <a:schemeClr val="dk1"/>
                </a:solidFill>
                <a:latin typeface="Arial"/>
                <a:ea typeface="Arial"/>
                <a:cs typeface="Arial"/>
                <a:sym typeface="Arial"/>
              </a:rPr>
              <a:t>Ex.	</a:t>
            </a:r>
            <a:r>
              <a:rPr lang="en-US" sz="2400">
                <a:solidFill>
                  <a:srgbClr val="CC3300"/>
                </a:solidFill>
                <a:latin typeface="Arial"/>
                <a:ea typeface="Arial"/>
                <a:cs typeface="Arial"/>
                <a:sym typeface="Arial"/>
              </a:rPr>
              <a:t>START: </a:t>
            </a:r>
            <a:r>
              <a:rPr lang="en-US" sz="2400">
                <a:solidFill>
                  <a:srgbClr val="003399"/>
                </a:solidFill>
                <a:latin typeface="Arial"/>
                <a:ea typeface="Arial"/>
                <a:cs typeface="Arial"/>
                <a:sym typeface="Arial"/>
              </a:rPr>
              <a:t>MOV AX, BX</a:t>
            </a:r>
            <a:endParaRPr sz="2400">
              <a:solidFill>
                <a:schemeClr val="dk1"/>
              </a:solidFill>
              <a:latin typeface="Arial"/>
              <a:ea typeface="Arial"/>
              <a:cs typeface="Arial"/>
              <a:sym typeface="Arial"/>
            </a:endParaRPr>
          </a:p>
        </p:txBody>
      </p:sp>
      <p:sp>
        <p:nvSpPr>
          <p:cNvPr id="75" name="Google Shape;75;p9"/>
          <p:cNvSpPr txBox="1"/>
          <p:nvPr/>
        </p:nvSpPr>
        <p:spPr>
          <a:xfrm>
            <a:off x="5878474" y="2087879"/>
            <a:ext cx="23945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 </a:t>
            </a:r>
            <a:r>
              <a:rPr lang="en-US" sz="2400">
                <a:solidFill>
                  <a:srgbClr val="007F00"/>
                </a:solidFill>
                <a:latin typeface="Arial"/>
                <a:ea typeface="Arial"/>
                <a:cs typeface="Arial"/>
                <a:sym typeface="Arial"/>
              </a:rPr>
              <a:t>copy BX into AX</a:t>
            </a:r>
            <a:endParaRPr sz="2400">
              <a:solidFill>
                <a:schemeClr val="dk1"/>
              </a:solidFill>
              <a:latin typeface="Arial"/>
              <a:ea typeface="Arial"/>
              <a:cs typeface="Arial"/>
              <a:sym typeface="Arial"/>
            </a:endParaRPr>
          </a:p>
        </p:txBody>
      </p:sp>
      <p:sp>
        <p:nvSpPr>
          <p:cNvPr id="76" name="Google Shape;76;p9"/>
          <p:cNvSpPr txBox="1"/>
          <p:nvPr/>
        </p:nvSpPr>
        <p:spPr>
          <a:xfrm>
            <a:off x="307340" y="3348082"/>
            <a:ext cx="8549004" cy="2682786"/>
          </a:xfrm>
          <a:prstGeom prst="rect">
            <a:avLst/>
          </a:prstGeom>
          <a:gradFill>
            <a:gsLst>
              <a:gs pos="0">
                <a:srgbClr val="C4BD97"/>
              </a:gs>
              <a:gs pos="74000">
                <a:srgbClr val="AEC5E1"/>
              </a:gs>
              <a:gs pos="83000">
                <a:srgbClr val="AEC5E1"/>
              </a:gs>
              <a:gs pos="100000">
                <a:srgbClr val="C8D8EB"/>
              </a:gs>
            </a:gsLst>
            <a:lin ang="5400000" scaled="0"/>
          </a:gradFill>
          <a:ln>
            <a:noFill/>
          </a:ln>
        </p:spPr>
        <p:txBody>
          <a:bodyPr spcFirstLastPara="1" wrap="square" lIns="0" tIns="12700" rIns="0" bIns="0" anchor="ctr" anchorCtr="0">
            <a:spAutoFit/>
          </a:bodyPr>
          <a:lstStyle/>
          <a:p>
            <a:pPr marL="355600" marR="405765" lvl="0" indent="-342900" algn="l" rtl="0">
              <a:lnSpc>
                <a:spcPct val="100000"/>
              </a:lnSpc>
              <a:spcBef>
                <a:spcPts val="0"/>
              </a:spcBef>
              <a:spcAft>
                <a:spcPts val="0"/>
              </a:spcAft>
              <a:buClr>
                <a:srgbClr val="000000"/>
              </a:buClr>
              <a:buSzPts val="2400"/>
              <a:buFont typeface="Arial"/>
              <a:buChar char="•"/>
            </a:pPr>
            <a:r>
              <a:rPr lang="en-US" sz="2400" dirty="0">
                <a:solidFill>
                  <a:schemeClr val="tx1">
                    <a:lumMod val="95000"/>
                    <a:lumOff val="5000"/>
                  </a:schemeClr>
                </a:solidFill>
                <a:latin typeface="Arial"/>
                <a:ea typeface="Arial"/>
                <a:cs typeface="Arial"/>
                <a:sym typeface="Arial"/>
              </a:rPr>
              <a:t>There is a one-to-one relationship between assembly and  machine language instructions</a:t>
            </a:r>
            <a:endParaRPr sz="2400" dirty="0">
              <a:solidFill>
                <a:schemeClr val="tx1">
                  <a:lumMod val="95000"/>
                  <a:lumOff val="5000"/>
                </a:schemeClr>
              </a:solidFill>
              <a:latin typeface="Arial"/>
              <a:ea typeface="Arial"/>
              <a:cs typeface="Arial"/>
              <a:sym typeface="Arial"/>
            </a:endParaRPr>
          </a:p>
          <a:p>
            <a:pPr marL="355600" marR="549275" lvl="0" indent="-342900" algn="l" rtl="0">
              <a:lnSpc>
                <a:spcPct val="100000"/>
              </a:lnSpc>
              <a:spcBef>
                <a:spcPts val="2340"/>
              </a:spcBef>
              <a:spcAft>
                <a:spcPts val="0"/>
              </a:spcAft>
              <a:buClr>
                <a:srgbClr val="000000"/>
              </a:buClr>
              <a:buSzPts val="2400"/>
              <a:buFont typeface="Arial"/>
              <a:buChar char="•"/>
            </a:pPr>
            <a:r>
              <a:rPr lang="en-US" sz="2400" dirty="0">
                <a:solidFill>
                  <a:schemeClr val="tx1">
                    <a:lumMod val="95000"/>
                    <a:lumOff val="5000"/>
                  </a:schemeClr>
                </a:solidFill>
                <a:latin typeface="Arial"/>
                <a:ea typeface="Arial"/>
                <a:cs typeface="Arial"/>
                <a:sym typeface="Arial"/>
              </a:rPr>
              <a:t>A compiled machine code implementation of a program  written in a high-level language results in inefficient code</a:t>
            </a:r>
            <a:endParaRPr sz="2400" dirty="0">
              <a:solidFill>
                <a:schemeClr val="tx1">
                  <a:lumMod val="95000"/>
                  <a:lumOff val="5000"/>
                </a:schemeClr>
              </a:solidFill>
              <a:latin typeface="Arial"/>
              <a:ea typeface="Arial"/>
              <a:cs typeface="Arial"/>
              <a:sym typeface="Arial"/>
            </a:endParaRPr>
          </a:p>
          <a:p>
            <a:pPr marL="755650" marR="5080" lvl="0" indent="-285750" algn="l" rtl="0">
              <a:lnSpc>
                <a:spcPct val="100000"/>
              </a:lnSpc>
              <a:spcBef>
                <a:spcPts val="2230"/>
              </a:spcBef>
              <a:spcAft>
                <a:spcPts val="0"/>
              </a:spcAft>
              <a:buNone/>
            </a:pPr>
            <a:r>
              <a:rPr lang="en-US" sz="2000" dirty="0">
                <a:solidFill>
                  <a:schemeClr val="dk1"/>
                </a:solidFill>
                <a:latin typeface="Arial"/>
                <a:ea typeface="Arial"/>
                <a:cs typeface="Arial"/>
                <a:sym typeface="Arial"/>
              </a:rPr>
              <a:t>– </a:t>
            </a:r>
            <a:r>
              <a:rPr lang="en-US" sz="2000" dirty="0">
                <a:solidFill>
                  <a:srgbClr val="CC3300"/>
                </a:solidFill>
                <a:latin typeface="Arial"/>
                <a:ea typeface="Arial"/>
                <a:cs typeface="Arial"/>
                <a:sym typeface="Arial"/>
              </a:rPr>
              <a:t>More machine language instructions than an assembled version of an  equivalent handwritten assembly language program</a:t>
            </a:r>
            <a:endParaRPr sz="2000" dirty="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6"/>
          <p:cNvSpPr txBox="1"/>
          <p:nvPr/>
        </p:nvSpPr>
        <p:spPr>
          <a:xfrm>
            <a:off x="8398509" y="6308422"/>
            <a:ext cx="198120" cy="198755"/>
          </a:xfrm>
          <a:prstGeom prst="rect">
            <a:avLst/>
          </a:prstGeom>
          <a:noFill/>
          <a:ln>
            <a:noFill/>
          </a:ln>
        </p:spPr>
        <p:txBody>
          <a:bodyPr spcFirstLastPara="1" wrap="square" lIns="0" tIns="0" rIns="0" bIns="0" anchor="t" anchorCtr="0">
            <a:spAutoFit/>
          </a:bodyPr>
          <a:lstStyle/>
          <a:p>
            <a:pPr marL="0" marR="0" lvl="0" indent="0" algn="l" rtl="0">
              <a:lnSpc>
                <a:spcPct val="110357"/>
              </a:lnSpc>
              <a:spcBef>
                <a:spcPts val="0"/>
              </a:spcBef>
              <a:spcAft>
                <a:spcPts val="0"/>
              </a:spcAft>
              <a:buNone/>
            </a:pPr>
            <a:r>
              <a:rPr lang="en-US" sz="1400">
                <a:solidFill>
                  <a:schemeClr val="dk1"/>
                </a:solidFill>
                <a:latin typeface="Arial"/>
                <a:ea typeface="Arial"/>
                <a:cs typeface="Arial"/>
                <a:sym typeface="Arial"/>
              </a:rPr>
              <a:t>30</a:t>
            </a:r>
            <a:endParaRPr sz="1400">
              <a:solidFill>
                <a:schemeClr val="dk1"/>
              </a:solidFill>
              <a:latin typeface="Arial"/>
              <a:ea typeface="Arial"/>
              <a:cs typeface="Arial"/>
              <a:sym typeface="Arial"/>
            </a:endParaRPr>
          </a:p>
        </p:txBody>
      </p:sp>
      <p:sp>
        <p:nvSpPr>
          <p:cNvPr id="531" name="Google Shape;531;p36"/>
          <p:cNvSpPr/>
          <p:nvPr/>
        </p:nvSpPr>
        <p:spPr>
          <a:xfrm>
            <a:off x="304800" y="457200"/>
            <a:ext cx="8382000" cy="6096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7"/>
          <p:cNvSpPr txBox="1"/>
          <p:nvPr/>
        </p:nvSpPr>
        <p:spPr>
          <a:xfrm>
            <a:off x="8385809" y="6278879"/>
            <a:ext cx="2235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31</a:t>
            </a:r>
            <a:endParaRPr sz="1400">
              <a:solidFill>
                <a:schemeClr val="dk1"/>
              </a:solidFill>
              <a:latin typeface="Arial"/>
              <a:ea typeface="Arial"/>
              <a:cs typeface="Arial"/>
              <a:sym typeface="Arial"/>
            </a:endParaRPr>
          </a:p>
        </p:txBody>
      </p:sp>
      <p:sp>
        <p:nvSpPr>
          <p:cNvPr id="537" name="Google Shape;537;p37"/>
          <p:cNvSpPr txBox="1">
            <a:spLocks noGrp="1"/>
          </p:cNvSpPr>
          <p:nvPr>
            <p:ph type="title"/>
          </p:nvPr>
        </p:nvSpPr>
        <p:spPr>
          <a:xfrm>
            <a:off x="383540" y="292100"/>
            <a:ext cx="305244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SHL Instruction</a:t>
            </a:r>
            <a:endParaRPr sz="3200">
              <a:latin typeface="Arial"/>
              <a:ea typeface="Arial"/>
              <a:cs typeface="Arial"/>
              <a:sym typeface="Arial"/>
            </a:endParaRPr>
          </a:p>
        </p:txBody>
      </p:sp>
      <p:sp>
        <p:nvSpPr>
          <p:cNvPr id="538" name="Google Shape;538;p37"/>
          <p:cNvSpPr txBox="1"/>
          <p:nvPr/>
        </p:nvSpPr>
        <p:spPr>
          <a:xfrm>
            <a:off x="459740" y="1176020"/>
            <a:ext cx="7959090" cy="1305560"/>
          </a:xfrm>
          <a:prstGeom prst="rect">
            <a:avLst/>
          </a:prstGeom>
          <a:noFill/>
          <a:ln>
            <a:noFill/>
          </a:ln>
        </p:spPr>
        <p:txBody>
          <a:bodyPr spcFirstLastPara="1" wrap="square" lIns="0" tIns="12700" rIns="0" bIns="0" anchor="t" anchorCtr="0">
            <a:spAutoFit/>
          </a:bodyPr>
          <a:lstStyle/>
          <a:p>
            <a:pPr marL="353695" marR="5080" lvl="0" indent="-341630" algn="l" rtl="0">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SHL (shift left) instruction performs a logical  left shift on the destination operand, filling the  lowest bit with 0.</a:t>
            </a:r>
            <a:endParaRPr sz="2800">
              <a:solidFill>
                <a:schemeClr val="dk1"/>
              </a:solidFill>
              <a:latin typeface="Arial"/>
              <a:ea typeface="Arial"/>
              <a:cs typeface="Arial"/>
              <a:sym typeface="Arial"/>
            </a:endParaRPr>
          </a:p>
        </p:txBody>
      </p:sp>
      <p:sp>
        <p:nvSpPr>
          <p:cNvPr id="539" name="Google Shape;539;p37"/>
          <p:cNvSpPr/>
          <p:nvPr/>
        </p:nvSpPr>
        <p:spPr>
          <a:xfrm>
            <a:off x="613409" y="2732511"/>
            <a:ext cx="7772400" cy="133731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37"/>
          <p:cNvSpPr txBox="1"/>
          <p:nvPr/>
        </p:nvSpPr>
        <p:spPr>
          <a:xfrm>
            <a:off x="758191" y="3866621"/>
            <a:ext cx="241030" cy="406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500" dirty="0">
                <a:solidFill>
                  <a:schemeClr val="dk1"/>
                </a:solidFill>
                <a:latin typeface="Arial"/>
                <a:ea typeface="Arial"/>
                <a:cs typeface="Arial"/>
                <a:sym typeface="Arial"/>
              </a:rPr>
              <a:t>•</a:t>
            </a:r>
            <a:endParaRPr sz="2500" dirty="0">
              <a:solidFill>
                <a:schemeClr val="dk1"/>
              </a:solidFill>
              <a:latin typeface="Arial"/>
              <a:ea typeface="Arial"/>
              <a:cs typeface="Arial"/>
              <a:sym typeface="Arial"/>
            </a:endParaRPr>
          </a:p>
        </p:txBody>
      </p:sp>
      <p:sp>
        <p:nvSpPr>
          <p:cNvPr id="541" name="Google Shape;541;p37"/>
          <p:cNvSpPr txBox="1"/>
          <p:nvPr/>
        </p:nvSpPr>
        <p:spPr>
          <a:xfrm>
            <a:off x="1144003" y="3866621"/>
            <a:ext cx="2790190" cy="2089785"/>
          </a:xfrm>
          <a:prstGeom prst="rect">
            <a:avLst/>
          </a:prstGeom>
          <a:noFill/>
          <a:ln>
            <a:noFill/>
          </a:ln>
        </p:spPr>
        <p:txBody>
          <a:bodyPr spcFirstLastPara="1" wrap="square" lIns="0" tIns="12050" rIns="0" bIns="0" anchor="t" anchorCtr="0">
            <a:spAutoFit/>
          </a:bodyPr>
          <a:lstStyle/>
          <a:p>
            <a:pPr marL="582295" marR="5080" lvl="0" indent="-570230" algn="l" rtl="0">
              <a:lnSpc>
                <a:spcPct val="111900"/>
              </a:lnSpc>
              <a:spcBef>
                <a:spcPts val="0"/>
              </a:spcBef>
              <a:spcAft>
                <a:spcPts val="0"/>
              </a:spcAft>
              <a:buNone/>
            </a:pPr>
            <a:r>
              <a:rPr lang="en-US" sz="2500" dirty="0">
                <a:solidFill>
                  <a:schemeClr val="dk1"/>
                </a:solidFill>
                <a:latin typeface="Arial"/>
                <a:ea typeface="Arial"/>
                <a:cs typeface="Arial"/>
                <a:sym typeface="Arial"/>
              </a:rPr>
              <a:t>Operand types:  </a:t>
            </a:r>
            <a:r>
              <a:rPr lang="en-US" sz="2400" b="1" dirty="0">
                <a:solidFill>
                  <a:schemeClr val="dk1"/>
                </a:solidFill>
                <a:latin typeface="Courier New"/>
                <a:ea typeface="Courier New"/>
                <a:cs typeface="Courier New"/>
                <a:sym typeface="Courier New"/>
              </a:rPr>
              <a:t>SHL	</a:t>
            </a:r>
            <a:r>
              <a:rPr lang="en-US" sz="2400" b="1" i="1" dirty="0">
                <a:solidFill>
                  <a:schemeClr val="dk1"/>
                </a:solidFill>
                <a:latin typeface="Courier New"/>
                <a:ea typeface="Courier New"/>
                <a:cs typeface="Courier New"/>
                <a:sym typeface="Courier New"/>
              </a:rPr>
              <a:t>reg,imm8  </a:t>
            </a:r>
            <a:r>
              <a:rPr lang="en-US" sz="2400" b="1" dirty="0">
                <a:solidFill>
                  <a:schemeClr val="dk1"/>
                </a:solidFill>
                <a:latin typeface="Courier New"/>
                <a:ea typeface="Courier New"/>
                <a:cs typeface="Courier New"/>
                <a:sym typeface="Courier New"/>
              </a:rPr>
              <a:t>SHL	</a:t>
            </a:r>
            <a:r>
              <a:rPr lang="en-US" sz="2400" b="1" i="1" dirty="0">
                <a:solidFill>
                  <a:schemeClr val="dk1"/>
                </a:solidFill>
                <a:latin typeface="Courier New"/>
                <a:ea typeface="Courier New"/>
                <a:cs typeface="Courier New"/>
                <a:sym typeface="Courier New"/>
              </a:rPr>
              <a:t>mem,imm8  </a:t>
            </a:r>
            <a:r>
              <a:rPr lang="en-US" sz="2400" b="1" dirty="0">
                <a:solidFill>
                  <a:schemeClr val="dk1"/>
                </a:solidFill>
                <a:latin typeface="Courier New"/>
                <a:ea typeface="Courier New"/>
                <a:cs typeface="Courier New"/>
                <a:sym typeface="Courier New"/>
              </a:rPr>
              <a:t>SHL	</a:t>
            </a:r>
            <a:r>
              <a:rPr lang="en-US" sz="2400" b="1" i="1" dirty="0" err="1">
                <a:solidFill>
                  <a:schemeClr val="dk1"/>
                </a:solidFill>
                <a:latin typeface="Courier New"/>
                <a:ea typeface="Courier New"/>
                <a:cs typeface="Courier New"/>
                <a:sym typeface="Courier New"/>
              </a:rPr>
              <a:t>reg</a:t>
            </a:r>
            <a:r>
              <a:rPr lang="en-US" sz="2400" b="1" dirty="0" err="1">
                <a:solidFill>
                  <a:schemeClr val="dk1"/>
                </a:solidFill>
                <a:latin typeface="Courier New"/>
                <a:ea typeface="Courier New"/>
                <a:cs typeface="Courier New"/>
                <a:sym typeface="Courier New"/>
              </a:rPr>
              <a:t>,CL</a:t>
            </a:r>
            <a:r>
              <a:rPr lang="en-US" sz="2400" b="1" dirty="0">
                <a:solidFill>
                  <a:schemeClr val="dk1"/>
                </a:solidFill>
                <a:latin typeface="Courier New"/>
                <a:ea typeface="Courier New"/>
                <a:cs typeface="Courier New"/>
                <a:sym typeface="Courier New"/>
              </a:rPr>
              <a:t>  SHL	</a:t>
            </a:r>
            <a:r>
              <a:rPr lang="en-US" sz="2400" b="1" i="1" dirty="0" err="1">
                <a:solidFill>
                  <a:schemeClr val="dk1"/>
                </a:solidFill>
                <a:latin typeface="Courier New"/>
                <a:ea typeface="Courier New"/>
                <a:cs typeface="Courier New"/>
                <a:sym typeface="Courier New"/>
              </a:rPr>
              <a:t>mem</a:t>
            </a:r>
            <a:r>
              <a:rPr lang="en-US" sz="2400" b="1" dirty="0" err="1">
                <a:solidFill>
                  <a:schemeClr val="dk1"/>
                </a:solidFill>
                <a:latin typeface="Courier New"/>
                <a:ea typeface="Courier New"/>
                <a:cs typeface="Courier New"/>
                <a:sym typeface="Courier New"/>
              </a:rPr>
              <a:t>,CL</a:t>
            </a:r>
            <a:endParaRPr sz="2400" dirty="0">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8"/>
          <p:cNvSpPr txBox="1">
            <a:spLocks noGrp="1"/>
          </p:cNvSpPr>
          <p:nvPr>
            <p:ph type="title"/>
          </p:nvPr>
        </p:nvSpPr>
        <p:spPr>
          <a:xfrm>
            <a:off x="307340" y="292100"/>
            <a:ext cx="359156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Fast Multiplication</a:t>
            </a:r>
            <a:endParaRPr sz="3200">
              <a:latin typeface="Arial"/>
              <a:ea typeface="Arial"/>
              <a:cs typeface="Arial"/>
              <a:sym typeface="Arial"/>
            </a:endParaRPr>
          </a:p>
        </p:txBody>
      </p:sp>
      <p:sp>
        <p:nvSpPr>
          <p:cNvPr id="547" name="Google Shape;547;p38"/>
          <p:cNvSpPr txBox="1"/>
          <p:nvPr/>
        </p:nvSpPr>
        <p:spPr>
          <a:xfrm>
            <a:off x="762000" y="1828800"/>
            <a:ext cx="2362200" cy="1219200"/>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136525" marR="0" lvl="0" indent="0" algn="l" rtl="0">
              <a:lnSpc>
                <a:spcPct val="100000"/>
              </a:lnSpc>
              <a:spcBef>
                <a:spcPts val="0"/>
              </a:spcBef>
              <a:spcAft>
                <a:spcPts val="0"/>
              </a:spcAft>
              <a:buNone/>
            </a:pPr>
            <a:r>
              <a:rPr lang="en-US" sz="2400" b="1">
                <a:solidFill>
                  <a:schemeClr val="dk1"/>
                </a:solidFill>
                <a:latin typeface="Courier New"/>
                <a:ea typeface="Courier New"/>
                <a:cs typeface="Courier New"/>
                <a:sym typeface="Courier New"/>
              </a:rPr>
              <a:t>mov dl,5</a:t>
            </a:r>
            <a:endParaRPr sz="2400">
              <a:solidFill>
                <a:schemeClr val="dk1"/>
              </a:solidFill>
              <a:latin typeface="Courier New"/>
              <a:ea typeface="Courier New"/>
              <a:cs typeface="Courier New"/>
              <a:sym typeface="Courier New"/>
            </a:endParaRPr>
          </a:p>
          <a:p>
            <a:pPr marL="0" marR="0" lvl="0" indent="0" algn="l" rtl="0">
              <a:lnSpc>
                <a:spcPct val="100000"/>
              </a:lnSpc>
              <a:spcBef>
                <a:spcPts val="10"/>
              </a:spcBef>
              <a:spcAft>
                <a:spcPts val="0"/>
              </a:spcAft>
              <a:buNone/>
            </a:pPr>
            <a:endParaRPr sz="2600">
              <a:solidFill>
                <a:schemeClr val="dk1"/>
              </a:solidFill>
              <a:latin typeface="Times New Roman"/>
              <a:ea typeface="Times New Roman"/>
              <a:cs typeface="Times New Roman"/>
              <a:sym typeface="Times New Roman"/>
            </a:endParaRPr>
          </a:p>
          <a:p>
            <a:pPr marL="136525" marR="0" lvl="0" indent="0" algn="l" rtl="0">
              <a:lnSpc>
                <a:spcPct val="100000"/>
              </a:lnSpc>
              <a:spcBef>
                <a:spcPts val="0"/>
              </a:spcBef>
              <a:spcAft>
                <a:spcPts val="0"/>
              </a:spcAft>
              <a:buNone/>
            </a:pPr>
            <a:r>
              <a:rPr lang="en-US" sz="2400" b="1">
                <a:solidFill>
                  <a:schemeClr val="dk1"/>
                </a:solidFill>
                <a:latin typeface="Courier New"/>
                <a:ea typeface="Courier New"/>
                <a:cs typeface="Courier New"/>
                <a:sym typeface="Courier New"/>
              </a:rPr>
              <a:t>shl dl,1</a:t>
            </a:r>
            <a:endParaRPr sz="2400">
              <a:solidFill>
                <a:schemeClr val="dk1"/>
              </a:solidFill>
              <a:latin typeface="Courier New"/>
              <a:ea typeface="Courier New"/>
              <a:cs typeface="Courier New"/>
              <a:sym typeface="Courier New"/>
            </a:endParaRPr>
          </a:p>
        </p:txBody>
      </p:sp>
      <p:sp>
        <p:nvSpPr>
          <p:cNvPr id="548" name="Google Shape;548;p38"/>
          <p:cNvSpPr txBox="1"/>
          <p:nvPr/>
        </p:nvSpPr>
        <p:spPr>
          <a:xfrm>
            <a:off x="457200" y="1115059"/>
            <a:ext cx="7066280"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a:solidFill>
                  <a:schemeClr val="dk1"/>
                </a:solidFill>
                <a:latin typeface="Arial"/>
                <a:ea typeface="Arial"/>
                <a:cs typeface="Arial"/>
                <a:sym typeface="Arial"/>
              </a:rPr>
              <a:t>Shifting left 1 bit multiplies a number by 2</a:t>
            </a:r>
            <a:endParaRPr sz="2800">
              <a:solidFill>
                <a:schemeClr val="dk1"/>
              </a:solidFill>
              <a:latin typeface="Arial"/>
              <a:ea typeface="Arial"/>
              <a:cs typeface="Arial"/>
              <a:sym typeface="Arial"/>
            </a:endParaRPr>
          </a:p>
        </p:txBody>
      </p:sp>
      <p:sp>
        <p:nvSpPr>
          <p:cNvPr id="549" name="Google Shape;549;p38"/>
          <p:cNvSpPr/>
          <p:nvPr/>
        </p:nvSpPr>
        <p:spPr>
          <a:xfrm>
            <a:off x="3657600" y="1828800"/>
            <a:ext cx="4572000" cy="1219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0" name="Google Shape;550;p38"/>
          <p:cNvSpPr/>
          <p:nvPr/>
        </p:nvSpPr>
        <p:spPr>
          <a:xfrm>
            <a:off x="762000" y="5186679"/>
            <a:ext cx="6019800" cy="1365250"/>
          </a:xfrm>
          <a:custGeom>
            <a:avLst/>
            <a:gdLst/>
            <a:ahLst/>
            <a:cxnLst/>
            <a:rect l="l" t="t" r="r" b="b"/>
            <a:pathLst>
              <a:path w="6019800" h="1365250" extrusionOk="0">
                <a:moveTo>
                  <a:pt x="0" y="0"/>
                </a:moveTo>
                <a:lnTo>
                  <a:pt x="6019800" y="0"/>
                </a:lnTo>
                <a:lnTo>
                  <a:pt x="6019800" y="1365250"/>
                </a:lnTo>
                <a:lnTo>
                  <a:pt x="0" y="1365250"/>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1" name="Google Shape;551;p38"/>
          <p:cNvSpPr txBox="1"/>
          <p:nvPr/>
        </p:nvSpPr>
        <p:spPr>
          <a:xfrm>
            <a:off x="886460" y="5579109"/>
            <a:ext cx="173164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a:solidFill>
                  <a:schemeClr val="dk1"/>
                </a:solidFill>
                <a:latin typeface="Courier New"/>
                <a:ea typeface="Courier New"/>
                <a:cs typeface="Courier New"/>
                <a:sym typeface="Courier New"/>
              </a:rPr>
              <a:t>shl dl,2</a:t>
            </a:r>
            <a:endParaRPr sz="2800">
              <a:solidFill>
                <a:schemeClr val="dk1"/>
              </a:solidFill>
              <a:latin typeface="Courier New"/>
              <a:ea typeface="Courier New"/>
              <a:cs typeface="Courier New"/>
              <a:sym typeface="Courier New"/>
            </a:endParaRPr>
          </a:p>
        </p:txBody>
      </p:sp>
      <p:sp>
        <p:nvSpPr>
          <p:cNvPr id="552" name="Google Shape;552;p38"/>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32</a:t>
            </a:fld>
            <a:endParaRPr/>
          </a:p>
        </p:txBody>
      </p:sp>
      <p:sp>
        <p:nvSpPr>
          <p:cNvPr id="553" name="Google Shape;553;p38"/>
          <p:cNvSpPr txBox="1"/>
          <p:nvPr/>
        </p:nvSpPr>
        <p:spPr>
          <a:xfrm>
            <a:off x="4544059" y="5579109"/>
            <a:ext cx="194373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a:solidFill>
                  <a:schemeClr val="dk1"/>
                </a:solidFill>
                <a:latin typeface="Courier New"/>
                <a:ea typeface="Courier New"/>
                <a:cs typeface="Courier New"/>
                <a:sym typeface="Courier New"/>
              </a:rPr>
              <a:t>; DL = 20</a:t>
            </a:r>
            <a:endParaRPr sz="2800">
              <a:solidFill>
                <a:schemeClr val="dk1"/>
              </a:solidFill>
              <a:latin typeface="Courier New"/>
              <a:ea typeface="Courier New"/>
              <a:cs typeface="Courier New"/>
              <a:sym typeface="Courier New"/>
            </a:endParaRPr>
          </a:p>
        </p:txBody>
      </p:sp>
      <p:sp>
        <p:nvSpPr>
          <p:cNvPr id="554" name="Google Shape;554;p38"/>
          <p:cNvSpPr txBox="1"/>
          <p:nvPr/>
        </p:nvSpPr>
        <p:spPr>
          <a:xfrm>
            <a:off x="481578" y="3324859"/>
            <a:ext cx="8482539" cy="1208023"/>
          </a:xfrm>
          <a:prstGeom prst="rect">
            <a:avLst/>
          </a:prstGeom>
          <a:noFill/>
          <a:ln>
            <a:noFill/>
          </a:ln>
        </p:spPr>
        <p:txBody>
          <a:bodyPr spcFirstLastPara="1" wrap="square" lIns="0" tIns="12700" rIns="0" bIns="0" anchor="t" anchorCtr="0">
            <a:spAutoFit/>
          </a:bodyPr>
          <a:lstStyle/>
          <a:p>
            <a:pPr marL="50800" marR="0" lvl="0" indent="0" algn="l" rtl="0">
              <a:lnSpc>
                <a:spcPct val="100000"/>
              </a:lnSpc>
              <a:spcBef>
                <a:spcPts val="0"/>
              </a:spcBef>
              <a:spcAft>
                <a:spcPts val="0"/>
              </a:spcAft>
              <a:buNone/>
            </a:pPr>
            <a:r>
              <a:rPr lang="en-US" sz="2800" b="1" dirty="0">
                <a:solidFill>
                  <a:schemeClr val="dk1"/>
                </a:solidFill>
                <a:latin typeface="Arial"/>
                <a:ea typeface="Arial"/>
                <a:cs typeface="Arial"/>
                <a:sym typeface="Arial"/>
              </a:rPr>
              <a:t>Shifting left </a:t>
            </a:r>
            <a:r>
              <a:rPr lang="en-US" sz="2800" b="1" i="1" dirty="0">
                <a:solidFill>
                  <a:schemeClr val="dk1"/>
                </a:solidFill>
                <a:latin typeface="Arial"/>
                <a:ea typeface="Arial"/>
                <a:cs typeface="Arial"/>
                <a:sym typeface="Arial"/>
              </a:rPr>
              <a:t>n </a:t>
            </a:r>
            <a:r>
              <a:rPr lang="en-US" sz="2800" b="1" dirty="0">
                <a:solidFill>
                  <a:schemeClr val="dk1"/>
                </a:solidFill>
                <a:latin typeface="Arial"/>
                <a:ea typeface="Arial"/>
                <a:cs typeface="Arial"/>
                <a:sym typeface="Arial"/>
              </a:rPr>
              <a:t>bits multiplies the operand by</a:t>
            </a:r>
            <a:r>
              <a:rPr lang="en-US" sz="2800" dirty="0">
                <a:solidFill>
                  <a:schemeClr val="dk1"/>
                </a:solidFill>
              </a:rPr>
              <a:t> </a:t>
            </a:r>
            <a:r>
              <a:rPr lang="en-US" sz="4200" b="1" baseline="-25000" dirty="0">
                <a:solidFill>
                  <a:schemeClr val="dk1"/>
                </a:solidFill>
                <a:latin typeface="Arial"/>
                <a:ea typeface="Arial"/>
                <a:cs typeface="Arial"/>
                <a:sym typeface="Arial"/>
              </a:rPr>
              <a:t>2</a:t>
            </a:r>
            <a:r>
              <a:rPr lang="en-US" sz="1600" b="1" i="1" dirty="0">
                <a:solidFill>
                  <a:schemeClr val="dk1"/>
                </a:solidFill>
                <a:latin typeface="Arial"/>
                <a:ea typeface="Arial"/>
                <a:cs typeface="Arial"/>
                <a:sym typeface="Arial"/>
              </a:rPr>
              <a:t>n</a:t>
            </a:r>
            <a:endParaRPr sz="1600" dirty="0">
              <a:solidFill>
                <a:schemeClr val="dk1"/>
              </a:solidFill>
              <a:latin typeface="Arial"/>
              <a:ea typeface="Arial"/>
              <a:cs typeface="Arial"/>
              <a:sym typeface="Arial"/>
            </a:endParaRPr>
          </a:p>
          <a:p>
            <a:pPr marL="50800" marR="0" lvl="0" indent="0" algn="l" rtl="0">
              <a:lnSpc>
                <a:spcPct val="100000"/>
              </a:lnSpc>
              <a:spcBef>
                <a:spcPts val="2580"/>
              </a:spcBef>
              <a:spcAft>
                <a:spcPts val="0"/>
              </a:spcAft>
              <a:buNone/>
            </a:pPr>
            <a:r>
              <a:rPr lang="en-US" sz="4200" b="1" baseline="-25000" dirty="0">
                <a:solidFill>
                  <a:schemeClr val="dk1"/>
                </a:solidFill>
                <a:latin typeface="Courier New"/>
                <a:ea typeface="Courier New"/>
                <a:cs typeface="Courier New"/>
                <a:sym typeface="Courier New"/>
              </a:rPr>
              <a:t>,</a:t>
            </a:r>
            <a:r>
              <a:rPr lang="en-US" sz="2800" dirty="0">
                <a:solidFill>
                  <a:schemeClr val="dk1"/>
                </a:solidFill>
                <a:latin typeface="Arial"/>
                <a:ea typeface="Arial"/>
                <a:cs typeface="Arial"/>
                <a:sym typeface="Arial"/>
              </a:rPr>
              <a:t>le</a:t>
            </a:r>
            <a:r>
              <a:rPr lang="en-US" sz="4200" b="1" baseline="-25000" dirty="0">
                <a:solidFill>
                  <a:schemeClr val="dk1"/>
                </a:solidFill>
                <a:latin typeface="Courier New"/>
                <a:ea typeface="Courier New"/>
                <a:cs typeface="Courier New"/>
                <a:sym typeface="Courier New"/>
              </a:rPr>
              <a:t>5</a:t>
            </a:r>
            <a:r>
              <a:rPr lang="en-US" sz="2800" dirty="0">
                <a:solidFill>
                  <a:schemeClr val="dk1"/>
                </a:solidFill>
                <a:latin typeface="Arial"/>
                <a:ea typeface="Arial"/>
                <a:cs typeface="Arial"/>
                <a:sym typeface="Arial"/>
              </a:rPr>
              <a:t>, 5 * 2</a:t>
            </a:r>
            <a:r>
              <a:rPr lang="en-US" sz="2400" baseline="30000" dirty="0">
                <a:solidFill>
                  <a:schemeClr val="dk1"/>
                </a:solidFill>
                <a:latin typeface="Arial"/>
                <a:ea typeface="Arial"/>
                <a:cs typeface="Arial"/>
                <a:sym typeface="Arial"/>
              </a:rPr>
              <a:t>2 </a:t>
            </a:r>
            <a:r>
              <a:rPr lang="en-US" sz="2800" dirty="0">
                <a:solidFill>
                  <a:schemeClr val="dk1"/>
                </a:solidFill>
                <a:latin typeface="Arial"/>
                <a:ea typeface="Arial"/>
                <a:cs typeface="Arial"/>
                <a:sym typeface="Arial"/>
              </a:rPr>
              <a:t>= 20</a:t>
            </a:r>
            <a:endParaRPr sz="2800" dirty="0">
              <a:solidFill>
                <a:schemeClr val="dk1"/>
              </a:solidFill>
              <a:latin typeface="Arial"/>
              <a:ea typeface="Arial"/>
              <a:cs typeface="Arial"/>
              <a:sym typeface="Arial"/>
            </a:endParaRPr>
          </a:p>
        </p:txBody>
      </p:sp>
      <p:sp>
        <p:nvSpPr>
          <p:cNvPr id="12" name="TextBox 11">
            <a:extLst>
              <a:ext uri="{FF2B5EF4-FFF2-40B4-BE49-F238E27FC236}">
                <a16:creationId xmlns:a16="http://schemas.microsoft.com/office/drawing/2014/main" id="{3B3B269B-2FD2-44D9-AFFB-CD9FEB88E96B}"/>
              </a:ext>
            </a:extLst>
          </p:cNvPr>
          <p:cNvSpPr txBox="1"/>
          <p:nvPr/>
        </p:nvSpPr>
        <p:spPr>
          <a:xfrm>
            <a:off x="2286000" y="3255975"/>
            <a:ext cx="4572000" cy="338554"/>
          </a:xfrm>
          <a:prstGeom prst="rect">
            <a:avLst/>
          </a:prstGeom>
          <a:noFill/>
        </p:spPr>
        <p:txBody>
          <a:bodyPr wrap="square">
            <a:spAutoFit/>
          </a:bodyPr>
          <a:lstStyle/>
          <a:p>
            <a:r>
              <a:rPr lang="en-US" sz="1400" dirty="0" err="1">
                <a:solidFill>
                  <a:schemeClr val="dk1"/>
                </a:solidFill>
                <a:latin typeface="Arial"/>
                <a:ea typeface="Arial"/>
                <a:cs typeface="Arial"/>
                <a:sym typeface="Arial"/>
              </a:rPr>
              <a:t>Fo</a:t>
            </a:r>
            <a:r>
              <a:rPr lang="en-US" sz="2400" b="1" baseline="-25000" dirty="0" err="1">
                <a:solidFill>
                  <a:schemeClr val="dk1"/>
                </a:solidFill>
                <a:latin typeface="Courier New"/>
                <a:ea typeface="Courier New"/>
                <a:cs typeface="Courier New"/>
                <a:sym typeface="Courier New"/>
              </a:rPr>
              <a:t>m</a:t>
            </a:r>
            <a:r>
              <a:rPr lang="en-US" sz="1400" dirty="0" err="1">
                <a:solidFill>
                  <a:schemeClr val="dk1"/>
                </a:solidFill>
                <a:latin typeface="Arial"/>
                <a:ea typeface="Arial"/>
                <a:cs typeface="Arial"/>
                <a:sym typeface="Arial"/>
              </a:rPr>
              <a:t>r</a:t>
            </a:r>
            <a:r>
              <a:rPr lang="en-US" sz="1400" dirty="0">
                <a:solidFill>
                  <a:schemeClr val="dk1"/>
                </a:solidFill>
                <a:latin typeface="Arial"/>
                <a:ea typeface="Arial"/>
                <a:cs typeface="Arial"/>
                <a:sym typeface="Arial"/>
              </a:rPr>
              <a:t> </a:t>
            </a:r>
            <a:r>
              <a:rPr lang="en-US" sz="2400" b="1" baseline="-25000" dirty="0" err="1">
                <a:solidFill>
                  <a:schemeClr val="dk1"/>
                </a:solidFill>
                <a:latin typeface="Courier New"/>
                <a:ea typeface="Courier New"/>
                <a:cs typeface="Courier New"/>
                <a:sym typeface="Courier New"/>
              </a:rPr>
              <a:t>o</a:t>
            </a:r>
            <a:r>
              <a:rPr lang="en-US" sz="1400" dirty="0" err="1">
                <a:solidFill>
                  <a:schemeClr val="dk1"/>
                </a:solidFill>
                <a:latin typeface="Arial"/>
                <a:ea typeface="Arial"/>
                <a:cs typeface="Arial"/>
                <a:sym typeface="Arial"/>
              </a:rPr>
              <a:t>e</a:t>
            </a:r>
            <a:r>
              <a:rPr lang="en-US" sz="2400" b="1" baseline="-25000" dirty="0" err="1">
                <a:solidFill>
                  <a:schemeClr val="dk1"/>
                </a:solidFill>
                <a:latin typeface="Courier New"/>
                <a:ea typeface="Courier New"/>
                <a:cs typeface="Courier New"/>
                <a:sym typeface="Courier New"/>
              </a:rPr>
              <a:t>v</a:t>
            </a:r>
            <a:r>
              <a:rPr lang="en-US" sz="1400" dirty="0" err="1">
                <a:solidFill>
                  <a:schemeClr val="dk1"/>
                </a:solidFill>
                <a:latin typeface="Arial"/>
                <a:ea typeface="Arial"/>
                <a:cs typeface="Arial"/>
                <a:sym typeface="Arial"/>
              </a:rPr>
              <a:t>xam</a:t>
            </a:r>
            <a:r>
              <a:rPr lang="en-US" sz="2400" b="1" baseline="-25000" dirty="0" err="1">
                <a:solidFill>
                  <a:schemeClr val="dk1"/>
                </a:solidFill>
                <a:latin typeface="Courier New"/>
                <a:ea typeface="Courier New"/>
                <a:cs typeface="Courier New"/>
                <a:sym typeface="Courier New"/>
              </a:rPr>
              <a:t>dl</a:t>
            </a:r>
            <a:r>
              <a:rPr lang="en-US" sz="1400" dirty="0" err="1">
                <a:solidFill>
                  <a:schemeClr val="dk1"/>
                </a:solidFill>
                <a:latin typeface="Arial"/>
                <a:ea typeface="Arial"/>
                <a:cs typeface="Arial"/>
                <a:sym typeface="Arial"/>
              </a:rPr>
              <a:t>p</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9"/>
          <p:cNvSpPr txBox="1"/>
          <p:nvPr/>
        </p:nvSpPr>
        <p:spPr>
          <a:xfrm>
            <a:off x="610869" y="1024890"/>
            <a:ext cx="535940"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a:solidFill>
                  <a:srgbClr val="CC3300"/>
                </a:solidFill>
                <a:latin typeface="Arial"/>
                <a:ea typeface="Arial"/>
                <a:cs typeface="Arial"/>
                <a:sym typeface="Arial"/>
              </a:rPr>
              <a:t>Ex.</a:t>
            </a:r>
            <a:endParaRPr sz="2800">
              <a:solidFill>
                <a:schemeClr val="dk1"/>
              </a:solidFill>
              <a:latin typeface="Arial"/>
              <a:ea typeface="Arial"/>
              <a:cs typeface="Arial"/>
              <a:sym typeface="Arial"/>
            </a:endParaRPr>
          </a:p>
        </p:txBody>
      </p:sp>
      <p:sp>
        <p:nvSpPr>
          <p:cNvPr id="560" name="Google Shape;560;p39"/>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33</a:t>
            </a:fld>
            <a:endParaRPr/>
          </a:p>
        </p:txBody>
      </p:sp>
      <p:sp>
        <p:nvSpPr>
          <p:cNvPr id="561" name="Google Shape;561;p39"/>
          <p:cNvSpPr txBox="1"/>
          <p:nvPr/>
        </p:nvSpPr>
        <p:spPr>
          <a:xfrm>
            <a:off x="4268470" y="1451609"/>
            <a:ext cx="1428750"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Arial"/>
                <a:ea typeface="Arial"/>
                <a:cs typeface="Arial"/>
                <a:sym typeface="Arial"/>
              </a:rPr>
              <a:t>; Multiply</a:t>
            </a:r>
            <a:endParaRPr sz="2800">
              <a:solidFill>
                <a:schemeClr val="dk1"/>
              </a:solidFill>
              <a:latin typeface="Arial"/>
              <a:ea typeface="Arial"/>
              <a:cs typeface="Arial"/>
              <a:sym typeface="Arial"/>
            </a:endParaRPr>
          </a:p>
        </p:txBody>
      </p:sp>
      <p:sp>
        <p:nvSpPr>
          <p:cNvPr id="562" name="Google Shape;562;p39"/>
          <p:cNvSpPr txBox="1"/>
          <p:nvPr/>
        </p:nvSpPr>
        <p:spPr>
          <a:xfrm>
            <a:off x="6097270" y="1451609"/>
            <a:ext cx="146621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Arial"/>
                <a:ea typeface="Arial"/>
                <a:cs typeface="Arial"/>
                <a:sym typeface="Arial"/>
              </a:rPr>
              <a:t>AX by 10</a:t>
            </a:r>
            <a:endParaRPr sz="2800">
              <a:solidFill>
                <a:schemeClr val="dk1"/>
              </a:solidFill>
              <a:latin typeface="Arial"/>
              <a:ea typeface="Arial"/>
              <a:cs typeface="Arial"/>
              <a:sym typeface="Arial"/>
            </a:endParaRPr>
          </a:p>
        </p:txBody>
      </p:sp>
      <p:sp>
        <p:nvSpPr>
          <p:cNvPr id="563" name="Google Shape;563;p39"/>
          <p:cNvSpPr txBox="1"/>
          <p:nvPr/>
        </p:nvSpPr>
        <p:spPr>
          <a:xfrm>
            <a:off x="1982470" y="1878329"/>
            <a:ext cx="2076450" cy="2157730"/>
          </a:xfrm>
          <a:prstGeom prst="rect">
            <a:avLst/>
          </a:prstGeom>
          <a:noFill/>
          <a:ln>
            <a:noFill/>
          </a:ln>
        </p:spPr>
        <p:txBody>
          <a:bodyPr spcFirstLastPara="1" wrap="square" lIns="0" tIns="12700" rIns="0" bIns="0" anchor="t" anchorCtr="0">
            <a:spAutoFit/>
          </a:bodyPr>
          <a:lstStyle/>
          <a:p>
            <a:pPr marL="12700" marR="5080" lvl="0" indent="0" algn="l" rtl="0">
              <a:lnSpc>
                <a:spcPct val="99900"/>
              </a:lnSpc>
              <a:spcBef>
                <a:spcPts val="0"/>
              </a:spcBef>
              <a:spcAft>
                <a:spcPts val="0"/>
              </a:spcAft>
              <a:buNone/>
            </a:pPr>
            <a:r>
              <a:rPr lang="en-US" sz="2800">
                <a:solidFill>
                  <a:schemeClr val="dk1"/>
                </a:solidFill>
                <a:latin typeface="Arial"/>
                <a:ea typeface="Arial"/>
                <a:cs typeface="Arial"/>
                <a:sym typeface="Arial"/>
              </a:rPr>
              <a:t>SHL AX, 1  MOV BX, AX  MOV CL,2  SHL AX,CL  ADD AX, BX</a:t>
            </a:r>
            <a:endParaRPr sz="28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0"/>
          <p:cNvSpPr txBox="1">
            <a:spLocks noGrp="1"/>
          </p:cNvSpPr>
          <p:nvPr>
            <p:ph type="title"/>
          </p:nvPr>
        </p:nvSpPr>
        <p:spPr>
          <a:xfrm>
            <a:off x="383540" y="368300"/>
            <a:ext cx="309689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SHR Instruction</a:t>
            </a:r>
            <a:endParaRPr sz="3200">
              <a:latin typeface="Arial"/>
              <a:ea typeface="Arial"/>
              <a:cs typeface="Arial"/>
              <a:sym typeface="Arial"/>
            </a:endParaRPr>
          </a:p>
        </p:txBody>
      </p:sp>
      <p:sp>
        <p:nvSpPr>
          <p:cNvPr id="569" name="Google Shape;569;p40"/>
          <p:cNvSpPr txBox="1"/>
          <p:nvPr/>
        </p:nvSpPr>
        <p:spPr>
          <a:xfrm>
            <a:off x="383540" y="1252220"/>
            <a:ext cx="8236584" cy="1305560"/>
          </a:xfrm>
          <a:prstGeom prst="rect">
            <a:avLst/>
          </a:prstGeom>
          <a:noFill/>
          <a:ln>
            <a:noFill/>
          </a:ln>
        </p:spPr>
        <p:txBody>
          <a:bodyPr spcFirstLastPara="1" wrap="square" lIns="0" tIns="12700" rIns="0" bIns="0" anchor="t" anchorCtr="0">
            <a:spAutoFit/>
          </a:bodyPr>
          <a:lstStyle/>
          <a:p>
            <a:pPr marL="355600" marR="5080" lvl="0" indent="-342900" algn="just" rtl="0">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SHR (shift right) instruction performs a logical  right shift on the destination operand. The highest  bit position is filled with a zero.</a:t>
            </a:r>
            <a:endParaRPr sz="2800">
              <a:solidFill>
                <a:schemeClr val="dk1"/>
              </a:solidFill>
              <a:latin typeface="Arial"/>
              <a:ea typeface="Arial"/>
              <a:cs typeface="Arial"/>
              <a:sym typeface="Arial"/>
            </a:endParaRPr>
          </a:p>
        </p:txBody>
      </p:sp>
      <p:sp>
        <p:nvSpPr>
          <p:cNvPr id="570" name="Google Shape;570;p40"/>
          <p:cNvSpPr/>
          <p:nvPr/>
        </p:nvSpPr>
        <p:spPr>
          <a:xfrm>
            <a:off x="914400" y="2743200"/>
            <a:ext cx="7391400" cy="144018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571" name="Google Shape;571;p40"/>
          <p:cNvGraphicFramePr/>
          <p:nvPr/>
        </p:nvGraphicFramePr>
        <p:xfrm>
          <a:off x="1447800" y="5162550"/>
          <a:ext cx="5486400" cy="1221938"/>
        </p:xfrm>
        <a:graphic>
          <a:graphicData uri="http://schemas.openxmlformats.org/drawingml/2006/table">
            <a:tbl>
              <a:tblPr firstRow="1" bandRow="1">
                <a:noFill/>
                <a:tableStyleId>{BD6958E2-4D59-4B7E-A24A-5A335BC5D1EE}</a:tableStyleId>
              </a:tblPr>
              <a:tblGrid>
                <a:gridCol w="67055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834650">
                  <a:extLst>
                    <a:ext uri="{9D8B030D-6E8A-4147-A177-3AD203B41FA5}">
                      <a16:colId xmlns:a16="http://schemas.microsoft.com/office/drawing/2014/main" val="20002"/>
                    </a:ext>
                  </a:extLst>
                </a:gridCol>
              </a:tblGrid>
              <a:tr h="371825">
                <a:tc>
                  <a:txBody>
                    <a:bodyPr/>
                    <a:lstStyle/>
                    <a:p>
                      <a:pPr marL="60325" marR="0" lvl="0" indent="0" algn="ctr" rtl="0">
                        <a:lnSpc>
                          <a:spcPct val="100000"/>
                        </a:lnSpc>
                        <a:spcBef>
                          <a:spcPts val="0"/>
                        </a:spcBef>
                        <a:spcAft>
                          <a:spcPts val="0"/>
                        </a:spcAft>
                        <a:buNone/>
                      </a:pPr>
                      <a:r>
                        <a:rPr lang="en-US" sz="2000" b="1" u="none" strike="noStrike" cap="none">
                          <a:latin typeface="Courier New"/>
                          <a:ea typeface="Courier New"/>
                          <a:cs typeface="Courier New"/>
                          <a:sym typeface="Courier New"/>
                        </a:rPr>
                        <a:t>MOV</a:t>
                      </a:r>
                      <a:endParaRPr sz="2000" u="none" strike="noStrike" cap="none">
                        <a:latin typeface="Courier New"/>
                        <a:ea typeface="Courier New"/>
                        <a:cs typeface="Courier New"/>
                        <a:sym typeface="Courier New"/>
                      </a:endParaRPr>
                    </a:p>
                  </a:txBody>
                  <a:tcPr marL="0" marR="0" marT="30475" marB="0">
                    <a:lnT w="9525" cap="flat" cmpd="sng">
                      <a:solidFill>
                        <a:srgbClr val="000000"/>
                      </a:solidFill>
                      <a:prstDash val="solid"/>
                      <a:round/>
                      <a:headEnd type="none" w="sm" len="sm"/>
                      <a:tailEnd type="none" w="sm" len="sm"/>
                    </a:lnT>
                  </a:tcPr>
                </a:tc>
                <a:tc>
                  <a:txBody>
                    <a:bodyPr/>
                    <a:lstStyle/>
                    <a:p>
                      <a:pPr marL="76200" marR="0" lvl="0" indent="0" algn="l" rtl="0">
                        <a:lnSpc>
                          <a:spcPct val="100000"/>
                        </a:lnSpc>
                        <a:spcBef>
                          <a:spcPts val="0"/>
                        </a:spcBef>
                        <a:spcAft>
                          <a:spcPts val="0"/>
                        </a:spcAft>
                        <a:buNone/>
                      </a:pPr>
                      <a:r>
                        <a:rPr lang="en-US" sz="2000" b="1" u="none" strike="noStrike" cap="none">
                          <a:latin typeface="Courier New"/>
                          <a:ea typeface="Courier New"/>
                          <a:cs typeface="Courier New"/>
                          <a:sym typeface="Courier New"/>
                        </a:rPr>
                        <a:t>DL,80</a:t>
                      </a:r>
                      <a:endParaRPr sz="2000" u="none" strike="noStrike" cap="none">
                        <a:latin typeface="Courier New"/>
                        <a:ea typeface="Courier New"/>
                        <a:cs typeface="Courier New"/>
                        <a:sym typeface="Courier New"/>
                      </a:endParaRPr>
                    </a:p>
                  </a:txBody>
                  <a:tcPr marL="0" marR="0" marT="30475" marB="0">
                    <a:lnT w="9525" cap="flat" cmpd="sng">
                      <a:solidFill>
                        <a:srgbClr val="000000"/>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0"/>
                  </a:ext>
                </a:extLst>
              </a:tr>
              <a:tr h="310525">
                <a:tc>
                  <a:txBody>
                    <a:bodyPr/>
                    <a:lstStyle/>
                    <a:p>
                      <a:pPr marL="60325" marR="0" lvl="0" indent="0" algn="ctr" rtl="0">
                        <a:lnSpc>
                          <a:spcPct val="107500"/>
                        </a:lnSpc>
                        <a:spcBef>
                          <a:spcPts val="0"/>
                        </a:spcBef>
                        <a:spcAft>
                          <a:spcPts val="0"/>
                        </a:spcAft>
                        <a:buNone/>
                      </a:pPr>
                      <a:r>
                        <a:rPr lang="en-US" sz="2000" b="1" u="none" strike="noStrike" cap="none">
                          <a:latin typeface="Courier New"/>
                          <a:ea typeface="Courier New"/>
                          <a:cs typeface="Courier New"/>
                          <a:sym typeface="Courier New"/>
                        </a:rPr>
                        <a:t>SHR</a:t>
                      </a:r>
                      <a:endParaRPr sz="2000" u="none" strike="noStrike" cap="none">
                        <a:latin typeface="Courier New"/>
                        <a:ea typeface="Courier New"/>
                        <a:cs typeface="Courier New"/>
                        <a:sym typeface="Courier New"/>
                      </a:endParaRPr>
                    </a:p>
                  </a:txBody>
                  <a:tcPr marL="0" marR="0" marT="0" marB="0"/>
                </a:tc>
                <a:tc>
                  <a:txBody>
                    <a:bodyPr/>
                    <a:lstStyle/>
                    <a:p>
                      <a:pPr marL="76200" marR="0" lvl="0" indent="0" algn="l" rtl="0">
                        <a:lnSpc>
                          <a:spcPct val="107500"/>
                        </a:lnSpc>
                        <a:spcBef>
                          <a:spcPts val="0"/>
                        </a:spcBef>
                        <a:spcAft>
                          <a:spcPts val="0"/>
                        </a:spcAft>
                        <a:buNone/>
                      </a:pPr>
                      <a:r>
                        <a:rPr lang="en-US" sz="2000" b="1" u="none" strike="noStrike" cap="none">
                          <a:latin typeface="Courier New"/>
                          <a:ea typeface="Courier New"/>
                          <a:cs typeface="Courier New"/>
                          <a:sym typeface="Courier New"/>
                        </a:rPr>
                        <a:t>DL,1</a:t>
                      </a:r>
                      <a:endParaRPr sz="2000" u="none" strike="noStrike" cap="none">
                        <a:latin typeface="Courier New"/>
                        <a:ea typeface="Courier New"/>
                        <a:cs typeface="Courier New"/>
                        <a:sym typeface="Courier New"/>
                      </a:endParaRPr>
                    </a:p>
                  </a:txBody>
                  <a:tcPr marL="0" marR="0" marT="0" marB="0"/>
                </a:tc>
                <a:tc>
                  <a:txBody>
                    <a:bodyPr/>
                    <a:lstStyle/>
                    <a:p>
                      <a:pPr marL="0" marR="312420" lvl="0" indent="0" algn="r" rtl="0">
                        <a:lnSpc>
                          <a:spcPct val="107500"/>
                        </a:lnSpc>
                        <a:spcBef>
                          <a:spcPts val="0"/>
                        </a:spcBef>
                        <a:spcAft>
                          <a:spcPts val="0"/>
                        </a:spcAft>
                        <a:buNone/>
                      </a:pPr>
                      <a:r>
                        <a:rPr lang="en-US" sz="2000" b="1" u="none" strike="noStrike" cap="none">
                          <a:latin typeface="Courier New"/>
                          <a:ea typeface="Courier New"/>
                          <a:cs typeface="Courier New"/>
                          <a:sym typeface="Courier New"/>
                        </a:rPr>
                        <a:t>; DL = 40</a:t>
                      </a:r>
                      <a:endParaRPr sz="20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1"/>
                  </a:ext>
                </a:extLst>
              </a:tr>
              <a:tr h="527025">
                <a:tc>
                  <a:txBody>
                    <a:bodyPr/>
                    <a:lstStyle/>
                    <a:p>
                      <a:pPr marL="60325" marR="0" lvl="0" indent="0" algn="ctr" rtl="0">
                        <a:lnSpc>
                          <a:spcPct val="107750"/>
                        </a:lnSpc>
                        <a:spcBef>
                          <a:spcPts val="0"/>
                        </a:spcBef>
                        <a:spcAft>
                          <a:spcPts val="0"/>
                        </a:spcAft>
                        <a:buNone/>
                      </a:pPr>
                      <a:r>
                        <a:rPr lang="en-US" sz="2000" b="1" u="none" strike="noStrike" cap="none">
                          <a:latin typeface="Courier New"/>
                          <a:ea typeface="Courier New"/>
                          <a:cs typeface="Courier New"/>
                          <a:sym typeface="Courier New"/>
                        </a:rPr>
                        <a:t>SHR</a:t>
                      </a:r>
                      <a:endParaRPr sz="2000" u="none" strike="noStrike" cap="none">
                        <a:latin typeface="Courier New"/>
                        <a:ea typeface="Courier New"/>
                        <a:cs typeface="Courier New"/>
                        <a:sym typeface="Courier New"/>
                      </a:endParaRPr>
                    </a:p>
                  </a:txBody>
                  <a:tcPr marL="0" marR="0" marT="0" marB="0"/>
                </a:tc>
                <a:tc>
                  <a:txBody>
                    <a:bodyPr/>
                    <a:lstStyle/>
                    <a:p>
                      <a:pPr marL="76200" marR="0" lvl="0" indent="0" algn="l" rtl="0">
                        <a:lnSpc>
                          <a:spcPct val="107750"/>
                        </a:lnSpc>
                        <a:spcBef>
                          <a:spcPts val="0"/>
                        </a:spcBef>
                        <a:spcAft>
                          <a:spcPts val="0"/>
                        </a:spcAft>
                        <a:buNone/>
                      </a:pPr>
                      <a:r>
                        <a:rPr lang="en-US" sz="2000" b="1" u="none" strike="noStrike" cap="none">
                          <a:latin typeface="Courier New"/>
                          <a:ea typeface="Courier New"/>
                          <a:cs typeface="Courier New"/>
                          <a:sym typeface="Courier New"/>
                        </a:rPr>
                        <a:t>DL,2</a:t>
                      </a:r>
                      <a:endParaRPr sz="2000" u="none" strike="noStrike" cap="none">
                        <a:latin typeface="Courier New"/>
                        <a:ea typeface="Courier New"/>
                        <a:cs typeface="Courier New"/>
                        <a:sym typeface="Courier New"/>
                      </a:endParaRPr>
                    </a:p>
                  </a:txBody>
                  <a:tcPr marL="0" marR="0" marT="0" marB="0"/>
                </a:tc>
                <a:tc>
                  <a:txBody>
                    <a:bodyPr/>
                    <a:lstStyle/>
                    <a:p>
                      <a:pPr marL="0" marR="312420" lvl="0" indent="0" algn="r" rtl="0">
                        <a:lnSpc>
                          <a:spcPct val="107750"/>
                        </a:lnSpc>
                        <a:spcBef>
                          <a:spcPts val="0"/>
                        </a:spcBef>
                        <a:spcAft>
                          <a:spcPts val="0"/>
                        </a:spcAft>
                        <a:buNone/>
                      </a:pPr>
                      <a:r>
                        <a:rPr lang="en-US" sz="2000" b="1" u="none" strike="noStrike" cap="none">
                          <a:latin typeface="Courier New"/>
                          <a:ea typeface="Courier New"/>
                          <a:cs typeface="Courier New"/>
                          <a:sym typeface="Courier New"/>
                        </a:rPr>
                        <a:t>; DL = 10</a:t>
                      </a:r>
                      <a:endParaRPr sz="20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2"/>
                  </a:ext>
                </a:extLst>
              </a:tr>
            </a:tbl>
          </a:graphicData>
        </a:graphic>
      </p:graphicFrame>
      <p:sp>
        <p:nvSpPr>
          <p:cNvPr id="572" name="Google Shape;572;p40"/>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34</a:t>
            </a:fld>
            <a:endParaRPr/>
          </a:p>
        </p:txBody>
      </p:sp>
      <p:sp>
        <p:nvSpPr>
          <p:cNvPr id="573" name="Google Shape;573;p40"/>
          <p:cNvSpPr txBox="1"/>
          <p:nvPr/>
        </p:nvSpPr>
        <p:spPr>
          <a:xfrm>
            <a:off x="737869" y="4544059"/>
            <a:ext cx="6348730" cy="4064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500">
                <a:solidFill>
                  <a:schemeClr val="dk1"/>
                </a:solidFill>
                <a:latin typeface="Arial"/>
                <a:ea typeface="Arial"/>
                <a:cs typeface="Arial"/>
                <a:sym typeface="Arial"/>
              </a:rPr>
              <a:t>Shifting right </a:t>
            </a:r>
            <a:r>
              <a:rPr lang="en-US" sz="2500" i="1">
                <a:solidFill>
                  <a:schemeClr val="dk1"/>
                </a:solidFill>
                <a:latin typeface="Arial"/>
                <a:ea typeface="Arial"/>
                <a:cs typeface="Arial"/>
                <a:sym typeface="Arial"/>
              </a:rPr>
              <a:t>n </a:t>
            </a:r>
            <a:r>
              <a:rPr lang="en-US" sz="2500">
                <a:solidFill>
                  <a:schemeClr val="dk1"/>
                </a:solidFill>
                <a:latin typeface="Arial"/>
                <a:ea typeface="Arial"/>
                <a:cs typeface="Arial"/>
                <a:sym typeface="Arial"/>
              </a:rPr>
              <a:t>bits divides the operand by 2</a:t>
            </a:r>
            <a:r>
              <a:rPr lang="en-US" sz="2175" b="1" i="1" baseline="30000">
                <a:solidFill>
                  <a:schemeClr val="dk1"/>
                </a:solidFill>
                <a:latin typeface="Arial"/>
                <a:ea typeface="Arial"/>
                <a:cs typeface="Arial"/>
                <a:sym typeface="Arial"/>
              </a:rPr>
              <a:t>n</a:t>
            </a:r>
            <a:endParaRPr sz="2175" baseline="300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1"/>
          <p:cNvSpPr txBox="1">
            <a:spLocks noGrp="1"/>
          </p:cNvSpPr>
          <p:nvPr>
            <p:ph type="title"/>
          </p:nvPr>
        </p:nvSpPr>
        <p:spPr>
          <a:xfrm>
            <a:off x="383540" y="444500"/>
            <a:ext cx="309626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SAR Instruction</a:t>
            </a:r>
            <a:endParaRPr sz="3200">
              <a:latin typeface="Arial"/>
              <a:ea typeface="Arial"/>
              <a:cs typeface="Arial"/>
              <a:sym typeface="Arial"/>
            </a:endParaRPr>
          </a:p>
        </p:txBody>
      </p:sp>
      <p:sp>
        <p:nvSpPr>
          <p:cNvPr id="579" name="Google Shape;579;p41"/>
          <p:cNvSpPr txBox="1"/>
          <p:nvPr/>
        </p:nvSpPr>
        <p:spPr>
          <a:xfrm>
            <a:off x="535940" y="1328420"/>
            <a:ext cx="7710170" cy="878840"/>
          </a:xfrm>
          <a:prstGeom prst="rect">
            <a:avLst/>
          </a:prstGeom>
          <a:noFill/>
          <a:ln>
            <a:noFill/>
          </a:ln>
        </p:spPr>
        <p:txBody>
          <a:bodyPr spcFirstLastPara="1" wrap="square" lIns="0" tIns="12700" rIns="0" bIns="0" anchor="t" anchorCtr="0">
            <a:spAutoFit/>
          </a:bodyPr>
          <a:lstStyle/>
          <a:p>
            <a:pPr marL="355600" marR="5080" lvl="0" indent="-342900" algn="l" rtl="0">
              <a:lnSpc>
                <a:spcPct val="100000"/>
              </a:lnSpc>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SAR (shift arithmetic right) performs a right  arithmetic shift on the destination operand.</a:t>
            </a:r>
            <a:endParaRPr sz="2800">
              <a:solidFill>
                <a:schemeClr val="dk1"/>
              </a:solidFill>
              <a:latin typeface="Arial"/>
              <a:ea typeface="Arial"/>
              <a:cs typeface="Arial"/>
              <a:sym typeface="Arial"/>
            </a:endParaRPr>
          </a:p>
        </p:txBody>
      </p:sp>
      <p:sp>
        <p:nvSpPr>
          <p:cNvPr id="580" name="Google Shape;580;p41"/>
          <p:cNvSpPr/>
          <p:nvPr/>
        </p:nvSpPr>
        <p:spPr>
          <a:xfrm>
            <a:off x="1066800" y="2514600"/>
            <a:ext cx="6934200" cy="1371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1" name="Google Shape;581;p41"/>
          <p:cNvSpPr txBox="1"/>
          <p:nvPr/>
        </p:nvSpPr>
        <p:spPr>
          <a:xfrm>
            <a:off x="991869" y="4544059"/>
            <a:ext cx="6697980" cy="406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500">
                <a:solidFill>
                  <a:schemeClr val="dk1"/>
                </a:solidFill>
                <a:latin typeface="Arial"/>
                <a:ea typeface="Arial"/>
                <a:cs typeface="Arial"/>
                <a:sym typeface="Arial"/>
              </a:rPr>
              <a:t>An arithmetic shift preserves the number's sign.</a:t>
            </a:r>
            <a:endParaRPr sz="2500">
              <a:solidFill>
                <a:schemeClr val="dk1"/>
              </a:solidFill>
              <a:latin typeface="Arial"/>
              <a:ea typeface="Arial"/>
              <a:cs typeface="Arial"/>
              <a:sym typeface="Arial"/>
            </a:endParaRPr>
          </a:p>
        </p:txBody>
      </p:sp>
      <p:sp>
        <p:nvSpPr>
          <p:cNvPr id="582" name="Google Shape;582;p41"/>
          <p:cNvSpPr/>
          <p:nvPr/>
        </p:nvSpPr>
        <p:spPr>
          <a:xfrm>
            <a:off x="1524000" y="5245100"/>
            <a:ext cx="5486400" cy="1155700"/>
          </a:xfrm>
          <a:custGeom>
            <a:avLst/>
            <a:gdLst/>
            <a:ahLst/>
            <a:cxnLst/>
            <a:rect l="l" t="t" r="r" b="b"/>
            <a:pathLst>
              <a:path w="5486400" h="1155700" extrusionOk="0">
                <a:moveTo>
                  <a:pt x="0" y="0"/>
                </a:moveTo>
                <a:lnTo>
                  <a:pt x="5486400" y="0"/>
                </a:lnTo>
                <a:lnTo>
                  <a:pt x="5486400" y="1155700"/>
                </a:lnTo>
                <a:lnTo>
                  <a:pt x="0" y="1155700"/>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3" name="Google Shape;583;p41"/>
          <p:cNvSpPr txBox="1"/>
          <p:nvPr/>
        </p:nvSpPr>
        <p:spPr>
          <a:xfrm>
            <a:off x="1661160" y="5262879"/>
            <a:ext cx="1536700" cy="640080"/>
          </a:xfrm>
          <a:prstGeom prst="rect">
            <a:avLst/>
          </a:prstGeom>
          <a:noFill/>
          <a:ln>
            <a:noFill/>
          </a:ln>
        </p:spPr>
        <p:txBody>
          <a:bodyPr spcFirstLastPara="1" wrap="square" lIns="0" tIns="7600" rIns="0" bIns="0" anchor="t" anchorCtr="0">
            <a:spAutoFit/>
          </a:bodyPr>
          <a:lstStyle/>
          <a:p>
            <a:pPr marL="0" marR="5080" lvl="0" indent="0" algn="l" rtl="0">
              <a:lnSpc>
                <a:spcPct val="101699"/>
              </a:lnSpc>
              <a:spcBef>
                <a:spcPts val="0"/>
              </a:spcBef>
              <a:spcAft>
                <a:spcPts val="0"/>
              </a:spcAft>
              <a:buNone/>
            </a:pPr>
            <a:r>
              <a:rPr lang="en-US" sz="2000" b="1">
                <a:solidFill>
                  <a:schemeClr val="dk1"/>
                </a:solidFill>
                <a:latin typeface="Courier New"/>
                <a:ea typeface="Courier New"/>
                <a:cs typeface="Courier New"/>
                <a:sym typeface="Courier New"/>
              </a:rPr>
              <a:t>MOV DL,-80  SAR DL,1</a:t>
            </a:r>
            <a:endParaRPr sz="2000">
              <a:solidFill>
                <a:schemeClr val="dk1"/>
              </a:solidFill>
              <a:latin typeface="Courier New"/>
              <a:ea typeface="Courier New"/>
              <a:cs typeface="Courier New"/>
              <a:sym typeface="Courier New"/>
            </a:endParaRPr>
          </a:p>
        </p:txBody>
      </p:sp>
      <p:sp>
        <p:nvSpPr>
          <p:cNvPr id="584" name="Google Shape;584;p41"/>
          <p:cNvSpPr txBox="1"/>
          <p:nvPr/>
        </p:nvSpPr>
        <p:spPr>
          <a:xfrm>
            <a:off x="1648460" y="5926449"/>
            <a:ext cx="1244600" cy="313690"/>
          </a:xfrm>
          <a:prstGeom prst="rect">
            <a:avLst/>
          </a:prstGeom>
          <a:noFill/>
          <a:ln>
            <a:noFill/>
          </a:ln>
        </p:spPr>
        <p:txBody>
          <a:bodyPr spcFirstLastPara="1" wrap="square" lIns="0" tIns="0" rIns="0" bIns="0" anchor="t" anchorCtr="0">
            <a:spAutoFit/>
          </a:bodyPr>
          <a:lstStyle/>
          <a:p>
            <a:pPr marL="12700" marR="0" lvl="0" indent="0" algn="l" rtl="0">
              <a:lnSpc>
                <a:spcPct val="108250"/>
              </a:lnSpc>
              <a:spcBef>
                <a:spcPts val="0"/>
              </a:spcBef>
              <a:spcAft>
                <a:spcPts val="0"/>
              </a:spcAft>
              <a:buNone/>
            </a:pPr>
            <a:r>
              <a:rPr lang="en-US" sz="2000" b="1">
                <a:solidFill>
                  <a:schemeClr val="dk1"/>
                </a:solidFill>
                <a:latin typeface="Courier New"/>
                <a:ea typeface="Courier New"/>
                <a:cs typeface="Courier New"/>
                <a:sym typeface="Courier New"/>
              </a:rPr>
              <a:t>SAR DL,2</a:t>
            </a:r>
            <a:endParaRPr sz="2000">
              <a:solidFill>
                <a:schemeClr val="dk1"/>
              </a:solidFill>
              <a:latin typeface="Courier New"/>
              <a:ea typeface="Courier New"/>
              <a:cs typeface="Courier New"/>
              <a:sym typeface="Courier New"/>
            </a:endParaRPr>
          </a:p>
        </p:txBody>
      </p:sp>
      <p:sp>
        <p:nvSpPr>
          <p:cNvPr id="585" name="Google Shape;585;p41"/>
          <p:cNvSpPr txBox="1"/>
          <p:nvPr/>
        </p:nvSpPr>
        <p:spPr>
          <a:xfrm>
            <a:off x="5306059" y="5926449"/>
            <a:ext cx="1549400" cy="313690"/>
          </a:xfrm>
          <a:prstGeom prst="rect">
            <a:avLst/>
          </a:prstGeom>
          <a:noFill/>
          <a:ln>
            <a:noFill/>
          </a:ln>
        </p:spPr>
        <p:txBody>
          <a:bodyPr spcFirstLastPara="1" wrap="square" lIns="0" tIns="0" rIns="0" bIns="0" anchor="t" anchorCtr="0">
            <a:spAutoFit/>
          </a:bodyPr>
          <a:lstStyle/>
          <a:p>
            <a:pPr marL="12700" marR="0" lvl="0" indent="0" algn="l" rtl="0">
              <a:lnSpc>
                <a:spcPct val="108250"/>
              </a:lnSpc>
              <a:spcBef>
                <a:spcPts val="0"/>
              </a:spcBef>
              <a:spcAft>
                <a:spcPts val="0"/>
              </a:spcAft>
              <a:buNone/>
            </a:pPr>
            <a:r>
              <a:rPr lang="en-US" sz="2000" b="1">
                <a:solidFill>
                  <a:schemeClr val="dk1"/>
                </a:solidFill>
                <a:latin typeface="Courier New"/>
                <a:ea typeface="Courier New"/>
                <a:cs typeface="Courier New"/>
                <a:sym typeface="Courier New"/>
              </a:rPr>
              <a:t>; DL = -10</a:t>
            </a:r>
            <a:endParaRPr sz="2000">
              <a:solidFill>
                <a:schemeClr val="dk1"/>
              </a:solidFill>
              <a:latin typeface="Courier New"/>
              <a:ea typeface="Courier New"/>
              <a:cs typeface="Courier New"/>
              <a:sym typeface="Courier New"/>
            </a:endParaRPr>
          </a:p>
        </p:txBody>
      </p:sp>
      <p:sp>
        <p:nvSpPr>
          <p:cNvPr id="586" name="Google Shape;586;p41"/>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35</a:t>
            </a:fld>
            <a:endParaRPr/>
          </a:p>
        </p:txBody>
      </p:sp>
      <p:sp>
        <p:nvSpPr>
          <p:cNvPr id="587" name="Google Shape;587;p41"/>
          <p:cNvSpPr txBox="1"/>
          <p:nvPr/>
        </p:nvSpPr>
        <p:spPr>
          <a:xfrm>
            <a:off x="5318759" y="5572759"/>
            <a:ext cx="1536700"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000" b="1">
                <a:solidFill>
                  <a:schemeClr val="dk1"/>
                </a:solidFill>
                <a:latin typeface="Courier New"/>
                <a:ea typeface="Courier New"/>
                <a:cs typeface="Courier New"/>
                <a:sym typeface="Courier New"/>
              </a:rPr>
              <a:t>; DL = -40</a:t>
            </a:r>
            <a:endParaRPr sz="2000">
              <a:solidFill>
                <a:schemeClr val="dk1"/>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aphicFrame>
        <p:nvGraphicFramePr>
          <p:cNvPr id="592" name="Google Shape;592;p42"/>
          <p:cNvGraphicFramePr/>
          <p:nvPr/>
        </p:nvGraphicFramePr>
        <p:xfrm>
          <a:off x="0" y="685800"/>
          <a:ext cx="9144000" cy="6191722"/>
        </p:xfrm>
        <a:graphic>
          <a:graphicData uri="http://schemas.openxmlformats.org/drawingml/2006/table">
            <a:tbl>
              <a:tblPr firstRow="1" bandRow="1">
                <a:noFill/>
                <a:tableStyleId>{BD6958E2-4D59-4B7E-A24A-5A335BC5D1EE}</a:tableStyleId>
              </a:tblPr>
              <a:tblGrid>
                <a:gridCol w="1219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543350">
                  <a:extLst>
                    <a:ext uri="{9D8B030D-6E8A-4147-A177-3AD203B41FA5}">
                      <a16:colId xmlns:a16="http://schemas.microsoft.com/office/drawing/2014/main" val="20002"/>
                    </a:ext>
                  </a:extLst>
                </a:gridCol>
                <a:gridCol w="3510900">
                  <a:extLst>
                    <a:ext uri="{9D8B030D-6E8A-4147-A177-3AD203B41FA5}">
                      <a16:colId xmlns:a16="http://schemas.microsoft.com/office/drawing/2014/main" val="20003"/>
                    </a:ext>
                  </a:extLst>
                </a:gridCol>
                <a:gridCol w="1727550">
                  <a:extLst>
                    <a:ext uri="{9D8B030D-6E8A-4147-A177-3AD203B41FA5}">
                      <a16:colId xmlns:a16="http://schemas.microsoft.com/office/drawing/2014/main" val="20004"/>
                    </a:ext>
                  </a:extLst>
                </a:gridCol>
              </a:tblGrid>
              <a:tr h="640075">
                <a:tc>
                  <a:txBody>
                    <a:bodyPr/>
                    <a:lstStyle/>
                    <a:p>
                      <a:pPr marL="140970" marR="0" lvl="0" indent="0" algn="l" rtl="0">
                        <a:lnSpc>
                          <a:spcPct val="115277"/>
                        </a:lnSpc>
                        <a:spcBef>
                          <a:spcPts val="0"/>
                        </a:spcBef>
                        <a:spcAft>
                          <a:spcPts val="0"/>
                        </a:spcAft>
                        <a:buNone/>
                      </a:pPr>
                      <a:r>
                        <a:rPr lang="en-US" sz="1800" b="1" u="none" strike="noStrike" cap="none"/>
                        <a:t>Mnemo</a:t>
                      </a:r>
                      <a:r>
                        <a:rPr lang="en-US" sz="1800" b="1" u="none" strike="noStrike" cap="none">
                          <a:latin typeface="Times New Roman"/>
                          <a:ea typeface="Times New Roman"/>
                          <a:cs typeface="Times New Roman"/>
                          <a:sym typeface="Times New Roman"/>
                        </a:rPr>
                        <a:t>nic</a:t>
                      </a:r>
                      <a:endParaRPr sz="1800" u="none" strike="noStrike" cap="none"/>
                    </a:p>
                  </a:txBody>
                  <a:tcPr marL="0" marR="0" marT="21600" marB="0"/>
                </a:tc>
                <a:tc>
                  <a:txBody>
                    <a:bodyPr/>
                    <a:lstStyle/>
                    <a:p>
                      <a:pPr marL="163830" marR="0" lvl="0" indent="0" algn="l" rtl="0">
                        <a:lnSpc>
                          <a:spcPct val="100000"/>
                        </a:lnSpc>
                        <a:spcBef>
                          <a:spcPts val="0"/>
                        </a:spcBef>
                        <a:spcAft>
                          <a:spcPts val="0"/>
                        </a:spcAft>
                        <a:buNone/>
                      </a:pPr>
                      <a:r>
                        <a:rPr lang="en-US" sz="1800" b="1" u="none" strike="noStrike" cap="none"/>
                        <a:t>Meaning</a:t>
                      </a:r>
                      <a:endParaRPr sz="1800" u="none" strike="noStrike" cap="none">
                        <a:latin typeface="Times New Roman"/>
                        <a:ea typeface="Times New Roman"/>
                        <a:cs typeface="Times New Roman"/>
                        <a:sym typeface="Times New Roman"/>
                      </a:endParaRPr>
                    </a:p>
                  </a:txBody>
                  <a:tcPr marL="0" marR="0" marT="21600" marB="0"/>
                </a:tc>
                <a:tc>
                  <a:txBody>
                    <a:bodyPr/>
                    <a:lstStyle/>
                    <a:p>
                      <a:pPr marL="36195" marR="0" lvl="0" indent="0" algn="ctr" rtl="0">
                        <a:lnSpc>
                          <a:spcPct val="100000"/>
                        </a:lnSpc>
                        <a:spcBef>
                          <a:spcPts val="0"/>
                        </a:spcBef>
                        <a:spcAft>
                          <a:spcPts val="0"/>
                        </a:spcAft>
                        <a:buNone/>
                      </a:pPr>
                      <a:r>
                        <a:rPr lang="en-US" sz="1800" b="1" u="none" strike="noStrike" cap="none"/>
                        <a:t>Format</a:t>
                      </a:r>
                      <a:endParaRPr sz="1800" u="none" strike="noStrike" cap="none">
                        <a:latin typeface="Times New Roman"/>
                        <a:ea typeface="Times New Roman"/>
                        <a:cs typeface="Times New Roman"/>
                        <a:sym typeface="Times New Roman"/>
                      </a:endParaRPr>
                    </a:p>
                  </a:txBody>
                  <a:tcPr marL="0" marR="0" marT="21600" marB="0"/>
                </a:tc>
                <a:tc>
                  <a:txBody>
                    <a:bodyPr/>
                    <a:lstStyle/>
                    <a:p>
                      <a:pPr marL="24130" marR="0" lvl="0" indent="0" algn="ctr" rtl="0">
                        <a:lnSpc>
                          <a:spcPct val="100000"/>
                        </a:lnSpc>
                        <a:spcBef>
                          <a:spcPts val="0"/>
                        </a:spcBef>
                        <a:spcAft>
                          <a:spcPts val="0"/>
                        </a:spcAft>
                        <a:buNone/>
                      </a:pPr>
                      <a:r>
                        <a:rPr lang="en-US" sz="1800" b="1" u="none" strike="noStrike" cap="none"/>
                        <a:t>Operation</a:t>
                      </a:r>
                      <a:endParaRPr sz="1800" u="none" strike="noStrike" cap="none">
                        <a:latin typeface="Times New Roman"/>
                        <a:ea typeface="Times New Roman"/>
                        <a:cs typeface="Times New Roman"/>
                        <a:sym typeface="Times New Roman"/>
                      </a:endParaRPr>
                    </a:p>
                  </a:txBody>
                  <a:tcPr marL="0" marR="0" marT="21600" marB="0"/>
                </a:tc>
                <a:tc>
                  <a:txBody>
                    <a:bodyPr/>
                    <a:lstStyle/>
                    <a:p>
                      <a:pPr marL="108585" marR="0" lvl="0" indent="0" algn="l" rtl="0">
                        <a:lnSpc>
                          <a:spcPct val="100000"/>
                        </a:lnSpc>
                        <a:spcBef>
                          <a:spcPts val="0"/>
                        </a:spcBef>
                        <a:spcAft>
                          <a:spcPts val="0"/>
                        </a:spcAft>
                        <a:buNone/>
                      </a:pPr>
                      <a:r>
                        <a:rPr lang="en-US" sz="1800" b="1" u="none" strike="noStrike" cap="none"/>
                        <a:t>Flags Affected</a:t>
                      </a:r>
                      <a:endParaRPr sz="1800" u="none" strike="noStrike" cap="none">
                        <a:latin typeface="Times New Roman"/>
                        <a:ea typeface="Times New Roman"/>
                        <a:cs typeface="Times New Roman"/>
                        <a:sym typeface="Times New Roman"/>
                      </a:endParaRPr>
                    </a:p>
                  </a:txBody>
                  <a:tcPr marL="0" marR="0" marT="21600" marB="0"/>
                </a:tc>
                <a:extLst>
                  <a:ext uri="{0D108BD9-81ED-4DB2-BD59-A6C34878D82A}">
                    <a16:rowId xmlns:a16="http://schemas.microsoft.com/office/drawing/2014/main" val="10000"/>
                  </a:ext>
                </a:extLst>
              </a:tr>
              <a:tr h="1410675">
                <a:tc>
                  <a:txBody>
                    <a:bodyPr/>
                    <a:lstStyle/>
                    <a:p>
                      <a:pPr marL="90170" marR="0" lvl="0" indent="0" algn="l" rtl="0">
                        <a:lnSpc>
                          <a:spcPct val="100000"/>
                        </a:lnSpc>
                        <a:spcBef>
                          <a:spcPts val="0"/>
                        </a:spcBef>
                        <a:spcAft>
                          <a:spcPts val="0"/>
                        </a:spcAft>
                        <a:buNone/>
                      </a:pPr>
                      <a:r>
                        <a:rPr lang="en-US" sz="1800" b="1" u="none" strike="noStrike" cap="none"/>
                        <a:t>ROL</a:t>
                      </a:r>
                      <a:endParaRPr sz="1800" u="none" strike="noStrike" cap="none">
                        <a:latin typeface="Times New Roman"/>
                        <a:ea typeface="Times New Roman"/>
                        <a:cs typeface="Times New Roman"/>
                        <a:sym typeface="Times New Roman"/>
                      </a:endParaRPr>
                    </a:p>
                  </a:txBody>
                  <a:tcPr marL="0" marR="0" marT="21600" marB="0"/>
                </a:tc>
                <a:tc>
                  <a:txBody>
                    <a:bodyPr/>
                    <a:lstStyle/>
                    <a:p>
                      <a:pPr marL="114300" marR="372110" lvl="0" indent="0" algn="l" rtl="0">
                        <a:lnSpc>
                          <a:spcPct val="110500"/>
                        </a:lnSpc>
                        <a:spcBef>
                          <a:spcPts val="0"/>
                        </a:spcBef>
                        <a:spcAft>
                          <a:spcPts val="0"/>
                        </a:spcAft>
                        <a:buNone/>
                      </a:pPr>
                      <a:r>
                        <a:rPr lang="en-US" sz="1800" b="1" u="none" strike="noStrike" cap="none"/>
                        <a:t>Rotate  Left</a:t>
                      </a:r>
                      <a:endParaRPr sz="1800" u="none" strike="noStrike" cap="none">
                        <a:latin typeface="Times New Roman"/>
                        <a:ea typeface="Times New Roman"/>
                        <a:cs typeface="Times New Roman"/>
                        <a:sym typeface="Times New Roman"/>
                      </a:endParaRPr>
                    </a:p>
                  </a:txBody>
                  <a:tcPr marL="0" marR="0" marT="47625" marB="0"/>
                </a:tc>
                <a:tc>
                  <a:txBody>
                    <a:bodyPr/>
                    <a:lstStyle/>
                    <a:p>
                      <a:pPr marL="0" marR="0" lvl="0" indent="0" algn="ctr" rtl="0">
                        <a:lnSpc>
                          <a:spcPct val="100000"/>
                        </a:lnSpc>
                        <a:spcBef>
                          <a:spcPts val="0"/>
                        </a:spcBef>
                        <a:spcAft>
                          <a:spcPts val="0"/>
                        </a:spcAft>
                        <a:buNone/>
                      </a:pPr>
                      <a:r>
                        <a:rPr lang="en-US" sz="1800" b="1" u="none" strike="noStrike" cap="none"/>
                        <a:t>ROL D,Count</a:t>
                      </a:r>
                      <a:endParaRPr sz="1800" u="none" strike="noStrike" cap="none">
                        <a:latin typeface="Times New Roman"/>
                        <a:ea typeface="Times New Roman"/>
                        <a:cs typeface="Times New Roman"/>
                        <a:sym typeface="Times New Roman"/>
                      </a:endParaRPr>
                    </a:p>
                  </a:txBody>
                  <a:tcPr marL="0" marR="0" marT="21600" marB="0"/>
                </a:tc>
                <a:tc>
                  <a:txBody>
                    <a:bodyPr/>
                    <a:lstStyle/>
                    <a:p>
                      <a:pPr marL="102235" marR="94615" lvl="0" indent="0" algn="l" rtl="0">
                        <a:lnSpc>
                          <a:spcPct val="92200"/>
                        </a:lnSpc>
                        <a:spcBef>
                          <a:spcPts val="0"/>
                        </a:spcBef>
                        <a:spcAft>
                          <a:spcPts val="0"/>
                        </a:spcAft>
                        <a:buNone/>
                      </a:pPr>
                      <a:r>
                        <a:rPr lang="en-US" sz="1800" b="1" u="none" strike="noStrike" cap="none"/>
                        <a:t>Rotate the (D) left by the  number of bit positions equal  to Count. Each bit shifted out  from the left most bit goes back  into the rightmost bit position.</a:t>
                      </a:r>
                      <a:endParaRPr sz="1800" u="none" strike="noStrike" cap="none">
                        <a:latin typeface="Times New Roman"/>
                        <a:ea typeface="Times New Roman"/>
                        <a:cs typeface="Times New Roman"/>
                        <a:sym typeface="Times New Roman"/>
                      </a:endParaRPr>
                    </a:p>
                  </a:txBody>
                  <a:tcPr marL="0" marR="0" marT="42550" marB="0"/>
                </a:tc>
                <a:tc>
                  <a:txBody>
                    <a:bodyPr/>
                    <a:lstStyle/>
                    <a:p>
                      <a:pPr marL="102235" marR="0" lvl="0" indent="0" algn="l" rtl="0">
                        <a:lnSpc>
                          <a:spcPct val="115277"/>
                        </a:lnSpc>
                        <a:spcBef>
                          <a:spcPts val="0"/>
                        </a:spcBef>
                        <a:spcAft>
                          <a:spcPts val="0"/>
                        </a:spcAft>
                        <a:buNone/>
                      </a:pPr>
                      <a:r>
                        <a:rPr lang="en-US" sz="1800" b="1" u="none" strike="noStrike" cap="none"/>
                        <a:t>CF</a:t>
                      </a:r>
                      <a:endParaRPr sz="1800" u="none" strike="noStrike" cap="none"/>
                    </a:p>
                    <a:p>
                      <a:pPr marL="102235" marR="149225" lvl="0" indent="0" algn="l" rtl="0">
                        <a:lnSpc>
                          <a:spcPct val="111111"/>
                        </a:lnSpc>
                        <a:spcBef>
                          <a:spcPts val="114"/>
                        </a:spcBef>
                        <a:spcAft>
                          <a:spcPts val="0"/>
                        </a:spcAft>
                        <a:buNone/>
                      </a:pPr>
                      <a:r>
                        <a:rPr lang="en-US" sz="1800" b="1" u="none" strike="noStrike" cap="none"/>
                        <a:t>OF undefined  if count ≠ 1</a:t>
                      </a:r>
                      <a:endParaRPr sz="1800" u="none" strike="noStrike" cap="none">
                        <a:latin typeface="Times New Roman"/>
                        <a:ea typeface="Times New Roman"/>
                        <a:cs typeface="Times New Roman"/>
                        <a:sym typeface="Times New Roman"/>
                      </a:endParaRPr>
                    </a:p>
                  </a:txBody>
                  <a:tcPr marL="0" marR="0" marT="21600" marB="0"/>
                </a:tc>
                <a:extLst>
                  <a:ext uri="{0D108BD9-81ED-4DB2-BD59-A6C34878D82A}">
                    <a16:rowId xmlns:a16="http://schemas.microsoft.com/office/drawing/2014/main" val="10001"/>
                  </a:ext>
                </a:extLst>
              </a:tr>
              <a:tr h="1727825">
                <a:tc>
                  <a:txBody>
                    <a:bodyPr/>
                    <a:lstStyle/>
                    <a:p>
                      <a:pPr marL="90170" marR="0" lvl="0" indent="0" algn="l" rtl="0">
                        <a:lnSpc>
                          <a:spcPct val="100000"/>
                        </a:lnSpc>
                        <a:spcBef>
                          <a:spcPts val="0"/>
                        </a:spcBef>
                        <a:spcAft>
                          <a:spcPts val="0"/>
                        </a:spcAft>
                        <a:buNone/>
                      </a:pPr>
                      <a:r>
                        <a:rPr lang="en-US" sz="1800" b="1" u="none" strike="noStrike" cap="none"/>
                        <a:t>ROR</a:t>
                      </a:r>
                      <a:endParaRPr sz="1800" u="none" strike="noStrike" cap="none">
                        <a:latin typeface="Times New Roman"/>
                        <a:ea typeface="Times New Roman"/>
                        <a:cs typeface="Times New Roman"/>
                        <a:sym typeface="Times New Roman"/>
                      </a:endParaRPr>
                    </a:p>
                  </a:txBody>
                  <a:tcPr marL="0" marR="0" marT="73650" marB="0"/>
                </a:tc>
                <a:tc>
                  <a:txBody>
                    <a:bodyPr/>
                    <a:lstStyle/>
                    <a:p>
                      <a:pPr marL="114300" marR="372110" lvl="0" indent="0" algn="l" rtl="0">
                        <a:lnSpc>
                          <a:spcPct val="111111"/>
                        </a:lnSpc>
                        <a:spcBef>
                          <a:spcPts val="0"/>
                        </a:spcBef>
                        <a:spcAft>
                          <a:spcPts val="0"/>
                        </a:spcAft>
                        <a:buNone/>
                      </a:pPr>
                      <a:r>
                        <a:rPr lang="en-US" sz="1800" b="1" u="none" strike="noStrike" cap="none"/>
                        <a:t>Rotate  Right</a:t>
                      </a:r>
                      <a:endParaRPr sz="1800" u="none" strike="noStrike" cap="none">
                        <a:latin typeface="Times New Roman"/>
                        <a:ea typeface="Times New Roman"/>
                        <a:cs typeface="Times New Roman"/>
                        <a:sym typeface="Times New Roman"/>
                      </a:endParaRPr>
                    </a:p>
                  </a:txBody>
                  <a:tcPr marL="0" marR="0" marT="99050" marB="0"/>
                </a:tc>
                <a:tc>
                  <a:txBody>
                    <a:bodyPr/>
                    <a:lstStyle/>
                    <a:p>
                      <a:pPr marL="12700" marR="0" lvl="0" indent="0" algn="ctr" rtl="0">
                        <a:lnSpc>
                          <a:spcPct val="100000"/>
                        </a:lnSpc>
                        <a:spcBef>
                          <a:spcPts val="0"/>
                        </a:spcBef>
                        <a:spcAft>
                          <a:spcPts val="0"/>
                        </a:spcAft>
                        <a:buNone/>
                      </a:pPr>
                      <a:r>
                        <a:rPr lang="en-US" sz="1800" b="1" u="none" strike="noStrike" cap="none"/>
                        <a:t>ROR D,Count</a:t>
                      </a:r>
                      <a:endParaRPr sz="1800" u="none" strike="noStrike" cap="none">
                        <a:latin typeface="Times New Roman"/>
                        <a:ea typeface="Times New Roman"/>
                        <a:cs typeface="Times New Roman"/>
                        <a:sym typeface="Times New Roman"/>
                      </a:endParaRPr>
                    </a:p>
                  </a:txBody>
                  <a:tcPr marL="0" marR="0" marT="73650" marB="0"/>
                </a:tc>
                <a:tc>
                  <a:txBody>
                    <a:bodyPr/>
                    <a:lstStyle/>
                    <a:p>
                      <a:pPr marL="102235" marR="281305" lvl="0" indent="0" algn="l" rtl="0">
                        <a:lnSpc>
                          <a:spcPct val="92300"/>
                        </a:lnSpc>
                        <a:spcBef>
                          <a:spcPts val="0"/>
                        </a:spcBef>
                        <a:spcAft>
                          <a:spcPts val="0"/>
                        </a:spcAft>
                        <a:buNone/>
                      </a:pPr>
                      <a:r>
                        <a:rPr lang="en-US" sz="1800" b="1" u="none" strike="noStrike" cap="none"/>
                        <a:t>Rotate the (D) right by the  number of bit positions equal  to Count. Each bit shifted out  from the rightmost bit goes  back into the leftmost bit  position.</a:t>
                      </a:r>
                      <a:endParaRPr sz="1800" u="none" strike="noStrike" cap="none">
                        <a:latin typeface="Times New Roman"/>
                        <a:ea typeface="Times New Roman"/>
                        <a:cs typeface="Times New Roman"/>
                        <a:sym typeface="Times New Roman"/>
                      </a:endParaRPr>
                    </a:p>
                  </a:txBody>
                  <a:tcPr marL="0" marR="0" marT="94625" marB="0"/>
                </a:tc>
                <a:tc>
                  <a:txBody>
                    <a:bodyPr/>
                    <a:lstStyle/>
                    <a:p>
                      <a:pPr marL="102235" marR="0" lvl="0" indent="0" algn="l" rtl="0">
                        <a:lnSpc>
                          <a:spcPct val="115555"/>
                        </a:lnSpc>
                        <a:spcBef>
                          <a:spcPts val="0"/>
                        </a:spcBef>
                        <a:spcAft>
                          <a:spcPts val="0"/>
                        </a:spcAft>
                        <a:buNone/>
                      </a:pPr>
                      <a:r>
                        <a:rPr lang="en-US" sz="1800" b="1" u="none" strike="noStrike" cap="none"/>
                        <a:t>CF</a:t>
                      </a:r>
                      <a:endParaRPr sz="1800" u="none" strike="noStrike" cap="none"/>
                    </a:p>
                    <a:p>
                      <a:pPr marL="102235" marR="149225" lvl="0" indent="0" algn="l" rtl="0">
                        <a:lnSpc>
                          <a:spcPct val="110500"/>
                        </a:lnSpc>
                        <a:spcBef>
                          <a:spcPts val="130"/>
                        </a:spcBef>
                        <a:spcAft>
                          <a:spcPts val="0"/>
                        </a:spcAft>
                        <a:buNone/>
                      </a:pPr>
                      <a:r>
                        <a:rPr lang="en-US" sz="1800" b="1" u="none" strike="noStrike" cap="none"/>
                        <a:t>OF undefined  if count ≠ 1</a:t>
                      </a:r>
                      <a:endParaRPr sz="1800" u="none" strike="noStrike" cap="none">
                        <a:latin typeface="Times New Roman"/>
                        <a:ea typeface="Times New Roman"/>
                        <a:cs typeface="Times New Roman"/>
                        <a:sym typeface="Times New Roman"/>
                      </a:endParaRPr>
                    </a:p>
                  </a:txBody>
                  <a:tcPr marL="0" marR="0" marT="73650" marB="0"/>
                </a:tc>
                <a:extLst>
                  <a:ext uri="{0D108BD9-81ED-4DB2-BD59-A6C34878D82A}">
                    <a16:rowId xmlns:a16="http://schemas.microsoft.com/office/drawing/2014/main" val="10002"/>
                  </a:ext>
                </a:extLst>
              </a:tr>
              <a:tr h="1209675">
                <a:tc>
                  <a:txBody>
                    <a:bodyPr/>
                    <a:lstStyle/>
                    <a:p>
                      <a:pPr marL="90170" marR="0" lvl="0" indent="0" algn="l" rtl="0">
                        <a:lnSpc>
                          <a:spcPct val="100000"/>
                        </a:lnSpc>
                        <a:spcBef>
                          <a:spcPts val="0"/>
                        </a:spcBef>
                        <a:spcAft>
                          <a:spcPts val="0"/>
                        </a:spcAft>
                        <a:buNone/>
                      </a:pPr>
                      <a:r>
                        <a:rPr lang="en-US" sz="1800" b="1" u="none" strike="noStrike" cap="none"/>
                        <a:t>RCL</a:t>
                      </a:r>
                      <a:endParaRPr sz="1800" u="none" strike="noStrike" cap="none">
                        <a:latin typeface="Times New Roman"/>
                        <a:ea typeface="Times New Roman"/>
                        <a:cs typeface="Times New Roman"/>
                        <a:sym typeface="Times New Roman"/>
                      </a:endParaRPr>
                    </a:p>
                  </a:txBody>
                  <a:tcPr marL="0" marR="0" marT="84450" marB="0"/>
                </a:tc>
                <a:tc>
                  <a:txBody>
                    <a:bodyPr/>
                    <a:lstStyle/>
                    <a:p>
                      <a:pPr marL="114300" marR="233679" lvl="0" indent="0" algn="l" rtl="0">
                        <a:lnSpc>
                          <a:spcPct val="110500"/>
                        </a:lnSpc>
                        <a:spcBef>
                          <a:spcPts val="0"/>
                        </a:spcBef>
                        <a:spcAft>
                          <a:spcPts val="0"/>
                        </a:spcAft>
                        <a:buNone/>
                      </a:pPr>
                      <a:r>
                        <a:rPr lang="en-US" sz="1800" b="1" u="none" strike="noStrike" cap="none"/>
                        <a:t>Rotate  Left  through  Carry</a:t>
                      </a:r>
                      <a:endParaRPr sz="1800" u="none" strike="noStrike" cap="none">
                        <a:latin typeface="Times New Roman"/>
                        <a:ea typeface="Times New Roman"/>
                        <a:cs typeface="Times New Roman"/>
                        <a:sym typeface="Times New Roman"/>
                      </a:endParaRPr>
                    </a:p>
                  </a:txBody>
                  <a:tcPr marL="0" marR="0" marT="111125" marB="0"/>
                </a:tc>
                <a:tc>
                  <a:txBody>
                    <a:bodyPr/>
                    <a:lstStyle/>
                    <a:p>
                      <a:pPr marL="0" marR="4445" lvl="0" indent="0" algn="ctr" rtl="0">
                        <a:lnSpc>
                          <a:spcPct val="100000"/>
                        </a:lnSpc>
                        <a:spcBef>
                          <a:spcPts val="0"/>
                        </a:spcBef>
                        <a:spcAft>
                          <a:spcPts val="0"/>
                        </a:spcAft>
                        <a:buNone/>
                      </a:pPr>
                      <a:r>
                        <a:rPr lang="en-US" sz="1800" b="1" u="none" strike="noStrike" cap="none"/>
                        <a:t>RCL D,Count</a:t>
                      </a:r>
                      <a:endParaRPr sz="1800" u="none" strike="noStrike" cap="none">
                        <a:latin typeface="Times New Roman"/>
                        <a:ea typeface="Times New Roman"/>
                        <a:cs typeface="Times New Roman"/>
                        <a:sym typeface="Times New Roman"/>
                      </a:endParaRPr>
                    </a:p>
                  </a:txBody>
                  <a:tcPr marL="0" marR="0" marT="84450" marB="0"/>
                </a:tc>
                <a:tc>
                  <a:txBody>
                    <a:bodyPr/>
                    <a:lstStyle/>
                    <a:p>
                      <a:pPr marL="102235" marR="339090" lvl="0" indent="0" algn="l" rtl="0">
                        <a:lnSpc>
                          <a:spcPct val="110500"/>
                        </a:lnSpc>
                        <a:spcBef>
                          <a:spcPts val="0"/>
                        </a:spcBef>
                        <a:spcAft>
                          <a:spcPts val="0"/>
                        </a:spcAft>
                        <a:buNone/>
                      </a:pPr>
                      <a:r>
                        <a:rPr lang="en-US" sz="1800" b="1" u="none" strike="noStrike" cap="none"/>
                        <a:t>Same as ROL except carry is  attached to (D) for rotation.</a:t>
                      </a:r>
                      <a:endParaRPr sz="1800" u="none" strike="noStrike" cap="none">
                        <a:latin typeface="Times New Roman"/>
                        <a:ea typeface="Times New Roman"/>
                        <a:cs typeface="Times New Roman"/>
                        <a:sym typeface="Times New Roman"/>
                      </a:endParaRPr>
                    </a:p>
                  </a:txBody>
                  <a:tcPr marL="0" marR="0" marT="111125" marB="0"/>
                </a:tc>
                <a:tc>
                  <a:txBody>
                    <a:bodyPr/>
                    <a:lstStyle/>
                    <a:p>
                      <a:pPr marL="102235" marR="0" lvl="0" indent="0" algn="l" rtl="0">
                        <a:lnSpc>
                          <a:spcPct val="115277"/>
                        </a:lnSpc>
                        <a:spcBef>
                          <a:spcPts val="0"/>
                        </a:spcBef>
                        <a:spcAft>
                          <a:spcPts val="0"/>
                        </a:spcAft>
                        <a:buNone/>
                      </a:pPr>
                      <a:r>
                        <a:rPr lang="en-US" sz="1800" b="1" u="none" strike="noStrike" cap="none"/>
                        <a:t>CF</a:t>
                      </a:r>
                      <a:endParaRPr sz="1800" u="none" strike="noStrike" cap="none"/>
                    </a:p>
                    <a:p>
                      <a:pPr marL="102235" marR="149225" lvl="0" indent="0" algn="l" rtl="0">
                        <a:lnSpc>
                          <a:spcPct val="110500"/>
                        </a:lnSpc>
                        <a:spcBef>
                          <a:spcPts val="125"/>
                        </a:spcBef>
                        <a:spcAft>
                          <a:spcPts val="0"/>
                        </a:spcAft>
                        <a:buNone/>
                      </a:pPr>
                      <a:r>
                        <a:rPr lang="en-US" sz="1800" b="1" u="none" strike="noStrike" cap="none"/>
                        <a:t>OF undefined  if count ≠ 1</a:t>
                      </a:r>
                      <a:endParaRPr sz="1800" u="none" strike="noStrike" cap="none">
                        <a:latin typeface="Times New Roman"/>
                        <a:ea typeface="Times New Roman"/>
                        <a:cs typeface="Times New Roman"/>
                        <a:sym typeface="Times New Roman"/>
                      </a:endParaRPr>
                    </a:p>
                  </a:txBody>
                  <a:tcPr marL="0" marR="0" marT="84450" marB="0"/>
                </a:tc>
                <a:extLst>
                  <a:ext uri="{0D108BD9-81ED-4DB2-BD59-A6C34878D82A}">
                    <a16:rowId xmlns:a16="http://schemas.microsoft.com/office/drawing/2014/main" val="10003"/>
                  </a:ext>
                </a:extLst>
              </a:tr>
              <a:tr h="1101300">
                <a:tc>
                  <a:txBody>
                    <a:bodyPr/>
                    <a:lstStyle/>
                    <a:p>
                      <a:pPr marL="90170" marR="0" lvl="0" indent="0" algn="l" rtl="0">
                        <a:lnSpc>
                          <a:spcPct val="100000"/>
                        </a:lnSpc>
                        <a:spcBef>
                          <a:spcPts val="0"/>
                        </a:spcBef>
                        <a:spcAft>
                          <a:spcPts val="0"/>
                        </a:spcAft>
                        <a:buNone/>
                      </a:pPr>
                      <a:r>
                        <a:rPr lang="en-US" sz="1800" b="1" u="none" strike="noStrike" cap="none"/>
                        <a:t>RCR</a:t>
                      </a:r>
                      <a:endParaRPr sz="1800" u="none" strike="noStrike" cap="none">
                        <a:latin typeface="Times New Roman"/>
                        <a:ea typeface="Times New Roman"/>
                        <a:cs typeface="Times New Roman"/>
                        <a:sym typeface="Times New Roman"/>
                      </a:endParaRPr>
                    </a:p>
                  </a:txBody>
                  <a:tcPr marL="0" marR="0" marT="63500" marB="0"/>
                </a:tc>
                <a:tc>
                  <a:txBody>
                    <a:bodyPr/>
                    <a:lstStyle/>
                    <a:p>
                      <a:pPr marL="114300" marR="233679" lvl="0" indent="0" algn="l" rtl="0">
                        <a:lnSpc>
                          <a:spcPct val="92300"/>
                        </a:lnSpc>
                        <a:spcBef>
                          <a:spcPts val="0"/>
                        </a:spcBef>
                        <a:spcAft>
                          <a:spcPts val="0"/>
                        </a:spcAft>
                        <a:buNone/>
                      </a:pPr>
                      <a:r>
                        <a:rPr lang="en-US" sz="1800" b="1" u="none" strike="noStrike" cap="none"/>
                        <a:t>Rotate  right  through  Carry</a:t>
                      </a:r>
                      <a:endParaRPr sz="1800" u="none" strike="noStrike" cap="none">
                        <a:latin typeface="Times New Roman"/>
                        <a:ea typeface="Times New Roman"/>
                        <a:cs typeface="Times New Roman"/>
                        <a:sym typeface="Times New Roman"/>
                      </a:endParaRPr>
                    </a:p>
                  </a:txBody>
                  <a:tcPr marL="0" marR="0" marT="84450" marB="0"/>
                </a:tc>
                <a:tc>
                  <a:txBody>
                    <a:bodyPr/>
                    <a:lstStyle/>
                    <a:p>
                      <a:pPr marL="0" marR="0" lvl="0" indent="0" algn="ctr" rtl="0">
                        <a:lnSpc>
                          <a:spcPct val="100000"/>
                        </a:lnSpc>
                        <a:spcBef>
                          <a:spcPts val="0"/>
                        </a:spcBef>
                        <a:spcAft>
                          <a:spcPts val="0"/>
                        </a:spcAft>
                        <a:buNone/>
                      </a:pPr>
                      <a:r>
                        <a:rPr lang="en-US" sz="1800" b="1" u="none" strike="noStrike" cap="none"/>
                        <a:t>RCR D,Count</a:t>
                      </a:r>
                      <a:endParaRPr sz="1800" u="none" strike="noStrike" cap="none">
                        <a:latin typeface="Times New Roman"/>
                        <a:ea typeface="Times New Roman"/>
                        <a:cs typeface="Times New Roman"/>
                        <a:sym typeface="Times New Roman"/>
                      </a:endParaRPr>
                    </a:p>
                  </a:txBody>
                  <a:tcPr marL="0" marR="0" marT="63500" marB="0"/>
                </a:tc>
                <a:tc>
                  <a:txBody>
                    <a:bodyPr/>
                    <a:lstStyle/>
                    <a:p>
                      <a:pPr marL="102235" marR="328295" lvl="0" indent="0" algn="l" rtl="0">
                        <a:lnSpc>
                          <a:spcPct val="110500"/>
                        </a:lnSpc>
                        <a:spcBef>
                          <a:spcPts val="0"/>
                        </a:spcBef>
                        <a:spcAft>
                          <a:spcPts val="0"/>
                        </a:spcAft>
                        <a:buNone/>
                      </a:pPr>
                      <a:r>
                        <a:rPr lang="en-US" sz="1800" b="1" u="none" strike="noStrike" cap="none"/>
                        <a:t>Same as ROR except carry is  attached to (D) for rotation.</a:t>
                      </a:r>
                      <a:endParaRPr sz="1800" u="none" strike="noStrike" cap="none">
                        <a:latin typeface="Times New Roman"/>
                        <a:ea typeface="Times New Roman"/>
                        <a:cs typeface="Times New Roman"/>
                        <a:sym typeface="Times New Roman"/>
                      </a:endParaRPr>
                    </a:p>
                  </a:txBody>
                  <a:tcPr marL="0" marR="0" marT="90175" marB="0"/>
                </a:tc>
                <a:tc>
                  <a:txBody>
                    <a:bodyPr/>
                    <a:lstStyle/>
                    <a:p>
                      <a:pPr marL="102235" marR="0" lvl="0" indent="0" algn="l" rtl="0">
                        <a:lnSpc>
                          <a:spcPct val="115277"/>
                        </a:lnSpc>
                        <a:spcBef>
                          <a:spcPts val="0"/>
                        </a:spcBef>
                        <a:spcAft>
                          <a:spcPts val="0"/>
                        </a:spcAft>
                        <a:buNone/>
                      </a:pPr>
                      <a:r>
                        <a:rPr lang="en-US" sz="1800" b="1" u="none" strike="noStrike" cap="none"/>
                        <a:t>CF</a:t>
                      </a:r>
                      <a:endParaRPr sz="1800" u="none" strike="noStrike" cap="none"/>
                    </a:p>
                    <a:p>
                      <a:pPr marL="102235" marR="149225" lvl="0" indent="0" algn="l" rtl="0">
                        <a:lnSpc>
                          <a:spcPct val="110500"/>
                        </a:lnSpc>
                        <a:spcBef>
                          <a:spcPts val="125"/>
                        </a:spcBef>
                        <a:spcAft>
                          <a:spcPts val="0"/>
                        </a:spcAft>
                        <a:buNone/>
                      </a:pPr>
                      <a:r>
                        <a:rPr lang="en-US" sz="1800" b="1" u="none" strike="noStrike" cap="none"/>
                        <a:t>OF undefined  if count ≠ 1 </a:t>
                      </a:r>
                      <a:r>
                        <a:rPr lang="en-US" sz="1400" u="none" strike="noStrike" cap="none"/>
                        <a:t>36</a:t>
                      </a:r>
                      <a:endParaRPr sz="1400" u="none" strike="noStrike" cap="none">
                        <a:latin typeface="Arial"/>
                        <a:ea typeface="Arial"/>
                        <a:cs typeface="Arial"/>
                        <a:sym typeface="Arial"/>
                      </a:endParaRPr>
                    </a:p>
                  </a:txBody>
                  <a:tcPr marL="0" marR="0" marT="63500" marB="0"/>
                </a:tc>
                <a:extLst>
                  <a:ext uri="{0D108BD9-81ED-4DB2-BD59-A6C34878D82A}">
                    <a16:rowId xmlns:a16="http://schemas.microsoft.com/office/drawing/2014/main" val="10004"/>
                  </a:ext>
                </a:extLst>
              </a:tr>
            </a:tbl>
          </a:graphicData>
        </a:graphic>
      </p:graphicFrame>
      <p:sp>
        <p:nvSpPr>
          <p:cNvPr id="593" name="Google Shape;593;p42"/>
          <p:cNvSpPr txBox="1">
            <a:spLocks noGrp="1"/>
          </p:cNvSpPr>
          <p:nvPr>
            <p:ph type="title"/>
          </p:nvPr>
        </p:nvSpPr>
        <p:spPr>
          <a:xfrm>
            <a:off x="231140" y="124459"/>
            <a:ext cx="326136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Rotate Instructions</a:t>
            </a:r>
            <a:endParaRPr sz="28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3"/>
          <p:cNvSpPr txBox="1">
            <a:spLocks noGrp="1"/>
          </p:cNvSpPr>
          <p:nvPr>
            <p:ph type="title"/>
          </p:nvPr>
        </p:nvSpPr>
        <p:spPr>
          <a:xfrm>
            <a:off x="383540" y="368300"/>
            <a:ext cx="309689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ROL Instruction</a:t>
            </a:r>
            <a:endParaRPr sz="3200">
              <a:latin typeface="Arial"/>
              <a:ea typeface="Arial"/>
              <a:cs typeface="Arial"/>
              <a:sym typeface="Arial"/>
            </a:endParaRPr>
          </a:p>
        </p:txBody>
      </p:sp>
      <p:sp>
        <p:nvSpPr>
          <p:cNvPr id="599" name="Google Shape;599;p43"/>
          <p:cNvSpPr txBox="1"/>
          <p:nvPr/>
        </p:nvSpPr>
        <p:spPr>
          <a:xfrm>
            <a:off x="459740" y="1163320"/>
            <a:ext cx="7800975" cy="1826260"/>
          </a:xfrm>
          <a:prstGeom prst="rect">
            <a:avLst/>
          </a:prstGeom>
          <a:noFill/>
          <a:ln>
            <a:noFill/>
          </a:ln>
        </p:spPr>
        <p:txBody>
          <a:bodyPr spcFirstLastPara="1" wrap="square" lIns="0" tIns="58400" rIns="0" bIns="0" anchor="t" anchorCtr="0">
            <a:spAutoFit/>
          </a:bodyPr>
          <a:lstStyle/>
          <a:p>
            <a:pPr marL="355600" marR="0" lvl="0" indent="-342900" algn="l" rtl="0">
              <a:lnSpc>
                <a:spcPct val="100000"/>
              </a:lnSpc>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ROL (rotate) shifts each bit to the left</a:t>
            </a:r>
            <a:endParaRPr sz="2800">
              <a:solidFill>
                <a:schemeClr val="dk1"/>
              </a:solidFill>
              <a:latin typeface="Arial"/>
              <a:ea typeface="Arial"/>
              <a:cs typeface="Arial"/>
              <a:sym typeface="Arial"/>
            </a:endParaRPr>
          </a:p>
          <a:p>
            <a:pPr marL="355600" marR="5080" lvl="0" indent="-342900" algn="l" rtl="0">
              <a:lnSpc>
                <a:spcPct val="108214"/>
              </a:lnSpc>
              <a:spcBef>
                <a:spcPts val="735"/>
              </a:spcBef>
              <a:spcAft>
                <a:spcPts val="0"/>
              </a:spcAft>
              <a:buClr>
                <a:schemeClr val="dk1"/>
              </a:buClr>
              <a:buSzPts val="2800"/>
              <a:buFont typeface="Arial"/>
              <a:buChar char="•"/>
            </a:pPr>
            <a:r>
              <a:rPr lang="en-US" sz="2800" b="1">
                <a:solidFill>
                  <a:schemeClr val="dk1"/>
                </a:solidFill>
                <a:latin typeface="Arial"/>
                <a:ea typeface="Arial"/>
                <a:cs typeface="Arial"/>
                <a:sym typeface="Arial"/>
              </a:rPr>
              <a:t>The highest bit is copied into both the Carry  flag and into the lowest bit</a:t>
            </a:r>
            <a:endParaRPr sz="2800">
              <a:solidFill>
                <a:schemeClr val="dk1"/>
              </a:solidFill>
              <a:latin typeface="Arial"/>
              <a:ea typeface="Arial"/>
              <a:cs typeface="Arial"/>
              <a:sym typeface="Arial"/>
            </a:endParaRPr>
          </a:p>
          <a:p>
            <a:pPr marL="355600" marR="0" lvl="0" indent="-342900" algn="l" rtl="0">
              <a:lnSpc>
                <a:spcPct val="100000"/>
              </a:lnSpc>
              <a:spcBef>
                <a:spcPts val="305"/>
              </a:spcBef>
              <a:spcAft>
                <a:spcPts val="0"/>
              </a:spcAft>
              <a:buClr>
                <a:schemeClr val="dk1"/>
              </a:buClr>
              <a:buSzPts val="2800"/>
              <a:buFont typeface="Arial"/>
              <a:buChar char="•"/>
            </a:pPr>
            <a:r>
              <a:rPr lang="en-US" sz="2800" b="1">
                <a:solidFill>
                  <a:schemeClr val="dk1"/>
                </a:solidFill>
                <a:latin typeface="Arial"/>
                <a:ea typeface="Arial"/>
                <a:cs typeface="Arial"/>
                <a:sym typeface="Arial"/>
              </a:rPr>
              <a:t>No bits are lost</a:t>
            </a:r>
            <a:endParaRPr sz="2800">
              <a:solidFill>
                <a:schemeClr val="dk1"/>
              </a:solidFill>
              <a:latin typeface="Arial"/>
              <a:ea typeface="Arial"/>
              <a:cs typeface="Arial"/>
              <a:sym typeface="Arial"/>
            </a:endParaRPr>
          </a:p>
        </p:txBody>
      </p:sp>
      <p:sp>
        <p:nvSpPr>
          <p:cNvPr id="600" name="Google Shape;600;p43"/>
          <p:cNvSpPr/>
          <p:nvPr/>
        </p:nvSpPr>
        <p:spPr>
          <a:xfrm>
            <a:off x="838200" y="3124200"/>
            <a:ext cx="7391400" cy="1358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1" name="Google Shape;601;p43"/>
          <p:cNvSpPr/>
          <p:nvPr/>
        </p:nvSpPr>
        <p:spPr>
          <a:xfrm>
            <a:off x="1066800" y="4724400"/>
            <a:ext cx="6324600" cy="1828800"/>
          </a:xfrm>
          <a:custGeom>
            <a:avLst/>
            <a:gdLst/>
            <a:ahLst/>
            <a:cxnLst/>
            <a:rect l="l" t="t" r="r" b="b"/>
            <a:pathLst>
              <a:path w="6324600" h="1828800" extrusionOk="0">
                <a:moveTo>
                  <a:pt x="0" y="0"/>
                </a:moveTo>
                <a:lnTo>
                  <a:pt x="6324600" y="0"/>
                </a:lnTo>
                <a:lnTo>
                  <a:pt x="6324600" y="1828800"/>
                </a:lnTo>
                <a:lnTo>
                  <a:pt x="0" y="1828800"/>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602" name="Google Shape;602;p43"/>
          <p:cNvGraphicFramePr/>
          <p:nvPr/>
        </p:nvGraphicFramePr>
        <p:xfrm>
          <a:off x="1066800" y="4724400"/>
          <a:ext cx="6325225" cy="1653625"/>
        </p:xfrm>
        <a:graphic>
          <a:graphicData uri="http://schemas.openxmlformats.org/drawingml/2006/table">
            <a:tbl>
              <a:tblPr firstRow="1" bandRow="1">
                <a:noFill/>
                <a:tableStyleId>{BD6958E2-4D59-4B7E-A24A-5A335BC5D1EE}</a:tableStyleId>
              </a:tblPr>
              <a:tblGrid>
                <a:gridCol w="670550">
                  <a:extLst>
                    <a:ext uri="{9D8B030D-6E8A-4147-A177-3AD203B41FA5}">
                      <a16:colId xmlns:a16="http://schemas.microsoft.com/office/drawing/2014/main" val="20000"/>
                    </a:ext>
                  </a:extLst>
                </a:gridCol>
                <a:gridCol w="2447300">
                  <a:extLst>
                    <a:ext uri="{9D8B030D-6E8A-4147-A177-3AD203B41FA5}">
                      <a16:colId xmlns:a16="http://schemas.microsoft.com/office/drawing/2014/main" val="20001"/>
                    </a:ext>
                  </a:extLst>
                </a:gridCol>
                <a:gridCol w="771525">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1978650">
                  <a:extLst>
                    <a:ext uri="{9D8B030D-6E8A-4147-A177-3AD203B41FA5}">
                      <a16:colId xmlns:a16="http://schemas.microsoft.com/office/drawing/2014/main" val="20004"/>
                    </a:ext>
                  </a:extLst>
                </a:gridCol>
              </a:tblGrid>
              <a:tr h="371825">
                <a:tc>
                  <a:txBody>
                    <a:bodyPr/>
                    <a:lstStyle/>
                    <a:p>
                      <a:pPr marL="0" marR="68580" lvl="0" indent="0" algn="r" rtl="0">
                        <a:lnSpc>
                          <a:spcPct val="100000"/>
                        </a:lnSpc>
                        <a:spcBef>
                          <a:spcPts val="0"/>
                        </a:spcBef>
                        <a:spcAft>
                          <a:spcPts val="0"/>
                        </a:spcAft>
                        <a:buNone/>
                      </a:pPr>
                      <a:r>
                        <a:rPr lang="en-US" sz="2000" b="1" u="none" strike="noStrike" cap="none">
                          <a:latin typeface="Courier New"/>
                          <a:ea typeface="Courier New"/>
                          <a:cs typeface="Courier New"/>
                          <a:sym typeface="Courier New"/>
                        </a:rPr>
                        <a:t>MOV</a:t>
                      </a:r>
                      <a:endParaRPr sz="2000" u="none" strike="noStrike" cap="none">
                        <a:latin typeface="Courier New"/>
                        <a:ea typeface="Courier New"/>
                        <a:cs typeface="Courier New"/>
                        <a:sym typeface="Courier New"/>
                      </a:endParaRPr>
                    </a:p>
                  </a:txBody>
                  <a:tcPr marL="0" marR="0" marT="30475" marB="0">
                    <a:lnT w="9525" cap="flat" cmpd="sng">
                      <a:solidFill>
                        <a:srgbClr val="000000"/>
                      </a:solidFill>
                      <a:prstDash val="solid"/>
                      <a:round/>
                      <a:headEnd type="none" w="sm" len="sm"/>
                      <a:tailEnd type="none" w="sm" len="sm"/>
                    </a:lnT>
                  </a:tcPr>
                </a:tc>
                <a:tc>
                  <a:txBody>
                    <a:bodyPr/>
                    <a:lstStyle/>
                    <a:p>
                      <a:pPr marL="76200" marR="0" lvl="0" indent="0" algn="l" rtl="0">
                        <a:lnSpc>
                          <a:spcPct val="100000"/>
                        </a:lnSpc>
                        <a:spcBef>
                          <a:spcPts val="0"/>
                        </a:spcBef>
                        <a:spcAft>
                          <a:spcPts val="0"/>
                        </a:spcAft>
                        <a:buNone/>
                      </a:pPr>
                      <a:r>
                        <a:rPr lang="en-US" sz="2000" b="1" u="none" strike="noStrike" cap="none">
                          <a:latin typeface="Courier New"/>
                          <a:ea typeface="Courier New"/>
                          <a:cs typeface="Courier New"/>
                          <a:sym typeface="Courier New"/>
                        </a:rPr>
                        <a:t>Al,11110000b</a:t>
                      </a:r>
                      <a:endParaRPr sz="2000" u="none" strike="noStrike" cap="none">
                        <a:latin typeface="Courier New"/>
                        <a:ea typeface="Courier New"/>
                        <a:cs typeface="Courier New"/>
                        <a:sym typeface="Courier New"/>
                      </a:endParaRPr>
                    </a:p>
                  </a:txBody>
                  <a:tcPr marL="0" marR="0" marT="30475" marB="0">
                    <a:lnT w="9525" cap="flat" cmpd="sng">
                      <a:solidFill>
                        <a:srgbClr val="000000"/>
                      </a:solidFill>
                      <a:prstDash val="solid"/>
                      <a:round/>
                      <a:headEnd type="none" w="sm" len="sm"/>
                      <a:tailEnd type="none" w="sm" len="sm"/>
                    </a:lnT>
                  </a:tcPr>
                </a:tc>
                <a:tc gridSpan="3">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T w="9525" cap="flat" cmpd="sng">
                      <a:solidFill>
                        <a:srgbClr val="000000"/>
                      </a:solidFill>
                      <a:prstDash val="solid"/>
                      <a:round/>
                      <a:headEnd type="none" w="sm" len="sm"/>
                      <a:tailEnd type="none" w="sm" len="sm"/>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6100">
                <a:tc>
                  <a:txBody>
                    <a:bodyPr/>
                    <a:lstStyle/>
                    <a:p>
                      <a:pPr marL="0" marR="68580" lvl="0" indent="0" algn="r" rtl="0">
                        <a:lnSpc>
                          <a:spcPct val="107500"/>
                        </a:lnSpc>
                        <a:spcBef>
                          <a:spcPts val="0"/>
                        </a:spcBef>
                        <a:spcAft>
                          <a:spcPts val="0"/>
                        </a:spcAft>
                        <a:buNone/>
                      </a:pPr>
                      <a:r>
                        <a:rPr lang="en-US" sz="2000" b="1" u="none" strike="noStrike" cap="none">
                          <a:latin typeface="Courier New"/>
                          <a:ea typeface="Courier New"/>
                          <a:cs typeface="Courier New"/>
                          <a:sym typeface="Courier New"/>
                        </a:rPr>
                        <a:t>ROL</a:t>
                      </a:r>
                      <a:endParaRPr sz="2000" u="none" strike="noStrike" cap="none">
                        <a:latin typeface="Courier New"/>
                        <a:ea typeface="Courier New"/>
                        <a:cs typeface="Courier New"/>
                        <a:sym typeface="Courier New"/>
                      </a:endParaRPr>
                    </a:p>
                  </a:txBody>
                  <a:tcPr marL="0" marR="0" marT="0" marB="0"/>
                </a:tc>
                <a:tc>
                  <a:txBody>
                    <a:bodyPr/>
                    <a:lstStyle/>
                    <a:p>
                      <a:pPr marL="76200" marR="0" lvl="0" indent="0" algn="l" rtl="0">
                        <a:lnSpc>
                          <a:spcPct val="107500"/>
                        </a:lnSpc>
                        <a:spcBef>
                          <a:spcPts val="0"/>
                        </a:spcBef>
                        <a:spcAft>
                          <a:spcPts val="0"/>
                        </a:spcAft>
                        <a:buNone/>
                      </a:pPr>
                      <a:r>
                        <a:rPr lang="en-US" sz="2000" b="1" u="none" strike="noStrike" cap="none">
                          <a:latin typeface="Courier New"/>
                          <a:ea typeface="Courier New"/>
                          <a:cs typeface="Courier New"/>
                          <a:sym typeface="Courier New"/>
                        </a:rPr>
                        <a:t>Al,1</a:t>
                      </a:r>
                      <a:endParaRPr sz="2000" u="none" strike="noStrike" cap="none">
                        <a:latin typeface="Courier New"/>
                        <a:ea typeface="Courier New"/>
                        <a:cs typeface="Courier New"/>
                        <a:sym typeface="Courier New"/>
                      </a:endParaRPr>
                    </a:p>
                  </a:txBody>
                  <a:tcPr marL="0" marR="0" marT="0" marB="0"/>
                </a:tc>
                <a:tc>
                  <a:txBody>
                    <a:bodyPr/>
                    <a:lstStyle/>
                    <a:p>
                      <a:pPr marL="0" marR="68580" lvl="0" indent="0" algn="r" rtl="0">
                        <a:lnSpc>
                          <a:spcPct val="107500"/>
                        </a:lnSpc>
                        <a:spcBef>
                          <a:spcPts val="0"/>
                        </a:spcBef>
                        <a:spcAft>
                          <a:spcPts val="0"/>
                        </a:spcAft>
                        <a:buNone/>
                      </a:pPr>
                      <a:r>
                        <a:rPr lang="en-US" sz="2000" b="1" u="none" strike="noStrike" cap="none">
                          <a:latin typeface="Courier New"/>
                          <a:ea typeface="Courier New"/>
                          <a:cs typeface="Courier New"/>
                          <a:sym typeface="Courier New"/>
                        </a:rPr>
                        <a:t>;</a:t>
                      </a:r>
                      <a:endParaRPr sz="2000" u="none" strike="noStrike" cap="none">
                        <a:latin typeface="Courier New"/>
                        <a:ea typeface="Courier New"/>
                        <a:cs typeface="Courier New"/>
                        <a:sym typeface="Courier New"/>
                      </a:endParaRPr>
                    </a:p>
                  </a:txBody>
                  <a:tcPr marL="0" marR="0" marT="0" marB="0"/>
                </a:tc>
                <a:tc>
                  <a:txBody>
                    <a:bodyPr/>
                    <a:lstStyle/>
                    <a:p>
                      <a:pPr marL="76200" marR="0" lvl="0" indent="0" algn="l" rtl="0">
                        <a:lnSpc>
                          <a:spcPct val="107500"/>
                        </a:lnSpc>
                        <a:spcBef>
                          <a:spcPts val="0"/>
                        </a:spcBef>
                        <a:spcAft>
                          <a:spcPts val="0"/>
                        </a:spcAft>
                        <a:buNone/>
                      </a:pPr>
                      <a:r>
                        <a:rPr lang="en-US" sz="2000" b="1" u="none" strike="noStrike" cap="none">
                          <a:latin typeface="Courier New"/>
                          <a:ea typeface="Courier New"/>
                          <a:cs typeface="Courier New"/>
                          <a:sym typeface="Courier New"/>
                        </a:rPr>
                        <a:t>AL</a:t>
                      </a:r>
                      <a:endParaRPr sz="2000" u="none" strike="noStrike" cap="none">
                        <a:latin typeface="Courier New"/>
                        <a:ea typeface="Courier New"/>
                        <a:cs typeface="Courier New"/>
                        <a:sym typeface="Courier New"/>
                      </a:endParaRPr>
                    </a:p>
                  </a:txBody>
                  <a:tcPr marL="0" marR="0" marT="0" marB="0"/>
                </a:tc>
                <a:tc>
                  <a:txBody>
                    <a:bodyPr/>
                    <a:lstStyle/>
                    <a:p>
                      <a:pPr marL="76200" marR="0" lvl="0" indent="0" algn="l" rtl="0">
                        <a:lnSpc>
                          <a:spcPct val="107500"/>
                        </a:lnSpc>
                        <a:spcBef>
                          <a:spcPts val="0"/>
                        </a:spcBef>
                        <a:spcAft>
                          <a:spcPts val="0"/>
                        </a:spcAft>
                        <a:buNone/>
                      </a:pPr>
                      <a:r>
                        <a:rPr lang="en-US" sz="2000" b="1" u="none" strike="noStrike" cap="none">
                          <a:latin typeface="Courier New"/>
                          <a:ea typeface="Courier New"/>
                          <a:cs typeface="Courier New"/>
                          <a:sym typeface="Courier New"/>
                        </a:rPr>
                        <a:t>= 11100001b</a:t>
                      </a:r>
                      <a:endParaRPr sz="20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1"/>
                  </a:ext>
                </a:extLst>
              </a:tr>
              <a:tr h="466100">
                <a:tc>
                  <a:txBody>
                    <a:bodyPr/>
                    <a:lstStyle/>
                    <a:p>
                      <a:pPr marL="0" marR="68580" lvl="0" indent="0" algn="r" rtl="0">
                        <a:lnSpc>
                          <a:spcPct val="100000"/>
                        </a:lnSpc>
                        <a:spcBef>
                          <a:spcPts val="0"/>
                        </a:spcBef>
                        <a:spcAft>
                          <a:spcPts val="0"/>
                        </a:spcAft>
                        <a:buNone/>
                      </a:pPr>
                      <a:r>
                        <a:rPr lang="en-US" sz="2000" b="1" u="none" strike="noStrike" cap="none">
                          <a:latin typeface="Courier New"/>
                          <a:ea typeface="Courier New"/>
                          <a:cs typeface="Courier New"/>
                          <a:sym typeface="Courier New"/>
                        </a:rPr>
                        <a:t>MOV</a:t>
                      </a:r>
                      <a:endParaRPr sz="2000" u="none" strike="noStrike" cap="none">
                        <a:latin typeface="Courier New"/>
                        <a:ea typeface="Courier New"/>
                        <a:cs typeface="Courier New"/>
                        <a:sym typeface="Courier New"/>
                      </a:endParaRPr>
                    </a:p>
                  </a:txBody>
                  <a:tcPr marL="0" marR="0" marT="124450" marB="0"/>
                </a:tc>
                <a:tc>
                  <a:txBody>
                    <a:bodyPr/>
                    <a:lstStyle/>
                    <a:p>
                      <a:pPr marL="76200" marR="0" lvl="0" indent="0" algn="l" rtl="0">
                        <a:lnSpc>
                          <a:spcPct val="100000"/>
                        </a:lnSpc>
                        <a:spcBef>
                          <a:spcPts val="0"/>
                        </a:spcBef>
                        <a:spcAft>
                          <a:spcPts val="0"/>
                        </a:spcAft>
                        <a:buNone/>
                      </a:pPr>
                      <a:r>
                        <a:rPr lang="en-US" sz="2000" b="1" u="none" strike="noStrike" cap="none">
                          <a:latin typeface="Courier New"/>
                          <a:ea typeface="Courier New"/>
                          <a:cs typeface="Courier New"/>
                          <a:sym typeface="Courier New"/>
                        </a:rPr>
                        <a:t>Dl,3Fh</a:t>
                      </a:r>
                      <a:endParaRPr sz="2000" u="none" strike="noStrike" cap="none">
                        <a:latin typeface="Courier New"/>
                        <a:ea typeface="Courier New"/>
                        <a:cs typeface="Courier New"/>
                        <a:sym typeface="Courier New"/>
                      </a:endParaRPr>
                    </a:p>
                  </a:txBody>
                  <a:tcPr marL="0" marR="0" marT="124450" marB="0"/>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2"/>
                  </a:ext>
                </a:extLst>
              </a:tr>
              <a:tr h="349600">
                <a:tc>
                  <a:txBody>
                    <a:bodyPr/>
                    <a:lstStyle/>
                    <a:p>
                      <a:pPr marL="0" marR="68580" lvl="0" indent="0" algn="r" rtl="0">
                        <a:lnSpc>
                          <a:spcPct val="107500"/>
                        </a:lnSpc>
                        <a:spcBef>
                          <a:spcPts val="0"/>
                        </a:spcBef>
                        <a:spcAft>
                          <a:spcPts val="0"/>
                        </a:spcAft>
                        <a:buNone/>
                      </a:pPr>
                      <a:r>
                        <a:rPr lang="en-US" sz="2000" b="1" u="none" strike="noStrike" cap="none">
                          <a:latin typeface="Courier New"/>
                          <a:ea typeface="Courier New"/>
                          <a:cs typeface="Courier New"/>
                          <a:sym typeface="Courier New"/>
                        </a:rPr>
                        <a:t>ROL</a:t>
                      </a:r>
                      <a:endParaRPr sz="2000" u="none" strike="noStrike" cap="none">
                        <a:latin typeface="Courier New"/>
                        <a:ea typeface="Courier New"/>
                        <a:cs typeface="Courier New"/>
                        <a:sym typeface="Courier New"/>
                      </a:endParaRPr>
                    </a:p>
                  </a:txBody>
                  <a:tcPr marL="0" marR="0" marT="0" marB="0"/>
                </a:tc>
                <a:tc>
                  <a:txBody>
                    <a:bodyPr/>
                    <a:lstStyle/>
                    <a:p>
                      <a:pPr marL="76200" marR="0" lvl="0" indent="0" algn="l" rtl="0">
                        <a:lnSpc>
                          <a:spcPct val="107500"/>
                        </a:lnSpc>
                        <a:spcBef>
                          <a:spcPts val="0"/>
                        </a:spcBef>
                        <a:spcAft>
                          <a:spcPts val="0"/>
                        </a:spcAft>
                        <a:buNone/>
                      </a:pPr>
                      <a:r>
                        <a:rPr lang="en-US" sz="2000" b="1" u="none" strike="noStrike" cap="none">
                          <a:latin typeface="Courier New"/>
                          <a:ea typeface="Courier New"/>
                          <a:cs typeface="Courier New"/>
                          <a:sym typeface="Courier New"/>
                        </a:rPr>
                        <a:t>Dl,4</a:t>
                      </a:r>
                      <a:endParaRPr sz="2000" u="none" strike="noStrike" cap="none">
                        <a:latin typeface="Courier New"/>
                        <a:ea typeface="Courier New"/>
                        <a:cs typeface="Courier New"/>
                        <a:sym typeface="Courier New"/>
                      </a:endParaRPr>
                    </a:p>
                  </a:txBody>
                  <a:tcPr marL="0" marR="0" marT="0" marB="0"/>
                </a:tc>
                <a:tc>
                  <a:txBody>
                    <a:bodyPr/>
                    <a:lstStyle/>
                    <a:p>
                      <a:pPr marL="0" marR="68580" lvl="0" indent="0" algn="r" rtl="0">
                        <a:lnSpc>
                          <a:spcPct val="107500"/>
                        </a:lnSpc>
                        <a:spcBef>
                          <a:spcPts val="0"/>
                        </a:spcBef>
                        <a:spcAft>
                          <a:spcPts val="0"/>
                        </a:spcAft>
                        <a:buNone/>
                      </a:pPr>
                      <a:r>
                        <a:rPr lang="en-US" sz="2000" b="1" u="none" strike="noStrike" cap="none">
                          <a:latin typeface="Courier New"/>
                          <a:ea typeface="Courier New"/>
                          <a:cs typeface="Courier New"/>
                          <a:sym typeface="Courier New"/>
                        </a:rPr>
                        <a:t>;</a:t>
                      </a:r>
                      <a:endParaRPr sz="2000" u="none" strike="noStrike" cap="none">
                        <a:latin typeface="Courier New"/>
                        <a:ea typeface="Courier New"/>
                        <a:cs typeface="Courier New"/>
                        <a:sym typeface="Courier New"/>
                      </a:endParaRPr>
                    </a:p>
                  </a:txBody>
                  <a:tcPr marL="0" marR="0" marT="0" marB="0"/>
                </a:tc>
                <a:tc>
                  <a:txBody>
                    <a:bodyPr/>
                    <a:lstStyle/>
                    <a:p>
                      <a:pPr marL="76200" marR="0" lvl="0" indent="0" algn="l" rtl="0">
                        <a:lnSpc>
                          <a:spcPct val="107500"/>
                        </a:lnSpc>
                        <a:spcBef>
                          <a:spcPts val="0"/>
                        </a:spcBef>
                        <a:spcAft>
                          <a:spcPts val="0"/>
                        </a:spcAft>
                        <a:buNone/>
                      </a:pPr>
                      <a:r>
                        <a:rPr lang="en-US" sz="2000" b="1" u="none" strike="noStrike" cap="none">
                          <a:latin typeface="Courier New"/>
                          <a:ea typeface="Courier New"/>
                          <a:cs typeface="Courier New"/>
                          <a:sym typeface="Courier New"/>
                        </a:rPr>
                        <a:t>DL</a:t>
                      </a:r>
                      <a:endParaRPr sz="2000" u="none" strike="noStrike" cap="none">
                        <a:latin typeface="Courier New"/>
                        <a:ea typeface="Courier New"/>
                        <a:cs typeface="Courier New"/>
                        <a:sym typeface="Courier New"/>
                      </a:endParaRPr>
                    </a:p>
                  </a:txBody>
                  <a:tcPr marL="0" marR="0" marT="0" marB="0"/>
                </a:tc>
                <a:tc>
                  <a:txBody>
                    <a:bodyPr/>
                    <a:lstStyle/>
                    <a:p>
                      <a:pPr marL="76200" marR="0" lvl="0" indent="0" algn="l" rtl="0">
                        <a:lnSpc>
                          <a:spcPct val="107500"/>
                        </a:lnSpc>
                        <a:spcBef>
                          <a:spcPts val="0"/>
                        </a:spcBef>
                        <a:spcAft>
                          <a:spcPts val="0"/>
                        </a:spcAft>
                        <a:buNone/>
                      </a:pPr>
                      <a:r>
                        <a:rPr lang="en-US" sz="2000" b="1" u="none" strike="noStrike" cap="none">
                          <a:latin typeface="Courier New"/>
                          <a:ea typeface="Courier New"/>
                          <a:cs typeface="Courier New"/>
                          <a:sym typeface="Courier New"/>
                        </a:rPr>
                        <a:t>= F3h</a:t>
                      </a:r>
                      <a:endParaRPr sz="20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3"/>
                  </a:ext>
                </a:extLst>
              </a:tr>
            </a:tbl>
          </a:graphicData>
        </a:graphic>
      </p:graphicFrame>
      <p:sp>
        <p:nvSpPr>
          <p:cNvPr id="603" name="Google Shape;603;p43"/>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4"/>
          <p:cNvSpPr txBox="1">
            <a:spLocks noGrp="1"/>
          </p:cNvSpPr>
          <p:nvPr>
            <p:ph type="title"/>
          </p:nvPr>
        </p:nvSpPr>
        <p:spPr>
          <a:xfrm>
            <a:off x="535940" y="292100"/>
            <a:ext cx="314198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ROR Instruction</a:t>
            </a:r>
            <a:endParaRPr sz="3200">
              <a:latin typeface="Arial"/>
              <a:ea typeface="Arial"/>
              <a:cs typeface="Arial"/>
              <a:sym typeface="Arial"/>
            </a:endParaRPr>
          </a:p>
        </p:txBody>
      </p:sp>
      <p:sp>
        <p:nvSpPr>
          <p:cNvPr id="609" name="Google Shape;609;p44"/>
          <p:cNvSpPr txBox="1"/>
          <p:nvPr/>
        </p:nvSpPr>
        <p:spPr>
          <a:xfrm>
            <a:off x="459740" y="1084579"/>
            <a:ext cx="132715" cy="833119"/>
          </a:xfrm>
          <a:prstGeom prst="rect">
            <a:avLst/>
          </a:prstGeom>
          <a:noFill/>
          <a:ln>
            <a:noFill/>
          </a:ln>
        </p:spPr>
        <p:txBody>
          <a:bodyPr spcFirstLastPara="1" wrap="square" lIns="0" tIns="508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12700" marR="0" lvl="0" indent="0" algn="l" rtl="0">
              <a:lnSpc>
                <a:spcPct val="100000"/>
              </a:lnSpc>
              <a:spcBef>
                <a:spcPts val="30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610" name="Google Shape;610;p44"/>
          <p:cNvSpPr txBox="1"/>
          <p:nvPr/>
        </p:nvSpPr>
        <p:spPr>
          <a:xfrm>
            <a:off x="459740" y="2260600"/>
            <a:ext cx="1327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611" name="Google Shape;611;p44"/>
          <p:cNvSpPr txBox="1"/>
          <p:nvPr/>
        </p:nvSpPr>
        <p:spPr>
          <a:xfrm>
            <a:off x="802640" y="1099820"/>
            <a:ext cx="7523480" cy="1569720"/>
          </a:xfrm>
          <a:prstGeom prst="rect">
            <a:avLst/>
          </a:prstGeom>
          <a:noFill/>
          <a:ln>
            <a:noFill/>
          </a:ln>
        </p:spPr>
        <p:txBody>
          <a:bodyPr spcFirstLastPara="1" wrap="square" lIns="0" tIns="5205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ROR (rotate right) shifts each bit to the right</a:t>
            </a:r>
            <a:endParaRPr sz="2400">
              <a:solidFill>
                <a:schemeClr val="dk1"/>
              </a:solidFill>
              <a:latin typeface="Arial"/>
              <a:ea typeface="Arial"/>
              <a:cs typeface="Arial"/>
              <a:sym typeface="Arial"/>
            </a:endParaRPr>
          </a:p>
          <a:p>
            <a:pPr marL="12700" marR="5080" lvl="0" indent="0" algn="l" rtl="0">
              <a:lnSpc>
                <a:spcPct val="107916"/>
              </a:lnSpc>
              <a:spcBef>
                <a:spcPts val="635"/>
              </a:spcBef>
              <a:spcAft>
                <a:spcPts val="0"/>
              </a:spcAft>
              <a:buNone/>
            </a:pPr>
            <a:r>
              <a:rPr lang="en-US" sz="2400" b="1">
                <a:solidFill>
                  <a:schemeClr val="dk1"/>
                </a:solidFill>
                <a:latin typeface="Arial"/>
                <a:ea typeface="Arial"/>
                <a:cs typeface="Arial"/>
                <a:sym typeface="Arial"/>
              </a:rPr>
              <a:t>The lowest bit is copied into both the Carry flag and  into the highest bit</a:t>
            </a:r>
            <a:endParaRPr sz="2400">
              <a:solidFill>
                <a:schemeClr val="dk1"/>
              </a:solidFill>
              <a:latin typeface="Arial"/>
              <a:ea typeface="Arial"/>
              <a:cs typeface="Arial"/>
              <a:sym typeface="Arial"/>
            </a:endParaRPr>
          </a:p>
          <a:p>
            <a:pPr marL="12700" marR="0" lvl="0" indent="0" algn="l" rtl="0">
              <a:lnSpc>
                <a:spcPct val="100000"/>
              </a:lnSpc>
              <a:spcBef>
                <a:spcPts val="275"/>
              </a:spcBef>
              <a:spcAft>
                <a:spcPts val="0"/>
              </a:spcAft>
              <a:buNone/>
            </a:pPr>
            <a:r>
              <a:rPr lang="en-US" sz="2400" b="1">
                <a:solidFill>
                  <a:schemeClr val="dk1"/>
                </a:solidFill>
                <a:latin typeface="Arial"/>
                <a:ea typeface="Arial"/>
                <a:cs typeface="Arial"/>
                <a:sym typeface="Arial"/>
              </a:rPr>
              <a:t>No bits are lost</a:t>
            </a:r>
            <a:endParaRPr sz="2400">
              <a:solidFill>
                <a:schemeClr val="dk1"/>
              </a:solidFill>
              <a:latin typeface="Arial"/>
              <a:ea typeface="Arial"/>
              <a:cs typeface="Arial"/>
              <a:sym typeface="Arial"/>
            </a:endParaRPr>
          </a:p>
        </p:txBody>
      </p:sp>
      <p:sp>
        <p:nvSpPr>
          <p:cNvPr id="612" name="Google Shape;612;p44"/>
          <p:cNvSpPr/>
          <p:nvPr/>
        </p:nvSpPr>
        <p:spPr>
          <a:xfrm>
            <a:off x="685800" y="2895600"/>
            <a:ext cx="7315200" cy="1524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613" name="Google Shape;613;p44"/>
          <p:cNvGraphicFramePr/>
          <p:nvPr/>
        </p:nvGraphicFramePr>
        <p:xfrm>
          <a:off x="833527" y="4724400"/>
          <a:ext cx="7162800" cy="1626463"/>
        </p:xfrm>
        <a:graphic>
          <a:graphicData uri="http://schemas.openxmlformats.org/drawingml/2006/table">
            <a:tbl>
              <a:tblPr firstRow="1" bandRow="1">
                <a:noFill/>
                <a:tableStyleId>{BD6958E2-4D59-4B7E-A24A-5A335BC5D1EE}</a:tableStyleId>
              </a:tblPr>
              <a:tblGrid>
                <a:gridCol w="670550">
                  <a:extLst>
                    <a:ext uri="{9D8B030D-6E8A-4147-A177-3AD203B41FA5}">
                      <a16:colId xmlns:a16="http://schemas.microsoft.com/office/drawing/2014/main" val="20000"/>
                    </a:ext>
                  </a:extLst>
                </a:gridCol>
                <a:gridCol w="2352675">
                  <a:extLst>
                    <a:ext uri="{9D8B030D-6E8A-4147-A177-3AD203B41FA5}">
                      <a16:colId xmlns:a16="http://schemas.microsoft.com/office/drawing/2014/main" val="20001"/>
                    </a:ext>
                  </a:extLst>
                </a:gridCol>
                <a:gridCol w="4139575">
                  <a:extLst>
                    <a:ext uri="{9D8B030D-6E8A-4147-A177-3AD203B41FA5}">
                      <a16:colId xmlns:a16="http://schemas.microsoft.com/office/drawing/2014/main" val="20002"/>
                    </a:ext>
                  </a:extLst>
                </a:gridCol>
              </a:tblGrid>
              <a:tr h="371825">
                <a:tc>
                  <a:txBody>
                    <a:bodyPr/>
                    <a:lstStyle/>
                    <a:p>
                      <a:pPr marL="60325" marR="0" lvl="0" indent="0" algn="ctr" rtl="0">
                        <a:lnSpc>
                          <a:spcPct val="100000"/>
                        </a:lnSpc>
                        <a:spcBef>
                          <a:spcPts val="0"/>
                        </a:spcBef>
                        <a:spcAft>
                          <a:spcPts val="0"/>
                        </a:spcAft>
                        <a:buNone/>
                      </a:pPr>
                      <a:r>
                        <a:rPr lang="en-US" sz="2000" b="1" u="none" strike="noStrike" cap="none">
                          <a:latin typeface="Courier New"/>
                          <a:ea typeface="Courier New"/>
                          <a:cs typeface="Courier New"/>
                          <a:sym typeface="Courier New"/>
                        </a:rPr>
                        <a:t>MOV</a:t>
                      </a:r>
                      <a:endParaRPr sz="2000" u="none" strike="noStrike" cap="none">
                        <a:latin typeface="Courier New"/>
                        <a:ea typeface="Courier New"/>
                        <a:cs typeface="Courier New"/>
                        <a:sym typeface="Courier New"/>
                      </a:endParaRPr>
                    </a:p>
                  </a:txBody>
                  <a:tcPr marL="0" marR="0" marT="30475" marB="0">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76200" marR="0" lvl="0" indent="0" algn="l" rtl="0">
                        <a:lnSpc>
                          <a:spcPct val="100000"/>
                        </a:lnSpc>
                        <a:spcBef>
                          <a:spcPts val="0"/>
                        </a:spcBef>
                        <a:spcAft>
                          <a:spcPts val="0"/>
                        </a:spcAft>
                        <a:buNone/>
                      </a:pPr>
                      <a:r>
                        <a:rPr lang="en-US" sz="2000" b="1" u="none" strike="noStrike" cap="none">
                          <a:latin typeface="Courier New"/>
                          <a:ea typeface="Courier New"/>
                          <a:cs typeface="Courier New"/>
                          <a:sym typeface="Courier New"/>
                        </a:rPr>
                        <a:t>AL,11110000b</a:t>
                      </a:r>
                      <a:endParaRPr sz="2000" u="none" strike="noStrike" cap="none">
                        <a:latin typeface="Courier New"/>
                        <a:ea typeface="Courier New"/>
                        <a:cs typeface="Courier New"/>
                        <a:sym typeface="Courier New"/>
                      </a:endParaRPr>
                    </a:p>
                  </a:txBody>
                  <a:tcPr marL="0" marR="0" marT="30475" marB="0">
                    <a:lnT w="9525" cap="flat" cmpd="sng">
                      <a:solidFill>
                        <a:srgbClr val="000000"/>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0"/>
                  </a:ext>
                </a:extLst>
              </a:tr>
              <a:tr h="465450">
                <a:tc>
                  <a:txBody>
                    <a:bodyPr/>
                    <a:lstStyle/>
                    <a:p>
                      <a:pPr marL="60325" marR="0" lvl="0" indent="0" algn="ctr" rtl="0">
                        <a:lnSpc>
                          <a:spcPct val="107500"/>
                        </a:lnSpc>
                        <a:spcBef>
                          <a:spcPts val="0"/>
                        </a:spcBef>
                        <a:spcAft>
                          <a:spcPts val="0"/>
                        </a:spcAft>
                        <a:buNone/>
                      </a:pPr>
                      <a:r>
                        <a:rPr lang="en-US" sz="2000" b="1" u="none" strike="noStrike" cap="none">
                          <a:latin typeface="Courier New"/>
                          <a:ea typeface="Courier New"/>
                          <a:cs typeface="Courier New"/>
                          <a:sym typeface="Courier New"/>
                        </a:rPr>
                        <a:t>ROR</a:t>
                      </a:r>
                      <a:endParaRPr sz="2000" u="none" strike="noStrike" cap="none">
                        <a:latin typeface="Courier New"/>
                        <a:ea typeface="Courier New"/>
                        <a:cs typeface="Courier New"/>
                        <a:sym typeface="Courier New"/>
                      </a:endParaRPr>
                    </a:p>
                  </a:txBody>
                  <a:tcPr marL="0" marR="0" marT="0" marB="0">
                    <a:lnL w="9525" cap="flat" cmpd="sng">
                      <a:solidFill>
                        <a:srgbClr val="000000"/>
                      </a:solidFill>
                      <a:prstDash val="solid"/>
                      <a:round/>
                      <a:headEnd type="none" w="sm" len="sm"/>
                      <a:tailEnd type="none" w="sm" len="sm"/>
                    </a:lnL>
                  </a:tcPr>
                </a:tc>
                <a:tc>
                  <a:txBody>
                    <a:bodyPr/>
                    <a:lstStyle/>
                    <a:p>
                      <a:pPr marL="76200" marR="0" lvl="0" indent="0" algn="l" rtl="0">
                        <a:lnSpc>
                          <a:spcPct val="107500"/>
                        </a:lnSpc>
                        <a:spcBef>
                          <a:spcPts val="0"/>
                        </a:spcBef>
                        <a:spcAft>
                          <a:spcPts val="0"/>
                        </a:spcAft>
                        <a:buNone/>
                      </a:pPr>
                      <a:r>
                        <a:rPr lang="en-US" sz="2000" b="1" u="none" strike="noStrike" cap="none">
                          <a:latin typeface="Courier New"/>
                          <a:ea typeface="Courier New"/>
                          <a:cs typeface="Courier New"/>
                          <a:sym typeface="Courier New"/>
                        </a:rPr>
                        <a:t>AL,1</a:t>
                      </a:r>
                      <a:endParaRPr sz="2000" u="none" strike="noStrike" cap="none">
                        <a:latin typeface="Courier New"/>
                        <a:ea typeface="Courier New"/>
                        <a:cs typeface="Courier New"/>
                        <a:sym typeface="Courier New"/>
                      </a:endParaRPr>
                    </a:p>
                  </a:txBody>
                  <a:tcPr marL="0" marR="0" marT="0" marB="0"/>
                </a:tc>
                <a:tc>
                  <a:txBody>
                    <a:bodyPr/>
                    <a:lstStyle/>
                    <a:p>
                      <a:pPr marL="447675" marR="0" lvl="0" indent="0" algn="l" rtl="0">
                        <a:lnSpc>
                          <a:spcPct val="107500"/>
                        </a:lnSpc>
                        <a:spcBef>
                          <a:spcPts val="0"/>
                        </a:spcBef>
                        <a:spcAft>
                          <a:spcPts val="0"/>
                        </a:spcAft>
                        <a:buNone/>
                      </a:pPr>
                      <a:r>
                        <a:rPr lang="en-US" sz="2000" b="1" u="none" strike="noStrike" cap="none">
                          <a:latin typeface="Courier New"/>
                          <a:ea typeface="Courier New"/>
                          <a:cs typeface="Courier New"/>
                          <a:sym typeface="Courier New"/>
                        </a:rPr>
                        <a:t>; AL = 01111000b</a:t>
                      </a:r>
                      <a:endParaRPr sz="2000" u="none" strike="noStrike" cap="none">
                        <a:latin typeface="Courier New"/>
                        <a:ea typeface="Courier New"/>
                        <a:cs typeface="Courier New"/>
                        <a:sym typeface="Courier New"/>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1"/>
                  </a:ext>
                </a:extLst>
              </a:tr>
              <a:tr h="466100">
                <a:tc>
                  <a:txBody>
                    <a:bodyPr/>
                    <a:lstStyle/>
                    <a:p>
                      <a:pPr marL="60325" marR="0" lvl="0" indent="0" algn="ctr" rtl="0">
                        <a:lnSpc>
                          <a:spcPct val="100000"/>
                        </a:lnSpc>
                        <a:spcBef>
                          <a:spcPts val="0"/>
                        </a:spcBef>
                        <a:spcAft>
                          <a:spcPts val="0"/>
                        </a:spcAft>
                        <a:buNone/>
                      </a:pPr>
                      <a:r>
                        <a:rPr lang="en-US" sz="2000" b="1" u="none" strike="noStrike" cap="none">
                          <a:latin typeface="Courier New"/>
                          <a:ea typeface="Courier New"/>
                          <a:cs typeface="Courier New"/>
                          <a:sym typeface="Courier New"/>
                        </a:rPr>
                        <a:t>MOV</a:t>
                      </a:r>
                      <a:endParaRPr sz="2000" u="none" strike="noStrike" cap="none">
                        <a:latin typeface="Courier New"/>
                        <a:ea typeface="Courier New"/>
                        <a:cs typeface="Courier New"/>
                        <a:sym typeface="Courier New"/>
                      </a:endParaRPr>
                    </a:p>
                  </a:txBody>
                  <a:tcPr marL="0" marR="0" marT="123825" marB="0">
                    <a:lnL w="9525" cap="flat" cmpd="sng">
                      <a:solidFill>
                        <a:srgbClr val="000000"/>
                      </a:solidFill>
                      <a:prstDash val="solid"/>
                      <a:round/>
                      <a:headEnd type="none" w="sm" len="sm"/>
                      <a:tailEnd type="none" w="sm" len="sm"/>
                    </a:lnL>
                  </a:tcPr>
                </a:tc>
                <a:tc>
                  <a:txBody>
                    <a:bodyPr/>
                    <a:lstStyle/>
                    <a:p>
                      <a:pPr marL="76200" marR="0" lvl="0" indent="0" algn="l" rtl="0">
                        <a:lnSpc>
                          <a:spcPct val="100000"/>
                        </a:lnSpc>
                        <a:spcBef>
                          <a:spcPts val="0"/>
                        </a:spcBef>
                        <a:spcAft>
                          <a:spcPts val="0"/>
                        </a:spcAft>
                        <a:buNone/>
                      </a:pPr>
                      <a:r>
                        <a:rPr lang="en-US" sz="2000" b="1" u="none" strike="noStrike" cap="none">
                          <a:latin typeface="Courier New"/>
                          <a:ea typeface="Courier New"/>
                          <a:cs typeface="Courier New"/>
                          <a:sym typeface="Courier New"/>
                        </a:rPr>
                        <a:t>DL,3Fh</a:t>
                      </a:r>
                      <a:endParaRPr sz="2000" u="none" strike="noStrike" cap="none">
                        <a:latin typeface="Courier New"/>
                        <a:ea typeface="Courier New"/>
                        <a:cs typeface="Courier New"/>
                        <a:sym typeface="Courier New"/>
                      </a:endParaRPr>
                    </a:p>
                  </a:txBody>
                  <a:tcPr marL="0" marR="0" marT="123825" marB="0"/>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2"/>
                  </a:ext>
                </a:extLst>
              </a:tr>
              <a:tr h="296825">
                <a:tc>
                  <a:txBody>
                    <a:bodyPr/>
                    <a:lstStyle/>
                    <a:p>
                      <a:pPr marL="60325" marR="0" lvl="0" indent="0" algn="ctr" rtl="0">
                        <a:lnSpc>
                          <a:spcPct val="107750"/>
                        </a:lnSpc>
                        <a:spcBef>
                          <a:spcPts val="0"/>
                        </a:spcBef>
                        <a:spcAft>
                          <a:spcPts val="0"/>
                        </a:spcAft>
                        <a:buNone/>
                      </a:pPr>
                      <a:r>
                        <a:rPr lang="en-US" sz="2000" b="1" u="none" strike="noStrike" cap="none">
                          <a:latin typeface="Courier New"/>
                          <a:ea typeface="Courier New"/>
                          <a:cs typeface="Courier New"/>
                          <a:sym typeface="Courier New"/>
                        </a:rPr>
                        <a:t>ROR</a:t>
                      </a:r>
                      <a:endParaRPr sz="2000" u="none" strike="noStrike" cap="none">
                        <a:latin typeface="Courier New"/>
                        <a:ea typeface="Courier New"/>
                        <a:cs typeface="Courier New"/>
                        <a:sym typeface="Courier New"/>
                      </a:endParaRPr>
                    </a:p>
                  </a:txBody>
                  <a:tcPr marL="0" marR="0" marT="0" marB="0">
                    <a:lnL w="9525" cap="flat" cmpd="sng">
                      <a:solidFill>
                        <a:srgbClr val="000000"/>
                      </a:solidFill>
                      <a:prstDash val="solid"/>
                      <a:round/>
                      <a:headEnd type="none" w="sm" len="sm"/>
                      <a:tailEnd type="none" w="sm" len="sm"/>
                    </a:lnL>
                    <a:lnB w="9525" cap="flat" cmpd="sng">
                      <a:solidFill>
                        <a:srgbClr val="000000"/>
                      </a:solidFill>
                      <a:prstDash val="solid"/>
                      <a:round/>
                      <a:headEnd type="none" w="sm" len="sm"/>
                      <a:tailEnd type="none" w="sm" len="sm"/>
                    </a:lnB>
                  </a:tcPr>
                </a:tc>
                <a:tc>
                  <a:txBody>
                    <a:bodyPr/>
                    <a:lstStyle/>
                    <a:p>
                      <a:pPr marL="76200" marR="0" lvl="0" indent="0" algn="l" rtl="0">
                        <a:lnSpc>
                          <a:spcPct val="107750"/>
                        </a:lnSpc>
                        <a:spcBef>
                          <a:spcPts val="0"/>
                        </a:spcBef>
                        <a:spcAft>
                          <a:spcPts val="0"/>
                        </a:spcAft>
                        <a:buNone/>
                      </a:pPr>
                      <a:r>
                        <a:rPr lang="en-US" sz="2000" b="1" u="none" strike="noStrike" cap="none">
                          <a:latin typeface="Courier New"/>
                          <a:ea typeface="Courier New"/>
                          <a:cs typeface="Courier New"/>
                          <a:sym typeface="Courier New"/>
                        </a:rPr>
                        <a:t>DL,4</a:t>
                      </a:r>
                      <a:endParaRPr sz="2000" u="none" strike="noStrike" cap="none">
                        <a:latin typeface="Courier New"/>
                        <a:ea typeface="Courier New"/>
                        <a:cs typeface="Courier New"/>
                        <a:sym typeface="Courier New"/>
                      </a:endParaRPr>
                    </a:p>
                  </a:txBody>
                  <a:tcPr marL="0" marR="0" marT="0" marB="0">
                    <a:lnB w="9525" cap="flat" cmpd="sng">
                      <a:solidFill>
                        <a:srgbClr val="000000"/>
                      </a:solidFill>
                      <a:prstDash val="solid"/>
                      <a:round/>
                      <a:headEnd type="none" w="sm" len="sm"/>
                      <a:tailEnd type="none" w="sm" len="sm"/>
                    </a:lnB>
                  </a:tcPr>
                </a:tc>
                <a:tc>
                  <a:txBody>
                    <a:bodyPr/>
                    <a:lstStyle/>
                    <a:p>
                      <a:pPr marL="447675" marR="0" lvl="0" indent="0" algn="l" rtl="0">
                        <a:lnSpc>
                          <a:spcPct val="107750"/>
                        </a:lnSpc>
                        <a:spcBef>
                          <a:spcPts val="0"/>
                        </a:spcBef>
                        <a:spcAft>
                          <a:spcPts val="0"/>
                        </a:spcAft>
                        <a:buNone/>
                      </a:pPr>
                      <a:r>
                        <a:rPr lang="en-US" sz="2000" b="1" u="none" strike="noStrike" cap="none">
                          <a:latin typeface="Courier New"/>
                          <a:ea typeface="Courier New"/>
                          <a:cs typeface="Courier New"/>
                          <a:sym typeface="Courier New"/>
                        </a:rPr>
                        <a:t>; DL = F3h</a:t>
                      </a:r>
                      <a:endParaRPr sz="2000" u="none" strike="noStrike" cap="none">
                        <a:latin typeface="Courier New"/>
                        <a:ea typeface="Courier New"/>
                        <a:cs typeface="Courier New"/>
                        <a:sym typeface="Courier New"/>
                      </a:endParaRPr>
                    </a:p>
                  </a:txBody>
                  <a:tcPr marL="0" marR="0" marT="0" marB="0">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14" name="Google Shape;614;p44"/>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5"/>
          <p:cNvSpPr txBox="1">
            <a:spLocks noGrp="1"/>
          </p:cNvSpPr>
          <p:nvPr>
            <p:ph type="title"/>
          </p:nvPr>
        </p:nvSpPr>
        <p:spPr>
          <a:xfrm>
            <a:off x="459740" y="322579"/>
            <a:ext cx="307467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RCL Instruction</a:t>
            </a:r>
            <a:endParaRPr sz="3200">
              <a:latin typeface="Arial"/>
              <a:ea typeface="Arial"/>
              <a:cs typeface="Arial"/>
              <a:sym typeface="Arial"/>
            </a:endParaRPr>
          </a:p>
        </p:txBody>
      </p:sp>
      <p:sp>
        <p:nvSpPr>
          <p:cNvPr id="620" name="Google Shape;620;p45"/>
          <p:cNvSpPr txBox="1"/>
          <p:nvPr/>
        </p:nvSpPr>
        <p:spPr>
          <a:xfrm>
            <a:off x="307340" y="1005840"/>
            <a:ext cx="132715" cy="1351280"/>
          </a:xfrm>
          <a:prstGeom prst="rect">
            <a:avLst/>
          </a:prstGeom>
          <a:noFill/>
          <a:ln>
            <a:noFill/>
          </a:ln>
        </p:spPr>
        <p:txBody>
          <a:bodyPr spcFirstLastPara="1" wrap="square" lIns="0" tIns="889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12700" marR="0" lvl="0" indent="0" algn="l" rtl="0">
              <a:lnSpc>
                <a:spcPct val="100000"/>
              </a:lnSpc>
              <a:spcBef>
                <a:spcPts val="60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12700" marR="0" lvl="0" indent="0" algn="l" rtl="0">
              <a:lnSpc>
                <a:spcPct val="100000"/>
              </a:lnSpc>
              <a:spcBef>
                <a:spcPts val="60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621" name="Google Shape;621;p45"/>
          <p:cNvSpPr txBox="1"/>
          <p:nvPr/>
        </p:nvSpPr>
        <p:spPr>
          <a:xfrm>
            <a:off x="650240" y="1023620"/>
            <a:ext cx="6880859" cy="1350010"/>
          </a:xfrm>
          <a:prstGeom prst="rect">
            <a:avLst/>
          </a:prstGeom>
          <a:noFill/>
          <a:ln>
            <a:noFill/>
          </a:ln>
        </p:spPr>
        <p:txBody>
          <a:bodyPr spcFirstLastPara="1" wrap="square" lIns="0" tIns="12700" rIns="0" bIns="0" anchor="t" anchorCtr="0">
            <a:spAutoFit/>
          </a:bodyPr>
          <a:lstStyle/>
          <a:p>
            <a:pPr marL="12700" marR="5080" lvl="0" indent="0" algn="l" rtl="0">
              <a:lnSpc>
                <a:spcPct val="120700"/>
              </a:lnSpc>
              <a:spcBef>
                <a:spcPts val="0"/>
              </a:spcBef>
              <a:spcAft>
                <a:spcPts val="0"/>
              </a:spcAft>
              <a:buNone/>
            </a:pPr>
            <a:r>
              <a:rPr lang="en-US" sz="2400" b="1">
                <a:solidFill>
                  <a:schemeClr val="dk1"/>
                </a:solidFill>
                <a:latin typeface="Arial"/>
                <a:ea typeface="Arial"/>
                <a:cs typeface="Arial"/>
                <a:sym typeface="Arial"/>
              </a:rPr>
              <a:t>RCL (rotate carry left) shifts each bit to the left  Copies the Carry flag to the least significant bit  Copies the most significant bit to the Carry flag</a:t>
            </a:r>
            <a:endParaRPr sz="2400">
              <a:solidFill>
                <a:schemeClr val="dk1"/>
              </a:solidFill>
              <a:latin typeface="Arial"/>
              <a:ea typeface="Arial"/>
              <a:cs typeface="Arial"/>
              <a:sym typeface="Arial"/>
            </a:endParaRPr>
          </a:p>
        </p:txBody>
      </p:sp>
      <p:sp>
        <p:nvSpPr>
          <p:cNvPr id="622" name="Google Shape;622;p45"/>
          <p:cNvSpPr/>
          <p:nvPr/>
        </p:nvSpPr>
        <p:spPr>
          <a:xfrm>
            <a:off x="2255520" y="3614420"/>
            <a:ext cx="726440" cy="58419"/>
          </a:xfrm>
          <a:custGeom>
            <a:avLst/>
            <a:gdLst/>
            <a:ahLst/>
            <a:cxnLst/>
            <a:rect l="l" t="t" r="r" b="b"/>
            <a:pathLst>
              <a:path w="726439" h="58420" extrusionOk="0">
                <a:moveTo>
                  <a:pt x="670560" y="0"/>
                </a:moveTo>
                <a:lnTo>
                  <a:pt x="0" y="0"/>
                </a:lnTo>
                <a:lnTo>
                  <a:pt x="55880" y="58419"/>
                </a:lnTo>
                <a:lnTo>
                  <a:pt x="726440" y="58419"/>
                </a:lnTo>
                <a:lnTo>
                  <a:pt x="67056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3" name="Google Shape;623;p45"/>
          <p:cNvSpPr/>
          <p:nvPr/>
        </p:nvSpPr>
        <p:spPr>
          <a:xfrm>
            <a:off x="2255520" y="3614420"/>
            <a:ext cx="726440" cy="58419"/>
          </a:xfrm>
          <a:custGeom>
            <a:avLst/>
            <a:gdLst/>
            <a:ahLst/>
            <a:cxnLst/>
            <a:rect l="l" t="t" r="r" b="b"/>
            <a:pathLst>
              <a:path w="726439" h="58420" extrusionOk="0">
                <a:moveTo>
                  <a:pt x="670560" y="0"/>
                </a:moveTo>
                <a:lnTo>
                  <a:pt x="0" y="0"/>
                </a:lnTo>
                <a:lnTo>
                  <a:pt x="55880" y="58419"/>
                </a:lnTo>
                <a:lnTo>
                  <a:pt x="726440" y="58419"/>
                </a:lnTo>
                <a:lnTo>
                  <a:pt x="67056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4" name="Google Shape;624;p45"/>
          <p:cNvSpPr/>
          <p:nvPr/>
        </p:nvSpPr>
        <p:spPr>
          <a:xfrm>
            <a:off x="2926079" y="3152139"/>
            <a:ext cx="55880" cy="520700"/>
          </a:xfrm>
          <a:custGeom>
            <a:avLst/>
            <a:gdLst/>
            <a:ahLst/>
            <a:cxnLst/>
            <a:rect l="l" t="t" r="r" b="b"/>
            <a:pathLst>
              <a:path w="55880" h="520700" extrusionOk="0">
                <a:moveTo>
                  <a:pt x="0" y="0"/>
                </a:moveTo>
                <a:lnTo>
                  <a:pt x="0" y="462280"/>
                </a:lnTo>
                <a:lnTo>
                  <a:pt x="55880" y="520700"/>
                </a:lnTo>
                <a:lnTo>
                  <a:pt x="55880" y="58420"/>
                </a:lnTo>
                <a:lnTo>
                  <a:pt x="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5" name="Google Shape;625;p45"/>
          <p:cNvSpPr/>
          <p:nvPr/>
        </p:nvSpPr>
        <p:spPr>
          <a:xfrm>
            <a:off x="2926079" y="3152139"/>
            <a:ext cx="55880" cy="520700"/>
          </a:xfrm>
          <a:custGeom>
            <a:avLst/>
            <a:gdLst/>
            <a:ahLst/>
            <a:cxnLst/>
            <a:rect l="l" t="t" r="r" b="b"/>
            <a:pathLst>
              <a:path w="55880" h="520700" extrusionOk="0">
                <a:moveTo>
                  <a:pt x="55880" y="520700"/>
                </a:moveTo>
                <a:lnTo>
                  <a:pt x="0" y="462280"/>
                </a:lnTo>
                <a:lnTo>
                  <a:pt x="0" y="0"/>
                </a:lnTo>
                <a:lnTo>
                  <a:pt x="55880" y="58420"/>
                </a:lnTo>
                <a:lnTo>
                  <a:pt x="55880" y="520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6" name="Google Shape;626;p45"/>
          <p:cNvSpPr/>
          <p:nvPr/>
        </p:nvSpPr>
        <p:spPr>
          <a:xfrm>
            <a:off x="2255520" y="3152139"/>
            <a:ext cx="670560" cy="462280"/>
          </a:xfrm>
          <a:custGeom>
            <a:avLst/>
            <a:gdLst/>
            <a:ahLst/>
            <a:cxnLst/>
            <a:rect l="l" t="t" r="r" b="b"/>
            <a:pathLst>
              <a:path w="670560" h="462279" extrusionOk="0">
                <a:moveTo>
                  <a:pt x="670560" y="462280"/>
                </a:moveTo>
                <a:lnTo>
                  <a:pt x="0" y="462280"/>
                </a:lnTo>
                <a:lnTo>
                  <a:pt x="0" y="0"/>
                </a:lnTo>
                <a:lnTo>
                  <a:pt x="670560" y="0"/>
                </a:lnTo>
                <a:lnTo>
                  <a:pt x="670560" y="46228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7" name="Google Shape;627;p45"/>
          <p:cNvSpPr/>
          <p:nvPr/>
        </p:nvSpPr>
        <p:spPr>
          <a:xfrm>
            <a:off x="2255520" y="3152139"/>
            <a:ext cx="670560" cy="462280"/>
          </a:xfrm>
          <a:custGeom>
            <a:avLst/>
            <a:gdLst/>
            <a:ahLst/>
            <a:cxnLst/>
            <a:rect l="l" t="t" r="r" b="b"/>
            <a:pathLst>
              <a:path w="670560" h="462279" extrusionOk="0">
                <a:moveTo>
                  <a:pt x="670560" y="462280"/>
                </a:moveTo>
                <a:lnTo>
                  <a:pt x="0" y="462280"/>
                </a:lnTo>
                <a:lnTo>
                  <a:pt x="0" y="0"/>
                </a:lnTo>
                <a:lnTo>
                  <a:pt x="670560" y="0"/>
                </a:lnTo>
                <a:lnTo>
                  <a:pt x="670560" y="46228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8" name="Google Shape;628;p45"/>
          <p:cNvSpPr/>
          <p:nvPr/>
        </p:nvSpPr>
        <p:spPr>
          <a:xfrm>
            <a:off x="2926079" y="3614420"/>
            <a:ext cx="726440" cy="58419"/>
          </a:xfrm>
          <a:custGeom>
            <a:avLst/>
            <a:gdLst/>
            <a:ahLst/>
            <a:cxnLst/>
            <a:rect l="l" t="t" r="r" b="b"/>
            <a:pathLst>
              <a:path w="726439" h="58420" extrusionOk="0">
                <a:moveTo>
                  <a:pt x="669290" y="0"/>
                </a:moveTo>
                <a:lnTo>
                  <a:pt x="0" y="0"/>
                </a:lnTo>
                <a:lnTo>
                  <a:pt x="55880" y="58419"/>
                </a:lnTo>
                <a:lnTo>
                  <a:pt x="726440" y="58419"/>
                </a:lnTo>
                <a:lnTo>
                  <a:pt x="66929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9" name="Google Shape;629;p45"/>
          <p:cNvSpPr/>
          <p:nvPr/>
        </p:nvSpPr>
        <p:spPr>
          <a:xfrm>
            <a:off x="2926079" y="3614420"/>
            <a:ext cx="726440" cy="58419"/>
          </a:xfrm>
          <a:custGeom>
            <a:avLst/>
            <a:gdLst/>
            <a:ahLst/>
            <a:cxnLst/>
            <a:rect l="l" t="t" r="r" b="b"/>
            <a:pathLst>
              <a:path w="726439" h="58420" extrusionOk="0">
                <a:moveTo>
                  <a:pt x="669290" y="0"/>
                </a:moveTo>
                <a:lnTo>
                  <a:pt x="0" y="0"/>
                </a:lnTo>
                <a:lnTo>
                  <a:pt x="55880" y="58419"/>
                </a:lnTo>
                <a:lnTo>
                  <a:pt x="726440" y="58419"/>
                </a:lnTo>
                <a:lnTo>
                  <a:pt x="66929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0" name="Google Shape;630;p45"/>
          <p:cNvSpPr/>
          <p:nvPr/>
        </p:nvSpPr>
        <p:spPr>
          <a:xfrm>
            <a:off x="3595370" y="3152139"/>
            <a:ext cx="57150" cy="520700"/>
          </a:xfrm>
          <a:custGeom>
            <a:avLst/>
            <a:gdLst/>
            <a:ahLst/>
            <a:cxnLst/>
            <a:rect l="l" t="t" r="r" b="b"/>
            <a:pathLst>
              <a:path w="57150" h="520700" extrusionOk="0">
                <a:moveTo>
                  <a:pt x="0" y="0"/>
                </a:moveTo>
                <a:lnTo>
                  <a:pt x="0" y="462280"/>
                </a:lnTo>
                <a:lnTo>
                  <a:pt x="57150" y="520700"/>
                </a:lnTo>
                <a:lnTo>
                  <a:pt x="57150" y="58420"/>
                </a:lnTo>
                <a:lnTo>
                  <a:pt x="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1" name="Google Shape;631;p45"/>
          <p:cNvSpPr/>
          <p:nvPr/>
        </p:nvSpPr>
        <p:spPr>
          <a:xfrm>
            <a:off x="3595370" y="3152139"/>
            <a:ext cx="57150" cy="520700"/>
          </a:xfrm>
          <a:custGeom>
            <a:avLst/>
            <a:gdLst/>
            <a:ahLst/>
            <a:cxnLst/>
            <a:rect l="l" t="t" r="r" b="b"/>
            <a:pathLst>
              <a:path w="57150" h="520700" extrusionOk="0">
                <a:moveTo>
                  <a:pt x="57150" y="520700"/>
                </a:moveTo>
                <a:lnTo>
                  <a:pt x="0" y="462280"/>
                </a:lnTo>
                <a:lnTo>
                  <a:pt x="0" y="0"/>
                </a:lnTo>
                <a:lnTo>
                  <a:pt x="57150" y="58420"/>
                </a:lnTo>
                <a:lnTo>
                  <a:pt x="57150" y="520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2" name="Google Shape;632;p45"/>
          <p:cNvSpPr/>
          <p:nvPr/>
        </p:nvSpPr>
        <p:spPr>
          <a:xfrm>
            <a:off x="2926079" y="3152139"/>
            <a:ext cx="669290" cy="462280"/>
          </a:xfrm>
          <a:custGeom>
            <a:avLst/>
            <a:gdLst/>
            <a:ahLst/>
            <a:cxnLst/>
            <a:rect l="l" t="t" r="r" b="b"/>
            <a:pathLst>
              <a:path w="669289" h="462279" extrusionOk="0">
                <a:moveTo>
                  <a:pt x="669290" y="462280"/>
                </a:moveTo>
                <a:lnTo>
                  <a:pt x="0" y="462280"/>
                </a:lnTo>
                <a:lnTo>
                  <a:pt x="0" y="0"/>
                </a:lnTo>
                <a:lnTo>
                  <a:pt x="669290" y="0"/>
                </a:lnTo>
                <a:lnTo>
                  <a:pt x="669290" y="46228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3" name="Google Shape;633;p45"/>
          <p:cNvSpPr/>
          <p:nvPr/>
        </p:nvSpPr>
        <p:spPr>
          <a:xfrm>
            <a:off x="2926079" y="3152139"/>
            <a:ext cx="669290" cy="462280"/>
          </a:xfrm>
          <a:custGeom>
            <a:avLst/>
            <a:gdLst/>
            <a:ahLst/>
            <a:cxnLst/>
            <a:rect l="l" t="t" r="r" b="b"/>
            <a:pathLst>
              <a:path w="669289" h="462279" extrusionOk="0">
                <a:moveTo>
                  <a:pt x="669290" y="462280"/>
                </a:moveTo>
                <a:lnTo>
                  <a:pt x="0" y="462280"/>
                </a:lnTo>
                <a:lnTo>
                  <a:pt x="0" y="0"/>
                </a:lnTo>
                <a:lnTo>
                  <a:pt x="669290" y="0"/>
                </a:lnTo>
                <a:lnTo>
                  <a:pt x="669290" y="46228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4" name="Google Shape;634;p45"/>
          <p:cNvSpPr/>
          <p:nvPr/>
        </p:nvSpPr>
        <p:spPr>
          <a:xfrm>
            <a:off x="3595370" y="3614420"/>
            <a:ext cx="726440" cy="58419"/>
          </a:xfrm>
          <a:custGeom>
            <a:avLst/>
            <a:gdLst/>
            <a:ahLst/>
            <a:cxnLst/>
            <a:rect l="l" t="t" r="r" b="b"/>
            <a:pathLst>
              <a:path w="726439" h="58420" extrusionOk="0">
                <a:moveTo>
                  <a:pt x="670559" y="0"/>
                </a:moveTo>
                <a:lnTo>
                  <a:pt x="0" y="0"/>
                </a:lnTo>
                <a:lnTo>
                  <a:pt x="57150" y="58419"/>
                </a:lnTo>
                <a:lnTo>
                  <a:pt x="726439" y="58419"/>
                </a:lnTo>
                <a:lnTo>
                  <a:pt x="670559"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5" name="Google Shape;635;p45"/>
          <p:cNvSpPr/>
          <p:nvPr/>
        </p:nvSpPr>
        <p:spPr>
          <a:xfrm>
            <a:off x="3595370" y="3614420"/>
            <a:ext cx="726440" cy="58419"/>
          </a:xfrm>
          <a:custGeom>
            <a:avLst/>
            <a:gdLst/>
            <a:ahLst/>
            <a:cxnLst/>
            <a:rect l="l" t="t" r="r" b="b"/>
            <a:pathLst>
              <a:path w="726439" h="58420" extrusionOk="0">
                <a:moveTo>
                  <a:pt x="670559" y="0"/>
                </a:moveTo>
                <a:lnTo>
                  <a:pt x="0" y="0"/>
                </a:lnTo>
                <a:lnTo>
                  <a:pt x="57150" y="58419"/>
                </a:lnTo>
                <a:lnTo>
                  <a:pt x="726439" y="58419"/>
                </a:lnTo>
                <a:lnTo>
                  <a:pt x="670559"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6" name="Google Shape;636;p45"/>
          <p:cNvSpPr/>
          <p:nvPr/>
        </p:nvSpPr>
        <p:spPr>
          <a:xfrm>
            <a:off x="4265929" y="3152139"/>
            <a:ext cx="55880" cy="520700"/>
          </a:xfrm>
          <a:custGeom>
            <a:avLst/>
            <a:gdLst/>
            <a:ahLst/>
            <a:cxnLst/>
            <a:rect l="l" t="t" r="r" b="b"/>
            <a:pathLst>
              <a:path w="55879" h="520700" extrusionOk="0">
                <a:moveTo>
                  <a:pt x="0" y="0"/>
                </a:moveTo>
                <a:lnTo>
                  <a:pt x="0" y="462280"/>
                </a:lnTo>
                <a:lnTo>
                  <a:pt x="55880" y="520700"/>
                </a:lnTo>
                <a:lnTo>
                  <a:pt x="55880" y="58420"/>
                </a:lnTo>
                <a:lnTo>
                  <a:pt x="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7" name="Google Shape;637;p45"/>
          <p:cNvSpPr/>
          <p:nvPr/>
        </p:nvSpPr>
        <p:spPr>
          <a:xfrm>
            <a:off x="4265929" y="3152139"/>
            <a:ext cx="55880" cy="520700"/>
          </a:xfrm>
          <a:custGeom>
            <a:avLst/>
            <a:gdLst/>
            <a:ahLst/>
            <a:cxnLst/>
            <a:rect l="l" t="t" r="r" b="b"/>
            <a:pathLst>
              <a:path w="55879" h="520700" extrusionOk="0">
                <a:moveTo>
                  <a:pt x="55880" y="520700"/>
                </a:moveTo>
                <a:lnTo>
                  <a:pt x="0" y="462280"/>
                </a:lnTo>
                <a:lnTo>
                  <a:pt x="0" y="0"/>
                </a:lnTo>
                <a:lnTo>
                  <a:pt x="55880" y="58420"/>
                </a:lnTo>
                <a:lnTo>
                  <a:pt x="55880" y="520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8" name="Google Shape;638;p45"/>
          <p:cNvSpPr/>
          <p:nvPr/>
        </p:nvSpPr>
        <p:spPr>
          <a:xfrm>
            <a:off x="3595370" y="3152139"/>
            <a:ext cx="670560" cy="462280"/>
          </a:xfrm>
          <a:custGeom>
            <a:avLst/>
            <a:gdLst/>
            <a:ahLst/>
            <a:cxnLst/>
            <a:rect l="l" t="t" r="r" b="b"/>
            <a:pathLst>
              <a:path w="670560" h="462279" extrusionOk="0">
                <a:moveTo>
                  <a:pt x="670559" y="462280"/>
                </a:moveTo>
                <a:lnTo>
                  <a:pt x="0" y="462280"/>
                </a:lnTo>
                <a:lnTo>
                  <a:pt x="0" y="0"/>
                </a:lnTo>
                <a:lnTo>
                  <a:pt x="670559" y="0"/>
                </a:lnTo>
                <a:lnTo>
                  <a:pt x="670559" y="46228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9" name="Google Shape;639;p45"/>
          <p:cNvSpPr/>
          <p:nvPr/>
        </p:nvSpPr>
        <p:spPr>
          <a:xfrm>
            <a:off x="3595370" y="3152139"/>
            <a:ext cx="670560" cy="462280"/>
          </a:xfrm>
          <a:custGeom>
            <a:avLst/>
            <a:gdLst/>
            <a:ahLst/>
            <a:cxnLst/>
            <a:rect l="l" t="t" r="r" b="b"/>
            <a:pathLst>
              <a:path w="670560" h="462279" extrusionOk="0">
                <a:moveTo>
                  <a:pt x="670559" y="462280"/>
                </a:moveTo>
                <a:lnTo>
                  <a:pt x="0" y="462280"/>
                </a:lnTo>
                <a:lnTo>
                  <a:pt x="0" y="0"/>
                </a:lnTo>
                <a:lnTo>
                  <a:pt x="670559" y="0"/>
                </a:lnTo>
                <a:lnTo>
                  <a:pt x="670559" y="46228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0" name="Google Shape;640;p45"/>
          <p:cNvSpPr/>
          <p:nvPr/>
        </p:nvSpPr>
        <p:spPr>
          <a:xfrm>
            <a:off x="4265929" y="3614420"/>
            <a:ext cx="726440" cy="58419"/>
          </a:xfrm>
          <a:custGeom>
            <a:avLst/>
            <a:gdLst/>
            <a:ahLst/>
            <a:cxnLst/>
            <a:rect l="l" t="t" r="r" b="b"/>
            <a:pathLst>
              <a:path w="726439" h="58420" extrusionOk="0">
                <a:moveTo>
                  <a:pt x="673100" y="0"/>
                </a:moveTo>
                <a:lnTo>
                  <a:pt x="0" y="0"/>
                </a:lnTo>
                <a:lnTo>
                  <a:pt x="55880" y="58419"/>
                </a:lnTo>
                <a:lnTo>
                  <a:pt x="726440" y="58419"/>
                </a:lnTo>
                <a:lnTo>
                  <a:pt x="67310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p45"/>
          <p:cNvSpPr/>
          <p:nvPr/>
        </p:nvSpPr>
        <p:spPr>
          <a:xfrm>
            <a:off x="4265929" y="3614420"/>
            <a:ext cx="726440" cy="58419"/>
          </a:xfrm>
          <a:custGeom>
            <a:avLst/>
            <a:gdLst/>
            <a:ahLst/>
            <a:cxnLst/>
            <a:rect l="l" t="t" r="r" b="b"/>
            <a:pathLst>
              <a:path w="726439" h="58420" extrusionOk="0">
                <a:moveTo>
                  <a:pt x="673100" y="0"/>
                </a:moveTo>
                <a:lnTo>
                  <a:pt x="0" y="0"/>
                </a:lnTo>
                <a:lnTo>
                  <a:pt x="55880" y="58419"/>
                </a:lnTo>
                <a:lnTo>
                  <a:pt x="726440" y="58419"/>
                </a:lnTo>
                <a:lnTo>
                  <a:pt x="67310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2" name="Google Shape;642;p45"/>
          <p:cNvSpPr/>
          <p:nvPr/>
        </p:nvSpPr>
        <p:spPr>
          <a:xfrm>
            <a:off x="4939029" y="3152139"/>
            <a:ext cx="53340" cy="520700"/>
          </a:xfrm>
          <a:custGeom>
            <a:avLst/>
            <a:gdLst/>
            <a:ahLst/>
            <a:cxnLst/>
            <a:rect l="l" t="t" r="r" b="b"/>
            <a:pathLst>
              <a:path w="53339" h="520700" extrusionOk="0">
                <a:moveTo>
                  <a:pt x="0" y="0"/>
                </a:moveTo>
                <a:lnTo>
                  <a:pt x="0" y="462280"/>
                </a:lnTo>
                <a:lnTo>
                  <a:pt x="53340" y="520700"/>
                </a:lnTo>
                <a:lnTo>
                  <a:pt x="53340" y="58420"/>
                </a:lnTo>
                <a:lnTo>
                  <a:pt x="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3" name="Google Shape;643;p45"/>
          <p:cNvSpPr/>
          <p:nvPr/>
        </p:nvSpPr>
        <p:spPr>
          <a:xfrm>
            <a:off x="4939029" y="3152139"/>
            <a:ext cx="53340" cy="520700"/>
          </a:xfrm>
          <a:custGeom>
            <a:avLst/>
            <a:gdLst/>
            <a:ahLst/>
            <a:cxnLst/>
            <a:rect l="l" t="t" r="r" b="b"/>
            <a:pathLst>
              <a:path w="53339" h="520700" extrusionOk="0">
                <a:moveTo>
                  <a:pt x="53340" y="520700"/>
                </a:moveTo>
                <a:lnTo>
                  <a:pt x="0" y="462280"/>
                </a:lnTo>
                <a:lnTo>
                  <a:pt x="0" y="0"/>
                </a:lnTo>
                <a:lnTo>
                  <a:pt x="53340" y="58420"/>
                </a:lnTo>
                <a:lnTo>
                  <a:pt x="53340" y="520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4" name="Google Shape;644;p45"/>
          <p:cNvSpPr/>
          <p:nvPr/>
        </p:nvSpPr>
        <p:spPr>
          <a:xfrm>
            <a:off x="4265929" y="3152139"/>
            <a:ext cx="673100" cy="462280"/>
          </a:xfrm>
          <a:custGeom>
            <a:avLst/>
            <a:gdLst/>
            <a:ahLst/>
            <a:cxnLst/>
            <a:rect l="l" t="t" r="r" b="b"/>
            <a:pathLst>
              <a:path w="673100" h="462279" extrusionOk="0">
                <a:moveTo>
                  <a:pt x="673100" y="462280"/>
                </a:moveTo>
                <a:lnTo>
                  <a:pt x="0" y="462280"/>
                </a:lnTo>
                <a:lnTo>
                  <a:pt x="0" y="0"/>
                </a:lnTo>
                <a:lnTo>
                  <a:pt x="673100" y="0"/>
                </a:lnTo>
                <a:lnTo>
                  <a:pt x="673100" y="46228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5" name="Google Shape;645;p45"/>
          <p:cNvSpPr/>
          <p:nvPr/>
        </p:nvSpPr>
        <p:spPr>
          <a:xfrm>
            <a:off x="4265929" y="3152139"/>
            <a:ext cx="673100" cy="462280"/>
          </a:xfrm>
          <a:custGeom>
            <a:avLst/>
            <a:gdLst/>
            <a:ahLst/>
            <a:cxnLst/>
            <a:rect l="l" t="t" r="r" b="b"/>
            <a:pathLst>
              <a:path w="673100" h="462279" extrusionOk="0">
                <a:moveTo>
                  <a:pt x="673100" y="462280"/>
                </a:moveTo>
                <a:lnTo>
                  <a:pt x="0" y="462280"/>
                </a:lnTo>
                <a:lnTo>
                  <a:pt x="0" y="0"/>
                </a:lnTo>
                <a:lnTo>
                  <a:pt x="673100" y="0"/>
                </a:lnTo>
                <a:lnTo>
                  <a:pt x="673100" y="46228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6" name="Google Shape;646;p45"/>
          <p:cNvSpPr/>
          <p:nvPr/>
        </p:nvSpPr>
        <p:spPr>
          <a:xfrm>
            <a:off x="4939029" y="3614420"/>
            <a:ext cx="722630" cy="58419"/>
          </a:xfrm>
          <a:custGeom>
            <a:avLst/>
            <a:gdLst/>
            <a:ahLst/>
            <a:cxnLst/>
            <a:rect l="l" t="t" r="r" b="b"/>
            <a:pathLst>
              <a:path w="722629" h="58420" extrusionOk="0">
                <a:moveTo>
                  <a:pt x="669290" y="0"/>
                </a:moveTo>
                <a:lnTo>
                  <a:pt x="0" y="0"/>
                </a:lnTo>
                <a:lnTo>
                  <a:pt x="53340" y="58419"/>
                </a:lnTo>
                <a:lnTo>
                  <a:pt x="722630" y="58419"/>
                </a:lnTo>
                <a:lnTo>
                  <a:pt x="66929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7" name="Google Shape;647;p45"/>
          <p:cNvSpPr/>
          <p:nvPr/>
        </p:nvSpPr>
        <p:spPr>
          <a:xfrm>
            <a:off x="4939029" y="3614420"/>
            <a:ext cx="722630" cy="58419"/>
          </a:xfrm>
          <a:custGeom>
            <a:avLst/>
            <a:gdLst/>
            <a:ahLst/>
            <a:cxnLst/>
            <a:rect l="l" t="t" r="r" b="b"/>
            <a:pathLst>
              <a:path w="722629" h="58420" extrusionOk="0">
                <a:moveTo>
                  <a:pt x="669290" y="0"/>
                </a:moveTo>
                <a:lnTo>
                  <a:pt x="0" y="0"/>
                </a:lnTo>
                <a:lnTo>
                  <a:pt x="53340" y="58419"/>
                </a:lnTo>
                <a:lnTo>
                  <a:pt x="722630" y="58419"/>
                </a:lnTo>
                <a:lnTo>
                  <a:pt x="66929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8" name="Google Shape;648;p45"/>
          <p:cNvSpPr/>
          <p:nvPr/>
        </p:nvSpPr>
        <p:spPr>
          <a:xfrm>
            <a:off x="5608320" y="3152139"/>
            <a:ext cx="53340" cy="520700"/>
          </a:xfrm>
          <a:custGeom>
            <a:avLst/>
            <a:gdLst/>
            <a:ahLst/>
            <a:cxnLst/>
            <a:rect l="l" t="t" r="r" b="b"/>
            <a:pathLst>
              <a:path w="53339" h="520700" extrusionOk="0">
                <a:moveTo>
                  <a:pt x="0" y="0"/>
                </a:moveTo>
                <a:lnTo>
                  <a:pt x="0" y="462280"/>
                </a:lnTo>
                <a:lnTo>
                  <a:pt x="53339" y="520700"/>
                </a:lnTo>
                <a:lnTo>
                  <a:pt x="53339" y="58420"/>
                </a:lnTo>
                <a:lnTo>
                  <a:pt x="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9" name="Google Shape;649;p45"/>
          <p:cNvSpPr/>
          <p:nvPr/>
        </p:nvSpPr>
        <p:spPr>
          <a:xfrm>
            <a:off x="5608320" y="3152139"/>
            <a:ext cx="53340" cy="520700"/>
          </a:xfrm>
          <a:custGeom>
            <a:avLst/>
            <a:gdLst/>
            <a:ahLst/>
            <a:cxnLst/>
            <a:rect l="l" t="t" r="r" b="b"/>
            <a:pathLst>
              <a:path w="53339" h="520700" extrusionOk="0">
                <a:moveTo>
                  <a:pt x="53339" y="520700"/>
                </a:moveTo>
                <a:lnTo>
                  <a:pt x="0" y="462280"/>
                </a:lnTo>
                <a:lnTo>
                  <a:pt x="0" y="0"/>
                </a:lnTo>
                <a:lnTo>
                  <a:pt x="53339" y="58420"/>
                </a:lnTo>
                <a:lnTo>
                  <a:pt x="53339" y="520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0" name="Google Shape;650;p45"/>
          <p:cNvSpPr/>
          <p:nvPr/>
        </p:nvSpPr>
        <p:spPr>
          <a:xfrm>
            <a:off x="4939029" y="3152139"/>
            <a:ext cx="669290" cy="462280"/>
          </a:xfrm>
          <a:custGeom>
            <a:avLst/>
            <a:gdLst/>
            <a:ahLst/>
            <a:cxnLst/>
            <a:rect l="l" t="t" r="r" b="b"/>
            <a:pathLst>
              <a:path w="669289" h="462279" extrusionOk="0">
                <a:moveTo>
                  <a:pt x="669290" y="462280"/>
                </a:moveTo>
                <a:lnTo>
                  <a:pt x="0" y="462280"/>
                </a:lnTo>
                <a:lnTo>
                  <a:pt x="0" y="0"/>
                </a:lnTo>
                <a:lnTo>
                  <a:pt x="669290" y="0"/>
                </a:lnTo>
                <a:lnTo>
                  <a:pt x="669290" y="46228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1" name="Google Shape;651;p45"/>
          <p:cNvSpPr/>
          <p:nvPr/>
        </p:nvSpPr>
        <p:spPr>
          <a:xfrm>
            <a:off x="4939029" y="3152139"/>
            <a:ext cx="669290" cy="462280"/>
          </a:xfrm>
          <a:custGeom>
            <a:avLst/>
            <a:gdLst/>
            <a:ahLst/>
            <a:cxnLst/>
            <a:rect l="l" t="t" r="r" b="b"/>
            <a:pathLst>
              <a:path w="669289" h="462279" extrusionOk="0">
                <a:moveTo>
                  <a:pt x="669290" y="462280"/>
                </a:moveTo>
                <a:lnTo>
                  <a:pt x="0" y="462280"/>
                </a:lnTo>
                <a:lnTo>
                  <a:pt x="0" y="0"/>
                </a:lnTo>
                <a:lnTo>
                  <a:pt x="669290" y="0"/>
                </a:lnTo>
                <a:lnTo>
                  <a:pt x="669290" y="46228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2" name="Google Shape;652;p45"/>
          <p:cNvSpPr/>
          <p:nvPr/>
        </p:nvSpPr>
        <p:spPr>
          <a:xfrm>
            <a:off x="5608320" y="3614420"/>
            <a:ext cx="726440" cy="58419"/>
          </a:xfrm>
          <a:custGeom>
            <a:avLst/>
            <a:gdLst/>
            <a:ahLst/>
            <a:cxnLst/>
            <a:rect l="l" t="t" r="r" b="b"/>
            <a:pathLst>
              <a:path w="726439" h="58420" extrusionOk="0">
                <a:moveTo>
                  <a:pt x="670559" y="0"/>
                </a:moveTo>
                <a:lnTo>
                  <a:pt x="0" y="0"/>
                </a:lnTo>
                <a:lnTo>
                  <a:pt x="53339" y="58419"/>
                </a:lnTo>
                <a:lnTo>
                  <a:pt x="726439" y="58419"/>
                </a:lnTo>
                <a:lnTo>
                  <a:pt x="670559"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3" name="Google Shape;653;p45"/>
          <p:cNvSpPr/>
          <p:nvPr/>
        </p:nvSpPr>
        <p:spPr>
          <a:xfrm>
            <a:off x="5608320" y="3614420"/>
            <a:ext cx="726440" cy="58419"/>
          </a:xfrm>
          <a:custGeom>
            <a:avLst/>
            <a:gdLst/>
            <a:ahLst/>
            <a:cxnLst/>
            <a:rect l="l" t="t" r="r" b="b"/>
            <a:pathLst>
              <a:path w="726439" h="58420" extrusionOk="0">
                <a:moveTo>
                  <a:pt x="670559" y="0"/>
                </a:moveTo>
                <a:lnTo>
                  <a:pt x="0" y="0"/>
                </a:lnTo>
                <a:lnTo>
                  <a:pt x="53339" y="58419"/>
                </a:lnTo>
                <a:lnTo>
                  <a:pt x="726439" y="58419"/>
                </a:lnTo>
                <a:lnTo>
                  <a:pt x="670559"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4" name="Google Shape;654;p45"/>
          <p:cNvSpPr/>
          <p:nvPr/>
        </p:nvSpPr>
        <p:spPr>
          <a:xfrm>
            <a:off x="6278879" y="3152139"/>
            <a:ext cx="55880" cy="520700"/>
          </a:xfrm>
          <a:custGeom>
            <a:avLst/>
            <a:gdLst/>
            <a:ahLst/>
            <a:cxnLst/>
            <a:rect l="l" t="t" r="r" b="b"/>
            <a:pathLst>
              <a:path w="55879" h="520700" extrusionOk="0">
                <a:moveTo>
                  <a:pt x="0" y="0"/>
                </a:moveTo>
                <a:lnTo>
                  <a:pt x="0" y="462280"/>
                </a:lnTo>
                <a:lnTo>
                  <a:pt x="55880" y="520700"/>
                </a:lnTo>
                <a:lnTo>
                  <a:pt x="55880" y="58420"/>
                </a:lnTo>
                <a:lnTo>
                  <a:pt x="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5" name="Google Shape;655;p45"/>
          <p:cNvSpPr/>
          <p:nvPr/>
        </p:nvSpPr>
        <p:spPr>
          <a:xfrm>
            <a:off x="6278879" y="3152139"/>
            <a:ext cx="55880" cy="520700"/>
          </a:xfrm>
          <a:custGeom>
            <a:avLst/>
            <a:gdLst/>
            <a:ahLst/>
            <a:cxnLst/>
            <a:rect l="l" t="t" r="r" b="b"/>
            <a:pathLst>
              <a:path w="55879" h="520700" extrusionOk="0">
                <a:moveTo>
                  <a:pt x="55880" y="520700"/>
                </a:moveTo>
                <a:lnTo>
                  <a:pt x="0" y="462280"/>
                </a:lnTo>
                <a:lnTo>
                  <a:pt x="0" y="0"/>
                </a:lnTo>
                <a:lnTo>
                  <a:pt x="55880" y="58420"/>
                </a:lnTo>
                <a:lnTo>
                  <a:pt x="55880" y="520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6" name="Google Shape;656;p45"/>
          <p:cNvSpPr/>
          <p:nvPr/>
        </p:nvSpPr>
        <p:spPr>
          <a:xfrm>
            <a:off x="5608320" y="3152139"/>
            <a:ext cx="670560" cy="462280"/>
          </a:xfrm>
          <a:custGeom>
            <a:avLst/>
            <a:gdLst/>
            <a:ahLst/>
            <a:cxnLst/>
            <a:rect l="l" t="t" r="r" b="b"/>
            <a:pathLst>
              <a:path w="670560" h="462279" extrusionOk="0">
                <a:moveTo>
                  <a:pt x="670559" y="462280"/>
                </a:moveTo>
                <a:lnTo>
                  <a:pt x="0" y="462280"/>
                </a:lnTo>
                <a:lnTo>
                  <a:pt x="0" y="0"/>
                </a:lnTo>
                <a:lnTo>
                  <a:pt x="670559" y="0"/>
                </a:lnTo>
                <a:lnTo>
                  <a:pt x="670559" y="46228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7" name="Google Shape;657;p45"/>
          <p:cNvSpPr/>
          <p:nvPr/>
        </p:nvSpPr>
        <p:spPr>
          <a:xfrm>
            <a:off x="5608320" y="3152139"/>
            <a:ext cx="670560" cy="462280"/>
          </a:xfrm>
          <a:custGeom>
            <a:avLst/>
            <a:gdLst/>
            <a:ahLst/>
            <a:cxnLst/>
            <a:rect l="l" t="t" r="r" b="b"/>
            <a:pathLst>
              <a:path w="670560" h="462279" extrusionOk="0">
                <a:moveTo>
                  <a:pt x="670559" y="462280"/>
                </a:moveTo>
                <a:lnTo>
                  <a:pt x="0" y="462280"/>
                </a:lnTo>
                <a:lnTo>
                  <a:pt x="0" y="0"/>
                </a:lnTo>
                <a:lnTo>
                  <a:pt x="670559" y="0"/>
                </a:lnTo>
                <a:lnTo>
                  <a:pt x="670559" y="46228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8" name="Google Shape;658;p45"/>
          <p:cNvSpPr/>
          <p:nvPr/>
        </p:nvSpPr>
        <p:spPr>
          <a:xfrm>
            <a:off x="6278879" y="3614420"/>
            <a:ext cx="726440" cy="58419"/>
          </a:xfrm>
          <a:custGeom>
            <a:avLst/>
            <a:gdLst/>
            <a:ahLst/>
            <a:cxnLst/>
            <a:rect l="l" t="t" r="r" b="b"/>
            <a:pathLst>
              <a:path w="726440" h="58420" extrusionOk="0">
                <a:moveTo>
                  <a:pt x="669290" y="0"/>
                </a:moveTo>
                <a:lnTo>
                  <a:pt x="0" y="0"/>
                </a:lnTo>
                <a:lnTo>
                  <a:pt x="55880" y="58419"/>
                </a:lnTo>
                <a:lnTo>
                  <a:pt x="726440" y="58419"/>
                </a:lnTo>
                <a:lnTo>
                  <a:pt x="66929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9" name="Google Shape;659;p45"/>
          <p:cNvSpPr/>
          <p:nvPr/>
        </p:nvSpPr>
        <p:spPr>
          <a:xfrm>
            <a:off x="6278879" y="3614420"/>
            <a:ext cx="726440" cy="58419"/>
          </a:xfrm>
          <a:custGeom>
            <a:avLst/>
            <a:gdLst/>
            <a:ahLst/>
            <a:cxnLst/>
            <a:rect l="l" t="t" r="r" b="b"/>
            <a:pathLst>
              <a:path w="726440" h="58420" extrusionOk="0">
                <a:moveTo>
                  <a:pt x="669290" y="0"/>
                </a:moveTo>
                <a:lnTo>
                  <a:pt x="0" y="0"/>
                </a:lnTo>
                <a:lnTo>
                  <a:pt x="55880" y="58419"/>
                </a:lnTo>
                <a:lnTo>
                  <a:pt x="726440" y="58419"/>
                </a:lnTo>
                <a:lnTo>
                  <a:pt x="66929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0" name="Google Shape;660;p45"/>
          <p:cNvSpPr/>
          <p:nvPr/>
        </p:nvSpPr>
        <p:spPr>
          <a:xfrm>
            <a:off x="6948169" y="3152139"/>
            <a:ext cx="57150" cy="520700"/>
          </a:xfrm>
          <a:custGeom>
            <a:avLst/>
            <a:gdLst/>
            <a:ahLst/>
            <a:cxnLst/>
            <a:rect l="l" t="t" r="r" b="b"/>
            <a:pathLst>
              <a:path w="57150" h="520700" extrusionOk="0">
                <a:moveTo>
                  <a:pt x="0" y="0"/>
                </a:moveTo>
                <a:lnTo>
                  <a:pt x="0" y="462280"/>
                </a:lnTo>
                <a:lnTo>
                  <a:pt x="57150" y="520700"/>
                </a:lnTo>
                <a:lnTo>
                  <a:pt x="57150" y="58420"/>
                </a:lnTo>
                <a:lnTo>
                  <a:pt x="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1" name="Google Shape;661;p45"/>
          <p:cNvSpPr/>
          <p:nvPr/>
        </p:nvSpPr>
        <p:spPr>
          <a:xfrm>
            <a:off x="6948169" y="3152139"/>
            <a:ext cx="57150" cy="520700"/>
          </a:xfrm>
          <a:custGeom>
            <a:avLst/>
            <a:gdLst/>
            <a:ahLst/>
            <a:cxnLst/>
            <a:rect l="l" t="t" r="r" b="b"/>
            <a:pathLst>
              <a:path w="57150" h="520700" extrusionOk="0">
                <a:moveTo>
                  <a:pt x="57150" y="520700"/>
                </a:moveTo>
                <a:lnTo>
                  <a:pt x="0" y="462280"/>
                </a:lnTo>
                <a:lnTo>
                  <a:pt x="0" y="0"/>
                </a:lnTo>
                <a:lnTo>
                  <a:pt x="57150" y="58420"/>
                </a:lnTo>
                <a:lnTo>
                  <a:pt x="57150" y="520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2" name="Google Shape;662;p45"/>
          <p:cNvSpPr/>
          <p:nvPr/>
        </p:nvSpPr>
        <p:spPr>
          <a:xfrm>
            <a:off x="6278879" y="3152139"/>
            <a:ext cx="669290" cy="462280"/>
          </a:xfrm>
          <a:custGeom>
            <a:avLst/>
            <a:gdLst/>
            <a:ahLst/>
            <a:cxnLst/>
            <a:rect l="l" t="t" r="r" b="b"/>
            <a:pathLst>
              <a:path w="669290" h="462279" extrusionOk="0">
                <a:moveTo>
                  <a:pt x="669290" y="462280"/>
                </a:moveTo>
                <a:lnTo>
                  <a:pt x="0" y="462280"/>
                </a:lnTo>
                <a:lnTo>
                  <a:pt x="0" y="0"/>
                </a:lnTo>
                <a:lnTo>
                  <a:pt x="669290" y="0"/>
                </a:lnTo>
                <a:lnTo>
                  <a:pt x="669290" y="46228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3" name="Google Shape;663;p45"/>
          <p:cNvSpPr/>
          <p:nvPr/>
        </p:nvSpPr>
        <p:spPr>
          <a:xfrm>
            <a:off x="6278879" y="3152139"/>
            <a:ext cx="669290" cy="462280"/>
          </a:xfrm>
          <a:custGeom>
            <a:avLst/>
            <a:gdLst/>
            <a:ahLst/>
            <a:cxnLst/>
            <a:rect l="l" t="t" r="r" b="b"/>
            <a:pathLst>
              <a:path w="669290" h="462279" extrusionOk="0">
                <a:moveTo>
                  <a:pt x="669290" y="462280"/>
                </a:moveTo>
                <a:lnTo>
                  <a:pt x="0" y="462280"/>
                </a:lnTo>
                <a:lnTo>
                  <a:pt x="0" y="0"/>
                </a:lnTo>
                <a:lnTo>
                  <a:pt x="669290" y="0"/>
                </a:lnTo>
                <a:lnTo>
                  <a:pt x="669290" y="46228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4" name="Google Shape;664;p45"/>
          <p:cNvSpPr/>
          <p:nvPr/>
        </p:nvSpPr>
        <p:spPr>
          <a:xfrm>
            <a:off x="6948169" y="3614420"/>
            <a:ext cx="726440" cy="58419"/>
          </a:xfrm>
          <a:custGeom>
            <a:avLst/>
            <a:gdLst/>
            <a:ahLst/>
            <a:cxnLst/>
            <a:rect l="l" t="t" r="r" b="b"/>
            <a:pathLst>
              <a:path w="726440" h="58420" extrusionOk="0">
                <a:moveTo>
                  <a:pt x="670559" y="0"/>
                </a:moveTo>
                <a:lnTo>
                  <a:pt x="0" y="0"/>
                </a:lnTo>
                <a:lnTo>
                  <a:pt x="57150" y="58419"/>
                </a:lnTo>
                <a:lnTo>
                  <a:pt x="726439" y="58419"/>
                </a:lnTo>
                <a:lnTo>
                  <a:pt x="670559"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5" name="Google Shape;665;p45"/>
          <p:cNvSpPr/>
          <p:nvPr/>
        </p:nvSpPr>
        <p:spPr>
          <a:xfrm>
            <a:off x="6948169" y="3614420"/>
            <a:ext cx="726440" cy="58419"/>
          </a:xfrm>
          <a:custGeom>
            <a:avLst/>
            <a:gdLst/>
            <a:ahLst/>
            <a:cxnLst/>
            <a:rect l="l" t="t" r="r" b="b"/>
            <a:pathLst>
              <a:path w="726440" h="58420" extrusionOk="0">
                <a:moveTo>
                  <a:pt x="670559" y="0"/>
                </a:moveTo>
                <a:lnTo>
                  <a:pt x="0" y="0"/>
                </a:lnTo>
                <a:lnTo>
                  <a:pt x="57150" y="58419"/>
                </a:lnTo>
                <a:lnTo>
                  <a:pt x="726439" y="58419"/>
                </a:lnTo>
                <a:lnTo>
                  <a:pt x="670559"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6" name="Google Shape;666;p45"/>
          <p:cNvSpPr/>
          <p:nvPr/>
        </p:nvSpPr>
        <p:spPr>
          <a:xfrm>
            <a:off x="7618730" y="3152139"/>
            <a:ext cx="55880" cy="520700"/>
          </a:xfrm>
          <a:custGeom>
            <a:avLst/>
            <a:gdLst/>
            <a:ahLst/>
            <a:cxnLst/>
            <a:rect l="l" t="t" r="r" b="b"/>
            <a:pathLst>
              <a:path w="55879" h="520700" extrusionOk="0">
                <a:moveTo>
                  <a:pt x="0" y="0"/>
                </a:moveTo>
                <a:lnTo>
                  <a:pt x="0" y="462280"/>
                </a:lnTo>
                <a:lnTo>
                  <a:pt x="55879" y="520700"/>
                </a:lnTo>
                <a:lnTo>
                  <a:pt x="55879" y="58420"/>
                </a:lnTo>
                <a:lnTo>
                  <a:pt x="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7" name="Google Shape;667;p45"/>
          <p:cNvSpPr/>
          <p:nvPr/>
        </p:nvSpPr>
        <p:spPr>
          <a:xfrm>
            <a:off x="7618730" y="3152139"/>
            <a:ext cx="55880" cy="520700"/>
          </a:xfrm>
          <a:custGeom>
            <a:avLst/>
            <a:gdLst/>
            <a:ahLst/>
            <a:cxnLst/>
            <a:rect l="l" t="t" r="r" b="b"/>
            <a:pathLst>
              <a:path w="55879" h="520700" extrusionOk="0">
                <a:moveTo>
                  <a:pt x="55879" y="520700"/>
                </a:moveTo>
                <a:lnTo>
                  <a:pt x="0" y="462280"/>
                </a:lnTo>
                <a:lnTo>
                  <a:pt x="0" y="0"/>
                </a:lnTo>
                <a:lnTo>
                  <a:pt x="55879" y="58420"/>
                </a:lnTo>
                <a:lnTo>
                  <a:pt x="55879" y="520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8" name="Google Shape;668;p45"/>
          <p:cNvSpPr/>
          <p:nvPr/>
        </p:nvSpPr>
        <p:spPr>
          <a:xfrm>
            <a:off x="6948169" y="3152139"/>
            <a:ext cx="670560" cy="462280"/>
          </a:xfrm>
          <a:custGeom>
            <a:avLst/>
            <a:gdLst/>
            <a:ahLst/>
            <a:cxnLst/>
            <a:rect l="l" t="t" r="r" b="b"/>
            <a:pathLst>
              <a:path w="670559" h="462279" extrusionOk="0">
                <a:moveTo>
                  <a:pt x="670559" y="462280"/>
                </a:moveTo>
                <a:lnTo>
                  <a:pt x="0" y="462280"/>
                </a:lnTo>
                <a:lnTo>
                  <a:pt x="0" y="0"/>
                </a:lnTo>
                <a:lnTo>
                  <a:pt x="670559" y="0"/>
                </a:lnTo>
                <a:lnTo>
                  <a:pt x="670559" y="46228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9" name="Google Shape;669;p45"/>
          <p:cNvSpPr/>
          <p:nvPr/>
        </p:nvSpPr>
        <p:spPr>
          <a:xfrm>
            <a:off x="6948169" y="3152139"/>
            <a:ext cx="670560" cy="462280"/>
          </a:xfrm>
          <a:custGeom>
            <a:avLst/>
            <a:gdLst/>
            <a:ahLst/>
            <a:cxnLst/>
            <a:rect l="l" t="t" r="r" b="b"/>
            <a:pathLst>
              <a:path w="670559" h="462279" extrusionOk="0">
                <a:moveTo>
                  <a:pt x="670559" y="462280"/>
                </a:moveTo>
                <a:lnTo>
                  <a:pt x="0" y="462280"/>
                </a:lnTo>
                <a:lnTo>
                  <a:pt x="0" y="0"/>
                </a:lnTo>
                <a:lnTo>
                  <a:pt x="670559" y="0"/>
                </a:lnTo>
                <a:lnTo>
                  <a:pt x="670559" y="46228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0" name="Google Shape;670;p45"/>
          <p:cNvSpPr/>
          <p:nvPr/>
        </p:nvSpPr>
        <p:spPr>
          <a:xfrm>
            <a:off x="6724650" y="3331209"/>
            <a:ext cx="494030" cy="101600"/>
          </a:xfrm>
          <a:custGeom>
            <a:avLst/>
            <a:gdLst/>
            <a:ahLst/>
            <a:cxnLst/>
            <a:rect l="l" t="t" r="r" b="b"/>
            <a:pathLst>
              <a:path w="494029" h="101600" extrusionOk="0">
                <a:moveTo>
                  <a:pt x="458470" y="2539"/>
                </a:moveTo>
                <a:lnTo>
                  <a:pt x="435609" y="2539"/>
                </a:lnTo>
                <a:lnTo>
                  <a:pt x="416559" y="11429"/>
                </a:lnTo>
                <a:lnTo>
                  <a:pt x="402590" y="30479"/>
                </a:lnTo>
                <a:lnTo>
                  <a:pt x="396240" y="52069"/>
                </a:lnTo>
                <a:lnTo>
                  <a:pt x="402590" y="73660"/>
                </a:lnTo>
                <a:lnTo>
                  <a:pt x="416559" y="92710"/>
                </a:lnTo>
                <a:lnTo>
                  <a:pt x="435609" y="101600"/>
                </a:lnTo>
                <a:lnTo>
                  <a:pt x="458470" y="101600"/>
                </a:lnTo>
                <a:lnTo>
                  <a:pt x="477520" y="92710"/>
                </a:lnTo>
                <a:lnTo>
                  <a:pt x="491490" y="73660"/>
                </a:lnTo>
                <a:lnTo>
                  <a:pt x="494029" y="52069"/>
                </a:lnTo>
                <a:lnTo>
                  <a:pt x="491490" y="30479"/>
                </a:lnTo>
                <a:lnTo>
                  <a:pt x="477520" y="11429"/>
                </a:lnTo>
                <a:lnTo>
                  <a:pt x="458470" y="2539"/>
                </a:lnTo>
                <a:close/>
              </a:path>
              <a:path w="494029" h="101600" extrusionOk="0">
                <a:moveTo>
                  <a:pt x="99059" y="0"/>
                </a:moveTo>
                <a:lnTo>
                  <a:pt x="0" y="52069"/>
                </a:lnTo>
                <a:lnTo>
                  <a:pt x="99059" y="101600"/>
                </a:lnTo>
                <a:lnTo>
                  <a:pt x="9905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1" name="Google Shape;671;p45"/>
          <p:cNvSpPr/>
          <p:nvPr/>
        </p:nvSpPr>
        <p:spPr>
          <a:xfrm>
            <a:off x="7117715" y="3330575"/>
            <a:ext cx="104139" cy="10541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2" name="Google Shape;672;p45"/>
          <p:cNvSpPr/>
          <p:nvPr/>
        </p:nvSpPr>
        <p:spPr>
          <a:xfrm>
            <a:off x="6724650" y="3331209"/>
            <a:ext cx="99060" cy="101600"/>
          </a:xfrm>
          <a:custGeom>
            <a:avLst/>
            <a:gdLst/>
            <a:ahLst/>
            <a:cxnLst/>
            <a:rect l="l" t="t" r="r" b="b"/>
            <a:pathLst>
              <a:path w="99059" h="101600" extrusionOk="0">
                <a:moveTo>
                  <a:pt x="99059" y="101600"/>
                </a:moveTo>
                <a:lnTo>
                  <a:pt x="99059" y="0"/>
                </a:lnTo>
                <a:lnTo>
                  <a:pt x="0" y="52069"/>
                </a:lnTo>
                <a:lnTo>
                  <a:pt x="99059" y="1016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3" name="Google Shape;673;p45"/>
          <p:cNvSpPr/>
          <p:nvPr/>
        </p:nvSpPr>
        <p:spPr>
          <a:xfrm>
            <a:off x="6823709" y="3383279"/>
            <a:ext cx="297180" cy="0"/>
          </a:xfrm>
          <a:custGeom>
            <a:avLst/>
            <a:gdLst/>
            <a:ahLst/>
            <a:cxnLst/>
            <a:rect l="l" t="t" r="r" b="b"/>
            <a:pathLst>
              <a:path w="297179" h="120000" extrusionOk="0">
                <a:moveTo>
                  <a:pt x="29718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45"/>
          <p:cNvSpPr/>
          <p:nvPr/>
        </p:nvSpPr>
        <p:spPr>
          <a:xfrm>
            <a:off x="6055359" y="3331209"/>
            <a:ext cx="494030" cy="101600"/>
          </a:xfrm>
          <a:custGeom>
            <a:avLst/>
            <a:gdLst/>
            <a:ahLst/>
            <a:cxnLst/>
            <a:rect l="l" t="t" r="r" b="b"/>
            <a:pathLst>
              <a:path w="494029" h="101600" extrusionOk="0">
                <a:moveTo>
                  <a:pt x="455930" y="2539"/>
                </a:moveTo>
                <a:lnTo>
                  <a:pt x="434339" y="2539"/>
                </a:lnTo>
                <a:lnTo>
                  <a:pt x="412750" y="11429"/>
                </a:lnTo>
                <a:lnTo>
                  <a:pt x="401319" y="30479"/>
                </a:lnTo>
                <a:lnTo>
                  <a:pt x="396239" y="52069"/>
                </a:lnTo>
                <a:lnTo>
                  <a:pt x="401319" y="73660"/>
                </a:lnTo>
                <a:lnTo>
                  <a:pt x="412750" y="92710"/>
                </a:lnTo>
                <a:lnTo>
                  <a:pt x="434339" y="101600"/>
                </a:lnTo>
                <a:lnTo>
                  <a:pt x="455930" y="101600"/>
                </a:lnTo>
                <a:lnTo>
                  <a:pt x="476249" y="92710"/>
                </a:lnTo>
                <a:lnTo>
                  <a:pt x="490219" y="73660"/>
                </a:lnTo>
                <a:lnTo>
                  <a:pt x="494030" y="52069"/>
                </a:lnTo>
                <a:lnTo>
                  <a:pt x="490219" y="30479"/>
                </a:lnTo>
                <a:lnTo>
                  <a:pt x="476249" y="11429"/>
                </a:lnTo>
                <a:lnTo>
                  <a:pt x="455930" y="2539"/>
                </a:lnTo>
                <a:close/>
              </a:path>
              <a:path w="494029" h="101600" extrusionOk="0">
                <a:moveTo>
                  <a:pt x="97789" y="0"/>
                </a:moveTo>
                <a:lnTo>
                  <a:pt x="0" y="52069"/>
                </a:lnTo>
                <a:lnTo>
                  <a:pt x="97789" y="101600"/>
                </a:lnTo>
                <a:lnTo>
                  <a:pt x="9778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5" name="Google Shape;675;p45"/>
          <p:cNvSpPr/>
          <p:nvPr/>
        </p:nvSpPr>
        <p:spPr>
          <a:xfrm>
            <a:off x="6448425" y="3330575"/>
            <a:ext cx="104140" cy="10541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6" name="Google Shape;676;p45"/>
          <p:cNvSpPr/>
          <p:nvPr/>
        </p:nvSpPr>
        <p:spPr>
          <a:xfrm>
            <a:off x="6055359" y="3331209"/>
            <a:ext cx="97790" cy="101600"/>
          </a:xfrm>
          <a:custGeom>
            <a:avLst/>
            <a:gdLst/>
            <a:ahLst/>
            <a:cxnLst/>
            <a:rect l="l" t="t" r="r" b="b"/>
            <a:pathLst>
              <a:path w="97789" h="101600" extrusionOk="0">
                <a:moveTo>
                  <a:pt x="97789" y="101600"/>
                </a:moveTo>
                <a:lnTo>
                  <a:pt x="97789" y="0"/>
                </a:lnTo>
                <a:lnTo>
                  <a:pt x="0" y="52069"/>
                </a:lnTo>
                <a:lnTo>
                  <a:pt x="97789" y="1016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7" name="Google Shape;677;p45"/>
          <p:cNvSpPr/>
          <p:nvPr/>
        </p:nvSpPr>
        <p:spPr>
          <a:xfrm>
            <a:off x="6153150" y="3383279"/>
            <a:ext cx="298450" cy="0"/>
          </a:xfrm>
          <a:custGeom>
            <a:avLst/>
            <a:gdLst/>
            <a:ahLst/>
            <a:cxnLst/>
            <a:rect l="l" t="t" r="r" b="b"/>
            <a:pathLst>
              <a:path w="298450" h="120000" extrusionOk="0">
                <a:moveTo>
                  <a:pt x="29845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8" name="Google Shape;678;p45"/>
          <p:cNvSpPr/>
          <p:nvPr/>
        </p:nvSpPr>
        <p:spPr>
          <a:xfrm>
            <a:off x="5384800" y="3331209"/>
            <a:ext cx="494030" cy="101600"/>
          </a:xfrm>
          <a:custGeom>
            <a:avLst/>
            <a:gdLst/>
            <a:ahLst/>
            <a:cxnLst/>
            <a:rect l="l" t="t" r="r" b="b"/>
            <a:pathLst>
              <a:path w="494029" h="101600" extrusionOk="0">
                <a:moveTo>
                  <a:pt x="455929" y="2539"/>
                </a:moveTo>
                <a:lnTo>
                  <a:pt x="434339" y="2539"/>
                </a:lnTo>
                <a:lnTo>
                  <a:pt x="414020" y="11429"/>
                </a:lnTo>
                <a:lnTo>
                  <a:pt x="402589" y="30479"/>
                </a:lnTo>
                <a:lnTo>
                  <a:pt x="396239" y="52069"/>
                </a:lnTo>
                <a:lnTo>
                  <a:pt x="402589" y="73660"/>
                </a:lnTo>
                <a:lnTo>
                  <a:pt x="414020" y="92710"/>
                </a:lnTo>
                <a:lnTo>
                  <a:pt x="434339" y="101600"/>
                </a:lnTo>
                <a:lnTo>
                  <a:pt x="455929" y="101600"/>
                </a:lnTo>
                <a:lnTo>
                  <a:pt x="476250" y="92710"/>
                </a:lnTo>
                <a:lnTo>
                  <a:pt x="491489" y="73660"/>
                </a:lnTo>
                <a:lnTo>
                  <a:pt x="494029" y="52069"/>
                </a:lnTo>
                <a:lnTo>
                  <a:pt x="491489" y="30479"/>
                </a:lnTo>
                <a:lnTo>
                  <a:pt x="476250" y="11429"/>
                </a:lnTo>
                <a:lnTo>
                  <a:pt x="455929" y="2539"/>
                </a:lnTo>
                <a:close/>
              </a:path>
              <a:path w="494029" h="101600" extrusionOk="0">
                <a:moveTo>
                  <a:pt x="99060" y="0"/>
                </a:moveTo>
                <a:lnTo>
                  <a:pt x="0" y="52069"/>
                </a:lnTo>
                <a:lnTo>
                  <a:pt x="99060" y="101600"/>
                </a:lnTo>
                <a:lnTo>
                  <a:pt x="9906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9" name="Google Shape;679;p45"/>
          <p:cNvSpPr/>
          <p:nvPr/>
        </p:nvSpPr>
        <p:spPr>
          <a:xfrm>
            <a:off x="5777865" y="3330575"/>
            <a:ext cx="104139" cy="10541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0" name="Google Shape;680;p45"/>
          <p:cNvSpPr/>
          <p:nvPr/>
        </p:nvSpPr>
        <p:spPr>
          <a:xfrm>
            <a:off x="5384800" y="3331209"/>
            <a:ext cx="99060" cy="101600"/>
          </a:xfrm>
          <a:custGeom>
            <a:avLst/>
            <a:gdLst/>
            <a:ahLst/>
            <a:cxnLst/>
            <a:rect l="l" t="t" r="r" b="b"/>
            <a:pathLst>
              <a:path w="99060" h="101600" extrusionOk="0">
                <a:moveTo>
                  <a:pt x="99060" y="101600"/>
                </a:moveTo>
                <a:lnTo>
                  <a:pt x="99060" y="0"/>
                </a:lnTo>
                <a:lnTo>
                  <a:pt x="0" y="52069"/>
                </a:lnTo>
                <a:lnTo>
                  <a:pt x="99060" y="1016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1" name="Google Shape;681;p45"/>
          <p:cNvSpPr/>
          <p:nvPr/>
        </p:nvSpPr>
        <p:spPr>
          <a:xfrm>
            <a:off x="5483859" y="3383279"/>
            <a:ext cx="297180" cy="0"/>
          </a:xfrm>
          <a:custGeom>
            <a:avLst/>
            <a:gdLst/>
            <a:ahLst/>
            <a:cxnLst/>
            <a:rect l="l" t="t" r="r" b="b"/>
            <a:pathLst>
              <a:path w="297179" h="120000" extrusionOk="0">
                <a:moveTo>
                  <a:pt x="297179"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2" name="Google Shape;682;p45"/>
          <p:cNvSpPr/>
          <p:nvPr/>
        </p:nvSpPr>
        <p:spPr>
          <a:xfrm>
            <a:off x="4714240" y="3331209"/>
            <a:ext cx="495300" cy="101600"/>
          </a:xfrm>
          <a:custGeom>
            <a:avLst/>
            <a:gdLst/>
            <a:ahLst/>
            <a:cxnLst/>
            <a:rect l="l" t="t" r="r" b="b"/>
            <a:pathLst>
              <a:path w="495300" h="101600" extrusionOk="0">
                <a:moveTo>
                  <a:pt x="455930" y="2539"/>
                </a:moveTo>
                <a:lnTo>
                  <a:pt x="435610" y="2539"/>
                </a:lnTo>
                <a:lnTo>
                  <a:pt x="414020" y="11429"/>
                </a:lnTo>
                <a:lnTo>
                  <a:pt x="402589" y="30479"/>
                </a:lnTo>
                <a:lnTo>
                  <a:pt x="396239" y="52069"/>
                </a:lnTo>
                <a:lnTo>
                  <a:pt x="402589" y="73660"/>
                </a:lnTo>
                <a:lnTo>
                  <a:pt x="414020" y="92710"/>
                </a:lnTo>
                <a:lnTo>
                  <a:pt x="435610" y="101600"/>
                </a:lnTo>
                <a:lnTo>
                  <a:pt x="455930" y="101600"/>
                </a:lnTo>
                <a:lnTo>
                  <a:pt x="477520" y="92710"/>
                </a:lnTo>
                <a:lnTo>
                  <a:pt x="488950" y="73660"/>
                </a:lnTo>
                <a:lnTo>
                  <a:pt x="495300" y="52069"/>
                </a:lnTo>
                <a:lnTo>
                  <a:pt x="488950" y="30479"/>
                </a:lnTo>
                <a:lnTo>
                  <a:pt x="477520" y="11429"/>
                </a:lnTo>
                <a:lnTo>
                  <a:pt x="455930" y="2539"/>
                </a:lnTo>
                <a:close/>
              </a:path>
              <a:path w="495300" h="101600" extrusionOk="0">
                <a:moveTo>
                  <a:pt x="99060" y="0"/>
                </a:moveTo>
                <a:lnTo>
                  <a:pt x="0" y="52069"/>
                </a:lnTo>
                <a:lnTo>
                  <a:pt x="99060" y="101600"/>
                </a:lnTo>
                <a:lnTo>
                  <a:pt x="9906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3" name="Google Shape;683;p45"/>
          <p:cNvSpPr/>
          <p:nvPr/>
        </p:nvSpPr>
        <p:spPr>
          <a:xfrm>
            <a:off x="5107304" y="3330575"/>
            <a:ext cx="105410" cy="10541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4" name="Google Shape;684;p45"/>
          <p:cNvSpPr/>
          <p:nvPr/>
        </p:nvSpPr>
        <p:spPr>
          <a:xfrm>
            <a:off x="4714240" y="3331209"/>
            <a:ext cx="99060" cy="101600"/>
          </a:xfrm>
          <a:custGeom>
            <a:avLst/>
            <a:gdLst/>
            <a:ahLst/>
            <a:cxnLst/>
            <a:rect l="l" t="t" r="r" b="b"/>
            <a:pathLst>
              <a:path w="99060" h="101600" extrusionOk="0">
                <a:moveTo>
                  <a:pt x="99060" y="101600"/>
                </a:moveTo>
                <a:lnTo>
                  <a:pt x="99060" y="0"/>
                </a:lnTo>
                <a:lnTo>
                  <a:pt x="0" y="52069"/>
                </a:lnTo>
                <a:lnTo>
                  <a:pt x="99060" y="1016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5" name="Google Shape;685;p45"/>
          <p:cNvSpPr/>
          <p:nvPr/>
        </p:nvSpPr>
        <p:spPr>
          <a:xfrm>
            <a:off x="4813300" y="3383279"/>
            <a:ext cx="297180" cy="0"/>
          </a:xfrm>
          <a:custGeom>
            <a:avLst/>
            <a:gdLst/>
            <a:ahLst/>
            <a:cxnLst/>
            <a:rect l="l" t="t" r="r" b="b"/>
            <a:pathLst>
              <a:path w="297179" h="120000" extrusionOk="0">
                <a:moveTo>
                  <a:pt x="297179"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6" name="Google Shape;686;p45"/>
          <p:cNvSpPr/>
          <p:nvPr/>
        </p:nvSpPr>
        <p:spPr>
          <a:xfrm>
            <a:off x="4042409" y="3331209"/>
            <a:ext cx="496570" cy="101600"/>
          </a:xfrm>
          <a:custGeom>
            <a:avLst/>
            <a:gdLst/>
            <a:ahLst/>
            <a:cxnLst/>
            <a:rect l="l" t="t" r="r" b="b"/>
            <a:pathLst>
              <a:path w="496570" h="101600" extrusionOk="0">
                <a:moveTo>
                  <a:pt x="458469" y="2539"/>
                </a:moveTo>
                <a:lnTo>
                  <a:pt x="436879" y="2539"/>
                </a:lnTo>
                <a:lnTo>
                  <a:pt x="416560" y="11429"/>
                </a:lnTo>
                <a:lnTo>
                  <a:pt x="405129" y="30479"/>
                </a:lnTo>
                <a:lnTo>
                  <a:pt x="398779" y="52069"/>
                </a:lnTo>
                <a:lnTo>
                  <a:pt x="405129" y="73660"/>
                </a:lnTo>
                <a:lnTo>
                  <a:pt x="416560" y="92710"/>
                </a:lnTo>
                <a:lnTo>
                  <a:pt x="436879" y="101600"/>
                </a:lnTo>
                <a:lnTo>
                  <a:pt x="458469" y="101600"/>
                </a:lnTo>
                <a:lnTo>
                  <a:pt x="478789" y="92710"/>
                </a:lnTo>
                <a:lnTo>
                  <a:pt x="490219" y="73660"/>
                </a:lnTo>
                <a:lnTo>
                  <a:pt x="496569" y="52069"/>
                </a:lnTo>
                <a:lnTo>
                  <a:pt x="490219" y="30479"/>
                </a:lnTo>
                <a:lnTo>
                  <a:pt x="478789" y="11429"/>
                </a:lnTo>
                <a:lnTo>
                  <a:pt x="458469" y="2539"/>
                </a:lnTo>
                <a:close/>
              </a:path>
              <a:path w="496570" h="101600" extrusionOk="0">
                <a:moveTo>
                  <a:pt x="97789" y="0"/>
                </a:moveTo>
                <a:lnTo>
                  <a:pt x="0" y="52069"/>
                </a:lnTo>
                <a:lnTo>
                  <a:pt x="97789" y="101600"/>
                </a:lnTo>
                <a:lnTo>
                  <a:pt x="9778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7" name="Google Shape;687;p45"/>
          <p:cNvSpPr/>
          <p:nvPr/>
        </p:nvSpPr>
        <p:spPr>
          <a:xfrm>
            <a:off x="4438015" y="3330575"/>
            <a:ext cx="104139" cy="10541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8" name="Google Shape;688;p45"/>
          <p:cNvSpPr/>
          <p:nvPr/>
        </p:nvSpPr>
        <p:spPr>
          <a:xfrm>
            <a:off x="4042409" y="3331209"/>
            <a:ext cx="97790" cy="101600"/>
          </a:xfrm>
          <a:custGeom>
            <a:avLst/>
            <a:gdLst/>
            <a:ahLst/>
            <a:cxnLst/>
            <a:rect l="l" t="t" r="r" b="b"/>
            <a:pathLst>
              <a:path w="97789" h="101600" extrusionOk="0">
                <a:moveTo>
                  <a:pt x="97789" y="101600"/>
                </a:moveTo>
                <a:lnTo>
                  <a:pt x="97789" y="0"/>
                </a:lnTo>
                <a:lnTo>
                  <a:pt x="0" y="52069"/>
                </a:lnTo>
                <a:lnTo>
                  <a:pt x="97789" y="1016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9" name="Google Shape;689;p45"/>
          <p:cNvSpPr/>
          <p:nvPr/>
        </p:nvSpPr>
        <p:spPr>
          <a:xfrm>
            <a:off x="4140200" y="3383279"/>
            <a:ext cx="300990" cy="0"/>
          </a:xfrm>
          <a:custGeom>
            <a:avLst/>
            <a:gdLst/>
            <a:ahLst/>
            <a:cxnLst/>
            <a:rect l="l" t="t" r="r" b="b"/>
            <a:pathLst>
              <a:path w="300989" h="120000" extrusionOk="0">
                <a:moveTo>
                  <a:pt x="300989"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0" name="Google Shape;690;p45"/>
          <p:cNvSpPr/>
          <p:nvPr/>
        </p:nvSpPr>
        <p:spPr>
          <a:xfrm>
            <a:off x="3371850" y="3331209"/>
            <a:ext cx="496570" cy="101600"/>
          </a:xfrm>
          <a:custGeom>
            <a:avLst/>
            <a:gdLst/>
            <a:ahLst/>
            <a:cxnLst/>
            <a:rect l="l" t="t" r="r" b="b"/>
            <a:pathLst>
              <a:path w="496570" h="101600" extrusionOk="0">
                <a:moveTo>
                  <a:pt x="458470" y="2539"/>
                </a:moveTo>
                <a:lnTo>
                  <a:pt x="438150" y="2539"/>
                </a:lnTo>
                <a:lnTo>
                  <a:pt x="416560" y="11429"/>
                </a:lnTo>
                <a:lnTo>
                  <a:pt x="405129" y="30479"/>
                </a:lnTo>
                <a:lnTo>
                  <a:pt x="398779" y="52069"/>
                </a:lnTo>
                <a:lnTo>
                  <a:pt x="405129" y="73660"/>
                </a:lnTo>
                <a:lnTo>
                  <a:pt x="416560" y="92710"/>
                </a:lnTo>
                <a:lnTo>
                  <a:pt x="438150" y="101600"/>
                </a:lnTo>
                <a:lnTo>
                  <a:pt x="458470" y="101600"/>
                </a:lnTo>
                <a:lnTo>
                  <a:pt x="480060" y="92710"/>
                </a:lnTo>
                <a:lnTo>
                  <a:pt x="491489" y="73660"/>
                </a:lnTo>
                <a:lnTo>
                  <a:pt x="496570" y="52069"/>
                </a:lnTo>
                <a:lnTo>
                  <a:pt x="491489" y="30479"/>
                </a:lnTo>
                <a:lnTo>
                  <a:pt x="480060" y="11429"/>
                </a:lnTo>
                <a:lnTo>
                  <a:pt x="458470" y="2539"/>
                </a:lnTo>
                <a:close/>
              </a:path>
              <a:path w="496570" h="101600" extrusionOk="0">
                <a:moveTo>
                  <a:pt x="99060" y="0"/>
                </a:moveTo>
                <a:lnTo>
                  <a:pt x="0" y="52069"/>
                </a:lnTo>
                <a:lnTo>
                  <a:pt x="99060" y="101600"/>
                </a:lnTo>
                <a:lnTo>
                  <a:pt x="9906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1" name="Google Shape;691;p45"/>
          <p:cNvSpPr/>
          <p:nvPr/>
        </p:nvSpPr>
        <p:spPr>
          <a:xfrm>
            <a:off x="3767454" y="3330575"/>
            <a:ext cx="104140" cy="10541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2" name="Google Shape;692;p45"/>
          <p:cNvSpPr/>
          <p:nvPr/>
        </p:nvSpPr>
        <p:spPr>
          <a:xfrm>
            <a:off x="3371850" y="3331209"/>
            <a:ext cx="99060" cy="101600"/>
          </a:xfrm>
          <a:custGeom>
            <a:avLst/>
            <a:gdLst/>
            <a:ahLst/>
            <a:cxnLst/>
            <a:rect l="l" t="t" r="r" b="b"/>
            <a:pathLst>
              <a:path w="99060" h="101600" extrusionOk="0">
                <a:moveTo>
                  <a:pt x="99060" y="101600"/>
                </a:moveTo>
                <a:lnTo>
                  <a:pt x="99060" y="0"/>
                </a:lnTo>
                <a:lnTo>
                  <a:pt x="0" y="52069"/>
                </a:lnTo>
                <a:lnTo>
                  <a:pt x="99060" y="1016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3" name="Google Shape;693;p45"/>
          <p:cNvSpPr/>
          <p:nvPr/>
        </p:nvSpPr>
        <p:spPr>
          <a:xfrm>
            <a:off x="3470909" y="3383279"/>
            <a:ext cx="299720" cy="0"/>
          </a:xfrm>
          <a:custGeom>
            <a:avLst/>
            <a:gdLst/>
            <a:ahLst/>
            <a:cxnLst/>
            <a:rect l="l" t="t" r="r" b="b"/>
            <a:pathLst>
              <a:path w="299720" h="120000" extrusionOk="0">
                <a:moveTo>
                  <a:pt x="299719"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4" name="Google Shape;694;p45"/>
          <p:cNvSpPr/>
          <p:nvPr/>
        </p:nvSpPr>
        <p:spPr>
          <a:xfrm>
            <a:off x="2701289" y="3331209"/>
            <a:ext cx="497840" cy="101600"/>
          </a:xfrm>
          <a:custGeom>
            <a:avLst/>
            <a:gdLst/>
            <a:ahLst/>
            <a:cxnLst/>
            <a:rect l="l" t="t" r="r" b="b"/>
            <a:pathLst>
              <a:path w="497839" h="101600" extrusionOk="0">
                <a:moveTo>
                  <a:pt x="459740" y="2539"/>
                </a:moveTo>
                <a:lnTo>
                  <a:pt x="438150" y="2539"/>
                </a:lnTo>
                <a:lnTo>
                  <a:pt x="417830" y="11429"/>
                </a:lnTo>
                <a:lnTo>
                  <a:pt x="402590" y="30479"/>
                </a:lnTo>
                <a:lnTo>
                  <a:pt x="400050" y="52069"/>
                </a:lnTo>
                <a:lnTo>
                  <a:pt x="402590" y="73660"/>
                </a:lnTo>
                <a:lnTo>
                  <a:pt x="417830" y="92710"/>
                </a:lnTo>
                <a:lnTo>
                  <a:pt x="438150" y="101600"/>
                </a:lnTo>
                <a:lnTo>
                  <a:pt x="459740" y="101600"/>
                </a:lnTo>
                <a:lnTo>
                  <a:pt x="480060" y="92710"/>
                </a:lnTo>
                <a:lnTo>
                  <a:pt x="491490" y="73660"/>
                </a:lnTo>
                <a:lnTo>
                  <a:pt x="497840" y="52069"/>
                </a:lnTo>
                <a:lnTo>
                  <a:pt x="491490" y="30479"/>
                </a:lnTo>
                <a:lnTo>
                  <a:pt x="480060" y="11429"/>
                </a:lnTo>
                <a:lnTo>
                  <a:pt x="459740" y="2539"/>
                </a:lnTo>
                <a:close/>
              </a:path>
              <a:path w="497839" h="101600" extrusionOk="0">
                <a:moveTo>
                  <a:pt x="99060" y="0"/>
                </a:moveTo>
                <a:lnTo>
                  <a:pt x="0" y="52069"/>
                </a:lnTo>
                <a:lnTo>
                  <a:pt x="99060" y="101600"/>
                </a:lnTo>
                <a:lnTo>
                  <a:pt x="9906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5" name="Google Shape;695;p45"/>
          <p:cNvSpPr/>
          <p:nvPr/>
        </p:nvSpPr>
        <p:spPr>
          <a:xfrm>
            <a:off x="3098164" y="3330575"/>
            <a:ext cx="104140" cy="10541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6" name="Google Shape;696;p45"/>
          <p:cNvSpPr/>
          <p:nvPr/>
        </p:nvSpPr>
        <p:spPr>
          <a:xfrm>
            <a:off x="2701289" y="3331209"/>
            <a:ext cx="99060" cy="101600"/>
          </a:xfrm>
          <a:custGeom>
            <a:avLst/>
            <a:gdLst/>
            <a:ahLst/>
            <a:cxnLst/>
            <a:rect l="l" t="t" r="r" b="b"/>
            <a:pathLst>
              <a:path w="99060" h="101600" extrusionOk="0">
                <a:moveTo>
                  <a:pt x="99060" y="101600"/>
                </a:moveTo>
                <a:lnTo>
                  <a:pt x="99060" y="0"/>
                </a:lnTo>
                <a:lnTo>
                  <a:pt x="0" y="52069"/>
                </a:lnTo>
                <a:lnTo>
                  <a:pt x="99060" y="1016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7" name="Google Shape;697;p45"/>
          <p:cNvSpPr/>
          <p:nvPr/>
        </p:nvSpPr>
        <p:spPr>
          <a:xfrm>
            <a:off x="2800350" y="3383279"/>
            <a:ext cx="300990" cy="0"/>
          </a:xfrm>
          <a:custGeom>
            <a:avLst/>
            <a:gdLst/>
            <a:ahLst/>
            <a:cxnLst/>
            <a:rect l="l" t="t" r="r" b="b"/>
            <a:pathLst>
              <a:path w="300989" h="120000" extrusionOk="0">
                <a:moveTo>
                  <a:pt x="300989"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8" name="Google Shape;698;p45"/>
          <p:cNvSpPr/>
          <p:nvPr/>
        </p:nvSpPr>
        <p:spPr>
          <a:xfrm>
            <a:off x="1137919" y="3614420"/>
            <a:ext cx="504190" cy="58419"/>
          </a:xfrm>
          <a:custGeom>
            <a:avLst/>
            <a:gdLst/>
            <a:ahLst/>
            <a:cxnLst/>
            <a:rect l="l" t="t" r="r" b="b"/>
            <a:pathLst>
              <a:path w="504189" h="58420" extrusionOk="0">
                <a:moveTo>
                  <a:pt x="448310" y="0"/>
                </a:moveTo>
                <a:lnTo>
                  <a:pt x="0" y="0"/>
                </a:lnTo>
                <a:lnTo>
                  <a:pt x="57150" y="58419"/>
                </a:lnTo>
                <a:lnTo>
                  <a:pt x="504190" y="58419"/>
                </a:lnTo>
                <a:lnTo>
                  <a:pt x="44831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9" name="Google Shape;699;p45"/>
          <p:cNvSpPr/>
          <p:nvPr/>
        </p:nvSpPr>
        <p:spPr>
          <a:xfrm>
            <a:off x="1137919" y="3614420"/>
            <a:ext cx="504190" cy="58419"/>
          </a:xfrm>
          <a:custGeom>
            <a:avLst/>
            <a:gdLst/>
            <a:ahLst/>
            <a:cxnLst/>
            <a:rect l="l" t="t" r="r" b="b"/>
            <a:pathLst>
              <a:path w="504189" h="58420" extrusionOk="0">
                <a:moveTo>
                  <a:pt x="448310" y="0"/>
                </a:moveTo>
                <a:lnTo>
                  <a:pt x="0" y="0"/>
                </a:lnTo>
                <a:lnTo>
                  <a:pt x="57150" y="58419"/>
                </a:lnTo>
                <a:lnTo>
                  <a:pt x="504190" y="58419"/>
                </a:lnTo>
                <a:lnTo>
                  <a:pt x="44831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0" name="Google Shape;700;p45"/>
          <p:cNvSpPr/>
          <p:nvPr/>
        </p:nvSpPr>
        <p:spPr>
          <a:xfrm>
            <a:off x="1586230" y="3152139"/>
            <a:ext cx="55880" cy="520700"/>
          </a:xfrm>
          <a:custGeom>
            <a:avLst/>
            <a:gdLst/>
            <a:ahLst/>
            <a:cxnLst/>
            <a:rect l="l" t="t" r="r" b="b"/>
            <a:pathLst>
              <a:path w="55880" h="520700" extrusionOk="0">
                <a:moveTo>
                  <a:pt x="0" y="0"/>
                </a:moveTo>
                <a:lnTo>
                  <a:pt x="0" y="462280"/>
                </a:lnTo>
                <a:lnTo>
                  <a:pt x="55880" y="520700"/>
                </a:lnTo>
                <a:lnTo>
                  <a:pt x="55880" y="58420"/>
                </a:lnTo>
                <a:lnTo>
                  <a:pt x="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1" name="Google Shape;701;p45"/>
          <p:cNvSpPr/>
          <p:nvPr/>
        </p:nvSpPr>
        <p:spPr>
          <a:xfrm>
            <a:off x="1586230" y="3152139"/>
            <a:ext cx="55880" cy="520700"/>
          </a:xfrm>
          <a:custGeom>
            <a:avLst/>
            <a:gdLst/>
            <a:ahLst/>
            <a:cxnLst/>
            <a:rect l="l" t="t" r="r" b="b"/>
            <a:pathLst>
              <a:path w="55880" h="520700" extrusionOk="0">
                <a:moveTo>
                  <a:pt x="55880" y="520700"/>
                </a:moveTo>
                <a:lnTo>
                  <a:pt x="0" y="462280"/>
                </a:lnTo>
                <a:lnTo>
                  <a:pt x="0" y="0"/>
                </a:lnTo>
                <a:lnTo>
                  <a:pt x="55880" y="58420"/>
                </a:lnTo>
                <a:lnTo>
                  <a:pt x="55880" y="520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2" name="Google Shape;702;p45"/>
          <p:cNvSpPr/>
          <p:nvPr/>
        </p:nvSpPr>
        <p:spPr>
          <a:xfrm>
            <a:off x="1137919" y="3152139"/>
            <a:ext cx="448309" cy="462280"/>
          </a:xfrm>
          <a:custGeom>
            <a:avLst/>
            <a:gdLst/>
            <a:ahLst/>
            <a:cxnLst/>
            <a:rect l="l" t="t" r="r" b="b"/>
            <a:pathLst>
              <a:path w="448309" h="462279" extrusionOk="0">
                <a:moveTo>
                  <a:pt x="448310" y="462280"/>
                </a:moveTo>
                <a:lnTo>
                  <a:pt x="0" y="462280"/>
                </a:lnTo>
                <a:lnTo>
                  <a:pt x="0" y="0"/>
                </a:lnTo>
                <a:lnTo>
                  <a:pt x="448310" y="0"/>
                </a:lnTo>
                <a:lnTo>
                  <a:pt x="448310" y="46228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3" name="Google Shape;703;p45"/>
          <p:cNvSpPr/>
          <p:nvPr/>
        </p:nvSpPr>
        <p:spPr>
          <a:xfrm>
            <a:off x="1137919" y="3152139"/>
            <a:ext cx="448309" cy="462280"/>
          </a:xfrm>
          <a:custGeom>
            <a:avLst/>
            <a:gdLst/>
            <a:ahLst/>
            <a:cxnLst/>
            <a:rect l="l" t="t" r="r" b="b"/>
            <a:pathLst>
              <a:path w="448309" h="462279" extrusionOk="0">
                <a:moveTo>
                  <a:pt x="448310" y="462280"/>
                </a:moveTo>
                <a:lnTo>
                  <a:pt x="0" y="462280"/>
                </a:lnTo>
                <a:lnTo>
                  <a:pt x="0" y="0"/>
                </a:lnTo>
                <a:lnTo>
                  <a:pt x="448310" y="0"/>
                </a:lnTo>
                <a:lnTo>
                  <a:pt x="448310" y="46228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4" name="Google Shape;704;p45"/>
          <p:cNvSpPr/>
          <p:nvPr/>
        </p:nvSpPr>
        <p:spPr>
          <a:xfrm>
            <a:off x="1697989" y="3331209"/>
            <a:ext cx="830580" cy="101600"/>
          </a:xfrm>
          <a:custGeom>
            <a:avLst/>
            <a:gdLst/>
            <a:ahLst/>
            <a:cxnLst/>
            <a:rect l="l" t="t" r="r" b="b"/>
            <a:pathLst>
              <a:path w="830580" h="101600" extrusionOk="0">
                <a:moveTo>
                  <a:pt x="792480" y="2539"/>
                </a:moveTo>
                <a:lnTo>
                  <a:pt x="772160" y="2539"/>
                </a:lnTo>
                <a:lnTo>
                  <a:pt x="750570" y="11429"/>
                </a:lnTo>
                <a:lnTo>
                  <a:pt x="736600" y="30479"/>
                </a:lnTo>
                <a:lnTo>
                  <a:pt x="732790" y="52069"/>
                </a:lnTo>
                <a:lnTo>
                  <a:pt x="736600" y="73660"/>
                </a:lnTo>
                <a:lnTo>
                  <a:pt x="750570" y="92710"/>
                </a:lnTo>
                <a:lnTo>
                  <a:pt x="772160" y="101600"/>
                </a:lnTo>
                <a:lnTo>
                  <a:pt x="792480" y="101600"/>
                </a:lnTo>
                <a:lnTo>
                  <a:pt x="814070" y="92710"/>
                </a:lnTo>
                <a:lnTo>
                  <a:pt x="825500" y="73660"/>
                </a:lnTo>
                <a:lnTo>
                  <a:pt x="830580" y="52069"/>
                </a:lnTo>
                <a:lnTo>
                  <a:pt x="825500" y="30479"/>
                </a:lnTo>
                <a:lnTo>
                  <a:pt x="814070" y="11429"/>
                </a:lnTo>
                <a:lnTo>
                  <a:pt x="792480" y="2539"/>
                </a:lnTo>
                <a:close/>
              </a:path>
              <a:path w="830580" h="101600" extrusionOk="0">
                <a:moveTo>
                  <a:pt x="99060" y="0"/>
                </a:moveTo>
                <a:lnTo>
                  <a:pt x="0" y="52069"/>
                </a:lnTo>
                <a:lnTo>
                  <a:pt x="99060" y="101600"/>
                </a:lnTo>
                <a:lnTo>
                  <a:pt x="9906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5" name="Google Shape;705;p45"/>
          <p:cNvSpPr/>
          <p:nvPr/>
        </p:nvSpPr>
        <p:spPr>
          <a:xfrm>
            <a:off x="2427604" y="3330575"/>
            <a:ext cx="104139" cy="10541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6" name="Google Shape;706;p45"/>
          <p:cNvSpPr/>
          <p:nvPr/>
        </p:nvSpPr>
        <p:spPr>
          <a:xfrm>
            <a:off x="1697989" y="3331209"/>
            <a:ext cx="99060" cy="101600"/>
          </a:xfrm>
          <a:custGeom>
            <a:avLst/>
            <a:gdLst/>
            <a:ahLst/>
            <a:cxnLst/>
            <a:rect l="l" t="t" r="r" b="b"/>
            <a:pathLst>
              <a:path w="99060" h="101600" extrusionOk="0">
                <a:moveTo>
                  <a:pt x="99060" y="101600"/>
                </a:moveTo>
                <a:lnTo>
                  <a:pt x="99060" y="0"/>
                </a:lnTo>
                <a:lnTo>
                  <a:pt x="0" y="52069"/>
                </a:lnTo>
                <a:lnTo>
                  <a:pt x="99060" y="1016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7" name="Google Shape;707;p45"/>
          <p:cNvSpPr/>
          <p:nvPr/>
        </p:nvSpPr>
        <p:spPr>
          <a:xfrm>
            <a:off x="1797050" y="3383279"/>
            <a:ext cx="633730" cy="0"/>
          </a:xfrm>
          <a:custGeom>
            <a:avLst/>
            <a:gdLst/>
            <a:ahLst/>
            <a:cxnLst/>
            <a:rect l="l" t="t" r="r" b="b"/>
            <a:pathLst>
              <a:path w="633730" h="120000" extrusionOk="0">
                <a:moveTo>
                  <a:pt x="63373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8" name="Google Shape;708;p45"/>
          <p:cNvSpPr txBox="1"/>
          <p:nvPr/>
        </p:nvSpPr>
        <p:spPr>
          <a:xfrm>
            <a:off x="1244600" y="2807969"/>
            <a:ext cx="287020" cy="272415"/>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1600">
                <a:solidFill>
                  <a:schemeClr val="dk1"/>
                </a:solidFill>
                <a:latin typeface="Arial"/>
                <a:ea typeface="Arial"/>
                <a:cs typeface="Arial"/>
                <a:sym typeface="Arial"/>
              </a:rPr>
              <a:t>CF</a:t>
            </a:r>
            <a:endParaRPr sz="1600">
              <a:solidFill>
                <a:schemeClr val="dk1"/>
              </a:solidFill>
              <a:latin typeface="Arial"/>
              <a:ea typeface="Arial"/>
              <a:cs typeface="Arial"/>
              <a:sym typeface="Arial"/>
            </a:endParaRPr>
          </a:p>
        </p:txBody>
      </p:sp>
      <p:sp>
        <p:nvSpPr>
          <p:cNvPr id="709" name="Google Shape;709;p45"/>
          <p:cNvSpPr/>
          <p:nvPr/>
        </p:nvSpPr>
        <p:spPr>
          <a:xfrm>
            <a:off x="7395209" y="3506470"/>
            <a:ext cx="0" cy="452120"/>
          </a:xfrm>
          <a:custGeom>
            <a:avLst/>
            <a:gdLst/>
            <a:ahLst/>
            <a:cxnLst/>
            <a:rect l="l" t="t" r="r" b="b"/>
            <a:pathLst>
              <a:path w="120000" h="452120" extrusionOk="0">
                <a:moveTo>
                  <a:pt x="0" y="452119"/>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0" name="Google Shape;710;p45"/>
          <p:cNvSpPr/>
          <p:nvPr/>
        </p:nvSpPr>
        <p:spPr>
          <a:xfrm>
            <a:off x="7326630" y="3383279"/>
            <a:ext cx="137160" cy="140970"/>
          </a:xfrm>
          <a:custGeom>
            <a:avLst/>
            <a:gdLst/>
            <a:ahLst/>
            <a:cxnLst/>
            <a:rect l="l" t="t" r="r" b="b"/>
            <a:pathLst>
              <a:path w="137159" h="140970" extrusionOk="0">
                <a:moveTo>
                  <a:pt x="68579" y="0"/>
                </a:moveTo>
                <a:lnTo>
                  <a:pt x="0" y="140970"/>
                </a:lnTo>
                <a:lnTo>
                  <a:pt x="137160" y="140970"/>
                </a:lnTo>
                <a:lnTo>
                  <a:pt x="6857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1" name="Google Shape;711;p45"/>
          <p:cNvSpPr/>
          <p:nvPr/>
        </p:nvSpPr>
        <p:spPr>
          <a:xfrm>
            <a:off x="1361439" y="3958590"/>
            <a:ext cx="6033770" cy="0"/>
          </a:xfrm>
          <a:custGeom>
            <a:avLst/>
            <a:gdLst/>
            <a:ahLst/>
            <a:cxnLst/>
            <a:rect l="l" t="t" r="r" b="b"/>
            <a:pathLst>
              <a:path w="6033770" h="120000" extrusionOk="0">
                <a:moveTo>
                  <a:pt x="0" y="0"/>
                </a:moveTo>
                <a:lnTo>
                  <a:pt x="603377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2" name="Google Shape;712;p45"/>
          <p:cNvSpPr/>
          <p:nvPr/>
        </p:nvSpPr>
        <p:spPr>
          <a:xfrm>
            <a:off x="1313814" y="3334384"/>
            <a:ext cx="96519" cy="97789"/>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3" name="Google Shape;713;p45"/>
          <p:cNvSpPr/>
          <p:nvPr/>
        </p:nvSpPr>
        <p:spPr>
          <a:xfrm>
            <a:off x="1361439" y="3429000"/>
            <a:ext cx="0" cy="529590"/>
          </a:xfrm>
          <a:custGeom>
            <a:avLst/>
            <a:gdLst/>
            <a:ahLst/>
            <a:cxnLst/>
            <a:rect l="l" t="t" r="r" b="b"/>
            <a:pathLst>
              <a:path w="120000" h="529589" extrusionOk="0">
                <a:moveTo>
                  <a:pt x="0" y="0"/>
                </a:moveTo>
                <a:lnTo>
                  <a:pt x="0" y="52958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714" name="Google Shape;714;p45"/>
          <p:cNvGraphicFramePr/>
          <p:nvPr/>
        </p:nvGraphicFramePr>
        <p:xfrm>
          <a:off x="757327" y="4648200"/>
          <a:ext cx="7010425" cy="1723375"/>
        </p:xfrm>
        <a:graphic>
          <a:graphicData uri="http://schemas.openxmlformats.org/drawingml/2006/table">
            <a:tbl>
              <a:tblPr firstRow="1" bandRow="1">
                <a:noFill/>
                <a:tableStyleId>{BD6958E2-4D59-4B7E-A24A-5A335BC5D1EE}</a:tableStyleId>
              </a:tblPr>
              <a:tblGrid>
                <a:gridCol w="730250">
                  <a:extLst>
                    <a:ext uri="{9D8B030D-6E8A-4147-A177-3AD203B41FA5}">
                      <a16:colId xmlns:a16="http://schemas.microsoft.com/office/drawing/2014/main" val="20000"/>
                    </a:ext>
                  </a:extLst>
                </a:gridCol>
                <a:gridCol w="1645925">
                  <a:extLst>
                    <a:ext uri="{9D8B030D-6E8A-4147-A177-3AD203B41FA5}">
                      <a16:colId xmlns:a16="http://schemas.microsoft.com/office/drawing/2014/main" val="20001"/>
                    </a:ext>
                  </a:extLst>
                </a:gridCol>
                <a:gridCol w="731525">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2439675">
                  <a:extLst>
                    <a:ext uri="{9D8B030D-6E8A-4147-A177-3AD203B41FA5}">
                      <a16:colId xmlns:a16="http://schemas.microsoft.com/office/drawing/2014/main" val="20005"/>
                    </a:ext>
                  </a:extLst>
                </a:gridCol>
              </a:tblGrid>
              <a:tr h="419275">
                <a:tc>
                  <a:txBody>
                    <a:bodyPr/>
                    <a:lstStyle/>
                    <a:p>
                      <a:pPr marL="0" marR="83185" lvl="0" indent="0" algn="r" rtl="0">
                        <a:lnSpc>
                          <a:spcPct val="117083"/>
                        </a:lnSpc>
                        <a:spcBef>
                          <a:spcPts val="0"/>
                        </a:spcBef>
                        <a:spcAft>
                          <a:spcPts val="0"/>
                        </a:spcAft>
                        <a:buNone/>
                      </a:pPr>
                      <a:r>
                        <a:rPr lang="en-US" sz="2400" b="1" u="none" strike="noStrike" cap="none">
                          <a:latin typeface="Courier New"/>
                          <a:ea typeface="Courier New"/>
                          <a:cs typeface="Courier New"/>
                          <a:sym typeface="Courier New"/>
                        </a:rPr>
                        <a:t>CLC</a:t>
                      </a:r>
                      <a:endParaRPr sz="2400" u="none" strike="noStrike" cap="none">
                        <a:latin typeface="Courier New"/>
                        <a:ea typeface="Courier New"/>
                        <a:cs typeface="Courier New"/>
                        <a:sym typeface="Courier New"/>
                      </a:endParaRPr>
                    </a:p>
                  </a:txBody>
                  <a:tcPr marL="0" marR="0" marT="0" marB="0">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9525" cap="flat" cmpd="sng">
                      <a:solidFill>
                        <a:srgbClr val="000000"/>
                      </a:solidFill>
                      <a:prstDash val="solid"/>
                      <a:round/>
                      <a:headEnd type="none" w="sm" len="sm"/>
                      <a:tailEnd type="none" w="sm" len="sm"/>
                    </a:lnT>
                  </a:tcPr>
                </a:tc>
                <a:tc>
                  <a:txBody>
                    <a:bodyPr/>
                    <a:lstStyle/>
                    <a:p>
                      <a:pPr marL="0" marR="83185" lvl="0" indent="0" algn="r" rtl="0">
                        <a:lnSpc>
                          <a:spcPct val="117083"/>
                        </a:lnSpc>
                        <a:spcBef>
                          <a:spcPts val="0"/>
                        </a:spcBef>
                        <a:spcAft>
                          <a:spcPts val="0"/>
                        </a:spcAft>
                        <a:buNone/>
                      </a:pPr>
                      <a:r>
                        <a:rPr lang="en-US" sz="2400" b="1" u="none" strike="noStrike" cap="none">
                          <a:latin typeface="Courier New"/>
                          <a:ea typeface="Courier New"/>
                          <a:cs typeface="Courier New"/>
                          <a:sym typeface="Courier New"/>
                        </a:rPr>
                        <a:t>;</a:t>
                      </a:r>
                      <a:endParaRPr sz="2400" u="none" strike="noStrike" cap="none">
                        <a:latin typeface="Courier New"/>
                        <a:ea typeface="Courier New"/>
                        <a:cs typeface="Courier New"/>
                        <a:sym typeface="Courier New"/>
                      </a:endParaRPr>
                    </a:p>
                  </a:txBody>
                  <a:tcPr marL="0" marR="0" marT="0" marB="0">
                    <a:lnT w="9525" cap="flat" cmpd="sng">
                      <a:solidFill>
                        <a:srgbClr val="000000"/>
                      </a:solidFill>
                      <a:prstDash val="solid"/>
                      <a:round/>
                      <a:headEnd type="none" w="sm" len="sm"/>
                      <a:tailEnd type="none" w="sm" len="sm"/>
                    </a:lnT>
                  </a:tcPr>
                </a:tc>
                <a:tc>
                  <a:txBody>
                    <a:bodyPr/>
                    <a:lstStyle/>
                    <a:p>
                      <a:pPr marL="90805" marR="0" lvl="0" indent="0" algn="l" rtl="0">
                        <a:lnSpc>
                          <a:spcPct val="117083"/>
                        </a:lnSpc>
                        <a:spcBef>
                          <a:spcPts val="0"/>
                        </a:spcBef>
                        <a:spcAft>
                          <a:spcPts val="0"/>
                        </a:spcAft>
                        <a:buNone/>
                      </a:pPr>
                      <a:r>
                        <a:rPr lang="en-US" sz="2400" b="1" u="none" strike="noStrike" cap="none">
                          <a:latin typeface="Courier New"/>
                          <a:ea typeface="Courier New"/>
                          <a:cs typeface="Courier New"/>
                          <a:sym typeface="Courier New"/>
                        </a:rPr>
                        <a:t>CF =</a:t>
                      </a:r>
                      <a:endParaRPr sz="2400" u="none" strike="noStrike" cap="none">
                        <a:latin typeface="Courier New"/>
                        <a:ea typeface="Courier New"/>
                        <a:cs typeface="Courier New"/>
                        <a:sym typeface="Courier New"/>
                      </a:endParaRPr>
                    </a:p>
                  </a:txBody>
                  <a:tcPr marL="0" marR="0" marT="0" marB="0">
                    <a:lnT w="9525" cap="flat" cmpd="sng">
                      <a:solidFill>
                        <a:srgbClr val="000000"/>
                      </a:solidFill>
                      <a:prstDash val="solid"/>
                      <a:round/>
                      <a:headEnd type="none" w="sm" len="sm"/>
                      <a:tailEnd type="none" w="sm" len="sm"/>
                    </a:lnT>
                  </a:tcPr>
                </a:tc>
                <a:tc>
                  <a:txBody>
                    <a:bodyPr/>
                    <a:lstStyle/>
                    <a:p>
                      <a:pPr marL="0" marR="0" lvl="0" indent="0" algn="l" rtl="0">
                        <a:lnSpc>
                          <a:spcPct val="117083"/>
                        </a:lnSpc>
                        <a:spcBef>
                          <a:spcPts val="0"/>
                        </a:spcBef>
                        <a:spcAft>
                          <a:spcPts val="0"/>
                        </a:spcAft>
                        <a:buNone/>
                      </a:pPr>
                      <a:r>
                        <a:rPr lang="en-US" sz="2400" b="1" u="none" strike="noStrike" cap="none">
                          <a:latin typeface="Courier New"/>
                          <a:ea typeface="Courier New"/>
                          <a:cs typeface="Courier New"/>
                          <a:sym typeface="Courier New"/>
                        </a:rPr>
                        <a:t>0</a:t>
                      </a:r>
                      <a:endParaRPr sz="2400" u="none" strike="noStrike" cap="none">
                        <a:latin typeface="Courier New"/>
                        <a:ea typeface="Courier New"/>
                        <a:cs typeface="Courier New"/>
                        <a:sym typeface="Courier New"/>
                      </a:endParaRPr>
                    </a:p>
                  </a:txBody>
                  <a:tcPr marL="0" marR="0" marT="0" marB="0">
                    <a:lnT w="9525" cap="flat" cmpd="sng">
                      <a:solidFill>
                        <a:srgbClr val="000000"/>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0"/>
                  </a:ext>
                </a:extLst>
              </a:tr>
              <a:tr h="409575">
                <a:tc>
                  <a:txBody>
                    <a:bodyPr/>
                    <a:lstStyle/>
                    <a:p>
                      <a:pPr marL="0" marR="83820" lvl="0" indent="0" algn="r" rtl="0">
                        <a:lnSpc>
                          <a:spcPct val="113750"/>
                        </a:lnSpc>
                        <a:spcBef>
                          <a:spcPts val="0"/>
                        </a:spcBef>
                        <a:spcAft>
                          <a:spcPts val="0"/>
                        </a:spcAft>
                        <a:buNone/>
                      </a:pPr>
                      <a:r>
                        <a:rPr lang="en-US" sz="2400" b="1" u="none" strike="noStrike" cap="none">
                          <a:latin typeface="Courier New"/>
                          <a:ea typeface="Courier New"/>
                          <a:cs typeface="Courier New"/>
                          <a:sym typeface="Courier New"/>
                        </a:rPr>
                        <a:t>MOV</a:t>
                      </a:r>
                      <a:endParaRPr sz="2400" u="none" strike="noStrike" cap="none">
                        <a:latin typeface="Courier New"/>
                        <a:ea typeface="Courier New"/>
                        <a:cs typeface="Courier New"/>
                        <a:sym typeface="Courier New"/>
                      </a:endParaRPr>
                    </a:p>
                  </a:txBody>
                  <a:tcPr marL="0" marR="0" marT="0" marB="0">
                    <a:lnL w="9525" cap="flat" cmpd="sng">
                      <a:solidFill>
                        <a:srgbClr val="000000"/>
                      </a:solidFill>
                      <a:prstDash val="solid"/>
                      <a:round/>
                      <a:headEnd type="none" w="sm" len="sm"/>
                      <a:tailEnd type="none" w="sm" len="sm"/>
                    </a:lnL>
                  </a:tcPr>
                </a:tc>
                <a:tc>
                  <a:txBody>
                    <a:bodyPr/>
                    <a:lstStyle/>
                    <a:p>
                      <a:pPr marL="90805" marR="0" lvl="0" indent="0" algn="l" rtl="0">
                        <a:lnSpc>
                          <a:spcPct val="113750"/>
                        </a:lnSpc>
                        <a:spcBef>
                          <a:spcPts val="0"/>
                        </a:spcBef>
                        <a:spcAft>
                          <a:spcPts val="0"/>
                        </a:spcAft>
                        <a:buNone/>
                      </a:pPr>
                      <a:r>
                        <a:rPr lang="en-US" sz="2400" b="1" u="none" strike="noStrike" cap="none">
                          <a:latin typeface="Courier New"/>
                          <a:ea typeface="Courier New"/>
                          <a:cs typeface="Courier New"/>
                          <a:sym typeface="Courier New"/>
                        </a:rPr>
                        <a:t>BL,88H</a:t>
                      </a:r>
                      <a:endParaRPr sz="2400" u="none" strike="noStrike" cap="none">
                        <a:latin typeface="Courier New"/>
                        <a:ea typeface="Courier New"/>
                        <a:cs typeface="Courier New"/>
                        <a:sym typeface="Courier New"/>
                      </a:endParaRPr>
                    </a:p>
                  </a:txBody>
                  <a:tcPr marL="0" marR="0" marT="0" marB="0"/>
                </a:tc>
                <a:tc>
                  <a:txBody>
                    <a:bodyPr/>
                    <a:lstStyle/>
                    <a:p>
                      <a:pPr marL="0" marR="83185" lvl="0" indent="0" algn="r" rtl="0">
                        <a:lnSpc>
                          <a:spcPct val="113750"/>
                        </a:lnSpc>
                        <a:spcBef>
                          <a:spcPts val="0"/>
                        </a:spcBef>
                        <a:spcAft>
                          <a:spcPts val="0"/>
                        </a:spcAft>
                        <a:buNone/>
                      </a:pPr>
                      <a:r>
                        <a:rPr lang="en-US" sz="2400" b="1" u="none" strike="noStrike" cap="none">
                          <a:latin typeface="Courier New"/>
                          <a:ea typeface="Courier New"/>
                          <a:cs typeface="Courier New"/>
                          <a:sym typeface="Courier New"/>
                        </a:rPr>
                        <a:t>;</a:t>
                      </a:r>
                      <a:endParaRPr sz="2400" u="none" strike="noStrike" cap="none">
                        <a:latin typeface="Courier New"/>
                        <a:ea typeface="Courier New"/>
                        <a:cs typeface="Courier New"/>
                        <a:sym typeface="Courier New"/>
                      </a:endParaRPr>
                    </a:p>
                  </a:txBody>
                  <a:tcPr marL="0" marR="0" marT="0" marB="0"/>
                </a:tc>
                <a:tc>
                  <a:txBody>
                    <a:bodyPr/>
                    <a:lstStyle/>
                    <a:p>
                      <a:pPr marL="90805" marR="0" lvl="0" indent="0" algn="l" rtl="0">
                        <a:lnSpc>
                          <a:spcPct val="113750"/>
                        </a:lnSpc>
                        <a:spcBef>
                          <a:spcPts val="0"/>
                        </a:spcBef>
                        <a:spcAft>
                          <a:spcPts val="0"/>
                        </a:spcAft>
                        <a:buNone/>
                      </a:pPr>
                      <a:r>
                        <a:rPr lang="en-US" sz="2400" b="1" u="none" strike="noStrike" cap="none">
                          <a:latin typeface="Courier New"/>
                          <a:ea typeface="Courier New"/>
                          <a:cs typeface="Courier New"/>
                          <a:sym typeface="Courier New"/>
                        </a:rPr>
                        <a:t>CF,BL</a:t>
                      </a:r>
                      <a:endParaRPr sz="2400" u="none" strike="noStrike" cap="none">
                        <a:latin typeface="Courier New"/>
                        <a:ea typeface="Courier New"/>
                        <a:cs typeface="Courier New"/>
                        <a:sym typeface="Courier New"/>
                      </a:endParaRPr>
                    </a:p>
                  </a:txBody>
                  <a:tcPr marL="0" marR="0" marT="0" marB="0"/>
                </a:tc>
                <a:tc>
                  <a:txBody>
                    <a:bodyPr/>
                    <a:lstStyle/>
                    <a:p>
                      <a:pPr marL="0" marR="83185" lvl="0" indent="0" algn="r" rtl="0">
                        <a:lnSpc>
                          <a:spcPct val="113750"/>
                        </a:lnSpc>
                        <a:spcBef>
                          <a:spcPts val="0"/>
                        </a:spcBef>
                        <a:spcAft>
                          <a:spcPts val="0"/>
                        </a:spcAft>
                        <a:buNone/>
                      </a:pPr>
                      <a:r>
                        <a:rPr lang="en-US" sz="2400" b="1" u="none" strike="noStrike" cap="none">
                          <a:latin typeface="Courier New"/>
                          <a:ea typeface="Courier New"/>
                          <a:cs typeface="Courier New"/>
                          <a:sym typeface="Courier New"/>
                        </a:rPr>
                        <a:t>=</a:t>
                      </a:r>
                      <a:endParaRPr sz="2400" u="none" strike="noStrike" cap="none">
                        <a:latin typeface="Courier New"/>
                        <a:ea typeface="Courier New"/>
                        <a:cs typeface="Courier New"/>
                        <a:sym typeface="Courier New"/>
                      </a:endParaRPr>
                    </a:p>
                  </a:txBody>
                  <a:tcPr marL="0" marR="0" marT="0" marB="0"/>
                </a:tc>
                <a:tc>
                  <a:txBody>
                    <a:bodyPr/>
                    <a:lstStyle/>
                    <a:p>
                      <a:pPr marL="90805" marR="0" lvl="0" indent="0" algn="l" rtl="0">
                        <a:lnSpc>
                          <a:spcPct val="113750"/>
                        </a:lnSpc>
                        <a:spcBef>
                          <a:spcPts val="0"/>
                        </a:spcBef>
                        <a:spcAft>
                          <a:spcPts val="0"/>
                        </a:spcAft>
                        <a:buNone/>
                      </a:pPr>
                      <a:r>
                        <a:rPr lang="en-US" sz="2400" b="1" u="none" strike="noStrike" cap="none">
                          <a:latin typeface="Courier New"/>
                          <a:ea typeface="Courier New"/>
                          <a:cs typeface="Courier New"/>
                          <a:sym typeface="Courier New"/>
                        </a:rPr>
                        <a:t>0 10001000b</a:t>
                      </a:r>
                      <a:endParaRPr sz="24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1"/>
                  </a:ext>
                </a:extLst>
              </a:tr>
              <a:tr h="410200">
                <a:tc>
                  <a:txBody>
                    <a:bodyPr/>
                    <a:lstStyle/>
                    <a:p>
                      <a:pPr marL="0" marR="83820" lvl="0" indent="0" algn="r" rtl="0">
                        <a:lnSpc>
                          <a:spcPct val="113958"/>
                        </a:lnSpc>
                        <a:spcBef>
                          <a:spcPts val="0"/>
                        </a:spcBef>
                        <a:spcAft>
                          <a:spcPts val="0"/>
                        </a:spcAft>
                        <a:buNone/>
                      </a:pPr>
                      <a:r>
                        <a:rPr lang="en-US" sz="2400" b="1" u="none" strike="noStrike" cap="none">
                          <a:latin typeface="Courier New"/>
                          <a:ea typeface="Courier New"/>
                          <a:cs typeface="Courier New"/>
                          <a:sym typeface="Courier New"/>
                        </a:rPr>
                        <a:t>RCL</a:t>
                      </a:r>
                      <a:endParaRPr sz="2400" u="none" strike="noStrike" cap="none">
                        <a:latin typeface="Courier New"/>
                        <a:ea typeface="Courier New"/>
                        <a:cs typeface="Courier New"/>
                        <a:sym typeface="Courier New"/>
                      </a:endParaRPr>
                    </a:p>
                  </a:txBody>
                  <a:tcPr marL="0" marR="0" marT="0" marB="0">
                    <a:lnL w="9525" cap="flat" cmpd="sng">
                      <a:solidFill>
                        <a:srgbClr val="000000"/>
                      </a:solidFill>
                      <a:prstDash val="solid"/>
                      <a:round/>
                      <a:headEnd type="none" w="sm" len="sm"/>
                      <a:tailEnd type="none" w="sm" len="sm"/>
                    </a:lnL>
                  </a:tcPr>
                </a:tc>
                <a:tc>
                  <a:txBody>
                    <a:bodyPr/>
                    <a:lstStyle/>
                    <a:p>
                      <a:pPr marL="90805" marR="0" lvl="0" indent="0" algn="l" rtl="0">
                        <a:lnSpc>
                          <a:spcPct val="113958"/>
                        </a:lnSpc>
                        <a:spcBef>
                          <a:spcPts val="0"/>
                        </a:spcBef>
                        <a:spcAft>
                          <a:spcPts val="0"/>
                        </a:spcAft>
                        <a:buNone/>
                      </a:pPr>
                      <a:r>
                        <a:rPr lang="en-US" sz="2400" b="1" u="none" strike="noStrike" cap="none">
                          <a:latin typeface="Courier New"/>
                          <a:ea typeface="Courier New"/>
                          <a:cs typeface="Courier New"/>
                          <a:sym typeface="Courier New"/>
                        </a:rPr>
                        <a:t>BL,1</a:t>
                      </a:r>
                      <a:endParaRPr sz="2400" u="none" strike="noStrike" cap="none">
                        <a:latin typeface="Courier New"/>
                        <a:ea typeface="Courier New"/>
                        <a:cs typeface="Courier New"/>
                        <a:sym typeface="Courier New"/>
                      </a:endParaRPr>
                    </a:p>
                  </a:txBody>
                  <a:tcPr marL="0" marR="0" marT="0" marB="0"/>
                </a:tc>
                <a:tc>
                  <a:txBody>
                    <a:bodyPr/>
                    <a:lstStyle/>
                    <a:p>
                      <a:pPr marL="0" marR="83185" lvl="0" indent="0" algn="r" rtl="0">
                        <a:lnSpc>
                          <a:spcPct val="113958"/>
                        </a:lnSpc>
                        <a:spcBef>
                          <a:spcPts val="0"/>
                        </a:spcBef>
                        <a:spcAft>
                          <a:spcPts val="0"/>
                        </a:spcAft>
                        <a:buNone/>
                      </a:pPr>
                      <a:r>
                        <a:rPr lang="en-US" sz="2400" b="1" u="none" strike="noStrike" cap="none">
                          <a:latin typeface="Courier New"/>
                          <a:ea typeface="Courier New"/>
                          <a:cs typeface="Courier New"/>
                          <a:sym typeface="Courier New"/>
                        </a:rPr>
                        <a:t>;</a:t>
                      </a:r>
                      <a:endParaRPr sz="2400" u="none" strike="noStrike" cap="none">
                        <a:latin typeface="Courier New"/>
                        <a:ea typeface="Courier New"/>
                        <a:cs typeface="Courier New"/>
                        <a:sym typeface="Courier New"/>
                      </a:endParaRPr>
                    </a:p>
                  </a:txBody>
                  <a:tcPr marL="0" marR="0" marT="0" marB="0"/>
                </a:tc>
                <a:tc>
                  <a:txBody>
                    <a:bodyPr/>
                    <a:lstStyle/>
                    <a:p>
                      <a:pPr marL="90805" marR="0" lvl="0" indent="0" algn="l" rtl="0">
                        <a:lnSpc>
                          <a:spcPct val="113958"/>
                        </a:lnSpc>
                        <a:spcBef>
                          <a:spcPts val="0"/>
                        </a:spcBef>
                        <a:spcAft>
                          <a:spcPts val="0"/>
                        </a:spcAft>
                        <a:buNone/>
                      </a:pPr>
                      <a:r>
                        <a:rPr lang="en-US" sz="2400" b="1" u="none" strike="noStrike" cap="none">
                          <a:latin typeface="Courier New"/>
                          <a:ea typeface="Courier New"/>
                          <a:cs typeface="Courier New"/>
                          <a:sym typeface="Courier New"/>
                        </a:rPr>
                        <a:t>CF,BL</a:t>
                      </a:r>
                      <a:endParaRPr sz="2400" u="none" strike="noStrike" cap="none">
                        <a:latin typeface="Courier New"/>
                        <a:ea typeface="Courier New"/>
                        <a:cs typeface="Courier New"/>
                        <a:sym typeface="Courier New"/>
                      </a:endParaRPr>
                    </a:p>
                  </a:txBody>
                  <a:tcPr marL="0" marR="0" marT="0" marB="0"/>
                </a:tc>
                <a:tc>
                  <a:txBody>
                    <a:bodyPr/>
                    <a:lstStyle/>
                    <a:p>
                      <a:pPr marL="0" marR="83185" lvl="0" indent="0" algn="r" rtl="0">
                        <a:lnSpc>
                          <a:spcPct val="113958"/>
                        </a:lnSpc>
                        <a:spcBef>
                          <a:spcPts val="0"/>
                        </a:spcBef>
                        <a:spcAft>
                          <a:spcPts val="0"/>
                        </a:spcAft>
                        <a:buNone/>
                      </a:pPr>
                      <a:r>
                        <a:rPr lang="en-US" sz="2400" b="1" u="none" strike="noStrike" cap="none">
                          <a:latin typeface="Courier New"/>
                          <a:ea typeface="Courier New"/>
                          <a:cs typeface="Courier New"/>
                          <a:sym typeface="Courier New"/>
                        </a:rPr>
                        <a:t>=</a:t>
                      </a:r>
                      <a:endParaRPr sz="2400" u="none" strike="noStrike" cap="none">
                        <a:latin typeface="Courier New"/>
                        <a:ea typeface="Courier New"/>
                        <a:cs typeface="Courier New"/>
                        <a:sym typeface="Courier New"/>
                      </a:endParaRPr>
                    </a:p>
                  </a:txBody>
                  <a:tcPr marL="0" marR="0" marT="0" marB="0"/>
                </a:tc>
                <a:tc>
                  <a:txBody>
                    <a:bodyPr/>
                    <a:lstStyle/>
                    <a:p>
                      <a:pPr marL="90805" marR="0" lvl="0" indent="0" algn="l" rtl="0">
                        <a:lnSpc>
                          <a:spcPct val="113958"/>
                        </a:lnSpc>
                        <a:spcBef>
                          <a:spcPts val="0"/>
                        </a:spcBef>
                        <a:spcAft>
                          <a:spcPts val="0"/>
                        </a:spcAft>
                        <a:buNone/>
                      </a:pPr>
                      <a:r>
                        <a:rPr lang="en-US" sz="2400" b="1" u="none" strike="noStrike" cap="none">
                          <a:latin typeface="Courier New"/>
                          <a:ea typeface="Courier New"/>
                          <a:cs typeface="Courier New"/>
                          <a:sym typeface="Courier New"/>
                        </a:rPr>
                        <a:t>1 00010000b</a:t>
                      </a:r>
                      <a:endParaRPr sz="24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2"/>
                  </a:ext>
                </a:extLst>
              </a:tr>
              <a:tr h="484325">
                <a:tc>
                  <a:txBody>
                    <a:bodyPr/>
                    <a:lstStyle/>
                    <a:p>
                      <a:pPr marL="0" marR="83820" lvl="0" indent="0" algn="r" rtl="0">
                        <a:lnSpc>
                          <a:spcPct val="113958"/>
                        </a:lnSpc>
                        <a:spcBef>
                          <a:spcPts val="0"/>
                        </a:spcBef>
                        <a:spcAft>
                          <a:spcPts val="0"/>
                        </a:spcAft>
                        <a:buNone/>
                      </a:pPr>
                      <a:r>
                        <a:rPr lang="en-US" sz="2400" b="1" u="none" strike="noStrike" cap="none">
                          <a:latin typeface="Courier New"/>
                          <a:ea typeface="Courier New"/>
                          <a:cs typeface="Courier New"/>
                          <a:sym typeface="Courier New"/>
                        </a:rPr>
                        <a:t>RCL</a:t>
                      </a:r>
                      <a:endParaRPr sz="2400" u="none" strike="noStrike" cap="none">
                        <a:latin typeface="Courier New"/>
                        <a:ea typeface="Courier New"/>
                        <a:cs typeface="Courier New"/>
                        <a:sym typeface="Courier New"/>
                      </a:endParaRPr>
                    </a:p>
                  </a:txBody>
                  <a:tcPr marL="0" marR="0" marT="0" marB="0">
                    <a:lnL w="9525" cap="flat" cmpd="sng">
                      <a:solidFill>
                        <a:srgbClr val="000000"/>
                      </a:solidFill>
                      <a:prstDash val="solid"/>
                      <a:round/>
                      <a:headEnd type="none" w="sm" len="sm"/>
                      <a:tailEnd type="none" w="sm" len="sm"/>
                    </a:lnL>
                    <a:lnB w="9525" cap="flat" cmpd="sng">
                      <a:solidFill>
                        <a:srgbClr val="000000"/>
                      </a:solidFill>
                      <a:prstDash val="solid"/>
                      <a:round/>
                      <a:headEnd type="none" w="sm" len="sm"/>
                      <a:tailEnd type="none" w="sm" len="sm"/>
                    </a:lnB>
                  </a:tcPr>
                </a:tc>
                <a:tc>
                  <a:txBody>
                    <a:bodyPr/>
                    <a:lstStyle/>
                    <a:p>
                      <a:pPr marL="90805" marR="0" lvl="0" indent="0" algn="l" rtl="0">
                        <a:lnSpc>
                          <a:spcPct val="113958"/>
                        </a:lnSpc>
                        <a:spcBef>
                          <a:spcPts val="0"/>
                        </a:spcBef>
                        <a:spcAft>
                          <a:spcPts val="0"/>
                        </a:spcAft>
                        <a:buNone/>
                      </a:pPr>
                      <a:r>
                        <a:rPr lang="en-US" sz="2400" b="1" u="none" strike="noStrike" cap="none">
                          <a:latin typeface="Courier New"/>
                          <a:ea typeface="Courier New"/>
                          <a:cs typeface="Courier New"/>
                          <a:sym typeface="Courier New"/>
                        </a:rPr>
                        <a:t>BL,1</a:t>
                      </a:r>
                      <a:endParaRPr sz="2400" u="none" strike="noStrike" cap="none">
                        <a:latin typeface="Courier New"/>
                        <a:ea typeface="Courier New"/>
                        <a:cs typeface="Courier New"/>
                        <a:sym typeface="Courier New"/>
                      </a:endParaRPr>
                    </a:p>
                  </a:txBody>
                  <a:tcPr marL="0" marR="0" marT="0" marB="0">
                    <a:lnB w="9525" cap="flat" cmpd="sng">
                      <a:solidFill>
                        <a:srgbClr val="000000"/>
                      </a:solidFill>
                      <a:prstDash val="solid"/>
                      <a:round/>
                      <a:headEnd type="none" w="sm" len="sm"/>
                      <a:tailEnd type="none" w="sm" len="sm"/>
                    </a:lnB>
                  </a:tcPr>
                </a:tc>
                <a:tc>
                  <a:txBody>
                    <a:bodyPr/>
                    <a:lstStyle/>
                    <a:p>
                      <a:pPr marL="0" marR="83185" lvl="0" indent="0" algn="r" rtl="0">
                        <a:lnSpc>
                          <a:spcPct val="113958"/>
                        </a:lnSpc>
                        <a:spcBef>
                          <a:spcPts val="0"/>
                        </a:spcBef>
                        <a:spcAft>
                          <a:spcPts val="0"/>
                        </a:spcAft>
                        <a:buNone/>
                      </a:pPr>
                      <a:r>
                        <a:rPr lang="en-US" sz="2400" b="1" u="none" strike="noStrike" cap="none">
                          <a:latin typeface="Courier New"/>
                          <a:ea typeface="Courier New"/>
                          <a:cs typeface="Courier New"/>
                          <a:sym typeface="Courier New"/>
                        </a:rPr>
                        <a:t>;</a:t>
                      </a:r>
                      <a:endParaRPr sz="2400" u="none" strike="noStrike" cap="none">
                        <a:latin typeface="Courier New"/>
                        <a:ea typeface="Courier New"/>
                        <a:cs typeface="Courier New"/>
                        <a:sym typeface="Courier New"/>
                      </a:endParaRPr>
                    </a:p>
                  </a:txBody>
                  <a:tcPr marL="0" marR="0" marT="0" marB="0">
                    <a:lnB w="9525" cap="flat" cmpd="sng">
                      <a:solidFill>
                        <a:srgbClr val="000000"/>
                      </a:solidFill>
                      <a:prstDash val="solid"/>
                      <a:round/>
                      <a:headEnd type="none" w="sm" len="sm"/>
                      <a:tailEnd type="none" w="sm" len="sm"/>
                    </a:lnB>
                  </a:tcPr>
                </a:tc>
                <a:tc>
                  <a:txBody>
                    <a:bodyPr/>
                    <a:lstStyle/>
                    <a:p>
                      <a:pPr marL="90805" marR="0" lvl="0" indent="0" algn="l" rtl="0">
                        <a:lnSpc>
                          <a:spcPct val="113958"/>
                        </a:lnSpc>
                        <a:spcBef>
                          <a:spcPts val="0"/>
                        </a:spcBef>
                        <a:spcAft>
                          <a:spcPts val="0"/>
                        </a:spcAft>
                        <a:buNone/>
                      </a:pPr>
                      <a:r>
                        <a:rPr lang="en-US" sz="2400" b="1" u="none" strike="noStrike" cap="none">
                          <a:latin typeface="Courier New"/>
                          <a:ea typeface="Courier New"/>
                          <a:cs typeface="Courier New"/>
                          <a:sym typeface="Courier New"/>
                        </a:rPr>
                        <a:t>CF,BL</a:t>
                      </a:r>
                      <a:endParaRPr sz="2400" u="none" strike="noStrike" cap="none">
                        <a:latin typeface="Courier New"/>
                        <a:ea typeface="Courier New"/>
                        <a:cs typeface="Courier New"/>
                        <a:sym typeface="Courier New"/>
                      </a:endParaRPr>
                    </a:p>
                  </a:txBody>
                  <a:tcPr marL="0" marR="0" marT="0" marB="0">
                    <a:lnB w="9525" cap="flat" cmpd="sng">
                      <a:solidFill>
                        <a:srgbClr val="000000"/>
                      </a:solidFill>
                      <a:prstDash val="solid"/>
                      <a:round/>
                      <a:headEnd type="none" w="sm" len="sm"/>
                      <a:tailEnd type="none" w="sm" len="sm"/>
                    </a:lnB>
                  </a:tcPr>
                </a:tc>
                <a:tc>
                  <a:txBody>
                    <a:bodyPr/>
                    <a:lstStyle/>
                    <a:p>
                      <a:pPr marL="0" marR="83185" lvl="0" indent="0" algn="r" rtl="0">
                        <a:lnSpc>
                          <a:spcPct val="113958"/>
                        </a:lnSpc>
                        <a:spcBef>
                          <a:spcPts val="0"/>
                        </a:spcBef>
                        <a:spcAft>
                          <a:spcPts val="0"/>
                        </a:spcAft>
                        <a:buNone/>
                      </a:pPr>
                      <a:r>
                        <a:rPr lang="en-US" sz="2400" b="1" u="none" strike="noStrike" cap="none">
                          <a:latin typeface="Courier New"/>
                          <a:ea typeface="Courier New"/>
                          <a:cs typeface="Courier New"/>
                          <a:sym typeface="Courier New"/>
                        </a:rPr>
                        <a:t>=</a:t>
                      </a:r>
                      <a:endParaRPr sz="2400" u="none" strike="noStrike" cap="none">
                        <a:latin typeface="Courier New"/>
                        <a:ea typeface="Courier New"/>
                        <a:cs typeface="Courier New"/>
                        <a:sym typeface="Courier New"/>
                      </a:endParaRPr>
                    </a:p>
                  </a:txBody>
                  <a:tcPr marL="0" marR="0" marT="0" marB="0">
                    <a:lnB w="9525" cap="flat" cmpd="sng">
                      <a:solidFill>
                        <a:srgbClr val="000000"/>
                      </a:solidFill>
                      <a:prstDash val="solid"/>
                      <a:round/>
                      <a:headEnd type="none" w="sm" len="sm"/>
                      <a:tailEnd type="none" w="sm" len="sm"/>
                    </a:lnB>
                  </a:tcPr>
                </a:tc>
                <a:tc>
                  <a:txBody>
                    <a:bodyPr/>
                    <a:lstStyle/>
                    <a:p>
                      <a:pPr marL="90805" marR="0" lvl="0" indent="0" algn="l" rtl="0">
                        <a:lnSpc>
                          <a:spcPct val="113958"/>
                        </a:lnSpc>
                        <a:spcBef>
                          <a:spcPts val="0"/>
                        </a:spcBef>
                        <a:spcAft>
                          <a:spcPts val="0"/>
                        </a:spcAft>
                        <a:buNone/>
                      </a:pPr>
                      <a:r>
                        <a:rPr lang="en-US" sz="2400" b="1" u="none" strike="noStrike" cap="none">
                          <a:latin typeface="Courier New"/>
                          <a:ea typeface="Courier New"/>
                          <a:cs typeface="Courier New"/>
                          <a:sym typeface="Courier New"/>
                        </a:rPr>
                        <a:t>0 00100001b</a:t>
                      </a:r>
                      <a:endParaRPr sz="2400" u="none" strike="noStrike" cap="none">
                        <a:latin typeface="Courier New"/>
                        <a:ea typeface="Courier New"/>
                        <a:cs typeface="Courier New"/>
                        <a:sym typeface="Courier New"/>
                      </a:endParaRPr>
                    </a:p>
                  </a:txBody>
                  <a:tcPr marL="0" marR="0" marT="0" marB="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15" name="Google Shape;715;p45"/>
          <p:cNvSpPr txBox="1"/>
          <p:nvPr/>
        </p:nvSpPr>
        <p:spPr>
          <a:xfrm>
            <a:off x="8385809" y="6295722"/>
            <a:ext cx="223520" cy="224154"/>
          </a:xfrm>
          <a:prstGeom prst="rect">
            <a:avLst/>
          </a:prstGeom>
          <a:noFill/>
          <a:ln>
            <a:noFill/>
          </a:ln>
        </p:spPr>
        <p:txBody>
          <a:bodyPr spcFirstLastPara="1" wrap="square" lIns="0" tIns="0" rIns="0" bIns="0" anchor="t" anchorCtr="0">
            <a:spAutoFit/>
          </a:bodyPr>
          <a:lstStyle/>
          <a:p>
            <a:pPr marL="12700" marR="0" lvl="0" indent="0" algn="l" rtl="0">
              <a:lnSpc>
                <a:spcPct val="117499"/>
              </a:lnSpc>
              <a:spcBef>
                <a:spcPts val="0"/>
              </a:spcBef>
              <a:spcAft>
                <a:spcPts val="0"/>
              </a:spcAft>
              <a:buNone/>
            </a:pPr>
            <a:r>
              <a:rPr lang="en-US" sz="1400">
                <a:solidFill>
                  <a:schemeClr val="dk1"/>
                </a:solidFill>
                <a:latin typeface="Arial"/>
                <a:ea typeface="Arial"/>
                <a:cs typeface="Arial"/>
                <a:sym typeface="Arial"/>
              </a:rPr>
              <a:t>39</a:t>
            </a:r>
            <a:endParaRPr sz="1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0"/>
          <p:cNvSpPr txBox="1"/>
          <p:nvPr/>
        </p:nvSpPr>
        <p:spPr>
          <a:xfrm>
            <a:off x="535940" y="566420"/>
            <a:ext cx="6108700" cy="2967479"/>
          </a:xfrm>
          <a:prstGeom prst="rect">
            <a:avLst/>
          </a:prstGeom>
          <a:noFill/>
          <a:ln>
            <a:noFill/>
          </a:ln>
        </p:spPr>
        <p:txBody>
          <a:bodyPr spcFirstLastPara="1" wrap="square" lIns="0" tIns="12700" rIns="0" bIns="0" anchor="t" anchorCtr="0">
            <a:spAutoFit/>
          </a:bodyPr>
          <a:lstStyle/>
          <a:p>
            <a:pPr marL="355600" marR="5080" lvl="0" indent="-342900" algn="l" rtl="0">
              <a:lnSpc>
                <a:spcPct val="100000"/>
              </a:lnSpc>
              <a:spcBef>
                <a:spcPts val="0"/>
              </a:spcBef>
              <a:spcAft>
                <a:spcPts val="0"/>
              </a:spcAft>
              <a:buClr>
                <a:srgbClr val="000000"/>
              </a:buClr>
              <a:buSzPts val="3200"/>
              <a:buFont typeface="Arial"/>
              <a:buChar char="•"/>
            </a:pPr>
            <a:r>
              <a:rPr lang="en-US" sz="3200" b="1" dirty="0">
                <a:solidFill>
                  <a:schemeClr val="accent4">
                    <a:lumMod val="50000"/>
                  </a:schemeClr>
                </a:solidFill>
                <a:latin typeface="Arial"/>
                <a:ea typeface="Arial"/>
                <a:cs typeface="Arial"/>
                <a:sym typeface="Arial"/>
              </a:rPr>
              <a:t>Two key benefits of assembly  language programming</a:t>
            </a:r>
            <a:endParaRPr sz="3200" dirty="0">
              <a:solidFill>
                <a:schemeClr val="accent4">
                  <a:lumMod val="50000"/>
                </a:schemeClr>
              </a:solidFill>
              <a:latin typeface="Arial"/>
              <a:ea typeface="Arial"/>
              <a:cs typeface="Arial"/>
              <a:sym typeface="Arial"/>
            </a:endParaRPr>
          </a:p>
          <a:p>
            <a:pPr marL="0" marR="0" lvl="0" indent="0" algn="l" rtl="0">
              <a:lnSpc>
                <a:spcPct val="100000"/>
              </a:lnSpc>
              <a:spcBef>
                <a:spcPts val="25"/>
              </a:spcBef>
              <a:spcAft>
                <a:spcPts val="0"/>
              </a:spcAft>
              <a:buClr>
                <a:schemeClr val="dk1"/>
              </a:buClr>
              <a:buSzPts val="3100"/>
              <a:buFont typeface="Arial"/>
              <a:buNone/>
            </a:pPr>
            <a:endParaRPr sz="3100" dirty="0">
              <a:solidFill>
                <a:schemeClr val="dk1"/>
              </a:solidFill>
              <a:latin typeface="Times New Roman"/>
              <a:ea typeface="Times New Roman"/>
              <a:cs typeface="Times New Roman"/>
              <a:sym typeface="Times New Roman"/>
            </a:endParaRPr>
          </a:p>
          <a:p>
            <a:pPr marL="767080" marR="0" lvl="1" indent="-297180" algn="l" rtl="0">
              <a:lnSpc>
                <a:spcPct val="100000"/>
              </a:lnSpc>
              <a:spcBef>
                <a:spcPts val="0"/>
              </a:spcBef>
              <a:spcAft>
                <a:spcPts val="0"/>
              </a:spcAft>
              <a:buClr>
                <a:srgbClr val="CC3300"/>
              </a:buClr>
              <a:buSzPts val="2800"/>
              <a:buFont typeface="Arial"/>
              <a:buChar char="–"/>
            </a:pPr>
            <a:r>
              <a:rPr lang="en-US" sz="2800" b="1" i="0" u="none" strike="noStrike" cap="none" dirty="0">
                <a:solidFill>
                  <a:srgbClr val="CC3300"/>
                </a:solidFill>
                <a:latin typeface="Arial"/>
                <a:ea typeface="Arial"/>
                <a:cs typeface="Arial"/>
                <a:sym typeface="Arial"/>
              </a:rPr>
              <a:t>It takes up less memory</a:t>
            </a:r>
            <a:endParaRPr sz="2800" b="0" i="0" u="none" strike="noStrike" cap="none" dirty="0">
              <a:solidFill>
                <a:schemeClr val="dk1"/>
              </a:solidFill>
              <a:latin typeface="Arial"/>
              <a:ea typeface="Arial"/>
              <a:cs typeface="Arial"/>
              <a:sym typeface="Arial"/>
            </a:endParaRPr>
          </a:p>
          <a:p>
            <a:pPr marL="457200" marR="0" lvl="1" indent="0" algn="l" rtl="0">
              <a:lnSpc>
                <a:spcPct val="100000"/>
              </a:lnSpc>
              <a:spcBef>
                <a:spcPts val="45"/>
              </a:spcBef>
              <a:spcAft>
                <a:spcPts val="0"/>
              </a:spcAft>
              <a:buClr>
                <a:srgbClr val="CC3300"/>
              </a:buClr>
              <a:buSzPts val="4100"/>
              <a:buFont typeface="Arial"/>
              <a:buNone/>
            </a:pPr>
            <a:endParaRPr sz="4100" b="0" i="0" u="none" strike="noStrike" cap="none" dirty="0">
              <a:solidFill>
                <a:schemeClr val="dk1"/>
              </a:solidFill>
              <a:latin typeface="Times New Roman"/>
              <a:ea typeface="Times New Roman"/>
              <a:cs typeface="Times New Roman"/>
              <a:sym typeface="Times New Roman"/>
            </a:endParaRPr>
          </a:p>
          <a:p>
            <a:pPr marL="767080" marR="0" lvl="1" indent="-297180" algn="l" rtl="0">
              <a:lnSpc>
                <a:spcPct val="100000"/>
              </a:lnSpc>
              <a:spcBef>
                <a:spcPts val="0"/>
              </a:spcBef>
              <a:spcAft>
                <a:spcPts val="0"/>
              </a:spcAft>
              <a:buClr>
                <a:srgbClr val="CC3300"/>
              </a:buClr>
              <a:buSzPts val="2800"/>
              <a:buFont typeface="Arial"/>
              <a:buChar char="–"/>
            </a:pPr>
            <a:r>
              <a:rPr lang="en-US" sz="2800" b="1" i="0" u="none" strike="noStrike" cap="none" dirty="0">
                <a:solidFill>
                  <a:srgbClr val="CC3300"/>
                </a:solidFill>
                <a:latin typeface="Arial"/>
                <a:ea typeface="Arial"/>
                <a:cs typeface="Arial"/>
                <a:sym typeface="Arial"/>
              </a:rPr>
              <a:t>It executes much faster</a:t>
            </a:r>
            <a:endParaRPr sz="2800" b="0" i="0" u="none" strike="noStrike" cap="none" dirty="0">
              <a:solidFill>
                <a:schemeClr val="dk1"/>
              </a:solidFill>
              <a:latin typeface="Arial"/>
              <a:ea typeface="Arial"/>
              <a:cs typeface="Arial"/>
              <a:sym typeface="Arial"/>
            </a:endParaRPr>
          </a:p>
        </p:txBody>
      </p:sp>
      <p:sp>
        <p:nvSpPr>
          <p:cNvPr id="82" name="Google Shape;82;p10"/>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123825" lvl="0" indent="0" algn="l" rtl="0">
              <a:lnSpc>
                <a:spcPct val="117499"/>
              </a:lnSpc>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6"/>
          <p:cNvSpPr txBox="1">
            <a:spLocks noGrp="1"/>
          </p:cNvSpPr>
          <p:nvPr>
            <p:ph type="title"/>
          </p:nvPr>
        </p:nvSpPr>
        <p:spPr>
          <a:xfrm>
            <a:off x="459740" y="322579"/>
            <a:ext cx="312039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RCR Instruction</a:t>
            </a:r>
            <a:endParaRPr sz="3200">
              <a:latin typeface="Arial"/>
              <a:ea typeface="Arial"/>
              <a:cs typeface="Arial"/>
              <a:sym typeface="Arial"/>
            </a:endParaRPr>
          </a:p>
        </p:txBody>
      </p:sp>
      <p:sp>
        <p:nvSpPr>
          <p:cNvPr id="721" name="Google Shape;721;p46"/>
          <p:cNvSpPr txBox="1"/>
          <p:nvPr/>
        </p:nvSpPr>
        <p:spPr>
          <a:xfrm>
            <a:off x="383540" y="1000760"/>
            <a:ext cx="141605" cy="1459230"/>
          </a:xfrm>
          <a:prstGeom prst="rect">
            <a:avLst/>
          </a:prstGeom>
          <a:noFill/>
          <a:ln>
            <a:noFill/>
          </a:ln>
        </p:spPr>
        <p:txBody>
          <a:bodyPr spcFirstLastPara="1" wrap="square" lIns="0" tIns="93975" rIns="0" bIns="0" anchor="t" anchorCtr="0">
            <a:spAutoFit/>
          </a:bodyPr>
          <a:lstStyle/>
          <a:p>
            <a:pPr marL="12700" marR="0" lvl="0" indent="0" algn="l" rtl="0">
              <a:lnSpc>
                <a:spcPct val="100000"/>
              </a:lnSpc>
              <a:spcBef>
                <a:spcPts val="0"/>
              </a:spcBef>
              <a:spcAft>
                <a:spcPts val="0"/>
              </a:spcAft>
              <a:buNone/>
            </a:pPr>
            <a:r>
              <a:rPr lang="en-US" sz="2600">
                <a:solidFill>
                  <a:schemeClr val="dk1"/>
                </a:solidFill>
                <a:latin typeface="Arial"/>
                <a:ea typeface="Arial"/>
                <a:cs typeface="Arial"/>
                <a:sym typeface="Arial"/>
              </a:rPr>
              <a:t>•</a:t>
            </a:r>
            <a:endParaRPr sz="2600">
              <a:solidFill>
                <a:schemeClr val="dk1"/>
              </a:solidFill>
              <a:latin typeface="Arial"/>
              <a:ea typeface="Arial"/>
              <a:cs typeface="Arial"/>
              <a:sym typeface="Arial"/>
            </a:endParaRPr>
          </a:p>
          <a:p>
            <a:pPr marL="12700" marR="0" lvl="0" indent="0" algn="l" rtl="0">
              <a:lnSpc>
                <a:spcPct val="100000"/>
              </a:lnSpc>
              <a:spcBef>
                <a:spcPts val="640"/>
              </a:spcBef>
              <a:spcAft>
                <a:spcPts val="0"/>
              </a:spcAft>
              <a:buNone/>
            </a:pPr>
            <a:r>
              <a:rPr lang="en-US" sz="2600">
                <a:solidFill>
                  <a:schemeClr val="dk1"/>
                </a:solidFill>
                <a:latin typeface="Arial"/>
                <a:ea typeface="Arial"/>
                <a:cs typeface="Arial"/>
                <a:sym typeface="Arial"/>
              </a:rPr>
              <a:t>•</a:t>
            </a:r>
            <a:endParaRPr sz="2600">
              <a:solidFill>
                <a:schemeClr val="dk1"/>
              </a:solidFill>
              <a:latin typeface="Arial"/>
              <a:ea typeface="Arial"/>
              <a:cs typeface="Arial"/>
              <a:sym typeface="Arial"/>
            </a:endParaRPr>
          </a:p>
          <a:p>
            <a:pPr marL="12700" marR="0" lvl="0" indent="0" algn="l" rtl="0">
              <a:lnSpc>
                <a:spcPct val="100000"/>
              </a:lnSpc>
              <a:spcBef>
                <a:spcPts val="650"/>
              </a:spcBef>
              <a:spcAft>
                <a:spcPts val="0"/>
              </a:spcAft>
              <a:buNone/>
            </a:pPr>
            <a:r>
              <a:rPr lang="en-US" sz="2600">
                <a:solidFill>
                  <a:schemeClr val="dk1"/>
                </a:solidFill>
                <a:latin typeface="Arial"/>
                <a:ea typeface="Arial"/>
                <a:cs typeface="Arial"/>
                <a:sym typeface="Arial"/>
              </a:rPr>
              <a:t>•</a:t>
            </a:r>
            <a:endParaRPr sz="2600">
              <a:solidFill>
                <a:schemeClr val="dk1"/>
              </a:solidFill>
              <a:latin typeface="Arial"/>
              <a:ea typeface="Arial"/>
              <a:cs typeface="Arial"/>
              <a:sym typeface="Arial"/>
            </a:endParaRPr>
          </a:p>
        </p:txBody>
      </p:sp>
      <p:sp>
        <p:nvSpPr>
          <p:cNvPr id="722" name="Google Shape;722;p46"/>
          <p:cNvSpPr txBox="1"/>
          <p:nvPr/>
        </p:nvSpPr>
        <p:spPr>
          <a:xfrm>
            <a:off x="726440" y="1017270"/>
            <a:ext cx="7824470" cy="1460500"/>
          </a:xfrm>
          <a:prstGeom prst="rect">
            <a:avLst/>
          </a:prstGeom>
          <a:noFill/>
          <a:ln>
            <a:noFill/>
          </a:ln>
        </p:spPr>
        <p:txBody>
          <a:bodyPr spcFirstLastPara="1" wrap="square" lIns="0" tIns="13325" rIns="0" bIns="0" anchor="t" anchorCtr="0">
            <a:spAutoFit/>
          </a:bodyPr>
          <a:lstStyle/>
          <a:p>
            <a:pPr marL="12700" marR="5080" lvl="0" indent="0" algn="l" rtl="0">
              <a:lnSpc>
                <a:spcPct val="120700"/>
              </a:lnSpc>
              <a:spcBef>
                <a:spcPts val="0"/>
              </a:spcBef>
              <a:spcAft>
                <a:spcPts val="0"/>
              </a:spcAft>
              <a:buNone/>
            </a:pPr>
            <a:r>
              <a:rPr lang="en-US" sz="2600" b="1">
                <a:solidFill>
                  <a:schemeClr val="dk1"/>
                </a:solidFill>
                <a:latin typeface="Arial"/>
                <a:ea typeface="Arial"/>
                <a:cs typeface="Arial"/>
                <a:sym typeface="Arial"/>
              </a:rPr>
              <a:t>RCR (rotate carry right) shifts each bit to the right  Copies the Carry flag to the most significant bit  Copies the least significant bit to the Carry flag</a:t>
            </a:r>
            <a:endParaRPr sz="2600">
              <a:solidFill>
                <a:schemeClr val="dk1"/>
              </a:solidFill>
              <a:latin typeface="Arial"/>
              <a:ea typeface="Arial"/>
              <a:cs typeface="Arial"/>
              <a:sym typeface="Arial"/>
            </a:endParaRPr>
          </a:p>
        </p:txBody>
      </p:sp>
      <p:graphicFrame>
        <p:nvGraphicFramePr>
          <p:cNvPr id="723" name="Google Shape;723;p46"/>
          <p:cNvGraphicFramePr/>
          <p:nvPr/>
        </p:nvGraphicFramePr>
        <p:xfrm>
          <a:off x="726440" y="3962400"/>
          <a:ext cx="7467625" cy="1313175"/>
        </p:xfrm>
        <a:graphic>
          <a:graphicData uri="http://schemas.openxmlformats.org/drawingml/2006/table">
            <a:tbl>
              <a:tblPr firstRow="1" bandRow="1">
                <a:noFill/>
                <a:tableStyleId>{BD6958E2-4D59-4B7E-A24A-5A335BC5D1EE}</a:tableStyleId>
              </a:tblPr>
              <a:tblGrid>
                <a:gridCol w="730250">
                  <a:extLst>
                    <a:ext uri="{9D8B030D-6E8A-4147-A177-3AD203B41FA5}">
                      <a16:colId xmlns:a16="http://schemas.microsoft.com/office/drawing/2014/main" val="20000"/>
                    </a:ext>
                  </a:extLst>
                </a:gridCol>
                <a:gridCol w="1750700">
                  <a:extLst>
                    <a:ext uri="{9D8B030D-6E8A-4147-A177-3AD203B41FA5}">
                      <a16:colId xmlns:a16="http://schemas.microsoft.com/office/drawing/2014/main" val="20001"/>
                    </a:ext>
                  </a:extLst>
                </a:gridCol>
                <a:gridCol w="83630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2687325">
                  <a:extLst>
                    <a:ext uri="{9D8B030D-6E8A-4147-A177-3AD203B41FA5}">
                      <a16:colId xmlns:a16="http://schemas.microsoft.com/office/drawing/2014/main" val="20005"/>
                    </a:ext>
                  </a:extLst>
                </a:gridCol>
              </a:tblGrid>
              <a:tr h="419275">
                <a:tc>
                  <a:txBody>
                    <a:bodyPr/>
                    <a:lstStyle/>
                    <a:p>
                      <a:pPr marL="89535" marR="0" lvl="0" indent="0" algn="l" rtl="0">
                        <a:lnSpc>
                          <a:spcPct val="117083"/>
                        </a:lnSpc>
                        <a:spcBef>
                          <a:spcPts val="0"/>
                        </a:spcBef>
                        <a:spcAft>
                          <a:spcPts val="0"/>
                        </a:spcAft>
                        <a:buNone/>
                      </a:pPr>
                      <a:r>
                        <a:rPr lang="en-US" sz="2400" b="1" u="none" strike="noStrike" cap="none">
                          <a:latin typeface="Courier New"/>
                          <a:ea typeface="Courier New"/>
                          <a:cs typeface="Courier New"/>
                          <a:sym typeface="Courier New"/>
                        </a:rPr>
                        <a:t>STC</a:t>
                      </a:r>
                      <a:endParaRPr sz="2400" u="none" strike="noStrike" cap="none">
                        <a:latin typeface="Courier New"/>
                        <a:ea typeface="Courier New"/>
                        <a:cs typeface="Courier New"/>
                        <a:sym typeface="Courier New"/>
                      </a:endParaRPr>
                    </a:p>
                  </a:txBody>
                  <a:tcPr marL="0" marR="0" marT="0" marB="0">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T w="9525" cap="flat" cmpd="sng">
                      <a:solidFill>
                        <a:srgbClr val="000000"/>
                      </a:solidFill>
                      <a:prstDash val="solid"/>
                      <a:round/>
                      <a:headEnd type="none" w="sm" len="sm"/>
                      <a:tailEnd type="none" w="sm" len="sm"/>
                    </a:lnT>
                  </a:tcPr>
                </a:tc>
                <a:tc>
                  <a:txBody>
                    <a:bodyPr/>
                    <a:lstStyle/>
                    <a:p>
                      <a:pPr marL="0" marR="83185" lvl="0" indent="0" algn="r" rtl="0">
                        <a:lnSpc>
                          <a:spcPct val="117083"/>
                        </a:lnSpc>
                        <a:spcBef>
                          <a:spcPts val="0"/>
                        </a:spcBef>
                        <a:spcAft>
                          <a:spcPts val="0"/>
                        </a:spcAft>
                        <a:buNone/>
                      </a:pPr>
                      <a:r>
                        <a:rPr lang="en-US" sz="2400" b="1" u="none" strike="noStrike" cap="none">
                          <a:latin typeface="Courier New"/>
                          <a:ea typeface="Courier New"/>
                          <a:cs typeface="Courier New"/>
                          <a:sym typeface="Courier New"/>
                        </a:rPr>
                        <a:t>;</a:t>
                      </a:r>
                      <a:endParaRPr sz="2400" u="none" strike="noStrike" cap="none">
                        <a:latin typeface="Courier New"/>
                        <a:ea typeface="Courier New"/>
                        <a:cs typeface="Courier New"/>
                        <a:sym typeface="Courier New"/>
                      </a:endParaRPr>
                    </a:p>
                  </a:txBody>
                  <a:tcPr marL="0" marR="0" marT="0" marB="0">
                    <a:lnT w="9525" cap="flat" cmpd="sng">
                      <a:solidFill>
                        <a:srgbClr val="000000"/>
                      </a:solidFill>
                      <a:prstDash val="solid"/>
                      <a:round/>
                      <a:headEnd type="none" w="sm" len="sm"/>
                      <a:tailEnd type="none" w="sm" len="sm"/>
                    </a:lnT>
                  </a:tcPr>
                </a:tc>
                <a:tc>
                  <a:txBody>
                    <a:bodyPr/>
                    <a:lstStyle/>
                    <a:p>
                      <a:pPr marL="90805" marR="0" lvl="0" indent="0" algn="l" rtl="0">
                        <a:lnSpc>
                          <a:spcPct val="117083"/>
                        </a:lnSpc>
                        <a:spcBef>
                          <a:spcPts val="0"/>
                        </a:spcBef>
                        <a:spcAft>
                          <a:spcPts val="0"/>
                        </a:spcAft>
                        <a:buNone/>
                      </a:pPr>
                      <a:r>
                        <a:rPr lang="en-US" sz="2400" b="1" u="none" strike="noStrike" cap="none">
                          <a:latin typeface="Courier New"/>
                          <a:ea typeface="Courier New"/>
                          <a:cs typeface="Courier New"/>
                          <a:sym typeface="Courier New"/>
                        </a:rPr>
                        <a:t>CF =</a:t>
                      </a:r>
                      <a:endParaRPr sz="2400" u="none" strike="noStrike" cap="none">
                        <a:latin typeface="Courier New"/>
                        <a:ea typeface="Courier New"/>
                        <a:cs typeface="Courier New"/>
                        <a:sym typeface="Courier New"/>
                      </a:endParaRPr>
                    </a:p>
                  </a:txBody>
                  <a:tcPr marL="0" marR="0" marT="0" marB="0">
                    <a:lnT w="9525" cap="flat" cmpd="sng">
                      <a:solidFill>
                        <a:srgbClr val="000000"/>
                      </a:solidFill>
                      <a:prstDash val="solid"/>
                      <a:round/>
                      <a:headEnd type="none" w="sm" len="sm"/>
                      <a:tailEnd type="none" w="sm" len="sm"/>
                    </a:lnT>
                  </a:tcPr>
                </a:tc>
                <a:tc>
                  <a:txBody>
                    <a:bodyPr/>
                    <a:lstStyle/>
                    <a:p>
                      <a:pPr marL="0" marR="0" lvl="0" indent="0" algn="l" rtl="0">
                        <a:lnSpc>
                          <a:spcPct val="117083"/>
                        </a:lnSpc>
                        <a:spcBef>
                          <a:spcPts val="0"/>
                        </a:spcBef>
                        <a:spcAft>
                          <a:spcPts val="0"/>
                        </a:spcAft>
                        <a:buNone/>
                      </a:pPr>
                      <a:r>
                        <a:rPr lang="en-US" sz="2400" b="1" u="none" strike="noStrike" cap="none">
                          <a:latin typeface="Courier New"/>
                          <a:ea typeface="Courier New"/>
                          <a:cs typeface="Courier New"/>
                          <a:sym typeface="Courier New"/>
                        </a:rPr>
                        <a:t>1</a:t>
                      </a:r>
                      <a:endParaRPr sz="2400" u="none" strike="noStrike" cap="none">
                        <a:latin typeface="Courier New"/>
                        <a:ea typeface="Courier New"/>
                        <a:cs typeface="Courier New"/>
                        <a:sym typeface="Courier New"/>
                      </a:endParaRPr>
                    </a:p>
                  </a:txBody>
                  <a:tcPr marL="0" marR="0" marT="0" marB="0">
                    <a:lnT w="9525" cap="flat" cmpd="sng">
                      <a:solidFill>
                        <a:srgbClr val="000000"/>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0"/>
                  </a:ext>
                </a:extLst>
              </a:tr>
              <a:tr h="409575">
                <a:tc>
                  <a:txBody>
                    <a:bodyPr/>
                    <a:lstStyle/>
                    <a:p>
                      <a:pPr marL="89535" marR="0" lvl="0" indent="0" algn="l" rtl="0">
                        <a:lnSpc>
                          <a:spcPct val="113750"/>
                        </a:lnSpc>
                        <a:spcBef>
                          <a:spcPts val="0"/>
                        </a:spcBef>
                        <a:spcAft>
                          <a:spcPts val="0"/>
                        </a:spcAft>
                        <a:buNone/>
                      </a:pPr>
                      <a:r>
                        <a:rPr lang="en-US" sz="2400" b="1" u="none" strike="noStrike" cap="none">
                          <a:latin typeface="Courier New"/>
                          <a:ea typeface="Courier New"/>
                          <a:cs typeface="Courier New"/>
                          <a:sym typeface="Courier New"/>
                        </a:rPr>
                        <a:t>MOV</a:t>
                      </a:r>
                      <a:endParaRPr sz="2400" u="none" strike="noStrike" cap="none">
                        <a:latin typeface="Courier New"/>
                        <a:ea typeface="Courier New"/>
                        <a:cs typeface="Courier New"/>
                        <a:sym typeface="Courier New"/>
                      </a:endParaRPr>
                    </a:p>
                  </a:txBody>
                  <a:tcPr marL="0" marR="0" marT="0" marB="0">
                    <a:lnL w="9525" cap="flat" cmpd="sng">
                      <a:solidFill>
                        <a:srgbClr val="000000"/>
                      </a:solidFill>
                      <a:prstDash val="solid"/>
                      <a:round/>
                      <a:headEnd type="none" w="sm" len="sm"/>
                      <a:tailEnd type="none" w="sm" len="sm"/>
                    </a:lnL>
                  </a:tcPr>
                </a:tc>
                <a:tc>
                  <a:txBody>
                    <a:bodyPr/>
                    <a:lstStyle/>
                    <a:p>
                      <a:pPr marL="90805" marR="0" lvl="0" indent="0" algn="l" rtl="0">
                        <a:lnSpc>
                          <a:spcPct val="113750"/>
                        </a:lnSpc>
                        <a:spcBef>
                          <a:spcPts val="0"/>
                        </a:spcBef>
                        <a:spcAft>
                          <a:spcPts val="0"/>
                        </a:spcAft>
                        <a:buNone/>
                      </a:pPr>
                      <a:r>
                        <a:rPr lang="en-US" sz="2400" b="1" u="none" strike="noStrike" cap="none">
                          <a:latin typeface="Courier New"/>
                          <a:ea typeface="Courier New"/>
                          <a:cs typeface="Courier New"/>
                          <a:sym typeface="Courier New"/>
                        </a:rPr>
                        <a:t>AH,10H</a:t>
                      </a:r>
                      <a:endParaRPr sz="2400" u="none" strike="noStrike" cap="none">
                        <a:latin typeface="Courier New"/>
                        <a:ea typeface="Courier New"/>
                        <a:cs typeface="Courier New"/>
                        <a:sym typeface="Courier New"/>
                      </a:endParaRPr>
                    </a:p>
                  </a:txBody>
                  <a:tcPr marL="0" marR="0" marT="0" marB="0"/>
                </a:tc>
                <a:tc>
                  <a:txBody>
                    <a:bodyPr/>
                    <a:lstStyle/>
                    <a:p>
                      <a:pPr marL="0" marR="83185" lvl="0" indent="0" algn="r" rtl="0">
                        <a:lnSpc>
                          <a:spcPct val="113750"/>
                        </a:lnSpc>
                        <a:spcBef>
                          <a:spcPts val="0"/>
                        </a:spcBef>
                        <a:spcAft>
                          <a:spcPts val="0"/>
                        </a:spcAft>
                        <a:buNone/>
                      </a:pPr>
                      <a:r>
                        <a:rPr lang="en-US" sz="2400" b="1" u="none" strike="noStrike" cap="none">
                          <a:latin typeface="Courier New"/>
                          <a:ea typeface="Courier New"/>
                          <a:cs typeface="Courier New"/>
                          <a:sym typeface="Courier New"/>
                        </a:rPr>
                        <a:t>;</a:t>
                      </a:r>
                      <a:endParaRPr sz="2400" u="none" strike="noStrike" cap="none">
                        <a:latin typeface="Courier New"/>
                        <a:ea typeface="Courier New"/>
                        <a:cs typeface="Courier New"/>
                        <a:sym typeface="Courier New"/>
                      </a:endParaRPr>
                    </a:p>
                  </a:txBody>
                  <a:tcPr marL="0" marR="0" marT="0" marB="0"/>
                </a:tc>
                <a:tc>
                  <a:txBody>
                    <a:bodyPr/>
                    <a:lstStyle/>
                    <a:p>
                      <a:pPr marL="90805" marR="0" lvl="0" indent="0" algn="l" rtl="0">
                        <a:lnSpc>
                          <a:spcPct val="113750"/>
                        </a:lnSpc>
                        <a:spcBef>
                          <a:spcPts val="0"/>
                        </a:spcBef>
                        <a:spcAft>
                          <a:spcPts val="0"/>
                        </a:spcAft>
                        <a:buNone/>
                      </a:pPr>
                      <a:r>
                        <a:rPr lang="en-US" sz="2400" b="1" u="none" strike="noStrike" cap="none">
                          <a:latin typeface="Courier New"/>
                          <a:ea typeface="Courier New"/>
                          <a:cs typeface="Courier New"/>
                          <a:sym typeface="Courier New"/>
                        </a:rPr>
                        <a:t>CF,AH</a:t>
                      </a:r>
                      <a:endParaRPr sz="2400" u="none" strike="noStrike" cap="none">
                        <a:latin typeface="Courier New"/>
                        <a:ea typeface="Courier New"/>
                        <a:cs typeface="Courier New"/>
                        <a:sym typeface="Courier New"/>
                      </a:endParaRPr>
                    </a:p>
                  </a:txBody>
                  <a:tcPr marL="0" marR="0" marT="0" marB="0"/>
                </a:tc>
                <a:tc>
                  <a:txBody>
                    <a:bodyPr/>
                    <a:lstStyle/>
                    <a:p>
                      <a:pPr marL="0" marR="83185" lvl="0" indent="0" algn="r" rtl="0">
                        <a:lnSpc>
                          <a:spcPct val="113750"/>
                        </a:lnSpc>
                        <a:spcBef>
                          <a:spcPts val="0"/>
                        </a:spcBef>
                        <a:spcAft>
                          <a:spcPts val="0"/>
                        </a:spcAft>
                        <a:buNone/>
                      </a:pPr>
                      <a:r>
                        <a:rPr lang="en-US" sz="2400" b="1" u="none" strike="noStrike" cap="none">
                          <a:latin typeface="Courier New"/>
                          <a:ea typeface="Courier New"/>
                          <a:cs typeface="Courier New"/>
                          <a:sym typeface="Courier New"/>
                        </a:rPr>
                        <a:t>=</a:t>
                      </a:r>
                      <a:endParaRPr sz="2400" u="none" strike="noStrike" cap="none">
                        <a:latin typeface="Courier New"/>
                        <a:ea typeface="Courier New"/>
                        <a:cs typeface="Courier New"/>
                        <a:sym typeface="Courier New"/>
                      </a:endParaRPr>
                    </a:p>
                  </a:txBody>
                  <a:tcPr marL="0" marR="0" marT="0" marB="0"/>
                </a:tc>
                <a:tc>
                  <a:txBody>
                    <a:bodyPr/>
                    <a:lstStyle/>
                    <a:p>
                      <a:pPr marL="90805" marR="0" lvl="0" indent="0" algn="l" rtl="0">
                        <a:lnSpc>
                          <a:spcPct val="113750"/>
                        </a:lnSpc>
                        <a:spcBef>
                          <a:spcPts val="0"/>
                        </a:spcBef>
                        <a:spcAft>
                          <a:spcPts val="0"/>
                        </a:spcAft>
                        <a:buNone/>
                      </a:pPr>
                      <a:r>
                        <a:rPr lang="en-US" sz="2400" b="1" u="none" strike="noStrike" cap="none">
                          <a:latin typeface="Courier New"/>
                          <a:ea typeface="Courier New"/>
                          <a:cs typeface="Courier New"/>
                          <a:sym typeface="Courier New"/>
                        </a:rPr>
                        <a:t>00010000 1</a:t>
                      </a:r>
                      <a:endParaRPr sz="24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1"/>
                  </a:ext>
                </a:extLst>
              </a:tr>
              <a:tr h="484325">
                <a:tc>
                  <a:txBody>
                    <a:bodyPr/>
                    <a:lstStyle/>
                    <a:p>
                      <a:pPr marL="89535" marR="0" lvl="0" indent="0" algn="l" rtl="0">
                        <a:lnSpc>
                          <a:spcPct val="113958"/>
                        </a:lnSpc>
                        <a:spcBef>
                          <a:spcPts val="0"/>
                        </a:spcBef>
                        <a:spcAft>
                          <a:spcPts val="0"/>
                        </a:spcAft>
                        <a:buNone/>
                      </a:pPr>
                      <a:r>
                        <a:rPr lang="en-US" sz="2400" b="1" u="none" strike="noStrike" cap="none">
                          <a:latin typeface="Courier New"/>
                          <a:ea typeface="Courier New"/>
                          <a:cs typeface="Courier New"/>
                          <a:sym typeface="Courier New"/>
                        </a:rPr>
                        <a:t>RCR</a:t>
                      </a:r>
                      <a:endParaRPr sz="2400" u="none" strike="noStrike" cap="none">
                        <a:latin typeface="Courier New"/>
                        <a:ea typeface="Courier New"/>
                        <a:cs typeface="Courier New"/>
                        <a:sym typeface="Courier New"/>
                      </a:endParaRPr>
                    </a:p>
                  </a:txBody>
                  <a:tcPr marL="0" marR="0" marT="0" marB="0">
                    <a:lnL w="9525" cap="flat" cmpd="sng">
                      <a:solidFill>
                        <a:srgbClr val="000000"/>
                      </a:solidFill>
                      <a:prstDash val="solid"/>
                      <a:round/>
                      <a:headEnd type="none" w="sm" len="sm"/>
                      <a:tailEnd type="none" w="sm" len="sm"/>
                    </a:lnL>
                    <a:lnB w="9525" cap="flat" cmpd="sng">
                      <a:solidFill>
                        <a:srgbClr val="000000"/>
                      </a:solidFill>
                      <a:prstDash val="solid"/>
                      <a:round/>
                      <a:headEnd type="none" w="sm" len="sm"/>
                      <a:tailEnd type="none" w="sm" len="sm"/>
                    </a:lnB>
                  </a:tcPr>
                </a:tc>
                <a:tc>
                  <a:txBody>
                    <a:bodyPr/>
                    <a:lstStyle/>
                    <a:p>
                      <a:pPr marL="90805" marR="0" lvl="0" indent="0" algn="l" rtl="0">
                        <a:lnSpc>
                          <a:spcPct val="113958"/>
                        </a:lnSpc>
                        <a:spcBef>
                          <a:spcPts val="0"/>
                        </a:spcBef>
                        <a:spcAft>
                          <a:spcPts val="0"/>
                        </a:spcAft>
                        <a:buNone/>
                      </a:pPr>
                      <a:r>
                        <a:rPr lang="en-US" sz="2400" b="1" u="none" strike="noStrike" cap="none">
                          <a:latin typeface="Courier New"/>
                          <a:ea typeface="Courier New"/>
                          <a:cs typeface="Courier New"/>
                          <a:sym typeface="Courier New"/>
                        </a:rPr>
                        <a:t>AH,1</a:t>
                      </a:r>
                      <a:endParaRPr sz="2400" u="none" strike="noStrike" cap="none">
                        <a:latin typeface="Courier New"/>
                        <a:ea typeface="Courier New"/>
                        <a:cs typeface="Courier New"/>
                        <a:sym typeface="Courier New"/>
                      </a:endParaRPr>
                    </a:p>
                  </a:txBody>
                  <a:tcPr marL="0" marR="0" marT="0" marB="0">
                    <a:lnB w="9525" cap="flat" cmpd="sng">
                      <a:solidFill>
                        <a:srgbClr val="000000"/>
                      </a:solidFill>
                      <a:prstDash val="solid"/>
                      <a:round/>
                      <a:headEnd type="none" w="sm" len="sm"/>
                      <a:tailEnd type="none" w="sm" len="sm"/>
                    </a:lnB>
                  </a:tcPr>
                </a:tc>
                <a:tc>
                  <a:txBody>
                    <a:bodyPr/>
                    <a:lstStyle/>
                    <a:p>
                      <a:pPr marL="0" marR="83185" lvl="0" indent="0" algn="r" rtl="0">
                        <a:lnSpc>
                          <a:spcPct val="113958"/>
                        </a:lnSpc>
                        <a:spcBef>
                          <a:spcPts val="0"/>
                        </a:spcBef>
                        <a:spcAft>
                          <a:spcPts val="0"/>
                        </a:spcAft>
                        <a:buNone/>
                      </a:pPr>
                      <a:r>
                        <a:rPr lang="en-US" sz="2400" b="1" u="none" strike="noStrike" cap="none">
                          <a:latin typeface="Courier New"/>
                          <a:ea typeface="Courier New"/>
                          <a:cs typeface="Courier New"/>
                          <a:sym typeface="Courier New"/>
                        </a:rPr>
                        <a:t>;</a:t>
                      </a:r>
                      <a:endParaRPr sz="2400" u="none" strike="noStrike" cap="none">
                        <a:latin typeface="Courier New"/>
                        <a:ea typeface="Courier New"/>
                        <a:cs typeface="Courier New"/>
                        <a:sym typeface="Courier New"/>
                      </a:endParaRPr>
                    </a:p>
                  </a:txBody>
                  <a:tcPr marL="0" marR="0" marT="0" marB="0">
                    <a:lnB w="9525" cap="flat" cmpd="sng">
                      <a:solidFill>
                        <a:srgbClr val="000000"/>
                      </a:solidFill>
                      <a:prstDash val="solid"/>
                      <a:round/>
                      <a:headEnd type="none" w="sm" len="sm"/>
                      <a:tailEnd type="none" w="sm" len="sm"/>
                    </a:lnB>
                  </a:tcPr>
                </a:tc>
                <a:tc>
                  <a:txBody>
                    <a:bodyPr/>
                    <a:lstStyle/>
                    <a:p>
                      <a:pPr marL="90805" marR="0" lvl="0" indent="0" algn="l" rtl="0">
                        <a:lnSpc>
                          <a:spcPct val="113958"/>
                        </a:lnSpc>
                        <a:spcBef>
                          <a:spcPts val="0"/>
                        </a:spcBef>
                        <a:spcAft>
                          <a:spcPts val="0"/>
                        </a:spcAft>
                        <a:buNone/>
                      </a:pPr>
                      <a:r>
                        <a:rPr lang="en-US" sz="2400" b="1" u="none" strike="noStrike" cap="none">
                          <a:latin typeface="Courier New"/>
                          <a:ea typeface="Courier New"/>
                          <a:cs typeface="Courier New"/>
                          <a:sym typeface="Courier New"/>
                        </a:rPr>
                        <a:t>CF,AH</a:t>
                      </a:r>
                      <a:endParaRPr sz="2400" u="none" strike="noStrike" cap="none">
                        <a:latin typeface="Courier New"/>
                        <a:ea typeface="Courier New"/>
                        <a:cs typeface="Courier New"/>
                        <a:sym typeface="Courier New"/>
                      </a:endParaRPr>
                    </a:p>
                  </a:txBody>
                  <a:tcPr marL="0" marR="0" marT="0" marB="0">
                    <a:lnB w="9525" cap="flat" cmpd="sng">
                      <a:solidFill>
                        <a:srgbClr val="000000"/>
                      </a:solidFill>
                      <a:prstDash val="solid"/>
                      <a:round/>
                      <a:headEnd type="none" w="sm" len="sm"/>
                      <a:tailEnd type="none" w="sm" len="sm"/>
                    </a:lnB>
                  </a:tcPr>
                </a:tc>
                <a:tc>
                  <a:txBody>
                    <a:bodyPr/>
                    <a:lstStyle/>
                    <a:p>
                      <a:pPr marL="0" marR="83185" lvl="0" indent="0" algn="r" rtl="0">
                        <a:lnSpc>
                          <a:spcPct val="113958"/>
                        </a:lnSpc>
                        <a:spcBef>
                          <a:spcPts val="0"/>
                        </a:spcBef>
                        <a:spcAft>
                          <a:spcPts val="0"/>
                        </a:spcAft>
                        <a:buNone/>
                      </a:pPr>
                      <a:r>
                        <a:rPr lang="en-US" sz="2400" b="1" u="none" strike="noStrike" cap="none">
                          <a:latin typeface="Courier New"/>
                          <a:ea typeface="Courier New"/>
                          <a:cs typeface="Courier New"/>
                          <a:sym typeface="Courier New"/>
                        </a:rPr>
                        <a:t>=</a:t>
                      </a:r>
                      <a:endParaRPr sz="2400" u="none" strike="noStrike" cap="none">
                        <a:latin typeface="Courier New"/>
                        <a:ea typeface="Courier New"/>
                        <a:cs typeface="Courier New"/>
                        <a:sym typeface="Courier New"/>
                      </a:endParaRPr>
                    </a:p>
                  </a:txBody>
                  <a:tcPr marL="0" marR="0" marT="0" marB="0">
                    <a:lnB w="9525" cap="flat" cmpd="sng">
                      <a:solidFill>
                        <a:srgbClr val="000000"/>
                      </a:solidFill>
                      <a:prstDash val="solid"/>
                      <a:round/>
                      <a:headEnd type="none" w="sm" len="sm"/>
                      <a:tailEnd type="none" w="sm" len="sm"/>
                    </a:lnB>
                  </a:tcPr>
                </a:tc>
                <a:tc>
                  <a:txBody>
                    <a:bodyPr/>
                    <a:lstStyle/>
                    <a:p>
                      <a:pPr marL="90805" marR="0" lvl="0" indent="0" algn="l" rtl="0">
                        <a:lnSpc>
                          <a:spcPct val="113958"/>
                        </a:lnSpc>
                        <a:spcBef>
                          <a:spcPts val="0"/>
                        </a:spcBef>
                        <a:spcAft>
                          <a:spcPts val="0"/>
                        </a:spcAft>
                        <a:buNone/>
                      </a:pPr>
                      <a:r>
                        <a:rPr lang="en-US" sz="2400" b="1" u="none" strike="noStrike" cap="none">
                          <a:latin typeface="Courier New"/>
                          <a:ea typeface="Courier New"/>
                          <a:cs typeface="Courier New"/>
                          <a:sym typeface="Courier New"/>
                        </a:rPr>
                        <a:t>10001000 0</a:t>
                      </a:r>
                      <a:endParaRPr sz="2400" u="none" strike="noStrike" cap="none">
                        <a:latin typeface="Courier New"/>
                        <a:ea typeface="Courier New"/>
                        <a:cs typeface="Courier New"/>
                        <a:sym typeface="Courier New"/>
                      </a:endParaRPr>
                    </a:p>
                  </a:txBody>
                  <a:tcPr marL="0" marR="0" marT="0" marB="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24" name="Google Shape;724;p46"/>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7"/>
          <p:cNvSpPr txBox="1"/>
          <p:nvPr/>
        </p:nvSpPr>
        <p:spPr>
          <a:xfrm>
            <a:off x="457200" y="1371600"/>
            <a:ext cx="3656329" cy="652780"/>
          </a:xfrm>
          <a:prstGeom prst="rect">
            <a:avLst/>
          </a:prstGeom>
          <a:solidFill>
            <a:srgbClr val="F9F9D1"/>
          </a:solidFill>
          <a:ln>
            <a:noFill/>
          </a:ln>
        </p:spPr>
        <p:txBody>
          <a:bodyPr spcFirstLastPara="1" wrap="square" lIns="0" tIns="19050" rIns="0" bIns="0" anchor="t" anchorCtr="0">
            <a:spAutoFit/>
          </a:bodyPr>
          <a:lstStyle/>
          <a:p>
            <a:pPr marL="0" marR="3175" lvl="0" indent="0" algn="ctr"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Destination	Count</a:t>
            </a:r>
            <a:endParaRPr sz="2000">
              <a:solidFill>
                <a:schemeClr val="dk1"/>
              </a:solidFill>
              <a:latin typeface="Times New Roman"/>
              <a:ea typeface="Times New Roman"/>
              <a:cs typeface="Times New Roman"/>
              <a:sym typeface="Times New Roman"/>
            </a:endParaRPr>
          </a:p>
        </p:txBody>
      </p:sp>
      <p:sp>
        <p:nvSpPr>
          <p:cNvPr id="730" name="Google Shape;730;p47"/>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41</a:t>
            </a:fld>
            <a:endParaRPr/>
          </a:p>
        </p:txBody>
      </p:sp>
      <p:sp>
        <p:nvSpPr>
          <p:cNvPr id="731" name="Google Shape;731;p47"/>
          <p:cNvSpPr txBox="1"/>
          <p:nvPr/>
        </p:nvSpPr>
        <p:spPr>
          <a:xfrm>
            <a:off x="534669" y="2030729"/>
            <a:ext cx="2991485" cy="202183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Register	1</a:t>
            </a: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175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Register	CL</a:t>
            </a: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None/>
            </a:pPr>
            <a:endParaRPr sz="175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Memory	1</a:t>
            </a: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175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Memory	CL</a:t>
            </a:r>
            <a:endParaRPr sz="2000">
              <a:solidFill>
                <a:schemeClr val="dk1"/>
              </a:solidFill>
              <a:latin typeface="Times New Roman"/>
              <a:ea typeface="Times New Roman"/>
              <a:cs typeface="Times New Roman"/>
              <a:sym typeface="Times New Roman"/>
            </a:endParaRPr>
          </a:p>
        </p:txBody>
      </p:sp>
      <p:sp>
        <p:nvSpPr>
          <p:cNvPr id="732" name="Google Shape;732;p47"/>
          <p:cNvSpPr txBox="1">
            <a:spLocks noGrp="1"/>
          </p:cNvSpPr>
          <p:nvPr>
            <p:ph type="title"/>
          </p:nvPr>
        </p:nvSpPr>
        <p:spPr>
          <a:xfrm>
            <a:off x="382270" y="262890"/>
            <a:ext cx="372999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CC3300"/>
                </a:solidFill>
                <a:latin typeface="Arial"/>
                <a:ea typeface="Arial"/>
                <a:cs typeface="Arial"/>
                <a:sym typeface="Arial"/>
              </a:rPr>
              <a:t>Rotate Instructions</a:t>
            </a:r>
            <a:endParaRPr sz="32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title"/>
          </p:nvPr>
        </p:nvSpPr>
        <p:spPr>
          <a:xfrm>
            <a:off x="383540" y="154940"/>
            <a:ext cx="418719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F0000"/>
                </a:solidFill>
                <a:latin typeface="Arial"/>
                <a:ea typeface="Arial"/>
                <a:cs typeface="Arial"/>
                <a:sym typeface="Arial"/>
              </a:rPr>
              <a:t>Flag control instructions</a:t>
            </a:r>
            <a:endParaRPr sz="2800">
              <a:latin typeface="Arial"/>
              <a:ea typeface="Arial"/>
              <a:cs typeface="Arial"/>
              <a:sym typeface="Arial"/>
            </a:endParaRPr>
          </a:p>
        </p:txBody>
      </p:sp>
      <p:sp>
        <p:nvSpPr>
          <p:cNvPr id="738" name="Google Shape;738;p48"/>
          <p:cNvSpPr txBox="1"/>
          <p:nvPr/>
        </p:nvSpPr>
        <p:spPr>
          <a:xfrm>
            <a:off x="1756410" y="773429"/>
            <a:ext cx="10972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MEANING</a:t>
            </a:r>
            <a:endParaRPr sz="1800">
              <a:solidFill>
                <a:schemeClr val="dk1"/>
              </a:solidFill>
              <a:latin typeface="Arial"/>
              <a:ea typeface="Arial"/>
              <a:cs typeface="Arial"/>
              <a:sym typeface="Arial"/>
            </a:endParaRPr>
          </a:p>
        </p:txBody>
      </p:sp>
      <p:sp>
        <p:nvSpPr>
          <p:cNvPr id="739" name="Google Shape;739;p48"/>
          <p:cNvSpPr txBox="1"/>
          <p:nvPr/>
        </p:nvSpPr>
        <p:spPr>
          <a:xfrm>
            <a:off x="4911090" y="773429"/>
            <a:ext cx="13779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OPERATION</a:t>
            </a:r>
            <a:endParaRPr sz="1800">
              <a:solidFill>
                <a:schemeClr val="dk1"/>
              </a:solidFill>
              <a:latin typeface="Arial"/>
              <a:ea typeface="Arial"/>
              <a:cs typeface="Arial"/>
              <a:sym typeface="Arial"/>
            </a:endParaRPr>
          </a:p>
        </p:txBody>
      </p:sp>
      <p:sp>
        <p:nvSpPr>
          <p:cNvPr id="740" name="Google Shape;740;p48"/>
          <p:cNvSpPr txBox="1"/>
          <p:nvPr/>
        </p:nvSpPr>
        <p:spPr>
          <a:xfrm>
            <a:off x="3404870" y="1341120"/>
            <a:ext cx="1611630" cy="1367790"/>
          </a:xfrm>
          <a:prstGeom prst="rect">
            <a:avLst/>
          </a:prstGeom>
          <a:noFill/>
          <a:ln>
            <a:noFill/>
          </a:ln>
        </p:spPr>
        <p:txBody>
          <a:bodyPr spcFirstLastPara="1" wrap="square" lIns="0" tIns="139700" rIns="0" bIns="0" anchor="t" anchorCtr="0">
            <a:spAutoFit/>
          </a:bodyPr>
          <a:lstStyle/>
          <a:p>
            <a:pPr marL="381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(CF)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0</a:t>
            </a:r>
            <a:endParaRPr/>
          </a:p>
          <a:p>
            <a:pPr marL="38100" marR="0" lvl="0" indent="0" algn="l" rtl="0">
              <a:lnSpc>
                <a:spcPct val="100000"/>
              </a:lnSpc>
              <a:spcBef>
                <a:spcPts val="1000"/>
              </a:spcBef>
              <a:spcAft>
                <a:spcPts val="0"/>
              </a:spcAft>
              <a:buNone/>
            </a:pPr>
            <a:r>
              <a:rPr lang="en-US" sz="2000">
                <a:solidFill>
                  <a:schemeClr val="dk1"/>
                </a:solidFill>
                <a:latin typeface="Arial"/>
                <a:ea typeface="Arial"/>
                <a:cs typeface="Arial"/>
                <a:sym typeface="Arial"/>
              </a:rPr>
              <a:t>(CF)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1</a:t>
            </a:r>
            <a:endParaRPr/>
          </a:p>
          <a:p>
            <a:pPr marL="38100" marR="0" lvl="0" indent="0" algn="l" rtl="0">
              <a:lnSpc>
                <a:spcPct val="100000"/>
              </a:lnSpc>
              <a:spcBef>
                <a:spcPts val="1370"/>
              </a:spcBef>
              <a:spcAft>
                <a:spcPts val="0"/>
              </a:spcAft>
              <a:buNone/>
            </a:pPr>
            <a:r>
              <a:rPr lang="en-US" sz="2000">
                <a:solidFill>
                  <a:schemeClr val="dk1"/>
                </a:solidFill>
                <a:latin typeface="Arial"/>
                <a:ea typeface="Arial"/>
                <a:cs typeface="Arial"/>
                <a:sym typeface="Arial"/>
              </a:rPr>
              <a:t>(CF)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(CF)</a:t>
            </a:r>
            <a:r>
              <a:rPr lang="en-US" sz="2100" b="1" baseline="30000">
                <a:solidFill>
                  <a:schemeClr val="dk1"/>
                </a:solidFill>
                <a:latin typeface="Arial"/>
                <a:ea typeface="Arial"/>
                <a:cs typeface="Arial"/>
                <a:sym typeface="Arial"/>
              </a:rPr>
              <a:t>l</a:t>
            </a:r>
            <a:endParaRPr sz="2100" baseline="30000">
              <a:solidFill>
                <a:schemeClr val="dk1"/>
              </a:solidFill>
              <a:latin typeface="Arial"/>
              <a:ea typeface="Arial"/>
              <a:cs typeface="Arial"/>
              <a:sym typeface="Arial"/>
            </a:endParaRPr>
          </a:p>
        </p:txBody>
      </p:sp>
      <p:sp>
        <p:nvSpPr>
          <p:cNvPr id="741" name="Google Shape;741;p48"/>
          <p:cNvSpPr txBox="1"/>
          <p:nvPr/>
        </p:nvSpPr>
        <p:spPr>
          <a:xfrm>
            <a:off x="7954009" y="773429"/>
            <a:ext cx="932180" cy="1889760"/>
          </a:xfrm>
          <a:prstGeom prst="rect">
            <a:avLst/>
          </a:prstGeom>
          <a:noFill/>
          <a:ln>
            <a:noFill/>
          </a:ln>
        </p:spPr>
        <p:txBody>
          <a:bodyPr spcFirstLastPara="1" wrap="square" lIns="0" tIns="35550" rIns="0" bIns="0" anchor="t" anchorCtr="0">
            <a:spAutoFit/>
          </a:bodyPr>
          <a:lstStyle/>
          <a:p>
            <a:pPr marL="12700" marR="5080" lvl="0" indent="154940" algn="l" rtl="0">
              <a:lnSpc>
                <a:spcPct val="112222"/>
              </a:lnSpc>
              <a:spcBef>
                <a:spcPts val="0"/>
              </a:spcBef>
              <a:spcAft>
                <a:spcPts val="0"/>
              </a:spcAft>
              <a:buNone/>
            </a:pPr>
            <a:r>
              <a:rPr lang="en-US" sz="1800" b="1">
                <a:solidFill>
                  <a:schemeClr val="dk1"/>
                </a:solidFill>
                <a:latin typeface="Arial"/>
                <a:ea typeface="Arial"/>
                <a:cs typeface="Arial"/>
                <a:sym typeface="Arial"/>
              </a:rPr>
              <a:t>Flags  Affected</a:t>
            </a:r>
            <a:endParaRPr sz="1800">
              <a:solidFill>
                <a:schemeClr val="dk1"/>
              </a:solidFill>
              <a:latin typeface="Arial"/>
              <a:ea typeface="Arial"/>
              <a:cs typeface="Arial"/>
              <a:sym typeface="Arial"/>
            </a:endParaRPr>
          </a:p>
          <a:p>
            <a:pPr marL="295910" marR="287655" lvl="0" indent="0" algn="just" rtl="0">
              <a:lnSpc>
                <a:spcPct val="141900"/>
              </a:lnSpc>
              <a:spcBef>
                <a:spcPts val="244"/>
              </a:spcBef>
              <a:spcAft>
                <a:spcPts val="0"/>
              </a:spcAft>
              <a:buNone/>
            </a:pPr>
            <a:r>
              <a:rPr lang="en-US" sz="2000">
                <a:solidFill>
                  <a:schemeClr val="dk1"/>
                </a:solidFill>
                <a:latin typeface="Arial"/>
                <a:ea typeface="Arial"/>
                <a:cs typeface="Arial"/>
                <a:sym typeface="Arial"/>
              </a:rPr>
              <a:t>CF  CF  CF</a:t>
            </a:r>
            <a:endParaRPr sz="2000">
              <a:solidFill>
                <a:schemeClr val="dk1"/>
              </a:solidFill>
              <a:latin typeface="Arial"/>
              <a:ea typeface="Arial"/>
              <a:cs typeface="Arial"/>
              <a:sym typeface="Arial"/>
            </a:endParaRPr>
          </a:p>
        </p:txBody>
      </p:sp>
      <p:sp>
        <p:nvSpPr>
          <p:cNvPr id="742" name="Google Shape;742;p48"/>
          <p:cNvSpPr txBox="1"/>
          <p:nvPr/>
        </p:nvSpPr>
        <p:spPr>
          <a:xfrm>
            <a:off x="304800" y="734059"/>
            <a:ext cx="2921635" cy="2914650"/>
          </a:xfrm>
          <a:prstGeom prst="rect">
            <a:avLst/>
          </a:prstGeom>
          <a:noFill/>
          <a:ln>
            <a:noFill/>
          </a:ln>
        </p:spPr>
        <p:txBody>
          <a:bodyPr spcFirstLastPara="1" wrap="square" lIns="0" tIns="12050" rIns="0" bIns="0" anchor="t" anchorCtr="0">
            <a:spAutoFit/>
          </a:bodyPr>
          <a:lstStyle/>
          <a:p>
            <a:pPr marL="114300" marR="2125980" lvl="0" indent="-101600" algn="l" rtl="0">
              <a:lnSpc>
                <a:spcPct val="114399"/>
              </a:lnSpc>
              <a:spcBef>
                <a:spcPts val="0"/>
              </a:spcBef>
              <a:spcAft>
                <a:spcPts val="0"/>
              </a:spcAft>
              <a:buNone/>
            </a:pPr>
            <a:r>
              <a:rPr lang="en-US" sz="1800" b="1">
                <a:solidFill>
                  <a:schemeClr val="dk1"/>
                </a:solidFill>
                <a:latin typeface="Arial"/>
                <a:ea typeface="Arial"/>
                <a:cs typeface="Arial"/>
                <a:sym typeface="Arial"/>
              </a:rPr>
              <a:t>MNEM-  ONIC</a:t>
            </a:r>
            <a:endParaRPr sz="1800">
              <a:solidFill>
                <a:schemeClr val="dk1"/>
              </a:solidFill>
              <a:latin typeface="Arial"/>
              <a:ea typeface="Arial"/>
              <a:cs typeface="Arial"/>
              <a:sym typeface="Arial"/>
            </a:endParaRPr>
          </a:p>
          <a:p>
            <a:pPr marL="146050" marR="5080" lvl="0" indent="-1270" algn="l" rtl="0">
              <a:lnSpc>
                <a:spcPct val="170000"/>
              </a:lnSpc>
              <a:spcBef>
                <a:spcPts val="120"/>
              </a:spcBef>
              <a:spcAft>
                <a:spcPts val="0"/>
              </a:spcAft>
              <a:buNone/>
            </a:pPr>
            <a:r>
              <a:rPr lang="en-US" sz="2000">
                <a:solidFill>
                  <a:schemeClr val="dk1"/>
                </a:solidFill>
                <a:latin typeface="Arial"/>
                <a:ea typeface="Arial"/>
                <a:cs typeface="Arial"/>
                <a:sym typeface="Arial"/>
              </a:rPr>
              <a:t>CLC	Clear Carry Flag  STC	Set Carry Flag</a:t>
            </a:r>
            <a:endParaRPr/>
          </a:p>
          <a:p>
            <a:pPr marL="111125" marR="0" lvl="0" indent="0" algn="l" rtl="0">
              <a:lnSpc>
                <a:spcPct val="116000"/>
              </a:lnSpc>
              <a:spcBef>
                <a:spcPts val="730"/>
              </a:spcBef>
              <a:spcAft>
                <a:spcPts val="0"/>
              </a:spcAft>
              <a:buNone/>
            </a:pPr>
            <a:r>
              <a:rPr lang="en-US" sz="2000">
                <a:solidFill>
                  <a:schemeClr val="dk1"/>
                </a:solidFill>
                <a:latin typeface="Arial"/>
                <a:ea typeface="Arial"/>
                <a:cs typeface="Arial"/>
                <a:sym typeface="Arial"/>
              </a:rPr>
              <a:t>CMC	Complement</a:t>
            </a:r>
            <a:endParaRPr sz="2000">
              <a:solidFill>
                <a:schemeClr val="dk1"/>
              </a:solidFill>
              <a:latin typeface="Arial"/>
              <a:ea typeface="Arial"/>
              <a:cs typeface="Arial"/>
              <a:sym typeface="Arial"/>
            </a:endParaRPr>
          </a:p>
          <a:p>
            <a:pPr marL="349885" marR="0" lvl="0" indent="0" algn="ctr" rtl="0">
              <a:lnSpc>
                <a:spcPct val="116000"/>
              </a:lnSpc>
              <a:spcBef>
                <a:spcPts val="0"/>
              </a:spcBef>
              <a:spcAft>
                <a:spcPts val="0"/>
              </a:spcAft>
              <a:buNone/>
            </a:pPr>
            <a:r>
              <a:rPr lang="en-US" sz="2000">
                <a:solidFill>
                  <a:schemeClr val="dk1"/>
                </a:solidFill>
                <a:latin typeface="Arial"/>
                <a:ea typeface="Arial"/>
                <a:cs typeface="Arial"/>
                <a:sym typeface="Arial"/>
              </a:rPr>
              <a:t>Carry Flag</a:t>
            </a:r>
            <a:endParaRPr sz="2000">
              <a:solidFill>
                <a:schemeClr val="dk1"/>
              </a:solidFill>
              <a:latin typeface="Arial"/>
              <a:ea typeface="Arial"/>
              <a:cs typeface="Arial"/>
              <a:sym typeface="Arial"/>
            </a:endParaRPr>
          </a:p>
          <a:p>
            <a:pPr marL="0" marR="42545" lvl="0" indent="0" algn="ctr" rtl="0">
              <a:lnSpc>
                <a:spcPct val="115750"/>
              </a:lnSpc>
              <a:spcBef>
                <a:spcPts val="890"/>
              </a:spcBef>
              <a:spcAft>
                <a:spcPts val="0"/>
              </a:spcAft>
              <a:buNone/>
            </a:pPr>
            <a:r>
              <a:rPr lang="en-US" sz="2000">
                <a:solidFill>
                  <a:schemeClr val="dk1"/>
                </a:solidFill>
                <a:latin typeface="Arial"/>
                <a:ea typeface="Arial"/>
                <a:cs typeface="Arial"/>
                <a:sym typeface="Arial"/>
              </a:rPr>
              <a:t>CLD	Clear Direction</a:t>
            </a:r>
            <a:endParaRPr/>
          </a:p>
          <a:p>
            <a:pPr marL="0" marR="334010" lvl="0" indent="0" algn="ctr" rtl="0">
              <a:lnSpc>
                <a:spcPct val="115750"/>
              </a:lnSpc>
              <a:spcBef>
                <a:spcPts val="0"/>
              </a:spcBef>
              <a:spcAft>
                <a:spcPts val="0"/>
              </a:spcAft>
              <a:buNone/>
            </a:pPr>
            <a:r>
              <a:rPr lang="en-US" sz="2000">
                <a:solidFill>
                  <a:schemeClr val="dk1"/>
                </a:solidFill>
                <a:latin typeface="Arial"/>
                <a:ea typeface="Arial"/>
                <a:cs typeface="Arial"/>
                <a:sym typeface="Arial"/>
              </a:rPr>
              <a:t>Flag</a:t>
            </a:r>
            <a:endParaRPr sz="2000">
              <a:solidFill>
                <a:schemeClr val="dk1"/>
              </a:solidFill>
              <a:latin typeface="Arial"/>
              <a:ea typeface="Arial"/>
              <a:cs typeface="Arial"/>
              <a:sym typeface="Arial"/>
            </a:endParaRPr>
          </a:p>
        </p:txBody>
      </p:sp>
      <p:sp>
        <p:nvSpPr>
          <p:cNvPr id="743" name="Google Shape;743;p48"/>
          <p:cNvSpPr txBox="1"/>
          <p:nvPr/>
        </p:nvSpPr>
        <p:spPr>
          <a:xfrm>
            <a:off x="438150" y="4104640"/>
            <a:ext cx="2377440" cy="613410"/>
          </a:xfrm>
          <a:prstGeom prst="rect">
            <a:avLst/>
          </a:prstGeom>
          <a:noFill/>
          <a:ln>
            <a:noFill/>
          </a:ln>
        </p:spPr>
        <p:txBody>
          <a:bodyPr spcFirstLastPara="1" wrap="square" lIns="0" tIns="40000" rIns="0" bIns="0" anchor="t" anchorCtr="0">
            <a:spAutoFit/>
          </a:bodyPr>
          <a:lstStyle/>
          <a:p>
            <a:pPr marL="909319" marR="5080" lvl="0" indent="-896619" algn="l" rtl="0">
              <a:lnSpc>
                <a:spcPct val="111500"/>
              </a:lnSpc>
              <a:spcBef>
                <a:spcPts val="0"/>
              </a:spcBef>
              <a:spcAft>
                <a:spcPts val="0"/>
              </a:spcAft>
              <a:buNone/>
            </a:pPr>
            <a:r>
              <a:rPr lang="en-US" sz="2000">
                <a:solidFill>
                  <a:schemeClr val="dk1"/>
                </a:solidFill>
                <a:latin typeface="Arial"/>
                <a:ea typeface="Arial"/>
                <a:cs typeface="Arial"/>
                <a:sym typeface="Arial"/>
              </a:rPr>
              <a:t>STD	Set Direction  Flag</a:t>
            </a:r>
            <a:endParaRPr sz="2000">
              <a:solidFill>
                <a:schemeClr val="dk1"/>
              </a:solidFill>
              <a:latin typeface="Arial"/>
              <a:ea typeface="Arial"/>
              <a:cs typeface="Arial"/>
              <a:sym typeface="Arial"/>
            </a:endParaRPr>
          </a:p>
        </p:txBody>
      </p:sp>
      <p:sp>
        <p:nvSpPr>
          <p:cNvPr id="744" name="Google Shape;744;p48"/>
          <p:cNvSpPr txBox="1"/>
          <p:nvPr/>
        </p:nvSpPr>
        <p:spPr>
          <a:xfrm>
            <a:off x="3430270" y="2993389"/>
            <a:ext cx="5172710" cy="1441450"/>
          </a:xfrm>
          <a:prstGeom prst="rect">
            <a:avLst/>
          </a:prstGeom>
          <a:noFill/>
          <a:ln>
            <a:noFill/>
          </a:ln>
        </p:spPr>
        <p:txBody>
          <a:bodyPr spcFirstLastPara="1" wrap="square" lIns="0" tIns="546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(DF)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0</a:t>
            </a:r>
            <a:endParaRPr sz="2000">
              <a:solidFill>
                <a:schemeClr val="dk1"/>
              </a:solidFill>
              <a:latin typeface="Arial"/>
              <a:ea typeface="Arial"/>
              <a:cs typeface="Arial"/>
              <a:sym typeface="Arial"/>
            </a:endParaRPr>
          </a:p>
          <a:p>
            <a:pPr marL="12700" marR="5080" lvl="0" indent="0" algn="l" rtl="0">
              <a:lnSpc>
                <a:spcPct val="111500"/>
              </a:lnSpc>
              <a:spcBef>
                <a:spcPts val="545"/>
              </a:spcBef>
              <a:spcAft>
                <a:spcPts val="0"/>
              </a:spcAft>
              <a:buNone/>
            </a:pPr>
            <a:r>
              <a:rPr lang="en-US" sz="2000">
                <a:solidFill>
                  <a:schemeClr val="dk1"/>
                </a:solidFill>
                <a:latin typeface="Arial"/>
                <a:ea typeface="Arial"/>
                <a:cs typeface="Arial"/>
                <a:sym typeface="Arial"/>
              </a:rPr>
              <a:t>SI &amp; DI will be auto incremented while	DF  string instructions are executed.</a:t>
            </a:r>
            <a:endParaRPr sz="2000">
              <a:solidFill>
                <a:schemeClr val="dk1"/>
              </a:solidFill>
              <a:latin typeface="Arial"/>
              <a:ea typeface="Arial"/>
              <a:cs typeface="Arial"/>
              <a:sym typeface="Arial"/>
            </a:endParaRPr>
          </a:p>
          <a:p>
            <a:pPr marL="12700" marR="0" lvl="0" indent="0" algn="l" rtl="0">
              <a:lnSpc>
                <a:spcPct val="100000"/>
              </a:lnSpc>
              <a:spcBef>
                <a:spcPts val="1015"/>
              </a:spcBef>
              <a:spcAft>
                <a:spcPts val="0"/>
              </a:spcAft>
              <a:buNone/>
            </a:pPr>
            <a:r>
              <a:rPr lang="en-US" sz="2000">
                <a:solidFill>
                  <a:schemeClr val="dk1"/>
                </a:solidFill>
                <a:latin typeface="Arial"/>
                <a:ea typeface="Arial"/>
                <a:cs typeface="Arial"/>
                <a:sym typeface="Arial"/>
              </a:rPr>
              <a:t>(DF)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1</a:t>
            </a:r>
            <a:endParaRPr sz="2000">
              <a:solidFill>
                <a:schemeClr val="dk1"/>
              </a:solidFill>
              <a:latin typeface="Arial"/>
              <a:ea typeface="Arial"/>
              <a:cs typeface="Arial"/>
              <a:sym typeface="Arial"/>
            </a:endParaRPr>
          </a:p>
        </p:txBody>
      </p:sp>
      <p:sp>
        <p:nvSpPr>
          <p:cNvPr id="745" name="Google Shape;745;p48"/>
          <p:cNvSpPr txBox="1"/>
          <p:nvPr/>
        </p:nvSpPr>
        <p:spPr>
          <a:xfrm>
            <a:off x="3430270" y="4451350"/>
            <a:ext cx="60642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SI	&amp;</a:t>
            </a:r>
            <a:endParaRPr sz="2000">
              <a:solidFill>
                <a:schemeClr val="dk1"/>
              </a:solidFill>
              <a:latin typeface="Arial"/>
              <a:ea typeface="Arial"/>
              <a:cs typeface="Arial"/>
              <a:sym typeface="Arial"/>
            </a:endParaRPr>
          </a:p>
        </p:txBody>
      </p:sp>
      <p:sp>
        <p:nvSpPr>
          <p:cNvPr id="746" name="Google Shape;746;p48"/>
          <p:cNvSpPr txBox="1"/>
          <p:nvPr/>
        </p:nvSpPr>
        <p:spPr>
          <a:xfrm>
            <a:off x="4183888" y="4451350"/>
            <a:ext cx="441960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DI	will	be	auto	decremented	DF</a:t>
            </a:r>
            <a:endParaRPr sz="2000">
              <a:solidFill>
                <a:schemeClr val="dk1"/>
              </a:solidFill>
              <a:latin typeface="Arial"/>
              <a:ea typeface="Arial"/>
              <a:cs typeface="Arial"/>
              <a:sym typeface="Arial"/>
            </a:endParaRPr>
          </a:p>
        </p:txBody>
      </p:sp>
      <p:sp>
        <p:nvSpPr>
          <p:cNvPr id="747" name="Google Shape;747;p48"/>
          <p:cNvSpPr txBox="1"/>
          <p:nvPr/>
        </p:nvSpPr>
        <p:spPr>
          <a:xfrm>
            <a:off x="3430270" y="4598670"/>
            <a:ext cx="4264025" cy="906780"/>
          </a:xfrm>
          <a:prstGeom prst="rect">
            <a:avLst/>
          </a:prstGeom>
          <a:noFill/>
          <a:ln>
            <a:noFill/>
          </a:ln>
        </p:spPr>
        <p:txBody>
          <a:bodyPr spcFirstLastPara="1" wrap="square" lIns="0" tIns="12700" rIns="0" bIns="0" anchor="t" anchorCtr="0">
            <a:spAutoFit/>
          </a:bodyPr>
          <a:lstStyle/>
          <a:p>
            <a:pPr marL="12700" marR="5080" lvl="0" indent="0" algn="l" rtl="0">
              <a:lnSpc>
                <a:spcPct val="144600"/>
              </a:lnSpc>
              <a:spcBef>
                <a:spcPts val="0"/>
              </a:spcBef>
              <a:spcAft>
                <a:spcPts val="0"/>
              </a:spcAft>
              <a:buNone/>
            </a:pPr>
            <a:r>
              <a:rPr lang="en-US" sz="2000">
                <a:solidFill>
                  <a:schemeClr val="dk1"/>
                </a:solidFill>
                <a:latin typeface="Arial"/>
                <a:ea typeface="Arial"/>
                <a:cs typeface="Arial"/>
                <a:sym typeface="Arial"/>
              </a:rPr>
              <a:t>while string instructions are executed.  (IF)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0</a:t>
            </a:r>
            <a:endParaRPr sz="2000">
              <a:solidFill>
                <a:schemeClr val="dk1"/>
              </a:solidFill>
              <a:latin typeface="Arial"/>
              <a:ea typeface="Arial"/>
              <a:cs typeface="Arial"/>
              <a:sym typeface="Arial"/>
            </a:endParaRPr>
          </a:p>
        </p:txBody>
      </p:sp>
      <p:sp>
        <p:nvSpPr>
          <p:cNvPr id="748" name="Google Shape;748;p48"/>
          <p:cNvSpPr txBox="1"/>
          <p:nvPr/>
        </p:nvSpPr>
        <p:spPr>
          <a:xfrm>
            <a:off x="8294369" y="5175250"/>
            <a:ext cx="25146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IF</a:t>
            </a:r>
            <a:endParaRPr sz="2000">
              <a:solidFill>
                <a:schemeClr val="dk1"/>
              </a:solidFill>
              <a:latin typeface="Arial"/>
              <a:ea typeface="Arial"/>
              <a:cs typeface="Arial"/>
              <a:sym typeface="Arial"/>
            </a:endParaRPr>
          </a:p>
        </p:txBody>
      </p:sp>
      <p:sp>
        <p:nvSpPr>
          <p:cNvPr id="749" name="Google Shape;749;p48"/>
          <p:cNvSpPr txBox="1"/>
          <p:nvPr/>
        </p:nvSpPr>
        <p:spPr>
          <a:xfrm>
            <a:off x="494030" y="5175250"/>
            <a:ext cx="2491740" cy="1314450"/>
          </a:xfrm>
          <a:prstGeom prst="rect">
            <a:avLst/>
          </a:prstGeom>
          <a:noFill/>
          <a:ln>
            <a:noFill/>
          </a:ln>
        </p:spPr>
        <p:txBody>
          <a:bodyPr spcFirstLastPara="1" wrap="square" lIns="0" tIns="12700" rIns="0" bIns="0" anchor="t" anchorCtr="0">
            <a:spAutoFit/>
          </a:bodyPr>
          <a:lstStyle/>
          <a:p>
            <a:pPr marL="0" marR="0" lvl="0" indent="0" algn="ctr" rtl="0">
              <a:lnSpc>
                <a:spcPct val="115750"/>
              </a:lnSpc>
              <a:spcBef>
                <a:spcPts val="0"/>
              </a:spcBef>
              <a:spcAft>
                <a:spcPts val="0"/>
              </a:spcAft>
              <a:buNone/>
            </a:pPr>
            <a:r>
              <a:rPr lang="en-US" sz="2000">
                <a:solidFill>
                  <a:schemeClr val="dk1"/>
                </a:solidFill>
                <a:latin typeface="Arial"/>
                <a:ea typeface="Arial"/>
                <a:cs typeface="Arial"/>
                <a:sym typeface="Arial"/>
              </a:rPr>
              <a:t>CLI	Clear Interrupt</a:t>
            </a:r>
            <a:endParaRPr sz="2000">
              <a:solidFill>
                <a:schemeClr val="dk1"/>
              </a:solidFill>
              <a:latin typeface="Arial"/>
              <a:ea typeface="Arial"/>
              <a:cs typeface="Arial"/>
              <a:sym typeface="Arial"/>
            </a:endParaRPr>
          </a:p>
          <a:p>
            <a:pPr marL="0" marR="282575" lvl="0" indent="0" algn="ctr" rtl="0">
              <a:lnSpc>
                <a:spcPct val="115750"/>
              </a:lnSpc>
              <a:spcBef>
                <a:spcPts val="0"/>
              </a:spcBef>
              <a:spcAft>
                <a:spcPts val="0"/>
              </a:spcAft>
              <a:buNone/>
            </a:pPr>
            <a:r>
              <a:rPr lang="en-US" sz="2000">
                <a:solidFill>
                  <a:schemeClr val="dk1"/>
                </a:solidFill>
                <a:latin typeface="Arial"/>
                <a:ea typeface="Arial"/>
                <a:cs typeface="Arial"/>
                <a:sym typeface="Arial"/>
              </a:rPr>
              <a:t>Flag</a:t>
            </a:r>
            <a:endParaRPr sz="2000">
              <a:solidFill>
                <a:schemeClr val="dk1"/>
              </a:solidFill>
              <a:latin typeface="Arial"/>
              <a:ea typeface="Arial"/>
              <a:cs typeface="Arial"/>
              <a:sym typeface="Arial"/>
            </a:endParaRPr>
          </a:p>
          <a:p>
            <a:pPr marL="13970" marR="232409" lvl="0" indent="0" algn="ctr" rtl="0">
              <a:lnSpc>
                <a:spcPct val="111500"/>
              </a:lnSpc>
              <a:spcBef>
                <a:spcPts val="1105"/>
              </a:spcBef>
              <a:spcAft>
                <a:spcPts val="0"/>
              </a:spcAft>
              <a:buNone/>
            </a:pPr>
            <a:r>
              <a:rPr lang="en-US" sz="2000">
                <a:solidFill>
                  <a:schemeClr val="dk1"/>
                </a:solidFill>
                <a:latin typeface="Arial"/>
                <a:ea typeface="Arial"/>
                <a:cs typeface="Arial"/>
                <a:sym typeface="Arial"/>
              </a:rPr>
              <a:t>STI	Set Interrupt  Flag</a:t>
            </a:r>
            <a:endParaRPr sz="2000">
              <a:solidFill>
                <a:schemeClr val="dk1"/>
              </a:solidFill>
              <a:latin typeface="Arial"/>
              <a:ea typeface="Arial"/>
              <a:cs typeface="Arial"/>
              <a:sym typeface="Arial"/>
            </a:endParaRPr>
          </a:p>
        </p:txBody>
      </p:sp>
      <p:sp>
        <p:nvSpPr>
          <p:cNvPr id="750" name="Google Shape;750;p48"/>
          <p:cNvSpPr txBox="1"/>
          <p:nvPr/>
        </p:nvSpPr>
        <p:spPr>
          <a:xfrm>
            <a:off x="3430270" y="5876290"/>
            <a:ext cx="95821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(IF)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1</a:t>
            </a:r>
            <a:endParaRPr sz="2000">
              <a:solidFill>
                <a:schemeClr val="dk1"/>
              </a:solidFill>
              <a:latin typeface="Arial"/>
              <a:ea typeface="Arial"/>
              <a:cs typeface="Arial"/>
              <a:sym typeface="Arial"/>
            </a:endParaRPr>
          </a:p>
        </p:txBody>
      </p:sp>
      <p:sp>
        <p:nvSpPr>
          <p:cNvPr id="751" name="Google Shape;751;p48"/>
          <p:cNvSpPr txBox="1"/>
          <p:nvPr/>
        </p:nvSpPr>
        <p:spPr>
          <a:xfrm>
            <a:off x="8294369" y="5736590"/>
            <a:ext cx="314960" cy="781050"/>
          </a:xfrm>
          <a:prstGeom prst="rect">
            <a:avLst/>
          </a:prstGeom>
          <a:noFill/>
          <a:ln>
            <a:noFill/>
          </a:ln>
        </p:spPr>
        <p:txBody>
          <a:bodyPr spcFirstLastPara="1" wrap="square" lIns="0" tIns="1524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IF</a:t>
            </a:r>
            <a:endParaRPr sz="2000">
              <a:solidFill>
                <a:schemeClr val="dk1"/>
              </a:solidFill>
              <a:latin typeface="Arial"/>
              <a:ea typeface="Arial"/>
              <a:cs typeface="Arial"/>
              <a:sym typeface="Arial"/>
            </a:endParaRPr>
          </a:p>
          <a:p>
            <a:pPr marL="103504" marR="0" lvl="0" indent="0" algn="l" rtl="0">
              <a:lnSpc>
                <a:spcPct val="100000"/>
              </a:lnSpc>
              <a:spcBef>
                <a:spcPts val="770"/>
              </a:spcBef>
              <a:spcAft>
                <a:spcPts val="0"/>
              </a:spcAft>
              <a:buNone/>
            </a:pPr>
            <a:r>
              <a:rPr lang="en-US" sz="1400">
                <a:solidFill>
                  <a:schemeClr val="dk1"/>
                </a:solidFill>
                <a:latin typeface="Arial"/>
                <a:ea typeface="Arial"/>
                <a:cs typeface="Arial"/>
                <a:sym typeface="Arial"/>
              </a:rPr>
              <a:t>42</a:t>
            </a:r>
            <a:endParaRPr sz="140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49"/>
          <p:cNvSpPr txBox="1">
            <a:spLocks noGrp="1"/>
          </p:cNvSpPr>
          <p:nvPr>
            <p:ph type="title"/>
          </p:nvPr>
        </p:nvSpPr>
        <p:spPr>
          <a:xfrm>
            <a:off x="459740" y="215900"/>
            <a:ext cx="512826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Compare Instruction, CMP</a:t>
            </a:r>
            <a:endParaRPr sz="3200">
              <a:latin typeface="Arial"/>
              <a:ea typeface="Arial"/>
              <a:cs typeface="Arial"/>
              <a:sym typeface="Arial"/>
            </a:endParaRPr>
          </a:p>
        </p:txBody>
      </p:sp>
      <p:sp>
        <p:nvSpPr>
          <p:cNvPr id="757" name="Google Shape;757;p49"/>
          <p:cNvSpPr txBox="1"/>
          <p:nvPr/>
        </p:nvSpPr>
        <p:spPr>
          <a:xfrm>
            <a:off x="152400" y="1078949"/>
            <a:ext cx="6672580" cy="604653"/>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b="1">
                <a:solidFill>
                  <a:schemeClr val="dk1"/>
                </a:solidFill>
                <a:latin typeface="Arial"/>
                <a:ea typeface="Arial"/>
                <a:cs typeface="Arial"/>
                <a:sym typeface="Arial"/>
              </a:rPr>
              <a:t>Mnemonic  Meaning     Format            Operation 		</a:t>
            </a:r>
            <a:endParaRPr sz="2000">
              <a:solidFill>
                <a:schemeClr val="dk1"/>
              </a:solidFill>
              <a:latin typeface="Arial"/>
              <a:ea typeface="Arial"/>
              <a:cs typeface="Arial"/>
              <a:sym typeface="Arial"/>
            </a:endParaRPr>
          </a:p>
        </p:txBody>
      </p:sp>
      <p:sp>
        <p:nvSpPr>
          <p:cNvPr id="758" name="Google Shape;758;p49"/>
          <p:cNvSpPr txBox="1"/>
          <p:nvPr/>
        </p:nvSpPr>
        <p:spPr>
          <a:xfrm>
            <a:off x="7392669" y="1000759"/>
            <a:ext cx="1045210" cy="613410"/>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b="1">
                <a:solidFill>
                  <a:schemeClr val="dk1"/>
                </a:solidFill>
                <a:latin typeface="Arial"/>
                <a:ea typeface="Arial"/>
                <a:cs typeface="Arial"/>
                <a:sym typeface="Arial"/>
              </a:rPr>
              <a:t>Flags  Affected</a:t>
            </a:r>
            <a:endParaRPr sz="2000">
              <a:solidFill>
                <a:schemeClr val="dk1"/>
              </a:solidFill>
              <a:latin typeface="Arial"/>
              <a:ea typeface="Arial"/>
              <a:cs typeface="Arial"/>
              <a:sym typeface="Arial"/>
            </a:endParaRPr>
          </a:p>
        </p:txBody>
      </p:sp>
      <p:sp>
        <p:nvSpPr>
          <p:cNvPr id="759" name="Google Shape;759;p49"/>
          <p:cNvSpPr txBox="1"/>
          <p:nvPr/>
        </p:nvSpPr>
        <p:spPr>
          <a:xfrm>
            <a:off x="382270" y="1838959"/>
            <a:ext cx="3611879"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CMP	Compare	CMP D,S</a:t>
            </a:r>
            <a:endParaRPr/>
          </a:p>
        </p:txBody>
      </p:sp>
      <p:sp>
        <p:nvSpPr>
          <p:cNvPr id="760" name="Google Shape;760;p49"/>
          <p:cNvSpPr txBox="1"/>
          <p:nvPr/>
        </p:nvSpPr>
        <p:spPr>
          <a:xfrm>
            <a:off x="4573270" y="1833879"/>
            <a:ext cx="2663825" cy="958850"/>
          </a:xfrm>
          <a:prstGeom prst="rect">
            <a:avLst/>
          </a:prstGeom>
          <a:noFill/>
          <a:ln>
            <a:noFill/>
          </a:ln>
        </p:spPr>
        <p:txBody>
          <a:bodyPr spcFirstLastPara="1" wrap="square" lIns="0" tIns="37450" rIns="0" bIns="0" anchor="t" anchorCtr="0">
            <a:spAutoFit/>
          </a:bodyPr>
          <a:lstStyle/>
          <a:p>
            <a:pPr marL="12700" marR="5080" lvl="0" indent="0" algn="just" rtl="0">
              <a:lnSpc>
                <a:spcPct val="93200"/>
              </a:lnSpc>
              <a:spcBef>
                <a:spcPts val="0"/>
              </a:spcBef>
              <a:spcAft>
                <a:spcPts val="0"/>
              </a:spcAft>
              <a:buNone/>
            </a:pPr>
            <a:r>
              <a:rPr lang="en-US" sz="2400" b="1">
                <a:solidFill>
                  <a:srgbClr val="660066"/>
                </a:solidFill>
                <a:latin typeface="Arial"/>
                <a:ea typeface="Arial"/>
                <a:cs typeface="Arial"/>
                <a:sym typeface="Arial"/>
              </a:rPr>
              <a:t>(D) – (S) </a:t>
            </a:r>
            <a:r>
              <a:rPr lang="en-US" sz="2000">
                <a:solidFill>
                  <a:schemeClr val="dk1"/>
                </a:solidFill>
                <a:latin typeface="Arial"/>
                <a:ea typeface="Arial"/>
                <a:cs typeface="Arial"/>
                <a:sym typeface="Arial"/>
              </a:rPr>
              <a:t>is used in  setting or resetting the  flags</a:t>
            </a:r>
            <a:endParaRPr sz="2000">
              <a:solidFill>
                <a:schemeClr val="dk1"/>
              </a:solidFill>
              <a:latin typeface="Arial"/>
              <a:ea typeface="Arial"/>
              <a:cs typeface="Arial"/>
              <a:sym typeface="Arial"/>
            </a:endParaRPr>
          </a:p>
        </p:txBody>
      </p:sp>
      <p:sp>
        <p:nvSpPr>
          <p:cNvPr id="761" name="Google Shape;761;p49"/>
          <p:cNvSpPr txBox="1"/>
          <p:nvPr/>
        </p:nvSpPr>
        <p:spPr>
          <a:xfrm>
            <a:off x="7392669" y="1838959"/>
            <a:ext cx="1393190" cy="613410"/>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CF, AF, OF,  PF, SF, ZF</a:t>
            </a:r>
            <a:endParaRPr sz="2000">
              <a:solidFill>
                <a:schemeClr val="dk1"/>
              </a:solidFill>
              <a:latin typeface="Arial"/>
              <a:ea typeface="Arial"/>
              <a:cs typeface="Arial"/>
              <a:sym typeface="Arial"/>
            </a:endParaRPr>
          </a:p>
        </p:txBody>
      </p:sp>
      <p:sp>
        <p:nvSpPr>
          <p:cNvPr id="762" name="Google Shape;762;p49"/>
          <p:cNvSpPr txBox="1"/>
          <p:nvPr/>
        </p:nvSpPr>
        <p:spPr>
          <a:xfrm>
            <a:off x="382270" y="3653789"/>
            <a:ext cx="1202690" cy="1692910"/>
          </a:xfrm>
          <a:prstGeom prst="rect">
            <a:avLst/>
          </a:prstGeom>
          <a:noFill/>
          <a:ln>
            <a:noFill/>
          </a:ln>
        </p:spPr>
        <p:txBody>
          <a:bodyPr spcFirstLastPara="1" wrap="square" lIns="0" tIns="2032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(D) = (S)</a:t>
            </a:r>
            <a:endParaRPr sz="2400">
              <a:solidFill>
                <a:schemeClr val="dk1"/>
              </a:solidFill>
              <a:latin typeface="Arial"/>
              <a:ea typeface="Arial"/>
              <a:cs typeface="Arial"/>
              <a:sym typeface="Arial"/>
            </a:endParaRPr>
          </a:p>
          <a:p>
            <a:pPr marL="12700" marR="0" lvl="0" indent="0" algn="l" rtl="0">
              <a:lnSpc>
                <a:spcPct val="100000"/>
              </a:lnSpc>
              <a:spcBef>
                <a:spcPts val="1500"/>
              </a:spcBef>
              <a:spcAft>
                <a:spcPts val="0"/>
              </a:spcAft>
              <a:buNone/>
            </a:pPr>
            <a:r>
              <a:rPr lang="en-US" sz="2400" b="1">
                <a:solidFill>
                  <a:schemeClr val="dk1"/>
                </a:solidFill>
                <a:latin typeface="Arial"/>
                <a:ea typeface="Arial"/>
                <a:cs typeface="Arial"/>
                <a:sym typeface="Arial"/>
              </a:rPr>
              <a:t>(D) &gt; (S)</a:t>
            </a:r>
            <a:endParaRPr sz="2400">
              <a:solidFill>
                <a:schemeClr val="dk1"/>
              </a:solidFill>
              <a:latin typeface="Arial"/>
              <a:ea typeface="Arial"/>
              <a:cs typeface="Arial"/>
              <a:sym typeface="Arial"/>
            </a:endParaRPr>
          </a:p>
          <a:p>
            <a:pPr marL="12700" marR="0" lvl="0" indent="0" algn="l" rtl="0">
              <a:lnSpc>
                <a:spcPct val="100000"/>
              </a:lnSpc>
              <a:spcBef>
                <a:spcPts val="1490"/>
              </a:spcBef>
              <a:spcAft>
                <a:spcPts val="0"/>
              </a:spcAft>
              <a:buNone/>
            </a:pPr>
            <a:r>
              <a:rPr lang="en-US" sz="2400" b="1">
                <a:solidFill>
                  <a:schemeClr val="dk1"/>
                </a:solidFill>
                <a:latin typeface="Arial"/>
                <a:ea typeface="Arial"/>
                <a:cs typeface="Arial"/>
                <a:sym typeface="Arial"/>
              </a:rPr>
              <a:t>(D) &lt; (S)</a:t>
            </a:r>
            <a:endParaRPr sz="2400">
              <a:solidFill>
                <a:schemeClr val="dk1"/>
              </a:solidFill>
              <a:latin typeface="Arial"/>
              <a:ea typeface="Arial"/>
              <a:cs typeface="Arial"/>
              <a:sym typeface="Arial"/>
            </a:endParaRPr>
          </a:p>
        </p:txBody>
      </p:sp>
      <p:sp>
        <p:nvSpPr>
          <p:cNvPr id="763" name="Google Shape;763;p49"/>
          <p:cNvSpPr txBox="1"/>
          <p:nvPr/>
        </p:nvSpPr>
        <p:spPr>
          <a:xfrm>
            <a:off x="2211070" y="3653789"/>
            <a:ext cx="1855470" cy="1692910"/>
          </a:xfrm>
          <a:prstGeom prst="rect">
            <a:avLst/>
          </a:prstGeom>
          <a:noFill/>
          <a:ln>
            <a:noFill/>
          </a:ln>
        </p:spPr>
        <p:txBody>
          <a:bodyPr spcFirstLastPara="1" wrap="square" lIns="0" tIns="2032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 ZF=0</a:t>
            </a:r>
            <a:endParaRPr sz="2400">
              <a:solidFill>
                <a:schemeClr val="dk1"/>
              </a:solidFill>
              <a:latin typeface="Arial"/>
              <a:ea typeface="Arial"/>
              <a:cs typeface="Arial"/>
              <a:sym typeface="Arial"/>
            </a:endParaRPr>
          </a:p>
          <a:p>
            <a:pPr marL="12700" marR="0" lvl="0" indent="0" algn="l" rtl="0">
              <a:lnSpc>
                <a:spcPct val="100000"/>
              </a:lnSpc>
              <a:spcBef>
                <a:spcPts val="1500"/>
              </a:spcBef>
              <a:spcAft>
                <a:spcPts val="0"/>
              </a:spcAft>
              <a:buNone/>
            </a:pPr>
            <a:r>
              <a:rPr lang="en-US" sz="2400" b="1">
                <a:solidFill>
                  <a:schemeClr val="dk1"/>
                </a:solidFill>
                <a:latin typeface="Arial"/>
                <a:ea typeface="Arial"/>
                <a:cs typeface="Arial"/>
                <a:sym typeface="Arial"/>
              </a:rPr>
              <a:t>; ZF=0, CF=0</a:t>
            </a:r>
            <a:endParaRPr sz="2400">
              <a:solidFill>
                <a:schemeClr val="dk1"/>
              </a:solidFill>
              <a:latin typeface="Arial"/>
              <a:ea typeface="Arial"/>
              <a:cs typeface="Arial"/>
              <a:sym typeface="Arial"/>
            </a:endParaRPr>
          </a:p>
          <a:p>
            <a:pPr marL="12700" marR="0" lvl="0" indent="0" algn="l" rtl="0">
              <a:lnSpc>
                <a:spcPct val="100000"/>
              </a:lnSpc>
              <a:spcBef>
                <a:spcPts val="1490"/>
              </a:spcBef>
              <a:spcAft>
                <a:spcPts val="0"/>
              </a:spcAft>
              <a:buNone/>
            </a:pPr>
            <a:r>
              <a:rPr lang="en-US" sz="2400" b="1">
                <a:solidFill>
                  <a:schemeClr val="dk1"/>
                </a:solidFill>
                <a:latin typeface="Arial"/>
                <a:ea typeface="Arial"/>
                <a:cs typeface="Arial"/>
                <a:sym typeface="Arial"/>
              </a:rPr>
              <a:t>; ZF=0, CF=1</a:t>
            </a:r>
            <a:endParaRPr sz="2400">
              <a:solidFill>
                <a:schemeClr val="dk1"/>
              </a:solidFill>
              <a:latin typeface="Arial"/>
              <a:ea typeface="Arial"/>
              <a:cs typeface="Arial"/>
              <a:sym typeface="Arial"/>
            </a:endParaRPr>
          </a:p>
        </p:txBody>
      </p:sp>
      <p:sp>
        <p:nvSpPr>
          <p:cNvPr id="764" name="Google Shape;764;p49"/>
          <p:cNvSpPr txBox="1"/>
          <p:nvPr/>
        </p:nvSpPr>
        <p:spPr>
          <a:xfrm>
            <a:off x="5640070" y="3234690"/>
            <a:ext cx="270256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u="sng">
                <a:solidFill>
                  <a:srgbClr val="0984FF"/>
                </a:solidFill>
                <a:latin typeface="Arial"/>
                <a:ea typeface="Arial"/>
                <a:cs typeface="Arial"/>
                <a:sym typeface="Arial"/>
              </a:rPr>
              <a:t>Allowed Operands</a:t>
            </a:r>
            <a:endParaRPr sz="2400">
              <a:solidFill>
                <a:schemeClr val="dk1"/>
              </a:solidFill>
              <a:latin typeface="Arial"/>
              <a:ea typeface="Arial"/>
              <a:cs typeface="Arial"/>
              <a:sym typeface="Arial"/>
            </a:endParaRPr>
          </a:p>
        </p:txBody>
      </p:sp>
      <p:sp>
        <p:nvSpPr>
          <p:cNvPr id="765" name="Google Shape;765;p49"/>
          <p:cNvSpPr txBox="1"/>
          <p:nvPr/>
        </p:nvSpPr>
        <p:spPr>
          <a:xfrm>
            <a:off x="7468869" y="3742690"/>
            <a:ext cx="7994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u="sng">
                <a:solidFill>
                  <a:srgbClr val="FF0066"/>
                </a:solidFill>
                <a:latin typeface="Arial"/>
                <a:ea typeface="Arial"/>
                <a:cs typeface="Arial"/>
                <a:sym typeface="Arial"/>
              </a:rPr>
              <a:t>Source</a:t>
            </a:r>
            <a:endParaRPr sz="1800">
              <a:solidFill>
                <a:schemeClr val="dk1"/>
              </a:solidFill>
              <a:latin typeface="Arial"/>
              <a:ea typeface="Arial"/>
              <a:cs typeface="Arial"/>
              <a:sym typeface="Arial"/>
            </a:endParaRPr>
          </a:p>
        </p:txBody>
      </p:sp>
      <p:sp>
        <p:nvSpPr>
          <p:cNvPr id="766" name="Google Shape;766;p49"/>
          <p:cNvSpPr txBox="1"/>
          <p:nvPr/>
        </p:nvSpPr>
        <p:spPr>
          <a:xfrm>
            <a:off x="5640070" y="3600450"/>
            <a:ext cx="1853564" cy="1692910"/>
          </a:xfrm>
          <a:prstGeom prst="rect">
            <a:avLst/>
          </a:prstGeom>
          <a:noFill/>
          <a:ln>
            <a:noFill/>
          </a:ln>
        </p:spPr>
        <p:txBody>
          <a:bodyPr spcFirstLastPara="1" wrap="square" lIns="0" tIns="12050" rIns="0" bIns="0" anchor="t" anchorCtr="0">
            <a:spAutoFit/>
          </a:bodyPr>
          <a:lstStyle/>
          <a:p>
            <a:pPr marL="12700" marR="5080" lvl="0" indent="0" algn="l" rtl="0">
              <a:lnSpc>
                <a:spcPct val="152000"/>
              </a:lnSpc>
              <a:spcBef>
                <a:spcPts val="0"/>
              </a:spcBef>
              <a:spcAft>
                <a:spcPts val="0"/>
              </a:spcAft>
              <a:buNone/>
            </a:pPr>
            <a:r>
              <a:rPr lang="en-US" sz="1800" b="1" u="sng">
                <a:solidFill>
                  <a:srgbClr val="FF0066"/>
                </a:solidFill>
                <a:latin typeface="Arial"/>
                <a:ea typeface="Arial"/>
                <a:cs typeface="Arial"/>
                <a:sym typeface="Arial"/>
              </a:rPr>
              <a:t>Destination </a:t>
            </a:r>
            <a:r>
              <a:rPr lang="en-US" sz="1800" b="1">
                <a:solidFill>
                  <a:srgbClr val="FF0066"/>
                </a:solidFill>
                <a:latin typeface="Arial"/>
                <a:ea typeface="Arial"/>
                <a:cs typeface="Arial"/>
                <a:sym typeface="Arial"/>
              </a:rPr>
              <a:t> </a:t>
            </a:r>
            <a:r>
              <a:rPr lang="en-US" sz="1800" b="1">
                <a:solidFill>
                  <a:schemeClr val="dk1"/>
                </a:solidFill>
                <a:latin typeface="Arial"/>
                <a:ea typeface="Arial"/>
                <a:cs typeface="Arial"/>
                <a:sym typeface="Arial"/>
              </a:rPr>
              <a:t>RegisterRegister  RegisterMemory  Memory</a:t>
            </a:r>
            <a:endParaRPr sz="1800">
              <a:solidFill>
                <a:schemeClr val="dk1"/>
              </a:solidFill>
              <a:latin typeface="Arial"/>
              <a:ea typeface="Arial"/>
              <a:cs typeface="Arial"/>
              <a:sym typeface="Arial"/>
            </a:endParaRPr>
          </a:p>
        </p:txBody>
      </p:sp>
      <p:sp>
        <p:nvSpPr>
          <p:cNvPr id="767" name="Google Shape;767;p49"/>
          <p:cNvSpPr txBox="1"/>
          <p:nvPr/>
        </p:nvSpPr>
        <p:spPr>
          <a:xfrm>
            <a:off x="7468869" y="4993640"/>
            <a:ext cx="9391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Register</a:t>
            </a:r>
            <a:endParaRPr sz="1800">
              <a:solidFill>
                <a:schemeClr val="dk1"/>
              </a:solidFill>
              <a:latin typeface="Arial"/>
              <a:ea typeface="Arial"/>
              <a:cs typeface="Arial"/>
              <a:sym typeface="Arial"/>
            </a:endParaRPr>
          </a:p>
        </p:txBody>
      </p:sp>
      <p:sp>
        <p:nvSpPr>
          <p:cNvPr id="768" name="Google Shape;768;p49"/>
          <p:cNvSpPr txBox="1"/>
          <p:nvPr/>
        </p:nvSpPr>
        <p:spPr>
          <a:xfrm>
            <a:off x="5640070" y="5410200"/>
            <a:ext cx="20688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RegisterImmediate</a:t>
            </a:r>
            <a:endParaRPr sz="1800">
              <a:solidFill>
                <a:schemeClr val="dk1"/>
              </a:solidFill>
              <a:latin typeface="Arial"/>
              <a:ea typeface="Arial"/>
              <a:cs typeface="Arial"/>
              <a:sym typeface="Arial"/>
            </a:endParaRPr>
          </a:p>
        </p:txBody>
      </p:sp>
      <p:sp>
        <p:nvSpPr>
          <p:cNvPr id="769" name="Google Shape;769;p49"/>
          <p:cNvSpPr txBox="1"/>
          <p:nvPr/>
        </p:nvSpPr>
        <p:spPr>
          <a:xfrm>
            <a:off x="5640070" y="5684520"/>
            <a:ext cx="1414780" cy="858519"/>
          </a:xfrm>
          <a:prstGeom prst="rect">
            <a:avLst/>
          </a:prstGeom>
          <a:noFill/>
          <a:ln>
            <a:noFill/>
          </a:ln>
        </p:spPr>
        <p:txBody>
          <a:bodyPr spcFirstLastPara="1" wrap="square" lIns="0" tIns="12050" rIns="0" bIns="0" anchor="t" anchorCtr="0">
            <a:spAutoFit/>
          </a:bodyPr>
          <a:lstStyle/>
          <a:p>
            <a:pPr marL="12700" marR="5080" lvl="0" indent="0" algn="l" rtl="0">
              <a:lnSpc>
                <a:spcPct val="151900"/>
              </a:lnSpc>
              <a:spcBef>
                <a:spcPts val="0"/>
              </a:spcBef>
              <a:spcAft>
                <a:spcPts val="0"/>
              </a:spcAft>
              <a:buNone/>
            </a:pPr>
            <a:r>
              <a:rPr lang="en-US" sz="1800" b="1">
                <a:solidFill>
                  <a:schemeClr val="dk1"/>
                </a:solidFill>
                <a:latin typeface="Arial"/>
                <a:ea typeface="Arial"/>
                <a:cs typeface="Arial"/>
                <a:sym typeface="Arial"/>
              </a:rPr>
              <a:t>Memory  Accumulator</a:t>
            </a:r>
            <a:endParaRPr sz="1800">
              <a:solidFill>
                <a:schemeClr val="dk1"/>
              </a:solidFill>
              <a:latin typeface="Arial"/>
              <a:ea typeface="Arial"/>
              <a:cs typeface="Arial"/>
              <a:sym typeface="Arial"/>
            </a:endParaRPr>
          </a:p>
        </p:txBody>
      </p:sp>
      <p:sp>
        <p:nvSpPr>
          <p:cNvPr id="770" name="Google Shape;770;p49"/>
          <p:cNvSpPr txBox="1"/>
          <p:nvPr/>
        </p:nvSpPr>
        <p:spPr>
          <a:xfrm>
            <a:off x="7468869" y="5684520"/>
            <a:ext cx="1154430" cy="858519"/>
          </a:xfrm>
          <a:prstGeom prst="rect">
            <a:avLst/>
          </a:prstGeom>
          <a:noFill/>
          <a:ln>
            <a:noFill/>
          </a:ln>
        </p:spPr>
        <p:txBody>
          <a:bodyPr spcFirstLastPara="1" wrap="square" lIns="0" tIns="12050" rIns="0" bIns="0" anchor="t" anchorCtr="0">
            <a:spAutoFit/>
          </a:bodyPr>
          <a:lstStyle/>
          <a:p>
            <a:pPr marL="12700" marR="5080" lvl="0" indent="0" algn="l" rtl="0">
              <a:lnSpc>
                <a:spcPct val="151900"/>
              </a:lnSpc>
              <a:spcBef>
                <a:spcPts val="0"/>
              </a:spcBef>
              <a:spcAft>
                <a:spcPts val="0"/>
              </a:spcAft>
              <a:buNone/>
            </a:pPr>
            <a:r>
              <a:rPr lang="en-US" sz="1800" b="1">
                <a:solidFill>
                  <a:schemeClr val="dk1"/>
                </a:solidFill>
                <a:latin typeface="Arial"/>
                <a:ea typeface="Arial"/>
                <a:cs typeface="Arial"/>
                <a:sym typeface="Arial"/>
              </a:rPr>
              <a:t>Immediate  Immedia</a:t>
            </a:r>
            <a:r>
              <a:rPr lang="en-US" sz="2100" baseline="30000">
                <a:solidFill>
                  <a:schemeClr val="dk1"/>
                </a:solidFill>
                <a:latin typeface="Arial"/>
                <a:ea typeface="Arial"/>
                <a:cs typeface="Arial"/>
                <a:sym typeface="Arial"/>
              </a:rPr>
              <a:t>4</a:t>
            </a:r>
            <a:r>
              <a:rPr lang="en-US" sz="1800" b="1">
                <a:solidFill>
                  <a:schemeClr val="dk1"/>
                </a:solidFill>
                <a:latin typeface="Arial"/>
                <a:ea typeface="Arial"/>
                <a:cs typeface="Arial"/>
                <a:sym typeface="Arial"/>
              </a:rPr>
              <a:t>te</a:t>
            </a:r>
            <a:r>
              <a:rPr lang="en-US" sz="2100" baseline="30000">
                <a:solidFill>
                  <a:schemeClr val="dk1"/>
                </a:solidFill>
                <a:latin typeface="Arial"/>
                <a:ea typeface="Arial"/>
                <a:cs typeface="Arial"/>
                <a:sym typeface="Arial"/>
              </a:rPr>
              <a:t>3</a:t>
            </a:r>
            <a:endParaRPr sz="2100" baseline="300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0"/>
          <p:cNvSpPr txBox="1"/>
          <p:nvPr/>
        </p:nvSpPr>
        <p:spPr>
          <a:xfrm>
            <a:off x="8385809" y="6278879"/>
            <a:ext cx="2235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44</a:t>
            </a:r>
            <a:endParaRPr sz="1400">
              <a:solidFill>
                <a:schemeClr val="dk1"/>
              </a:solidFill>
              <a:latin typeface="Arial"/>
              <a:ea typeface="Arial"/>
              <a:cs typeface="Arial"/>
              <a:sym typeface="Arial"/>
            </a:endParaRPr>
          </a:p>
        </p:txBody>
      </p:sp>
      <p:sp>
        <p:nvSpPr>
          <p:cNvPr id="776" name="Google Shape;776;p50"/>
          <p:cNvSpPr txBox="1">
            <a:spLocks noGrp="1"/>
          </p:cNvSpPr>
          <p:nvPr>
            <p:ph type="title"/>
          </p:nvPr>
        </p:nvSpPr>
        <p:spPr>
          <a:xfrm>
            <a:off x="840739" y="566420"/>
            <a:ext cx="162179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1">
                <a:solidFill>
                  <a:srgbClr val="FC1D0C"/>
                </a:solidFill>
                <a:latin typeface="Arial"/>
                <a:ea typeface="Arial"/>
                <a:cs typeface="Arial"/>
                <a:sym typeface="Arial"/>
              </a:rPr>
              <a:t>String?</a:t>
            </a:r>
            <a:endParaRPr sz="3600">
              <a:latin typeface="Arial"/>
              <a:ea typeface="Arial"/>
              <a:cs typeface="Arial"/>
              <a:sym typeface="Arial"/>
            </a:endParaRPr>
          </a:p>
        </p:txBody>
      </p:sp>
      <p:sp>
        <p:nvSpPr>
          <p:cNvPr id="777" name="Google Shape;777;p50"/>
          <p:cNvSpPr txBox="1"/>
          <p:nvPr/>
        </p:nvSpPr>
        <p:spPr>
          <a:xfrm>
            <a:off x="764540" y="1633220"/>
            <a:ext cx="7528559" cy="3945890"/>
          </a:xfrm>
          <a:prstGeom prst="rect">
            <a:avLst/>
          </a:prstGeom>
          <a:noFill/>
          <a:ln>
            <a:noFill/>
          </a:ln>
        </p:spPr>
        <p:txBody>
          <a:bodyPr spcFirstLastPara="1" wrap="square" lIns="0" tIns="12700" rIns="0" bIns="0" anchor="t" anchorCtr="0">
            <a:spAutoFit/>
          </a:bodyPr>
          <a:lstStyle/>
          <a:p>
            <a:pPr marL="355600" marR="5080" lvl="0" indent="-342900" algn="l" rtl="0">
              <a:lnSpc>
                <a:spcPct val="100000"/>
              </a:lnSpc>
              <a:spcBef>
                <a:spcPts val="0"/>
              </a:spcBef>
              <a:spcAft>
                <a:spcPts val="0"/>
              </a:spcAft>
              <a:buClr>
                <a:schemeClr val="dk1"/>
              </a:buClr>
              <a:buSzPts val="3200"/>
              <a:buFont typeface="Arial"/>
              <a:buChar char="•"/>
            </a:pPr>
            <a:r>
              <a:rPr lang="en-US" sz="3200" b="1">
                <a:solidFill>
                  <a:schemeClr val="dk1"/>
                </a:solidFill>
                <a:latin typeface="Arial"/>
                <a:ea typeface="Arial"/>
                <a:cs typeface="Arial"/>
                <a:sym typeface="Arial"/>
              </a:rPr>
              <a:t>An array of bytes or words located in  memory</a:t>
            </a:r>
            <a:endParaRPr sz="3200">
              <a:solidFill>
                <a:schemeClr val="dk1"/>
              </a:solidFill>
              <a:latin typeface="Arial"/>
              <a:ea typeface="Arial"/>
              <a:cs typeface="Arial"/>
              <a:sym typeface="Arial"/>
            </a:endParaRPr>
          </a:p>
          <a:p>
            <a:pPr marL="355600" marR="0" lvl="0" indent="-342900" algn="l" rtl="0">
              <a:lnSpc>
                <a:spcPct val="100000"/>
              </a:lnSpc>
              <a:spcBef>
                <a:spcPts val="800"/>
              </a:spcBef>
              <a:spcAft>
                <a:spcPts val="0"/>
              </a:spcAft>
              <a:buClr>
                <a:schemeClr val="dk1"/>
              </a:buClr>
              <a:buSzPts val="3200"/>
              <a:buFont typeface="Arial"/>
              <a:buChar char="•"/>
            </a:pPr>
            <a:r>
              <a:rPr lang="en-US" sz="3200" b="1">
                <a:solidFill>
                  <a:schemeClr val="dk1"/>
                </a:solidFill>
                <a:latin typeface="Arial"/>
                <a:ea typeface="Arial"/>
                <a:cs typeface="Arial"/>
                <a:sym typeface="Arial"/>
              </a:rPr>
              <a:t>Supported String Operations</a:t>
            </a:r>
            <a:endParaRPr sz="3200">
              <a:solidFill>
                <a:schemeClr val="dk1"/>
              </a:solidFill>
              <a:latin typeface="Arial"/>
              <a:ea typeface="Arial"/>
              <a:cs typeface="Arial"/>
              <a:sym typeface="Arial"/>
            </a:endParaRPr>
          </a:p>
          <a:p>
            <a:pPr marL="755650" marR="0" lvl="1" indent="-285750" algn="l" rtl="0">
              <a:lnSpc>
                <a:spcPct val="100000"/>
              </a:lnSpc>
              <a:spcBef>
                <a:spcPts val="790"/>
              </a:spcBef>
              <a:spcAft>
                <a:spcPts val="0"/>
              </a:spcAft>
              <a:buClr>
                <a:schemeClr val="dk1"/>
              </a:buClr>
              <a:buSzPts val="3200"/>
              <a:buFont typeface="Arial"/>
              <a:buChar char="–"/>
            </a:pPr>
            <a:r>
              <a:rPr lang="en-US" sz="3200" b="1" i="0" u="none" strike="noStrike" cap="none">
                <a:solidFill>
                  <a:schemeClr val="dk1"/>
                </a:solidFill>
                <a:latin typeface="Arial"/>
                <a:ea typeface="Arial"/>
                <a:cs typeface="Arial"/>
                <a:sym typeface="Arial"/>
              </a:rPr>
              <a:t>Copy (move, load)</a:t>
            </a:r>
            <a:endParaRPr sz="3200" b="0" i="0" u="none" strike="noStrike" cap="none">
              <a:solidFill>
                <a:schemeClr val="dk1"/>
              </a:solidFill>
              <a:latin typeface="Arial"/>
              <a:ea typeface="Arial"/>
              <a:cs typeface="Arial"/>
              <a:sym typeface="Arial"/>
            </a:endParaRPr>
          </a:p>
          <a:p>
            <a:pPr marL="755650" marR="0" lvl="1" indent="-285750" algn="l" rtl="0">
              <a:lnSpc>
                <a:spcPct val="100000"/>
              </a:lnSpc>
              <a:spcBef>
                <a:spcPts val="800"/>
              </a:spcBef>
              <a:spcAft>
                <a:spcPts val="0"/>
              </a:spcAft>
              <a:buClr>
                <a:schemeClr val="dk1"/>
              </a:buClr>
              <a:buSzPts val="3200"/>
              <a:buFont typeface="Arial"/>
              <a:buChar char="–"/>
            </a:pPr>
            <a:r>
              <a:rPr lang="en-US" sz="3200" b="1" i="0" u="none" strike="noStrike" cap="none">
                <a:solidFill>
                  <a:schemeClr val="dk1"/>
                </a:solidFill>
                <a:latin typeface="Arial"/>
                <a:ea typeface="Arial"/>
                <a:cs typeface="Arial"/>
                <a:sym typeface="Arial"/>
              </a:rPr>
              <a:t>Search (scan)</a:t>
            </a:r>
            <a:endParaRPr sz="3200" b="0" i="0" u="none" strike="noStrike" cap="none">
              <a:solidFill>
                <a:schemeClr val="dk1"/>
              </a:solidFill>
              <a:latin typeface="Arial"/>
              <a:ea typeface="Arial"/>
              <a:cs typeface="Arial"/>
              <a:sym typeface="Arial"/>
            </a:endParaRPr>
          </a:p>
          <a:p>
            <a:pPr marL="755650" marR="0" lvl="1" indent="-285750" algn="l" rtl="0">
              <a:lnSpc>
                <a:spcPct val="100000"/>
              </a:lnSpc>
              <a:spcBef>
                <a:spcPts val="800"/>
              </a:spcBef>
              <a:spcAft>
                <a:spcPts val="0"/>
              </a:spcAft>
              <a:buClr>
                <a:schemeClr val="dk1"/>
              </a:buClr>
              <a:buSzPts val="3200"/>
              <a:buFont typeface="Arial"/>
              <a:buChar char="–"/>
            </a:pPr>
            <a:r>
              <a:rPr lang="en-US" sz="3200" b="1" i="0" u="none" strike="noStrike" cap="none">
                <a:solidFill>
                  <a:schemeClr val="dk1"/>
                </a:solidFill>
                <a:latin typeface="Arial"/>
                <a:ea typeface="Arial"/>
                <a:cs typeface="Arial"/>
                <a:sym typeface="Arial"/>
              </a:rPr>
              <a:t>Store</a:t>
            </a:r>
            <a:endParaRPr sz="3200" b="0" i="0" u="none" strike="noStrike" cap="none">
              <a:solidFill>
                <a:schemeClr val="dk1"/>
              </a:solidFill>
              <a:latin typeface="Arial"/>
              <a:ea typeface="Arial"/>
              <a:cs typeface="Arial"/>
              <a:sym typeface="Arial"/>
            </a:endParaRPr>
          </a:p>
          <a:p>
            <a:pPr marL="755650" marR="0" lvl="1" indent="-285750" algn="l" rtl="0">
              <a:lnSpc>
                <a:spcPct val="100000"/>
              </a:lnSpc>
              <a:spcBef>
                <a:spcPts val="800"/>
              </a:spcBef>
              <a:spcAft>
                <a:spcPts val="0"/>
              </a:spcAft>
              <a:buClr>
                <a:schemeClr val="dk1"/>
              </a:buClr>
              <a:buSzPts val="3200"/>
              <a:buFont typeface="Arial"/>
              <a:buChar char="–"/>
            </a:pPr>
            <a:r>
              <a:rPr lang="en-US" sz="3200" b="1" i="0" u="none" strike="noStrike" cap="none">
                <a:solidFill>
                  <a:schemeClr val="dk1"/>
                </a:solidFill>
                <a:latin typeface="Arial"/>
                <a:ea typeface="Arial"/>
                <a:cs typeface="Arial"/>
                <a:sym typeface="Arial"/>
              </a:rPr>
              <a:t>Compare</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51"/>
          <p:cNvSpPr txBox="1"/>
          <p:nvPr/>
        </p:nvSpPr>
        <p:spPr>
          <a:xfrm>
            <a:off x="8385809" y="6278879"/>
            <a:ext cx="2235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45</a:t>
            </a:r>
            <a:endParaRPr sz="1400">
              <a:solidFill>
                <a:schemeClr val="dk1"/>
              </a:solidFill>
              <a:latin typeface="Arial"/>
              <a:ea typeface="Arial"/>
              <a:cs typeface="Arial"/>
              <a:sym typeface="Arial"/>
            </a:endParaRPr>
          </a:p>
        </p:txBody>
      </p:sp>
      <p:sp>
        <p:nvSpPr>
          <p:cNvPr id="783" name="Google Shape;783;p51"/>
          <p:cNvSpPr txBox="1">
            <a:spLocks noGrp="1"/>
          </p:cNvSpPr>
          <p:nvPr>
            <p:ph type="title"/>
          </p:nvPr>
        </p:nvSpPr>
        <p:spPr>
          <a:xfrm>
            <a:off x="612140" y="444500"/>
            <a:ext cx="483616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String Instruction Basics</a:t>
            </a:r>
            <a:endParaRPr sz="3200">
              <a:latin typeface="Arial"/>
              <a:ea typeface="Arial"/>
              <a:cs typeface="Arial"/>
              <a:sym typeface="Arial"/>
            </a:endParaRPr>
          </a:p>
        </p:txBody>
      </p:sp>
      <p:sp>
        <p:nvSpPr>
          <p:cNvPr id="784" name="Google Shape;784;p51"/>
          <p:cNvSpPr txBox="1"/>
          <p:nvPr/>
        </p:nvSpPr>
        <p:spPr>
          <a:xfrm>
            <a:off x="307340" y="1557020"/>
            <a:ext cx="8063865" cy="3454400"/>
          </a:xfrm>
          <a:prstGeom prst="rect">
            <a:avLst/>
          </a:prstGeom>
          <a:noFill/>
          <a:ln>
            <a:noFill/>
          </a:ln>
        </p:spPr>
        <p:txBody>
          <a:bodyPr spcFirstLastPara="1" wrap="square" lIns="0" tIns="12700" rIns="0" bIns="0" anchor="t" anchorCtr="0">
            <a:spAutoFit/>
          </a:bodyPr>
          <a:lstStyle/>
          <a:p>
            <a:pPr marL="355600" marR="0" lvl="0" indent="-342900" algn="l" rtl="0">
              <a:lnSpc>
                <a:spcPct val="100000"/>
              </a:lnSpc>
              <a:spcBef>
                <a:spcPts val="0"/>
              </a:spcBef>
              <a:spcAft>
                <a:spcPts val="0"/>
              </a:spcAft>
              <a:buClr>
                <a:srgbClr val="000000"/>
              </a:buClr>
              <a:buSzPts val="2800"/>
              <a:buFont typeface="Arial"/>
              <a:buChar char="•"/>
            </a:pPr>
            <a:r>
              <a:rPr lang="en-US" sz="2800" b="1">
                <a:solidFill>
                  <a:srgbClr val="0984FF"/>
                </a:solidFill>
                <a:latin typeface="Arial"/>
                <a:ea typeface="Arial"/>
                <a:cs typeface="Arial"/>
                <a:sym typeface="Arial"/>
              </a:rPr>
              <a:t>Source DS:SI</a:t>
            </a:r>
            <a:r>
              <a:rPr lang="en-US" sz="2800" b="1">
                <a:solidFill>
                  <a:schemeClr val="dk1"/>
                </a:solidFill>
                <a:latin typeface="Arial"/>
                <a:ea typeface="Arial"/>
                <a:cs typeface="Arial"/>
                <a:sym typeface="Arial"/>
              </a:rPr>
              <a:t>, </a:t>
            </a:r>
            <a:r>
              <a:rPr lang="en-US" sz="2800" b="1">
                <a:solidFill>
                  <a:srgbClr val="007F00"/>
                </a:solidFill>
                <a:latin typeface="Arial"/>
                <a:ea typeface="Arial"/>
                <a:cs typeface="Arial"/>
                <a:sym typeface="Arial"/>
              </a:rPr>
              <a:t>Destination ES:DI</a:t>
            </a:r>
            <a:endParaRPr sz="2800">
              <a:solidFill>
                <a:schemeClr val="dk1"/>
              </a:solidFill>
              <a:latin typeface="Arial"/>
              <a:ea typeface="Arial"/>
              <a:cs typeface="Arial"/>
              <a:sym typeface="Arial"/>
            </a:endParaRPr>
          </a:p>
          <a:p>
            <a:pPr marL="0" marR="0" lvl="0" indent="0" algn="l" rtl="0">
              <a:lnSpc>
                <a:spcPct val="100000"/>
              </a:lnSpc>
              <a:spcBef>
                <a:spcPts val="35"/>
              </a:spcBef>
              <a:spcAft>
                <a:spcPts val="0"/>
              </a:spcAft>
              <a:buClr>
                <a:schemeClr val="dk1"/>
              </a:buClr>
              <a:buSzPts val="4100"/>
              <a:buFont typeface="Arial"/>
              <a:buNone/>
            </a:pPr>
            <a:endParaRPr sz="4100">
              <a:solidFill>
                <a:schemeClr val="dk1"/>
              </a:solidFill>
              <a:latin typeface="Times New Roman"/>
              <a:ea typeface="Times New Roman"/>
              <a:cs typeface="Times New Roman"/>
              <a:sym typeface="Times New Roman"/>
            </a:endParaRPr>
          </a:p>
          <a:p>
            <a:pPr marL="755650" marR="0" lvl="1" indent="-28575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You must ensure DS and ES are correct</a:t>
            </a:r>
            <a:endParaRPr sz="2800" b="0" i="0" u="none" strike="noStrike" cap="none">
              <a:solidFill>
                <a:schemeClr val="dk1"/>
              </a:solidFill>
              <a:latin typeface="Arial"/>
              <a:ea typeface="Arial"/>
              <a:cs typeface="Arial"/>
              <a:sym typeface="Arial"/>
            </a:endParaRPr>
          </a:p>
          <a:p>
            <a:pPr marL="755650" marR="5080" lvl="1" indent="-285750" algn="l" rtl="0">
              <a:lnSpc>
                <a:spcPct val="100000"/>
              </a:lnSpc>
              <a:spcBef>
                <a:spcPts val="70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You must ensure SI and DI are offsets into DS  and ES respectively</a:t>
            </a:r>
            <a:endParaRPr sz="2800" b="0" i="0" u="none" strike="noStrike" cap="none">
              <a:solidFill>
                <a:schemeClr val="dk1"/>
              </a:solidFill>
              <a:latin typeface="Arial"/>
              <a:ea typeface="Arial"/>
              <a:cs typeface="Arial"/>
              <a:sym typeface="Arial"/>
            </a:endParaRPr>
          </a:p>
          <a:p>
            <a:pPr marL="457200" marR="0" lvl="1" indent="0" algn="l" rtl="0">
              <a:lnSpc>
                <a:spcPct val="100000"/>
              </a:lnSpc>
              <a:spcBef>
                <a:spcPts val="35"/>
              </a:spcBef>
              <a:spcAft>
                <a:spcPts val="0"/>
              </a:spcAft>
              <a:buClr>
                <a:schemeClr val="dk1"/>
              </a:buClr>
              <a:buSzPts val="4100"/>
              <a:buFont typeface="Arial"/>
              <a:buNone/>
            </a:pPr>
            <a:endParaRPr sz="41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Direction Flag (0 = Up, 1 = Down)</a:t>
            </a:r>
            <a:endParaRPr sz="2800">
              <a:solidFill>
                <a:schemeClr val="dk1"/>
              </a:solidFill>
              <a:latin typeface="Arial"/>
              <a:ea typeface="Arial"/>
              <a:cs typeface="Arial"/>
              <a:sym typeface="Arial"/>
            </a:endParaRPr>
          </a:p>
        </p:txBody>
      </p:sp>
      <p:sp>
        <p:nvSpPr>
          <p:cNvPr id="785" name="Google Shape;785;p51"/>
          <p:cNvSpPr txBox="1"/>
          <p:nvPr/>
        </p:nvSpPr>
        <p:spPr>
          <a:xfrm>
            <a:off x="764540" y="5500370"/>
            <a:ext cx="6814820" cy="1056640"/>
          </a:xfrm>
          <a:prstGeom prst="rect">
            <a:avLst/>
          </a:prstGeom>
          <a:noFill/>
          <a:ln>
            <a:noFill/>
          </a:ln>
        </p:spPr>
        <p:txBody>
          <a:bodyPr spcFirstLastPara="1" wrap="square" lIns="0" tIns="101600" rIns="0" bIns="0" anchor="t" anchorCtr="0">
            <a:spAutoFit/>
          </a:bodyPr>
          <a:lstStyle/>
          <a:p>
            <a:pPr marL="298450" marR="0" lvl="0" indent="-285750" algn="l" rtl="0">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CLD - Increment addresses (left to right)</a:t>
            </a:r>
            <a:endParaRPr sz="2800">
              <a:solidFill>
                <a:schemeClr val="dk1"/>
              </a:solidFill>
              <a:latin typeface="Arial"/>
              <a:ea typeface="Arial"/>
              <a:cs typeface="Arial"/>
              <a:sym typeface="Arial"/>
            </a:endParaRPr>
          </a:p>
          <a:p>
            <a:pPr marL="298450" marR="0" lvl="0" indent="-285750" algn="l" rtl="0">
              <a:lnSpc>
                <a:spcPct val="100000"/>
              </a:lnSpc>
              <a:spcBef>
                <a:spcPts val="700"/>
              </a:spcBef>
              <a:spcAft>
                <a:spcPts val="0"/>
              </a:spcAft>
              <a:buClr>
                <a:schemeClr val="dk1"/>
              </a:buClr>
              <a:buSzPts val="2800"/>
              <a:buFont typeface="Arial"/>
              <a:buChar char="–"/>
            </a:pPr>
            <a:r>
              <a:rPr lang="en-US" sz="2800">
                <a:solidFill>
                  <a:schemeClr val="dk1"/>
                </a:solidFill>
                <a:latin typeface="Arial"/>
                <a:ea typeface="Arial"/>
                <a:cs typeface="Arial"/>
                <a:sym typeface="Arial"/>
              </a:rPr>
              <a:t>STD - Decrement addresses (right to left)</a:t>
            </a:r>
            <a:endParaRPr sz="28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52"/>
          <p:cNvSpPr txBox="1">
            <a:spLocks noGrp="1"/>
          </p:cNvSpPr>
          <p:nvPr>
            <p:ph type="title"/>
          </p:nvPr>
        </p:nvSpPr>
        <p:spPr>
          <a:xfrm>
            <a:off x="459740" y="383540"/>
            <a:ext cx="318008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String Instructions</a:t>
            </a:r>
            <a:endParaRPr sz="2800">
              <a:latin typeface="Arial"/>
              <a:ea typeface="Arial"/>
              <a:cs typeface="Arial"/>
              <a:sym typeface="Arial"/>
            </a:endParaRPr>
          </a:p>
        </p:txBody>
      </p:sp>
      <p:sp>
        <p:nvSpPr>
          <p:cNvPr id="791" name="Google Shape;791;p52"/>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46</a:t>
            </a:fld>
            <a:endParaRPr/>
          </a:p>
        </p:txBody>
      </p:sp>
      <p:sp>
        <p:nvSpPr>
          <p:cNvPr id="792" name="Google Shape;792;p52"/>
          <p:cNvSpPr txBox="1"/>
          <p:nvPr/>
        </p:nvSpPr>
        <p:spPr>
          <a:xfrm>
            <a:off x="457200" y="1024890"/>
            <a:ext cx="21443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007F00"/>
                </a:solidFill>
                <a:latin typeface="Arial"/>
                <a:ea typeface="Arial"/>
                <a:cs typeface="Arial"/>
                <a:sym typeface="Arial"/>
              </a:rPr>
              <a:t>Instruction prefixes</a:t>
            </a:r>
            <a:endParaRPr sz="1800">
              <a:solidFill>
                <a:schemeClr val="dk1"/>
              </a:solidFill>
              <a:latin typeface="Arial"/>
              <a:ea typeface="Arial"/>
              <a:cs typeface="Arial"/>
              <a:sym typeface="Arial"/>
            </a:endParaRPr>
          </a:p>
        </p:txBody>
      </p:sp>
      <p:sp>
        <p:nvSpPr>
          <p:cNvPr id="793" name="Google Shape;793;p52"/>
          <p:cNvSpPr txBox="1"/>
          <p:nvPr/>
        </p:nvSpPr>
        <p:spPr>
          <a:xfrm>
            <a:off x="458469" y="1437640"/>
            <a:ext cx="1342390" cy="1073150"/>
          </a:xfrm>
          <a:prstGeom prst="rect">
            <a:avLst/>
          </a:prstGeom>
          <a:noFill/>
          <a:ln>
            <a:noFill/>
          </a:ln>
        </p:spPr>
        <p:txBody>
          <a:bodyPr spcFirstLastPara="1" wrap="square" lIns="0" tIns="184150" rIns="0" bIns="0" anchor="t" anchorCtr="0">
            <a:spAutoFit/>
          </a:bodyPr>
          <a:lstStyle/>
          <a:p>
            <a:pPr marL="623570" marR="0" lvl="0" indent="0" algn="l" rtl="0">
              <a:lnSpc>
                <a:spcPct val="100000"/>
              </a:lnSpc>
              <a:spcBef>
                <a:spcPts val="0"/>
              </a:spcBef>
              <a:spcAft>
                <a:spcPts val="0"/>
              </a:spcAft>
              <a:buNone/>
            </a:pPr>
            <a:r>
              <a:rPr lang="en-US" sz="2000" b="1">
                <a:solidFill>
                  <a:schemeClr val="dk1"/>
                </a:solidFill>
                <a:latin typeface="Arial"/>
                <a:ea typeface="Arial"/>
                <a:cs typeface="Arial"/>
                <a:sym typeface="Arial"/>
              </a:rPr>
              <a:t>Prefix</a:t>
            </a:r>
            <a:endParaRPr sz="2000">
              <a:solidFill>
                <a:schemeClr val="dk1"/>
              </a:solidFill>
              <a:latin typeface="Arial"/>
              <a:ea typeface="Arial"/>
              <a:cs typeface="Arial"/>
              <a:sym typeface="Arial"/>
            </a:endParaRPr>
          </a:p>
          <a:p>
            <a:pPr marL="12700" marR="0" lvl="0" indent="0" algn="l" rtl="0">
              <a:lnSpc>
                <a:spcPct val="100000"/>
              </a:lnSpc>
              <a:spcBef>
                <a:spcPts val="1620"/>
              </a:spcBef>
              <a:spcAft>
                <a:spcPts val="0"/>
              </a:spcAft>
              <a:buNone/>
            </a:pPr>
            <a:r>
              <a:rPr lang="en-US" sz="2400" b="1">
                <a:solidFill>
                  <a:schemeClr val="dk1"/>
                </a:solidFill>
                <a:latin typeface="Arial"/>
                <a:ea typeface="Arial"/>
                <a:cs typeface="Arial"/>
                <a:sym typeface="Arial"/>
              </a:rPr>
              <a:t>REP</a:t>
            </a:r>
            <a:endParaRPr sz="2400">
              <a:solidFill>
                <a:schemeClr val="dk1"/>
              </a:solidFill>
              <a:latin typeface="Arial"/>
              <a:ea typeface="Arial"/>
              <a:cs typeface="Arial"/>
              <a:sym typeface="Arial"/>
            </a:endParaRPr>
          </a:p>
        </p:txBody>
      </p:sp>
      <p:sp>
        <p:nvSpPr>
          <p:cNvPr id="794" name="Google Shape;794;p52"/>
          <p:cNvSpPr txBox="1"/>
          <p:nvPr/>
        </p:nvSpPr>
        <p:spPr>
          <a:xfrm>
            <a:off x="458469" y="3783329"/>
            <a:ext cx="17475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REPE/REPZ</a:t>
            </a:r>
            <a:endParaRPr sz="2400">
              <a:solidFill>
                <a:schemeClr val="dk1"/>
              </a:solidFill>
              <a:latin typeface="Arial"/>
              <a:ea typeface="Arial"/>
              <a:cs typeface="Arial"/>
              <a:sym typeface="Arial"/>
            </a:endParaRPr>
          </a:p>
        </p:txBody>
      </p:sp>
      <p:sp>
        <p:nvSpPr>
          <p:cNvPr id="795" name="Google Shape;795;p52"/>
          <p:cNvSpPr txBox="1"/>
          <p:nvPr/>
        </p:nvSpPr>
        <p:spPr>
          <a:xfrm>
            <a:off x="458469" y="5445759"/>
            <a:ext cx="1781810" cy="731520"/>
          </a:xfrm>
          <a:prstGeom prst="rect">
            <a:avLst/>
          </a:prstGeom>
          <a:noFill/>
          <a:ln>
            <a:noFill/>
          </a:ln>
        </p:spPr>
        <p:txBody>
          <a:bodyPr spcFirstLastPara="1" wrap="square" lIns="0" tIns="45075" rIns="0" bIns="0" anchor="t" anchorCtr="0">
            <a:spAutoFit/>
          </a:bodyPr>
          <a:lstStyle/>
          <a:p>
            <a:pPr marL="12700" marR="5080" lvl="0" indent="0" algn="l" rtl="0">
              <a:lnSpc>
                <a:spcPct val="111666"/>
              </a:lnSpc>
              <a:spcBef>
                <a:spcPts val="0"/>
              </a:spcBef>
              <a:spcAft>
                <a:spcPts val="0"/>
              </a:spcAft>
              <a:buNone/>
            </a:pPr>
            <a:r>
              <a:rPr lang="en-US" sz="2400" b="1">
                <a:solidFill>
                  <a:schemeClr val="dk1"/>
                </a:solidFill>
                <a:latin typeface="Arial"/>
                <a:ea typeface="Arial"/>
                <a:cs typeface="Arial"/>
                <a:sym typeface="Arial"/>
              </a:rPr>
              <a:t>REPNE/REP  NZ</a:t>
            </a:r>
            <a:endParaRPr sz="2400">
              <a:solidFill>
                <a:schemeClr val="dk1"/>
              </a:solidFill>
              <a:latin typeface="Arial"/>
              <a:ea typeface="Arial"/>
              <a:cs typeface="Arial"/>
              <a:sym typeface="Arial"/>
            </a:endParaRPr>
          </a:p>
        </p:txBody>
      </p:sp>
      <p:sp>
        <p:nvSpPr>
          <p:cNvPr id="796" name="Google Shape;796;p52"/>
          <p:cNvSpPr txBox="1"/>
          <p:nvPr/>
        </p:nvSpPr>
        <p:spPr>
          <a:xfrm>
            <a:off x="2566670" y="1437640"/>
            <a:ext cx="1351280" cy="1488440"/>
          </a:xfrm>
          <a:prstGeom prst="rect">
            <a:avLst/>
          </a:prstGeom>
          <a:noFill/>
          <a:ln>
            <a:noFill/>
          </a:ln>
        </p:spPr>
        <p:txBody>
          <a:bodyPr spcFirstLastPara="1" wrap="square" lIns="0" tIns="184150" rIns="0" bIns="0" anchor="t" anchorCtr="0">
            <a:spAutoFit/>
          </a:bodyPr>
          <a:lstStyle/>
          <a:p>
            <a:pPr marL="130810" marR="0" lvl="0" indent="0" algn="l" rtl="0">
              <a:lnSpc>
                <a:spcPct val="100000"/>
              </a:lnSpc>
              <a:spcBef>
                <a:spcPts val="0"/>
              </a:spcBef>
              <a:spcAft>
                <a:spcPts val="0"/>
              </a:spcAft>
              <a:buNone/>
            </a:pPr>
            <a:r>
              <a:rPr lang="en-US" sz="2000" b="1">
                <a:solidFill>
                  <a:schemeClr val="dk1"/>
                </a:solidFill>
                <a:latin typeface="Arial"/>
                <a:ea typeface="Arial"/>
                <a:cs typeface="Arial"/>
                <a:sym typeface="Arial"/>
              </a:rPr>
              <a:t>Used with</a:t>
            </a:r>
            <a:endParaRPr sz="2000">
              <a:solidFill>
                <a:schemeClr val="dk1"/>
              </a:solidFill>
              <a:latin typeface="Arial"/>
              <a:ea typeface="Arial"/>
              <a:cs typeface="Arial"/>
              <a:sym typeface="Arial"/>
            </a:endParaRPr>
          </a:p>
          <a:p>
            <a:pPr marL="12700" marR="433069" lvl="0" indent="0" algn="l" rtl="0">
              <a:lnSpc>
                <a:spcPct val="113500"/>
              </a:lnSpc>
              <a:spcBef>
                <a:spcPts val="1230"/>
              </a:spcBef>
              <a:spcAft>
                <a:spcPts val="0"/>
              </a:spcAft>
              <a:buNone/>
            </a:pPr>
            <a:r>
              <a:rPr lang="en-US" sz="2400" b="1">
                <a:solidFill>
                  <a:schemeClr val="dk1"/>
                </a:solidFill>
                <a:latin typeface="Arial"/>
                <a:ea typeface="Arial"/>
                <a:cs typeface="Arial"/>
                <a:sym typeface="Arial"/>
              </a:rPr>
              <a:t>MOVS  STOS</a:t>
            </a:r>
            <a:endParaRPr sz="2400">
              <a:solidFill>
                <a:schemeClr val="dk1"/>
              </a:solidFill>
              <a:latin typeface="Arial"/>
              <a:ea typeface="Arial"/>
              <a:cs typeface="Arial"/>
              <a:sym typeface="Arial"/>
            </a:endParaRPr>
          </a:p>
        </p:txBody>
      </p:sp>
      <p:sp>
        <p:nvSpPr>
          <p:cNvPr id="797" name="Google Shape;797;p52"/>
          <p:cNvSpPr txBox="1"/>
          <p:nvPr/>
        </p:nvSpPr>
        <p:spPr>
          <a:xfrm>
            <a:off x="2566670" y="3733799"/>
            <a:ext cx="906144" cy="855980"/>
          </a:xfrm>
          <a:prstGeom prst="rect">
            <a:avLst/>
          </a:prstGeom>
          <a:noFill/>
          <a:ln>
            <a:noFill/>
          </a:ln>
        </p:spPr>
        <p:txBody>
          <a:bodyPr spcFirstLastPara="1" wrap="square" lIns="0" tIns="12700" rIns="0" bIns="0" anchor="t" anchorCtr="0">
            <a:spAutoFit/>
          </a:bodyPr>
          <a:lstStyle/>
          <a:p>
            <a:pPr marL="12700" marR="5080" lvl="0" indent="0" algn="l" rtl="0">
              <a:lnSpc>
                <a:spcPct val="113500"/>
              </a:lnSpc>
              <a:spcBef>
                <a:spcPts val="0"/>
              </a:spcBef>
              <a:spcAft>
                <a:spcPts val="0"/>
              </a:spcAft>
              <a:buNone/>
            </a:pPr>
            <a:r>
              <a:rPr lang="en-US" sz="2400" b="1">
                <a:solidFill>
                  <a:schemeClr val="dk1"/>
                </a:solidFill>
                <a:latin typeface="Arial"/>
                <a:ea typeface="Arial"/>
                <a:cs typeface="Arial"/>
                <a:sym typeface="Arial"/>
              </a:rPr>
              <a:t>CMPS  SCAS</a:t>
            </a:r>
            <a:endParaRPr sz="2400">
              <a:solidFill>
                <a:schemeClr val="dk1"/>
              </a:solidFill>
              <a:latin typeface="Arial"/>
              <a:ea typeface="Arial"/>
              <a:cs typeface="Arial"/>
              <a:sym typeface="Arial"/>
            </a:endParaRPr>
          </a:p>
        </p:txBody>
      </p:sp>
      <p:sp>
        <p:nvSpPr>
          <p:cNvPr id="798" name="Google Shape;798;p52"/>
          <p:cNvSpPr txBox="1"/>
          <p:nvPr/>
        </p:nvSpPr>
        <p:spPr>
          <a:xfrm>
            <a:off x="2566670" y="5394960"/>
            <a:ext cx="906144" cy="858519"/>
          </a:xfrm>
          <a:prstGeom prst="rect">
            <a:avLst/>
          </a:prstGeom>
          <a:noFill/>
          <a:ln>
            <a:noFill/>
          </a:ln>
        </p:spPr>
        <p:txBody>
          <a:bodyPr spcFirstLastPara="1" wrap="square" lIns="0" tIns="12700" rIns="0" bIns="0" anchor="t" anchorCtr="0">
            <a:spAutoFit/>
          </a:bodyPr>
          <a:lstStyle/>
          <a:p>
            <a:pPr marL="12700" marR="5080" lvl="0" indent="0" algn="l" rtl="0">
              <a:lnSpc>
                <a:spcPct val="113900"/>
              </a:lnSpc>
              <a:spcBef>
                <a:spcPts val="0"/>
              </a:spcBef>
              <a:spcAft>
                <a:spcPts val="0"/>
              </a:spcAft>
              <a:buNone/>
            </a:pPr>
            <a:r>
              <a:rPr lang="en-US" sz="2400" b="1">
                <a:solidFill>
                  <a:schemeClr val="dk1"/>
                </a:solidFill>
                <a:latin typeface="Arial"/>
                <a:ea typeface="Arial"/>
                <a:cs typeface="Arial"/>
                <a:sym typeface="Arial"/>
              </a:rPr>
              <a:t>CMPS  SCAS</a:t>
            </a:r>
            <a:endParaRPr sz="2400">
              <a:solidFill>
                <a:schemeClr val="dk1"/>
              </a:solidFill>
              <a:latin typeface="Arial"/>
              <a:ea typeface="Arial"/>
              <a:cs typeface="Arial"/>
              <a:sym typeface="Arial"/>
            </a:endParaRPr>
          </a:p>
        </p:txBody>
      </p:sp>
      <p:sp>
        <p:nvSpPr>
          <p:cNvPr id="799" name="Google Shape;799;p52"/>
          <p:cNvSpPr txBox="1"/>
          <p:nvPr/>
        </p:nvSpPr>
        <p:spPr>
          <a:xfrm>
            <a:off x="4192270" y="1437640"/>
            <a:ext cx="4379595" cy="1488440"/>
          </a:xfrm>
          <a:prstGeom prst="rect">
            <a:avLst/>
          </a:prstGeom>
          <a:noFill/>
          <a:ln>
            <a:noFill/>
          </a:ln>
        </p:spPr>
        <p:txBody>
          <a:bodyPr spcFirstLastPara="1" wrap="square" lIns="0" tIns="184150" rIns="0" bIns="0" anchor="t" anchorCtr="0">
            <a:spAutoFit/>
          </a:bodyPr>
          <a:lstStyle/>
          <a:p>
            <a:pPr marL="189230" marR="0" lvl="0" indent="0" algn="ctr" rtl="0">
              <a:lnSpc>
                <a:spcPct val="100000"/>
              </a:lnSpc>
              <a:spcBef>
                <a:spcPts val="0"/>
              </a:spcBef>
              <a:spcAft>
                <a:spcPts val="0"/>
              </a:spcAft>
              <a:buNone/>
            </a:pPr>
            <a:r>
              <a:rPr lang="en-US" sz="2000" b="1">
                <a:solidFill>
                  <a:schemeClr val="dk1"/>
                </a:solidFill>
                <a:latin typeface="Arial"/>
                <a:ea typeface="Arial"/>
                <a:cs typeface="Arial"/>
                <a:sym typeface="Arial"/>
              </a:rPr>
              <a:t>Meaning</a:t>
            </a:r>
            <a:endParaRPr sz="2000">
              <a:solidFill>
                <a:schemeClr val="dk1"/>
              </a:solidFill>
              <a:latin typeface="Arial"/>
              <a:ea typeface="Arial"/>
              <a:cs typeface="Arial"/>
              <a:sym typeface="Arial"/>
            </a:endParaRPr>
          </a:p>
          <a:p>
            <a:pPr marL="12700" marR="5080" lvl="0" indent="0" algn="l" rtl="0">
              <a:lnSpc>
                <a:spcPct val="113500"/>
              </a:lnSpc>
              <a:spcBef>
                <a:spcPts val="1230"/>
              </a:spcBef>
              <a:spcAft>
                <a:spcPts val="0"/>
              </a:spcAft>
              <a:buNone/>
            </a:pPr>
            <a:r>
              <a:rPr lang="en-US" sz="2400" b="1">
                <a:solidFill>
                  <a:schemeClr val="dk1"/>
                </a:solidFill>
                <a:latin typeface="Arial"/>
                <a:ea typeface="Arial"/>
                <a:cs typeface="Arial"/>
                <a:sym typeface="Arial"/>
              </a:rPr>
              <a:t>Repeat while not end of string  CX </a:t>
            </a:r>
            <a:r>
              <a:rPr lang="en-US" sz="2400" b="1">
                <a:solidFill>
                  <a:schemeClr val="dk1"/>
                </a:solidFill>
                <a:latin typeface="Times New Roman"/>
                <a:ea typeface="Times New Roman"/>
                <a:cs typeface="Times New Roman"/>
                <a:sym typeface="Times New Roman"/>
              </a:rPr>
              <a:t>≠ 0</a:t>
            </a:r>
            <a:endParaRPr sz="2400">
              <a:solidFill>
                <a:schemeClr val="dk1"/>
              </a:solidFill>
              <a:latin typeface="Times New Roman"/>
              <a:ea typeface="Times New Roman"/>
              <a:cs typeface="Times New Roman"/>
              <a:sym typeface="Times New Roman"/>
            </a:endParaRPr>
          </a:p>
        </p:txBody>
      </p:sp>
      <p:sp>
        <p:nvSpPr>
          <p:cNvPr id="800" name="Google Shape;800;p52"/>
          <p:cNvSpPr txBox="1"/>
          <p:nvPr/>
        </p:nvSpPr>
        <p:spPr>
          <a:xfrm>
            <a:off x="4192270" y="3365500"/>
            <a:ext cx="4379595" cy="1071880"/>
          </a:xfrm>
          <a:prstGeom prst="rect">
            <a:avLst/>
          </a:prstGeom>
          <a:noFill/>
          <a:ln>
            <a:noFill/>
          </a:ln>
        </p:spPr>
        <p:txBody>
          <a:bodyPr spcFirstLastPara="1" wrap="square" lIns="0" tIns="45075" rIns="0" bIns="0" anchor="t" anchorCtr="0">
            <a:spAutoFit/>
          </a:bodyPr>
          <a:lstStyle/>
          <a:p>
            <a:pPr marL="12700" marR="5080" lvl="0" indent="0" algn="l" rtl="0">
              <a:lnSpc>
                <a:spcPct val="111666"/>
              </a:lnSpc>
              <a:spcBef>
                <a:spcPts val="0"/>
              </a:spcBef>
              <a:spcAft>
                <a:spcPts val="0"/>
              </a:spcAft>
              <a:buNone/>
            </a:pPr>
            <a:r>
              <a:rPr lang="en-US" sz="2400" b="1">
                <a:solidFill>
                  <a:schemeClr val="dk1"/>
                </a:solidFill>
                <a:latin typeface="Arial"/>
                <a:ea typeface="Arial"/>
                <a:cs typeface="Arial"/>
                <a:sym typeface="Arial"/>
              </a:rPr>
              <a:t>Repeat while not end of string  and strings are equal. CX </a:t>
            </a:r>
            <a:r>
              <a:rPr lang="en-US" sz="2400" b="1">
                <a:solidFill>
                  <a:schemeClr val="dk1"/>
                </a:solidFill>
                <a:latin typeface="Times New Roman"/>
                <a:ea typeface="Times New Roman"/>
                <a:cs typeface="Times New Roman"/>
                <a:sym typeface="Times New Roman"/>
              </a:rPr>
              <a:t>≠ 0  </a:t>
            </a:r>
            <a:r>
              <a:rPr lang="en-US" sz="2400" b="1">
                <a:solidFill>
                  <a:schemeClr val="dk1"/>
                </a:solidFill>
                <a:latin typeface="Arial"/>
                <a:ea typeface="Arial"/>
                <a:cs typeface="Arial"/>
                <a:sym typeface="Arial"/>
              </a:rPr>
              <a:t>and ZF = 1</a:t>
            </a:r>
            <a:endParaRPr sz="2400">
              <a:solidFill>
                <a:schemeClr val="dk1"/>
              </a:solidFill>
              <a:latin typeface="Arial"/>
              <a:ea typeface="Arial"/>
              <a:cs typeface="Arial"/>
              <a:sym typeface="Arial"/>
            </a:endParaRPr>
          </a:p>
        </p:txBody>
      </p:sp>
      <p:sp>
        <p:nvSpPr>
          <p:cNvPr id="801" name="Google Shape;801;p52"/>
          <p:cNvSpPr txBox="1"/>
          <p:nvPr/>
        </p:nvSpPr>
        <p:spPr>
          <a:xfrm>
            <a:off x="4192270" y="5293359"/>
            <a:ext cx="4490720" cy="1070610"/>
          </a:xfrm>
          <a:prstGeom prst="rect">
            <a:avLst/>
          </a:prstGeom>
          <a:noFill/>
          <a:ln>
            <a:noFill/>
          </a:ln>
        </p:spPr>
        <p:txBody>
          <a:bodyPr spcFirstLastPara="1" wrap="square" lIns="0" tIns="38725" rIns="0" bIns="0" anchor="t" anchorCtr="0">
            <a:spAutoFit/>
          </a:bodyPr>
          <a:lstStyle/>
          <a:p>
            <a:pPr marL="12700" marR="5080" lvl="0" indent="0" algn="l" rtl="0">
              <a:lnSpc>
                <a:spcPct val="92900"/>
              </a:lnSpc>
              <a:spcBef>
                <a:spcPts val="0"/>
              </a:spcBef>
              <a:spcAft>
                <a:spcPts val="0"/>
              </a:spcAft>
              <a:buNone/>
            </a:pPr>
            <a:r>
              <a:rPr lang="en-US" sz="2400" b="1">
                <a:solidFill>
                  <a:schemeClr val="dk1"/>
                </a:solidFill>
                <a:latin typeface="Arial"/>
                <a:ea typeface="Arial"/>
                <a:cs typeface="Arial"/>
                <a:sym typeface="Arial"/>
              </a:rPr>
              <a:t>Repeat while not end of string  and strings are not equal. CX ≠  0 and ZF = 0</a:t>
            </a:r>
            <a:endParaRPr sz="24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3"/>
          <p:cNvSpPr txBox="1">
            <a:spLocks noGrp="1"/>
          </p:cNvSpPr>
          <p:nvPr>
            <p:ph type="title"/>
          </p:nvPr>
        </p:nvSpPr>
        <p:spPr>
          <a:xfrm>
            <a:off x="307340" y="306070"/>
            <a:ext cx="2058035"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Instructions</a:t>
            </a:r>
            <a:endParaRPr sz="2800">
              <a:latin typeface="Arial"/>
              <a:ea typeface="Arial"/>
              <a:cs typeface="Arial"/>
              <a:sym typeface="Arial"/>
            </a:endParaRPr>
          </a:p>
        </p:txBody>
      </p:sp>
      <p:sp>
        <p:nvSpPr>
          <p:cNvPr id="807" name="Google Shape;807;p53"/>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47</a:t>
            </a:fld>
            <a:endParaRPr/>
          </a:p>
        </p:txBody>
      </p:sp>
      <p:sp>
        <p:nvSpPr>
          <p:cNvPr id="808" name="Google Shape;808;p53"/>
          <p:cNvSpPr txBox="1"/>
          <p:nvPr/>
        </p:nvSpPr>
        <p:spPr>
          <a:xfrm>
            <a:off x="0" y="1109980"/>
            <a:ext cx="3008630" cy="334387"/>
          </a:xfrm>
          <a:prstGeom prst="rect">
            <a:avLst/>
          </a:prstGeom>
          <a:noFill/>
          <a:ln>
            <a:noFill/>
          </a:ln>
        </p:spPr>
        <p:txBody>
          <a:bodyPr spcFirstLastPara="1" wrap="square" lIns="0" tIns="12700" rIns="0" bIns="0" anchor="t" anchorCtr="0">
            <a:spAutoFit/>
          </a:bodyPr>
          <a:lstStyle/>
          <a:p>
            <a:pPr marL="303530" marR="5080" lvl="0" indent="-290830" algn="l" rtl="0">
              <a:lnSpc>
                <a:spcPct val="113700"/>
              </a:lnSpc>
              <a:spcBef>
                <a:spcPts val="0"/>
              </a:spcBef>
              <a:spcAft>
                <a:spcPts val="0"/>
              </a:spcAft>
              <a:buNone/>
            </a:pPr>
            <a:r>
              <a:rPr lang="en-US" sz="2000" b="1">
                <a:solidFill>
                  <a:srgbClr val="0984FF"/>
                </a:solidFill>
                <a:latin typeface="Arial"/>
                <a:ea typeface="Arial"/>
                <a:cs typeface="Arial"/>
                <a:sym typeface="Arial"/>
              </a:rPr>
              <a:t>Mnemonic	meaning  </a:t>
            </a:r>
            <a:endParaRPr sz="2000">
              <a:solidFill>
                <a:schemeClr val="dk1"/>
              </a:solidFill>
              <a:latin typeface="Arial"/>
              <a:ea typeface="Arial"/>
              <a:cs typeface="Arial"/>
              <a:sym typeface="Arial"/>
            </a:endParaRPr>
          </a:p>
        </p:txBody>
      </p:sp>
      <p:sp>
        <p:nvSpPr>
          <p:cNvPr id="809" name="Google Shape;809;p53"/>
          <p:cNvSpPr txBox="1"/>
          <p:nvPr/>
        </p:nvSpPr>
        <p:spPr>
          <a:xfrm>
            <a:off x="3562350" y="1151890"/>
            <a:ext cx="81661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rgbClr val="0984FF"/>
                </a:solidFill>
                <a:latin typeface="Arial"/>
                <a:ea typeface="Arial"/>
                <a:cs typeface="Arial"/>
                <a:sym typeface="Arial"/>
              </a:rPr>
              <a:t>format</a:t>
            </a:r>
            <a:endParaRPr sz="2000">
              <a:solidFill>
                <a:schemeClr val="dk1"/>
              </a:solidFill>
              <a:latin typeface="Arial"/>
              <a:ea typeface="Arial"/>
              <a:cs typeface="Arial"/>
              <a:sym typeface="Arial"/>
            </a:endParaRPr>
          </a:p>
        </p:txBody>
      </p:sp>
      <p:sp>
        <p:nvSpPr>
          <p:cNvPr id="810" name="Google Shape;810;p53"/>
          <p:cNvSpPr txBox="1"/>
          <p:nvPr/>
        </p:nvSpPr>
        <p:spPr>
          <a:xfrm>
            <a:off x="5257800" y="1151890"/>
            <a:ext cx="122555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rgbClr val="0984FF"/>
                </a:solidFill>
                <a:latin typeface="Arial"/>
                <a:ea typeface="Arial"/>
                <a:cs typeface="Arial"/>
                <a:sym typeface="Arial"/>
              </a:rPr>
              <a:t>Operation</a:t>
            </a:r>
            <a:endParaRPr sz="2000">
              <a:solidFill>
                <a:schemeClr val="dk1"/>
              </a:solidFill>
              <a:latin typeface="Arial"/>
              <a:ea typeface="Arial"/>
              <a:cs typeface="Arial"/>
              <a:sym typeface="Arial"/>
            </a:endParaRPr>
          </a:p>
        </p:txBody>
      </p:sp>
      <p:sp>
        <p:nvSpPr>
          <p:cNvPr id="811" name="Google Shape;811;p53"/>
          <p:cNvSpPr txBox="1"/>
          <p:nvPr/>
        </p:nvSpPr>
        <p:spPr>
          <a:xfrm>
            <a:off x="229870" y="2159000"/>
            <a:ext cx="77025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MOVS</a:t>
            </a:r>
            <a:endParaRPr sz="2000">
              <a:solidFill>
                <a:schemeClr val="dk1"/>
              </a:solidFill>
              <a:latin typeface="Arial"/>
              <a:ea typeface="Arial"/>
              <a:cs typeface="Arial"/>
              <a:sym typeface="Arial"/>
            </a:endParaRPr>
          </a:p>
        </p:txBody>
      </p:sp>
      <p:sp>
        <p:nvSpPr>
          <p:cNvPr id="812" name="Google Shape;812;p53"/>
          <p:cNvSpPr txBox="1"/>
          <p:nvPr/>
        </p:nvSpPr>
        <p:spPr>
          <a:xfrm>
            <a:off x="1652270" y="2117090"/>
            <a:ext cx="1335405" cy="1002030"/>
          </a:xfrm>
          <a:prstGeom prst="rect">
            <a:avLst/>
          </a:prstGeom>
          <a:noFill/>
          <a:ln>
            <a:noFill/>
          </a:ln>
        </p:spPr>
        <p:txBody>
          <a:bodyPr spcFirstLastPara="1" wrap="square" lIns="0" tIns="12700" rIns="0" bIns="0" anchor="t" anchorCtr="0">
            <a:spAutoFit/>
          </a:bodyPr>
          <a:lstStyle/>
          <a:p>
            <a:pPr marL="12700" marR="5080" lvl="0" indent="0" algn="l" rtl="0">
              <a:lnSpc>
                <a:spcPct val="113700"/>
              </a:lnSpc>
              <a:spcBef>
                <a:spcPts val="0"/>
              </a:spcBef>
              <a:spcAft>
                <a:spcPts val="0"/>
              </a:spcAft>
              <a:buNone/>
            </a:pPr>
            <a:r>
              <a:rPr lang="en-US" sz="2000">
                <a:solidFill>
                  <a:schemeClr val="dk1"/>
                </a:solidFill>
                <a:latin typeface="Arial"/>
                <a:ea typeface="Arial"/>
                <a:cs typeface="Arial"/>
                <a:sym typeface="Arial"/>
              </a:rPr>
              <a:t>Move string  DS:SI</a:t>
            </a:r>
            <a:endParaRPr sz="2000">
              <a:solidFill>
                <a:schemeClr val="dk1"/>
              </a:solidFill>
              <a:latin typeface="Arial"/>
              <a:ea typeface="Arial"/>
              <a:cs typeface="Arial"/>
              <a:sym typeface="Arial"/>
            </a:endParaRPr>
          </a:p>
          <a:p>
            <a:pPr marL="12700" marR="0" lvl="0" indent="0" algn="l" rtl="0">
              <a:lnSpc>
                <a:spcPct val="111500"/>
              </a:lnSpc>
              <a:spcBef>
                <a:spcPts val="0"/>
              </a:spcBef>
              <a:spcAft>
                <a:spcPts val="0"/>
              </a:spcAft>
              <a:buNone/>
            </a:pPr>
            <a:r>
              <a:rPr lang="en-US" sz="2000">
                <a:solidFill>
                  <a:schemeClr val="dk1"/>
                </a:solidFill>
                <a:latin typeface="Arial"/>
                <a:ea typeface="Arial"/>
                <a:cs typeface="Arial"/>
                <a:sym typeface="Arial"/>
              </a:rPr>
              <a:t>ES:DI</a:t>
            </a:r>
            <a:endParaRPr sz="2000">
              <a:solidFill>
                <a:schemeClr val="dk1"/>
              </a:solidFill>
              <a:latin typeface="Arial"/>
              <a:ea typeface="Arial"/>
              <a:cs typeface="Arial"/>
              <a:sym typeface="Arial"/>
            </a:endParaRPr>
          </a:p>
        </p:txBody>
      </p:sp>
      <p:sp>
        <p:nvSpPr>
          <p:cNvPr id="813" name="Google Shape;813;p53"/>
          <p:cNvSpPr txBox="1"/>
          <p:nvPr/>
        </p:nvSpPr>
        <p:spPr>
          <a:xfrm>
            <a:off x="3449320" y="2159000"/>
            <a:ext cx="1010285" cy="613410"/>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MOVSB/  MOVSW</a:t>
            </a:r>
            <a:endParaRPr sz="2000">
              <a:solidFill>
                <a:schemeClr val="dk1"/>
              </a:solidFill>
              <a:latin typeface="Arial"/>
              <a:ea typeface="Arial"/>
              <a:cs typeface="Arial"/>
              <a:sym typeface="Arial"/>
            </a:endParaRPr>
          </a:p>
        </p:txBody>
      </p:sp>
      <p:sp>
        <p:nvSpPr>
          <p:cNvPr id="814" name="Google Shape;814;p53"/>
          <p:cNvSpPr txBox="1"/>
          <p:nvPr/>
        </p:nvSpPr>
        <p:spPr>
          <a:xfrm>
            <a:off x="4648200" y="2117090"/>
            <a:ext cx="3208020" cy="1065530"/>
          </a:xfrm>
          <a:prstGeom prst="rect">
            <a:avLst/>
          </a:prstGeom>
          <a:noFill/>
          <a:ln>
            <a:noFill/>
          </a:ln>
        </p:spPr>
        <p:txBody>
          <a:bodyPr spcFirstLastPara="1" wrap="square" lIns="0" tIns="12700" rIns="0" bIns="0" anchor="t" anchorCtr="0">
            <a:spAutoFit/>
          </a:bodyPr>
          <a:lstStyle/>
          <a:p>
            <a:pPr marL="12700" marR="5080" lvl="0" indent="0" algn="l" rtl="0">
              <a:lnSpc>
                <a:spcPct val="113700"/>
              </a:lnSpc>
              <a:spcBef>
                <a:spcPts val="0"/>
              </a:spcBef>
              <a:spcAft>
                <a:spcPts val="0"/>
              </a:spcAft>
              <a:buNone/>
            </a:pPr>
            <a:r>
              <a:rPr lang="en-US" sz="2000">
                <a:solidFill>
                  <a:schemeClr val="dk1"/>
                </a:solidFill>
                <a:latin typeface="Arial"/>
                <a:ea typeface="Arial"/>
                <a:cs typeface="Arial"/>
                <a:sym typeface="Arial"/>
              </a:rPr>
              <a:t>((ES)0+(DI))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((DS)0+(SI))  (SI)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(SI) ± 1 or 2</a:t>
            </a:r>
            <a:endParaRPr sz="2000">
              <a:solidFill>
                <a:schemeClr val="dk1"/>
              </a:solidFill>
              <a:latin typeface="Arial"/>
              <a:ea typeface="Arial"/>
              <a:cs typeface="Arial"/>
              <a:sym typeface="Arial"/>
            </a:endParaRPr>
          </a:p>
          <a:p>
            <a:pPr marL="12700" marR="0" lvl="0" indent="0" algn="l" rtl="0">
              <a:lnSpc>
                <a:spcPct val="100000"/>
              </a:lnSpc>
              <a:spcBef>
                <a:spcPts val="330"/>
              </a:spcBef>
              <a:spcAft>
                <a:spcPts val="0"/>
              </a:spcAft>
              <a:buNone/>
            </a:pPr>
            <a:r>
              <a:rPr lang="en-US" sz="2000">
                <a:solidFill>
                  <a:schemeClr val="dk1"/>
                </a:solidFill>
                <a:latin typeface="Arial"/>
                <a:ea typeface="Arial"/>
                <a:cs typeface="Arial"/>
                <a:sym typeface="Arial"/>
              </a:rPr>
              <a:t>(DI)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(DI) ± 1 or 2</a:t>
            </a:r>
            <a:endParaRPr sz="2000">
              <a:solidFill>
                <a:schemeClr val="dk1"/>
              </a:solidFill>
              <a:latin typeface="Arial"/>
              <a:ea typeface="Arial"/>
              <a:cs typeface="Arial"/>
              <a:sym typeface="Arial"/>
            </a:endParaRPr>
          </a:p>
        </p:txBody>
      </p:sp>
      <p:sp>
        <p:nvSpPr>
          <p:cNvPr id="815" name="Google Shape;815;p53"/>
          <p:cNvSpPr txBox="1"/>
          <p:nvPr/>
        </p:nvSpPr>
        <p:spPr>
          <a:xfrm>
            <a:off x="8017508" y="1151890"/>
            <a:ext cx="1126491" cy="1337310"/>
          </a:xfrm>
          <a:prstGeom prst="rect">
            <a:avLst/>
          </a:prstGeom>
          <a:noFill/>
          <a:ln>
            <a:noFill/>
          </a:ln>
        </p:spPr>
        <p:txBody>
          <a:bodyPr spcFirstLastPara="1" wrap="square" lIns="0" tIns="40000" rIns="0" bIns="0" anchor="t" anchorCtr="0">
            <a:spAutoFit/>
          </a:bodyPr>
          <a:lstStyle/>
          <a:p>
            <a:pPr marL="31750" marR="5080" lvl="0" indent="8890" algn="l" rtl="0">
              <a:lnSpc>
                <a:spcPct val="111500"/>
              </a:lnSpc>
              <a:spcBef>
                <a:spcPts val="0"/>
              </a:spcBef>
              <a:spcAft>
                <a:spcPts val="0"/>
              </a:spcAft>
              <a:buNone/>
            </a:pPr>
            <a:r>
              <a:rPr lang="en-US" sz="2000" b="1">
                <a:solidFill>
                  <a:srgbClr val="0984FF"/>
                </a:solidFill>
                <a:latin typeface="Arial"/>
                <a:ea typeface="Arial"/>
                <a:cs typeface="Arial"/>
                <a:sym typeface="Arial"/>
              </a:rPr>
              <a:t>Flags  effected</a:t>
            </a:r>
            <a:endParaRPr sz="2000">
              <a:solidFill>
                <a:schemeClr val="dk1"/>
              </a:solidFill>
              <a:latin typeface="Arial"/>
              <a:ea typeface="Arial"/>
              <a:cs typeface="Arial"/>
              <a:sym typeface="Arial"/>
            </a:endParaRPr>
          </a:p>
          <a:p>
            <a:pPr marL="181610" marR="0" lvl="0" indent="0" algn="l" rtl="0">
              <a:lnSpc>
                <a:spcPct val="109250"/>
              </a:lnSpc>
              <a:spcBef>
                <a:spcPts val="0"/>
              </a:spcBef>
              <a:spcAft>
                <a:spcPts val="0"/>
              </a:spcAft>
              <a:buNone/>
            </a:pPr>
            <a:endParaRPr sz="2000">
              <a:solidFill>
                <a:schemeClr val="dk1"/>
              </a:solidFill>
              <a:latin typeface="Arial"/>
              <a:ea typeface="Arial"/>
              <a:cs typeface="Arial"/>
              <a:sym typeface="Arial"/>
            </a:endParaRPr>
          </a:p>
          <a:p>
            <a:pPr marL="12700" marR="0" lvl="0" indent="0" algn="l" rtl="0">
              <a:lnSpc>
                <a:spcPct val="100000"/>
              </a:lnSpc>
              <a:spcBef>
                <a:spcPts val="1070"/>
              </a:spcBef>
              <a:spcAft>
                <a:spcPts val="0"/>
              </a:spcAft>
              <a:buNone/>
            </a:pPr>
            <a:r>
              <a:rPr lang="en-US" sz="2000">
                <a:solidFill>
                  <a:schemeClr val="dk1"/>
                </a:solidFill>
                <a:latin typeface="Arial"/>
                <a:ea typeface="Arial"/>
                <a:cs typeface="Arial"/>
                <a:sym typeface="Arial"/>
              </a:rPr>
              <a:t>none</a:t>
            </a:r>
            <a:endParaRPr/>
          </a:p>
        </p:txBody>
      </p:sp>
      <p:sp>
        <p:nvSpPr>
          <p:cNvPr id="816" name="Google Shape;816;p53"/>
          <p:cNvSpPr txBox="1"/>
          <p:nvPr/>
        </p:nvSpPr>
        <p:spPr>
          <a:xfrm>
            <a:off x="229870" y="3660140"/>
            <a:ext cx="75692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CMPS</a:t>
            </a:r>
            <a:endParaRPr sz="2000">
              <a:solidFill>
                <a:schemeClr val="dk1"/>
              </a:solidFill>
              <a:latin typeface="Arial"/>
              <a:ea typeface="Arial"/>
              <a:cs typeface="Arial"/>
              <a:sym typeface="Arial"/>
            </a:endParaRPr>
          </a:p>
        </p:txBody>
      </p:sp>
      <p:sp>
        <p:nvSpPr>
          <p:cNvPr id="817" name="Google Shape;817;p53"/>
          <p:cNvSpPr txBox="1"/>
          <p:nvPr/>
        </p:nvSpPr>
        <p:spPr>
          <a:xfrm>
            <a:off x="1652270" y="3660140"/>
            <a:ext cx="1072515" cy="1243330"/>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Compare  string</a:t>
            </a:r>
            <a:endParaRPr sz="2000">
              <a:solidFill>
                <a:schemeClr val="dk1"/>
              </a:solidFill>
              <a:latin typeface="Arial"/>
              <a:ea typeface="Arial"/>
              <a:cs typeface="Arial"/>
              <a:sym typeface="Arial"/>
            </a:endParaRPr>
          </a:p>
          <a:p>
            <a:pPr marL="12700" marR="0" lvl="0" indent="0" algn="l" rtl="0">
              <a:lnSpc>
                <a:spcPct val="115750"/>
              </a:lnSpc>
              <a:spcBef>
                <a:spcPts val="285"/>
              </a:spcBef>
              <a:spcAft>
                <a:spcPts val="0"/>
              </a:spcAft>
              <a:buNone/>
            </a:pPr>
            <a:r>
              <a:rPr lang="en-US" sz="2000">
                <a:solidFill>
                  <a:schemeClr val="dk1"/>
                </a:solidFill>
                <a:latin typeface="Arial"/>
                <a:ea typeface="Arial"/>
                <a:cs typeface="Arial"/>
                <a:sym typeface="Arial"/>
              </a:rPr>
              <a:t>DS:SI</a:t>
            </a:r>
            <a:endParaRPr sz="2000">
              <a:solidFill>
                <a:schemeClr val="dk1"/>
              </a:solidFill>
              <a:latin typeface="Arial"/>
              <a:ea typeface="Arial"/>
              <a:cs typeface="Arial"/>
              <a:sym typeface="Arial"/>
            </a:endParaRPr>
          </a:p>
          <a:p>
            <a:pPr marL="12700" marR="0" lvl="0" indent="0" algn="l" rtl="0">
              <a:lnSpc>
                <a:spcPct val="115750"/>
              </a:lnSpc>
              <a:spcBef>
                <a:spcPts val="0"/>
              </a:spcBef>
              <a:spcAft>
                <a:spcPts val="0"/>
              </a:spcAft>
              <a:buNone/>
            </a:pPr>
            <a:r>
              <a:rPr lang="en-US" sz="2000">
                <a:solidFill>
                  <a:schemeClr val="dk1"/>
                </a:solidFill>
                <a:latin typeface="Arial"/>
                <a:ea typeface="Arial"/>
                <a:cs typeface="Arial"/>
                <a:sym typeface="Arial"/>
              </a:rPr>
              <a:t>ES:DI</a:t>
            </a:r>
            <a:endParaRPr sz="2000">
              <a:solidFill>
                <a:schemeClr val="dk1"/>
              </a:solidFill>
              <a:latin typeface="Arial"/>
              <a:ea typeface="Arial"/>
              <a:cs typeface="Arial"/>
              <a:sym typeface="Arial"/>
            </a:endParaRPr>
          </a:p>
        </p:txBody>
      </p:sp>
      <p:sp>
        <p:nvSpPr>
          <p:cNvPr id="818" name="Google Shape;818;p53"/>
          <p:cNvSpPr txBox="1"/>
          <p:nvPr/>
        </p:nvSpPr>
        <p:spPr>
          <a:xfrm>
            <a:off x="3449320" y="3618229"/>
            <a:ext cx="996315" cy="718820"/>
          </a:xfrm>
          <a:prstGeom prst="rect">
            <a:avLst/>
          </a:prstGeom>
          <a:noFill/>
          <a:ln>
            <a:noFill/>
          </a:ln>
        </p:spPr>
        <p:txBody>
          <a:bodyPr spcFirstLastPara="1" wrap="square" lIns="0" tIns="12050" rIns="0" bIns="0" anchor="t" anchorCtr="0">
            <a:spAutoFit/>
          </a:bodyPr>
          <a:lstStyle/>
          <a:p>
            <a:pPr marL="12700" marR="5080" lvl="0" indent="0" algn="l" rtl="0">
              <a:lnSpc>
                <a:spcPct val="113799"/>
              </a:lnSpc>
              <a:spcBef>
                <a:spcPts val="0"/>
              </a:spcBef>
              <a:spcAft>
                <a:spcPts val="0"/>
              </a:spcAft>
              <a:buNone/>
            </a:pPr>
            <a:r>
              <a:rPr lang="en-US" sz="2000">
                <a:solidFill>
                  <a:schemeClr val="dk1"/>
                </a:solidFill>
                <a:latin typeface="Arial"/>
                <a:ea typeface="Arial"/>
                <a:cs typeface="Arial"/>
                <a:sym typeface="Arial"/>
              </a:rPr>
              <a:t>CMPSB/  CMPSW</a:t>
            </a:r>
            <a:endParaRPr sz="2000">
              <a:solidFill>
                <a:schemeClr val="dk1"/>
              </a:solidFill>
              <a:latin typeface="Arial"/>
              <a:ea typeface="Arial"/>
              <a:cs typeface="Arial"/>
              <a:sym typeface="Arial"/>
            </a:endParaRPr>
          </a:p>
        </p:txBody>
      </p:sp>
      <p:sp>
        <p:nvSpPr>
          <p:cNvPr id="819" name="Google Shape;819;p53"/>
          <p:cNvSpPr txBox="1"/>
          <p:nvPr/>
        </p:nvSpPr>
        <p:spPr>
          <a:xfrm>
            <a:off x="4648200" y="3618229"/>
            <a:ext cx="3037840" cy="1412240"/>
          </a:xfrm>
          <a:prstGeom prst="rect">
            <a:avLst/>
          </a:prstGeom>
          <a:noFill/>
          <a:ln>
            <a:noFill/>
          </a:ln>
        </p:spPr>
        <p:txBody>
          <a:bodyPr spcFirstLastPara="1" wrap="square" lIns="0" tIns="12050" rIns="0" bIns="0" anchor="t" anchorCtr="0">
            <a:spAutoFit/>
          </a:bodyPr>
          <a:lstStyle/>
          <a:p>
            <a:pPr marL="12700" marR="5080" lvl="0" indent="0" algn="l" rtl="0">
              <a:lnSpc>
                <a:spcPct val="113799"/>
              </a:lnSpc>
              <a:spcBef>
                <a:spcPts val="0"/>
              </a:spcBef>
              <a:spcAft>
                <a:spcPts val="0"/>
              </a:spcAft>
              <a:buNone/>
            </a:pPr>
            <a:r>
              <a:rPr lang="en-US" sz="2000">
                <a:solidFill>
                  <a:schemeClr val="dk1"/>
                </a:solidFill>
                <a:latin typeface="Arial"/>
                <a:ea typeface="Arial"/>
                <a:cs typeface="Arial"/>
                <a:sym typeface="Arial"/>
              </a:rPr>
              <a:t>Set flags as per  ((DS)0+(SI)) - ((ES)0+(DI))  (SI)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(SI) ± 1 or 2</a:t>
            </a:r>
            <a:endParaRPr/>
          </a:p>
          <a:p>
            <a:pPr marL="12700" marR="0" lvl="0" indent="0" algn="l" rtl="0">
              <a:lnSpc>
                <a:spcPct val="100000"/>
              </a:lnSpc>
              <a:spcBef>
                <a:spcPts val="330"/>
              </a:spcBef>
              <a:spcAft>
                <a:spcPts val="0"/>
              </a:spcAft>
              <a:buNone/>
            </a:pPr>
            <a:r>
              <a:rPr lang="en-US" sz="2000">
                <a:solidFill>
                  <a:schemeClr val="dk1"/>
                </a:solidFill>
                <a:latin typeface="Arial"/>
                <a:ea typeface="Arial"/>
                <a:cs typeface="Arial"/>
                <a:sym typeface="Arial"/>
              </a:rPr>
              <a:t>(DI)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(DI) ± 1 or 2</a:t>
            </a:r>
            <a:endParaRPr/>
          </a:p>
        </p:txBody>
      </p:sp>
      <p:sp>
        <p:nvSpPr>
          <p:cNvPr id="820" name="Google Shape;820;p53"/>
          <p:cNvSpPr txBox="1"/>
          <p:nvPr/>
        </p:nvSpPr>
        <p:spPr>
          <a:xfrm>
            <a:off x="8017509" y="3660140"/>
            <a:ext cx="704215" cy="896619"/>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All  status  flags</a:t>
            </a:r>
            <a:endParaRPr sz="200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graphicFrame>
        <p:nvGraphicFramePr>
          <p:cNvPr id="825" name="Google Shape;825;p54"/>
          <p:cNvGraphicFramePr/>
          <p:nvPr/>
        </p:nvGraphicFramePr>
        <p:xfrm>
          <a:off x="152399" y="762000"/>
          <a:ext cx="8991600" cy="4459092"/>
        </p:xfrm>
        <a:graphic>
          <a:graphicData uri="http://schemas.openxmlformats.org/drawingml/2006/table">
            <a:tbl>
              <a:tblPr firstRow="1" bandRow="1">
                <a:noFill/>
                <a:tableStyleId>{BD6958E2-4D59-4B7E-A24A-5A335BC5D1EE}</a:tableStyleId>
              </a:tblPr>
              <a:tblGrid>
                <a:gridCol w="1583900">
                  <a:extLst>
                    <a:ext uri="{9D8B030D-6E8A-4147-A177-3AD203B41FA5}">
                      <a16:colId xmlns:a16="http://schemas.microsoft.com/office/drawing/2014/main" val="20000"/>
                    </a:ext>
                  </a:extLst>
                </a:gridCol>
                <a:gridCol w="1831625">
                  <a:extLst>
                    <a:ext uri="{9D8B030D-6E8A-4147-A177-3AD203B41FA5}">
                      <a16:colId xmlns:a16="http://schemas.microsoft.com/office/drawing/2014/main" val="20001"/>
                    </a:ext>
                  </a:extLst>
                </a:gridCol>
                <a:gridCol w="1337550">
                  <a:extLst>
                    <a:ext uri="{9D8B030D-6E8A-4147-A177-3AD203B41FA5}">
                      <a16:colId xmlns:a16="http://schemas.microsoft.com/office/drawing/2014/main" val="20002"/>
                    </a:ext>
                  </a:extLst>
                </a:gridCol>
                <a:gridCol w="4238525">
                  <a:extLst>
                    <a:ext uri="{9D8B030D-6E8A-4147-A177-3AD203B41FA5}">
                      <a16:colId xmlns:a16="http://schemas.microsoft.com/office/drawing/2014/main" val="20003"/>
                    </a:ext>
                  </a:extLst>
                </a:gridCol>
              </a:tblGrid>
              <a:tr h="315225">
                <a:tc>
                  <a:txBody>
                    <a:bodyPr/>
                    <a:lstStyle/>
                    <a:p>
                      <a:pPr marL="280670" marR="0" lvl="0" indent="0" algn="l" rtl="0">
                        <a:lnSpc>
                          <a:spcPct val="110500"/>
                        </a:lnSpc>
                        <a:spcBef>
                          <a:spcPts val="0"/>
                        </a:spcBef>
                        <a:spcAft>
                          <a:spcPts val="0"/>
                        </a:spcAft>
                        <a:buNone/>
                      </a:pPr>
                      <a:r>
                        <a:rPr lang="en-US" sz="2000" b="1" u="none" strike="noStrike" cap="none">
                          <a:solidFill>
                            <a:srgbClr val="0984FF"/>
                          </a:solidFill>
                          <a:latin typeface="Arial"/>
                          <a:ea typeface="Arial"/>
                          <a:cs typeface="Arial"/>
                          <a:sym typeface="Arial"/>
                        </a:rPr>
                        <a:t>Mnemonic</a:t>
                      </a:r>
                      <a:endParaRPr sz="2000" u="none" strike="noStrike" cap="none">
                        <a:latin typeface="Arial"/>
                        <a:ea typeface="Arial"/>
                        <a:cs typeface="Arial"/>
                        <a:sym typeface="Arial"/>
                      </a:endParaRPr>
                    </a:p>
                  </a:txBody>
                  <a:tcPr marL="0" marR="0" marT="0" marB="0"/>
                </a:tc>
                <a:tc>
                  <a:txBody>
                    <a:bodyPr/>
                    <a:lstStyle/>
                    <a:p>
                      <a:pPr marL="393700" marR="0" lvl="0" indent="0" algn="l" rtl="0">
                        <a:lnSpc>
                          <a:spcPct val="110500"/>
                        </a:lnSpc>
                        <a:spcBef>
                          <a:spcPts val="0"/>
                        </a:spcBef>
                        <a:spcAft>
                          <a:spcPts val="0"/>
                        </a:spcAft>
                        <a:buNone/>
                      </a:pPr>
                      <a:r>
                        <a:rPr lang="en-US" sz="2000" b="1" u="none" strike="noStrike" cap="none">
                          <a:solidFill>
                            <a:srgbClr val="0984FF"/>
                          </a:solidFill>
                          <a:latin typeface="Arial"/>
                          <a:ea typeface="Arial"/>
                          <a:cs typeface="Arial"/>
                          <a:sym typeface="Arial"/>
                        </a:rPr>
                        <a:t>meaning</a:t>
                      </a:r>
                      <a:endParaRPr sz="2000" u="none" strike="noStrike" cap="none">
                        <a:latin typeface="Arial"/>
                        <a:ea typeface="Arial"/>
                        <a:cs typeface="Arial"/>
                        <a:sym typeface="Arial"/>
                      </a:endParaRPr>
                    </a:p>
                  </a:txBody>
                  <a:tcPr marL="0" marR="0" marT="0" marB="0"/>
                </a:tc>
                <a:tc>
                  <a:txBody>
                    <a:bodyPr/>
                    <a:lstStyle/>
                    <a:p>
                      <a:pPr marL="273050" marR="0" lvl="0" indent="0" algn="l" rtl="0">
                        <a:lnSpc>
                          <a:spcPct val="110500"/>
                        </a:lnSpc>
                        <a:spcBef>
                          <a:spcPts val="0"/>
                        </a:spcBef>
                        <a:spcAft>
                          <a:spcPts val="0"/>
                        </a:spcAft>
                        <a:buNone/>
                      </a:pPr>
                      <a:r>
                        <a:rPr lang="en-US" sz="2000" b="1" u="none" strike="noStrike" cap="none">
                          <a:solidFill>
                            <a:srgbClr val="0984FF"/>
                          </a:solidFill>
                          <a:latin typeface="Arial"/>
                          <a:ea typeface="Arial"/>
                          <a:cs typeface="Arial"/>
                          <a:sym typeface="Arial"/>
                        </a:rPr>
                        <a:t>format</a:t>
                      </a:r>
                      <a:endParaRPr sz="2000" u="none" strike="noStrike" cap="none">
                        <a:latin typeface="Arial"/>
                        <a:ea typeface="Arial"/>
                        <a:cs typeface="Arial"/>
                        <a:sym typeface="Arial"/>
                      </a:endParaRPr>
                    </a:p>
                  </a:txBody>
                  <a:tcPr marL="0" marR="0" marT="0" marB="0"/>
                </a:tc>
                <a:tc>
                  <a:txBody>
                    <a:bodyPr/>
                    <a:lstStyle/>
                    <a:p>
                      <a:pPr marL="279400" marR="0" lvl="0" indent="0" algn="ctr" rtl="0">
                        <a:lnSpc>
                          <a:spcPct val="110500"/>
                        </a:lnSpc>
                        <a:spcBef>
                          <a:spcPts val="0"/>
                        </a:spcBef>
                        <a:spcAft>
                          <a:spcPts val="0"/>
                        </a:spcAft>
                        <a:buNone/>
                      </a:pPr>
                      <a:r>
                        <a:rPr lang="en-US" sz="2000" b="1" u="none" strike="noStrike" cap="none">
                          <a:solidFill>
                            <a:srgbClr val="0984FF"/>
                          </a:solidFill>
                          <a:latin typeface="Arial"/>
                          <a:ea typeface="Arial"/>
                          <a:cs typeface="Arial"/>
                          <a:sym typeface="Arial"/>
                        </a:rPr>
                        <a:t>Operation</a:t>
                      </a:r>
                      <a:endParaRPr sz="20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383550">
                <a:tc>
                  <a:txBody>
                    <a:bodyPr/>
                    <a:lstStyle/>
                    <a:p>
                      <a:pPr marL="65405" marR="0" lvl="0" indent="0" algn="ctr" rtl="0">
                        <a:lnSpc>
                          <a:spcPct val="100000"/>
                        </a:lnSpc>
                        <a:spcBef>
                          <a:spcPts val="0"/>
                        </a:spcBef>
                        <a:spcAft>
                          <a:spcPts val="0"/>
                        </a:spcAft>
                        <a:buNone/>
                      </a:pPr>
                      <a:endParaRPr sz="2000" u="none" strike="noStrike" cap="none">
                        <a:latin typeface="Arial"/>
                        <a:ea typeface="Arial"/>
                        <a:cs typeface="Arial"/>
                        <a:sym typeface="Arial"/>
                      </a:endParaRPr>
                    </a:p>
                  </a:txBody>
                  <a:tcPr marL="0" marR="0" marT="6975" marB="0"/>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383550">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SCAS</a:t>
                      </a:r>
                      <a:endParaRPr sz="2000" u="none" strike="noStrike" cap="none">
                        <a:latin typeface="Arial"/>
                        <a:ea typeface="Arial"/>
                        <a:cs typeface="Arial"/>
                        <a:sym typeface="Arial"/>
                      </a:endParaRPr>
                    </a:p>
                  </a:txBody>
                  <a:tcPr marL="0" marR="0" marT="43825" marB="0"/>
                </a:tc>
                <a:tc>
                  <a:txBody>
                    <a:bodyPr/>
                    <a:lstStyle/>
                    <a:p>
                      <a:pPr marL="214629" marR="0" lvl="0" indent="0" algn="l" rtl="0">
                        <a:lnSpc>
                          <a:spcPct val="100000"/>
                        </a:lnSpc>
                        <a:spcBef>
                          <a:spcPts val="0"/>
                        </a:spcBef>
                        <a:spcAft>
                          <a:spcPts val="0"/>
                        </a:spcAft>
                        <a:buNone/>
                      </a:pPr>
                      <a:r>
                        <a:rPr lang="en-US" sz="2000" u="none" strike="noStrike" cap="none">
                          <a:latin typeface="Arial"/>
                          <a:ea typeface="Arial"/>
                          <a:cs typeface="Arial"/>
                          <a:sym typeface="Arial"/>
                        </a:rPr>
                        <a:t>Scan string</a:t>
                      </a:r>
                      <a:endParaRPr sz="2000" u="none" strike="noStrike" cap="none">
                        <a:latin typeface="Arial"/>
                        <a:ea typeface="Arial"/>
                        <a:cs typeface="Arial"/>
                        <a:sym typeface="Arial"/>
                      </a:endParaRPr>
                    </a:p>
                  </a:txBody>
                  <a:tcPr marL="0" marR="0" marT="43825" marB="0"/>
                </a:tc>
                <a:tc>
                  <a:txBody>
                    <a:bodyPr/>
                    <a:lstStyle/>
                    <a:p>
                      <a:pPr marL="92710" marR="0" lvl="0" indent="0" algn="l" rtl="0">
                        <a:lnSpc>
                          <a:spcPct val="100000"/>
                        </a:lnSpc>
                        <a:spcBef>
                          <a:spcPts val="0"/>
                        </a:spcBef>
                        <a:spcAft>
                          <a:spcPts val="0"/>
                        </a:spcAft>
                        <a:buNone/>
                      </a:pPr>
                      <a:r>
                        <a:rPr lang="en-US" sz="2000" u="none" strike="noStrike" cap="none">
                          <a:latin typeface="Arial"/>
                          <a:ea typeface="Arial"/>
                          <a:cs typeface="Arial"/>
                          <a:sym typeface="Arial"/>
                        </a:rPr>
                        <a:t>SCASB/</a:t>
                      </a:r>
                      <a:endParaRPr sz="2000" u="none" strike="noStrike" cap="none">
                        <a:latin typeface="Arial"/>
                        <a:ea typeface="Arial"/>
                        <a:cs typeface="Arial"/>
                        <a:sym typeface="Arial"/>
                      </a:endParaRPr>
                    </a:p>
                  </a:txBody>
                  <a:tcPr marL="0" marR="0" marT="43825" marB="0"/>
                </a:tc>
                <a:tc>
                  <a:txBody>
                    <a:bodyPr/>
                    <a:lstStyle/>
                    <a:p>
                      <a:pPr marL="180340" marR="0" lvl="0" indent="0" algn="l" rtl="0">
                        <a:lnSpc>
                          <a:spcPct val="100000"/>
                        </a:lnSpc>
                        <a:spcBef>
                          <a:spcPts val="0"/>
                        </a:spcBef>
                        <a:spcAft>
                          <a:spcPts val="0"/>
                        </a:spcAft>
                        <a:buNone/>
                      </a:pPr>
                      <a:r>
                        <a:rPr lang="en-US" sz="2000" u="none" strike="noStrike" cap="none">
                          <a:latin typeface="Arial"/>
                          <a:ea typeface="Arial"/>
                          <a:cs typeface="Arial"/>
                          <a:sym typeface="Arial"/>
                        </a:rPr>
                        <a:t>Set flags as per</a:t>
                      </a:r>
                      <a:endParaRPr sz="2000" u="none" strike="noStrike" cap="none">
                        <a:latin typeface="Arial"/>
                        <a:ea typeface="Arial"/>
                        <a:cs typeface="Arial"/>
                        <a:sym typeface="Arial"/>
                      </a:endParaRPr>
                    </a:p>
                  </a:txBody>
                  <a:tcPr marL="0" marR="0" marT="43825" marB="0"/>
                </a:tc>
                <a:extLst>
                  <a:ext uri="{0D108BD9-81ED-4DB2-BD59-A6C34878D82A}">
                    <a16:rowId xmlns:a16="http://schemas.microsoft.com/office/drawing/2014/main" val="10002"/>
                  </a:ext>
                </a:extLst>
              </a:tr>
              <a:tr h="345225">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tc>
                <a:tc>
                  <a:txBody>
                    <a:bodyPr/>
                    <a:lstStyle/>
                    <a:p>
                      <a:pPr marL="214629" marR="0" lvl="0" indent="0" algn="l" rtl="0">
                        <a:lnSpc>
                          <a:spcPct val="100000"/>
                        </a:lnSpc>
                        <a:spcBef>
                          <a:spcPts val="0"/>
                        </a:spcBef>
                        <a:spcAft>
                          <a:spcPts val="0"/>
                        </a:spcAft>
                        <a:buNone/>
                      </a:pPr>
                      <a:r>
                        <a:rPr lang="en-US" sz="2000" u="none" strike="noStrike" cap="none">
                          <a:latin typeface="Arial"/>
                          <a:ea typeface="Arial"/>
                          <a:cs typeface="Arial"/>
                          <a:sym typeface="Arial"/>
                        </a:rPr>
                        <a:t>AX – ES:DI</a:t>
                      </a:r>
                      <a:endParaRPr sz="2000" u="none" strike="noStrike" cap="none">
                        <a:latin typeface="Arial"/>
                        <a:ea typeface="Arial"/>
                        <a:cs typeface="Arial"/>
                        <a:sym typeface="Arial"/>
                      </a:endParaRPr>
                    </a:p>
                  </a:txBody>
                  <a:tcPr marL="0" marR="0" marT="6975" marB="0"/>
                </a:tc>
                <a:tc>
                  <a:txBody>
                    <a:bodyPr/>
                    <a:lstStyle/>
                    <a:p>
                      <a:pPr marL="92710" marR="0" lvl="0" indent="0" algn="l" rtl="0">
                        <a:lnSpc>
                          <a:spcPct val="100000"/>
                        </a:lnSpc>
                        <a:spcBef>
                          <a:spcPts val="0"/>
                        </a:spcBef>
                        <a:spcAft>
                          <a:spcPts val="0"/>
                        </a:spcAft>
                        <a:buNone/>
                      </a:pPr>
                      <a:r>
                        <a:rPr lang="en-US" sz="2000" u="none" strike="noStrike" cap="none">
                          <a:latin typeface="Arial"/>
                          <a:ea typeface="Arial"/>
                          <a:cs typeface="Arial"/>
                          <a:sym typeface="Arial"/>
                        </a:rPr>
                        <a:t>SCASW</a:t>
                      </a:r>
                      <a:endParaRPr sz="2000" u="none" strike="noStrike" cap="none">
                        <a:latin typeface="Arial"/>
                        <a:ea typeface="Arial"/>
                        <a:cs typeface="Arial"/>
                        <a:sym typeface="Arial"/>
                      </a:endParaRPr>
                    </a:p>
                  </a:txBody>
                  <a:tcPr marL="0" marR="0" marT="6975" marB="0"/>
                </a:tc>
                <a:tc>
                  <a:txBody>
                    <a:bodyPr/>
                    <a:lstStyle/>
                    <a:p>
                      <a:pPr marL="180340" marR="0" lvl="0" indent="0" algn="l" rtl="0">
                        <a:lnSpc>
                          <a:spcPct val="100000"/>
                        </a:lnSpc>
                        <a:spcBef>
                          <a:spcPts val="0"/>
                        </a:spcBef>
                        <a:spcAft>
                          <a:spcPts val="0"/>
                        </a:spcAft>
                        <a:buNone/>
                      </a:pPr>
                      <a:r>
                        <a:rPr lang="en-US" sz="2000" u="none" strike="noStrike" cap="none">
                          <a:latin typeface="Arial"/>
                          <a:ea typeface="Arial"/>
                          <a:cs typeface="Arial"/>
                          <a:sym typeface="Arial"/>
                        </a:rPr>
                        <a:t>(AL or AX) - ((ES)0+(DI))</a:t>
                      </a:r>
                      <a:endParaRPr sz="2000" u="none" strike="noStrike" cap="none">
                        <a:latin typeface="Arial"/>
                        <a:ea typeface="Arial"/>
                        <a:cs typeface="Arial"/>
                        <a:sym typeface="Arial"/>
                      </a:endParaRPr>
                    </a:p>
                  </a:txBody>
                  <a:tcPr marL="0" marR="0" marT="6975" marB="0"/>
                </a:tc>
                <a:extLst>
                  <a:ext uri="{0D108BD9-81ED-4DB2-BD59-A6C34878D82A}">
                    <a16:rowId xmlns:a16="http://schemas.microsoft.com/office/drawing/2014/main" val="10003"/>
                  </a:ext>
                </a:extLst>
              </a:tr>
              <a:tr h="5938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tc>
                <a:tc>
                  <a:txBody>
                    <a:bodyPr/>
                    <a:lstStyle/>
                    <a:p>
                      <a:pPr marL="180340" marR="0" lvl="0" indent="0" algn="l" rtl="0">
                        <a:lnSpc>
                          <a:spcPct val="100000"/>
                        </a:lnSpc>
                        <a:spcBef>
                          <a:spcPts val="0"/>
                        </a:spcBef>
                        <a:spcAft>
                          <a:spcPts val="0"/>
                        </a:spcAft>
                        <a:buNone/>
                      </a:pPr>
                      <a:r>
                        <a:rPr lang="en-US" sz="2000" u="none" strike="noStrike" cap="none">
                          <a:latin typeface="Arial"/>
                          <a:ea typeface="Arial"/>
                          <a:cs typeface="Arial"/>
                          <a:sym typeface="Arial"/>
                        </a:rPr>
                        <a:t>(DI) </a:t>
                      </a:r>
                      <a:r>
                        <a:rPr lang="en-US" sz="2000" u="none" strike="noStrike" cap="none">
                          <a:latin typeface="Noto Sans Symbols"/>
                          <a:ea typeface="Noto Sans Symbols"/>
                          <a:cs typeface="Noto Sans Symbols"/>
                          <a:sym typeface="Noto Sans Symbols"/>
                        </a:rPr>
                        <a:t>⇓</a:t>
                      </a:r>
                      <a:r>
                        <a:rPr lang="en-US" sz="2000" u="none" strike="noStrike" cap="none">
                          <a:latin typeface="Times New Roman"/>
                          <a:ea typeface="Times New Roman"/>
                          <a:cs typeface="Times New Roman"/>
                          <a:sym typeface="Times New Roman"/>
                        </a:rPr>
                        <a:t> </a:t>
                      </a:r>
                      <a:r>
                        <a:rPr lang="en-US" sz="2000" u="none" strike="noStrike" cap="none">
                          <a:latin typeface="Arial"/>
                          <a:ea typeface="Arial"/>
                          <a:cs typeface="Arial"/>
                          <a:sym typeface="Arial"/>
                        </a:rPr>
                        <a:t>(DI) ± 1 or 2</a:t>
                      </a:r>
                      <a:endParaRPr sz="2000" u="none" strike="noStrike" cap="none">
                        <a:latin typeface="Arial"/>
                        <a:ea typeface="Arial"/>
                        <a:cs typeface="Arial"/>
                        <a:sym typeface="Arial"/>
                      </a:endParaRPr>
                    </a:p>
                  </a:txBody>
                  <a:tcPr marL="0" marR="0" marT="8900" marB="0"/>
                </a:tc>
                <a:extLst>
                  <a:ext uri="{0D108BD9-81ED-4DB2-BD59-A6C34878D82A}">
                    <a16:rowId xmlns:a16="http://schemas.microsoft.com/office/drawing/2014/main" val="10004"/>
                  </a:ext>
                </a:extLst>
              </a:tr>
              <a:tr h="133412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LODS</a:t>
                      </a:r>
                      <a:endParaRPr sz="2000" u="none" strike="noStrike" cap="none">
                        <a:latin typeface="Arial"/>
                        <a:ea typeface="Arial"/>
                        <a:cs typeface="Arial"/>
                        <a:sym typeface="Arial"/>
                      </a:endParaRPr>
                    </a:p>
                  </a:txBody>
                  <a:tcPr marL="0" marR="0" marT="230500" marB="0"/>
                </a:tc>
                <a:tc>
                  <a:txBody>
                    <a:bodyPr/>
                    <a:lstStyle/>
                    <a:p>
                      <a:pPr marL="214629" marR="85090" lvl="0" indent="0" algn="l" rtl="0">
                        <a:lnSpc>
                          <a:spcPct val="113700"/>
                        </a:lnSpc>
                        <a:spcBef>
                          <a:spcPts val="0"/>
                        </a:spcBef>
                        <a:spcAft>
                          <a:spcPts val="0"/>
                        </a:spcAft>
                        <a:buNone/>
                      </a:pPr>
                      <a:r>
                        <a:rPr lang="en-US" sz="2000" u="none" strike="noStrike" cap="none">
                          <a:latin typeface="Arial"/>
                          <a:ea typeface="Arial"/>
                          <a:cs typeface="Arial"/>
                          <a:sym typeface="Arial"/>
                        </a:rPr>
                        <a:t>Load string  DS:SI </a:t>
                      </a:r>
                      <a:r>
                        <a:rPr lang="en-US" sz="2000" u="none" strike="noStrike" cap="none">
                          <a:latin typeface="Noto Sans Symbols"/>
                          <a:ea typeface="Noto Sans Symbols"/>
                          <a:cs typeface="Noto Sans Symbols"/>
                          <a:sym typeface="Noto Sans Symbols"/>
                        </a:rPr>
                        <a:t>◊</a:t>
                      </a:r>
                      <a:r>
                        <a:rPr lang="en-US" sz="2000" u="none" strike="noStrike" cap="none">
                          <a:latin typeface="Times New Roman"/>
                          <a:ea typeface="Times New Roman"/>
                          <a:cs typeface="Times New Roman"/>
                          <a:sym typeface="Times New Roman"/>
                        </a:rPr>
                        <a:t> </a:t>
                      </a:r>
                      <a:r>
                        <a:rPr lang="en-US" sz="2000" u="none" strike="noStrike" cap="none">
                          <a:latin typeface="Arial"/>
                          <a:ea typeface="Arial"/>
                          <a:cs typeface="Arial"/>
                          <a:sym typeface="Arial"/>
                        </a:rPr>
                        <a:t>AX</a:t>
                      </a:r>
                      <a:endParaRPr sz="2000" u="none" strike="noStrike" cap="none">
                        <a:latin typeface="Arial"/>
                        <a:ea typeface="Arial"/>
                        <a:cs typeface="Arial"/>
                        <a:sym typeface="Arial"/>
                      </a:endParaRPr>
                    </a:p>
                  </a:txBody>
                  <a:tcPr marL="0" marR="0" marT="188600" marB="0"/>
                </a:tc>
                <a:tc>
                  <a:txBody>
                    <a:bodyPr/>
                    <a:lstStyle/>
                    <a:p>
                      <a:pPr marL="0" marR="0" lvl="0" indent="0" algn="l" rtl="0">
                        <a:lnSpc>
                          <a:spcPct val="100000"/>
                        </a:lnSpc>
                        <a:spcBef>
                          <a:spcPts val="0"/>
                        </a:spcBef>
                        <a:spcAft>
                          <a:spcPts val="0"/>
                        </a:spcAft>
                        <a:buNone/>
                      </a:pPr>
                      <a:endParaRPr sz="1750" u="none" strike="noStrike" cap="none">
                        <a:latin typeface="Times New Roman"/>
                        <a:ea typeface="Times New Roman"/>
                        <a:cs typeface="Times New Roman"/>
                        <a:sym typeface="Times New Roman"/>
                      </a:endParaRPr>
                    </a:p>
                    <a:p>
                      <a:pPr marL="92710" marR="211454" lvl="0" indent="0" algn="l" rtl="0">
                        <a:lnSpc>
                          <a:spcPct val="111500"/>
                        </a:lnSpc>
                        <a:spcBef>
                          <a:spcPts val="0"/>
                        </a:spcBef>
                        <a:spcAft>
                          <a:spcPts val="0"/>
                        </a:spcAft>
                        <a:buNone/>
                      </a:pPr>
                      <a:r>
                        <a:rPr lang="en-US" sz="2000" u="none" strike="noStrike" cap="none">
                          <a:latin typeface="Arial"/>
                          <a:ea typeface="Arial"/>
                          <a:cs typeface="Arial"/>
                          <a:sym typeface="Arial"/>
                        </a:rPr>
                        <a:t>LODSB/  LODSW</a:t>
                      </a:r>
                      <a:endParaRPr sz="2000" u="none" strike="noStrike" cap="none">
                        <a:latin typeface="Arial"/>
                        <a:ea typeface="Arial"/>
                        <a:cs typeface="Arial"/>
                        <a:sym typeface="Arial"/>
                      </a:endParaRPr>
                    </a:p>
                  </a:txBody>
                  <a:tcPr marL="0" marR="0" marT="1900" marB="0"/>
                </a:tc>
                <a:tc>
                  <a:txBody>
                    <a:bodyPr/>
                    <a:lstStyle/>
                    <a:p>
                      <a:pPr marL="180340" marR="780415" lvl="0" indent="0" algn="l" rtl="0">
                        <a:lnSpc>
                          <a:spcPct val="113700"/>
                        </a:lnSpc>
                        <a:spcBef>
                          <a:spcPts val="0"/>
                        </a:spcBef>
                        <a:spcAft>
                          <a:spcPts val="0"/>
                        </a:spcAft>
                        <a:buNone/>
                      </a:pPr>
                      <a:r>
                        <a:rPr lang="en-US" sz="2000" u="none" strike="noStrike" cap="none">
                          <a:latin typeface="Arial"/>
                          <a:ea typeface="Arial"/>
                          <a:cs typeface="Arial"/>
                          <a:sym typeface="Arial"/>
                        </a:rPr>
                        <a:t>(AL or AX) </a:t>
                      </a:r>
                      <a:r>
                        <a:rPr lang="en-US" sz="2000" u="none" strike="noStrike" cap="none">
                          <a:latin typeface="Noto Sans Symbols"/>
                          <a:ea typeface="Noto Sans Symbols"/>
                          <a:cs typeface="Noto Sans Symbols"/>
                          <a:sym typeface="Noto Sans Symbols"/>
                        </a:rPr>
                        <a:t>⇓</a:t>
                      </a:r>
                      <a:r>
                        <a:rPr lang="en-US" sz="2000" u="none" strike="noStrike" cap="none">
                          <a:latin typeface="Times New Roman"/>
                          <a:ea typeface="Times New Roman"/>
                          <a:cs typeface="Times New Roman"/>
                          <a:sym typeface="Times New Roman"/>
                        </a:rPr>
                        <a:t> </a:t>
                      </a:r>
                      <a:r>
                        <a:rPr lang="en-US" sz="2000" u="none" strike="noStrike" cap="none">
                          <a:latin typeface="Arial"/>
                          <a:ea typeface="Arial"/>
                          <a:cs typeface="Arial"/>
                          <a:sym typeface="Arial"/>
                        </a:rPr>
                        <a:t>((DS)0+(SI))  (SI) </a:t>
                      </a:r>
                      <a:r>
                        <a:rPr lang="en-US" sz="2000" u="none" strike="noStrike" cap="none">
                          <a:latin typeface="Noto Sans Symbols"/>
                          <a:ea typeface="Noto Sans Symbols"/>
                          <a:cs typeface="Noto Sans Symbols"/>
                          <a:sym typeface="Noto Sans Symbols"/>
                        </a:rPr>
                        <a:t>⇓</a:t>
                      </a:r>
                      <a:r>
                        <a:rPr lang="en-US" sz="2000" u="none" strike="noStrike" cap="none">
                          <a:latin typeface="Times New Roman"/>
                          <a:ea typeface="Times New Roman"/>
                          <a:cs typeface="Times New Roman"/>
                          <a:sym typeface="Times New Roman"/>
                        </a:rPr>
                        <a:t> </a:t>
                      </a:r>
                      <a:r>
                        <a:rPr lang="en-US" sz="2000" u="none" strike="noStrike" cap="none">
                          <a:latin typeface="Arial"/>
                          <a:ea typeface="Arial"/>
                          <a:cs typeface="Arial"/>
                          <a:sym typeface="Arial"/>
                        </a:rPr>
                        <a:t>(SI) ± 1 or 2</a:t>
                      </a:r>
                      <a:endParaRPr sz="2000" u="none" strike="noStrike" cap="none">
                        <a:latin typeface="Arial"/>
                        <a:ea typeface="Arial"/>
                        <a:cs typeface="Arial"/>
                        <a:sym typeface="Arial"/>
                      </a:endParaRPr>
                    </a:p>
                  </a:txBody>
                  <a:tcPr marL="0" marR="0" marT="188600" marB="0"/>
                </a:tc>
                <a:extLst>
                  <a:ext uri="{0D108BD9-81ED-4DB2-BD59-A6C34878D82A}">
                    <a16:rowId xmlns:a16="http://schemas.microsoft.com/office/drawing/2014/main" val="10005"/>
                  </a:ext>
                </a:extLst>
              </a:tr>
              <a:tr h="1083950">
                <a:tc>
                  <a:txBody>
                    <a:bodyPr/>
                    <a:lstStyle/>
                    <a:p>
                      <a:pPr marL="0" marR="0" lvl="0" indent="0" algn="l" rtl="0">
                        <a:lnSpc>
                          <a:spcPct val="100000"/>
                        </a:lnSpc>
                        <a:spcBef>
                          <a:spcPts val="0"/>
                        </a:spcBef>
                        <a:spcAft>
                          <a:spcPts val="0"/>
                        </a:spcAft>
                        <a:buNone/>
                      </a:pPr>
                      <a:endParaRPr sz="2750" u="none" strike="noStrike" cap="none">
                        <a:latin typeface="Times New Roman"/>
                        <a:ea typeface="Times New Roman"/>
                        <a:cs typeface="Times New Roman"/>
                        <a:sym typeface="Times New Roman"/>
                      </a:endParaRPr>
                    </a:p>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STOS</a:t>
                      </a:r>
                      <a:endParaRPr sz="2000" u="none" strike="noStrike" cap="none">
                        <a:latin typeface="Arial"/>
                        <a:ea typeface="Arial"/>
                        <a:cs typeface="Arial"/>
                        <a:sym typeface="Arial"/>
                      </a:endParaRPr>
                    </a:p>
                  </a:txBody>
                  <a:tcPr marL="0" marR="0" marT="625" marB="0"/>
                </a:tc>
                <a:tc>
                  <a:txBody>
                    <a:bodyPr/>
                    <a:lstStyle/>
                    <a:p>
                      <a:pPr marL="0" marR="0" lvl="0" indent="0" algn="l" rtl="0">
                        <a:lnSpc>
                          <a:spcPct val="100000"/>
                        </a:lnSpc>
                        <a:spcBef>
                          <a:spcPts val="0"/>
                        </a:spcBef>
                        <a:spcAft>
                          <a:spcPts val="0"/>
                        </a:spcAft>
                        <a:buNone/>
                      </a:pPr>
                      <a:endParaRPr sz="2450" u="none" strike="noStrike" cap="none">
                        <a:latin typeface="Times New Roman"/>
                        <a:ea typeface="Times New Roman"/>
                        <a:cs typeface="Times New Roman"/>
                        <a:sym typeface="Times New Roman"/>
                      </a:endParaRPr>
                    </a:p>
                    <a:p>
                      <a:pPr marL="214629" marR="85090" lvl="0" indent="0" algn="l" rtl="0">
                        <a:lnSpc>
                          <a:spcPct val="113700"/>
                        </a:lnSpc>
                        <a:spcBef>
                          <a:spcPts val="0"/>
                        </a:spcBef>
                        <a:spcAft>
                          <a:spcPts val="0"/>
                        </a:spcAft>
                        <a:buNone/>
                      </a:pPr>
                      <a:r>
                        <a:rPr lang="en-US" sz="2000" u="none" strike="noStrike" cap="none">
                          <a:latin typeface="Arial"/>
                          <a:ea typeface="Arial"/>
                          <a:cs typeface="Arial"/>
                          <a:sym typeface="Arial"/>
                        </a:rPr>
                        <a:t>Store string  ES:DI </a:t>
                      </a:r>
                      <a:r>
                        <a:rPr lang="en-US" sz="2000" u="none" strike="noStrike" cap="none">
                          <a:latin typeface="Noto Sans Symbols"/>
                          <a:ea typeface="Noto Sans Symbols"/>
                          <a:cs typeface="Noto Sans Symbols"/>
                          <a:sym typeface="Noto Sans Symbols"/>
                        </a:rPr>
                        <a:t>⇓</a:t>
                      </a:r>
                      <a:r>
                        <a:rPr lang="en-US" sz="2000" u="none" strike="noStrike" cap="none">
                          <a:latin typeface="Times New Roman"/>
                          <a:ea typeface="Times New Roman"/>
                          <a:cs typeface="Times New Roman"/>
                          <a:sym typeface="Times New Roman"/>
                        </a:rPr>
                        <a:t> </a:t>
                      </a:r>
                      <a:r>
                        <a:rPr lang="en-US" sz="2000" u="none" strike="noStrike" cap="none">
                          <a:latin typeface="Arial"/>
                          <a:ea typeface="Arial"/>
                          <a:cs typeface="Arial"/>
                          <a:sym typeface="Arial"/>
                        </a:rPr>
                        <a:t>AX</a:t>
                      </a:r>
                      <a:endParaRPr sz="2000" u="none" strike="noStrike" cap="none">
                        <a:latin typeface="Arial"/>
                        <a:ea typeface="Arial"/>
                        <a:cs typeface="Arial"/>
                        <a:sym typeface="Arial"/>
                      </a:endParaRPr>
                    </a:p>
                  </a:txBody>
                  <a:tcPr marL="0" marR="0" marT="2550" marB="0"/>
                </a:tc>
                <a:tc>
                  <a:txBody>
                    <a:bodyPr/>
                    <a:lstStyle/>
                    <a:p>
                      <a:pPr marL="0" marR="0" lvl="0" indent="0" algn="l" rtl="0">
                        <a:lnSpc>
                          <a:spcPct val="100000"/>
                        </a:lnSpc>
                        <a:spcBef>
                          <a:spcPts val="0"/>
                        </a:spcBef>
                        <a:spcAft>
                          <a:spcPts val="0"/>
                        </a:spcAft>
                        <a:buNone/>
                      </a:pPr>
                      <a:endParaRPr sz="2900" u="none" strike="noStrike" cap="none">
                        <a:latin typeface="Times New Roman"/>
                        <a:ea typeface="Times New Roman"/>
                        <a:cs typeface="Times New Roman"/>
                        <a:sym typeface="Times New Roman"/>
                      </a:endParaRPr>
                    </a:p>
                    <a:p>
                      <a:pPr marL="92710" marR="212725" lvl="0" indent="0" algn="l" rtl="0">
                        <a:lnSpc>
                          <a:spcPct val="111500"/>
                        </a:lnSpc>
                        <a:spcBef>
                          <a:spcPts val="0"/>
                        </a:spcBef>
                        <a:spcAft>
                          <a:spcPts val="0"/>
                        </a:spcAft>
                        <a:buNone/>
                      </a:pPr>
                      <a:r>
                        <a:rPr lang="en-US" sz="2000" u="none" strike="noStrike" cap="none">
                          <a:latin typeface="Arial"/>
                          <a:ea typeface="Arial"/>
                          <a:cs typeface="Arial"/>
                          <a:sym typeface="Arial"/>
                        </a:rPr>
                        <a:t>STOSB/  STOSW</a:t>
                      </a:r>
                      <a:endParaRPr sz="2000" u="none" strike="noStrike" cap="none">
                        <a:latin typeface="Arial"/>
                        <a:ea typeface="Arial"/>
                        <a:cs typeface="Arial"/>
                        <a:sym typeface="Arial"/>
                      </a:endParaRPr>
                    </a:p>
                  </a:txBody>
                  <a:tcPr marL="0" marR="0" marT="6350" marB="0"/>
                </a:tc>
                <a:tc>
                  <a:txBody>
                    <a:bodyPr/>
                    <a:lstStyle/>
                    <a:p>
                      <a:pPr marL="0" marR="0" lvl="0" indent="0" algn="l" rtl="0">
                        <a:lnSpc>
                          <a:spcPct val="100000"/>
                        </a:lnSpc>
                        <a:spcBef>
                          <a:spcPts val="0"/>
                        </a:spcBef>
                        <a:spcAft>
                          <a:spcPts val="0"/>
                        </a:spcAft>
                        <a:buNone/>
                      </a:pPr>
                      <a:endParaRPr sz="2450" u="none" strike="noStrike" cap="none">
                        <a:latin typeface="Times New Roman"/>
                        <a:ea typeface="Times New Roman"/>
                        <a:cs typeface="Times New Roman"/>
                        <a:sym typeface="Times New Roman"/>
                      </a:endParaRPr>
                    </a:p>
                    <a:p>
                      <a:pPr marL="180340" marR="24130" lvl="0" indent="0" algn="l" rtl="0">
                        <a:lnSpc>
                          <a:spcPct val="114199"/>
                        </a:lnSpc>
                        <a:spcBef>
                          <a:spcPts val="0"/>
                        </a:spcBef>
                        <a:spcAft>
                          <a:spcPts val="0"/>
                        </a:spcAft>
                        <a:buNone/>
                      </a:pPr>
                      <a:r>
                        <a:rPr lang="en-US" sz="2000" u="none" strike="noStrike" cap="none">
                          <a:latin typeface="Arial"/>
                          <a:ea typeface="Arial"/>
                          <a:cs typeface="Arial"/>
                          <a:sym typeface="Arial"/>
                        </a:rPr>
                        <a:t>((ES)0+(DI)) </a:t>
                      </a:r>
                      <a:r>
                        <a:rPr lang="en-US" sz="2000" u="none" strike="noStrike" cap="none">
                          <a:latin typeface="Noto Sans Symbols"/>
                          <a:ea typeface="Noto Sans Symbols"/>
                          <a:cs typeface="Noto Sans Symbols"/>
                          <a:sym typeface="Noto Sans Symbols"/>
                        </a:rPr>
                        <a:t>⇓</a:t>
                      </a:r>
                      <a:r>
                        <a:rPr lang="en-US" sz="2000" u="none" strike="noStrike" cap="none">
                          <a:latin typeface="Times New Roman"/>
                          <a:ea typeface="Times New Roman"/>
                          <a:cs typeface="Times New Roman"/>
                          <a:sym typeface="Times New Roman"/>
                        </a:rPr>
                        <a:t> </a:t>
                      </a:r>
                      <a:r>
                        <a:rPr lang="en-US" sz="2000" u="none" strike="noStrike" cap="none">
                          <a:latin typeface="Arial"/>
                          <a:ea typeface="Arial"/>
                          <a:cs typeface="Arial"/>
                          <a:sym typeface="Arial"/>
                        </a:rPr>
                        <a:t>(AL or A) </a:t>
                      </a:r>
                      <a:r>
                        <a:rPr lang="en-US" sz="2000" u="none" strike="noStrike" cap="none">
                          <a:latin typeface="Times New Roman"/>
                          <a:ea typeface="Times New Roman"/>
                          <a:cs typeface="Times New Roman"/>
                          <a:sym typeface="Times New Roman"/>
                        </a:rPr>
                        <a:t>± </a:t>
                      </a:r>
                      <a:r>
                        <a:rPr lang="en-US" sz="2000" u="none" strike="noStrike" cap="none">
                          <a:latin typeface="Arial"/>
                          <a:ea typeface="Arial"/>
                          <a:cs typeface="Arial"/>
                          <a:sym typeface="Arial"/>
                        </a:rPr>
                        <a:t>1 or 2  (DI) </a:t>
                      </a:r>
                      <a:r>
                        <a:rPr lang="en-US" sz="2000" u="none" strike="noStrike" cap="none">
                          <a:latin typeface="Noto Sans Symbols"/>
                          <a:ea typeface="Noto Sans Symbols"/>
                          <a:cs typeface="Noto Sans Symbols"/>
                          <a:sym typeface="Noto Sans Symbols"/>
                        </a:rPr>
                        <a:t>⇓</a:t>
                      </a:r>
                      <a:r>
                        <a:rPr lang="en-US" sz="2000" u="none" strike="noStrike" cap="none">
                          <a:latin typeface="Times New Roman"/>
                          <a:ea typeface="Times New Roman"/>
                          <a:cs typeface="Times New Roman"/>
                          <a:sym typeface="Times New Roman"/>
                        </a:rPr>
                        <a:t> </a:t>
                      </a:r>
                      <a:r>
                        <a:rPr lang="en-US" sz="2000" u="none" strike="noStrike" cap="none">
                          <a:latin typeface="Arial"/>
                          <a:ea typeface="Arial"/>
                          <a:cs typeface="Arial"/>
                          <a:sym typeface="Arial"/>
                        </a:rPr>
                        <a:t>(DI) ± 1 or 2</a:t>
                      </a:r>
                      <a:endParaRPr/>
                    </a:p>
                  </a:txBody>
                  <a:tcPr marL="0" marR="0" marT="1275" marB="0"/>
                </a:tc>
                <a:extLst>
                  <a:ext uri="{0D108BD9-81ED-4DB2-BD59-A6C34878D82A}">
                    <a16:rowId xmlns:a16="http://schemas.microsoft.com/office/drawing/2014/main" val="10006"/>
                  </a:ext>
                </a:extLst>
              </a:tr>
            </a:tbl>
          </a:graphicData>
        </a:graphic>
      </p:graphicFrame>
      <p:sp>
        <p:nvSpPr>
          <p:cNvPr id="826" name="Google Shape;826;p54"/>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55"/>
          <p:cNvSpPr txBox="1">
            <a:spLocks noGrp="1"/>
          </p:cNvSpPr>
          <p:nvPr>
            <p:ph type="title"/>
          </p:nvPr>
        </p:nvSpPr>
        <p:spPr>
          <a:xfrm>
            <a:off x="77469" y="330200"/>
            <a:ext cx="700849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b="1">
                <a:solidFill>
                  <a:srgbClr val="FC1D0C"/>
                </a:solidFill>
                <a:latin typeface="Arial"/>
                <a:ea typeface="Arial"/>
                <a:cs typeface="Arial"/>
                <a:sym typeface="Arial"/>
              </a:rPr>
              <a:t>Branch group of instructions</a:t>
            </a:r>
            <a:endParaRPr sz="4000">
              <a:latin typeface="Arial"/>
              <a:ea typeface="Arial"/>
              <a:cs typeface="Arial"/>
              <a:sym typeface="Arial"/>
            </a:endParaRPr>
          </a:p>
        </p:txBody>
      </p:sp>
      <p:sp>
        <p:nvSpPr>
          <p:cNvPr id="832" name="Google Shape;832;p55"/>
          <p:cNvSpPr txBox="1"/>
          <p:nvPr/>
        </p:nvSpPr>
        <p:spPr>
          <a:xfrm>
            <a:off x="77469" y="1452879"/>
            <a:ext cx="8985250" cy="1798320"/>
          </a:xfrm>
          <a:prstGeom prst="rect">
            <a:avLst/>
          </a:prstGeom>
          <a:noFill/>
          <a:ln>
            <a:noFill/>
          </a:ln>
        </p:spPr>
        <p:txBody>
          <a:bodyPr spcFirstLastPara="1" wrap="square" lIns="0" tIns="38725" rIns="0" bIns="0" anchor="t" anchorCtr="0">
            <a:spAutoFit/>
          </a:bodyPr>
          <a:lstStyle/>
          <a:p>
            <a:pPr marL="12700" marR="5080" lvl="0" indent="0" algn="just" rtl="0">
              <a:lnSpc>
                <a:spcPct val="92900"/>
              </a:lnSpc>
              <a:spcBef>
                <a:spcPts val="0"/>
              </a:spcBef>
              <a:spcAft>
                <a:spcPts val="0"/>
              </a:spcAft>
              <a:buNone/>
            </a:pPr>
            <a:r>
              <a:rPr lang="en-US" sz="2400" b="1">
                <a:solidFill>
                  <a:schemeClr val="dk1"/>
                </a:solidFill>
                <a:latin typeface="Arial"/>
                <a:ea typeface="Arial"/>
                <a:cs typeface="Arial"/>
                <a:sym typeface="Arial"/>
              </a:rPr>
              <a:t>Branch instructions provide lot of convenience to the  programmer to perform operations selectively, repetitively  etc.</a:t>
            </a:r>
            <a:endParaRPr sz="2400">
              <a:solidFill>
                <a:schemeClr val="dk1"/>
              </a:solidFill>
              <a:latin typeface="Arial"/>
              <a:ea typeface="Arial"/>
              <a:cs typeface="Arial"/>
              <a:sym typeface="Arial"/>
            </a:endParaRPr>
          </a:p>
          <a:p>
            <a:pPr marL="0" marR="0" lvl="0" indent="0" algn="l" rtl="0">
              <a:lnSpc>
                <a:spcPct val="100000"/>
              </a:lnSpc>
              <a:spcBef>
                <a:spcPts val="30"/>
              </a:spcBef>
              <a:spcAft>
                <a:spcPts val="0"/>
              </a:spcAft>
              <a:buNone/>
            </a:pPr>
            <a:endParaRPr sz="245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400">
                <a:solidFill>
                  <a:schemeClr val="dk1"/>
                </a:solidFill>
                <a:latin typeface="Arial"/>
                <a:ea typeface="Arial"/>
                <a:cs typeface="Arial"/>
                <a:sym typeface="Arial"/>
              </a:rPr>
              <a:t>Branch group of instructions</a:t>
            </a:r>
            <a:endParaRPr sz="2400">
              <a:solidFill>
                <a:schemeClr val="dk1"/>
              </a:solidFill>
              <a:latin typeface="Arial"/>
              <a:ea typeface="Arial"/>
              <a:cs typeface="Arial"/>
              <a:sym typeface="Arial"/>
            </a:endParaRPr>
          </a:p>
        </p:txBody>
      </p:sp>
      <p:sp>
        <p:nvSpPr>
          <p:cNvPr id="833" name="Google Shape;833;p55"/>
          <p:cNvSpPr txBox="1"/>
          <p:nvPr/>
        </p:nvSpPr>
        <p:spPr>
          <a:xfrm>
            <a:off x="77469" y="4044950"/>
            <a:ext cx="1546860" cy="731520"/>
          </a:xfrm>
          <a:prstGeom prst="rect">
            <a:avLst/>
          </a:prstGeom>
          <a:noFill/>
          <a:ln>
            <a:noFill/>
          </a:ln>
        </p:spPr>
        <p:txBody>
          <a:bodyPr spcFirstLastPara="1" wrap="square" lIns="0" tIns="45075" rIns="0" bIns="0" anchor="t" anchorCtr="0">
            <a:spAutoFit/>
          </a:bodyPr>
          <a:lstStyle/>
          <a:p>
            <a:pPr marL="12700" marR="5080" lvl="0" indent="0" algn="l" rtl="0">
              <a:lnSpc>
                <a:spcPct val="111666"/>
              </a:lnSpc>
              <a:spcBef>
                <a:spcPts val="0"/>
              </a:spcBef>
              <a:spcAft>
                <a:spcPts val="0"/>
              </a:spcAft>
              <a:buNone/>
            </a:pPr>
            <a:r>
              <a:rPr lang="en-US" sz="2400">
                <a:solidFill>
                  <a:schemeClr val="dk1"/>
                </a:solidFill>
                <a:latin typeface="Arial"/>
                <a:ea typeface="Arial"/>
                <a:cs typeface="Arial"/>
                <a:sym typeface="Arial"/>
              </a:rPr>
              <a:t>Conditional  jumps</a:t>
            </a:r>
            <a:endParaRPr sz="2400">
              <a:solidFill>
                <a:schemeClr val="dk1"/>
              </a:solidFill>
              <a:latin typeface="Arial"/>
              <a:ea typeface="Arial"/>
              <a:cs typeface="Arial"/>
              <a:sym typeface="Arial"/>
            </a:endParaRPr>
          </a:p>
        </p:txBody>
      </p:sp>
      <p:sp>
        <p:nvSpPr>
          <p:cNvPr id="834" name="Google Shape;834;p55"/>
          <p:cNvSpPr txBox="1"/>
          <p:nvPr/>
        </p:nvSpPr>
        <p:spPr>
          <a:xfrm>
            <a:off x="1982470" y="4044950"/>
            <a:ext cx="1242060" cy="1070610"/>
          </a:xfrm>
          <a:prstGeom prst="rect">
            <a:avLst/>
          </a:prstGeom>
          <a:noFill/>
          <a:ln>
            <a:noFill/>
          </a:ln>
        </p:spPr>
        <p:txBody>
          <a:bodyPr spcFirstLastPara="1" wrap="square" lIns="0" tIns="38725" rIns="0" bIns="0" anchor="t" anchorCtr="0">
            <a:spAutoFit/>
          </a:bodyPr>
          <a:lstStyle/>
          <a:p>
            <a:pPr marL="12700" marR="5080" lvl="0" indent="0" algn="l" rtl="0">
              <a:lnSpc>
                <a:spcPct val="92900"/>
              </a:lnSpc>
              <a:spcBef>
                <a:spcPts val="0"/>
              </a:spcBef>
              <a:spcAft>
                <a:spcPts val="0"/>
              </a:spcAft>
              <a:buNone/>
            </a:pPr>
            <a:r>
              <a:rPr lang="en-US" sz="2400">
                <a:solidFill>
                  <a:schemeClr val="dk1"/>
                </a:solidFill>
                <a:latin typeface="Arial"/>
                <a:ea typeface="Arial"/>
                <a:cs typeface="Arial"/>
                <a:sym typeface="Arial"/>
              </a:rPr>
              <a:t>Uncondi-  tional  jump</a:t>
            </a:r>
            <a:endParaRPr sz="2400">
              <a:solidFill>
                <a:schemeClr val="dk1"/>
              </a:solidFill>
              <a:latin typeface="Arial"/>
              <a:ea typeface="Arial"/>
              <a:cs typeface="Arial"/>
              <a:sym typeface="Arial"/>
            </a:endParaRPr>
          </a:p>
        </p:txBody>
      </p:sp>
      <p:sp>
        <p:nvSpPr>
          <p:cNvPr id="835" name="Google Shape;835;p55"/>
          <p:cNvSpPr txBox="1"/>
          <p:nvPr/>
        </p:nvSpPr>
        <p:spPr>
          <a:xfrm>
            <a:off x="3506470" y="4044950"/>
            <a:ext cx="1565275" cy="731520"/>
          </a:xfrm>
          <a:prstGeom prst="rect">
            <a:avLst/>
          </a:prstGeom>
          <a:noFill/>
          <a:ln>
            <a:noFill/>
          </a:ln>
        </p:spPr>
        <p:txBody>
          <a:bodyPr spcFirstLastPara="1" wrap="square" lIns="0" tIns="45075" rIns="0" bIns="0" anchor="t" anchorCtr="0">
            <a:spAutoFit/>
          </a:bodyPr>
          <a:lstStyle/>
          <a:p>
            <a:pPr marL="12700" marR="5080" lvl="0" indent="0" algn="l" rtl="0">
              <a:lnSpc>
                <a:spcPct val="111666"/>
              </a:lnSpc>
              <a:spcBef>
                <a:spcPts val="0"/>
              </a:spcBef>
              <a:spcAft>
                <a:spcPts val="0"/>
              </a:spcAft>
              <a:buNone/>
            </a:pPr>
            <a:r>
              <a:rPr lang="en-US" sz="2400">
                <a:solidFill>
                  <a:schemeClr val="dk1"/>
                </a:solidFill>
                <a:latin typeface="Arial"/>
                <a:ea typeface="Arial"/>
                <a:cs typeface="Arial"/>
                <a:sym typeface="Arial"/>
              </a:rPr>
              <a:t>Iteration  instructions</a:t>
            </a:r>
            <a:endParaRPr sz="2400">
              <a:solidFill>
                <a:schemeClr val="dk1"/>
              </a:solidFill>
              <a:latin typeface="Arial"/>
              <a:ea typeface="Arial"/>
              <a:cs typeface="Arial"/>
              <a:sym typeface="Arial"/>
            </a:endParaRPr>
          </a:p>
        </p:txBody>
      </p:sp>
      <p:sp>
        <p:nvSpPr>
          <p:cNvPr id="836" name="Google Shape;836;p55"/>
          <p:cNvSpPr txBox="1"/>
          <p:nvPr/>
        </p:nvSpPr>
        <p:spPr>
          <a:xfrm>
            <a:off x="5411470" y="4044950"/>
            <a:ext cx="1565910" cy="731520"/>
          </a:xfrm>
          <a:prstGeom prst="rect">
            <a:avLst/>
          </a:prstGeom>
          <a:noFill/>
          <a:ln>
            <a:noFill/>
          </a:ln>
        </p:spPr>
        <p:txBody>
          <a:bodyPr spcFirstLastPara="1" wrap="square" lIns="0" tIns="12700" rIns="0" bIns="0" anchor="t" anchorCtr="0">
            <a:spAutoFit/>
          </a:bodyPr>
          <a:lstStyle/>
          <a:p>
            <a:pPr marL="12700" marR="0" lvl="0" indent="0" algn="l" rtl="0">
              <a:lnSpc>
                <a:spcPct val="115833"/>
              </a:lnSpc>
              <a:spcBef>
                <a:spcPts val="0"/>
              </a:spcBef>
              <a:spcAft>
                <a:spcPts val="0"/>
              </a:spcAft>
              <a:buNone/>
            </a:pPr>
            <a:r>
              <a:rPr lang="en-US" sz="2400">
                <a:solidFill>
                  <a:schemeClr val="dk1"/>
                </a:solidFill>
                <a:latin typeface="Arial"/>
                <a:ea typeface="Arial"/>
                <a:cs typeface="Arial"/>
                <a:sym typeface="Arial"/>
              </a:rPr>
              <a:t>CALL</a:t>
            </a:r>
            <a:endParaRPr sz="2400">
              <a:solidFill>
                <a:schemeClr val="dk1"/>
              </a:solidFill>
              <a:latin typeface="Arial"/>
              <a:ea typeface="Arial"/>
              <a:cs typeface="Arial"/>
              <a:sym typeface="Arial"/>
            </a:endParaRPr>
          </a:p>
          <a:p>
            <a:pPr marL="12700" marR="0" lvl="0" indent="0" algn="l" rtl="0">
              <a:lnSpc>
                <a:spcPct val="115833"/>
              </a:lnSpc>
              <a:spcBef>
                <a:spcPts val="0"/>
              </a:spcBef>
              <a:spcAft>
                <a:spcPts val="0"/>
              </a:spcAft>
              <a:buNone/>
            </a:pPr>
            <a:r>
              <a:rPr lang="en-US" sz="2400">
                <a:solidFill>
                  <a:schemeClr val="dk1"/>
                </a:solidFill>
                <a:latin typeface="Arial"/>
                <a:ea typeface="Arial"/>
                <a:cs typeface="Arial"/>
                <a:sym typeface="Arial"/>
              </a:rPr>
              <a:t>instructions</a:t>
            </a:r>
            <a:endParaRPr sz="2400">
              <a:solidFill>
                <a:schemeClr val="dk1"/>
              </a:solidFill>
              <a:latin typeface="Arial"/>
              <a:ea typeface="Arial"/>
              <a:cs typeface="Arial"/>
              <a:sym typeface="Arial"/>
            </a:endParaRPr>
          </a:p>
        </p:txBody>
      </p:sp>
      <p:sp>
        <p:nvSpPr>
          <p:cNvPr id="837" name="Google Shape;837;p55"/>
          <p:cNvSpPr txBox="1"/>
          <p:nvPr/>
        </p:nvSpPr>
        <p:spPr>
          <a:xfrm>
            <a:off x="7316469" y="4044950"/>
            <a:ext cx="1564640" cy="731520"/>
          </a:xfrm>
          <a:prstGeom prst="rect">
            <a:avLst/>
          </a:prstGeom>
          <a:noFill/>
          <a:ln>
            <a:noFill/>
          </a:ln>
        </p:spPr>
        <p:txBody>
          <a:bodyPr spcFirstLastPara="1" wrap="square" lIns="0" tIns="45075" rIns="0" bIns="0" anchor="t" anchorCtr="0">
            <a:spAutoFit/>
          </a:bodyPr>
          <a:lstStyle/>
          <a:p>
            <a:pPr marL="12700" marR="5080" lvl="0" indent="0" algn="l" rtl="0">
              <a:lnSpc>
                <a:spcPct val="111666"/>
              </a:lnSpc>
              <a:spcBef>
                <a:spcPts val="0"/>
              </a:spcBef>
              <a:spcAft>
                <a:spcPts val="0"/>
              </a:spcAft>
              <a:buNone/>
            </a:pPr>
            <a:r>
              <a:rPr lang="en-US" sz="2400">
                <a:solidFill>
                  <a:schemeClr val="dk1"/>
                </a:solidFill>
                <a:latin typeface="Arial"/>
                <a:ea typeface="Arial"/>
                <a:cs typeface="Arial"/>
                <a:sym typeface="Arial"/>
              </a:rPr>
              <a:t>Return  instructions</a:t>
            </a:r>
            <a:endParaRPr sz="2400">
              <a:solidFill>
                <a:schemeClr val="dk1"/>
              </a:solidFill>
              <a:latin typeface="Arial"/>
              <a:ea typeface="Arial"/>
              <a:cs typeface="Arial"/>
              <a:sym typeface="Arial"/>
            </a:endParaRPr>
          </a:p>
        </p:txBody>
      </p:sp>
      <p:sp>
        <p:nvSpPr>
          <p:cNvPr id="838" name="Google Shape;838;p55"/>
          <p:cNvSpPr/>
          <p:nvPr/>
        </p:nvSpPr>
        <p:spPr>
          <a:xfrm>
            <a:off x="2895600" y="3429000"/>
            <a:ext cx="0" cy="463550"/>
          </a:xfrm>
          <a:custGeom>
            <a:avLst/>
            <a:gdLst/>
            <a:ahLst/>
            <a:cxnLst/>
            <a:rect l="l" t="t" r="r" b="b"/>
            <a:pathLst>
              <a:path w="120000" h="463550" extrusionOk="0">
                <a:moveTo>
                  <a:pt x="0" y="0"/>
                </a:moveTo>
                <a:lnTo>
                  <a:pt x="0" y="4635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9" name="Google Shape;839;p55"/>
          <p:cNvSpPr/>
          <p:nvPr/>
        </p:nvSpPr>
        <p:spPr>
          <a:xfrm>
            <a:off x="2857500" y="3887470"/>
            <a:ext cx="76200" cy="74930"/>
          </a:xfrm>
          <a:custGeom>
            <a:avLst/>
            <a:gdLst/>
            <a:ahLst/>
            <a:cxnLst/>
            <a:rect l="l" t="t" r="r" b="b"/>
            <a:pathLst>
              <a:path w="76200" h="74929" extrusionOk="0">
                <a:moveTo>
                  <a:pt x="76200" y="0"/>
                </a:moveTo>
                <a:lnTo>
                  <a:pt x="0" y="0"/>
                </a:lnTo>
                <a:lnTo>
                  <a:pt x="38100" y="74929"/>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0" name="Google Shape;840;p55"/>
          <p:cNvSpPr/>
          <p:nvPr/>
        </p:nvSpPr>
        <p:spPr>
          <a:xfrm>
            <a:off x="4343400" y="3429000"/>
            <a:ext cx="0" cy="463550"/>
          </a:xfrm>
          <a:custGeom>
            <a:avLst/>
            <a:gdLst/>
            <a:ahLst/>
            <a:cxnLst/>
            <a:rect l="l" t="t" r="r" b="b"/>
            <a:pathLst>
              <a:path w="120000" h="463550" extrusionOk="0">
                <a:moveTo>
                  <a:pt x="0" y="0"/>
                </a:moveTo>
                <a:lnTo>
                  <a:pt x="0" y="4635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1" name="Google Shape;841;p55"/>
          <p:cNvSpPr/>
          <p:nvPr/>
        </p:nvSpPr>
        <p:spPr>
          <a:xfrm>
            <a:off x="4305300" y="3887470"/>
            <a:ext cx="76200" cy="74930"/>
          </a:xfrm>
          <a:custGeom>
            <a:avLst/>
            <a:gdLst/>
            <a:ahLst/>
            <a:cxnLst/>
            <a:rect l="l" t="t" r="r" b="b"/>
            <a:pathLst>
              <a:path w="76200" h="74929" extrusionOk="0">
                <a:moveTo>
                  <a:pt x="76200" y="0"/>
                </a:moveTo>
                <a:lnTo>
                  <a:pt x="0" y="0"/>
                </a:lnTo>
                <a:lnTo>
                  <a:pt x="38100" y="74929"/>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2" name="Google Shape;842;p55"/>
          <p:cNvSpPr/>
          <p:nvPr/>
        </p:nvSpPr>
        <p:spPr>
          <a:xfrm>
            <a:off x="5943600" y="3352800"/>
            <a:ext cx="0" cy="539750"/>
          </a:xfrm>
          <a:custGeom>
            <a:avLst/>
            <a:gdLst/>
            <a:ahLst/>
            <a:cxnLst/>
            <a:rect l="l" t="t" r="r" b="b"/>
            <a:pathLst>
              <a:path w="120000" h="539750" extrusionOk="0">
                <a:moveTo>
                  <a:pt x="0" y="0"/>
                </a:moveTo>
                <a:lnTo>
                  <a:pt x="0" y="5397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3" name="Google Shape;843;p55"/>
          <p:cNvSpPr/>
          <p:nvPr/>
        </p:nvSpPr>
        <p:spPr>
          <a:xfrm>
            <a:off x="5905500" y="3887470"/>
            <a:ext cx="76200" cy="74930"/>
          </a:xfrm>
          <a:custGeom>
            <a:avLst/>
            <a:gdLst/>
            <a:ahLst/>
            <a:cxnLst/>
            <a:rect l="l" t="t" r="r" b="b"/>
            <a:pathLst>
              <a:path w="76200" h="74929" extrusionOk="0">
                <a:moveTo>
                  <a:pt x="76200" y="0"/>
                </a:moveTo>
                <a:lnTo>
                  <a:pt x="0" y="0"/>
                </a:lnTo>
                <a:lnTo>
                  <a:pt x="38100" y="74929"/>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4" name="Google Shape;844;p55"/>
          <p:cNvSpPr/>
          <p:nvPr/>
        </p:nvSpPr>
        <p:spPr>
          <a:xfrm>
            <a:off x="6934200" y="3352800"/>
            <a:ext cx="781050" cy="567690"/>
          </a:xfrm>
          <a:custGeom>
            <a:avLst/>
            <a:gdLst/>
            <a:ahLst/>
            <a:cxnLst/>
            <a:rect l="l" t="t" r="r" b="b"/>
            <a:pathLst>
              <a:path w="781050" h="567689" extrusionOk="0">
                <a:moveTo>
                  <a:pt x="0" y="0"/>
                </a:moveTo>
                <a:lnTo>
                  <a:pt x="781050" y="56768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5" name="Google Shape;845;p55"/>
          <p:cNvSpPr/>
          <p:nvPr/>
        </p:nvSpPr>
        <p:spPr>
          <a:xfrm>
            <a:off x="7688580" y="3887470"/>
            <a:ext cx="83820" cy="74930"/>
          </a:xfrm>
          <a:custGeom>
            <a:avLst/>
            <a:gdLst/>
            <a:ahLst/>
            <a:cxnLst/>
            <a:rect l="l" t="t" r="r" b="b"/>
            <a:pathLst>
              <a:path w="83820" h="74929" extrusionOk="0">
                <a:moveTo>
                  <a:pt x="44450" y="0"/>
                </a:moveTo>
                <a:lnTo>
                  <a:pt x="0" y="60959"/>
                </a:lnTo>
                <a:lnTo>
                  <a:pt x="83820" y="74929"/>
                </a:lnTo>
                <a:lnTo>
                  <a:pt x="4445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6" name="Google Shape;846;p55"/>
          <p:cNvSpPr/>
          <p:nvPr/>
        </p:nvSpPr>
        <p:spPr>
          <a:xfrm>
            <a:off x="1504950" y="3352800"/>
            <a:ext cx="781050" cy="567690"/>
          </a:xfrm>
          <a:custGeom>
            <a:avLst/>
            <a:gdLst/>
            <a:ahLst/>
            <a:cxnLst/>
            <a:rect l="l" t="t" r="r" b="b"/>
            <a:pathLst>
              <a:path w="781050" h="567689" extrusionOk="0">
                <a:moveTo>
                  <a:pt x="781050" y="0"/>
                </a:moveTo>
                <a:lnTo>
                  <a:pt x="0" y="56768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7" name="Google Shape;847;p55"/>
          <p:cNvSpPr/>
          <p:nvPr/>
        </p:nvSpPr>
        <p:spPr>
          <a:xfrm>
            <a:off x="1447800" y="3887470"/>
            <a:ext cx="83820" cy="74930"/>
          </a:xfrm>
          <a:custGeom>
            <a:avLst/>
            <a:gdLst/>
            <a:ahLst/>
            <a:cxnLst/>
            <a:rect l="l" t="t" r="r" b="b"/>
            <a:pathLst>
              <a:path w="83819" h="74929" extrusionOk="0">
                <a:moveTo>
                  <a:pt x="39369" y="0"/>
                </a:moveTo>
                <a:lnTo>
                  <a:pt x="0" y="74929"/>
                </a:lnTo>
                <a:lnTo>
                  <a:pt x="83819" y="60959"/>
                </a:lnTo>
                <a:lnTo>
                  <a:pt x="3936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8" name="Google Shape;848;p55"/>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383540" y="388620"/>
            <a:ext cx="246380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Applications</a:t>
            </a:r>
            <a:endParaRPr sz="3200">
              <a:latin typeface="Arial"/>
              <a:ea typeface="Arial"/>
              <a:cs typeface="Arial"/>
              <a:sym typeface="Arial"/>
            </a:endParaRPr>
          </a:p>
        </p:txBody>
      </p:sp>
      <p:sp>
        <p:nvSpPr>
          <p:cNvPr id="88" name="Google Shape;88;p11"/>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123825" lvl="0" indent="0" algn="l" rtl="0">
              <a:lnSpc>
                <a:spcPct val="117499"/>
              </a:lnSpc>
              <a:spcBef>
                <a:spcPts val="0"/>
              </a:spcBef>
              <a:spcAft>
                <a:spcPts val="0"/>
              </a:spcAft>
              <a:buNone/>
            </a:pPr>
            <a:fld id="{00000000-1234-1234-1234-123412341234}" type="slidenum">
              <a:rPr lang="en-US"/>
              <a:t>5</a:t>
            </a:fld>
            <a:endParaRPr/>
          </a:p>
        </p:txBody>
      </p:sp>
      <p:sp>
        <p:nvSpPr>
          <p:cNvPr id="89" name="Google Shape;89;p11"/>
          <p:cNvSpPr txBox="1"/>
          <p:nvPr/>
        </p:nvSpPr>
        <p:spPr>
          <a:xfrm>
            <a:off x="535940" y="1158240"/>
            <a:ext cx="2735580" cy="505267"/>
          </a:xfrm>
          <a:prstGeom prst="rect">
            <a:avLst/>
          </a:prstGeom>
          <a:noFill/>
          <a:ln>
            <a:noFill/>
          </a:ln>
        </p:spPr>
        <p:txBody>
          <a:bodyPr spcFirstLastPara="1" wrap="square" lIns="0" tIns="12700" rIns="0" bIns="0" anchor="t" anchorCtr="0">
            <a:spAutoFit/>
          </a:bodyPr>
          <a:lstStyle/>
          <a:p>
            <a:pPr marL="355600" marR="0" lvl="0" indent="-342900" algn="l" rtl="0">
              <a:lnSpc>
                <a:spcPct val="100000"/>
              </a:lnSpc>
              <a:spcBef>
                <a:spcPts val="0"/>
              </a:spcBef>
              <a:spcAft>
                <a:spcPts val="0"/>
              </a:spcAft>
              <a:buClr>
                <a:srgbClr val="000000"/>
              </a:buClr>
              <a:buSzPts val="3200"/>
              <a:buFont typeface="Arial"/>
              <a:buChar char="•"/>
            </a:pPr>
            <a:r>
              <a:rPr lang="en-US" sz="3200" b="1" dirty="0">
                <a:solidFill>
                  <a:srgbClr val="003399"/>
                </a:solidFill>
                <a:latin typeface="Arial"/>
                <a:ea typeface="Arial"/>
                <a:cs typeface="Arial"/>
                <a:sym typeface="Arial"/>
              </a:rPr>
              <a:t>One</a:t>
            </a:r>
            <a:r>
              <a:rPr lang="en-US" sz="3200" b="1" dirty="0">
                <a:solidFill>
                  <a:srgbClr val="003399"/>
                </a:solidFill>
              </a:rPr>
              <a:t> </a:t>
            </a:r>
            <a:r>
              <a:rPr lang="en-US" sz="3200" b="1" dirty="0">
                <a:solidFill>
                  <a:srgbClr val="003399"/>
                </a:solidFill>
                <a:latin typeface="Arial"/>
                <a:ea typeface="Arial"/>
                <a:cs typeface="Arial"/>
                <a:sym typeface="Arial"/>
              </a:rPr>
              <a:t>of the</a:t>
            </a:r>
            <a:endParaRPr sz="3200" dirty="0">
              <a:solidFill>
                <a:schemeClr val="dk1"/>
              </a:solidFill>
              <a:latin typeface="Arial"/>
              <a:ea typeface="Arial"/>
              <a:cs typeface="Arial"/>
              <a:sym typeface="Arial"/>
            </a:endParaRPr>
          </a:p>
        </p:txBody>
      </p:sp>
      <p:sp>
        <p:nvSpPr>
          <p:cNvPr id="90" name="Google Shape;90;p11"/>
          <p:cNvSpPr txBox="1"/>
          <p:nvPr/>
        </p:nvSpPr>
        <p:spPr>
          <a:xfrm>
            <a:off x="3010534" y="1145540"/>
            <a:ext cx="996950" cy="5130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200" b="1" dirty="0">
                <a:solidFill>
                  <a:srgbClr val="003399"/>
                </a:solidFill>
                <a:latin typeface="Arial"/>
                <a:ea typeface="Arial"/>
                <a:cs typeface="Arial"/>
                <a:sym typeface="Arial"/>
              </a:rPr>
              <a:t>most</a:t>
            </a:r>
            <a:endParaRPr sz="3200" dirty="0">
              <a:solidFill>
                <a:schemeClr val="dk1"/>
              </a:solidFill>
              <a:latin typeface="Arial"/>
              <a:ea typeface="Arial"/>
              <a:cs typeface="Arial"/>
              <a:sym typeface="Arial"/>
            </a:endParaRPr>
          </a:p>
        </p:txBody>
      </p:sp>
      <p:sp>
        <p:nvSpPr>
          <p:cNvPr id="91" name="Google Shape;91;p11"/>
          <p:cNvSpPr txBox="1"/>
          <p:nvPr/>
        </p:nvSpPr>
        <p:spPr>
          <a:xfrm>
            <a:off x="4158223" y="1158240"/>
            <a:ext cx="1902460" cy="5130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200" b="1" dirty="0">
                <a:solidFill>
                  <a:srgbClr val="003399"/>
                </a:solidFill>
                <a:latin typeface="Arial"/>
                <a:ea typeface="Arial"/>
                <a:cs typeface="Arial"/>
                <a:sym typeface="Arial"/>
              </a:rPr>
              <a:t>beneficial</a:t>
            </a:r>
            <a:endParaRPr sz="3200" dirty="0">
              <a:solidFill>
                <a:schemeClr val="dk1"/>
              </a:solidFill>
              <a:latin typeface="Arial"/>
              <a:ea typeface="Arial"/>
              <a:cs typeface="Arial"/>
              <a:sym typeface="Arial"/>
            </a:endParaRPr>
          </a:p>
        </p:txBody>
      </p:sp>
      <p:sp>
        <p:nvSpPr>
          <p:cNvPr id="92" name="Google Shape;92;p11"/>
          <p:cNvSpPr txBox="1"/>
          <p:nvPr/>
        </p:nvSpPr>
        <p:spPr>
          <a:xfrm>
            <a:off x="874937" y="1648667"/>
            <a:ext cx="4003674" cy="50526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200" b="1" dirty="0">
                <a:solidFill>
                  <a:srgbClr val="003399"/>
                </a:solidFill>
                <a:latin typeface="Arial"/>
                <a:ea typeface="Arial"/>
                <a:cs typeface="Arial"/>
                <a:sym typeface="Arial"/>
              </a:rPr>
              <a:t>Assembly</a:t>
            </a:r>
            <a:r>
              <a:rPr lang="en-US" sz="3200" b="1" dirty="0">
                <a:solidFill>
                  <a:srgbClr val="003399"/>
                </a:solidFill>
              </a:rPr>
              <a:t> </a:t>
            </a:r>
            <a:r>
              <a:rPr lang="en-US" sz="3200" b="1" dirty="0">
                <a:solidFill>
                  <a:srgbClr val="003399"/>
                </a:solidFill>
                <a:latin typeface="Arial"/>
                <a:ea typeface="Arial"/>
                <a:cs typeface="Arial"/>
                <a:sym typeface="Arial"/>
              </a:rPr>
              <a:t>language</a:t>
            </a:r>
            <a:endParaRPr sz="3200" dirty="0">
              <a:solidFill>
                <a:schemeClr val="dk1"/>
              </a:solidFill>
              <a:latin typeface="Arial"/>
              <a:ea typeface="Arial"/>
              <a:cs typeface="Arial"/>
              <a:sym typeface="Arial"/>
            </a:endParaRPr>
          </a:p>
        </p:txBody>
      </p:sp>
      <p:sp>
        <p:nvSpPr>
          <p:cNvPr id="93" name="Google Shape;93;p11"/>
          <p:cNvSpPr txBox="1"/>
          <p:nvPr/>
        </p:nvSpPr>
        <p:spPr>
          <a:xfrm>
            <a:off x="4820693" y="1648667"/>
            <a:ext cx="2644775" cy="5130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200" b="1" dirty="0">
                <a:solidFill>
                  <a:srgbClr val="003399"/>
                </a:solidFill>
                <a:latin typeface="Arial"/>
                <a:ea typeface="Arial"/>
                <a:cs typeface="Arial"/>
                <a:sym typeface="Arial"/>
              </a:rPr>
              <a:t>programming</a:t>
            </a:r>
            <a:endParaRPr sz="3200" dirty="0">
              <a:solidFill>
                <a:schemeClr val="dk1"/>
              </a:solidFill>
              <a:latin typeface="Arial"/>
              <a:ea typeface="Arial"/>
              <a:cs typeface="Arial"/>
              <a:sym typeface="Arial"/>
            </a:endParaRPr>
          </a:p>
        </p:txBody>
      </p:sp>
      <p:sp>
        <p:nvSpPr>
          <p:cNvPr id="94" name="Google Shape;94;p11"/>
          <p:cNvSpPr txBox="1"/>
          <p:nvPr/>
        </p:nvSpPr>
        <p:spPr>
          <a:xfrm>
            <a:off x="6324465" y="1170940"/>
            <a:ext cx="1628775" cy="997709"/>
          </a:xfrm>
          <a:prstGeom prst="rect">
            <a:avLst/>
          </a:prstGeom>
          <a:noFill/>
          <a:ln>
            <a:noFill/>
          </a:ln>
        </p:spPr>
        <p:txBody>
          <a:bodyPr spcFirstLastPara="1" wrap="square" lIns="0" tIns="12700" rIns="0" bIns="0" anchor="t" anchorCtr="0">
            <a:spAutoFit/>
          </a:bodyPr>
          <a:lstStyle/>
          <a:p>
            <a:pPr marL="0" marR="5080" lvl="0" indent="0" algn="r" rtl="0">
              <a:lnSpc>
                <a:spcPct val="100000"/>
              </a:lnSpc>
              <a:spcBef>
                <a:spcPts val="0"/>
              </a:spcBef>
              <a:spcAft>
                <a:spcPts val="0"/>
              </a:spcAft>
              <a:buNone/>
            </a:pPr>
            <a:r>
              <a:rPr lang="en-US" sz="3200" b="1" dirty="0">
                <a:solidFill>
                  <a:srgbClr val="003399"/>
                </a:solidFill>
                <a:latin typeface="Arial"/>
                <a:ea typeface="Arial"/>
                <a:cs typeface="Arial"/>
                <a:sym typeface="Arial"/>
              </a:rPr>
              <a:t>uses	of</a:t>
            </a:r>
            <a:endParaRPr sz="3200" dirty="0">
              <a:solidFill>
                <a:schemeClr val="dk1"/>
              </a:solidFill>
              <a:latin typeface="Arial"/>
              <a:ea typeface="Arial"/>
              <a:cs typeface="Arial"/>
              <a:sym typeface="Arial"/>
            </a:endParaRPr>
          </a:p>
        </p:txBody>
      </p:sp>
      <p:sp>
        <p:nvSpPr>
          <p:cNvPr id="95" name="Google Shape;95;p11"/>
          <p:cNvSpPr txBox="1"/>
          <p:nvPr/>
        </p:nvSpPr>
        <p:spPr>
          <a:xfrm>
            <a:off x="895349" y="2175594"/>
            <a:ext cx="7726680" cy="3598421"/>
          </a:xfrm>
          <a:prstGeom prst="rect">
            <a:avLst/>
          </a:prstGeom>
          <a:noFill/>
          <a:ln>
            <a:noFill/>
          </a:ln>
        </p:spPr>
        <p:txBody>
          <a:bodyPr spcFirstLastPara="1" wrap="square" lIns="0" tIns="12700" rIns="0" bIns="0" anchor="t" anchorCtr="0">
            <a:spAutoFit/>
          </a:bodyPr>
          <a:lstStyle/>
          <a:p>
            <a:pPr marL="12700" marR="0" lvl="0" indent="0" algn="just" rtl="0">
              <a:lnSpc>
                <a:spcPct val="100000"/>
              </a:lnSpc>
              <a:spcBef>
                <a:spcPts val="0"/>
              </a:spcBef>
              <a:spcAft>
                <a:spcPts val="0"/>
              </a:spcAft>
              <a:buNone/>
            </a:pPr>
            <a:r>
              <a:rPr lang="en-US" sz="3600" b="1" dirty="0">
                <a:solidFill>
                  <a:srgbClr val="003399"/>
                </a:solidFill>
                <a:latin typeface="Arial"/>
                <a:ea typeface="Arial"/>
                <a:cs typeface="Arial"/>
                <a:sym typeface="Arial"/>
              </a:rPr>
              <a:t>real-time </a:t>
            </a:r>
            <a:r>
              <a:rPr lang="en-US" sz="3200" b="1" dirty="0">
                <a:solidFill>
                  <a:srgbClr val="003399"/>
                </a:solidFill>
                <a:latin typeface="Arial"/>
                <a:ea typeface="Arial"/>
                <a:cs typeface="Arial"/>
                <a:sym typeface="Arial"/>
              </a:rPr>
              <a:t>applications</a:t>
            </a:r>
            <a:r>
              <a:rPr lang="en-US" sz="2800" b="1" dirty="0">
                <a:solidFill>
                  <a:srgbClr val="003399"/>
                </a:solidFill>
                <a:latin typeface="Arial"/>
                <a:ea typeface="Arial"/>
                <a:cs typeface="Arial"/>
                <a:sym typeface="Arial"/>
              </a:rPr>
              <a:t>.</a:t>
            </a:r>
            <a:endParaRPr sz="4550" dirty="0">
              <a:solidFill>
                <a:schemeClr val="dk1"/>
              </a:solidFill>
              <a:latin typeface="Times New Roman"/>
              <a:ea typeface="Times New Roman"/>
              <a:cs typeface="Times New Roman"/>
              <a:sym typeface="Times New Roman"/>
            </a:endParaRPr>
          </a:p>
          <a:p>
            <a:pPr marL="12700" marR="6350" lvl="0" indent="571500" algn="just" rtl="0">
              <a:lnSpc>
                <a:spcPct val="100000"/>
              </a:lnSpc>
              <a:spcBef>
                <a:spcPts val="0"/>
              </a:spcBef>
              <a:spcAft>
                <a:spcPts val="0"/>
              </a:spcAft>
              <a:buNone/>
            </a:pPr>
            <a:r>
              <a:rPr lang="en-US" sz="2400" b="1" dirty="0">
                <a:solidFill>
                  <a:schemeClr val="dk1"/>
                </a:solidFill>
                <a:latin typeface="Arial"/>
                <a:ea typeface="Arial"/>
                <a:cs typeface="Arial"/>
                <a:sym typeface="Arial"/>
              </a:rPr>
              <a:t>Real time means the task required by the  application must be completed before any other  input to the program that will alter its operation can  occur</a:t>
            </a:r>
            <a:endParaRPr sz="2400" dirty="0">
              <a:solidFill>
                <a:schemeClr val="dk1"/>
              </a:solidFill>
              <a:latin typeface="Arial"/>
              <a:ea typeface="Arial"/>
              <a:cs typeface="Arial"/>
              <a:sym typeface="Arial"/>
            </a:endParaRPr>
          </a:p>
          <a:p>
            <a:pPr marL="12700" marR="5080" lvl="0" indent="650240" algn="just" rtl="0">
              <a:lnSpc>
                <a:spcPct val="100000"/>
              </a:lnSpc>
              <a:spcBef>
                <a:spcPts val="600"/>
              </a:spcBef>
              <a:spcAft>
                <a:spcPts val="0"/>
              </a:spcAft>
              <a:buNone/>
            </a:pPr>
            <a:r>
              <a:rPr lang="en-US" sz="2400" b="1" dirty="0">
                <a:solidFill>
                  <a:schemeClr val="dk1"/>
                </a:solidFill>
                <a:latin typeface="Arial"/>
                <a:ea typeface="Arial"/>
                <a:cs typeface="Arial"/>
                <a:sym typeface="Arial"/>
              </a:rPr>
              <a:t>For example the device service routine which  controls the operation of the floppy disk drive is a  good example that is usually written in assembly  language</a:t>
            </a:r>
            <a:endParaRPr sz="2400" dirty="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56"/>
          <p:cNvSpPr txBox="1">
            <a:spLocks noGrp="1"/>
          </p:cNvSpPr>
          <p:nvPr>
            <p:ph type="title"/>
          </p:nvPr>
        </p:nvSpPr>
        <p:spPr>
          <a:xfrm>
            <a:off x="78739" y="261620"/>
            <a:ext cx="857377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FC1D0C"/>
                </a:solidFill>
                <a:latin typeface="Arial"/>
                <a:ea typeface="Arial"/>
                <a:cs typeface="Arial"/>
                <a:sym typeface="Arial"/>
              </a:rPr>
              <a:t>SUBROUTINE &amp; SUBROUTINE HANDILING INSTRUCTIONS</a:t>
            </a:r>
            <a:endParaRPr sz="2400">
              <a:latin typeface="Arial"/>
              <a:ea typeface="Arial"/>
              <a:cs typeface="Arial"/>
              <a:sym typeface="Arial"/>
            </a:endParaRPr>
          </a:p>
        </p:txBody>
      </p:sp>
      <p:graphicFrame>
        <p:nvGraphicFramePr>
          <p:cNvPr id="854" name="Google Shape;854;p56"/>
          <p:cNvGraphicFramePr/>
          <p:nvPr/>
        </p:nvGraphicFramePr>
        <p:xfrm>
          <a:off x="1138327" y="1366927"/>
          <a:ext cx="2057400" cy="5029200"/>
        </p:xfrm>
        <a:graphic>
          <a:graphicData uri="http://schemas.openxmlformats.org/drawingml/2006/table">
            <a:tbl>
              <a:tblPr firstRow="1" bandRow="1">
                <a:noFill/>
                <a:tableStyleId>{BD6958E2-4D59-4B7E-A24A-5A335BC5D1EE}</a:tableStyleId>
              </a:tblPr>
              <a:tblGrid>
                <a:gridCol w="2057400">
                  <a:extLst>
                    <a:ext uri="{9D8B030D-6E8A-4147-A177-3AD203B41FA5}">
                      <a16:colId xmlns:a16="http://schemas.microsoft.com/office/drawing/2014/main" val="20000"/>
                    </a:ext>
                  </a:extLst>
                </a:gridCol>
              </a:tblGrid>
              <a:tr h="106680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E28"/>
                    </a:solidFill>
                  </a:tcPr>
                </a:tc>
                <a:extLst>
                  <a:ext uri="{0D108BD9-81ED-4DB2-BD59-A6C34878D82A}">
                    <a16:rowId xmlns:a16="http://schemas.microsoft.com/office/drawing/2014/main" val="10000"/>
                  </a:ext>
                </a:extLst>
              </a:tr>
              <a:tr h="457200">
                <a:tc>
                  <a:txBody>
                    <a:bodyPr/>
                    <a:lstStyle/>
                    <a:p>
                      <a:pPr marL="89535" marR="0" lvl="0" indent="0" algn="l" rtl="0">
                        <a:lnSpc>
                          <a:spcPct val="100000"/>
                        </a:lnSpc>
                        <a:spcBef>
                          <a:spcPts val="0"/>
                        </a:spcBef>
                        <a:spcAft>
                          <a:spcPts val="0"/>
                        </a:spcAft>
                        <a:buNone/>
                      </a:pPr>
                      <a:r>
                        <a:rPr lang="en-US" sz="1800" b="1" u="none" strike="noStrike" cap="none">
                          <a:latin typeface="Arial"/>
                          <a:ea typeface="Arial"/>
                          <a:cs typeface="Arial"/>
                          <a:sym typeface="Arial"/>
                        </a:rPr>
                        <a:t>Call subroutine A</a:t>
                      </a:r>
                      <a:endParaRPr sz="1800" u="none" strike="noStrike" cap="none">
                        <a:latin typeface="Arial"/>
                        <a:ea typeface="Arial"/>
                        <a:cs typeface="Arial"/>
                        <a:sym typeface="Arial"/>
                      </a:endParaRPr>
                    </a:p>
                  </a:txBody>
                  <a:tcPr marL="0" marR="0" marT="1333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E28"/>
                    </a:solidFill>
                  </a:tcPr>
                </a:tc>
                <a:extLst>
                  <a:ext uri="{0D108BD9-81ED-4DB2-BD59-A6C34878D82A}">
                    <a16:rowId xmlns:a16="http://schemas.microsoft.com/office/drawing/2014/main" val="10001"/>
                  </a:ext>
                </a:extLst>
              </a:tr>
              <a:tr h="457200">
                <a:tc>
                  <a:txBody>
                    <a:bodyPr/>
                    <a:lstStyle/>
                    <a:p>
                      <a:pPr marL="165735" marR="0" lvl="0" indent="0" algn="l" rtl="0">
                        <a:lnSpc>
                          <a:spcPct val="100000"/>
                        </a:lnSpc>
                        <a:spcBef>
                          <a:spcPts val="0"/>
                        </a:spcBef>
                        <a:spcAft>
                          <a:spcPts val="0"/>
                        </a:spcAft>
                        <a:buNone/>
                      </a:pPr>
                      <a:r>
                        <a:rPr lang="en-US" sz="1800" b="1" u="none" strike="noStrike" cap="none">
                          <a:latin typeface="Arial"/>
                          <a:ea typeface="Arial"/>
                          <a:cs typeface="Arial"/>
                          <a:sym typeface="Arial"/>
                        </a:rPr>
                        <a:t>Next instruction</a:t>
                      </a:r>
                      <a:endParaRPr sz="1800" u="none" strike="noStrike" cap="none">
                        <a:latin typeface="Arial"/>
                        <a:ea typeface="Arial"/>
                        <a:cs typeface="Arial"/>
                        <a:sym typeface="Arial"/>
                      </a:endParaRPr>
                    </a:p>
                  </a:txBody>
                  <a:tcPr marL="0" marR="0" marT="6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E28"/>
                    </a:solidFill>
                  </a:tcPr>
                </a:tc>
                <a:extLst>
                  <a:ext uri="{0D108BD9-81ED-4DB2-BD59-A6C34878D82A}">
                    <a16:rowId xmlns:a16="http://schemas.microsoft.com/office/drawing/2014/main" val="10002"/>
                  </a:ext>
                </a:extLst>
              </a:tr>
              <a:tr h="121920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E28"/>
                    </a:solidFill>
                  </a:tcPr>
                </a:tc>
                <a:extLst>
                  <a:ext uri="{0D108BD9-81ED-4DB2-BD59-A6C34878D82A}">
                    <a16:rowId xmlns:a16="http://schemas.microsoft.com/office/drawing/2014/main" val="10003"/>
                  </a:ext>
                </a:extLst>
              </a:tr>
              <a:tr h="457200">
                <a:tc>
                  <a:txBody>
                    <a:bodyPr/>
                    <a:lstStyle/>
                    <a:p>
                      <a:pPr marL="12700" marR="0" lvl="0" indent="0" algn="l" rtl="0">
                        <a:lnSpc>
                          <a:spcPct val="100000"/>
                        </a:lnSpc>
                        <a:spcBef>
                          <a:spcPts val="0"/>
                        </a:spcBef>
                        <a:spcAft>
                          <a:spcPts val="0"/>
                        </a:spcAft>
                        <a:buNone/>
                      </a:pPr>
                      <a:r>
                        <a:rPr lang="en-US" sz="1800" b="1" u="none" strike="noStrike" cap="none">
                          <a:latin typeface="Arial"/>
                          <a:ea typeface="Arial"/>
                          <a:cs typeface="Arial"/>
                          <a:sym typeface="Arial"/>
                        </a:rPr>
                        <a:t>Call subroutine A</a:t>
                      </a:r>
                      <a:endParaRPr sz="1800" u="none" strike="noStrike" cap="none">
                        <a:latin typeface="Arial"/>
                        <a:ea typeface="Arial"/>
                        <a:cs typeface="Arial"/>
                        <a:sym typeface="Arial"/>
                      </a:endParaRPr>
                    </a:p>
                  </a:txBody>
                  <a:tcPr marL="0" marR="0" marT="1333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E28"/>
                    </a:solidFill>
                  </a:tcPr>
                </a:tc>
                <a:extLst>
                  <a:ext uri="{0D108BD9-81ED-4DB2-BD59-A6C34878D82A}">
                    <a16:rowId xmlns:a16="http://schemas.microsoft.com/office/drawing/2014/main" val="10004"/>
                  </a:ext>
                </a:extLst>
              </a:tr>
              <a:tr h="457200">
                <a:tc>
                  <a:txBody>
                    <a:bodyPr/>
                    <a:lstStyle/>
                    <a:p>
                      <a:pPr marL="165735" marR="0" lvl="0" indent="0" algn="l" rtl="0">
                        <a:lnSpc>
                          <a:spcPct val="100000"/>
                        </a:lnSpc>
                        <a:spcBef>
                          <a:spcPts val="0"/>
                        </a:spcBef>
                        <a:spcAft>
                          <a:spcPts val="0"/>
                        </a:spcAft>
                        <a:buNone/>
                      </a:pPr>
                      <a:r>
                        <a:rPr lang="en-US" sz="1800" b="1" u="none" strike="noStrike" cap="none">
                          <a:latin typeface="Arial"/>
                          <a:ea typeface="Arial"/>
                          <a:cs typeface="Arial"/>
                          <a:sym typeface="Arial"/>
                        </a:rPr>
                        <a:t>Next instruction</a:t>
                      </a:r>
                      <a:endParaRPr sz="1800" u="none" strike="noStrike" cap="none">
                        <a:latin typeface="Arial"/>
                        <a:ea typeface="Arial"/>
                        <a:cs typeface="Arial"/>
                        <a:sym typeface="Arial"/>
                      </a:endParaRPr>
                    </a:p>
                  </a:txBody>
                  <a:tcPr marL="0" marR="0" marT="6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E28"/>
                    </a:solidFill>
                  </a:tcPr>
                </a:tc>
                <a:extLst>
                  <a:ext uri="{0D108BD9-81ED-4DB2-BD59-A6C34878D82A}">
                    <a16:rowId xmlns:a16="http://schemas.microsoft.com/office/drawing/2014/main" val="10005"/>
                  </a:ext>
                </a:extLst>
              </a:tr>
              <a:tr h="91440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E28"/>
                    </a:solidFill>
                  </a:tcPr>
                </a:tc>
                <a:extLst>
                  <a:ext uri="{0D108BD9-81ED-4DB2-BD59-A6C34878D82A}">
                    <a16:rowId xmlns:a16="http://schemas.microsoft.com/office/drawing/2014/main" val="10006"/>
                  </a:ext>
                </a:extLst>
              </a:tr>
            </a:tbl>
          </a:graphicData>
        </a:graphic>
      </p:graphicFrame>
      <p:graphicFrame>
        <p:nvGraphicFramePr>
          <p:cNvPr id="855" name="Google Shape;855;p56"/>
          <p:cNvGraphicFramePr/>
          <p:nvPr/>
        </p:nvGraphicFramePr>
        <p:xfrm>
          <a:off x="5710327" y="2128927"/>
          <a:ext cx="1828800" cy="2743200"/>
        </p:xfrm>
        <a:graphic>
          <a:graphicData uri="http://schemas.openxmlformats.org/drawingml/2006/table">
            <a:tbl>
              <a:tblPr firstRow="1" bandRow="1">
                <a:noFill/>
                <a:tableStyleId>{BD6958E2-4D59-4B7E-A24A-5A335BC5D1EE}</a:tableStyleId>
              </a:tblPr>
              <a:tblGrid>
                <a:gridCol w="1828800">
                  <a:extLst>
                    <a:ext uri="{9D8B030D-6E8A-4147-A177-3AD203B41FA5}">
                      <a16:colId xmlns:a16="http://schemas.microsoft.com/office/drawing/2014/main" val="20000"/>
                    </a:ext>
                  </a:extLst>
                </a:gridCol>
              </a:tblGrid>
              <a:tr h="381000">
                <a:tc>
                  <a:txBody>
                    <a:bodyPr/>
                    <a:lstStyle/>
                    <a:p>
                      <a:pPr marL="13970" marR="0" lvl="0" indent="0" algn="l" rtl="0">
                        <a:lnSpc>
                          <a:spcPct val="100000"/>
                        </a:lnSpc>
                        <a:spcBef>
                          <a:spcPts val="0"/>
                        </a:spcBef>
                        <a:spcAft>
                          <a:spcPts val="0"/>
                        </a:spcAft>
                        <a:buNone/>
                      </a:pPr>
                      <a:r>
                        <a:rPr lang="en-US" sz="1800" b="1" u="none" strike="noStrike" cap="none">
                          <a:latin typeface="Arial"/>
                          <a:ea typeface="Arial"/>
                          <a:cs typeface="Arial"/>
                          <a:sym typeface="Arial"/>
                        </a:rPr>
                        <a:t>First Instruction</a:t>
                      </a:r>
                      <a:endParaRPr sz="1800" u="none" strike="noStrike" cap="none">
                        <a:latin typeface="Arial"/>
                        <a:ea typeface="Arial"/>
                        <a:cs typeface="Arial"/>
                        <a:sym typeface="Arial"/>
                      </a:endParaRPr>
                    </a:p>
                  </a:txBody>
                  <a:tcPr marL="0" marR="0" marT="470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E28"/>
                    </a:solidFill>
                  </a:tcPr>
                </a:tc>
                <a:extLst>
                  <a:ext uri="{0D108BD9-81ED-4DB2-BD59-A6C34878D82A}">
                    <a16:rowId xmlns:a16="http://schemas.microsoft.com/office/drawing/2014/main" val="10000"/>
                  </a:ext>
                </a:extLst>
              </a:tr>
              <a:tr h="190500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E28"/>
                    </a:solidFill>
                  </a:tcPr>
                </a:tc>
                <a:extLst>
                  <a:ext uri="{0D108BD9-81ED-4DB2-BD59-A6C34878D82A}">
                    <a16:rowId xmlns:a16="http://schemas.microsoft.com/office/drawing/2014/main" val="10001"/>
                  </a:ext>
                </a:extLst>
              </a:tr>
              <a:tr h="457200">
                <a:tc>
                  <a:txBody>
                    <a:bodyPr/>
                    <a:lstStyle/>
                    <a:p>
                      <a:pPr marL="601345" marR="0" lvl="0" indent="0" algn="l" rtl="0">
                        <a:lnSpc>
                          <a:spcPct val="100000"/>
                        </a:lnSpc>
                        <a:spcBef>
                          <a:spcPts val="0"/>
                        </a:spcBef>
                        <a:spcAft>
                          <a:spcPts val="0"/>
                        </a:spcAft>
                        <a:buNone/>
                      </a:pPr>
                      <a:r>
                        <a:rPr lang="en-US" sz="1800" b="1" u="none" strike="noStrike" cap="none">
                          <a:latin typeface="Arial"/>
                          <a:ea typeface="Arial"/>
                          <a:cs typeface="Arial"/>
                          <a:sym typeface="Arial"/>
                        </a:rPr>
                        <a:t>Return</a:t>
                      </a:r>
                      <a:endParaRPr sz="1800" u="none" strike="noStrike" cap="none">
                        <a:latin typeface="Arial"/>
                        <a:ea typeface="Arial"/>
                        <a:cs typeface="Arial"/>
                        <a:sym typeface="Arial"/>
                      </a:endParaRPr>
                    </a:p>
                  </a:txBody>
                  <a:tcPr marL="0" marR="0" marT="6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E28"/>
                    </a:solidFill>
                  </a:tcPr>
                </a:tc>
                <a:extLst>
                  <a:ext uri="{0D108BD9-81ED-4DB2-BD59-A6C34878D82A}">
                    <a16:rowId xmlns:a16="http://schemas.microsoft.com/office/drawing/2014/main" val="10002"/>
                  </a:ext>
                </a:extLst>
              </a:tr>
            </a:tbl>
          </a:graphicData>
        </a:graphic>
      </p:graphicFrame>
      <p:sp>
        <p:nvSpPr>
          <p:cNvPr id="856" name="Google Shape;856;p56"/>
          <p:cNvSpPr txBox="1"/>
          <p:nvPr/>
        </p:nvSpPr>
        <p:spPr>
          <a:xfrm>
            <a:off x="1305560" y="1014729"/>
            <a:ext cx="15373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Main program</a:t>
            </a:r>
            <a:endParaRPr sz="1800">
              <a:solidFill>
                <a:schemeClr val="dk1"/>
              </a:solidFill>
              <a:latin typeface="Arial"/>
              <a:ea typeface="Arial"/>
              <a:cs typeface="Arial"/>
              <a:sym typeface="Arial"/>
            </a:endParaRPr>
          </a:p>
        </p:txBody>
      </p:sp>
      <p:sp>
        <p:nvSpPr>
          <p:cNvPr id="857" name="Google Shape;857;p56"/>
          <p:cNvSpPr txBox="1"/>
          <p:nvPr/>
        </p:nvSpPr>
        <p:spPr>
          <a:xfrm>
            <a:off x="5716270" y="1634490"/>
            <a:ext cx="14617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Subroutine A</a:t>
            </a:r>
            <a:endParaRPr sz="1800">
              <a:solidFill>
                <a:schemeClr val="dk1"/>
              </a:solidFill>
              <a:latin typeface="Arial"/>
              <a:ea typeface="Arial"/>
              <a:cs typeface="Arial"/>
              <a:sym typeface="Arial"/>
            </a:endParaRPr>
          </a:p>
        </p:txBody>
      </p:sp>
      <p:sp>
        <p:nvSpPr>
          <p:cNvPr id="858" name="Google Shape;858;p56"/>
          <p:cNvSpPr/>
          <p:nvPr/>
        </p:nvSpPr>
        <p:spPr>
          <a:xfrm>
            <a:off x="3200400" y="2372360"/>
            <a:ext cx="2444750" cy="370840"/>
          </a:xfrm>
          <a:custGeom>
            <a:avLst/>
            <a:gdLst/>
            <a:ahLst/>
            <a:cxnLst/>
            <a:rect l="l" t="t" r="r" b="b"/>
            <a:pathLst>
              <a:path w="2444750" h="370839" extrusionOk="0">
                <a:moveTo>
                  <a:pt x="0" y="370839"/>
                </a:moveTo>
                <a:lnTo>
                  <a:pt x="244475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9" name="Google Shape;859;p56"/>
          <p:cNvSpPr/>
          <p:nvPr/>
        </p:nvSpPr>
        <p:spPr>
          <a:xfrm>
            <a:off x="5634990" y="2336800"/>
            <a:ext cx="80010" cy="73660"/>
          </a:xfrm>
          <a:custGeom>
            <a:avLst/>
            <a:gdLst/>
            <a:ahLst/>
            <a:cxnLst/>
            <a:rect l="l" t="t" r="r" b="b"/>
            <a:pathLst>
              <a:path w="80010" h="73660" extrusionOk="0">
                <a:moveTo>
                  <a:pt x="0" y="0"/>
                </a:moveTo>
                <a:lnTo>
                  <a:pt x="11430" y="73660"/>
                </a:lnTo>
                <a:lnTo>
                  <a:pt x="80010" y="2540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0" name="Google Shape;860;p56"/>
          <p:cNvSpPr/>
          <p:nvPr/>
        </p:nvSpPr>
        <p:spPr>
          <a:xfrm>
            <a:off x="3256279" y="3175000"/>
            <a:ext cx="2453640" cy="1487170"/>
          </a:xfrm>
          <a:custGeom>
            <a:avLst/>
            <a:gdLst/>
            <a:ahLst/>
            <a:cxnLst/>
            <a:rect l="l" t="t" r="r" b="b"/>
            <a:pathLst>
              <a:path w="2453640" h="1487170" extrusionOk="0">
                <a:moveTo>
                  <a:pt x="2453640" y="148717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1" name="Google Shape;861;p56"/>
          <p:cNvSpPr/>
          <p:nvPr/>
        </p:nvSpPr>
        <p:spPr>
          <a:xfrm>
            <a:off x="3195320" y="3138170"/>
            <a:ext cx="83820" cy="71120"/>
          </a:xfrm>
          <a:custGeom>
            <a:avLst/>
            <a:gdLst/>
            <a:ahLst/>
            <a:cxnLst/>
            <a:rect l="l" t="t" r="r" b="b"/>
            <a:pathLst>
              <a:path w="83820" h="71119" extrusionOk="0">
                <a:moveTo>
                  <a:pt x="0" y="0"/>
                </a:moveTo>
                <a:lnTo>
                  <a:pt x="44450" y="71119"/>
                </a:lnTo>
                <a:lnTo>
                  <a:pt x="83819" y="635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2" name="Google Shape;862;p56"/>
          <p:cNvSpPr/>
          <p:nvPr/>
        </p:nvSpPr>
        <p:spPr>
          <a:xfrm>
            <a:off x="3200400" y="2486660"/>
            <a:ext cx="2462530" cy="2313940"/>
          </a:xfrm>
          <a:custGeom>
            <a:avLst/>
            <a:gdLst/>
            <a:ahLst/>
            <a:cxnLst/>
            <a:rect l="l" t="t" r="r" b="b"/>
            <a:pathLst>
              <a:path w="2462529" h="2313940" extrusionOk="0">
                <a:moveTo>
                  <a:pt x="0" y="2313940"/>
                </a:moveTo>
                <a:lnTo>
                  <a:pt x="246252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3" name="Google Shape;863;p56"/>
          <p:cNvSpPr/>
          <p:nvPr/>
        </p:nvSpPr>
        <p:spPr>
          <a:xfrm>
            <a:off x="5633720" y="2438400"/>
            <a:ext cx="81280" cy="78740"/>
          </a:xfrm>
          <a:custGeom>
            <a:avLst/>
            <a:gdLst/>
            <a:ahLst/>
            <a:cxnLst/>
            <a:rect l="l" t="t" r="r" b="b"/>
            <a:pathLst>
              <a:path w="81279" h="78739" extrusionOk="0">
                <a:moveTo>
                  <a:pt x="81279" y="0"/>
                </a:moveTo>
                <a:lnTo>
                  <a:pt x="0" y="24129"/>
                </a:lnTo>
                <a:lnTo>
                  <a:pt x="52069" y="78739"/>
                </a:lnTo>
                <a:lnTo>
                  <a:pt x="8127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4" name="Google Shape;864;p56"/>
          <p:cNvSpPr/>
          <p:nvPr/>
        </p:nvSpPr>
        <p:spPr>
          <a:xfrm>
            <a:off x="3268979" y="4648200"/>
            <a:ext cx="2446020" cy="593090"/>
          </a:xfrm>
          <a:custGeom>
            <a:avLst/>
            <a:gdLst/>
            <a:ahLst/>
            <a:cxnLst/>
            <a:rect l="l" t="t" r="r" b="b"/>
            <a:pathLst>
              <a:path w="2446020" h="593089" extrusionOk="0">
                <a:moveTo>
                  <a:pt x="2446020" y="0"/>
                </a:moveTo>
                <a:lnTo>
                  <a:pt x="0" y="59309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5" name="Google Shape;865;p56"/>
          <p:cNvSpPr/>
          <p:nvPr/>
        </p:nvSpPr>
        <p:spPr>
          <a:xfrm>
            <a:off x="3200400" y="5203190"/>
            <a:ext cx="82550" cy="73660"/>
          </a:xfrm>
          <a:custGeom>
            <a:avLst/>
            <a:gdLst/>
            <a:ahLst/>
            <a:cxnLst/>
            <a:rect l="l" t="t" r="r" b="b"/>
            <a:pathLst>
              <a:path w="82550" h="73660" extrusionOk="0">
                <a:moveTo>
                  <a:pt x="63500" y="0"/>
                </a:moveTo>
                <a:lnTo>
                  <a:pt x="0" y="54610"/>
                </a:lnTo>
                <a:lnTo>
                  <a:pt x="82550" y="73660"/>
                </a:lnTo>
                <a:lnTo>
                  <a:pt x="635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6" name="Google Shape;866;p56"/>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57"/>
          <p:cNvSpPr txBox="1"/>
          <p:nvPr/>
        </p:nvSpPr>
        <p:spPr>
          <a:xfrm>
            <a:off x="383540" y="388620"/>
            <a:ext cx="14287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872" name="Google Shape;872;p57"/>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51</a:t>
            </a:fld>
            <a:endParaRPr/>
          </a:p>
        </p:txBody>
      </p:sp>
      <p:sp>
        <p:nvSpPr>
          <p:cNvPr id="873" name="Google Shape;873;p57"/>
          <p:cNvSpPr txBox="1">
            <a:spLocks noGrp="1"/>
          </p:cNvSpPr>
          <p:nvPr>
            <p:ph type="title"/>
          </p:nvPr>
        </p:nvSpPr>
        <p:spPr>
          <a:xfrm>
            <a:off x="78739" y="33020"/>
            <a:ext cx="8986520" cy="1000760"/>
          </a:xfrm>
          <a:prstGeom prst="rect">
            <a:avLst/>
          </a:prstGeom>
          <a:noFill/>
          <a:ln>
            <a:noFill/>
          </a:ln>
        </p:spPr>
        <p:txBody>
          <a:bodyPr spcFirstLastPara="1" wrap="square" lIns="0" tIns="393700" rIns="0" bIns="0" anchor="t" anchorCtr="0">
            <a:spAutoFit/>
          </a:bodyPr>
          <a:lstStyle/>
          <a:p>
            <a:pPr marL="660400" marR="5080" lvl="0" indent="0" algn="l" rtl="0">
              <a:lnSpc>
                <a:spcPct val="100000"/>
              </a:lnSpc>
              <a:spcBef>
                <a:spcPts val="0"/>
              </a:spcBef>
              <a:spcAft>
                <a:spcPts val="0"/>
              </a:spcAft>
              <a:buNone/>
            </a:pPr>
            <a:r>
              <a:rPr lang="en-US"/>
              <a:t>A subroutine is a special segment of program that can be called for  execution from any point in a program.</a:t>
            </a:r>
            <a:endParaRPr/>
          </a:p>
        </p:txBody>
      </p:sp>
      <p:sp>
        <p:nvSpPr>
          <p:cNvPr id="874" name="Google Shape;874;p57"/>
          <p:cNvSpPr txBox="1"/>
          <p:nvPr/>
        </p:nvSpPr>
        <p:spPr>
          <a:xfrm>
            <a:off x="383540" y="998220"/>
            <a:ext cx="142875" cy="762000"/>
          </a:xfrm>
          <a:prstGeom prst="rect">
            <a:avLst/>
          </a:prstGeom>
          <a:noFill/>
          <a:ln>
            <a:noFill/>
          </a:ln>
        </p:spPr>
        <p:txBody>
          <a:bodyPr spcFirstLastPara="1" wrap="square" lIns="0" tIns="762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a:p>
            <a:pPr marL="12700" marR="0" lvl="0" indent="0" algn="l" rtl="0">
              <a:lnSpc>
                <a:spcPct val="100000"/>
              </a:lnSpc>
              <a:spcBef>
                <a:spcPts val="500"/>
              </a:spcBef>
              <a:spcAft>
                <a:spcPts val="0"/>
              </a:spcAft>
              <a:buNone/>
            </a:pP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875" name="Google Shape;875;p57"/>
          <p:cNvSpPr txBox="1"/>
          <p:nvPr/>
        </p:nvSpPr>
        <p:spPr>
          <a:xfrm>
            <a:off x="383540" y="2103120"/>
            <a:ext cx="14287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876" name="Google Shape;876;p57"/>
          <p:cNvSpPr txBox="1"/>
          <p:nvPr/>
        </p:nvSpPr>
        <p:spPr>
          <a:xfrm>
            <a:off x="383540" y="2776220"/>
            <a:ext cx="14287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877" name="Google Shape;877;p57"/>
          <p:cNvSpPr txBox="1"/>
          <p:nvPr/>
        </p:nvSpPr>
        <p:spPr>
          <a:xfrm>
            <a:off x="383540" y="3754120"/>
            <a:ext cx="14287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878" name="Google Shape;878;p57"/>
          <p:cNvSpPr txBox="1"/>
          <p:nvPr/>
        </p:nvSpPr>
        <p:spPr>
          <a:xfrm>
            <a:off x="383540" y="4427220"/>
            <a:ext cx="14287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879" name="Google Shape;879;p57"/>
          <p:cNvSpPr txBox="1"/>
          <p:nvPr/>
        </p:nvSpPr>
        <p:spPr>
          <a:xfrm>
            <a:off x="726440" y="1023620"/>
            <a:ext cx="7921625" cy="4064000"/>
          </a:xfrm>
          <a:prstGeom prst="rect">
            <a:avLst/>
          </a:prstGeom>
          <a:noFill/>
          <a:ln>
            <a:noFill/>
          </a:ln>
        </p:spPr>
        <p:txBody>
          <a:bodyPr spcFirstLastPara="1" wrap="square" lIns="0" tIns="762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An assembly language subroutine is also referred to as a “</a:t>
            </a:r>
            <a:r>
              <a:rPr lang="en-US" sz="2000">
                <a:solidFill>
                  <a:srgbClr val="0984FF"/>
                </a:solidFill>
                <a:latin typeface="Arial"/>
                <a:ea typeface="Arial"/>
                <a:cs typeface="Arial"/>
                <a:sym typeface="Arial"/>
              </a:rPr>
              <a:t>procedure</a:t>
            </a: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12700" marR="5080" lvl="0" indent="0" algn="l" rtl="0">
              <a:lnSpc>
                <a:spcPct val="100000"/>
              </a:lnSpc>
              <a:spcBef>
                <a:spcPts val="500"/>
              </a:spcBef>
              <a:spcAft>
                <a:spcPts val="0"/>
              </a:spcAft>
              <a:buNone/>
            </a:pPr>
            <a:r>
              <a:rPr lang="en-US" sz="2000">
                <a:solidFill>
                  <a:schemeClr val="dk1"/>
                </a:solidFill>
                <a:latin typeface="Arial"/>
                <a:ea typeface="Arial"/>
                <a:cs typeface="Arial"/>
                <a:sym typeface="Arial"/>
              </a:rPr>
              <a:t>Whenever we need the subroutine, a single instruction is inserted in to  the main body of the program to call subroutine.</a:t>
            </a:r>
            <a:endParaRPr sz="2000">
              <a:solidFill>
                <a:schemeClr val="dk1"/>
              </a:solidFill>
              <a:latin typeface="Arial"/>
              <a:ea typeface="Arial"/>
              <a:cs typeface="Arial"/>
              <a:sym typeface="Arial"/>
            </a:endParaRPr>
          </a:p>
          <a:p>
            <a:pPr marL="12700" marR="685165" lvl="0" indent="0" algn="l" rtl="0">
              <a:lnSpc>
                <a:spcPct val="100000"/>
              </a:lnSpc>
              <a:spcBef>
                <a:spcPts val="500"/>
              </a:spcBef>
              <a:spcAft>
                <a:spcPts val="0"/>
              </a:spcAft>
              <a:buNone/>
            </a:pPr>
            <a:r>
              <a:rPr lang="en-US" sz="2000">
                <a:solidFill>
                  <a:schemeClr val="dk1"/>
                </a:solidFill>
                <a:latin typeface="Arial"/>
                <a:ea typeface="Arial"/>
                <a:cs typeface="Arial"/>
                <a:sym typeface="Arial"/>
              </a:rPr>
              <a:t>To branch a subroutine the value in the IP or CS and IP must be  modified.</a:t>
            </a:r>
            <a:endParaRPr sz="2000">
              <a:solidFill>
                <a:schemeClr val="dk1"/>
              </a:solidFill>
              <a:latin typeface="Arial"/>
              <a:ea typeface="Arial"/>
              <a:cs typeface="Arial"/>
              <a:sym typeface="Arial"/>
            </a:endParaRPr>
          </a:p>
          <a:p>
            <a:pPr marL="12700" marR="435609" lvl="0" indent="0" algn="l" rtl="0">
              <a:lnSpc>
                <a:spcPct val="100000"/>
              </a:lnSpc>
              <a:spcBef>
                <a:spcPts val="500"/>
              </a:spcBef>
              <a:spcAft>
                <a:spcPts val="0"/>
              </a:spcAft>
              <a:buNone/>
            </a:pPr>
            <a:r>
              <a:rPr lang="en-US" sz="2000">
                <a:solidFill>
                  <a:schemeClr val="dk1"/>
                </a:solidFill>
                <a:latin typeface="Arial"/>
                <a:ea typeface="Arial"/>
                <a:cs typeface="Arial"/>
                <a:sym typeface="Arial"/>
              </a:rPr>
              <a:t>After execution, we want to return the control to the instruction that  immediately follows the one called the subroutine i.e., the original  value of IP or CS and IP must be preserved.</a:t>
            </a:r>
            <a:endParaRPr sz="2000">
              <a:solidFill>
                <a:schemeClr val="dk1"/>
              </a:solidFill>
              <a:latin typeface="Arial"/>
              <a:ea typeface="Arial"/>
              <a:cs typeface="Arial"/>
              <a:sym typeface="Arial"/>
            </a:endParaRPr>
          </a:p>
          <a:p>
            <a:pPr marL="12700" marR="188595" lvl="0" indent="0" algn="l" rtl="0">
              <a:lnSpc>
                <a:spcPct val="100000"/>
              </a:lnSpc>
              <a:spcBef>
                <a:spcPts val="500"/>
              </a:spcBef>
              <a:spcAft>
                <a:spcPts val="0"/>
              </a:spcAft>
              <a:buNone/>
            </a:pPr>
            <a:r>
              <a:rPr lang="en-US" sz="2000">
                <a:solidFill>
                  <a:schemeClr val="dk1"/>
                </a:solidFill>
                <a:latin typeface="Arial"/>
                <a:ea typeface="Arial"/>
                <a:cs typeface="Arial"/>
                <a:sym typeface="Arial"/>
              </a:rPr>
              <a:t>Execution of the instruction causes the contents of IP to be saved on  the stack. (</a:t>
            </a:r>
            <a:r>
              <a:rPr lang="en-US" sz="2000">
                <a:solidFill>
                  <a:srgbClr val="CC3300"/>
                </a:solidFill>
                <a:latin typeface="Arial"/>
                <a:ea typeface="Arial"/>
                <a:cs typeface="Arial"/>
                <a:sym typeface="Arial"/>
              </a:rPr>
              <a:t>this time (SP) </a:t>
            </a:r>
            <a:r>
              <a:rPr lang="en-US" sz="2000">
                <a:solidFill>
                  <a:srgbClr val="CC3300"/>
                </a:solidFill>
                <a:latin typeface="Noto Sans Symbols"/>
                <a:ea typeface="Noto Sans Symbols"/>
                <a:cs typeface="Noto Sans Symbols"/>
                <a:sym typeface="Noto Sans Symbols"/>
              </a:rPr>
              <a:t>⇓</a:t>
            </a:r>
            <a:r>
              <a:rPr lang="en-US" sz="2000">
                <a:solidFill>
                  <a:srgbClr val="CC3300"/>
                </a:solidFill>
                <a:latin typeface="Times New Roman"/>
                <a:ea typeface="Times New Roman"/>
                <a:cs typeface="Times New Roman"/>
                <a:sym typeface="Times New Roman"/>
              </a:rPr>
              <a:t> </a:t>
            </a:r>
            <a:r>
              <a:rPr lang="en-US" sz="2000">
                <a:solidFill>
                  <a:srgbClr val="CC3300"/>
                </a:solidFill>
                <a:latin typeface="Arial"/>
                <a:ea typeface="Arial"/>
                <a:cs typeface="Arial"/>
                <a:sym typeface="Arial"/>
              </a:rPr>
              <a:t>(SP) -2 </a:t>
            </a: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12700" marR="551180" lvl="0" indent="0" algn="l" rtl="0">
              <a:lnSpc>
                <a:spcPct val="100000"/>
              </a:lnSpc>
              <a:spcBef>
                <a:spcPts val="500"/>
              </a:spcBef>
              <a:spcAft>
                <a:spcPts val="0"/>
              </a:spcAft>
              <a:buNone/>
            </a:pPr>
            <a:r>
              <a:rPr lang="en-US" sz="2000">
                <a:solidFill>
                  <a:schemeClr val="dk1"/>
                </a:solidFill>
                <a:latin typeface="Arial"/>
                <a:ea typeface="Arial"/>
                <a:cs typeface="Arial"/>
                <a:sym typeface="Arial"/>
              </a:rPr>
              <a:t>A new 16-bit (near-proc, mem16, reg16 i.e., </a:t>
            </a:r>
            <a:r>
              <a:rPr lang="en-US" sz="2000">
                <a:solidFill>
                  <a:srgbClr val="33CC33"/>
                </a:solidFill>
                <a:latin typeface="Arial"/>
                <a:ea typeface="Arial"/>
                <a:cs typeface="Arial"/>
                <a:sym typeface="Arial"/>
              </a:rPr>
              <a:t>Intra Segment</a:t>
            </a:r>
            <a:r>
              <a:rPr lang="en-US" sz="2000">
                <a:solidFill>
                  <a:schemeClr val="dk1"/>
                </a:solidFill>
                <a:latin typeface="Arial"/>
                <a:ea typeface="Arial"/>
                <a:cs typeface="Arial"/>
                <a:sym typeface="Arial"/>
              </a:rPr>
              <a:t>) value  which is specified by the instructions operand is loaded into IP.</a:t>
            </a:r>
            <a:endParaRPr sz="2000">
              <a:solidFill>
                <a:schemeClr val="dk1"/>
              </a:solidFill>
              <a:latin typeface="Arial"/>
              <a:ea typeface="Arial"/>
              <a:cs typeface="Arial"/>
              <a:sym typeface="Arial"/>
            </a:endParaRPr>
          </a:p>
        </p:txBody>
      </p:sp>
      <p:sp>
        <p:nvSpPr>
          <p:cNvPr id="880" name="Google Shape;880;p57"/>
          <p:cNvSpPr txBox="1"/>
          <p:nvPr/>
        </p:nvSpPr>
        <p:spPr>
          <a:xfrm>
            <a:off x="383540" y="5100320"/>
            <a:ext cx="14287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881" name="Google Shape;881;p57"/>
          <p:cNvSpPr txBox="1"/>
          <p:nvPr/>
        </p:nvSpPr>
        <p:spPr>
          <a:xfrm>
            <a:off x="726440" y="5125720"/>
            <a:ext cx="121285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Examples:</a:t>
            </a:r>
            <a:endParaRPr sz="2000">
              <a:solidFill>
                <a:schemeClr val="dk1"/>
              </a:solidFill>
              <a:latin typeface="Arial"/>
              <a:ea typeface="Arial"/>
              <a:cs typeface="Arial"/>
              <a:sym typeface="Arial"/>
            </a:endParaRPr>
          </a:p>
        </p:txBody>
      </p:sp>
      <p:sp>
        <p:nvSpPr>
          <p:cNvPr id="882" name="Google Shape;882;p57"/>
          <p:cNvSpPr txBox="1"/>
          <p:nvPr/>
        </p:nvSpPr>
        <p:spPr>
          <a:xfrm>
            <a:off x="2212339" y="5062220"/>
            <a:ext cx="1481455" cy="1056640"/>
          </a:xfrm>
          <a:prstGeom prst="rect">
            <a:avLst/>
          </a:prstGeom>
          <a:noFill/>
          <a:ln>
            <a:noFill/>
          </a:ln>
        </p:spPr>
        <p:txBody>
          <a:bodyPr spcFirstLastPara="1" wrap="square" lIns="0" tIns="15875" rIns="0" bIns="0" anchor="t" anchorCtr="0">
            <a:spAutoFit/>
          </a:bodyPr>
          <a:lstStyle/>
          <a:p>
            <a:pPr marL="12700" marR="5080" lvl="0" indent="0" algn="l" rtl="0">
              <a:lnSpc>
                <a:spcPct val="119800"/>
              </a:lnSpc>
              <a:spcBef>
                <a:spcPts val="0"/>
              </a:spcBef>
              <a:spcAft>
                <a:spcPts val="0"/>
              </a:spcAft>
              <a:buNone/>
            </a:pPr>
            <a:r>
              <a:rPr lang="en-US" sz="2000">
                <a:solidFill>
                  <a:schemeClr val="dk1"/>
                </a:solidFill>
                <a:latin typeface="Arial"/>
                <a:ea typeface="Arial"/>
                <a:cs typeface="Arial"/>
                <a:sym typeface="Arial"/>
              </a:rPr>
              <a:t>CALL 1234H  </a:t>
            </a:r>
            <a:r>
              <a:rPr lang="en-US" sz="1800" b="1">
                <a:solidFill>
                  <a:schemeClr val="dk1"/>
                </a:solidFill>
                <a:latin typeface="Arial"/>
                <a:ea typeface="Arial"/>
                <a:cs typeface="Arial"/>
                <a:sym typeface="Arial"/>
              </a:rPr>
              <a:t>CALL	BX  CALL	[BX]</a:t>
            </a:r>
            <a:endParaRPr sz="18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58"/>
          <p:cNvSpPr txBox="1"/>
          <p:nvPr/>
        </p:nvSpPr>
        <p:spPr>
          <a:xfrm>
            <a:off x="307340" y="284479"/>
            <a:ext cx="1327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888" name="Google Shape;888;p58"/>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52</a:t>
            </a:fld>
            <a:endParaRPr/>
          </a:p>
        </p:txBody>
      </p:sp>
      <p:sp>
        <p:nvSpPr>
          <p:cNvPr id="889" name="Google Shape;889;p58"/>
          <p:cNvSpPr txBox="1"/>
          <p:nvPr/>
        </p:nvSpPr>
        <p:spPr>
          <a:xfrm>
            <a:off x="650240" y="300990"/>
            <a:ext cx="20554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33CC33"/>
                </a:solidFill>
                <a:latin typeface="Arial"/>
                <a:ea typeface="Arial"/>
                <a:cs typeface="Arial"/>
                <a:sym typeface="Arial"/>
              </a:rPr>
              <a:t>Inter Segment</a:t>
            </a:r>
            <a:endParaRPr sz="2400">
              <a:solidFill>
                <a:schemeClr val="dk1"/>
              </a:solidFill>
              <a:latin typeface="Arial"/>
              <a:ea typeface="Arial"/>
              <a:cs typeface="Arial"/>
              <a:sym typeface="Arial"/>
            </a:endParaRPr>
          </a:p>
        </p:txBody>
      </p:sp>
      <p:sp>
        <p:nvSpPr>
          <p:cNvPr id="890" name="Google Shape;890;p58"/>
          <p:cNvSpPr txBox="1"/>
          <p:nvPr/>
        </p:nvSpPr>
        <p:spPr>
          <a:xfrm>
            <a:off x="534669" y="1013460"/>
            <a:ext cx="8169275" cy="4928870"/>
          </a:xfrm>
          <a:prstGeom prst="rect">
            <a:avLst/>
          </a:prstGeom>
          <a:noFill/>
          <a:ln>
            <a:noFill/>
          </a:ln>
        </p:spPr>
        <p:txBody>
          <a:bodyPr spcFirstLastPara="1" wrap="square" lIns="0" tIns="52050" rIns="0" bIns="0" anchor="t" anchorCtr="0">
            <a:spAutoFit/>
          </a:bodyPr>
          <a:lstStyle/>
          <a:p>
            <a:pPr marL="528320" marR="0" lvl="0" indent="-285749" algn="l" rtl="0">
              <a:lnSpc>
                <a:spcPct val="100000"/>
              </a:lnSpc>
              <a:spcBef>
                <a:spcPts val="0"/>
              </a:spcBef>
              <a:spcAft>
                <a:spcPts val="0"/>
              </a:spcAft>
              <a:buClr>
                <a:schemeClr val="dk1"/>
              </a:buClr>
              <a:buSzPts val="2400"/>
              <a:buFont typeface="Arial"/>
              <a:buChar char="–"/>
            </a:pPr>
            <a:r>
              <a:rPr lang="en-US" sz="2400" b="1">
                <a:solidFill>
                  <a:schemeClr val="dk1"/>
                </a:solidFill>
                <a:latin typeface="Arial"/>
                <a:ea typeface="Arial"/>
                <a:cs typeface="Arial"/>
                <a:sym typeface="Arial"/>
              </a:rPr>
              <a:t>At starting CS and IP placed in a stack.</a:t>
            </a:r>
            <a:endParaRPr sz="2400">
              <a:solidFill>
                <a:schemeClr val="dk1"/>
              </a:solidFill>
              <a:latin typeface="Arial"/>
              <a:ea typeface="Arial"/>
              <a:cs typeface="Arial"/>
              <a:sym typeface="Arial"/>
            </a:endParaRPr>
          </a:p>
          <a:p>
            <a:pPr marL="528320" marR="271780" lvl="0" indent="-285749" algn="l" rtl="0">
              <a:lnSpc>
                <a:spcPct val="107916"/>
              </a:lnSpc>
              <a:spcBef>
                <a:spcPts val="635"/>
              </a:spcBef>
              <a:spcAft>
                <a:spcPts val="0"/>
              </a:spcAft>
              <a:buClr>
                <a:schemeClr val="dk1"/>
              </a:buClr>
              <a:buSzPts val="2400"/>
              <a:buFont typeface="Arial"/>
              <a:buChar char="–"/>
            </a:pPr>
            <a:r>
              <a:rPr lang="en-US" sz="2400" b="1">
                <a:solidFill>
                  <a:schemeClr val="dk1"/>
                </a:solidFill>
                <a:latin typeface="Arial"/>
                <a:ea typeface="Arial"/>
                <a:cs typeface="Arial"/>
                <a:sym typeface="Arial"/>
              </a:rPr>
              <a:t>New values are loaded in to CS and IP given by the  operand.</a:t>
            </a:r>
            <a:endParaRPr sz="2400">
              <a:solidFill>
                <a:schemeClr val="dk1"/>
              </a:solidFill>
              <a:latin typeface="Arial"/>
              <a:ea typeface="Arial"/>
              <a:cs typeface="Arial"/>
              <a:sym typeface="Arial"/>
            </a:endParaRPr>
          </a:p>
          <a:p>
            <a:pPr marL="528320" marR="0" lvl="0" indent="-285749" algn="l" rtl="0">
              <a:lnSpc>
                <a:spcPct val="100000"/>
              </a:lnSpc>
              <a:spcBef>
                <a:spcPts val="275"/>
              </a:spcBef>
              <a:spcAft>
                <a:spcPts val="0"/>
              </a:spcAft>
              <a:buClr>
                <a:schemeClr val="dk1"/>
              </a:buClr>
              <a:buSzPts val="2400"/>
              <a:buFont typeface="Arial"/>
              <a:buChar char="–"/>
            </a:pPr>
            <a:r>
              <a:rPr lang="en-US" sz="2400" b="1">
                <a:solidFill>
                  <a:schemeClr val="dk1"/>
                </a:solidFill>
                <a:latin typeface="Arial"/>
                <a:ea typeface="Arial"/>
                <a:cs typeface="Arial"/>
                <a:sym typeface="Arial"/>
              </a:rPr>
              <a:t>After execution original CS, IP values placed as it is.</a:t>
            </a:r>
            <a:endParaRPr sz="24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250">
              <a:solidFill>
                <a:schemeClr val="dk1"/>
              </a:solidFill>
              <a:latin typeface="Times New Roman"/>
              <a:ea typeface="Times New Roman"/>
              <a:cs typeface="Times New Roman"/>
              <a:sym typeface="Times New Roman"/>
            </a:endParaRPr>
          </a:p>
          <a:p>
            <a:pPr marL="1614170" marR="5106670" lvl="0" indent="0" algn="l" rtl="0">
              <a:lnSpc>
                <a:spcPct val="110800"/>
              </a:lnSpc>
              <a:spcBef>
                <a:spcPts val="0"/>
              </a:spcBef>
              <a:spcAft>
                <a:spcPts val="0"/>
              </a:spcAft>
              <a:buNone/>
            </a:pPr>
            <a:r>
              <a:rPr lang="en-US" sz="2400" b="1">
                <a:solidFill>
                  <a:schemeClr val="dk1"/>
                </a:solidFill>
                <a:latin typeface="Arial"/>
                <a:ea typeface="Arial"/>
                <a:cs typeface="Arial"/>
                <a:sym typeface="Arial"/>
              </a:rPr>
              <a:t>Far-proc  Memptr32</a:t>
            </a:r>
            <a:endParaRPr sz="2400">
              <a:solidFill>
                <a:schemeClr val="dk1"/>
              </a:solidFill>
              <a:latin typeface="Arial"/>
              <a:ea typeface="Arial"/>
              <a:cs typeface="Arial"/>
              <a:sym typeface="Arial"/>
            </a:endParaRPr>
          </a:p>
          <a:p>
            <a:pPr marL="0" marR="0" lvl="0" indent="0" algn="l" rtl="0">
              <a:lnSpc>
                <a:spcPct val="100000"/>
              </a:lnSpc>
              <a:spcBef>
                <a:spcPts val="25"/>
              </a:spcBef>
              <a:spcAft>
                <a:spcPts val="0"/>
              </a:spcAft>
              <a:buNone/>
            </a:pPr>
            <a:endParaRPr sz="2550">
              <a:solidFill>
                <a:schemeClr val="dk1"/>
              </a:solidFill>
              <a:latin typeface="Times New Roman"/>
              <a:ea typeface="Times New Roman"/>
              <a:cs typeface="Times New Roman"/>
              <a:sym typeface="Times New Roman"/>
            </a:endParaRPr>
          </a:p>
          <a:p>
            <a:pPr marL="12700" marR="5080" lvl="0" indent="0" algn="l" rtl="0">
              <a:lnSpc>
                <a:spcPct val="100000"/>
              </a:lnSpc>
              <a:spcBef>
                <a:spcPts val="5"/>
              </a:spcBef>
              <a:spcAft>
                <a:spcPts val="0"/>
              </a:spcAft>
              <a:buNone/>
            </a:pPr>
            <a:r>
              <a:rPr lang="en-US" sz="2400" b="1">
                <a:solidFill>
                  <a:schemeClr val="dk1"/>
                </a:solidFill>
                <a:latin typeface="Arial"/>
                <a:ea typeface="Arial"/>
                <a:cs typeface="Arial"/>
                <a:sym typeface="Arial"/>
              </a:rPr>
              <a:t>These two words (32 bits) are loaded directly into IP and  CS with execution at CALL instruction.</a:t>
            </a:r>
            <a:endParaRPr sz="2400">
              <a:solidFill>
                <a:schemeClr val="dk1"/>
              </a:solidFill>
              <a:latin typeface="Arial"/>
              <a:ea typeface="Arial"/>
              <a:cs typeface="Arial"/>
              <a:sym typeface="Arial"/>
            </a:endParaRPr>
          </a:p>
          <a:p>
            <a:pPr marL="12700" marR="5970905" lvl="0" indent="0" algn="l" rtl="0">
              <a:lnSpc>
                <a:spcPct val="152100"/>
              </a:lnSpc>
              <a:spcBef>
                <a:spcPts val="0"/>
              </a:spcBef>
              <a:spcAft>
                <a:spcPts val="0"/>
              </a:spcAft>
              <a:buNone/>
            </a:pPr>
            <a:r>
              <a:rPr lang="en-US" sz="2400" b="1">
                <a:solidFill>
                  <a:schemeClr val="dk1"/>
                </a:solidFill>
                <a:latin typeface="Arial"/>
                <a:ea typeface="Arial"/>
                <a:cs typeface="Arial"/>
                <a:sym typeface="Arial"/>
              </a:rPr>
              <a:t>First 16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t>
            </a:r>
            <a:r>
              <a:rPr lang="en-US" sz="2400" b="1">
                <a:solidFill>
                  <a:schemeClr val="dk1"/>
                </a:solidFill>
                <a:latin typeface="Arial"/>
                <a:ea typeface="Arial"/>
                <a:cs typeface="Arial"/>
                <a:sym typeface="Arial"/>
              </a:rPr>
              <a:t>IP  Next 16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t>
            </a:r>
            <a:r>
              <a:rPr lang="en-US" sz="2400" b="1">
                <a:solidFill>
                  <a:schemeClr val="dk1"/>
                </a:solidFill>
                <a:latin typeface="Arial"/>
                <a:ea typeface="Arial"/>
                <a:cs typeface="Arial"/>
                <a:sym typeface="Arial"/>
              </a:rPr>
              <a:t>CS</a:t>
            </a:r>
            <a:endParaRPr sz="2400">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59"/>
          <p:cNvSpPr txBox="1"/>
          <p:nvPr/>
        </p:nvSpPr>
        <p:spPr>
          <a:xfrm>
            <a:off x="8385809" y="6278879"/>
            <a:ext cx="2235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53</a:t>
            </a:r>
            <a:endParaRPr sz="1400">
              <a:solidFill>
                <a:schemeClr val="dk1"/>
              </a:solidFill>
              <a:latin typeface="Arial"/>
              <a:ea typeface="Arial"/>
              <a:cs typeface="Arial"/>
              <a:sym typeface="Arial"/>
            </a:endParaRPr>
          </a:p>
        </p:txBody>
      </p:sp>
      <p:sp>
        <p:nvSpPr>
          <p:cNvPr id="896" name="Google Shape;896;p59"/>
          <p:cNvSpPr txBox="1"/>
          <p:nvPr/>
        </p:nvSpPr>
        <p:spPr>
          <a:xfrm>
            <a:off x="0" y="619759"/>
            <a:ext cx="1219200" cy="322524"/>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Mnemonic  </a:t>
            </a:r>
            <a:endParaRPr/>
          </a:p>
        </p:txBody>
      </p:sp>
      <p:sp>
        <p:nvSpPr>
          <p:cNvPr id="897" name="Google Shape;897;p59"/>
          <p:cNvSpPr txBox="1">
            <a:spLocks noGrp="1"/>
          </p:cNvSpPr>
          <p:nvPr>
            <p:ph type="title"/>
          </p:nvPr>
        </p:nvSpPr>
        <p:spPr>
          <a:xfrm>
            <a:off x="1425256" y="619759"/>
            <a:ext cx="998219"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Meaning</a:t>
            </a:r>
            <a:endParaRPr/>
          </a:p>
        </p:txBody>
      </p:sp>
      <p:sp>
        <p:nvSpPr>
          <p:cNvPr id="898" name="Google Shape;898;p59"/>
          <p:cNvSpPr txBox="1"/>
          <p:nvPr/>
        </p:nvSpPr>
        <p:spPr>
          <a:xfrm>
            <a:off x="2861944" y="612083"/>
            <a:ext cx="83058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Format</a:t>
            </a:r>
            <a:endParaRPr/>
          </a:p>
        </p:txBody>
      </p:sp>
      <p:sp>
        <p:nvSpPr>
          <p:cNvPr id="899" name="Google Shape;899;p59"/>
          <p:cNvSpPr txBox="1"/>
          <p:nvPr/>
        </p:nvSpPr>
        <p:spPr>
          <a:xfrm>
            <a:off x="4951729" y="632402"/>
            <a:ext cx="114236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Operation</a:t>
            </a:r>
            <a:endParaRPr sz="2000">
              <a:solidFill>
                <a:schemeClr val="dk1"/>
              </a:solidFill>
              <a:latin typeface="Arial"/>
              <a:ea typeface="Arial"/>
              <a:cs typeface="Arial"/>
              <a:sym typeface="Arial"/>
            </a:endParaRPr>
          </a:p>
        </p:txBody>
      </p:sp>
      <p:sp>
        <p:nvSpPr>
          <p:cNvPr id="900" name="Google Shape;900;p59"/>
          <p:cNvSpPr txBox="1"/>
          <p:nvPr/>
        </p:nvSpPr>
        <p:spPr>
          <a:xfrm>
            <a:off x="7773669" y="619759"/>
            <a:ext cx="957580" cy="613410"/>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Flags  Affected</a:t>
            </a:r>
            <a:endParaRPr sz="2000">
              <a:solidFill>
                <a:schemeClr val="dk1"/>
              </a:solidFill>
              <a:latin typeface="Arial"/>
              <a:ea typeface="Arial"/>
              <a:cs typeface="Arial"/>
              <a:sym typeface="Arial"/>
            </a:endParaRPr>
          </a:p>
        </p:txBody>
      </p:sp>
      <p:sp>
        <p:nvSpPr>
          <p:cNvPr id="901" name="Google Shape;901;p59"/>
          <p:cNvSpPr txBox="1"/>
          <p:nvPr/>
        </p:nvSpPr>
        <p:spPr>
          <a:xfrm>
            <a:off x="306070" y="1488440"/>
            <a:ext cx="66167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CALL</a:t>
            </a:r>
            <a:endParaRPr sz="2000">
              <a:solidFill>
                <a:schemeClr val="dk1"/>
              </a:solidFill>
              <a:latin typeface="Arial"/>
              <a:ea typeface="Arial"/>
              <a:cs typeface="Arial"/>
              <a:sym typeface="Arial"/>
            </a:endParaRPr>
          </a:p>
        </p:txBody>
      </p:sp>
      <p:sp>
        <p:nvSpPr>
          <p:cNvPr id="902" name="Google Shape;902;p59"/>
          <p:cNvSpPr txBox="1"/>
          <p:nvPr/>
        </p:nvSpPr>
        <p:spPr>
          <a:xfrm>
            <a:off x="1296669" y="1488440"/>
            <a:ext cx="1255395" cy="613410"/>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Subroutine  call</a:t>
            </a:r>
            <a:endParaRPr sz="2000">
              <a:solidFill>
                <a:schemeClr val="dk1"/>
              </a:solidFill>
              <a:latin typeface="Arial"/>
              <a:ea typeface="Arial"/>
              <a:cs typeface="Arial"/>
              <a:sym typeface="Arial"/>
            </a:endParaRPr>
          </a:p>
        </p:txBody>
      </p:sp>
      <p:sp>
        <p:nvSpPr>
          <p:cNvPr id="903" name="Google Shape;903;p59"/>
          <p:cNvSpPr txBox="1"/>
          <p:nvPr/>
        </p:nvSpPr>
        <p:spPr>
          <a:xfrm>
            <a:off x="2744470" y="1488440"/>
            <a:ext cx="1666239"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CALL operand</a:t>
            </a:r>
            <a:endParaRPr sz="2000">
              <a:solidFill>
                <a:schemeClr val="dk1"/>
              </a:solidFill>
              <a:latin typeface="Arial"/>
              <a:ea typeface="Arial"/>
              <a:cs typeface="Arial"/>
              <a:sym typeface="Arial"/>
            </a:endParaRPr>
          </a:p>
        </p:txBody>
      </p:sp>
      <p:sp>
        <p:nvSpPr>
          <p:cNvPr id="904" name="Google Shape;904;p59"/>
          <p:cNvSpPr txBox="1"/>
          <p:nvPr/>
        </p:nvSpPr>
        <p:spPr>
          <a:xfrm>
            <a:off x="4573270" y="1488440"/>
            <a:ext cx="304228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Execution	continues	from</a:t>
            </a:r>
            <a:endParaRPr sz="2000">
              <a:solidFill>
                <a:schemeClr val="dk1"/>
              </a:solidFill>
              <a:latin typeface="Arial"/>
              <a:ea typeface="Arial"/>
              <a:cs typeface="Arial"/>
              <a:sym typeface="Arial"/>
            </a:endParaRPr>
          </a:p>
        </p:txBody>
      </p:sp>
      <p:sp>
        <p:nvSpPr>
          <p:cNvPr id="905" name="Google Shape;905;p59"/>
          <p:cNvSpPr txBox="1"/>
          <p:nvPr/>
        </p:nvSpPr>
        <p:spPr>
          <a:xfrm>
            <a:off x="4573270" y="1771650"/>
            <a:ext cx="304355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the	address	of	the</a:t>
            </a:r>
            <a:endParaRPr sz="2000">
              <a:solidFill>
                <a:schemeClr val="dk1"/>
              </a:solidFill>
              <a:latin typeface="Arial"/>
              <a:ea typeface="Arial"/>
              <a:cs typeface="Arial"/>
              <a:sym typeface="Arial"/>
            </a:endParaRPr>
          </a:p>
        </p:txBody>
      </p:sp>
      <p:sp>
        <p:nvSpPr>
          <p:cNvPr id="906" name="Google Shape;906;p59"/>
          <p:cNvSpPr txBox="1"/>
          <p:nvPr/>
        </p:nvSpPr>
        <p:spPr>
          <a:xfrm>
            <a:off x="7773669" y="1488440"/>
            <a:ext cx="59182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none</a:t>
            </a:r>
            <a:endParaRPr sz="2000">
              <a:solidFill>
                <a:schemeClr val="dk1"/>
              </a:solidFill>
              <a:latin typeface="Arial"/>
              <a:ea typeface="Arial"/>
              <a:cs typeface="Arial"/>
              <a:sym typeface="Arial"/>
            </a:endParaRPr>
          </a:p>
        </p:txBody>
      </p:sp>
      <p:sp>
        <p:nvSpPr>
          <p:cNvPr id="907" name="Google Shape;907;p59"/>
          <p:cNvSpPr/>
          <p:nvPr/>
        </p:nvSpPr>
        <p:spPr>
          <a:xfrm>
            <a:off x="3451859" y="4489450"/>
            <a:ext cx="941069" cy="12700"/>
          </a:xfrm>
          <a:custGeom>
            <a:avLst/>
            <a:gdLst/>
            <a:ahLst/>
            <a:cxnLst/>
            <a:rect l="l" t="t" r="r" b="b"/>
            <a:pathLst>
              <a:path w="941070" h="12700" extrusionOk="0">
                <a:moveTo>
                  <a:pt x="0" y="12700"/>
                </a:moveTo>
                <a:lnTo>
                  <a:pt x="941069" y="12700"/>
                </a:lnTo>
                <a:lnTo>
                  <a:pt x="941069" y="0"/>
                </a:lnTo>
                <a:lnTo>
                  <a:pt x="0" y="0"/>
                </a:lnTo>
                <a:lnTo>
                  <a:pt x="0" y="127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8" name="Google Shape;908;p59"/>
          <p:cNvSpPr txBox="1"/>
          <p:nvPr/>
        </p:nvSpPr>
        <p:spPr>
          <a:xfrm>
            <a:off x="3429000" y="2054859"/>
            <a:ext cx="4187825" cy="2470150"/>
          </a:xfrm>
          <a:prstGeom prst="rect">
            <a:avLst/>
          </a:prstGeom>
          <a:noFill/>
          <a:ln>
            <a:noFill/>
          </a:ln>
        </p:spPr>
        <p:txBody>
          <a:bodyPr spcFirstLastPara="1" wrap="square" lIns="0" tIns="40000" rIns="0" bIns="0" anchor="t" anchorCtr="0">
            <a:spAutoFit/>
          </a:bodyPr>
          <a:lstStyle/>
          <a:p>
            <a:pPr marL="1156970" marR="5080" lvl="0" indent="0" algn="just" rtl="0">
              <a:lnSpc>
                <a:spcPct val="111500"/>
              </a:lnSpc>
              <a:spcBef>
                <a:spcPts val="0"/>
              </a:spcBef>
              <a:spcAft>
                <a:spcPts val="0"/>
              </a:spcAft>
              <a:buNone/>
            </a:pPr>
            <a:r>
              <a:rPr lang="en-US" sz="2000">
                <a:solidFill>
                  <a:schemeClr val="dk1"/>
                </a:solidFill>
                <a:latin typeface="Arial"/>
                <a:ea typeface="Arial"/>
                <a:cs typeface="Arial"/>
                <a:sym typeface="Arial"/>
              </a:rPr>
              <a:t>subroutine specified by  the operand. Information  required to return back to  the main program such as  IP and CS are saved on  the stack.</a:t>
            </a:r>
            <a:endParaRPr sz="20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30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800" b="1">
                <a:solidFill>
                  <a:srgbClr val="0984FF"/>
                </a:solidFill>
                <a:latin typeface="Arial"/>
                <a:ea typeface="Arial"/>
                <a:cs typeface="Arial"/>
                <a:sym typeface="Arial"/>
              </a:rPr>
              <a:t>Operand</a:t>
            </a:r>
            <a:endParaRPr sz="1800">
              <a:solidFill>
                <a:schemeClr val="dk1"/>
              </a:solidFill>
              <a:latin typeface="Arial"/>
              <a:ea typeface="Arial"/>
              <a:cs typeface="Arial"/>
              <a:sym typeface="Arial"/>
            </a:endParaRPr>
          </a:p>
        </p:txBody>
      </p:sp>
      <p:sp>
        <p:nvSpPr>
          <p:cNvPr id="909" name="Google Shape;909;p59"/>
          <p:cNvSpPr/>
          <p:nvPr/>
        </p:nvSpPr>
        <p:spPr>
          <a:xfrm>
            <a:off x="3441700" y="4479290"/>
            <a:ext cx="941069" cy="12700"/>
          </a:xfrm>
          <a:custGeom>
            <a:avLst/>
            <a:gdLst/>
            <a:ahLst/>
            <a:cxnLst/>
            <a:rect l="l" t="t" r="r" b="b"/>
            <a:pathLst>
              <a:path w="941070" h="12700" extrusionOk="0">
                <a:moveTo>
                  <a:pt x="0" y="12700"/>
                </a:moveTo>
                <a:lnTo>
                  <a:pt x="941069" y="12700"/>
                </a:lnTo>
                <a:lnTo>
                  <a:pt x="941069" y="0"/>
                </a:lnTo>
                <a:lnTo>
                  <a:pt x="0" y="0"/>
                </a:lnTo>
                <a:lnTo>
                  <a:pt x="0" y="12700"/>
                </a:lnTo>
                <a:close/>
              </a:path>
            </a:pathLst>
          </a:custGeom>
          <a:solidFill>
            <a:srgbClr val="0984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0" name="Google Shape;910;p59"/>
          <p:cNvSpPr txBox="1"/>
          <p:nvPr/>
        </p:nvSpPr>
        <p:spPr>
          <a:xfrm>
            <a:off x="3429000" y="4499609"/>
            <a:ext cx="1169035" cy="2109470"/>
          </a:xfrm>
          <a:prstGeom prst="rect">
            <a:avLst/>
          </a:prstGeom>
          <a:noFill/>
          <a:ln>
            <a:noFill/>
          </a:ln>
        </p:spPr>
        <p:txBody>
          <a:bodyPr spcFirstLastPara="1" wrap="square" lIns="0" tIns="12050" rIns="0" bIns="0" anchor="t" anchorCtr="0">
            <a:spAutoFit/>
          </a:bodyPr>
          <a:lstStyle/>
          <a:p>
            <a:pPr marL="12700" marR="5080" lvl="0" indent="0" algn="just" rtl="0">
              <a:lnSpc>
                <a:spcPct val="151900"/>
              </a:lnSpc>
              <a:spcBef>
                <a:spcPts val="0"/>
              </a:spcBef>
              <a:spcAft>
                <a:spcPts val="0"/>
              </a:spcAft>
              <a:buNone/>
            </a:pPr>
            <a:r>
              <a:rPr lang="en-US" sz="1800" b="1">
                <a:solidFill>
                  <a:schemeClr val="dk1"/>
                </a:solidFill>
                <a:latin typeface="Arial"/>
                <a:ea typeface="Arial"/>
                <a:cs typeface="Arial"/>
                <a:sym typeface="Arial"/>
              </a:rPr>
              <a:t>Near-proc  Far – proc  Memptr 16</a:t>
            </a:r>
            <a:endParaRPr sz="1800">
              <a:solidFill>
                <a:schemeClr val="dk1"/>
              </a:solidFill>
              <a:latin typeface="Arial"/>
              <a:ea typeface="Arial"/>
              <a:cs typeface="Arial"/>
              <a:sym typeface="Arial"/>
            </a:endParaRPr>
          </a:p>
          <a:p>
            <a:pPr marL="12700" marR="0" lvl="0" indent="0" algn="just" rtl="0">
              <a:lnSpc>
                <a:spcPct val="100000"/>
              </a:lnSpc>
              <a:spcBef>
                <a:spcPts val="1130"/>
              </a:spcBef>
              <a:spcAft>
                <a:spcPts val="0"/>
              </a:spcAft>
              <a:buNone/>
            </a:pPr>
            <a:r>
              <a:rPr lang="en-US" sz="1800" b="1">
                <a:solidFill>
                  <a:schemeClr val="dk1"/>
                </a:solidFill>
                <a:latin typeface="Arial"/>
                <a:ea typeface="Arial"/>
                <a:cs typeface="Arial"/>
                <a:sym typeface="Arial"/>
              </a:rPr>
              <a:t>Regptr 16</a:t>
            </a:r>
            <a:endParaRPr sz="1800">
              <a:solidFill>
                <a:schemeClr val="dk1"/>
              </a:solidFill>
              <a:latin typeface="Arial"/>
              <a:ea typeface="Arial"/>
              <a:cs typeface="Arial"/>
              <a:sym typeface="Arial"/>
            </a:endParaRPr>
          </a:p>
          <a:p>
            <a:pPr marL="12700" marR="0" lvl="0" indent="0" algn="just" rtl="0">
              <a:lnSpc>
                <a:spcPct val="100000"/>
              </a:lnSpc>
              <a:spcBef>
                <a:spcPts val="1120"/>
              </a:spcBef>
              <a:spcAft>
                <a:spcPts val="0"/>
              </a:spcAft>
              <a:buNone/>
            </a:pPr>
            <a:r>
              <a:rPr lang="en-US" sz="1800" b="1">
                <a:solidFill>
                  <a:schemeClr val="dk1"/>
                </a:solidFill>
                <a:latin typeface="Arial"/>
                <a:ea typeface="Arial"/>
                <a:cs typeface="Arial"/>
                <a:sym typeface="Arial"/>
              </a:rPr>
              <a:t>Memptr 32</a:t>
            </a:r>
            <a:endParaRPr sz="1800">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60"/>
          <p:cNvSpPr txBox="1"/>
          <p:nvPr/>
        </p:nvSpPr>
        <p:spPr>
          <a:xfrm>
            <a:off x="8385809" y="6278879"/>
            <a:ext cx="2235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54</a:t>
            </a:r>
            <a:endParaRPr sz="1400">
              <a:solidFill>
                <a:schemeClr val="dk1"/>
              </a:solidFill>
              <a:latin typeface="Arial"/>
              <a:ea typeface="Arial"/>
              <a:cs typeface="Arial"/>
              <a:sym typeface="Arial"/>
            </a:endParaRPr>
          </a:p>
        </p:txBody>
      </p:sp>
      <p:sp>
        <p:nvSpPr>
          <p:cNvPr id="916" name="Google Shape;916;p60"/>
          <p:cNvSpPr txBox="1">
            <a:spLocks noGrp="1"/>
          </p:cNvSpPr>
          <p:nvPr>
            <p:ph type="title"/>
          </p:nvPr>
        </p:nvSpPr>
        <p:spPr>
          <a:xfrm>
            <a:off x="307340" y="322579"/>
            <a:ext cx="171894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RETURN</a:t>
            </a:r>
            <a:endParaRPr sz="3200">
              <a:latin typeface="Arial"/>
              <a:ea typeface="Arial"/>
              <a:cs typeface="Arial"/>
              <a:sym typeface="Arial"/>
            </a:endParaRPr>
          </a:p>
        </p:txBody>
      </p:sp>
      <p:sp>
        <p:nvSpPr>
          <p:cNvPr id="917" name="Google Shape;917;p60"/>
          <p:cNvSpPr txBox="1"/>
          <p:nvPr/>
        </p:nvSpPr>
        <p:spPr>
          <a:xfrm>
            <a:off x="236220" y="1009650"/>
            <a:ext cx="11493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918" name="Google Shape;918;p60"/>
          <p:cNvSpPr txBox="1"/>
          <p:nvPr/>
        </p:nvSpPr>
        <p:spPr>
          <a:xfrm>
            <a:off x="577850" y="1023620"/>
            <a:ext cx="8405495" cy="6350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000">
                <a:solidFill>
                  <a:schemeClr val="dk1"/>
                </a:solidFill>
                <a:latin typeface="Arial"/>
                <a:ea typeface="Arial"/>
                <a:cs typeface="Arial"/>
                <a:sym typeface="Arial"/>
              </a:rPr>
              <a:t>Every subroutine must end by executing an instruction that returns control  to the main program. This is the return (RET) instruction.</a:t>
            </a:r>
            <a:endParaRPr sz="2000">
              <a:solidFill>
                <a:schemeClr val="dk1"/>
              </a:solidFill>
              <a:latin typeface="Arial"/>
              <a:ea typeface="Arial"/>
              <a:cs typeface="Arial"/>
              <a:sym typeface="Arial"/>
            </a:endParaRPr>
          </a:p>
        </p:txBody>
      </p:sp>
      <p:sp>
        <p:nvSpPr>
          <p:cNvPr id="919" name="Google Shape;919;p60"/>
          <p:cNvSpPr txBox="1"/>
          <p:nvPr/>
        </p:nvSpPr>
        <p:spPr>
          <a:xfrm>
            <a:off x="236220" y="1866900"/>
            <a:ext cx="11493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920" name="Google Shape;920;p60"/>
          <p:cNvSpPr txBox="1"/>
          <p:nvPr/>
        </p:nvSpPr>
        <p:spPr>
          <a:xfrm>
            <a:off x="577850" y="1880870"/>
            <a:ext cx="8405495" cy="6350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000">
                <a:solidFill>
                  <a:schemeClr val="dk1"/>
                </a:solidFill>
                <a:latin typeface="Arial"/>
                <a:ea typeface="Arial"/>
                <a:cs typeface="Arial"/>
                <a:sym typeface="Arial"/>
              </a:rPr>
              <a:t>By execution the value of IP or IP and CS that were saved in the stack to  be returned back to their corresponding regs. (</a:t>
            </a:r>
            <a:r>
              <a:rPr lang="en-US" sz="2000">
                <a:solidFill>
                  <a:srgbClr val="CC3300"/>
                </a:solidFill>
                <a:latin typeface="Arial"/>
                <a:ea typeface="Arial"/>
                <a:cs typeface="Arial"/>
                <a:sym typeface="Arial"/>
              </a:rPr>
              <a:t>this time (SP) </a:t>
            </a:r>
            <a:r>
              <a:rPr lang="en-US" sz="2000">
                <a:solidFill>
                  <a:srgbClr val="CC3300"/>
                </a:solidFill>
                <a:latin typeface="Noto Sans Symbols"/>
                <a:ea typeface="Noto Sans Symbols"/>
                <a:cs typeface="Noto Sans Symbols"/>
                <a:sym typeface="Noto Sans Symbols"/>
              </a:rPr>
              <a:t>⇓</a:t>
            </a:r>
            <a:r>
              <a:rPr lang="en-US" sz="2000">
                <a:solidFill>
                  <a:srgbClr val="CC3300"/>
                </a:solidFill>
                <a:latin typeface="Times New Roman"/>
                <a:ea typeface="Times New Roman"/>
                <a:cs typeface="Times New Roman"/>
                <a:sym typeface="Times New Roman"/>
              </a:rPr>
              <a:t> </a:t>
            </a:r>
            <a:r>
              <a:rPr lang="en-US" sz="2000">
                <a:solidFill>
                  <a:srgbClr val="CC3300"/>
                </a:solidFill>
                <a:latin typeface="Arial"/>
                <a:ea typeface="Arial"/>
                <a:cs typeface="Arial"/>
                <a:sym typeface="Arial"/>
              </a:rPr>
              <a:t>(SP)+2 </a:t>
            </a: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graphicFrame>
        <p:nvGraphicFramePr>
          <p:cNvPr id="921" name="Google Shape;921;p60"/>
          <p:cNvGraphicFramePr/>
          <p:nvPr/>
        </p:nvGraphicFramePr>
        <p:xfrm>
          <a:off x="0" y="2865050"/>
          <a:ext cx="9144000" cy="1092582"/>
        </p:xfrm>
        <a:graphic>
          <a:graphicData uri="http://schemas.openxmlformats.org/drawingml/2006/table">
            <a:tbl>
              <a:tblPr firstRow="1" bandRow="1">
                <a:noFill/>
                <a:tableStyleId>{BD6958E2-4D59-4B7E-A24A-5A335BC5D1EE}</a:tableStyleId>
              </a:tblPr>
              <a:tblGrid>
                <a:gridCol w="1219200">
                  <a:extLst>
                    <a:ext uri="{9D8B030D-6E8A-4147-A177-3AD203B41FA5}">
                      <a16:colId xmlns:a16="http://schemas.microsoft.com/office/drawing/2014/main" val="20000"/>
                    </a:ext>
                  </a:extLst>
                </a:gridCol>
                <a:gridCol w="1128975">
                  <a:extLst>
                    <a:ext uri="{9D8B030D-6E8A-4147-A177-3AD203B41FA5}">
                      <a16:colId xmlns:a16="http://schemas.microsoft.com/office/drawing/2014/main" val="20001"/>
                    </a:ext>
                  </a:extLst>
                </a:gridCol>
                <a:gridCol w="1590775">
                  <a:extLst>
                    <a:ext uri="{9D8B030D-6E8A-4147-A177-3AD203B41FA5}">
                      <a16:colId xmlns:a16="http://schemas.microsoft.com/office/drawing/2014/main" val="20002"/>
                    </a:ext>
                  </a:extLst>
                </a:gridCol>
                <a:gridCol w="2266450">
                  <a:extLst>
                    <a:ext uri="{9D8B030D-6E8A-4147-A177-3AD203B41FA5}">
                      <a16:colId xmlns:a16="http://schemas.microsoft.com/office/drawing/2014/main" val="20003"/>
                    </a:ext>
                  </a:extLst>
                </a:gridCol>
                <a:gridCol w="825600">
                  <a:extLst>
                    <a:ext uri="{9D8B030D-6E8A-4147-A177-3AD203B41FA5}">
                      <a16:colId xmlns:a16="http://schemas.microsoft.com/office/drawing/2014/main" val="20004"/>
                    </a:ext>
                  </a:extLst>
                </a:gridCol>
                <a:gridCol w="932875">
                  <a:extLst>
                    <a:ext uri="{9D8B030D-6E8A-4147-A177-3AD203B41FA5}">
                      <a16:colId xmlns:a16="http://schemas.microsoft.com/office/drawing/2014/main" val="20005"/>
                    </a:ext>
                  </a:extLst>
                </a:gridCol>
                <a:gridCol w="1180125">
                  <a:extLst>
                    <a:ext uri="{9D8B030D-6E8A-4147-A177-3AD203B41FA5}">
                      <a16:colId xmlns:a16="http://schemas.microsoft.com/office/drawing/2014/main" val="20006"/>
                    </a:ext>
                  </a:extLst>
                </a:gridCol>
              </a:tblGrid>
              <a:tr h="283475">
                <a:tc>
                  <a:txBody>
                    <a:bodyPr/>
                    <a:lstStyle/>
                    <a:p>
                      <a:pPr marL="31750" marR="0" lvl="0" indent="0" algn="l" rtl="0">
                        <a:lnSpc>
                          <a:spcPct val="106500"/>
                        </a:lnSpc>
                        <a:spcBef>
                          <a:spcPts val="0"/>
                        </a:spcBef>
                        <a:spcAft>
                          <a:spcPts val="0"/>
                        </a:spcAft>
                        <a:buNone/>
                      </a:pPr>
                      <a:r>
                        <a:rPr lang="en-US" sz="2000" u="none" strike="noStrike" cap="none">
                          <a:latin typeface="Arial"/>
                          <a:ea typeface="Arial"/>
                          <a:cs typeface="Arial"/>
                          <a:sym typeface="Arial"/>
                        </a:rPr>
                        <a:t>Mnemonic</a:t>
                      </a:r>
                      <a:endParaRPr sz="2000" u="none" strike="noStrike" cap="none">
                        <a:latin typeface="Arial"/>
                        <a:ea typeface="Arial"/>
                        <a:cs typeface="Arial"/>
                        <a:sym typeface="Arial"/>
                      </a:endParaRPr>
                    </a:p>
                  </a:txBody>
                  <a:tcPr marL="0" marR="0" marT="0" marB="0"/>
                </a:tc>
                <a:tc>
                  <a:txBody>
                    <a:bodyPr/>
                    <a:lstStyle/>
                    <a:p>
                      <a:pPr marL="124460" marR="0" lvl="0" indent="0" algn="l" rtl="0">
                        <a:lnSpc>
                          <a:spcPct val="106500"/>
                        </a:lnSpc>
                        <a:spcBef>
                          <a:spcPts val="0"/>
                        </a:spcBef>
                        <a:spcAft>
                          <a:spcPts val="0"/>
                        </a:spcAft>
                        <a:buNone/>
                      </a:pPr>
                      <a:r>
                        <a:rPr lang="en-US" sz="2000" u="none" strike="noStrike" cap="none">
                          <a:latin typeface="Arial"/>
                          <a:ea typeface="Arial"/>
                          <a:cs typeface="Arial"/>
                          <a:sym typeface="Arial"/>
                        </a:rPr>
                        <a:t>Meaning</a:t>
                      </a:r>
                      <a:endParaRPr sz="2000" u="none" strike="noStrike" cap="none">
                        <a:latin typeface="Arial"/>
                        <a:ea typeface="Arial"/>
                        <a:cs typeface="Arial"/>
                        <a:sym typeface="Arial"/>
                      </a:endParaRPr>
                    </a:p>
                  </a:txBody>
                  <a:tcPr marL="0" marR="0" marT="0" marB="0"/>
                </a:tc>
                <a:tc>
                  <a:txBody>
                    <a:bodyPr/>
                    <a:lstStyle/>
                    <a:p>
                      <a:pPr marL="142240" marR="0" lvl="0" indent="0" algn="l" rtl="0">
                        <a:lnSpc>
                          <a:spcPct val="106500"/>
                        </a:lnSpc>
                        <a:spcBef>
                          <a:spcPts val="0"/>
                        </a:spcBef>
                        <a:spcAft>
                          <a:spcPts val="0"/>
                        </a:spcAft>
                        <a:buNone/>
                      </a:pPr>
                      <a:r>
                        <a:rPr lang="en-US" sz="2000" u="none" strike="noStrike" cap="none">
                          <a:latin typeface="Arial"/>
                          <a:ea typeface="Arial"/>
                          <a:cs typeface="Arial"/>
                          <a:sym typeface="Arial"/>
                        </a:rPr>
                        <a:t>  Format</a:t>
                      </a:r>
                      <a:endParaRPr/>
                    </a:p>
                  </a:txBody>
                  <a:tcPr marL="0" marR="0" marT="0" marB="0"/>
                </a:tc>
                <a:tc>
                  <a:txBody>
                    <a:bodyPr/>
                    <a:lstStyle/>
                    <a:p>
                      <a:pPr marL="473075" marR="0" lvl="0" indent="0" algn="l" rtl="0">
                        <a:lnSpc>
                          <a:spcPct val="106500"/>
                        </a:lnSpc>
                        <a:spcBef>
                          <a:spcPts val="0"/>
                        </a:spcBef>
                        <a:spcAft>
                          <a:spcPts val="0"/>
                        </a:spcAft>
                        <a:buNone/>
                      </a:pPr>
                      <a:r>
                        <a:rPr lang="en-US" sz="2000" u="none" strike="noStrike" cap="none">
                          <a:latin typeface="Arial"/>
                          <a:ea typeface="Arial"/>
                          <a:cs typeface="Arial"/>
                          <a:sym typeface="Arial"/>
                        </a:rPr>
                        <a:t>Operation</a:t>
                      </a:r>
                      <a:endParaRPr sz="20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tc>
                <a:tc>
                  <a:txBody>
                    <a:bodyPr/>
                    <a:lstStyle/>
                    <a:p>
                      <a:pPr marL="90805" marR="0" lvl="0" indent="0" algn="l" rtl="0">
                        <a:lnSpc>
                          <a:spcPct val="106500"/>
                        </a:lnSpc>
                        <a:spcBef>
                          <a:spcPts val="0"/>
                        </a:spcBef>
                        <a:spcAft>
                          <a:spcPts val="0"/>
                        </a:spcAft>
                        <a:buNone/>
                      </a:pPr>
                      <a:r>
                        <a:rPr lang="en-US" sz="2000" u="none" strike="noStrike" cap="none">
                          <a:latin typeface="Arial"/>
                          <a:ea typeface="Arial"/>
                          <a:cs typeface="Arial"/>
                          <a:sym typeface="Arial"/>
                        </a:rPr>
                        <a:t>Flags</a:t>
                      </a:r>
                      <a:endParaRPr sz="20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702575">
                <a:tc>
                  <a:txBody>
                    <a:bodyPr/>
                    <a:lstStyle/>
                    <a:p>
                      <a:pPr marL="31750" marR="0" lvl="0" indent="0" algn="l" rtl="0">
                        <a:lnSpc>
                          <a:spcPct val="110500"/>
                        </a:lnSpc>
                        <a:spcBef>
                          <a:spcPts val="0"/>
                        </a:spcBef>
                        <a:spcAft>
                          <a:spcPts val="0"/>
                        </a:spcAft>
                        <a:buNone/>
                      </a:pPr>
                      <a:endParaRPr sz="2000" u="none" strike="noStrike" cap="none">
                        <a:latin typeface="Arial"/>
                        <a:ea typeface="Arial"/>
                        <a:cs typeface="Arial"/>
                        <a:sym typeface="Arial"/>
                      </a:endParaRPr>
                    </a:p>
                    <a:p>
                      <a:pPr marL="31750" marR="0" lvl="0" indent="0" algn="l" rtl="0">
                        <a:lnSpc>
                          <a:spcPct val="116250"/>
                        </a:lnSpc>
                        <a:spcBef>
                          <a:spcPts val="900"/>
                        </a:spcBef>
                        <a:spcAft>
                          <a:spcPts val="0"/>
                        </a:spcAft>
                        <a:buNone/>
                      </a:pPr>
                      <a:r>
                        <a:rPr lang="en-US" sz="2000" u="none" strike="noStrike" cap="none">
                          <a:latin typeface="Arial"/>
                          <a:ea typeface="Arial"/>
                          <a:cs typeface="Arial"/>
                          <a:sym typeface="Arial"/>
                        </a:rPr>
                        <a:t>RET</a:t>
                      </a:r>
                      <a:endParaRPr sz="20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p>
                      <a:pPr marL="124460" marR="0" lvl="0" indent="0" algn="l" rtl="0">
                        <a:lnSpc>
                          <a:spcPct val="116250"/>
                        </a:lnSpc>
                        <a:spcBef>
                          <a:spcPts val="0"/>
                        </a:spcBef>
                        <a:spcAft>
                          <a:spcPts val="0"/>
                        </a:spcAft>
                        <a:buNone/>
                      </a:pPr>
                      <a:r>
                        <a:rPr lang="en-US" sz="2000" u="none" strike="noStrike" cap="none">
                          <a:latin typeface="Arial"/>
                          <a:ea typeface="Arial"/>
                          <a:cs typeface="Arial"/>
                          <a:sym typeface="Arial"/>
                        </a:rPr>
                        <a:t>Return</a:t>
                      </a:r>
                      <a:endParaRPr sz="20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p>
                      <a:pPr marL="142240" marR="0" lvl="0" indent="0" algn="l" rtl="0">
                        <a:lnSpc>
                          <a:spcPct val="116250"/>
                        </a:lnSpc>
                        <a:spcBef>
                          <a:spcPts val="0"/>
                        </a:spcBef>
                        <a:spcAft>
                          <a:spcPts val="0"/>
                        </a:spcAft>
                        <a:buNone/>
                      </a:pPr>
                      <a:r>
                        <a:rPr lang="en-US" sz="2000" u="none" strike="noStrike" cap="none">
                          <a:latin typeface="Arial"/>
                          <a:ea typeface="Arial"/>
                          <a:cs typeface="Arial"/>
                          <a:sym typeface="Arial"/>
                        </a:rPr>
                        <a:t>  RET or</a:t>
                      </a:r>
                      <a:endParaRPr sz="20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p>
                      <a:pPr marL="473075" marR="0" lvl="0" indent="0" algn="l" rtl="0">
                        <a:lnSpc>
                          <a:spcPct val="116250"/>
                        </a:lnSpc>
                        <a:spcBef>
                          <a:spcPts val="0"/>
                        </a:spcBef>
                        <a:spcAft>
                          <a:spcPts val="0"/>
                        </a:spcAft>
                        <a:buNone/>
                      </a:pPr>
                      <a:r>
                        <a:rPr lang="en-US" sz="2000" u="none" strike="noStrike" cap="none">
                          <a:latin typeface="Arial"/>
                          <a:ea typeface="Arial"/>
                          <a:cs typeface="Arial"/>
                          <a:sym typeface="Arial"/>
                        </a:rPr>
                        <a:t>Return	to</a:t>
                      </a:r>
                      <a:endParaRPr sz="20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p>
                      <a:pPr marL="191770" marR="0" lvl="0" indent="0" algn="l" rtl="0">
                        <a:lnSpc>
                          <a:spcPct val="116250"/>
                        </a:lnSpc>
                        <a:spcBef>
                          <a:spcPts val="0"/>
                        </a:spcBef>
                        <a:spcAft>
                          <a:spcPts val="0"/>
                        </a:spcAft>
                        <a:buNone/>
                      </a:pPr>
                      <a:r>
                        <a:rPr lang="en-US" sz="2000" u="none" strike="noStrike" cap="none">
                          <a:latin typeface="Arial"/>
                          <a:ea typeface="Arial"/>
                          <a:cs typeface="Arial"/>
                          <a:sym typeface="Arial"/>
                        </a:rPr>
                        <a:t>the</a:t>
                      </a:r>
                      <a:endParaRPr sz="2000" u="none" strike="noStrike" cap="none">
                        <a:latin typeface="Arial"/>
                        <a:ea typeface="Arial"/>
                        <a:cs typeface="Arial"/>
                        <a:sym typeface="Arial"/>
                      </a:endParaRPr>
                    </a:p>
                  </a:txBody>
                  <a:tcPr marL="0" marR="0" marT="0" marB="0"/>
                </a:tc>
                <a:tc>
                  <a:txBody>
                    <a:bodyPr/>
                    <a:lstStyle/>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p>
                      <a:pPr marL="192405" marR="0" lvl="0" indent="0" algn="l" rtl="0">
                        <a:lnSpc>
                          <a:spcPct val="116250"/>
                        </a:lnSpc>
                        <a:spcBef>
                          <a:spcPts val="0"/>
                        </a:spcBef>
                        <a:spcAft>
                          <a:spcPts val="0"/>
                        </a:spcAft>
                        <a:buNone/>
                      </a:pPr>
                      <a:r>
                        <a:rPr lang="en-US" sz="2000" u="none" strike="noStrike" cap="none">
                          <a:latin typeface="Arial"/>
                          <a:ea typeface="Arial"/>
                          <a:cs typeface="Arial"/>
                          <a:sym typeface="Arial"/>
                        </a:rPr>
                        <a:t>main</a:t>
                      </a:r>
                      <a:endParaRPr sz="2000" u="none" strike="noStrike" cap="none">
                        <a:latin typeface="Arial"/>
                        <a:ea typeface="Arial"/>
                        <a:cs typeface="Arial"/>
                        <a:sym typeface="Arial"/>
                      </a:endParaRPr>
                    </a:p>
                  </a:txBody>
                  <a:tcPr marL="0" marR="0" marT="0" marB="0"/>
                </a:tc>
                <a:tc>
                  <a:txBody>
                    <a:bodyPr/>
                    <a:lstStyle/>
                    <a:p>
                      <a:pPr marL="90805" marR="0" lvl="0" indent="0" algn="l" rtl="0">
                        <a:lnSpc>
                          <a:spcPct val="110500"/>
                        </a:lnSpc>
                        <a:spcBef>
                          <a:spcPts val="0"/>
                        </a:spcBef>
                        <a:spcAft>
                          <a:spcPts val="0"/>
                        </a:spcAft>
                        <a:buNone/>
                      </a:pPr>
                      <a:r>
                        <a:rPr lang="en-US" sz="2000" u="none" strike="noStrike" cap="none">
                          <a:latin typeface="Arial"/>
                          <a:ea typeface="Arial"/>
                          <a:cs typeface="Arial"/>
                          <a:sym typeface="Arial"/>
                        </a:rPr>
                        <a:t>Affected</a:t>
                      </a:r>
                      <a:endParaRPr sz="2000" u="none" strike="noStrike" cap="none">
                        <a:latin typeface="Arial"/>
                        <a:ea typeface="Arial"/>
                        <a:cs typeface="Arial"/>
                        <a:sym typeface="Arial"/>
                      </a:endParaRPr>
                    </a:p>
                    <a:p>
                      <a:pPr marL="90805" marR="0" lvl="0" indent="0" algn="l" rtl="0">
                        <a:lnSpc>
                          <a:spcPct val="116250"/>
                        </a:lnSpc>
                        <a:spcBef>
                          <a:spcPts val="900"/>
                        </a:spcBef>
                        <a:spcAft>
                          <a:spcPts val="0"/>
                        </a:spcAft>
                        <a:buNone/>
                      </a:pPr>
                      <a:r>
                        <a:rPr lang="en-US" sz="2000" u="none" strike="noStrike" cap="none">
                          <a:latin typeface="Arial"/>
                          <a:ea typeface="Arial"/>
                          <a:cs typeface="Arial"/>
                          <a:sym typeface="Arial"/>
                        </a:rPr>
                        <a:t>None</a:t>
                      </a:r>
                      <a:endParaRPr/>
                    </a:p>
                  </a:txBody>
                  <a:tcPr marL="0" marR="0" marT="0" marB="0"/>
                </a:tc>
                <a:extLst>
                  <a:ext uri="{0D108BD9-81ED-4DB2-BD59-A6C34878D82A}">
                    <a16:rowId xmlns:a16="http://schemas.microsoft.com/office/drawing/2014/main" val="10001"/>
                  </a:ext>
                </a:extLst>
              </a:tr>
            </a:tbl>
          </a:graphicData>
        </a:graphic>
      </p:graphicFrame>
      <p:sp>
        <p:nvSpPr>
          <p:cNvPr id="922" name="Google Shape;922;p60"/>
          <p:cNvSpPr txBox="1"/>
          <p:nvPr/>
        </p:nvSpPr>
        <p:spPr>
          <a:xfrm>
            <a:off x="2592070" y="3877309"/>
            <a:ext cx="153860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RET operand</a:t>
            </a:r>
            <a:endParaRPr sz="2000">
              <a:solidFill>
                <a:schemeClr val="dk1"/>
              </a:solidFill>
              <a:latin typeface="Arial"/>
              <a:ea typeface="Arial"/>
              <a:cs typeface="Arial"/>
              <a:sym typeface="Arial"/>
            </a:endParaRPr>
          </a:p>
        </p:txBody>
      </p:sp>
      <p:sp>
        <p:nvSpPr>
          <p:cNvPr id="923" name="Google Shape;923;p60"/>
          <p:cNvSpPr txBox="1"/>
          <p:nvPr/>
        </p:nvSpPr>
        <p:spPr>
          <a:xfrm>
            <a:off x="4344670" y="3813809"/>
            <a:ext cx="3059430" cy="1463040"/>
          </a:xfrm>
          <a:prstGeom prst="rect">
            <a:avLst/>
          </a:prstGeom>
          <a:noFill/>
          <a:ln>
            <a:noFill/>
          </a:ln>
        </p:spPr>
        <p:txBody>
          <a:bodyPr spcFirstLastPara="1" wrap="square" lIns="0" tIns="40000" rIns="0" bIns="0" anchor="t" anchorCtr="0">
            <a:spAutoFit/>
          </a:bodyPr>
          <a:lstStyle/>
          <a:p>
            <a:pPr marL="12700" marR="5080" lvl="0" indent="0" algn="just" rtl="0">
              <a:lnSpc>
                <a:spcPct val="111500"/>
              </a:lnSpc>
              <a:spcBef>
                <a:spcPts val="0"/>
              </a:spcBef>
              <a:spcAft>
                <a:spcPts val="0"/>
              </a:spcAft>
              <a:buNone/>
            </a:pPr>
            <a:r>
              <a:rPr lang="en-US" sz="2000">
                <a:solidFill>
                  <a:schemeClr val="dk1"/>
                </a:solidFill>
                <a:latin typeface="Arial"/>
                <a:ea typeface="Arial"/>
                <a:cs typeface="Arial"/>
                <a:sym typeface="Arial"/>
              </a:rPr>
              <a:t>program by restoring IP  (and CS for far-proc). If  operands is present, it is  added to the contents of  SP.</a:t>
            </a:r>
            <a:endParaRPr sz="2000">
              <a:solidFill>
                <a:schemeClr val="dk1"/>
              </a:solidFill>
              <a:latin typeface="Arial"/>
              <a:ea typeface="Arial"/>
              <a:cs typeface="Arial"/>
              <a:sym typeface="Arial"/>
            </a:endParaRPr>
          </a:p>
        </p:txBody>
      </p:sp>
      <p:sp>
        <p:nvSpPr>
          <p:cNvPr id="924" name="Google Shape;924;p60"/>
          <p:cNvSpPr/>
          <p:nvPr/>
        </p:nvSpPr>
        <p:spPr>
          <a:xfrm>
            <a:off x="2308860" y="5963920"/>
            <a:ext cx="941069" cy="12700"/>
          </a:xfrm>
          <a:custGeom>
            <a:avLst/>
            <a:gdLst/>
            <a:ahLst/>
            <a:cxnLst/>
            <a:rect l="l" t="t" r="r" b="b"/>
            <a:pathLst>
              <a:path w="941069" h="12700" extrusionOk="0">
                <a:moveTo>
                  <a:pt x="0" y="12699"/>
                </a:moveTo>
                <a:lnTo>
                  <a:pt x="941069" y="12699"/>
                </a:lnTo>
                <a:lnTo>
                  <a:pt x="941069" y="0"/>
                </a:lnTo>
                <a:lnTo>
                  <a:pt x="0" y="0"/>
                </a:lnTo>
                <a:lnTo>
                  <a:pt x="0" y="1269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5" name="Google Shape;925;p60"/>
          <p:cNvSpPr txBox="1"/>
          <p:nvPr/>
        </p:nvSpPr>
        <p:spPr>
          <a:xfrm>
            <a:off x="2286000" y="5699759"/>
            <a:ext cx="9658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0984FF"/>
                </a:solidFill>
                <a:latin typeface="Arial"/>
                <a:ea typeface="Arial"/>
                <a:cs typeface="Arial"/>
                <a:sym typeface="Arial"/>
              </a:rPr>
              <a:t>Operand</a:t>
            </a:r>
            <a:endParaRPr sz="1800">
              <a:solidFill>
                <a:schemeClr val="dk1"/>
              </a:solidFill>
              <a:latin typeface="Arial"/>
              <a:ea typeface="Arial"/>
              <a:cs typeface="Arial"/>
              <a:sym typeface="Arial"/>
            </a:endParaRPr>
          </a:p>
        </p:txBody>
      </p:sp>
      <p:sp>
        <p:nvSpPr>
          <p:cNvPr id="926" name="Google Shape;926;p60"/>
          <p:cNvSpPr/>
          <p:nvPr/>
        </p:nvSpPr>
        <p:spPr>
          <a:xfrm>
            <a:off x="2298700" y="5953759"/>
            <a:ext cx="941069" cy="12700"/>
          </a:xfrm>
          <a:custGeom>
            <a:avLst/>
            <a:gdLst/>
            <a:ahLst/>
            <a:cxnLst/>
            <a:rect l="l" t="t" r="r" b="b"/>
            <a:pathLst>
              <a:path w="941069" h="12700" extrusionOk="0">
                <a:moveTo>
                  <a:pt x="0" y="12699"/>
                </a:moveTo>
                <a:lnTo>
                  <a:pt x="941069" y="12699"/>
                </a:lnTo>
                <a:lnTo>
                  <a:pt x="941069" y="0"/>
                </a:lnTo>
                <a:lnTo>
                  <a:pt x="0" y="0"/>
                </a:lnTo>
                <a:lnTo>
                  <a:pt x="0" y="12699"/>
                </a:lnTo>
                <a:close/>
              </a:path>
            </a:pathLst>
          </a:custGeom>
          <a:solidFill>
            <a:srgbClr val="0984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7" name="Google Shape;927;p60"/>
          <p:cNvSpPr txBox="1"/>
          <p:nvPr/>
        </p:nvSpPr>
        <p:spPr>
          <a:xfrm>
            <a:off x="2286000" y="5974079"/>
            <a:ext cx="775335" cy="858519"/>
          </a:xfrm>
          <a:prstGeom prst="rect">
            <a:avLst/>
          </a:prstGeom>
          <a:noFill/>
          <a:ln>
            <a:noFill/>
          </a:ln>
        </p:spPr>
        <p:txBody>
          <a:bodyPr spcFirstLastPara="1" wrap="square" lIns="0" tIns="12050" rIns="0" bIns="0" anchor="t" anchorCtr="0">
            <a:spAutoFit/>
          </a:bodyPr>
          <a:lstStyle/>
          <a:p>
            <a:pPr marL="12700" marR="5080" lvl="0" indent="0" algn="l" rtl="0">
              <a:lnSpc>
                <a:spcPct val="151900"/>
              </a:lnSpc>
              <a:spcBef>
                <a:spcPts val="0"/>
              </a:spcBef>
              <a:spcAft>
                <a:spcPts val="0"/>
              </a:spcAft>
              <a:buNone/>
            </a:pPr>
            <a:r>
              <a:rPr lang="en-US" sz="1800" b="1">
                <a:solidFill>
                  <a:schemeClr val="dk1"/>
                </a:solidFill>
                <a:latin typeface="Arial"/>
                <a:ea typeface="Arial"/>
                <a:cs typeface="Arial"/>
                <a:sym typeface="Arial"/>
              </a:rPr>
              <a:t>None  Disp16</a:t>
            </a:r>
            <a:endParaRPr sz="1800">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61"/>
          <p:cNvSpPr txBox="1">
            <a:spLocks noGrp="1"/>
          </p:cNvSpPr>
          <p:nvPr>
            <p:ph type="title"/>
          </p:nvPr>
        </p:nvSpPr>
        <p:spPr>
          <a:xfrm>
            <a:off x="307340" y="306070"/>
            <a:ext cx="302133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Loop Instructions</a:t>
            </a:r>
            <a:endParaRPr sz="2800">
              <a:latin typeface="Arial"/>
              <a:ea typeface="Arial"/>
              <a:cs typeface="Arial"/>
              <a:sym typeface="Arial"/>
            </a:endParaRPr>
          </a:p>
        </p:txBody>
      </p:sp>
      <p:sp>
        <p:nvSpPr>
          <p:cNvPr id="933" name="Google Shape;933;p61"/>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55</a:t>
            </a:fld>
            <a:endParaRPr/>
          </a:p>
        </p:txBody>
      </p:sp>
      <p:sp>
        <p:nvSpPr>
          <p:cNvPr id="934" name="Google Shape;934;p61"/>
          <p:cNvSpPr txBox="1"/>
          <p:nvPr/>
        </p:nvSpPr>
        <p:spPr>
          <a:xfrm>
            <a:off x="231140" y="838200"/>
            <a:ext cx="8675370" cy="695960"/>
          </a:xfrm>
          <a:prstGeom prst="rect">
            <a:avLst/>
          </a:prstGeom>
          <a:noFill/>
          <a:ln>
            <a:noFill/>
          </a:ln>
        </p:spPr>
        <p:txBody>
          <a:bodyPr spcFirstLastPara="1" wrap="square" lIns="0" tIns="12700" rIns="0" bIns="0" anchor="t" anchorCtr="0">
            <a:spAutoFit/>
          </a:bodyPr>
          <a:lstStyle/>
          <a:p>
            <a:pPr marL="355600" marR="5080" lvl="0" indent="-342900" algn="l" rtl="0">
              <a:lnSpc>
                <a:spcPct val="10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These instructions are used to repeat a set of instructions several  times.</a:t>
            </a:r>
            <a:endParaRPr sz="2200">
              <a:solidFill>
                <a:schemeClr val="dk1"/>
              </a:solidFill>
              <a:latin typeface="Arial"/>
              <a:ea typeface="Arial"/>
              <a:cs typeface="Arial"/>
              <a:sym typeface="Arial"/>
            </a:endParaRPr>
          </a:p>
        </p:txBody>
      </p:sp>
      <p:sp>
        <p:nvSpPr>
          <p:cNvPr id="935" name="Google Shape;935;p61"/>
          <p:cNvSpPr txBox="1"/>
          <p:nvPr/>
        </p:nvSpPr>
        <p:spPr>
          <a:xfrm>
            <a:off x="231140" y="1493520"/>
            <a:ext cx="123825" cy="1239520"/>
          </a:xfrm>
          <a:prstGeom prst="rect">
            <a:avLst/>
          </a:prstGeom>
          <a:noFill/>
          <a:ln>
            <a:noFill/>
          </a:ln>
        </p:spPr>
        <p:txBody>
          <a:bodyPr spcFirstLastPara="1" wrap="square" lIns="0" tIns="82550" rIns="0" bIns="0" anchor="t" anchorCtr="0">
            <a:spAutoFit/>
          </a:bodyPr>
          <a:lstStyle/>
          <a:p>
            <a:pPr marL="12700" marR="0" lvl="0" indent="0" algn="l" rtl="0">
              <a:lnSpc>
                <a:spcPct val="100000"/>
              </a:lnSpc>
              <a:spcBef>
                <a:spcPts val="0"/>
              </a:spcBef>
              <a:spcAft>
                <a:spcPts val="0"/>
              </a:spcAft>
              <a:buNone/>
            </a:pPr>
            <a:r>
              <a:rPr lang="en-US"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a:p>
            <a:pPr marL="12700" marR="0" lvl="0" indent="0" algn="l" rtl="0">
              <a:lnSpc>
                <a:spcPct val="100000"/>
              </a:lnSpc>
              <a:spcBef>
                <a:spcPts val="550"/>
              </a:spcBef>
              <a:spcAft>
                <a:spcPts val="0"/>
              </a:spcAft>
              <a:buNone/>
            </a:pPr>
            <a:r>
              <a:rPr lang="en-US"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a:p>
            <a:pPr marL="12700" marR="0" lvl="0" indent="0" algn="l" rtl="0">
              <a:lnSpc>
                <a:spcPct val="100000"/>
              </a:lnSpc>
              <a:spcBef>
                <a:spcPts val="540"/>
              </a:spcBef>
              <a:spcAft>
                <a:spcPts val="0"/>
              </a:spcAft>
              <a:buNone/>
            </a:pPr>
            <a:r>
              <a:rPr lang="en-US"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p:txBody>
      </p:sp>
      <p:sp>
        <p:nvSpPr>
          <p:cNvPr id="936" name="Google Shape;936;p61"/>
          <p:cNvSpPr txBox="1"/>
          <p:nvPr/>
        </p:nvSpPr>
        <p:spPr>
          <a:xfrm>
            <a:off x="231140" y="3112770"/>
            <a:ext cx="123825" cy="3606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p:txBody>
      </p:sp>
      <p:sp>
        <p:nvSpPr>
          <p:cNvPr id="937" name="Google Shape;937;p61"/>
          <p:cNvSpPr txBox="1"/>
          <p:nvPr/>
        </p:nvSpPr>
        <p:spPr>
          <a:xfrm>
            <a:off x="574040" y="1510029"/>
            <a:ext cx="8339455" cy="2649220"/>
          </a:xfrm>
          <a:prstGeom prst="rect">
            <a:avLst/>
          </a:prstGeom>
          <a:noFill/>
          <a:ln>
            <a:noFill/>
          </a:ln>
        </p:spPr>
        <p:txBody>
          <a:bodyPr spcFirstLastPara="1" wrap="square" lIns="0" tIns="12050" rIns="0" bIns="0" anchor="t" anchorCtr="0">
            <a:spAutoFit/>
          </a:bodyPr>
          <a:lstStyle/>
          <a:p>
            <a:pPr marL="12700" marR="4382135" lvl="0" indent="0" algn="just" rtl="0">
              <a:lnSpc>
                <a:spcPct val="120500"/>
              </a:lnSpc>
              <a:spcBef>
                <a:spcPts val="0"/>
              </a:spcBef>
              <a:spcAft>
                <a:spcPts val="0"/>
              </a:spcAft>
              <a:buNone/>
            </a:pPr>
            <a:r>
              <a:rPr lang="en-US" sz="2200">
                <a:solidFill>
                  <a:schemeClr val="dk1"/>
                </a:solidFill>
                <a:latin typeface="Arial"/>
                <a:ea typeface="Arial"/>
                <a:cs typeface="Arial"/>
                <a:sym typeface="Arial"/>
              </a:rPr>
              <a:t>Format: LOOP Short-Label  Operation: (CX)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lang="en-US" sz="2200">
                <a:solidFill>
                  <a:schemeClr val="dk1"/>
                </a:solidFill>
                <a:latin typeface="Arial"/>
                <a:ea typeface="Arial"/>
                <a:cs typeface="Arial"/>
                <a:sym typeface="Arial"/>
              </a:rPr>
              <a:t>(CX)-1</a:t>
            </a:r>
            <a:endParaRPr sz="2200">
              <a:solidFill>
                <a:schemeClr val="dk1"/>
              </a:solidFill>
              <a:latin typeface="Arial"/>
              <a:ea typeface="Arial"/>
              <a:cs typeface="Arial"/>
              <a:sym typeface="Arial"/>
            </a:endParaRPr>
          </a:p>
          <a:p>
            <a:pPr marL="12700" marR="5080" lvl="0" indent="0" algn="just" rtl="0">
              <a:lnSpc>
                <a:spcPct val="100000"/>
              </a:lnSpc>
              <a:spcBef>
                <a:spcPts val="550"/>
              </a:spcBef>
              <a:spcAft>
                <a:spcPts val="0"/>
              </a:spcAft>
              <a:buNone/>
            </a:pPr>
            <a:r>
              <a:rPr lang="en-US" sz="2200">
                <a:solidFill>
                  <a:schemeClr val="dk1"/>
                </a:solidFill>
                <a:latin typeface="Arial"/>
                <a:ea typeface="Arial"/>
                <a:cs typeface="Arial"/>
                <a:sym typeface="Arial"/>
              </a:rPr>
              <a:t>Jump is initialized to location defined by short label if CX≠0.  otherwise, execute next sequential instruction.</a:t>
            </a:r>
            <a:endParaRPr sz="2200">
              <a:solidFill>
                <a:schemeClr val="dk1"/>
              </a:solidFill>
              <a:latin typeface="Arial"/>
              <a:ea typeface="Arial"/>
              <a:cs typeface="Arial"/>
              <a:sym typeface="Arial"/>
            </a:endParaRPr>
          </a:p>
          <a:p>
            <a:pPr marL="12700" marR="10795" lvl="0" indent="0" algn="just" rtl="0">
              <a:lnSpc>
                <a:spcPct val="100000"/>
              </a:lnSpc>
              <a:spcBef>
                <a:spcPts val="550"/>
              </a:spcBef>
              <a:spcAft>
                <a:spcPts val="0"/>
              </a:spcAft>
              <a:buNone/>
            </a:pPr>
            <a:r>
              <a:rPr lang="en-US" sz="2200">
                <a:solidFill>
                  <a:schemeClr val="dk1"/>
                </a:solidFill>
                <a:latin typeface="Arial"/>
                <a:ea typeface="Arial"/>
                <a:cs typeface="Arial"/>
                <a:sym typeface="Arial"/>
              </a:rPr>
              <a:t>Instruction LOOP works w.r.t contents of CX. CX must be  preloaded with a count that represents the number of times the  loop is to be repeat.</a:t>
            </a:r>
            <a:endParaRPr sz="2200">
              <a:solidFill>
                <a:schemeClr val="dk1"/>
              </a:solidFill>
              <a:latin typeface="Arial"/>
              <a:ea typeface="Arial"/>
              <a:cs typeface="Arial"/>
              <a:sym typeface="Arial"/>
            </a:endParaRPr>
          </a:p>
        </p:txBody>
      </p:sp>
      <p:sp>
        <p:nvSpPr>
          <p:cNvPr id="938" name="Google Shape;938;p61"/>
          <p:cNvSpPr txBox="1"/>
          <p:nvPr/>
        </p:nvSpPr>
        <p:spPr>
          <a:xfrm>
            <a:off x="231140" y="4188459"/>
            <a:ext cx="123825" cy="3606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p:txBody>
      </p:sp>
      <p:sp>
        <p:nvSpPr>
          <p:cNvPr id="939" name="Google Shape;939;p61"/>
          <p:cNvSpPr txBox="1"/>
          <p:nvPr/>
        </p:nvSpPr>
        <p:spPr>
          <a:xfrm>
            <a:off x="231140" y="4928870"/>
            <a:ext cx="123825" cy="3606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p:txBody>
      </p:sp>
      <p:sp>
        <p:nvSpPr>
          <p:cNvPr id="940" name="Google Shape;940;p61"/>
          <p:cNvSpPr txBox="1"/>
          <p:nvPr/>
        </p:nvSpPr>
        <p:spPr>
          <a:xfrm>
            <a:off x="231140" y="5669279"/>
            <a:ext cx="123825" cy="3606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p:txBody>
      </p:sp>
      <p:sp>
        <p:nvSpPr>
          <p:cNvPr id="941" name="Google Shape;941;p61"/>
          <p:cNvSpPr txBox="1"/>
          <p:nvPr/>
        </p:nvSpPr>
        <p:spPr>
          <a:xfrm>
            <a:off x="574040" y="4203700"/>
            <a:ext cx="8331834" cy="217551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200">
                <a:solidFill>
                  <a:schemeClr val="dk1"/>
                </a:solidFill>
                <a:latin typeface="Arial"/>
                <a:ea typeface="Arial"/>
                <a:cs typeface="Arial"/>
                <a:sym typeface="Arial"/>
              </a:rPr>
              <a:t>Whenever	the	loop	is	executed,	contents	at	CX	are	first  decremented then checked to determine if they are equal to zero.</a:t>
            </a:r>
            <a:endParaRPr sz="2200">
              <a:solidFill>
                <a:schemeClr val="dk1"/>
              </a:solidFill>
              <a:latin typeface="Arial"/>
              <a:ea typeface="Arial"/>
              <a:cs typeface="Arial"/>
              <a:sym typeface="Arial"/>
            </a:endParaRPr>
          </a:p>
          <a:p>
            <a:pPr marL="12700" marR="6350" lvl="0" indent="0" algn="l" rtl="0">
              <a:lnSpc>
                <a:spcPct val="100000"/>
              </a:lnSpc>
              <a:spcBef>
                <a:spcPts val="550"/>
              </a:spcBef>
              <a:spcAft>
                <a:spcPts val="0"/>
              </a:spcAft>
              <a:buNone/>
            </a:pPr>
            <a:r>
              <a:rPr lang="en-US" sz="2200">
                <a:solidFill>
                  <a:schemeClr val="dk1"/>
                </a:solidFill>
                <a:latin typeface="Arial"/>
                <a:ea typeface="Arial"/>
                <a:cs typeface="Arial"/>
                <a:sym typeface="Arial"/>
              </a:rPr>
              <a:t>If	CX=0,	loop	is	complete	and	the	instruction	following	loop	is  executed.</a:t>
            </a:r>
            <a:endParaRPr sz="2200">
              <a:solidFill>
                <a:schemeClr val="dk1"/>
              </a:solidFill>
              <a:latin typeface="Arial"/>
              <a:ea typeface="Arial"/>
              <a:cs typeface="Arial"/>
              <a:sym typeface="Arial"/>
            </a:endParaRPr>
          </a:p>
          <a:p>
            <a:pPr marL="12700" marR="7620" lvl="0" indent="0" algn="l" rtl="0">
              <a:lnSpc>
                <a:spcPct val="100000"/>
              </a:lnSpc>
              <a:spcBef>
                <a:spcPts val="550"/>
              </a:spcBef>
              <a:spcAft>
                <a:spcPts val="0"/>
              </a:spcAft>
              <a:buNone/>
            </a:pPr>
            <a:r>
              <a:rPr lang="en-US" sz="2200">
                <a:solidFill>
                  <a:schemeClr val="dk1"/>
                </a:solidFill>
                <a:latin typeface="Arial"/>
                <a:ea typeface="Arial"/>
                <a:cs typeface="Arial"/>
                <a:sym typeface="Arial"/>
              </a:rPr>
              <a:t>If CX ≠ 0, content return to the instruction at the label specified in  the loop instruction.</a:t>
            </a:r>
            <a:endParaRPr sz="2200">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2"/>
          <p:cNvSpPr txBox="1"/>
          <p:nvPr/>
        </p:nvSpPr>
        <p:spPr>
          <a:xfrm>
            <a:off x="229870" y="1101090"/>
            <a:ext cx="370586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DA9900"/>
                </a:solidFill>
                <a:latin typeface="Arial"/>
                <a:ea typeface="Arial"/>
                <a:cs typeface="Arial"/>
                <a:sym typeface="Arial"/>
              </a:rPr>
              <a:t>General format : </a:t>
            </a:r>
            <a:r>
              <a:rPr lang="en-US" sz="2400" b="1">
                <a:solidFill>
                  <a:schemeClr val="dk1"/>
                </a:solidFill>
                <a:latin typeface="Arial"/>
                <a:ea typeface="Arial"/>
                <a:cs typeface="Arial"/>
                <a:sym typeface="Arial"/>
              </a:rPr>
              <a:t>LOOP r8</a:t>
            </a:r>
            <a:endParaRPr sz="2400">
              <a:solidFill>
                <a:schemeClr val="dk1"/>
              </a:solidFill>
              <a:latin typeface="Arial"/>
              <a:ea typeface="Arial"/>
              <a:cs typeface="Arial"/>
              <a:sym typeface="Arial"/>
            </a:endParaRPr>
          </a:p>
        </p:txBody>
      </p:sp>
      <p:sp>
        <p:nvSpPr>
          <p:cNvPr id="947" name="Google Shape;947;p62"/>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56</a:t>
            </a:fld>
            <a:endParaRPr/>
          </a:p>
        </p:txBody>
      </p:sp>
      <p:sp>
        <p:nvSpPr>
          <p:cNvPr id="948" name="Google Shape;948;p62"/>
          <p:cNvSpPr txBox="1"/>
          <p:nvPr/>
        </p:nvSpPr>
        <p:spPr>
          <a:xfrm>
            <a:off x="4801870" y="1101090"/>
            <a:ext cx="358267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 r8 is 8-bit signed value.</a:t>
            </a:r>
            <a:endParaRPr sz="2400">
              <a:solidFill>
                <a:schemeClr val="dk1"/>
              </a:solidFill>
              <a:latin typeface="Arial"/>
              <a:ea typeface="Arial"/>
              <a:cs typeface="Arial"/>
              <a:sym typeface="Arial"/>
            </a:endParaRPr>
          </a:p>
        </p:txBody>
      </p:sp>
      <p:sp>
        <p:nvSpPr>
          <p:cNvPr id="949" name="Google Shape;949;p62"/>
          <p:cNvSpPr txBox="1"/>
          <p:nvPr/>
        </p:nvSpPr>
        <p:spPr>
          <a:xfrm>
            <a:off x="229870" y="1983740"/>
            <a:ext cx="8148320" cy="2159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It is a 2 byte instruction.</a:t>
            </a:r>
            <a:endParaRPr sz="2400">
              <a:solidFill>
                <a:schemeClr val="dk1"/>
              </a:solidFill>
              <a:latin typeface="Arial"/>
              <a:ea typeface="Arial"/>
              <a:cs typeface="Arial"/>
              <a:sym typeface="Arial"/>
            </a:endParaRPr>
          </a:p>
          <a:p>
            <a:pPr marL="0" marR="0" lvl="0" indent="0" algn="l" rtl="0">
              <a:lnSpc>
                <a:spcPct val="100000"/>
              </a:lnSpc>
              <a:spcBef>
                <a:spcPts val="55"/>
              </a:spcBef>
              <a:spcAft>
                <a:spcPts val="0"/>
              </a:spcAft>
              <a:buNone/>
            </a:pPr>
            <a:endParaRPr sz="35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400" b="1">
                <a:solidFill>
                  <a:srgbClr val="007F00"/>
                </a:solidFill>
                <a:latin typeface="Arial"/>
                <a:ea typeface="Arial"/>
                <a:cs typeface="Arial"/>
                <a:sym typeface="Arial"/>
              </a:rPr>
              <a:t>Used for backward jump only.</a:t>
            </a:r>
            <a:endParaRPr sz="2400">
              <a:solidFill>
                <a:schemeClr val="dk1"/>
              </a:solidFill>
              <a:latin typeface="Arial"/>
              <a:ea typeface="Arial"/>
              <a:cs typeface="Arial"/>
              <a:sym typeface="Arial"/>
            </a:endParaRPr>
          </a:p>
          <a:p>
            <a:pPr marL="0" marR="0" lvl="0" indent="0" algn="l" rtl="0">
              <a:lnSpc>
                <a:spcPct val="100000"/>
              </a:lnSpc>
              <a:spcBef>
                <a:spcPts val="55"/>
              </a:spcBef>
              <a:spcAft>
                <a:spcPts val="0"/>
              </a:spcAft>
              <a:buNone/>
            </a:pPr>
            <a:endParaRPr sz="35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Maximum distance for backward jump is only 128 bytes.</a:t>
            </a:r>
            <a:endParaRPr sz="2400">
              <a:solidFill>
                <a:schemeClr val="dk1"/>
              </a:solidFill>
              <a:latin typeface="Arial"/>
              <a:ea typeface="Arial"/>
              <a:cs typeface="Arial"/>
              <a:sym typeface="Arial"/>
            </a:endParaRPr>
          </a:p>
        </p:txBody>
      </p:sp>
      <p:sp>
        <p:nvSpPr>
          <p:cNvPr id="950" name="Google Shape;950;p62"/>
          <p:cNvSpPr txBox="1"/>
          <p:nvPr/>
        </p:nvSpPr>
        <p:spPr>
          <a:xfrm>
            <a:off x="229870" y="4559300"/>
            <a:ext cx="47561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LOOP AGAIN is </a:t>
            </a:r>
            <a:r>
              <a:rPr lang="en-US" sz="2400" b="1" u="sng">
                <a:solidFill>
                  <a:schemeClr val="dk1"/>
                </a:solidFill>
                <a:latin typeface="Arial"/>
                <a:ea typeface="Arial"/>
                <a:cs typeface="Arial"/>
                <a:sym typeface="Arial"/>
              </a:rPr>
              <a:t>almost same</a:t>
            </a:r>
            <a:r>
              <a:rPr lang="en-US" sz="2400" b="1">
                <a:solidFill>
                  <a:schemeClr val="dk1"/>
                </a:solidFill>
                <a:latin typeface="Arial"/>
                <a:ea typeface="Arial"/>
                <a:cs typeface="Arial"/>
                <a:sym typeface="Arial"/>
              </a:rPr>
              <a:t> as:</a:t>
            </a:r>
            <a:endParaRPr sz="2400">
              <a:solidFill>
                <a:schemeClr val="dk1"/>
              </a:solidFill>
              <a:latin typeface="Arial"/>
              <a:ea typeface="Arial"/>
              <a:cs typeface="Arial"/>
              <a:sym typeface="Arial"/>
            </a:endParaRPr>
          </a:p>
        </p:txBody>
      </p:sp>
      <p:sp>
        <p:nvSpPr>
          <p:cNvPr id="951" name="Google Shape;951;p62"/>
          <p:cNvSpPr txBox="1"/>
          <p:nvPr/>
        </p:nvSpPr>
        <p:spPr>
          <a:xfrm>
            <a:off x="5716270" y="4559300"/>
            <a:ext cx="1668780"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400" b="1">
                <a:solidFill>
                  <a:schemeClr val="dk1"/>
                </a:solidFill>
                <a:latin typeface="Arial"/>
                <a:ea typeface="Arial"/>
                <a:cs typeface="Arial"/>
                <a:sym typeface="Arial"/>
              </a:rPr>
              <a:t>DEC CX  JNZ AGAIN</a:t>
            </a:r>
            <a:endParaRPr sz="2400">
              <a:solidFill>
                <a:schemeClr val="dk1"/>
              </a:solidFill>
              <a:latin typeface="Arial"/>
              <a:ea typeface="Arial"/>
              <a:cs typeface="Arial"/>
              <a:sym typeface="Arial"/>
            </a:endParaRPr>
          </a:p>
        </p:txBody>
      </p:sp>
      <p:sp>
        <p:nvSpPr>
          <p:cNvPr id="952" name="Google Shape;952;p62"/>
          <p:cNvSpPr txBox="1"/>
          <p:nvPr/>
        </p:nvSpPr>
        <p:spPr>
          <a:xfrm>
            <a:off x="229870" y="5656579"/>
            <a:ext cx="628523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LOOP instruction does not affect any flags.</a:t>
            </a:r>
            <a:endParaRPr sz="2400">
              <a:solidFill>
                <a:schemeClr val="dk1"/>
              </a:solidFill>
              <a:latin typeface="Arial"/>
              <a:ea typeface="Arial"/>
              <a:cs typeface="Arial"/>
              <a:sym typeface="Arial"/>
            </a:endParaRPr>
          </a:p>
        </p:txBody>
      </p:sp>
      <p:sp>
        <p:nvSpPr>
          <p:cNvPr id="953" name="Google Shape;953;p62"/>
          <p:cNvSpPr txBox="1">
            <a:spLocks noGrp="1"/>
          </p:cNvSpPr>
          <p:nvPr>
            <p:ph type="title"/>
          </p:nvPr>
        </p:nvSpPr>
        <p:spPr>
          <a:xfrm>
            <a:off x="229870" y="269240"/>
            <a:ext cx="412496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LOOP Instruction contd.</a:t>
            </a:r>
            <a:endParaRPr sz="2800">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63"/>
          <p:cNvSpPr txBox="1"/>
          <p:nvPr/>
        </p:nvSpPr>
        <p:spPr>
          <a:xfrm>
            <a:off x="382270" y="772159"/>
            <a:ext cx="119570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Mnemonic</a:t>
            </a:r>
            <a:endParaRPr sz="2000">
              <a:solidFill>
                <a:schemeClr val="dk1"/>
              </a:solidFill>
              <a:latin typeface="Arial"/>
              <a:ea typeface="Arial"/>
              <a:cs typeface="Arial"/>
              <a:sym typeface="Arial"/>
            </a:endParaRPr>
          </a:p>
        </p:txBody>
      </p:sp>
      <p:sp>
        <p:nvSpPr>
          <p:cNvPr id="959" name="Google Shape;959;p63"/>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57</a:t>
            </a:fld>
            <a:endParaRPr/>
          </a:p>
        </p:txBody>
      </p:sp>
      <p:sp>
        <p:nvSpPr>
          <p:cNvPr id="960" name="Google Shape;960;p63"/>
          <p:cNvSpPr txBox="1"/>
          <p:nvPr/>
        </p:nvSpPr>
        <p:spPr>
          <a:xfrm>
            <a:off x="1753870" y="772159"/>
            <a:ext cx="1001394"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meaning</a:t>
            </a:r>
            <a:endParaRPr sz="2000">
              <a:solidFill>
                <a:schemeClr val="dk1"/>
              </a:solidFill>
              <a:latin typeface="Arial"/>
              <a:ea typeface="Arial"/>
              <a:cs typeface="Arial"/>
              <a:sym typeface="Arial"/>
            </a:endParaRPr>
          </a:p>
        </p:txBody>
      </p:sp>
      <p:sp>
        <p:nvSpPr>
          <p:cNvPr id="961" name="Google Shape;961;p63"/>
          <p:cNvSpPr txBox="1"/>
          <p:nvPr/>
        </p:nvSpPr>
        <p:spPr>
          <a:xfrm>
            <a:off x="3277870" y="772159"/>
            <a:ext cx="74549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format</a:t>
            </a:r>
            <a:endParaRPr sz="2000">
              <a:solidFill>
                <a:schemeClr val="dk1"/>
              </a:solidFill>
              <a:latin typeface="Arial"/>
              <a:ea typeface="Arial"/>
              <a:cs typeface="Arial"/>
              <a:sym typeface="Arial"/>
            </a:endParaRPr>
          </a:p>
        </p:txBody>
      </p:sp>
      <p:sp>
        <p:nvSpPr>
          <p:cNvPr id="962" name="Google Shape;962;p63"/>
          <p:cNvSpPr txBox="1"/>
          <p:nvPr/>
        </p:nvSpPr>
        <p:spPr>
          <a:xfrm>
            <a:off x="5792470" y="772159"/>
            <a:ext cx="114236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Operation</a:t>
            </a:r>
            <a:endParaRPr sz="2000">
              <a:solidFill>
                <a:schemeClr val="dk1"/>
              </a:solidFill>
              <a:latin typeface="Arial"/>
              <a:ea typeface="Arial"/>
              <a:cs typeface="Arial"/>
              <a:sym typeface="Arial"/>
            </a:endParaRPr>
          </a:p>
        </p:txBody>
      </p:sp>
      <p:sp>
        <p:nvSpPr>
          <p:cNvPr id="963" name="Google Shape;963;p63"/>
          <p:cNvSpPr txBox="1"/>
          <p:nvPr/>
        </p:nvSpPr>
        <p:spPr>
          <a:xfrm>
            <a:off x="382270" y="1305559"/>
            <a:ext cx="73152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LOOP</a:t>
            </a:r>
            <a:endParaRPr sz="2000">
              <a:solidFill>
                <a:schemeClr val="dk1"/>
              </a:solidFill>
              <a:latin typeface="Arial"/>
              <a:ea typeface="Arial"/>
              <a:cs typeface="Arial"/>
              <a:sym typeface="Arial"/>
            </a:endParaRPr>
          </a:p>
        </p:txBody>
      </p:sp>
      <p:sp>
        <p:nvSpPr>
          <p:cNvPr id="964" name="Google Shape;964;p63"/>
          <p:cNvSpPr txBox="1"/>
          <p:nvPr/>
        </p:nvSpPr>
        <p:spPr>
          <a:xfrm>
            <a:off x="1753870" y="1305559"/>
            <a:ext cx="59182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Loop</a:t>
            </a:r>
            <a:endParaRPr sz="2000">
              <a:solidFill>
                <a:schemeClr val="dk1"/>
              </a:solidFill>
              <a:latin typeface="Arial"/>
              <a:ea typeface="Arial"/>
              <a:cs typeface="Arial"/>
              <a:sym typeface="Arial"/>
            </a:endParaRPr>
          </a:p>
        </p:txBody>
      </p:sp>
      <p:sp>
        <p:nvSpPr>
          <p:cNvPr id="965" name="Google Shape;965;p63"/>
          <p:cNvSpPr txBox="1"/>
          <p:nvPr/>
        </p:nvSpPr>
        <p:spPr>
          <a:xfrm>
            <a:off x="3277870" y="1305559"/>
            <a:ext cx="1850389"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Loop short-label</a:t>
            </a:r>
            <a:endParaRPr sz="2000">
              <a:solidFill>
                <a:schemeClr val="dk1"/>
              </a:solidFill>
              <a:latin typeface="Arial"/>
              <a:ea typeface="Arial"/>
              <a:cs typeface="Arial"/>
              <a:sym typeface="Arial"/>
            </a:endParaRPr>
          </a:p>
        </p:txBody>
      </p:sp>
      <p:sp>
        <p:nvSpPr>
          <p:cNvPr id="966" name="Google Shape;966;p63"/>
          <p:cNvSpPr txBox="1"/>
          <p:nvPr/>
        </p:nvSpPr>
        <p:spPr>
          <a:xfrm>
            <a:off x="5792470" y="1263649"/>
            <a:ext cx="2893060" cy="1002030"/>
          </a:xfrm>
          <a:prstGeom prst="rect">
            <a:avLst/>
          </a:prstGeom>
          <a:noFill/>
          <a:ln>
            <a:noFill/>
          </a:ln>
        </p:spPr>
        <p:txBody>
          <a:bodyPr spcFirstLastPara="1" wrap="square" lIns="0" tIns="546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(CX)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(CX) – 1</a:t>
            </a:r>
            <a:endParaRPr sz="2000">
              <a:solidFill>
                <a:schemeClr val="dk1"/>
              </a:solidFill>
              <a:latin typeface="Arial"/>
              <a:ea typeface="Arial"/>
              <a:cs typeface="Arial"/>
              <a:sym typeface="Arial"/>
            </a:endParaRPr>
          </a:p>
          <a:p>
            <a:pPr marL="12700" marR="5080" lvl="0" indent="0" algn="l" rtl="0">
              <a:lnSpc>
                <a:spcPct val="111500"/>
              </a:lnSpc>
              <a:spcBef>
                <a:spcPts val="545"/>
              </a:spcBef>
              <a:spcAft>
                <a:spcPts val="0"/>
              </a:spcAft>
              <a:buNone/>
            </a:pPr>
            <a:r>
              <a:rPr lang="en-US" sz="2000">
                <a:solidFill>
                  <a:schemeClr val="dk1"/>
                </a:solidFill>
                <a:latin typeface="Arial"/>
                <a:ea typeface="Arial"/>
                <a:cs typeface="Arial"/>
                <a:sym typeface="Arial"/>
              </a:rPr>
              <a:t>Jump to location given by  short-label if CX ≠ 0</a:t>
            </a:r>
            <a:endParaRPr sz="2000">
              <a:solidFill>
                <a:schemeClr val="dk1"/>
              </a:solidFill>
              <a:latin typeface="Arial"/>
              <a:ea typeface="Arial"/>
              <a:cs typeface="Arial"/>
              <a:sym typeface="Arial"/>
            </a:endParaRPr>
          </a:p>
        </p:txBody>
      </p:sp>
      <p:sp>
        <p:nvSpPr>
          <p:cNvPr id="967" name="Google Shape;967;p63"/>
          <p:cNvSpPr txBox="1"/>
          <p:nvPr/>
        </p:nvSpPr>
        <p:spPr>
          <a:xfrm>
            <a:off x="382270" y="2524759"/>
            <a:ext cx="971550" cy="613410"/>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LOOPE/  LOOPZ</a:t>
            </a:r>
            <a:endParaRPr sz="2000">
              <a:solidFill>
                <a:schemeClr val="dk1"/>
              </a:solidFill>
              <a:latin typeface="Arial"/>
              <a:ea typeface="Arial"/>
              <a:cs typeface="Arial"/>
              <a:sym typeface="Arial"/>
            </a:endParaRPr>
          </a:p>
        </p:txBody>
      </p:sp>
      <p:sp>
        <p:nvSpPr>
          <p:cNvPr id="968" name="Google Shape;968;p63"/>
          <p:cNvSpPr txBox="1"/>
          <p:nvPr/>
        </p:nvSpPr>
        <p:spPr>
          <a:xfrm>
            <a:off x="1753870" y="2524759"/>
            <a:ext cx="1269365" cy="896619"/>
          </a:xfrm>
          <a:prstGeom prst="rect">
            <a:avLst/>
          </a:prstGeom>
          <a:noFill/>
          <a:ln>
            <a:noFill/>
          </a:ln>
        </p:spPr>
        <p:txBody>
          <a:bodyPr spcFirstLastPara="1" wrap="square" lIns="0" tIns="40000" rIns="0" bIns="0" anchor="t" anchorCtr="0">
            <a:spAutoFit/>
          </a:bodyPr>
          <a:lstStyle/>
          <a:p>
            <a:pPr marL="12700" marR="5080" lvl="0" indent="0" algn="just" rtl="0">
              <a:lnSpc>
                <a:spcPct val="111500"/>
              </a:lnSpc>
              <a:spcBef>
                <a:spcPts val="0"/>
              </a:spcBef>
              <a:spcAft>
                <a:spcPts val="0"/>
              </a:spcAft>
              <a:buNone/>
            </a:pPr>
            <a:r>
              <a:rPr lang="en-US" sz="2000">
                <a:solidFill>
                  <a:schemeClr val="dk1"/>
                </a:solidFill>
                <a:latin typeface="Arial"/>
                <a:ea typeface="Arial"/>
                <a:cs typeface="Arial"/>
                <a:sym typeface="Arial"/>
              </a:rPr>
              <a:t>Loop while  equal/ loop  while zero</a:t>
            </a:r>
            <a:endParaRPr sz="2000">
              <a:solidFill>
                <a:schemeClr val="dk1"/>
              </a:solidFill>
              <a:latin typeface="Arial"/>
              <a:ea typeface="Arial"/>
              <a:cs typeface="Arial"/>
              <a:sym typeface="Arial"/>
            </a:endParaRPr>
          </a:p>
        </p:txBody>
      </p:sp>
      <p:sp>
        <p:nvSpPr>
          <p:cNvPr id="969" name="Google Shape;969;p63"/>
          <p:cNvSpPr txBox="1"/>
          <p:nvPr/>
        </p:nvSpPr>
        <p:spPr>
          <a:xfrm>
            <a:off x="3277870" y="2524759"/>
            <a:ext cx="1832610" cy="613410"/>
          </a:xfrm>
          <a:prstGeom prst="rect">
            <a:avLst/>
          </a:prstGeom>
          <a:noFill/>
          <a:ln>
            <a:noFill/>
          </a:ln>
        </p:spPr>
        <p:txBody>
          <a:bodyPr spcFirstLastPara="1" wrap="square" lIns="0" tIns="12700" rIns="0" bIns="0" anchor="t" anchorCtr="0">
            <a:spAutoFit/>
          </a:bodyPr>
          <a:lstStyle/>
          <a:p>
            <a:pPr marL="12700" marR="0" lvl="0" indent="0" algn="l" rtl="0">
              <a:lnSpc>
                <a:spcPct val="115750"/>
              </a:lnSpc>
              <a:spcBef>
                <a:spcPts val="0"/>
              </a:spcBef>
              <a:spcAft>
                <a:spcPts val="0"/>
              </a:spcAft>
              <a:buNone/>
            </a:pPr>
            <a:r>
              <a:rPr lang="en-US" sz="2000">
                <a:solidFill>
                  <a:schemeClr val="dk1"/>
                </a:solidFill>
                <a:latin typeface="Arial"/>
                <a:ea typeface="Arial"/>
                <a:cs typeface="Arial"/>
                <a:sym typeface="Arial"/>
              </a:rPr>
              <a:t>LOOPE/LOOPZ</a:t>
            </a:r>
            <a:endParaRPr sz="2000">
              <a:solidFill>
                <a:schemeClr val="dk1"/>
              </a:solidFill>
              <a:latin typeface="Arial"/>
              <a:ea typeface="Arial"/>
              <a:cs typeface="Arial"/>
              <a:sym typeface="Arial"/>
            </a:endParaRPr>
          </a:p>
          <a:p>
            <a:pPr marL="12700" marR="0" lvl="0" indent="0" algn="l" rtl="0">
              <a:lnSpc>
                <a:spcPct val="115750"/>
              </a:lnSpc>
              <a:spcBef>
                <a:spcPts val="0"/>
              </a:spcBef>
              <a:spcAft>
                <a:spcPts val="0"/>
              </a:spcAft>
              <a:buNone/>
            </a:pPr>
            <a:r>
              <a:rPr lang="en-US" sz="2000">
                <a:solidFill>
                  <a:schemeClr val="dk1"/>
                </a:solidFill>
                <a:latin typeface="Arial"/>
                <a:ea typeface="Arial"/>
                <a:cs typeface="Arial"/>
                <a:sym typeface="Arial"/>
              </a:rPr>
              <a:t>short-label</a:t>
            </a:r>
            <a:endParaRPr sz="2000">
              <a:solidFill>
                <a:schemeClr val="dk1"/>
              </a:solidFill>
              <a:latin typeface="Arial"/>
              <a:ea typeface="Arial"/>
              <a:cs typeface="Arial"/>
              <a:sym typeface="Arial"/>
            </a:endParaRPr>
          </a:p>
        </p:txBody>
      </p:sp>
      <p:sp>
        <p:nvSpPr>
          <p:cNvPr id="970" name="Google Shape;970;p63"/>
          <p:cNvSpPr txBox="1"/>
          <p:nvPr/>
        </p:nvSpPr>
        <p:spPr>
          <a:xfrm>
            <a:off x="5792470" y="2482849"/>
            <a:ext cx="2893060" cy="1285240"/>
          </a:xfrm>
          <a:prstGeom prst="rect">
            <a:avLst/>
          </a:prstGeom>
          <a:noFill/>
          <a:ln>
            <a:noFill/>
          </a:ln>
        </p:spPr>
        <p:txBody>
          <a:bodyPr spcFirstLastPara="1" wrap="square" lIns="0" tIns="546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(CX)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(CX) – 1</a:t>
            </a:r>
            <a:endParaRPr sz="2000">
              <a:solidFill>
                <a:schemeClr val="dk1"/>
              </a:solidFill>
              <a:latin typeface="Arial"/>
              <a:ea typeface="Arial"/>
              <a:cs typeface="Arial"/>
              <a:sym typeface="Arial"/>
            </a:endParaRPr>
          </a:p>
          <a:p>
            <a:pPr marL="12700" marR="5080" lvl="0" indent="0" algn="l" rtl="0">
              <a:lnSpc>
                <a:spcPct val="111500"/>
              </a:lnSpc>
              <a:spcBef>
                <a:spcPts val="545"/>
              </a:spcBef>
              <a:spcAft>
                <a:spcPts val="0"/>
              </a:spcAft>
              <a:buNone/>
            </a:pPr>
            <a:r>
              <a:rPr lang="en-US" sz="2000">
                <a:solidFill>
                  <a:schemeClr val="dk1"/>
                </a:solidFill>
                <a:latin typeface="Arial"/>
                <a:ea typeface="Arial"/>
                <a:cs typeface="Arial"/>
                <a:sym typeface="Arial"/>
              </a:rPr>
              <a:t>Jump to location given by  short-label if CX ≠ 0 and  ZF=1</a:t>
            </a:r>
            <a:endParaRPr sz="2000">
              <a:solidFill>
                <a:schemeClr val="dk1"/>
              </a:solidFill>
              <a:latin typeface="Arial"/>
              <a:ea typeface="Arial"/>
              <a:cs typeface="Arial"/>
              <a:sym typeface="Arial"/>
            </a:endParaRPr>
          </a:p>
        </p:txBody>
      </p:sp>
      <p:sp>
        <p:nvSpPr>
          <p:cNvPr id="971" name="Google Shape;971;p63"/>
          <p:cNvSpPr txBox="1"/>
          <p:nvPr/>
        </p:nvSpPr>
        <p:spPr>
          <a:xfrm>
            <a:off x="382270" y="3989070"/>
            <a:ext cx="1155700" cy="613410"/>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LOOPNE/  LOOPNZ</a:t>
            </a:r>
            <a:endParaRPr sz="2000">
              <a:solidFill>
                <a:schemeClr val="dk1"/>
              </a:solidFill>
              <a:latin typeface="Arial"/>
              <a:ea typeface="Arial"/>
              <a:cs typeface="Arial"/>
              <a:sym typeface="Arial"/>
            </a:endParaRPr>
          </a:p>
        </p:txBody>
      </p:sp>
      <p:sp>
        <p:nvSpPr>
          <p:cNvPr id="972" name="Google Shape;972;p63"/>
          <p:cNvSpPr txBox="1"/>
          <p:nvPr/>
        </p:nvSpPr>
        <p:spPr>
          <a:xfrm>
            <a:off x="1753870" y="3989070"/>
            <a:ext cx="1238885" cy="1179830"/>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Loop while  not equal/  loop while  not zero</a:t>
            </a:r>
            <a:endParaRPr sz="2000">
              <a:solidFill>
                <a:schemeClr val="dk1"/>
              </a:solidFill>
              <a:latin typeface="Arial"/>
              <a:ea typeface="Arial"/>
              <a:cs typeface="Arial"/>
              <a:sym typeface="Arial"/>
            </a:endParaRPr>
          </a:p>
        </p:txBody>
      </p:sp>
      <p:sp>
        <p:nvSpPr>
          <p:cNvPr id="973" name="Google Shape;973;p63"/>
          <p:cNvSpPr txBox="1"/>
          <p:nvPr/>
        </p:nvSpPr>
        <p:spPr>
          <a:xfrm>
            <a:off x="3277870" y="3989070"/>
            <a:ext cx="2200910" cy="613410"/>
          </a:xfrm>
          <a:prstGeom prst="rect">
            <a:avLst/>
          </a:prstGeom>
          <a:noFill/>
          <a:ln>
            <a:noFill/>
          </a:ln>
        </p:spPr>
        <p:txBody>
          <a:bodyPr spcFirstLastPara="1" wrap="square" lIns="0" tIns="12700" rIns="0" bIns="0" anchor="t" anchorCtr="0">
            <a:spAutoFit/>
          </a:bodyPr>
          <a:lstStyle/>
          <a:p>
            <a:pPr marL="12700" marR="0" lvl="0" indent="0" algn="l" rtl="0">
              <a:lnSpc>
                <a:spcPct val="115750"/>
              </a:lnSpc>
              <a:spcBef>
                <a:spcPts val="0"/>
              </a:spcBef>
              <a:spcAft>
                <a:spcPts val="0"/>
              </a:spcAft>
              <a:buNone/>
            </a:pPr>
            <a:r>
              <a:rPr lang="en-US" sz="2000">
                <a:solidFill>
                  <a:schemeClr val="dk1"/>
                </a:solidFill>
                <a:latin typeface="Arial"/>
                <a:ea typeface="Arial"/>
                <a:cs typeface="Arial"/>
                <a:sym typeface="Arial"/>
              </a:rPr>
              <a:t>LOOPNE/LOOPNZ</a:t>
            </a:r>
            <a:endParaRPr sz="2000">
              <a:solidFill>
                <a:schemeClr val="dk1"/>
              </a:solidFill>
              <a:latin typeface="Arial"/>
              <a:ea typeface="Arial"/>
              <a:cs typeface="Arial"/>
              <a:sym typeface="Arial"/>
            </a:endParaRPr>
          </a:p>
          <a:p>
            <a:pPr marL="12700" marR="0" lvl="0" indent="0" algn="l" rtl="0">
              <a:lnSpc>
                <a:spcPct val="115750"/>
              </a:lnSpc>
              <a:spcBef>
                <a:spcPts val="0"/>
              </a:spcBef>
              <a:spcAft>
                <a:spcPts val="0"/>
              </a:spcAft>
              <a:buNone/>
            </a:pPr>
            <a:r>
              <a:rPr lang="en-US" sz="2000">
                <a:solidFill>
                  <a:schemeClr val="dk1"/>
                </a:solidFill>
                <a:latin typeface="Arial"/>
                <a:ea typeface="Arial"/>
                <a:cs typeface="Arial"/>
                <a:sym typeface="Arial"/>
              </a:rPr>
              <a:t>short-label</a:t>
            </a:r>
            <a:endParaRPr sz="2000">
              <a:solidFill>
                <a:schemeClr val="dk1"/>
              </a:solidFill>
              <a:latin typeface="Arial"/>
              <a:ea typeface="Arial"/>
              <a:cs typeface="Arial"/>
              <a:sym typeface="Arial"/>
            </a:endParaRPr>
          </a:p>
        </p:txBody>
      </p:sp>
      <p:sp>
        <p:nvSpPr>
          <p:cNvPr id="974" name="Google Shape;974;p63"/>
          <p:cNvSpPr txBox="1"/>
          <p:nvPr/>
        </p:nvSpPr>
        <p:spPr>
          <a:xfrm>
            <a:off x="5792470" y="3947160"/>
            <a:ext cx="2893060" cy="1285240"/>
          </a:xfrm>
          <a:prstGeom prst="rect">
            <a:avLst/>
          </a:prstGeom>
          <a:noFill/>
          <a:ln>
            <a:noFill/>
          </a:ln>
        </p:spPr>
        <p:txBody>
          <a:bodyPr spcFirstLastPara="1" wrap="square" lIns="0" tIns="546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(CX)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(CX) – 1</a:t>
            </a:r>
            <a:endParaRPr sz="2000">
              <a:solidFill>
                <a:schemeClr val="dk1"/>
              </a:solidFill>
              <a:latin typeface="Arial"/>
              <a:ea typeface="Arial"/>
              <a:cs typeface="Arial"/>
              <a:sym typeface="Arial"/>
            </a:endParaRPr>
          </a:p>
          <a:p>
            <a:pPr marL="12700" marR="5080" lvl="0" indent="0" algn="l" rtl="0">
              <a:lnSpc>
                <a:spcPct val="111500"/>
              </a:lnSpc>
              <a:spcBef>
                <a:spcPts val="545"/>
              </a:spcBef>
              <a:spcAft>
                <a:spcPts val="0"/>
              </a:spcAft>
              <a:buNone/>
            </a:pPr>
            <a:r>
              <a:rPr lang="en-US" sz="2000">
                <a:solidFill>
                  <a:schemeClr val="dk1"/>
                </a:solidFill>
                <a:latin typeface="Arial"/>
                <a:ea typeface="Arial"/>
                <a:cs typeface="Arial"/>
                <a:sym typeface="Arial"/>
              </a:rPr>
              <a:t>Jump to location given by  short-label if CX ≠ 0 and  ZF=0</a:t>
            </a:r>
            <a:endParaRPr sz="2000">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64"/>
          <p:cNvSpPr txBox="1"/>
          <p:nvPr/>
        </p:nvSpPr>
        <p:spPr>
          <a:xfrm>
            <a:off x="383540" y="1099820"/>
            <a:ext cx="29521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C1D0C"/>
                </a:solidFill>
                <a:latin typeface="Arial"/>
                <a:ea typeface="Arial"/>
                <a:cs typeface="Arial"/>
                <a:sym typeface="Arial"/>
              </a:rPr>
              <a:t>Unconditional Jump</a:t>
            </a:r>
            <a:endParaRPr sz="2400">
              <a:solidFill>
                <a:schemeClr val="dk1"/>
              </a:solidFill>
              <a:latin typeface="Arial"/>
              <a:ea typeface="Arial"/>
              <a:cs typeface="Arial"/>
              <a:sym typeface="Arial"/>
            </a:endParaRPr>
          </a:p>
        </p:txBody>
      </p:sp>
      <p:sp>
        <p:nvSpPr>
          <p:cNvPr id="980" name="Google Shape;980;p64"/>
          <p:cNvSpPr/>
          <p:nvPr/>
        </p:nvSpPr>
        <p:spPr>
          <a:xfrm>
            <a:off x="2819400" y="1600200"/>
            <a:ext cx="0" cy="3276600"/>
          </a:xfrm>
          <a:custGeom>
            <a:avLst/>
            <a:gdLst/>
            <a:ahLst/>
            <a:cxnLst/>
            <a:rect l="l" t="t" r="r" b="b"/>
            <a:pathLst>
              <a:path w="120000" h="3276600" extrusionOk="0">
                <a:moveTo>
                  <a:pt x="0" y="0"/>
                </a:moveTo>
                <a:lnTo>
                  <a:pt x="0" y="32766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1" name="Google Shape;981;p64"/>
          <p:cNvSpPr/>
          <p:nvPr/>
        </p:nvSpPr>
        <p:spPr>
          <a:xfrm>
            <a:off x="4876800" y="1600200"/>
            <a:ext cx="0" cy="3276600"/>
          </a:xfrm>
          <a:custGeom>
            <a:avLst/>
            <a:gdLst/>
            <a:ahLst/>
            <a:cxnLst/>
            <a:rect l="l" t="t" r="r" b="b"/>
            <a:pathLst>
              <a:path w="120000" h="3276600" extrusionOk="0">
                <a:moveTo>
                  <a:pt x="0" y="0"/>
                </a:moveTo>
                <a:lnTo>
                  <a:pt x="0" y="32766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2" name="Google Shape;982;p64"/>
          <p:cNvSpPr/>
          <p:nvPr/>
        </p:nvSpPr>
        <p:spPr>
          <a:xfrm>
            <a:off x="2819400" y="1752600"/>
            <a:ext cx="2057400" cy="0"/>
          </a:xfrm>
          <a:custGeom>
            <a:avLst/>
            <a:gdLst/>
            <a:ahLst/>
            <a:cxnLst/>
            <a:rect l="l" t="t" r="r" b="b"/>
            <a:pathLst>
              <a:path w="2057400" h="120000" extrusionOk="0">
                <a:moveTo>
                  <a:pt x="0" y="0"/>
                </a:moveTo>
                <a:lnTo>
                  <a:pt x="20574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3" name="Google Shape;983;p64"/>
          <p:cNvSpPr/>
          <p:nvPr/>
        </p:nvSpPr>
        <p:spPr>
          <a:xfrm>
            <a:off x="2819400" y="4648200"/>
            <a:ext cx="2057400" cy="0"/>
          </a:xfrm>
          <a:custGeom>
            <a:avLst/>
            <a:gdLst/>
            <a:ahLst/>
            <a:cxnLst/>
            <a:rect l="l" t="t" r="r" b="b"/>
            <a:pathLst>
              <a:path w="2057400" h="120000" extrusionOk="0">
                <a:moveTo>
                  <a:pt x="0" y="0"/>
                </a:moveTo>
                <a:lnTo>
                  <a:pt x="20574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4" name="Google Shape;984;p64"/>
          <p:cNvSpPr txBox="1"/>
          <p:nvPr/>
        </p:nvSpPr>
        <p:spPr>
          <a:xfrm>
            <a:off x="3561079" y="1642110"/>
            <a:ext cx="1139190" cy="861060"/>
          </a:xfrm>
          <a:prstGeom prst="rect">
            <a:avLst/>
          </a:prstGeom>
          <a:noFill/>
          <a:ln>
            <a:noFill/>
          </a:ln>
        </p:spPr>
        <p:txBody>
          <a:bodyPr spcFirstLastPara="1" wrap="square" lIns="0" tIns="1562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Part 1</a:t>
            </a:r>
            <a:endParaRPr sz="1800">
              <a:solidFill>
                <a:schemeClr val="dk1"/>
              </a:solidFill>
              <a:latin typeface="Arial"/>
              <a:ea typeface="Arial"/>
              <a:cs typeface="Arial"/>
              <a:sym typeface="Arial"/>
            </a:endParaRPr>
          </a:p>
          <a:p>
            <a:pPr marL="269240" marR="0" lvl="0" indent="0" algn="l" rtl="0">
              <a:lnSpc>
                <a:spcPct val="100000"/>
              </a:lnSpc>
              <a:spcBef>
                <a:spcPts val="1130"/>
              </a:spcBef>
              <a:spcAft>
                <a:spcPts val="0"/>
              </a:spcAft>
              <a:buNone/>
            </a:pPr>
            <a:r>
              <a:rPr lang="en-US" sz="1800" b="1">
                <a:solidFill>
                  <a:schemeClr val="dk1"/>
                </a:solidFill>
                <a:latin typeface="Arial"/>
                <a:ea typeface="Arial"/>
                <a:cs typeface="Arial"/>
                <a:sym typeface="Arial"/>
              </a:rPr>
              <a:t>JMP </a:t>
            </a:r>
            <a:r>
              <a:rPr lang="en-US" sz="1800" b="1">
                <a:solidFill>
                  <a:srgbClr val="0984FF"/>
                </a:solidFill>
                <a:latin typeface="Arial"/>
                <a:ea typeface="Arial"/>
                <a:cs typeface="Arial"/>
                <a:sym typeface="Arial"/>
              </a:rPr>
              <a:t>AA</a:t>
            </a:r>
            <a:endParaRPr sz="1800">
              <a:solidFill>
                <a:schemeClr val="dk1"/>
              </a:solidFill>
              <a:latin typeface="Arial"/>
              <a:ea typeface="Arial"/>
              <a:cs typeface="Arial"/>
              <a:sym typeface="Arial"/>
            </a:endParaRPr>
          </a:p>
        </p:txBody>
      </p:sp>
      <p:sp>
        <p:nvSpPr>
          <p:cNvPr id="985" name="Google Shape;985;p64"/>
          <p:cNvSpPr/>
          <p:nvPr/>
        </p:nvSpPr>
        <p:spPr>
          <a:xfrm>
            <a:off x="4648200" y="2438400"/>
            <a:ext cx="538480" cy="0"/>
          </a:xfrm>
          <a:custGeom>
            <a:avLst/>
            <a:gdLst/>
            <a:ahLst/>
            <a:cxnLst/>
            <a:rect l="l" t="t" r="r" b="b"/>
            <a:pathLst>
              <a:path w="538479" h="120000" extrusionOk="0">
                <a:moveTo>
                  <a:pt x="0" y="0"/>
                </a:moveTo>
                <a:lnTo>
                  <a:pt x="53847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6" name="Google Shape;986;p64"/>
          <p:cNvSpPr/>
          <p:nvPr/>
        </p:nvSpPr>
        <p:spPr>
          <a:xfrm>
            <a:off x="5181600" y="2400300"/>
            <a:ext cx="76200" cy="76200"/>
          </a:xfrm>
          <a:custGeom>
            <a:avLst/>
            <a:gdLst/>
            <a:ahLst/>
            <a:cxnLst/>
            <a:rect l="l" t="t" r="r" b="b"/>
            <a:pathLst>
              <a:path w="76200" h="76200" extrusionOk="0">
                <a:moveTo>
                  <a:pt x="0" y="0"/>
                </a:moveTo>
                <a:lnTo>
                  <a:pt x="0" y="76200"/>
                </a:lnTo>
                <a:lnTo>
                  <a:pt x="76200" y="3810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7" name="Google Shape;987;p64"/>
          <p:cNvSpPr txBox="1"/>
          <p:nvPr/>
        </p:nvSpPr>
        <p:spPr>
          <a:xfrm>
            <a:off x="5487670" y="2320290"/>
            <a:ext cx="20834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Unconditional JMP</a:t>
            </a:r>
            <a:endParaRPr sz="1800">
              <a:solidFill>
                <a:schemeClr val="dk1"/>
              </a:solidFill>
              <a:latin typeface="Arial"/>
              <a:ea typeface="Arial"/>
              <a:cs typeface="Arial"/>
              <a:sym typeface="Arial"/>
            </a:endParaRPr>
          </a:p>
        </p:txBody>
      </p:sp>
      <p:sp>
        <p:nvSpPr>
          <p:cNvPr id="988" name="Google Shape;988;p64"/>
          <p:cNvSpPr/>
          <p:nvPr/>
        </p:nvSpPr>
        <p:spPr>
          <a:xfrm>
            <a:off x="5022850" y="2590800"/>
            <a:ext cx="387350" cy="0"/>
          </a:xfrm>
          <a:custGeom>
            <a:avLst/>
            <a:gdLst/>
            <a:ahLst/>
            <a:cxnLst/>
            <a:rect l="l" t="t" r="r" b="b"/>
            <a:pathLst>
              <a:path w="387350" h="120000" extrusionOk="0">
                <a:moveTo>
                  <a:pt x="0" y="0"/>
                </a:moveTo>
                <a:lnTo>
                  <a:pt x="38735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9" name="Google Shape;989;p64"/>
          <p:cNvSpPr/>
          <p:nvPr/>
        </p:nvSpPr>
        <p:spPr>
          <a:xfrm>
            <a:off x="4953000" y="2552700"/>
            <a:ext cx="74930" cy="76200"/>
          </a:xfrm>
          <a:custGeom>
            <a:avLst/>
            <a:gdLst/>
            <a:ahLst/>
            <a:cxnLst/>
            <a:rect l="l" t="t" r="r" b="b"/>
            <a:pathLst>
              <a:path w="74929" h="76200" extrusionOk="0">
                <a:moveTo>
                  <a:pt x="74929" y="0"/>
                </a:moveTo>
                <a:lnTo>
                  <a:pt x="0" y="38100"/>
                </a:lnTo>
                <a:lnTo>
                  <a:pt x="74929" y="76200"/>
                </a:lnTo>
                <a:lnTo>
                  <a:pt x="7492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0" name="Google Shape;990;p64"/>
          <p:cNvSpPr/>
          <p:nvPr/>
        </p:nvSpPr>
        <p:spPr>
          <a:xfrm>
            <a:off x="5022850" y="3733800"/>
            <a:ext cx="387350" cy="0"/>
          </a:xfrm>
          <a:custGeom>
            <a:avLst/>
            <a:gdLst/>
            <a:ahLst/>
            <a:cxnLst/>
            <a:rect l="l" t="t" r="r" b="b"/>
            <a:pathLst>
              <a:path w="387350" h="120000" extrusionOk="0">
                <a:moveTo>
                  <a:pt x="0" y="0"/>
                </a:moveTo>
                <a:lnTo>
                  <a:pt x="38735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1" name="Google Shape;991;p64"/>
          <p:cNvSpPr/>
          <p:nvPr/>
        </p:nvSpPr>
        <p:spPr>
          <a:xfrm>
            <a:off x="4953000" y="3695700"/>
            <a:ext cx="74930" cy="76200"/>
          </a:xfrm>
          <a:custGeom>
            <a:avLst/>
            <a:gdLst/>
            <a:ahLst/>
            <a:cxnLst/>
            <a:rect l="l" t="t" r="r" b="b"/>
            <a:pathLst>
              <a:path w="74929" h="76200" extrusionOk="0">
                <a:moveTo>
                  <a:pt x="74929" y="0"/>
                </a:moveTo>
                <a:lnTo>
                  <a:pt x="0" y="38100"/>
                </a:lnTo>
                <a:lnTo>
                  <a:pt x="74929" y="76200"/>
                </a:lnTo>
                <a:lnTo>
                  <a:pt x="7492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2" name="Google Shape;992;p64"/>
          <p:cNvSpPr/>
          <p:nvPr/>
        </p:nvSpPr>
        <p:spPr>
          <a:xfrm>
            <a:off x="5410200" y="2590800"/>
            <a:ext cx="0" cy="1143000"/>
          </a:xfrm>
          <a:custGeom>
            <a:avLst/>
            <a:gdLst/>
            <a:ahLst/>
            <a:cxnLst/>
            <a:rect l="l" t="t" r="r" b="b"/>
            <a:pathLst>
              <a:path w="120000" h="1143000" extrusionOk="0">
                <a:moveTo>
                  <a:pt x="0" y="0"/>
                </a:moveTo>
                <a:lnTo>
                  <a:pt x="0" y="11430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3" name="Google Shape;993;p64"/>
          <p:cNvSpPr txBox="1"/>
          <p:nvPr/>
        </p:nvSpPr>
        <p:spPr>
          <a:xfrm>
            <a:off x="5486400" y="3006090"/>
            <a:ext cx="14084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Skipped part</a:t>
            </a:r>
            <a:endParaRPr sz="1800">
              <a:solidFill>
                <a:schemeClr val="dk1"/>
              </a:solidFill>
              <a:latin typeface="Arial"/>
              <a:ea typeface="Arial"/>
              <a:cs typeface="Arial"/>
              <a:sym typeface="Arial"/>
            </a:endParaRPr>
          </a:p>
        </p:txBody>
      </p:sp>
      <p:sp>
        <p:nvSpPr>
          <p:cNvPr id="994" name="Google Shape;994;p64"/>
          <p:cNvSpPr txBox="1"/>
          <p:nvPr/>
        </p:nvSpPr>
        <p:spPr>
          <a:xfrm>
            <a:off x="3101339" y="4184650"/>
            <a:ext cx="3486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0984FF"/>
                </a:solidFill>
                <a:latin typeface="Arial"/>
                <a:ea typeface="Arial"/>
                <a:cs typeface="Arial"/>
                <a:sym typeface="Arial"/>
              </a:rPr>
              <a:t>AA</a:t>
            </a:r>
            <a:endParaRPr sz="1800">
              <a:solidFill>
                <a:schemeClr val="dk1"/>
              </a:solidFill>
              <a:latin typeface="Arial"/>
              <a:ea typeface="Arial"/>
              <a:cs typeface="Arial"/>
              <a:sym typeface="Arial"/>
            </a:endParaRPr>
          </a:p>
        </p:txBody>
      </p:sp>
      <p:sp>
        <p:nvSpPr>
          <p:cNvPr id="995" name="Google Shape;995;p64"/>
          <p:cNvSpPr txBox="1"/>
          <p:nvPr/>
        </p:nvSpPr>
        <p:spPr>
          <a:xfrm>
            <a:off x="3613150" y="3625850"/>
            <a:ext cx="1079500" cy="858519"/>
          </a:xfrm>
          <a:prstGeom prst="rect">
            <a:avLst/>
          </a:prstGeom>
          <a:noFill/>
          <a:ln>
            <a:noFill/>
          </a:ln>
        </p:spPr>
        <p:txBody>
          <a:bodyPr spcFirstLastPara="1" wrap="square" lIns="0" tIns="154925"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Part 3</a:t>
            </a:r>
            <a:endParaRPr sz="1800">
              <a:solidFill>
                <a:schemeClr val="dk1"/>
              </a:solidFill>
              <a:latin typeface="Arial"/>
              <a:ea typeface="Arial"/>
              <a:cs typeface="Arial"/>
              <a:sym typeface="Arial"/>
            </a:endParaRPr>
          </a:p>
          <a:p>
            <a:pPr marL="457200" marR="0" lvl="0" indent="0" algn="l" rtl="0">
              <a:lnSpc>
                <a:spcPct val="100000"/>
              </a:lnSpc>
              <a:spcBef>
                <a:spcPts val="1120"/>
              </a:spcBef>
              <a:spcAft>
                <a:spcPts val="0"/>
              </a:spcAft>
              <a:buNone/>
            </a:pPr>
            <a:r>
              <a:rPr lang="en-US" sz="1800" b="1">
                <a:solidFill>
                  <a:schemeClr val="dk1"/>
                </a:solidFill>
                <a:latin typeface="Arial"/>
                <a:ea typeface="Arial"/>
                <a:cs typeface="Arial"/>
                <a:sym typeface="Arial"/>
              </a:rPr>
              <a:t>XXXX</a:t>
            </a:r>
            <a:endParaRPr sz="1800">
              <a:solidFill>
                <a:schemeClr val="dk1"/>
              </a:solidFill>
              <a:latin typeface="Arial"/>
              <a:ea typeface="Arial"/>
              <a:cs typeface="Arial"/>
              <a:sym typeface="Arial"/>
            </a:endParaRPr>
          </a:p>
        </p:txBody>
      </p:sp>
      <p:sp>
        <p:nvSpPr>
          <p:cNvPr id="996" name="Google Shape;996;p64"/>
          <p:cNvSpPr txBox="1"/>
          <p:nvPr/>
        </p:nvSpPr>
        <p:spPr>
          <a:xfrm>
            <a:off x="2819400" y="2590800"/>
            <a:ext cx="2057400" cy="1143000"/>
          </a:xfrm>
          <a:prstGeom prst="rect">
            <a:avLst/>
          </a:prstGeom>
          <a:noFill/>
          <a:ln w="9525" cap="flat" cmpd="sng">
            <a:solidFill>
              <a:srgbClr val="000000"/>
            </a:solidFill>
            <a:prstDash val="solid"/>
            <a:round/>
            <a:headEnd type="none" w="sm" len="sm"/>
            <a:tailEnd type="none" w="sm" len="sm"/>
          </a:ln>
        </p:spPr>
        <p:txBody>
          <a:bodyPr spcFirstLastPara="1" wrap="square" lIns="0" tIns="199375" rIns="0" bIns="0" anchor="t" anchorCtr="0">
            <a:spAutoFit/>
          </a:bodyPr>
          <a:lstStyle/>
          <a:p>
            <a:pPr marL="677545"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Part 2</a:t>
            </a:r>
            <a:endParaRPr sz="1800">
              <a:solidFill>
                <a:schemeClr val="dk1"/>
              </a:solidFill>
              <a:latin typeface="Arial"/>
              <a:ea typeface="Arial"/>
              <a:cs typeface="Arial"/>
              <a:sym typeface="Arial"/>
            </a:endParaRPr>
          </a:p>
        </p:txBody>
      </p:sp>
      <p:sp>
        <p:nvSpPr>
          <p:cNvPr id="997" name="Google Shape;997;p64"/>
          <p:cNvSpPr/>
          <p:nvPr/>
        </p:nvSpPr>
        <p:spPr>
          <a:xfrm>
            <a:off x="3048000" y="1981200"/>
            <a:ext cx="0" cy="233679"/>
          </a:xfrm>
          <a:custGeom>
            <a:avLst/>
            <a:gdLst/>
            <a:ahLst/>
            <a:cxnLst/>
            <a:rect l="l" t="t" r="r" b="b"/>
            <a:pathLst>
              <a:path w="120000" h="233680" extrusionOk="0">
                <a:moveTo>
                  <a:pt x="0" y="0"/>
                </a:moveTo>
                <a:lnTo>
                  <a:pt x="0" y="23367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8" name="Google Shape;998;p64"/>
          <p:cNvSpPr/>
          <p:nvPr/>
        </p:nvSpPr>
        <p:spPr>
          <a:xfrm>
            <a:off x="3009900" y="2209800"/>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9" name="Google Shape;999;p64"/>
          <p:cNvSpPr/>
          <p:nvPr/>
        </p:nvSpPr>
        <p:spPr>
          <a:xfrm>
            <a:off x="2432050" y="2286000"/>
            <a:ext cx="615950" cy="0"/>
          </a:xfrm>
          <a:custGeom>
            <a:avLst/>
            <a:gdLst/>
            <a:ahLst/>
            <a:cxnLst/>
            <a:rect l="l" t="t" r="r" b="b"/>
            <a:pathLst>
              <a:path w="615950" h="120000" extrusionOk="0">
                <a:moveTo>
                  <a:pt x="61595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0" name="Google Shape;1000;p64"/>
          <p:cNvSpPr/>
          <p:nvPr/>
        </p:nvSpPr>
        <p:spPr>
          <a:xfrm>
            <a:off x="2362200" y="2247900"/>
            <a:ext cx="74930" cy="76200"/>
          </a:xfrm>
          <a:custGeom>
            <a:avLst/>
            <a:gdLst/>
            <a:ahLst/>
            <a:cxnLst/>
            <a:rect l="l" t="t" r="r" b="b"/>
            <a:pathLst>
              <a:path w="74930" h="76200" extrusionOk="0">
                <a:moveTo>
                  <a:pt x="74930" y="0"/>
                </a:moveTo>
                <a:lnTo>
                  <a:pt x="0" y="38100"/>
                </a:lnTo>
                <a:lnTo>
                  <a:pt x="74930" y="76200"/>
                </a:lnTo>
                <a:lnTo>
                  <a:pt x="7493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1" name="Google Shape;1001;p64"/>
          <p:cNvSpPr/>
          <p:nvPr/>
        </p:nvSpPr>
        <p:spPr>
          <a:xfrm>
            <a:off x="2362200" y="2286000"/>
            <a:ext cx="0" cy="1986280"/>
          </a:xfrm>
          <a:custGeom>
            <a:avLst/>
            <a:gdLst/>
            <a:ahLst/>
            <a:cxnLst/>
            <a:rect l="l" t="t" r="r" b="b"/>
            <a:pathLst>
              <a:path w="120000" h="1986279" extrusionOk="0">
                <a:moveTo>
                  <a:pt x="0" y="0"/>
                </a:moveTo>
                <a:lnTo>
                  <a:pt x="0" y="19862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2" name="Google Shape;1002;p64"/>
          <p:cNvSpPr/>
          <p:nvPr/>
        </p:nvSpPr>
        <p:spPr>
          <a:xfrm>
            <a:off x="2324100" y="4267200"/>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3" name="Google Shape;1003;p64"/>
          <p:cNvSpPr/>
          <p:nvPr/>
        </p:nvSpPr>
        <p:spPr>
          <a:xfrm>
            <a:off x="2362200" y="4324350"/>
            <a:ext cx="538480" cy="0"/>
          </a:xfrm>
          <a:custGeom>
            <a:avLst/>
            <a:gdLst/>
            <a:ahLst/>
            <a:cxnLst/>
            <a:rect l="l" t="t" r="r" b="b"/>
            <a:pathLst>
              <a:path w="538480" h="120000" extrusionOk="0">
                <a:moveTo>
                  <a:pt x="0" y="0"/>
                </a:moveTo>
                <a:lnTo>
                  <a:pt x="53848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4" name="Google Shape;1004;p64"/>
          <p:cNvSpPr/>
          <p:nvPr/>
        </p:nvSpPr>
        <p:spPr>
          <a:xfrm>
            <a:off x="2895600" y="4286250"/>
            <a:ext cx="76200" cy="76200"/>
          </a:xfrm>
          <a:custGeom>
            <a:avLst/>
            <a:gdLst/>
            <a:ahLst/>
            <a:cxnLst/>
            <a:rect l="l" t="t" r="r" b="b"/>
            <a:pathLst>
              <a:path w="76200" h="76200" extrusionOk="0">
                <a:moveTo>
                  <a:pt x="0" y="0"/>
                </a:moveTo>
                <a:lnTo>
                  <a:pt x="0" y="76200"/>
                </a:lnTo>
                <a:lnTo>
                  <a:pt x="76200" y="3810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5" name="Google Shape;1005;p64"/>
          <p:cNvSpPr/>
          <p:nvPr/>
        </p:nvSpPr>
        <p:spPr>
          <a:xfrm>
            <a:off x="5022850" y="4267200"/>
            <a:ext cx="387350" cy="0"/>
          </a:xfrm>
          <a:custGeom>
            <a:avLst/>
            <a:gdLst/>
            <a:ahLst/>
            <a:cxnLst/>
            <a:rect l="l" t="t" r="r" b="b"/>
            <a:pathLst>
              <a:path w="387350" h="120000" extrusionOk="0">
                <a:moveTo>
                  <a:pt x="38735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6" name="Google Shape;1006;p64"/>
          <p:cNvSpPr/>
          <p:nvPr/>
        </p:nvSpPr>
        <p:spPr>
          <a:xfrm>
            <a:off x="4953000" y="4229100"/>
            <a:ext cx="74930" cy="76200"/>
          </a:xfrm>
          <a:custGeom>
            <a:avLst/>
            <a:gdLst/>
            <a:ahLst/>
            <a:cxnLst/>
            <a:rect l="l" t="t" r="r" b="b"/>
            <a:pathLst>
              <a:path w="74929" h="76200" extrusionOk="0">
                <a:moveTo>
                  <a:pt x="74929" y="0"/>
                </a:moveTo>
                <a:lnTo>
                  <a:pt x="0" y="38100"/>
                </a:lnTo>
                <a:lnTo>
                  <a:pt x="74929" y="76200"/>
                </a:lnTo>
                <a:lnTo>
                  <a:pt x="7492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7" name="Google Shape;1007;p64"/>
          <p:cNvSpPr txBox="1"/>
          <p:nvPr/>
        </p:nvSpPr>
        <p:spPr>
          <a:xfrm>
            <a:off x="5582920" y="4130040"/>
            <a:ext cx="17640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Next instruction</a:t>
            </a:r>
            <a:endParaRPr sz="1800">
              <a:solidFill>
                <a:schemeClr val="dk1"/>
              </a:solidFill>
              <a:latin typeface="Arial"/>
              <a:ea typeface="Arial"/>
              <a:cs typeface="Arial"/>
              <a:sym typeface="Arial"/>
            </a:endParaRPr>
          </a:p>
        </p:txBody>
      </p:sp>
      <p:sp>
        <p:nvSpPr>
          <p:cNvPr id="1008" name="Google Shape;1008;p64"/>
          <p:cNvSpPr/>
          <p:nvPr/>
        </p:nvSpPr>
        <p:spPr>
          <a:xfrm>
            <a:off x="2957829" y="4300220"/>
            <a:ext cx="0" cy="158750"/>
          </a:xfrm>
          <a:custGeom>
            <a:avLst/>
            <a:gdLst/>
            <a:ahLst/>
            <a:cxnLst/>
            <a:rect l="l" t="t" r="r" b="b"/>
            <a:pathLst>
              <a:path w="120000" h="158750" extrusionOk="0">
                <a:moveTo>
                  <a:pt x="0" y="0"/>
                </a:moveTo>
                <a:lnTo>
                  <a:pt x="0" y="15874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9" name="Google Shape;1009;p64"/>
          <p:cNvSpPr/>
          <p:nvPr/>
        </p:nvSpPr>
        <p:spPr>
          <a:xfrm>
            <a:off x="2919729" y="4453890"/>
            <a:ext cx="74930" cy="74930"/>
          </a:xfrm>
          <a:custGeom>
            <a:avLst/>
            <a:gdLst/>
            <a:ahLst/>
            <a:cxnLst/>
            <a:rect l="l" t="t" r="r" b="b"/>
            <a:pathLst>
              <a:path w="74930" h="74929" extrusionOk="0">
                <a:moveTo>
                  <a:pt x="74930" y="0"/>
                </a:moveTo>
                <a:lnTo>
                  <a:pt x="0" y="0"/>
                </a:lnTo>
                <a:lnTo>
                  <a:pt x="38100" y="74930"/>
                </a:lnTo>
                <a:lnTo>
                  <a:pt x="7493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0" name="Google Shape;1010;p64"/>
          <p:cNvSpPr txBox="1">
            <a:spLocks noGrp="1"/>
          </p:cNvSpPr>
          <p:nvPr>
            <p:ph type="title"/>
          </p:nvPr>
        </p:nvSpPr>
        <p:spPr>
          <a:xfrm>
            <a:off x="306070" y="153670"/>
            <a:ext cx="775779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1">
                <a:solidFill>
                  <a:srgbClr val="FC1D0C"/>
                </a:solidFill>
                <a:latin typeface="Arial"/>
                <a:ea typeface="Arial"/>
                <a:cs typeface="Arial"/>
                <a:sym typeface="Arial"/>
              </a:rPr>
              <a:t>Control flow and JUMP instructions</a:t>
            </a:r>
            <a:endParaRPr sz="3600">
              <a:latin typeface="Arial"/>
              <a:ea typeface="Arial"/>
              <a:cs typeface="Arial"/>
              <a:sym typeface="Arial"/>
            </a:endParaRPr>
          </a:p>
        </p:txBody>
      </p:sp>
      <p:sp>
        <p:nvSpPr>
          <p:cNvPr id="1011" name="Google Shape;1011;p64"/>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58</a:t>
            </a:fld>
            <a:endParaRPr/>
          </a:p>
        </p:txBody>
      </p:sp>
      <p:sp>
        <p:nvSpPr>
          <p:cNvPr id="1012" name="Google Shape;1012;p64"/>
          <p:cNvSpPr txBox="1"/>
          <p:nvPr/>
        </p:nvSpPr>
        <p:spPr>
          <a:xfrm>
            <a:off x="77469" y="4872989"/>
            <a:ext cx="4047490" cy="1137920"/>
          </a:xfrm>
          <a:prstGeom prst="rect">
            <a:avLst/>
          </a:prstGeom>
          <a:noFill/>
          <a:ln>
            <a:noFill/>
          </a:ln>
        </p:spPr>
        <p:txBody>
          <a:bodyPr spcFirstLastPara="1" wrap="square" lIns="0" tIns="12700" rIns="0" bIns="0" anchor="t" anchorCtr="0">
            <a:spAutoFit/>
          </a:bodyPr>
          <a:lstStyle/>
          <a:p>
            <a:pPr marL="12700" marR="5080" lvl="0" indent="0" algn="l" rtl="0">
              <a:lnSpc>
                <a:spcPct val="152100"/>
              </a:lnSpc>
              <a:spcBef>
                <a:spcPts val="0"/>
              </a:spcBef>
              <a:spcAft>
                <a:spcPts val="0"/>
              </a:spcAft>
              <a:buNone/>
            </a:pPr>
            <a:r>
              <a:rPr lang="en-US" sz="2400" b="1">
                <a:solidFill>
                  <a:srgbClr val="007F00"/>
                </a:solidFill>
                <a:latin typeface="Arial"/>
                <a:ea typeface="Arial"/>
                <a:cs typeface="Arial"/>
                <a:sym typeface="Arial"/>
              </a:rPr>
              <a:t>JMP	</a:t>
            </a:r>
            <a:r>
              <a:rPr lang="en-US" sz="2400">
                <a:solidFill>
                  <a:srgbClr val="DA9900"/>
                </a:solidFill>
                <a:latin typeface="Noto Sans Symbols"/>
                <a:ea typeface="Noto Sans Symbols"/>
                <a:cs typeface="Noto Sans Symbols"/>
                <a:sym typeface="Noto Sans Symbols"/>
              </a:rPr>
              <a:t>◊</a:t>
            </a:r>
            <a:r>
              <a:rPr lang="en-US" sz="2400">
                <a:solidFill>
                  <a:srgbClr val="DA9900"/>
                </a:solidFill>
                <a:latin typeface="Times New Roman"/>
                <a:ea typeface="Times New Roman"/>
                <a:cs typeface="Times New Roman"/>
                <a:sym typeface="Times New Roman"/>
              </a:rPr>
              <a:t> </a:t>
            </a:r>
            <a:r>
              <a:rPr lang="en-US" sz="2400" b="1">
                <a:solidFill>
                  <a:srgbClr val="DA9900"/>
                </a:solidFill>
                <a:latin typeface="Arial"/>
                <a:ea typeface="Arial"/>
                <a:cs typeface="Arial"/>
                <a:sym typeface="Arial"/>
              </a:rPr>
              <a:t>unconditional jump  </a:t>
            </a:r>
            <a:r>
              <a:rPr lang="en-US" sz="2400" b="1">
                <a:solidFill>
                  <a:srgbClr val="007F00"/>
                </a:solidFill>
                <a:latin typeface="Arial"/>
                <a:ea typeface="Arial"/>
                <a:cs typeface="Arial"/>
                <a:sym typeface="Arial"/>
              </a:rPr>
              <a:t>JMP	Operand</a:t>
            </a:r>
            <a:endParaRPr sz="2400">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65"/>
          <p:cNvSpPr txBox="1"/>
          <p:nvPr/>
        </p:nvSpPr>
        <p:spPr>
          <a:xfrm>
            <a:off x="8385809" y="6278879"/>
            <a:ext cx="2235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59</a:t>
            </a:r>
            <a:endParaRPr sz="1400">
              <a:solidFill>
                <a:schemeClr val="dk1"/>
              </a:solidFill>
              <a:latin typeface="Arial"/>
              <a:ea typeface="Arial"/>
              <a:cs typeface="Arial"/>
              <a:sym typeface="Arial"/>
            </a:endParaRPr>
          </a:p>
        </p:txBody>
      </p:sp>
      <p:sp>
        <p:nvSpPr>
          <p:cNvPr id="1018" name="Google Shape;1018;p65"/>
          <p:cNvSpPr txBox="1">
            <a:spLocks noGrp="1"/>
          </p:cNvSpPr>
          <p:nvPr>
            <p:ph type="title"/>
          </p:nvPr>
        </p:nvSpPr>
        <p:spPr>
          <a:xfrm>
            <a:off x="306070" y="299720"/>
            <a:ext cx="295211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FC1D0C"/>
                </a:solidFill>
                <a:latin typeface="Arial"/>
                <a:ea typeface="Arial"/>
                <a:cs typeface="Arial"/>
                <a:sym typeface="Arial"/>
              </a:rPr>
              <a:t>Unconditional Jump</a:t>
            </a:r>
            <a:endParaRPr sz="2400">
              <a:latin typeface="Arial"/>
              <a:ea typeface="Arial"/>
              <a:cs typeface="Arial"/>
              <a:sym typeface="Arial"/>
            </a:endParaRPr>
          </a:p>
        </p:txBody>
      </p:sp>
      <p:sp>
        <p:nvSpPr>
          <p:cNvPr id="1019" name="Google Shape;1019;p65"/>
          <p:cNvSpPr txBox="1"/>
          <p:nvPr/>
        </p:nvSpPr>
        <p:spPr>
          <a:xfrm>
            <a:off x="2475229" y="919479"/>
            <a:ext cx="41910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Unconditional Jump Instruction</a:t>
            </a:r>
            <a:endParaRPr sz="2400">
              <a:solidFill>
                <a:schemeClr val="dk1"/>
              </a:solidFill>
              <a:latin typeface="Arial"/>
              <a:ea typeface="Arial"/>
              <a:cs typeface="Arial"/>
              <a:sym typeface="Arial"/>
            </a:endParaRPr>
          </a:p>
        </p:txBody>
      </p:sp>
      <p:sp>
        <p:nvSpPr>
          <p:cNvPr id="1020" name="Google Shape;1020;p65"/>
          <p:cNvSpPr txBox="1"/>
          <p:nvPr/>
        </p:nvSpPr>
        <p:spPr>
          <a:xfrm>
            <a:off x="4507229" y="1637029"/>
            <a:ext cx="4010660" cy="1404620"/>
          </a:xfrm>
          <a:prstGeom prst="rect">
            <a:avLst/>
          </a:prstGeom>
          <a:noFill/>
          <a:ln>
            <a:noFill/>
          </a:ln>
        </p:spPr>
        <p:txBody>
          <a:bodyPr spcFirstLastPara="1" wrap="square" lIns="0" tIns="12700" rIns="0" bIns="0" anchor="t" anchorCtr="0">
            <a:spAutoFit/>
          </a:bodyPr>
          <a:lstStyle/>
          <a:p>
            <a:pPr marL="656590" marR="645795" lvl="0" indent="528320" algn="l" rtl="0">
              <a:lnSpc>
                <a:spcPct val="125699"/>
              </a:lnSpc>
              <a:spcBef>
                <a:spcPts val="0"/>
              </a:spcBef>
              <a:spcAft>
                <a:spcPts val="0"/>
              </a:spcAft>
              <a:buNone/>
            </a:pPr>
            <a:r>
              <a:rPr lang="en-US" sz="2400">
                <a:solidFill>
                  <a:schemeClr val="dk1"/>
                </a:solidFill>
                <a:latin typeface="Arial"/>
                <a:ea typeface="Arial"/>
                <a:cs typeface="Arial"/>
                <a:sym typeface="Arial"/>
              </a:rPr>
              <a:t>Far Jump or  Inter segment Jump</a:t>
            </a:r>
            <a:endParaRPr sz="2400">
              <a:solidFill>
                <a:schemeClr val="dk1"/>
              </a:solidFill>
              <a:latin typeface="Arial"/>
              <a:ea typeface="Arial"/>
              <a:cs typeface="Arial"/>
              <a:sym typeface="Arial"/>
            </a:endParaRPr>
          </a:p>
          <a:p>
            <a:pPr marL="12700" marR="0" lvl="0" indent="0" algn="l" rtl="0">
              <a:lnSpc>
                <a:spcPct val="100000"/>
              </a:lnSpc>
              <a:spcBef>
                <a:spcPts val="740"/>
              </a:spcBef>
              <a:spcAft>
                <a:spcPts val="0"/>
              </a:spcAft>
              <a:buNone/>
            </a:pPr>
            <a:r>
              <a:rPr lang="en-US" sz="2400">
                <a:solidFill>
                  <a:schemeClr val="dk1"/>
                </a:solidFill>
                <a:latin typeface="Arial"/>
                <a:ea typeface="Arial"/>
                <a:cs typeface="Arial"/>
                <a:sym typeface="Arial"/>
              </a:rPr>
              <a:t>(Jump to a different segment)</a:t>
            </a:r>
            <a:endParaRPr sz="2400">
              <a:solidFill>
                <a:schemeClr val="dk1"/>
              </a:solidFill>
              <a:latin typeface="Arial"/>
              <a:ea typeface="Arial"/>
              <a:cs typeface="Arial"/>
              <a:sym typeface="Arial"/>
            </a:endParaRPr>
          </a:p>
        </p:txBody>
      </p:sp>
      <p:sp>
        <p:nvSpPr>
          <p:cNvPr id="1021" name="Google Shape;1021;p65"/>
          <p:cNvSpPr/>
          <p:nvPr/>
        </p:nvSpPr>
        <p:spPr>
          <a:xfrm>
            <a:off x="2514600" y="2133600"/>
            <a:ext cx="0" cy="158750"/>
          </a:xfrm>
          <a:custGeom>
            <a:avLst/>
            <a:gdLst/>
            <a:ahLst/>
            <a:cxnLst/>
            <a:rect l="l" t="t" r="r" b="b"/>
            <a:pathLst>
              <a:path w="120000" h="158750" extrusionOk="0">
                <a:moveTo>
                  <a:pt x="0" y="0"/>
                </a:moveTo>
                <a:lnTo>
                  <a:pt x="0" y="1587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2" name="Google Shape;1022;p65"/>
          <p:cNvSpPr/>
          <p:nvPr/>
        </p:nvSpPr>
        <p:spPr>
          <a:xfrm>
            <a:off x="2476500" y="2287270"/>
            <a:ext cx="76200" cy="74930"/>
          </a:xfrm>
          <a:custGeom>
            <a:avLst/>
            <a:gdLst/>
            <a:ahLst/>
            <a:cxnLst/>
            <a:rect l="l" t="t" r="r" b="b"/>
            <a:pathLst>
              <a:path w="76200" h="74930" extrusionOk="0">
                <a:moveTo>
                  <a:pt x="76200" y="0"/>
                </a:moveTo>
                <a:lnTo>
                  <a:pt x="0" y="0"/>
                </a:lnTo>
                <a:lnTo>
                  <a:pt x="38100" y="74929"/>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3" name="Google Shape;1023;p65"/>
          <p:cNvSpPr/>
          <p:nvPr/>
        </p:nvSpPr>
        <p:spPr>
          <a:xfrm>
            <a:off x="6400800" y="2057400"/>
            <a:ext cx="0" cy="157480"/>
          </a:xfrm>
          <a:custGeom>
            <a:avLst/>
            <a:gdLst/>
            <a:ahLst/>
            <a:cxnLst/>
            <a:rect l="l" t="t" r="r" b="b"/>
            <a:pathLst>
              <a:path w="120000" h="157480" extrusionOk="0">
                <a:moveTo>
                  <a:pt x="0" y="0"/>
                </a:moveTo>
                <a:lnTo>
                  <a:pt x="0" y="15747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4" name="Google Shape;1024;p65"/>
          <p:cNvSpPr/>
          <p:nvPr/>
        </p:nvSpPr>
        <p:spPr>
          <a:xfrm>
            <a:off x="6362700" y="2209800"/>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5" name="Google Shape;1025;p65"/>
          <p:cNvSpPr txBox="1"/>
          <p:nvPr/>
        </p:nvSpPr>
        <p:spPr>
          <a:xfrm>
            <a:off x="306070" y="1637029"/>
            <a:ext cx="3970020" cy="2446020"/>
          </a:xfrm>
          <a:prstGeom prst="rect">
            <a:avLst/>
          </a:prstGeom>
          <a:noFill/>
          <a:ln>
            <a:noFill/>
          </a:ln>
        </p:spPr>
        <p:txBody>
          <a:bodyPr spcFirstLastPara="1" wrap="square" lIns="0" tIns="12700" rIns="0" bIns="0" anchor="t" anchorCtr="0">
            <a:spAutoFit/>
          </a:bodyPr>
          <a:lstStyle/>
          <a:p>
            <a:pPr marL="819150" marR="442594" lvl="0" indent="426719" algn="l" rtl="0">
              <a:lnSpc>
                <a:spcPct val="125699"/>
              </a:lnSpc>
              <a:spcBef>
                <a:spcPts val="0"/>
              </a:spcBef>
              <a:spcAft>
                <a:spcPts val="0"/>
              </a:spcAft>
              <a:buNone/>
            </a:pPr>
            <a:r>
              <a:rPr lang="en-US" sz="2400">
                <a:solidFill>
                  <a:schemeClr val="dk1"/>
                </a:solidFill>
                <a:latin typeface="Arial"/>
                <a:ea typeface="Arial"/>
                <a:cs typeface="Arial"/>
                <a:sym typeface="Arial"/>
              </a:rPr>
              <a:t>Near Jump or  Intra segment Jump</a:t>
            </a:r>
            <a:endParaRPr sz="2400">
              <a:solidFill>
                <a:schemeClr val="dk1"/>
              </a:solidFill>
              <a:latin typeface="Arial"/>
              <a:ea typeface="Arial"/>
              <a:cs typeface="Arial"/>
              <a:sym typeface="Arial"/>
            </a:endParaRPr>
          </a:p>
          <a:p>
            <a:pPr marL="377825" marR="0" lvl="0" indent="0" algn="l" rtl="0">
              <a:lnSpc>
                <a:spcPct val="100000"/>
              </a:lnSpc>
              <a:spcBef>
                <a:spcPts val="740"/>
              </a:spcBef>
              <a:spcAft>
                <a:spcPts val="0"/>
              </a:spcAft>
              <a:buNone/>
            </a:pPr>
            <a:r>
              <a:rPr lang="en-US" sz="2400">
                <a:solidFill>
                  <a:schemeClr val="dk1"/>
                </a:solidFill>
                <a:latin typeface="Arial"/>
                <a:ea typeface="Arial"/>
                <a:cs typeface="Arial"/>
                <a:sym typeface="Arial"/>
              </a:rPr>
              <a:t>(Jump within the segment)</a:t>
            </a:r>
            <a:endParaRPr sz="2400">
              <a:solidFill>
                <a:schemeClr val="dk1"/>
              </a:solidFill>
              <a:latin typeface="Arial"/>
              <a:ea typeface="Arial"/>
              <a:cs typeface="Arial"/>
              <a:sym typeface="Arial"/>
            </a:endParaRPr>
          </a:p>
          <a:p>
            <a:pPr marL="12700" marR="169545" lvl="0" indent="0" algn="just" rtl="0">
              <a:lnSpc>
                <a:spcPct val="100000"/>
              </a:lnSpc>
              <a:spcBef>
                <a:spcPts val="1720"/>
              </a:spcBef>
              <a:spcAft>
                <a:spcPts val="0"/>
              </a:spcAft>
              <a:buNone/>
            </a:pPr>
            <a:r>
              <a:rPr lang="en-US" sz="1800" b="1">
                <a:solidFill>
                  <a:srgbClr val="DA9900"/>
                </a:solidFill>
                <a:latin typeface="Arial"/>
                <a:ea typeface="Arial"/>
                <a:cs typeface="Arial"/>
                <a:sym typeface="Arial"/>
              </a:rPr>
              <a:t>Is limited to the address with in  the current segment. It is achieved  by modifying value in IP</a:t>
            </a:r>
            <a:endParaRPr sz="1800">
              <a:solidFill>
                <a:schemeClr val="dk1"/>
              </a:solidFill>
              <a:latin typeface="Arial"/>
              <a:ea typeface="Arial"/>
              <a:cs typeface="Arial"/>
              <a:sym typeface="Arial"/>
            </a:endParaRPr>
          </a:p>
        </p:txBody>
      </p:sp>
      <p:sp>
        <p:nvSpPr>
          <p:cNvPr id="1026" name="Google Shape;1026;p65"/>
          <p:cNvSpPr txBox="1"/>
          <p:nvPr/>
        </p:nvSpPr>
        <p:spPr>
          <a:xfrm>
            <a:off x="4801870" y="3310890"/>
            <a:ext cx="36525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DA9900"/>
                </a:solidFill>
                <a:latin typeface="Arial"/>
                <a:ea typeface="Arial"/>
                <a:cs typeface="Arial"/>
                <a:sym typeface="Arial"/>
              </a:rPr>
              <a:t>Permits	jumps	from	one	code</a:t>
            </a:r>
            <a:endParaRPr sz="1800">
              <a:solidFill>
                <a:schemeClr val="dk1"/>
              </a:solidFill>
              <a:latin typeface="Arial"/>
              <a:ea typeface="Arial"/>
              <a:cs typeface="Arial"/>
              <a:sym typeface="Arial"/>
            </a:endParaRPr>
          </a:p>
        </p:txBody>
      </p:sp>
      <p:sp>
        <p:nvSpPr>
          <p:cNvPr id="1027" name="Google Shape;1027;p65"/>
          <p:cNvSpPr txBox="1"/>
          <p:nvPr/>
        </p:nvSpPr>
        <p:spPr>
          <a:xfrm>
            <a:off x="4801870" y="3585209"/>
            <a:ext cx="365442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DA9900"/>
                </a:solidFill>
                <a:latin typeface="Arial"/>
                <a:ea typeface="Arial"/>
                <a:cs typeface="Arial"/>
                <a:sym typeface="Arial"/>
              </a:rPr>
              <a:t>segment	to	another.	It	is</a:t>
            </a:r>
            <a:endParaRPr sz="1800">
              <a:solidFill>
                <a:schemeClr val="dk1"/>
              </a:solidFill>
              <a:latin typeface="Arial"/>
              <a:ea typeface="Arial"/>
              <a:cs typeface="Arial"/>
              <a:sym typeface="Arial"/>
            </a:endParaRPr>
          </a:p>
        </p:txBody>
      </p:sp>
      <p:sp>
        <p:nvSpPr>
          <p:cNvPr id="1028" name="Google Shape;1028;p65"/>
          <p:cNvSpPr txBox="1"/>
          <p:nvPr/>
        </p:nvSpPr>
        <p:spPr>
          <a:xfrm>
            <a:off x="4801870" y="3859529"/>
            <a:ext cx="36518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DA9900"/>
                </a:solidFill>
                <a:latin typeface="Arial"/>
                <a:ea typeface="Arial"/>
                <a:cs typeface="Arial"/>
                <a:sym typeface="Arial"/>
              </a:rPr>
              <a:t>achieved by modifying CS and IP</a:t>
            </a:r>
            <a:endParaRPr sz="1800">
              <a:solidFill>
                <a:schemeClr val="dk1"/>
              </a:solidFill>
              <a:latin typeface="Arial"/>
              <a:ea typeface="Arial"/>
              <a:cs typeface="Arial"/>
              <a:sym typeface="Arial"/>
            </a:endParaRPr>
          </a:p>
        </p:txBody>
      </p:sp>
      <p:sp>
        <p:nvSpPr>
          <p:cNvPr id="1029" name="Google Shape;1029;p65"/>
          <p:cNvSpPr/>
          <p:nvPr/>
        </p:nvSpPr>
        <p:spPr>
          <a:xfrm>
            <a:off x="3605529" y="4542790"/>
            <a:ext cx="1066800" cy="12700"/>
          </a:xfrm>
          <a:custGeom>
            <a:avLst/>
            <a:gdLst/>
            <a:ahLst/>
            <a:cxnLst/>
            <a:rect l="l" t="t" r="r" b="b"/>
            <a:pathLst>
              <a:path w="1066800" h="12700" extrusionOk="0">
                <a:moveTo>
                  <a:pt x="0" y="12700"/>
                </a:moveTo>
                <a:lnTo>
                  <a:pt x="1066800" y="12700"/>
                </a:lnTo>
                <a:lnTo>
                  <a:pt x="1066800" y="0"/>
                </a:lnTo>
                <a:lnTo>
                  <a:pt x="0" y="0"/>
                </a:lnTo>
                <a:lnTo>
                  <a:pt x="0" y="127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0" name="Google Shape;1030;p65"/>
          <p:cNvSpPr txBox="1"/>
          <p:nvPr/>
        </p:nvSpPr>
        <p:spPr>
          <a:xfrm>
            <a:off x="3582670" y="4278629"/>
            <a:ext cx="10915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0984FF"/>
                </a:solidFill>
                <a:latin typeface="Arial"/>
                <a:ea typeface="Arial"/>
                <a:cs typeface="Arial"/>
                <a:sym typeface="Arial"/>
              </a:rPr>
              <a:t>Operands</a:t>
            </a:r>
            <a:endParaRPr sz="1800">
              <a:solidFill>
                <a:schemeClr val="dk1"/>
              </a:solidFill>
              <a:latin typeface="Arial"/>
              <a:ea typeface="Arial"/>
              <a:cs typeface="Arial"/>
              <a:sym typeface="Arial"/>
            </a:endParaRPr>
          </a:p>
        </p:txBody>
      </p:sp>
      <p:sp>
        <p:nvSpPr>
          <p:cNvPr id="1031" name="Google Shape;1031;p65"/>
          <p:cNvSpPr/>
          <p:nvPr/>
        </p:nvSpPr>
        <p:spPr>
          <a:xfrm>
            <a:off x="3595370" y="4532629"/>
            <a:ext cx="1066800" cy="12700"/>
          </a:xfrm>
          <a:custGeom>
            <a:avLst/>
            <a:gdLst/>
            <a:ahLst/>
            <a:cxnLst/>
            <a:rect l="l" t="t" r="r" b="b"/>
            <a:pathLst>
              <a:path w="1066800" h="12700" extrusionOk="0">
                <a:moveTo>
                  <a:pt x="0" y="12700"/>
                </a:moveTo>
                <a:lnTo>
                  <a:pt x="1066800" y="12700"/>
                </a:lnTo>
                <a:lnTo>
                  <a:pt x="1066800" y="0"/>
                </a:lnTo>
                <a:lnTo>
                  <a:pt x="0" y="0"/>
                </a:lnTo>
                <a:lnTo>
                  <a:pt x="0" y="12700"/>
                </a:lnTo>
                <a:close/>
              </a:path>
            </a:pathLst>
          </a:custGeom>
          <a:solidFill>
            <a:srgbClr val="0984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2" name="Google Shape;1032;p65"/>
          <p:cNvSpPr txBox="1"/>
          <p:nvPr/>
        </p:nvSpPr>
        <p:spPr>
          <a:xfrm>
            <a:off x="3582670" y="4554220"/>
            <a:ext cx="1071880" cy="2245360"/>
          </a:xfrm>
          <a:prstGeom prst="rect">
            <a:avLst/>
          </a:prstGeom>
          <a:noFill/>
          <a:ln>
            <a:noFill/>
          </a:ln>
        </p:spPr>
        <p:txBody>
          <a:bodyPr spcFirstLastPara="1" wrap="square" lIns="0" tIns="12050" rIns="0" bIns="0" anchor="t" anchorCtr="0">
            <a:spAutoFit/>
          </a:bodyPr>
          <a:lstStyle/>
          <a:p>
            <a:pPr marL="12700" marR="5080" lvl="0" indent="0" algn="l" rtl="0">
              <a:lnSpc>
                <a:spcPct val="151800"/>
              </a:lnSpc>
              <a:spcBef>
                <a:spcPts val="0"/>
              </a:spcBef>
              <a:spcAft>
                <a:spcPts val="0"/>
              </a:spcAft>
              <a:buNone/>
            </a:pPr>
            <a:r>
              <a:rPr lang="en-US" sz="1600" b="1">
                <a:solidFill>
                  <a:schemeClr val="dk1"/>
                </a:solidFill>
                <a:latin typeface="Arial"/>
                <a:ea typeface="Arial"/>
                <a:cs typeface="Arial"/>
                <a:sym typeface="Arial"/>
              </a:rPr>
              <a:t>Short label  Near label  Far label  Memptr16  Regptr16  memptr32</a:t>
            </a:r>
            <a:endParaRPr sz="1600">
              <a:solidFill>
                <a:schemeClr val="dk1"/>
              </a:solidFill>
              <a:latin typeface="Arial"/>
              <a:ea typeface="Arial"/>
              <a:cs typeface="Arial"/>
              <a:sym typeface="Arial"/>
            </a:endParaRPr>
          </a:p>
        </p:txBody>
      </p:sp>
      <p:sp>
        <p:nvSpPr>
          <p:cNvPr id="1033" name="Google Shape;1033;p65"/>
          <p:cNvSpPr/>
          <p:nvPr/>
        </p:nvSpPr>
        <p:spPr>
          <a:xfrm>
            <a:off x="4718050" y="5562600"/>
            <a:ext cx="615950" cy="0"/>
          </a:xfrm>
          <a:custGeom>
            <a:avLst/>
            <a:gdLst/>
            <a:ahLst/>
            <a:cxnLst/>
            <a:rect l="l" t="t" r="r" b="b"/>
            <a:pathLst>
              <a:path w="615950" h="120000" extrusionOk="0">
                <a:moveTo>
                  <a:pt x="61595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4" name="Google Shape;1034;p65"/>
          <p:cNvSpPr/>
          <p:nvPr/>
        </p:nvSpPr>
        <p:spPr>
          <a:xfrm>
            <a:off x="4648200" y="5524500"/>
            <a:ext cx="74930" cy="76200"/>
          </a:xfrm>
          <a:custGeom>
            <a:avLst/>
            <a:gdLst/>
            <a:ahLst/>
            <a:cxnLst/>
            <a:rect l="l" t="t" r="r" b="b"/>
            <a:pathLst>
              <a:path w="74929" h="76200" extrusionOk="0">
                <a:moveTo>
                  <a:pt x="74929" y="0"/>
                </a:moveTo>
                <a:lnTo>
                  <a:pt x="0" y="38100"/>
                </a:lnTo>
                <a:lnTo>
                  <a:pt x="74929" y="76200"/>
                </a:lnTo>
                <a:lnTo>
                  <a:pt x="7492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5" name="Google Shape;1035;p65"/>
          <p:cNvSpPr/>
          <p:nvPr/>
        </p:nvSpPr>
        <p:spPr>
          <a:xfrm>
            <a:off x="4794250" y="6629400"/>
            <a:ext cx="387350" cy="0"/>
          </a:xfrm>
          <a:custGeom>
            <a:avLst/>
            <a:gdLst/>
            <a:ahLst/>
            <a:cxnLst/>
            <a:rect l="l" t="t" r="r" b="b"/>
            <a:pathLst>
              <a:path w="387350" h="120000" extrusionOk="0">
                <a:moveTo>
                  <a:pt x="38735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6" name="Google Shape;1036;p65"/>
          <p:cNvSpPr/>
          <p:nvPr/>
        </p:nvSpPr>
        <p:spPr>
          <a:xfrm>
            <a:off x="4724400" y="6591300"/>
            <a:ext cx="74930" cy="76200"/>
          </a:xfrm>
          <a:custGeom>
            <a:avLst/>
            <a:gdLst/>
            <a:ahLst/>
            <a:cxnLst/>
            <a:rect l="l" t="t" r="r" b="b"/>
            <a:pathLst>
              <a:path w="74929" h="76200" extrusionOk="0">
                <a:moveTo>
                  <a:pt x="74929" y="0"/>
                </a:moveTo>
                <a:lnTo>
                  <a:pt x="0" y="38100"/>
                </a:lnTo>
                <a:lnTo>
                  <a:pt x="74929" y="76200"/>
                </a:lnTo>
                <a:lnTo>
                  <a:pt x="7492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7" name="Google Shape;1037;p65"/>
          <p:cNvSpPr txBox="1"/>
          <p:nvPr/>
        </p:nvSpPr>
        <p:spPr>
          <a:xfrm>
            <a:off x="5487670" y="5368290"/>
            <a:ext cx="207962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Inter Segment Jump</a:t>
            </a:r>
            <a:endParaRPr sz="1800">
              <a:solidFill>
                <a:schemeClr val="dk1"/>
              </a:solidFill>
              <a:latin typeface="Arial"/>
              <a:ea typeface="Arial"/>
              <a:cs typeface="Arial"/>
              <a:sym typeface="Arial"/>
            </a:endParaRPr>
          </a:p>
        </p:txBody>
      </p:sp>
      <p:sp>
        <p:nvSpPr>
          <p:cNvPr id="1038" name="Google Shape;1038;p65"/>
          <p:cNvSpPr txBox="1"/>
          <p:nvPr/>
        </p:nvSpPr>
        <p:spPr>
          <a:xfrm>
            <a:off x="5411470" y="6449059"/>
            <a:ext cx="207962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Inter Segment Jump</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2"/>
          <p:cNvSpPr txBox="1"/>
          <p:nvPr/>
        </p:nvSpPr>
        <p:spPr>
          <a:xfrm>
            <a:off x="547369" y="438150"/>
            <a:ext cx="2202180" cy="878840"/>
          </a:xfrm>
          <a:prstGeom prst="rect">
            <a:avLst/>
          </a:prstGeom>
          <a:noFill/>
          <a:ln>
            <a:noFill/>
          </a:ln>
        </p:spPr>
        <p:txBody>
          <a:bodyPr spcFirstLastPara="1" wrap="square" lIns="0" tIns="12700" rIns="0" bIns="0" anchor="t" anchorCtr="0">
            <a:spAutoFit/>
          </a:bodyPr>
          <a:lstStyle/>
          <a:p>
            <a:pPr marL="354965" marR="5080" lvl="0" indent="-342900" algn="l" rtl="0">
              <a:lnSpc>
                <a:spcPct val="100000"/>
              </a:lnSpc>
              <a:spcBef>
                <a:spcPts val="0"/>
              </a:spcBef>
              <a:spcAft>
                <a:spcPts val="0"/>
              </a:spcAft>
              <a:buClr>
                <a:srgbClr val="000000"/>
              </a:buClr>
              <a:buSzPts val="2800"/>
              <a:buFont typeface="Arial"/>
              <a:buChar char="•"/>
            </a:pPr>
            <a:r>
              <a:rPr lang="en-US" sz="2800" b="1">
                <a:solidFill>
                  <a:srgbClr val="003399"/>
                </a:solidFill>
                <a:latin typeface="Arial"/>
                <a:ea typeface="Arial"/>
                <a:cs typeface="Arial"/>
                <a:sym typeface="Arial"/>
              </a:rPr>
              <a:t>Assembly  controlling</a:t>
            </a:r>
            <a:endParaRPr sz="2800">
              <a:solidFill>
                <a:schemeClr val="dk1"/>
              </a:solidFill>
              <a:latin typeface="Arial"/>
              <a:ea typeface="Arial"/>
              <a:cs typeface="Arial"/>
              <a:sym typeface="Arial"/>
            </a:endParaRPr>
          </a:p>
        </p:txBody>
      </p:sp>
      <p:sp>
        <p:nvSpPr>
          <p:cNvPr id="101" name="Google Shape;101;p12"/>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123825" lvl="0" indent="0" algn="l" rtl="0">
              <a:lnSpc>
                <a:spcPct val="117499"/>
              </a:lnSpc>
              <a:spcBef>
                <a:spcPts val="0"/>
              </a:spcBef>
              <a:spcAft>
                <a:spcPts val="0"/>
              </a:spcAft>
              <a:buNone/>
            </a:pPr>
            <a:fld id="{00000000-1234-1234-1234-123412341234}" type="slidenum">
              <a:rPr lang="en-US"/>
              <a:t>6</a:t>
            </a:fld>
            <a:endParaRPr/>
          </a:p>
        </p:txBody>
      </p:sp>
      <p:sp>
        <p:nvSpPr>
          <p:cNvPr id="102" name="Google Shape;102;p12"/>
          <p:cNvSpPr txBox="1"/>
          <p:nvPr/>
        </p:nvSpPr>
        <p:spPr>
          <a:xfrm>
            <a:off x="2977889" y="438150"/>
            <a:ext cx="3690620" cy="878840"/>
          </a:xfrm>
          <a:prstGeom prst="rect">
            <a:avLst/>
          </a:prstGeom>
          <a:noFill/>
          <a:ln>
            <a:noFill/>
          </a:ln>
        </p:spPr>
        <p:txBody>
          <a:bodyPr spcFirstLastPara="1" wrap="square" lIns="0" tIns="12700" rIns="0" bIns="0" anchor="t" anchorCtr="0">
            <a:spAutoFit/>
          </a:bodyPr>
          <a:lstStyle/>
          <a:p>
            <a:pPr marL="240665" marR="5080" lvl="0" indent="-228600" algn="l" rtl="0">
              <a:lnSpc>
                <a:spcPct val="100000"/>
              </a:lnSpc>
              <a:spcBef>
                <a:spcPts val="0"/>
              </a:spcBef>
              <a:spcAft>
                <a:spcPts val="0"/>
              </a:spcAft>
              <a:buNone/>
            </a:pPr>
            <a:r>
              <a:rPr lang="en-US" sz="2800" b="1" dirty="0">
                <a:solidFill>
                  <a:srgbClr val="003399"/>
                </a:solidFill>
                <a:latin typeface="Arial"/>
                <a:ea typeface="Arial"/>
                <a:cs typeface="Arial"/>
                <a:sym typeface="Arial"/>
              </a:rPr>
              <a:t>language	not	only  hardware	 devices</a:t>
            </a:r>
            <a:endParaRPr sz="2800" dirty="0">
              <a:solidFill>
                <a:schemeClr val="dk1"/>
              </a:solidFill>
              <a:latin typeface="Arial"/>
              <a:ea typeface="Arial"/>
              <a:cs typeface="Arial"/>
              <a:sym typeface="Arial"/>
            </a:endParaRPr>
          </a:p>
        </p:txBody>
      </p:sp>
      <p:sp>
        <p:nvSpPr>
          <p:cNvPr id="103" name="Google Shape;103;p12"/>
          <p:cNvSpPr txBox="1"/>
          <p:nvPr/>
        </p:nvSpPr>
        <p:spPr>
          <a:xfrm>
            <a:off x="6595109" y="459886"/>
            <a:ext cx="1778000" cy="878840"/>
          </a:xfrm>
          <a:prstGeom prst="rect">
            <a:avLst/>
          </a:prstGeom>
          <a:noFill/>
          <a:ln>
            <a:noFill/>
          </a:ln>
        </p:spPr>
        <p:txBody>
          <a:bodyPr spcFirstLastPara="1" wrap="square" lIns="0" tIns="12700" rIns="0" bIns="0" anchor="t" anchorCtr="0">
            <a:spAutoFit/>
          </a:bodyPr>
          <a:lstStyle/>
          <a:p>
            <a:pPr marL="19050" marR="5080" lvl="0" indent="-6985" algn="l" rtl="0">
              <a:lnSpc>
                <a:spcPct val="100000"/>
              </a:lnSpc>
              <a:spcBef>
                <a:spcPts val="0"/>
              </a:spcBef>
              <a:spcAft>
                <a:spcPts val="0"/>
              </a:spcAft>
              <a:buNone/>
            </a:pPr>
            <a:r>
              <a:rPr lang="en-US" sz="2800" b="1" dirty="0">
                <a:solidFill>
                  <a:srgbClr val="003399"/>
                </a:solidFill>
                <a:latin typeface="Arial"/>
                <a:ea typeface="Arial"/>
                <a:cs typeface="Arial"/>
                <a:sym typeface="Arial"/>
              </a:rPr>
              <a:t>good	for  but	also</a:t>
            </a:r>
            <a:endParaRPr sz="2800" dirty="0">
              <a:solidFill>
                <a:schemeClr val="dk1"/>
              </a:solidFill>
              <a:latin typeface="Arial"/>
              <a:ea typeface="Arial"/>
              <a:cs typeface="Arial"/>
              <a:sym typeface="Arial"/>
            </a:endParaRPr>
          </a:p>
        </p:txBody>
      </p:sp>
      <p:sp>
        <p:nvSpPr>
          <p:cNvPr id="104" name="Google Shape;104;p12"/>
          <p:cNvSpPr txBox="1"/>
          <p:nvPr/>
        </p:nvSpPr>
        <p:spPr>
          <a:xfrm>
            <a:off x="869371" y="1360462"/>
            <a:ext cx="7907655" cy="30213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dirty="0">
                <a:solidFill>
                  <a:srgbClr val="003399"/>
                </a:solidFill>
                <a:latin typeface="Arial"/>
                <a:ea typeface="Arial"/>
                <a:cs typeface="Arial"/>
                <a:sym typeface="Arial"/>
              </a:rPr>
              <a:t>performing pure software operations</a:t>
            </a:r>
            <a:endParaRPr sz="2800" dirty="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2750" dirty="0">
              <a:solidFill>
                <a:schemeClr val="dk1"/>
              </a:solidFill>
              <a:latin typeface="Times New Roman"/>
              <a:ea typeface="Times New Roman"/>
              <a:cs typeface="Times New Roman"/>
              <a:sym typeface="Times New Roman"/>
            </a:endParaRPr>
          </a:p>
          <a:p>
            <a:pPr marL="381000" marR="0" lvl="0" indent="-254000" algn="l" rtl="0">
              <a:lnSpc>
                <a:spcPct val="100000"/>
              </a:lnSpc>
              <a:spcBef>
                <a:spcPts val="600"/>
              </a:spcBef>
              <a:spcAft>
                <a:spcPts val="0"/>
              </a:spcAft>
              <a:buClr>
                <a:srgbClr val="0984FF"/>
              </a:buClr>
              <a:buSzPts val="2400"/>
              <a:buFont typeface="Arial"/>
              <a:buChar char="–"/>
            </a:pPr>
            <a:r>
              <a:rPr lang="en-US" sz="2400" b="1" dirty="0">
                <a:solidFill>
                  <a:srgbClr val="00B050"/>
                </a:solidFill>
                <a:latin typeface="Arial"/>
                <a:ea typeface="Arial"/>
                <a:cs typeface="Arial"/>
                <a:sym typeface="Arial"/>
              </a:rPr>
              <a:t>Code translation from ASCII to EBCDIC</a:t>
            </a:r>
            <a:endParaRPr sz="2400" dirty="0">
              <a:solidFill>
                <a:srgbClr val="00B050"/>
              </a:solidFill>
              <a:latin typeface="Arial"/>
              <a:ea typeface="Arial"/>
              <a:cs typeface="Arial"/>
              <a:sym typeface="Arial"/>
            </a:endParaRPr>
          </a:p>
          <a:p>
            <a:pPr marL="381000" marR="0" lvl="0" indent="-254000" algn="l" rtl="0">
              <a:lnSpc>
                <a:spcPct val="100000"/>
              </a:lnSpc>
              <a:spcBef>
                <a:spcPts val="600"/>
              </a:spcBef>
              <a:spcAft>
                <a:spcPts val="0"/>
              </a:spcAft>
              <a:buClr>
                <a:srgbClr val="0984FF"/>
              </a:buClr>
              <a:buSzPts val="2400"/>
              <a:buFont typeface="Arial"/>
              <a:buChar char="–"/>
            </a:pPr>
            <a:r>
              <a:rPr lang="en-US" sz="2400" b="1" dirty="0">
                <a:solidFill>
                  <a:srgbClr val="00B050"/>
                </a:solidFill>
                <a:latin typeface="Arial"/>
                <a:ea typeface="Arial"/>
                <a:cs typeface="Arial"/>
                <a:sym typeface="Arial"/>
              </a:rPr>
              <a:t>Table sort routines</a:t>
            </a:r>
            <a:endParaRPr sz="2400" dirty="0">
              <a:solidFill>
                <a:srgbClr val="00B050"/>
              </a:solidFill>
              <a:latin typeface="Arial"/>
              <a:ea typeface="Arial"/>
              <a:cs typeface="Arial"/>
              <a:sym typeface="Arial"/>
            </a:endParaRPr>
          </a:p>
          <a:p>
            <a:pPr marL="381000" indent="-254000">
              <a:spcBef>
                <a:spcPts val="590"/>
              </a:spcBef>
              <a:buClr>
                <a:srgbClr val="0984FF"/>
              </a:buClr>
              <a:buSzPts val="2400"/>
              <a:buFont typeface="Arial"/>
              <a:buChar char="–"/>
            </a:pPr>
            <a:r>
              <a:rPr lang="en-US" sz="2400" b="1" dirty="0" err="1">
                <a:solidFill>
                  <a:srgbClr val="00B050"/>
                </a:solidFill>
              </a:rPr>
              <a:t>MathemaSearching</a:t>
            </a:r>
            <a:r>
              <a:rPr lang="en-US" sz="2400" b="1" dirty="0">
                <a:solidFill>
                  <a:srgbClr val="00B050"/>
                </a:solidFill>
              </a:rPr>
              <a:t> through a large table of data for a special  string of characters</a:t>
            </a:r>
            <a:endParaRPr lang="en-US" sz="2400" dirty="0">
              <a:solidFill>
                <a:srgbClr val="00B050"/>
              </a:solidFill>
            </a:endParaRPr>
          </a:p>
          <a:p>
            <a:pPr marL="381000" marR="0" lvl="0" indent="-254000" algn="l" rtl="0">
              <a:lnSpc>
                <a:spcPct val="100000"/>
              </a:lnSpc>
              <a:spcBef>
                <a:spcPts val="590"/>
              </a:spcBef>
              <a:spcAft>
                <a:spcPts val="0"/>
              </a:spcAft>
              <a:buClr>
                <a:srgbClr val="0984FF"/>
              </a:buClr>
              <a:buSzPts val="2400"/>
              <a:buFont typeface="Arial"/>
              <a:buChar char="–"/>
            </a:pPr>
            <a:r>
              <a:rPr lang="en-US" sz="2400" b="1" dirty="0">
                <a:solidFill>
                  <a:srgbClr val="00B050"/>
                </a:solidFill>
                <a:latin typeface="Arial"/>
                <a:ea typeface="Arial"/>
                <a:cs typeface="Arial"/>
                <a:sym typeface="Arial"/>
              </a:rPr>
              <a:t>tical routines</a:t>
            </a:r>
            <a:endParaRPr sz="2400" dirty="0">
              <a:solidFill>
                <a:srgbClr val="00B050"/>
              </a:solidFill>
              <a:latin typeface="Arial"/>
              <a:ea typeface="Arial"/>
              <a:cs typeface="Arial"/>
              <a:sym typeface="Arial"/>
            </a:endParaRPr>
          </a:p>
        </p:txBody>
      </p:sp>
      <p:sp>
        <p:nvSpPr>
          <p:cNvPr id="105" name="Google Shape;105;p12"/>
          <p:cNvSpPr txBox="1"/>
          <p:nvPr/>
        </p:nvSpPr>
        <p:spPr>
          <a:xfrm>
            <a:off x="547369" y="4699000"/>
            <a:ext cx="7220584" cy="167225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CC3300"/>
                </a:solidFill>
                <a:latin typeface="Arial"/>
                <a:ea typeface="Arial"/>
                <a:cs typeface="Arial"/>
                <a:sym typeface="Arial"/>
              </a:rPr>
              <a:t>Assembly language: perform real-time operations</a:t>
            </a:r>
            <a:endParaRPr sz="2400" dirty="0">
              <a:solidFill>
                <a:schemeClr val="dk1"/>
              </a:solidFill>
              <a:latin typeface="Arial"/>
              <a:ea typeface="Arial"/>
              <a:cs typeface="Arial"/>
              <a:sym typeface="Arial"/>
            </a:endParaRPr>
          </a:p>
          <a:p>
            <a:pPr marL="0" marR="0" lvl="0" indent="0" algn="l" rtl="0">
              <a:lnSpc>
                <a:spcPct val="100000"/>
              </a:lnSpc>
              <a:spcBef>
                <a:spcPts val="55"/>
              </a:spcBef>
              <a:spcAft>
                <a:spcPts val="0"/>
              </a:spcAft>
              <a:buNone/>
            </a:pPr>
            <a:endParaRPr sz="3500" dirty="0">
              <a:solidFill>
                <a:schemeClr val="dk1"/>
              </a:solidFill>
              <a:latin typeface="Times New Roman"/>
              <a:ea typeface="Times New Roman"/>
              <a:cs typeface="Times New Roman"/>
              <a:sym typeface="Times New Roman"/>
            </a:endParaRPr>
          </a:p>
          <a:p>
            <a:pPr marL="1841500" marR="357505" lvl="0" indent="-1828800" algn="l" rtl="0">
              <a:lnSpc>
                <a:spcPct val="100000"/>
              </a:lnSpc>
              <a:spcBef>
                <a:spcPts val="0"/>
              </a:spcBef>
              <a:spcAft>
                <a:spcPts val="0"/>
              </a:spcAft>
              <a:buNone/>
            </a:pPr>
            <a:r>
              <a:rPr lang="en-US" sz="2400" b="1" dirty="0">
                <a:solidFill>
                  <a:schemeClr val="accent6">
                    <a:lumMod val="50000"/>
                  </a:schemeClr>
                </a:solidFill>
                <a:latin typeface="Arial"/>
                <a:ea typeface="Arial"/>
                <a:cs typeface="Arial"/>
                <a:sym typeface="Arial"/>
              </a:rPr>
              <a:t>High-level languages: used to write those parts  that are not time critical</a:t>
            </a:r>
            <a:endParaRPr sz="2400" dirty="0">
              <a:solidFill>
                <a:schemeClr val="accent6">
                  <a:lumMod val="50000"/>
                </a:schemeClr>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66"/>
          <p:cNvSpPr txBox="1">
            <a:spLocks noGrp="1"/>
          </p:cNvSpPr>
          <p:nvPr>
            <p:ph type="title"/>
          </p:nvPr>
        </p:nvSpPr>
        <p:spPr>
          <a:xfrm>
            <a:off x="307340" y="231140"/>
            <a:ext cx="3021965"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Conditional Jump</a:t>
            </a:r>
            <a:endParaRPr sz="2800">
              <a:latin typeface="Arial"/>
              <a:ea typeface="Arial"/>
              <a:cs typeface="Arial"/>
              <a:sym typeface="Arial"/>
            </a:endParaRPr>
          </a:p>
        </p:txBody>
      </p:sp>
      <p:sp>
        <p:nvSpPr>
          <p:cNvPr id="1044" name="Google Shape;1044;p66"/>
          <p:cNvSpPr/>
          <p:nvPr/>
        </p:nvSpPr>
        <p:spPr>
          <a:xfrm>
            <a:off x="3124200" y="1066800"/>
            <a:ext cx="0" cy="5257800"/>
          </a:xfrm>
          <a:custGeom>
            <a:avLst/>
            <a:gdLst/>
            <a:ahLst/>
            <a:cxnLst/>
            <a:rect l="l" t="t" r="r" b="b"/>
            <a:pathLst>
              <a:path w="120000" h="5257800" extrusionOk="0">
                <a:moveTo>
                  <a:pt x="0" y="0"/>
                </a:moveTo>
                <a:lnTo>
                  <a:pt x="0" y="52578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5" name="Google Shape;1045;p66"/>
          <p:cNvSpPr/>
          <p:nvPr/>
        </p:nvSpPr>
        <p:spPr>
          <a:xfrm>
            <a:off x="5257800" y="1066800"/>
            <a:ext cx="0" cy="5257800"/>
          </a:xfrm>
          <a:custGeom>
            <a:avLst/>
            <a:gdLst/>
            <a:ahLst/>
            <a:cxnLst/>
            <a:rect l="l" t="t" r="r" b="b"/>
            <a:pathLst>
              <a:path w="120000" h="5257800" extrusionOk="0">
                <a:moveTo>
                  <a:pt x="0" y="0"/>
                </a:moveTo>
                <a:lnTo>
                  <a:pt x="0" y="52578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6" name="Google Shape;1046;p66"/>
          <p:cNvSpPr/>
          <p:nvPr/>
        </p:nvSpPr>
        <p:spPr>
          <a:xfrm>
            <a:off x="3124200" y="1066800"/>
            <a:ext cx="2133600" cy="0"/>
          </a:xfrm>
          <a:custGeom>
            <a:avLst/>
            <a:gdLst/>
            <a:ahLst/>
            <a:cxnLst/>
            <a:rect l="l" t="t" r="r" b="b"/>
            <a:pathLst>
              <a:path w="2133600" h="120000" extrusionOk="0">
                <a:moveTo>
                  <a:pt x="0" y="0"/>
                </a:moveTo>
                <a:lnTo>
                  <a:pt x="21336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7" name="Google Shape;1047;p66"/>
          <p:cNvSpPr/>
          <p:nvPr/>
        </p:nvSpPr>
        <p:spPr>
          <a:xfrm>
            <a:off x="3124200" y="2362200"/>
            <a:ext cx="2133600" cy="0"/>
          </a:xfrm>
          <a:custGeom>
            <a:avLst/>
            <a:gdLst/>
            <a:ahLst/>
            <a:cxnLst/>
            <a:rect l="l" t="t" r="r" b="b"/>
            <a:pathLst>
              <a:path w="2133600" h="120000" extrusionOk="0">
                <a:moveTo>
                  <a:pt x="0" y="0"/>
                </a:moveTo>
                <a:lnTo>
                  <a:pt x="21336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 name="Google Shape;1048;p66"/>
          <p:cNvSpPr txBox="1"/>
          <p:nvPr/>
        </p:nvSpPr>
        <p:spPr>
          <a:xfrm>
            <a:off x="3890009" y="1177290"/>
            <a:ext cx="646430"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Part 1</a:t>
            </a:r>
            <a:endParaRPr sz="1800">
              <a:solidFill>
                <a:schemeClr val="dk1"/>
              </a:solidFill>
              <a:latin typeface="Arial"/>
              <a:ea typeface="Arial"/>
              <a:cs typeface="Arial"/>
              <a:sym typeface="Arial"/>
            </a:endParaRPr>
          </a:p>
        </p:txBody>
      </p:sp>
      <p:sp>
        <p:nvSpPr>
          <p:cNvPr id="1049" name="Google Shape;1049;p66"/>
          <p:cNvSpPr txBox="1"/>
          <p:nvPr/>
        </p:nvSpPr>
        <p:spPr>
          <a:xfrm>
            <a:off x="4018279" y="2010409"/>
            <a:ext cx="779780"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Jcc </a:t>
            </a:r>
            <a:r>
              <a:rPr lang="en-US" sz="1800" b="1">
                <a:solidFill>
                  <a:srgbClr val="0984FF"/>
                </a:solidFill>
                <a:latin typeface="Arial"/>
                <a:ea typeface="Arial"/>
                <a:cs typeface="Arial"/>
                <a:sym typeface="Arial"/>
              </a:rPr>
              <a:t>AA</a:t>
            </a:r>
            <a:endParaRPr sz="1800">
              <a:solidFill>
                <a:schemeClr val="dk1"/>
              </a:solidFill>
              <a:latin typeface="Arial"/>
              <a:ea typeface="Arial"/>
              <a:cs typeface="Arial"/>
              <a:sym typeface="Arial"/>
            </a:endParaRPr>
          </a:p>
        </p:txBody>
      </p:sp>
      <p:sp>
        <p:nvSpPr>
          <p:cNvPr id="1050" name="Google Shape;1050;p66"/>
          <p:cNvSpPr/>
          <p:nvPr/>
        </p:nvSpPr>
        <p:spPr>
          <a:xfrm>
            <a:off x="5405120" y="2204720"/>
            <a:ext cx="386080" cy="0"/>
          </a:xfrm>
          <a:custGeom>
            <a:avLst/>
            <a:gdLst/>
            <a:ahLst/>
            <a:cxnLst/>
            <a:rect l="l" t="t" r="r" b="b"/>
            <a:pathLst>
              <a:path w="386079" h="120000" extrusionOk="0">
                <a:moveTo>
                  <a:pt x="386079"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1" name="Google Shape;1051;p66"/>
          <p:cNvSpPr/>
          <p:nvPr/>
        </p:nvSpPr>
        <p:spPr>
          <a:xfrm>
            <a:off x="5334000" y="2166620"/>
            <a:ext cx="76200" cy="76200"/>
          </a:xfrm>
          <a:custGeom>
            <a:avLst/>
            <a:gdLst/>
            <a:ahLst/>
            <a:cxnLst/>
            <a:rect l="l" t="t" r="r" b="b"/>
            <a:pathLst>
              <a:path w="76200" h="76200" extrusionOk="0">
                <a:moveTo>
                  <a:pt x="76200" y="0"/>
                </a:moveTo>
                <a:lnTo>
                  <a:pt x="0" y="38100"/>
                </a:lnTo>
                <a:lnTo>
                  <a:pt x="762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2" name="Google Shape;1052;p66"/>
          <p:cNvSpPr txBox="1"/>
          <p:nvPr/>
        </p:nvSpPr>
        <p:spPr>
          <a:xfrm>
            <a:off x="5943600" y="2014220"/>
            <a:ext cx="1958339"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Conditional Jump</a:t>
            </a:r>
            <a:endParaRPr sz="1800">
              <a:solidFill>
                <a:schemeClr val="dk1"/>
              </a:solidFill>
              <a:latin typeface="Arial"/>
              <a:ea typeface="Arial"/>
              <a:cs typeface="Arial"/>
              <a:sym typeface="Arial"/>
            </a:endParaRPr>
          </a:p>
        </p:txBody>
      </p:sp>
      <p:sp>
        <p:nvSpPr>
          <p:cNvPr id="1053" name="Google Shape;1053;p66"/>
          <p:cNvSpPr/>
          <p:nvPr/>
        </p:nvSpPr>
        <p:spPr>
          <a:xfrm>
            <a:off x="5405120" y="2362200"/>
            <a:ext cx="233679" cy="0"/>
          </a:xfrm>
          <a:custGeom>
            <a:avLst/>
            <a:gdLst/>
            <a:ahLst/>
            <a:cxnLst/>
            <a:rect l="l" t="t" r="r" b="b"/>
            <a:pathLst>
              <a:path w="233679" h="120000" extrusionOk="0">
                <a:moveTo>
                  <a:pt x="233679"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4" name="Google Shape;1054;p66"/>
          <p:cNvSpPr/>
          <p:nvPr/>
        </p:nvSpPr>
        <p:spPr>
          <a:xfrm>
            <a:off x="5334000" y="2324100"/>
            <a:ext cx="76200" cy="76200"/>
          </a:xfrm>
          <a:custGeom>
            <a:avLst/>
            <a:gdLst/>
            <a:ahLst/>
            <a:cxnLst/>
            <a:rect l="l" t="t" r="r" b="b"/>
            <a:pathLst>
              <a:path w="76200" h="76200" extrusionOk="0">
                <a:moveTo>
                  <a:pt x="76200" y="0"/>
                </a:moveTo>
                <a:lnTo>
                  <a:pt x="0" y="38100"/>
                </a:lnTo>
                <a:lnTo>
                  <a:pt x="762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5" name="Google Shape;1055;p66"/>
          <p:cNvSpPr/>
          <p:nvPr/>
        </p:nvSpPr>
        <p:spPr>
          <a:xfrm>
            <a:off x="5638800" y="2362200"/>
            <a:ext cx="0" cy="2438400"/>
          </a:xfrm>
          <a:custGeom>
            <a:avLst/>
            <a:gdLst/>
            <a:ahLst/>
            <a:cxnLst/>
            <a:rect l="l" t="t" r="r" b="b"/>
            <a:pathLst>
              <a:path w="120000" h="2438400" extrusionOk="0">
                <a:moveTo>
                  <a:pt x="0" y="0"/>
                </a:moveTo>
                <a:lnTo>
                  <a:pt x="0" y="24384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6" name="Google Shape;1056;p66"/>
          <p:cNvSpPr/>
          <p:nvPr/>
        </p:nvSpPr>
        <p:spPr>
          <a:xfrm>
            <a:off x="5405120" y="4800600"/>
            <a:ext cx="233679" cy="0"/>
          </a:xfrm>
          <a:custGeom>
            <a:avLst/>
            <a:gdLst/>
            <a:ahLst/>
            <a:cxnLst/>
            <a:rect l="l" t="t" r="r" b="b"/>
            <a:pathLst>
              <a:path w="233679" h="120000" extrusionOk="0">
                <a:moveTo>
                  <a:pt x="233679"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7" name="Google Shape;1057;p66"/>
          <p:cNvSpPr/>
          <p:nvPr/>
        </p:nvSpPr>
        <p:spPr>
          <a:xfrm>
            <a:off x="5334000" y="4762500"/>
            <a:ext cx="76200" cy="76200"/>
          </a:xfrm>
          <a:custGeom>
            <a:avLst/>
            <a:gdLst/>
            <a:ahLst/>
            <a:cxnLst/>
            <a:rect l="l" t="t" r="r" b="b"/>
            <a:pathLst>
              <a:path w="76200" h="76200" extrusionOk="0">
                <a:moveTo>
                  <a:pt x="76200" y="0"/>
                </a:moveTo>
                <a:lnTo>
                  <a:pt x="0" y="38100"/>
                </a:lnTo>
                <a:lnTo>
                  <a:pt x="762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8" name="Google Shape;1058;p66"/>
          <p:cNvSpPr txBox="1"/>
          <p:nvPr/>
        </p:nvSpPr>
        <p:spPr>
          <a:xfrm>
            <a:off x="5868670" y="3385820"/>
            <a:ext cx="1409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Skipped part</a:t>
            </a:r>
            <a:endParaRPr sz="1800">
              <a:solidFill>
                <a:schemeClr val="dk1"/>
              </a:solidFill>
              <a:latin typeface="Arial"/>
              <a:ea typeface="Arial"/>
              <a:cs typeface="Arial"/>
              <a:sym typeface="Arial"/>
            </a:endParaRPr>
          </a:p>
        </p:txBody>
      </p:sp>
      <p:sp>
        <p:nvSpPr>
          <p:cNvPr id="1059" name="Google Shape;1059;p66"/>
          <p:cNvSpPr txBox="1"/>
          <p:nvPr/>
        </p:nvSpPr>
        <p:spPr>
          <a:xfrm>
            <a:off x="3735070" y="3534409"/>
            <a:ext cx="6350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XXXX</a:t>
            </a:r>
            <a:endParaRPr sz="1800">
              <a:solidFill>
                <a:schemeClr val="dk1"/>
              </a:solidFill>
              <a:latin typeface="Arial"/>
              <a:ea typeface="Arial"/>
              <a:cs typeface="Arial"/>
              <a:sym typeface="Arial"/>
            </a:endParaRPr>
          </a:p>
        </p:txBody>
      </p:sp>
      <p:sp>
        <p:nvSpPr>
          <p:cNvPr id="1060" name="Google Shape;1060;p66"/>
          <p:cNvSpPr txBox="1"/>
          <p:nvPr/>
        </p:nvSpPr>
        <p:spPr>
          <a:xfrm>
            <a:off x="3124200" y="4800600"/>
            <a:ext cx="2133600" cy="1518920"/>
          </a:xfrm>
          <a:prstGeom prst="rect">
            <a:avLst/>
          </a:prstGeom>
          <a:noFill/>
          <a:ln w="9525" cap="flat" cmpd="sng">
            <a:solidFill>
              <a:srgbClr val="000000"/>
            </a:solidFill>
            <a:prstDash val="solid"/>
            <a:round/>
            <a:headEnd type="none" w="sm" len="sm"/>
            <a:tailEnd type="none" w="sm" len="sm"/>
          </a:ln>
        </p:spPr>
        <p:txBody>
          <a:bodyPr spcFirstLastPara="1" wrap="square" lIns="0" tIns="198100" rIns="0" bIns="0" anchor="t" anchorCtr="0">
            <a:spAutoFit/>
          </a:bodyPr>
          <a:lstStyle/>
          <a:p>
            <a:pPr marL="62611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Part 3</a:t>
            </a:r>
            <a:endParaRPr sz="1800">
              <a:solidFill>
                <a:schemeClr val="dk1"/>
              </a:solidFill>
              <a:latin typeface="Arial"/>
              <a:ea typeface="Arial"/>
              <a:cs typeface="Arial"/>
              <a:sym typeface="Arial"/>
            </a:endParaRPr>
          </a:p>
          <a:p>
            <a:pPr marL="242570" marR="0" lvl="0" indent="0" algn="l" rtl="0">
              <a:lnSpc>
                <a:spcPct val="100000"/>
              </a:lnSpc>
              <a:spcBef>
                <a:spcPts val="1130"/>
              </a:spcBef>
              <a:spcAft>
                <a:spcPts val="0"/>
              </a:spcAft>
              <a:buNone/>
            </a:pPr>
            <a:r>
              <a:rPr lang="en-US" sz="1800" b="1">
                <a:solidFill>
                  <a:srgbClr val="0984FF"/>
                </a:solidFill>
                <a:latin typeface="Arial"/>
                <a:ea typeface="Arial"/>
                <a:cs typeface="Arial"/>
                <a:sym typeface="Arial"/>
              </a:rPr>
              <a:t>AA	</a:t>
            </a:r>
            <a:r>
              <a:rPr lang="en-US" sz="1800" b="1">
                <a:solidFill>
                  <a:schemeClr val="dk1"/>
                </a:solidFill>
                <a:latin typeface="Arial"/>
                <a:ea typeface="Arial"/>
                <a:cs typeface="Arial"/>
                <a:sym typeface="Arial"/>
              </a:rPr>
              <a:t>XXXX</a:t>
            </a:r>
            <a:endParaRPr sz="1800">
              <a:solidFill>
                <a:schemeClr val="dk1"/>
              </a:solidFill>
              <a:latin typeface="Arial"/>
              <a:ea typeface="Arial"/>
              <a:cs typeface="Arial"/>
              <a:sym typeface="Arial"/>
            </a:endParaRPr>
          </a:p>
        </p:txBody>
      </p:sp>
      <p:sp>
        <p:nvSpPr>
          <p:cNvPr id="1061" name="Google Shape;1061;p66"/>
          <p:cNvSpPr/>
          <p:nvPr/>
        </p:nvSpPr>
        <p:spPr>
          <a:xfrm>
            <a:off x="1447800" y="3200400"/>
            <a:ext cx="1219200" cy="990600"/>
          </a:xfrm>
          <a:custGeom>
            <a:avLst/>
            <a:gdLst/>
            <a:ahLst/>
            <a:cxnLst/>
            <a:rect l="l" t="t" r="r" b="b"/>
            <a:pathLst>
              <a:path w="1219200" h="990600" extrusionOk="0">
                <a:moveTo>
                  <a:pt x="609600" y="0"/>
                </a:moveTo>
                <a:lnTo>
                  <a:pt x="0" y="495300"/>
                </a:lnTo>
                <a:lnTo>
                  <a:pt x="609600" y="990600"/>
                </a:lnTo>
                <a:lnTo>
                  <a:pt x="1219200" y="495300"/>
                </a:lnTo>
                <a:lnTo>
                  <a:pt x="609600" y="0"/>
                </a:lnTo>
                <a:close/>
              </a:path>
            </a:pathLst>
          </a:custGeom>
          <a:solidFill>
            <a:srgbClr val="D4EE2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2" name="Google Shape;1062;p66"/>
          <p:cNvSpPr/>
          <p:nvPr/>
        </p:nvSpPr>
        <p:spPr>
          <a:xfrm>
            <a:off x="1447800" y="3200400"/>
            <a:ext cx="1219200" cy="990600"/>
          </a:xfrm>
          <a:custGeom>
            <a:avLst/>
            <a:gdLst/>
            <a:ahLst/>
            <a:cxnLst/>
            <a:rect l="l" t="t" r="r" b="b"/>
            <a:pathLst>
              <a:path w="1219200" h="990600" extrusionOk="0">
                <a:moveTo>
                  <a:pt x="609600" y="0"/>
                </a:moveTo>
                <a:lnTo>
                  <a:pt x="1219200" y="495300"/>
                </a:lnTo>
                <a:lnTo>
                  <a:pt x="609600" y="990600"/>
                </a:lnTo>
                <a:lnTo>
                  <a:pt x="0" y="495300"/>
                </a:lnTo>
                <a:lnTo>
                  <a:pt x="60960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3" name="Google Shape;1063;p66"/>
          <p:cNvSpPr/>
          <p:nvPr/>
        </p:nvSpPr>
        <p:spPr>
          <a:xfrm>
            <a:off x="2057400" y="2209800"/>
            <a:ext cx="1066800" cy="0"/>
          </a:xfrm>
          <a:custGeom>
            <a:avLst/>
            <a:gdLst/>
            <a:ahLst/>
            <a:cxnLst/>
            <a:rect l="l" t="t" r="r" b="b"/>
            <a:pathLst>
              <a:path w="1066800" h="120000" extrusionOk="0">
                <a:moveTo>
                  <a:pt x="106680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4" name="Google Shape;1064;p66"/>
          <p:cNvSpPr/>
          <p:nvPr/>
        </p:nvSpPr>
        <p:spPr>
          <a:xfrm>
            <a:off x="2057400" y="2209800"/>
            <a:ext cx="0" cy="919480"/>
          </a:xfrm>
          <a:custGeom>
            <a:avLst/>
            <a:gdLst/>
            <a:ahLst/>
            <a:cxnLst/>
            <a:rect l="l" t="t" r="r" b="b"/>
            <a:pathLst>
              <a:path w="120000" h="919480" extrusionOk="0">
                <a:moveTo>
                  <a:pt x="0" y="0"/>
                </a:moveTo>
                <a:lnTo>
                  <a:pt x="0" y="91947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5" name="Google Shape;1065;p66"/>
          <p:cNvSpPr/>
          <p:nvPr/>
        </p:nvSpPr>
        <p:spPr>
          <a:xfrm>
            <a:off x="2019300" y="3124200"/>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6" name="Google Shape;1066;p66"/>
          <p:cNvSpPr/>
          <p:nvPr/>
        </p:nvSpPr>
        <p:spPr>
          <a:xfrm>
            <a:off x="2057400" y="4191000"/>
            <a:ext cx="0" cy="1371600"/>
          </a:xfrm>
          <a:custGeom>
            <a:avLst/>
            <a:gdLst/>
            <a:ahLst/>
            <a:cxnLst/>
            <a:rect l="l" t="t" r="r" b="b"/>
            <a:pathLst>
              <a:path w="120000" h="1371600" extrusionOk="0">
                <a:moveTo>
                  <a:pt x="0" y="0"/>
                </a:moveTo>
                <a:lnTo>
                  <a:pt x="0" y="13716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7" name="Google Shape;1067;p66"/>
          <p:cNvSpPr/>
          <p:nvPr/>
        </p:nvSpPr>
        <p:spPr>
          <a:xfrm>
            <a:off x="2057400" y="5562600"/>
            <a:ext cx="995680" cy="0"/>
          </a:xfrm>
          <a:custGeom>
            <a:avLst/>
            <a:gdLst/>
            <a:ahLst/>
            <a:cxnLst/>
            <a:rect l="l" t="t" r="r" b="b"/>
            <a:pathLst>
              <a:path w="995680" h="120000" extrusionOk="0">
                <a:moveTo>
                  <a:pt x="0" y="0"/>
                </a:moveTo>
                <a:lnTo>
                  <a:pt x="99568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8" name="Google Shape;1068;p66"/>
          <p:cNvSpPr/>
          <p:nvPr/>
        </p:nvSpPr>
        <p:spPr>
          <a:xfrm>
            <a:off x="3048000" y="5524500"/>
            <a:ext cx="76200" cy="76200"/>
          </a:xfrm>
          <a:custGeom>
            <a:avLst/>
            <a:gdLst/>
            <a:ahLst/>
            <a:cxnLst/>
            <a:rect l="l" t="t" r="r" b="b"/>
            <a:pathLst>
              <a:path w="76200" h="76200" extrusionOk="0">
                <a:moveTo>
                  <a:pt x="0" y="0"/>
                </a:moveTo>
                <a:lnTo>
                  <a:pt x="0" y="76200"/>
                </a:lnTo>
                <a:lnTo>
                  <a:pt x="76200" y="3810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9" name="Google Shape;1069;p66"/>
          <p:cNvSpPr txBox="1"/>
          <p:nvPr/>
        </p:nvSpPr>
        <p:spPr>
          <a:xfrm>
            <a:off x="1525269" y="3539490"/>
            <a:ext cx="10553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condition</a:t>
            </a:r>
            <a:endParaRPr sz="1800">
              <a:solidFill>
                <a:schemeClr val="dk1"/>
              </a:solidFill>
              <a:latin typeface="Arial"/>
              <a:ea typeface="Arial"/>
              <a:cs typeface="Arial"/>
              <a:sym typeface="Arial"/>
            </a:endParaRPr>
          </a:p>
        </p:txBody>
      </p:sp>
      <p:sp>
        <p:nvSpPr>
          <p:cNvPr id="1070" name="Google Shape;1070;p66"/>
          <p:cNvSpPr/>
          <p:nvPr/>
        </p:nvSpPr>
        <p:spPr>
          <a:xfrm>
            <a:off x="2639060" y="3700779"/>
            <a:ext cx="933450" cy="0"/>
          </a:xfrm>
          <a:custGeom>
            <a:avLst/>
            <a:gdLst/>
            <a:ahLst/>
            <a:cxnLst/>
            <a:rect l="l" t="t" r="r" b="b"/>
            <a:pathLst>
              <a:path w="933450" h="120000" extrusionOk="0">
                <a:moveTo>
                  <a:pt x="0" y="0"/>
                </a:moveTo>
                <a:lnTo>
                  <a:pt x="93345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1" name="Google Shape;1071;p66"/>
          <p:cNvSpPr/>
          <p:nvPr/>
        </p:nvSpPr>
        <p:spPr>
          <a:xfrm>
            <a:off x="3567429" y="3662679"/>
            <a:ext cx="76200" cy="74930"/>
          </a:xfrm>
          <a:custGeom>
            <a:avLst/>
            <a:gdLst/>
            <a:ahLst/>
            <a:cxnLst/>
            <a:rect l="l" t="t" r="r" b="b"/>
            <a:pathLst>
              <a:path w="76200" h="74929" extrusionOk="0">
                <a:moveTo>
                  <a:pt x="0" y="0"/>
                </a:moveTo>
                <a:lnTo>
                  <a:pt x="0" y="74930"/>
                </a:lnTo>
                <a:lnTo>
                  <a:pt x="76200" y="3810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2" name="Google Shape;1072;p66"/>
          <p:cNvSpPr txBox="1"/>
          <p:nvPr/>
        </p:nvSpPr>
        <p:spPr>
          <a:xfrm>
            <a:off x="2134870" y="4300220"/>
            <a:ext cx="4826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YES</a:t>
            </a:r>
            <a:endParaRPr sz="1800">
              <a:solidFill>
                <a:schemeClr val="dk1"/>
              </a:solidFill>
              <a:latin typeface="Arial"/>
              <a:ea typeface="Arial"/>
              <a:cs typeface="Arial"/>
              <a:sym typeface="Arial"/>
            </a:endParaRPr>
          </a:p>
        </p:txBody>
      </p:sp>
      <p:sp>
        <p:nvSpPr>
          <p:cNvPr id="1073" name="Google Shape;1073;p66"/>
          <p:cNvSpPr txBox="1"/>
          <p:nvPr/>
        </p:nvSpPr>
        <p:spPr>
          <a:xfrm>
            <a:off x="2668270" y="2592070"/>
            <a:ext cx="1726564" cy="789940"/>
          </a:xfrm>
          <a:prstGeom prst="rect">
            <a:avLst/>
          </a:prstGeom>
          <a:noFill/>
          <a:ln>
            <a:noFill/>
          </a:ln>
        </p:spPr>
        <p:txBody>
          <a:bodyPr spcFirstLastPara="1" wrap="square" lIns="0" tIns="120650" rIns="0" bIns="0" anchor="t" anchorCtr="0">
            <a:spAutoFit/>
          </a:bodyPr>
          <a:lstStyle/>
          <a:p>
            <a:pPr marL="10795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Part 2</a:t>
            </a:r>
            <a:endParaRPr sz="1800">
              <a:solidFill>
                <a:schemeClr val="dk1"/>
              </a:solidFill>
              <a:latin typeface="Arial"/>
              <a:ea typeface="Arial"/>
              <a:cs typeface="Arial"/>
              <a:sym typeface="Arial"/>
            </a:endParaRPr>
          </a:p>
          <a:p>
            <a:pPr marL="12700" marR="0" lvl="0" indent="0" algn="l" rtl="0">
              <a:lnSpc>
                <a:spcPct val="100000"/>
              </a:lnSpc>
              <a:spcBef>
                <a:spcPts val="850"/>
              </a:spcBef>
              <a:spcAft>
                <a:spcPts val="0"/>
              </a:spcAft>
              <a:buNone/>
            </a:pPr>
            <a:r>
              <a:rPr lang="en-US" sz="1800" b="1">
                <a:solidFill>
                  <a:schemeClr val="dk1"/>
                </a:solidFill>
                <a:latin typeface="Arial"/>
                <a:ea typeface="Arial"/>
                <a:cs typeface="Arial"/>
                <a:sym typeface="Arial"/>
              </a:rPr>
              <a:t>NO</a:t>
            </a:r>
            <a:endParaRPr sz="1800">
              <a:solidFill>
                <a:schemeClr val="dk1"/>
              </a:solidFill>
              <a:latin typeface="Arial"/>
              <a:ea typeface="Arial"/>
              <a:cs typeface="Arial"/>
              <a:sym typeface="Arial"/>
            </a:endParaRPr>
          </a:p>
        </p:txBody>
      </p:sp>
      <p:sp>
        <p:nvSpPr>
          <p:cNvPr id="1074" name="Google Shape;1074;p66"/>
          <p:cNvSpPr/>
          <p:nvPr/>
        </p:nvSpPr>
        <p:spPr>
          <a:xfrm>
            <a:off x="5405120" y="5486400"/>
            <a:ext cx="690880" cy="0"/>
          </a:xfrm>
          <a:custGeom>
            <a:avLst/>
            <a:gdLst/>
            <a:ahLst/>
            <a:cxnLst/>
            <a:rect l="l" t="t" r="r" b="b"/>
            <a:pathLst>
              <a:path w="690879" h="120000" extrusionOk="0">
                <a:moveTo>
                  <a:pt x="690879"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5" name="Google Shape;1075;p66"/>
          <p:cNvSpPr/>
          <p:nvPr/>
        </p:nvSpPr>
        <p:spPr>
          <a:xfrm>
            <a:off x="5334000" y="5448300"/>
            <a:ext cx="76200" cy="76200"/>
          </a:xfrm>
          <a:custGeom>
            <a:avLst/>
            <a:gdLst/>
            <a:ahLst/>
            <a:cxnLst/>
            <a:rect l="l" t="t" r="r" b="b"/>
            <a:pathLst>
              <a:path w="76200" h="76200" extrusionOk="0">
                <a:moveTo>
                  <a:pt x="76200" y="0"/>
                </a:moveTo>
                <a:lnTo>
                  <a:pt x="0" y="38100"/>
                </a:lnTo>
                <a:lnTo>
                  <a:pt x="762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6" name="Google Shape;1076;p66"/>
          <p:cNvSpPr txBox="1"/>
          <p:nvPr/>
        </p:nvSpPr>
        <p:spPr>
          <a:xfrm>
            <a:off x="6325870" y="5368290"/>
            <a:ext cx="17653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Next instruction</a:t>
            </a:r>
            <a:endParaRPr sz="1800">
              <a:solidFill>
                <a:schemeClr val="dk1"/>
              </a:solidFill>
              <a:latin typeface="Arial"/>
              <a:ea typeface="Arial"/>
              <a:cs typeface="Arial"/>
              <a:sym typeface="Arial"/>
            </a:endParaRPr>
          </a:p>
        </p:txBody>
      </p:sp>
      <p:sp>
        <p:nvSpPr>
          <p:cNvPr id="1077" name="Google Shape;1077;p66"/>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67"/>
          <p:cNvSpPr txBox="1">
            <a:spLocks noGrp="1"/>
          </p:cNvSpPr>
          <p:nvPr>
            <p:ph type="title"/>
          </p:nvPr>
        </p:nvSpPr>
        <p:spPr>
          <a:xfrm>
            <a:off x="77469" y="421640"/>
            <a:ext cx="5151755"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Conditional Jump instructions</a:t>
            </a:r>
            <a:endParaRPr sz="2800">
              <a:latin typeface="Arial"/>
              <a:ea typeface="Arial"/>
              <a:cs typeface="Arial"/>
              <a:sym typeface="Arial"/>
            </a:endParaRPr>
          </a:p>
        </p:txBody>
      </p:sp>
      <p:sp>
        <p:nvSpPr>
          <p:cNvPr id="1083" name="Google Shape;1083;p67"/>
          <p:cNvSpPr txBox="1"/>
          <p:nvPr/>
        </p:nvSpPr>
        <p:spPr>
          <a:xfrm>
            <a:off x="306070" y="1762759"/>
            <a:ext cx="8522335" cy="896619"/>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b="1">
                <a:solidFill>
                  <a:schemeClr val="dk1"/>
                </a:solidFill>
                <a:latin typeface="Arial"/>
                <a:ea typeface="Arial"/>
                <a:cs typeface="Arial"/>
                <a:sym typeface="Arial"/>
              </a:rPr>
              <a:t>Conditional  Jump  instructions  in  8086  are  just  2  bytes  long.		1-byte  opcode	followed	by	1-byte	signed	displacement	(range	of	–128	to</a:t>
            </a:r>
            <a:endParaRPr sz="2000">
              <a:solidFill>
                <a:schemeClr val="dk1"/>
              </a:solidFill>
              <a:latin typeface="Arial"/>
              <a:ea typeface="Arial"/>
              <a:cs typeface="Arial"/>
              <a:sym typeface="Arial"/>
            </a:endParaRPr>
          </a:p>
          <a:p>
            <a:pPr marL="12700" marR="0" lvl="0" indent="0" algn="l" rtl="0">
              <a:lnSpc>
                <a:spcPct val="109250"/>
              </a:lnSpc>
              <a:spcBef>
                <a:spcPts val="0"/>
              </a:spcBef>
              <a:spcAft>
                <a:spcPts val="0"/>
              </a:spcAft>
              <a:buNone/>
            </a:pPr>
            <a:r>
              <a:rPr lang="en-US" sz="2000" b="1">
                <a:solidFill>
                  <a:schemeClr val="dk1"/>
                </a:solidFill>
                <a:latin typeface="Arial"/>
                <a:ea typeface="Arial"/>
                <a:cs typeface="Arial"/>
                <a:sym typeface="Arial"/>
              </a:rPr>
              <a:t>+127).</a:t>
            </a:r>
            <a:endParaRPr sz="2000">
              <a:solidFill>
                <a:schemeClr val="dk1"/>
              </a:solidFill>
              <a:latin typeface="Arial"/>
              <a:ea typeface="Arial"/>
              <a:cs typeface="Arial"/>
              <a:sym typeface="Arial"/>
            </a:endParaRPr>
          </a:p>
        </p:txBody>
      </p:sp>
      <p:sp>
        <p:nvSpPr>
          <p:cNvPr id="1084" name="Google Shape;1084;p67"/>
          <p:cNvSpPr txBox="1"/>
          <p:nvPr/>
        </p:nvSpPr>
        <p:spPr>
          <a:xfrm>
            <a:off x="2721610" y="3436620"/>
            <a:ext cx="369506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Arial"/>
                <a:ea typeface="Arial"/>
                <a:cs typeface="Arial"/>
                <a:sym typeface="Arial"/>
              </a:rPr>
              <a:t>Conditional Jump Instructions</a:t>
            </a:r>
            <a:endParaRPr sz="2000">
              <a:solidFill>
                <a:schemeClr val="dk1"/>
              </a:solidFill>
              <a:latin typeface="Arial"/>
              <a:ea typeface="Arial"/>
              <a:cs typeface="Arial"/>
              <a:sym typeface="Arial"/>
            </a:endParaRPr>
          </a:p>
        </p:txBody>
      </p:sp>
      <p:sp>
        <p:nvSpPr>
          <p:cNvPr id="1085" name="Google Shape;1085;p67"/>
          <p:cNvSpPr txBox="1"/>
          <p:nvPr/>
        </p:nvSpPr>
        <p:spPr>
          <a:xfrm>
            <a:off x="1501139" y="4611369"/>
            <a:ext cx="2030095" cy="718820"/>
          </a:xfrm>
          <a:prstGeom prst="rect">
            <a:avLst/>
          </a:prstGeom>
          <a:noFill/>
          <a:ln>
            <a:noFill/>
          </a:ln>
        </p:spPr>
        <p:txBody>
          <a:bodyPr spcFirstLastPara="1" wrap="square" lIns="0" tIns="12050" rIns="0" bIns="0" anchor="t" anchorCtr="0">
            <a:spAutoFit/>
          </a:bodyPr>
          <a:lstStyle/>
          <a:p>
            <a:pPr marL="316865" marR="5080" lvl="0" indent="-304800" algn="l" rtl="0">
              <a:lnSpc>
                <a:spcPct val="113799"/>
              </a:lnSpc>
              <a:spcBef>
                <a:spcPts val="0"/>
              </a:spcBef>
              <a:spcAft>
                <a:spcPts val="0"/>
              </a:spcAft>
              <a:buNone/>
            </a:pPr>
            <a:r>
              <a:rPr lang="en-US" sz="2000" b="1">
                <a:solidFill>
                  <a:schemeClr val="dk1"/>
                </a:solidFill>
                <a:latin typeface="Arial"/>
                <a:ea typeface="Arial"/>
                <a:cs typeface="Arial"/>
                <a:sym typeface="Arial"/>
              </a:rPr>
              <a:t>Jumps based on  a single flag</a:t>
            </a:r>
            <a:endParaRPr sz="2000">
              <a:solidFill>
                <a:schemeClr val="dk1"/>
              </a:solidFill>
              <a:latin typeface="Arial"/>
              <a:ea typeface="Arial"/>
              <a:cs typeface="Arial"/>
              <a:sym typeface="Arial"/>
            </a:endParaRPr>
          </a:p>
        </p:txBody>
      </p:sp>
      <p:sp>
        <p:nvSpPr>
          <p:cNvPr id="1086" name="Google Shape;1086;p67"/>
          <p:cNvSpPr txBox="1"/>
          <p:nvPr/>
        </p:nvSpPr>
        <p:spPr>
          <a:xfrm>
            <a:off x="5745479" y="4611369"/>
            <a:ext cx="2299335" cy="718820"/>
          </a:xfrm>
          <a:prstGeom prst="rect">
            <a:avLst/>
          </a:prstGeom>
          <a:noFill/>
          <a:ln>
            <a:noFill/>
          </a:ln>
        </p:spPr>
        <p:txBody>
          <a:bodyPr spcFirstLastPara="1" wrap="square" lIns="0" tIns="12050" rIns="0" bIns="0" anchor="t" anchorCtr="0">
            <a:spAutoFit/>
          </a:bodyPr>
          <a:lstStyle/>
          <a:p>
            <a:pPr marL="12700" marR="5080" lvl="0" indent="99060" algn="l" rtl="0">
              <a:lnSpc>
                <a:spcPct val="113799"/>
              </a:lnSpc>
              <a:spcBef>
                <a:spcPts val="0"/>
              </a:spcBef>
              <a:spcAft>
                <a:spcPts val="0"/>
              </a:spcAft>
              <a:buNone/>
            </a:pPr>
            <a:r>
              <a:rPr lang="en-US" sz="2000" b="1">
                <a:solidFill>
                  <a:schemeClr val="dk1"/>
                </a:solidFill>
                <a:latin typeface="Arial"/>
                <a:ea typeface="Arial"/>
                <a:cs typeface="Arial"/>
                <a:sym typeface="Arial"/>
              </a:rPr>
              <a:t>Jumps based on  more than one flag</a:t>
            </a:r>
            <a:endParaRPr sz="2000">
              <a:solidFill>
                <a:schemeClr val="dk1"/>
              </a:solidFill>
              <a:latin typeface="Arial"/>
              <a:ea typeface="Arial"/>
              <a:cs typeface="Arial"/>
              <a:sym typeface="Arial"/>
            </a:endParaRPr>
          </a:p>
        </p:txBody>
      </p:sp>
      <p:sp>
        <p:nvSpPr>
          <p:cNvPr id="1087" name="Google Shape;1087;p67"/>
          <p:cNvSpPr/>
          <p:nvPr/>
        </p:nvSpPr>
        <p:spPr>
          <a:xfrm>
            <a:off x="3276600" y="3886200"/>
            <a:ext cx="0" cy="692150"/>
          </a:xfrm>
          <a:custGeom>
            <a:avLst/>
            <a:gdLst/>
            <a:ahLst/>
            <a:cxnLst/>
            <a:rect l="l" t="t" r="r" b="b"/>
            <a:pathLst>
              <a:path w="120000" h="692150" extrusionOk="0">
                <a:moveTo>
                  <a:pt x="0" y="0"/>
                </a:moveTo>
                <a:lnTo>
                  <a:pt x="0" y="6921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8" name="Google Shape;1088;p67"/>
          <p:cNvSpPr/>
          <p:nvPr/>
        </p:nvSpPr>
        <p:spPr>
          <a:xfrm>
            <a:off x="3238500" y="4573270"/>
            <a:ext cx="76200" cy="74930"/>
          </a:xfrm>
          <a:custGeom>
            <a:avLst/>
            <a:gdLst/>
            <a:ahLst/>
            <a:cxnLst/>
            <a:rect l="l" t="t" r="r" b="b"/>
            <a:pathLst>
              <a:path w="76200" h="74929" extrusionOk="0">
                <a:moveTo>
                  <a:pt x="76200" y="0"/>
                </a:moveTo>
                <a:lnTo>
                  <a:pt x="0" y="0"/>
                </a:lnTo>
                <a:lnTo>
                  <a:pt x="38100" y="74929"/>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9" name="Google Shape;1089;p67"/>
          <p:cNvSpPr/>
          <p:nvPr/>
        </p:nvSpPr>
        <p:spPr>
          <a:xfrm>
            <a:off x="5943600" y="3886200"/>
            <a:ext cx="0" cy="692150"/>
          </a:xfrm>
          <a:custGeom>
            <a:avLst/>
            <a:gdLst/>
            <a:ahLst/>
            <a:cxnLst/>
            <a:rect l="l" t="t" r="r" b="b"/>
            <a:pathLst>
              <a:path w="120000" h="692150" extrusionOk="0">
                <a:moveTo>
                  <a:pt x="0" y="0"/>
                </a:moveTo>
                <a:lnTo>
                  <a:pt x="0" y="6921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0" name="Google Shape;1090;p67"/>
          <p:cNvSpPr/>
          <p:nvPr/>
        </p:nvSpPr>
        <p:spPr>
          <a:xfrm>
            <a:off x="5905500" y="4573270"/>
            <a:ext cx="76200" cy="74930"/>
          </a:xfrm>
          <a:custGeom>
            <a:avLst/>
            <a:gdLst/>
            <a:ahLst/>
            <a:cxnLst/>
            <a:rect l="l" t="t" r="r" b="b"/>
            <a:pathLst>
              <a:path w="76200" h="74929" extrusionOk="0">
                <a:moveTo>
                  <a:pt x="76200" y="0"/>
                </a:moveTo>
                <a:lnTo>
                  <a:pt x="0" y="0"/>
                </a:lnTo>
                <a:lnTo>
                  <a:pt x="38100" y="74929"/>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1" name="Google Shape;1091;p67"/>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68"/>
          <p:cNvSpPr txBox="1">
            <a:spLocks noGrp="1"/>
          </p:cNvSpPr>
          <p:nvPr>
            <p:ph type="title"/>
          </p:nvPr>
        </p:nvSpPr>
        <p:spPr>
          <a:xfrm>
            <a:off x="307340" y="322579"/>
            <a:ext cx="3696335"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a:solidFill>
                  <a:srgbClr val="FC1D0C"/>
                </a:solidFill>
                <a:latin typeface="Arial"/>
                <a:ea typeface="Arial"/>
                <a:cs typeface="Arial"/>
                <a:sym typeface="Arial"/>
              </a:rPr>
              <a:t>Conditional Jump Instructions</a:t>
            </a:r>
            <a:endParaRPr/>
          </a:p>
        </p:txBody>
      </p:sp>
      <p:sp>
        <p:nvSpPr>
          <p:cNvPr id="1097" name="Google Shape;1097;p68"/>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62</a:t>
            </a:fld>
            <a:endParaRPr/>
          </a:p>
        </p:txBody>
      </p:sp>
      <p:sp>
        <p:nvSpPr>
          <p:cNvPr id="1098" name="Google Shape;1098;p68"/>
          <p:cNvSpPr txBox="1"/>
          <p:nvPr/>
        </p:nvSpPr>
        <p:spPr>
          <a:xfrm>
            <a:off x="229870" y="1184910"/>
            <a:ext cx="1296035" cy="1694180"/>
          </a:xfrm>
          <a:prstGeom prst="rect">
            <a:avLst/>
          </a:prstGeom>
          <a:noFill/>
          <a:ln>
            <a:noFill/>
          </a:ln>
        </p:spPr>
        <p:txBody>
          <a:bodyPr spcFirstLastPara="1" wrap="square" lIns="0" tIns="13325" rIns="0" bIns="0" anchor="t" anchorCtr="0">
            <a:spAutoFit/>
          </a:bodyPr>
          <a:lstStyle/>
          <a:p>
            <a:pPr marL="12700" marR="5080" lvl="0" indent="0" algn="l" rtl="0">
              <a:lnSpc>
                <a:spcPct val="152000"/>
              </a:lnSpc>
              <a:spcBef>
                <a:spcPts val="0"/>
              </a:spcBef>
              <a:spcAft>
                <a:spcPts val="0"/>
              </a:spcAft>
              <a:buNone/>
            </a:pPr>
            <a:r>
              <a:rPr lang="en-US" sz="1800" b="1">
                <a:solidFill>
                  <a:srgbClr val="007F00"/>
                </a:solidFill>
                <a:latin typeface="Arial"/>
                <a:ea typeface="Arial"/>
                <a:cs typeface="Arial"/>
                <a:sym typeface="Arial"/>
              </a:rPr>
              <a:t>Mnemonic :  Meaning :  Format :  Operation :</a:t>
            </a:r>
            <a:endParaRPr sz="1800">
              <a:solidFill>
                <a:schemeClr val="dk1"/>
              </a:solidFill>
              <a:latin typeface="Arial"/>
              <a:ea typeface="Arial"/>
              <a:cs typeface="Arial"/>
              <a:sym typeface="Arial"/>
            </a:endParaRPr>
          </a:p>
        </p:txBody>
      </p:sp>
      <p:sp>
        <p:nvSpPr>
          <p:cNvPr id="1099" name="Google Shape;1099;p68"/>
          <p:cNvSpPr txBox="1"/>
          <p:nvPr/>
        </p:nvSpPr>
        <p:spPr>
          <a:xfrm>
            <a:off x="229870" y="3270250"/>
            <a:ext cx="1701164"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007F00"/>
                </a:solidFill>
                <a:latin typeface="Arial"/>
                <a:ea typeface="Arial"/>
                <a:cs typeface="Arial"/>
                <a:sym typeface="Arial"/>
              </a:rPr>
              <a:t>Flags affected :</a:t>
            </a:r>
            <a:endParaRPr sz="1800">
              <a:solidFill>
                <a:schemeClr val="dk1"/>
              </a:solidFill>
              <a:latin typeface="Arial"/>
              <a:ea typeface="Arial"/>
              <a:cs typeface="Arial"/>
              <a:sym typeface="Arial"/>
            </a:endParaRPr>
          </a:p>
        </p:txBody>
      </p:sp>
      <p:sp>
        <p:nvSpPr>
          <p:cNvPr id="1100" name="Google Shape;1100;p68"/>
          <p:cNvSpPr txBox="1"/>
          <p:nvPr/>
        </p:nvSpPr>
        <p:spPr>
          <a:xfrm>
            <a:off x="2058670" y="1184910"/>
            <a:ext cx="6654165" cy="2385060"/>
          </a:xfrm>
          <a:prstGeom prst="rect">
            <a:avLst/>
          </a:prstGeom>
          <a:noFill/>
          <a:ln>
            <a:noFill/>
          </a:ln>
        </p:spPr>
        <p:txBody>
          <a:bodyPr spcFirstLastPara="1" wrap="square" lIns="0" tIns="1562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Jcc</a:t>
            </a:r>
            <a:endParaRPr sz="1800">
              <a:solidFill>
                <a:schemeClr val="dk1"/>
              </a:solidFill>
              <a:latin typeface="Arial"/>
              <a:ea typeface="Arial"/>
              <a:cs typeface="Arial"/>
              <a:sym typeface="Arial"/>
            </a:endParaRPr>
          </a:p>
          <a:p>
            <a:pPr marL="12700" marR="4703445" lvl="0" indent="0" algn="l" rtl="0">
              <a:lnSpc>
                <a:spcPct val="151900"/>
              </a:lnSpc>
              <a:spcBef>
                <a:spcPts val="5"/>
              </a:spcBef>
              <a:spcAft>
                <a:spcPts val="0"/>
              </a:spcAft>
              <a:buNone/>
            </a:pPr>
            <a:r>
              <a:rPr lang="en-US" sz="1800" b="1">
                <a:solidFill>
                  <a:schemeClr val="dk1"/>
                </a:solidFill>
                <a:latin typeface="Arial"/>
                <a:ea typeface="Arial"/>
                <a:cs typeface="Arial"/>
                <a:sym typeface="Arial"/>
              </a:rPr>
              <a:t>Conditional Jump  Jcc operand</a:t>
            </a:r>
            <a:endParaRPr sz="1800">
              <a:solidFill>
                <a:schemeClr val="dk1"/>
              </a:solidFill>
              <a:latin typeface="Arial"/>
              <a:ea typeface="Arial"/>
              <a:cs typeface="Arial"/>
              <a:sym typeface="Arial"/>
            </a:endParaRPr>
          </a:p>
          <a:p>
            <a:pPr marL="12700" marR="5080" lvl="0" indent="0" algn="l" rtl="0">
              <a:lnSpc>
                <a:spcPct val="100000"/>
              </a:lnSpc>
              <a:spcBef>
                <a:spcPts val="1120"/>
              </a:spcBef>
              <a:spcAft>
                <a:spcPts val="0"/>
              </a:spcAft>
              <a:buNone/>
            </a:pPr>
            <a:r>
              <a:rPr lang="en-US" sz="1800" b="1">
                <a:solidFill>
                  <a:schemeClr val="dk1"/>
                </a:solidFill>
                <a:latin typeface="Arial"/>
                <a:ea typeface="Arial"/>
                <a:cs typeface="Arial"/>
                <a:sym typeface="Arial"/>
              </a:rPr>
              <a:t>If condition is true jump to the address specified by operand.  Otherwise the next instruction is executed.</a:t>
            </a:r>
            <a:endParaRPr sz="1800">
              <a:solidFill>
                <a:schemeClr val="dk1"/>
              </a:solidFill>
              <a:latin typeface="Arial"/>
              <a:ea typeface="Arial"/>
              <a:cs typeface="Arial"/>
              <a:sym typeface="Arial"/>
            </a:endParaRPr>
          </a:p>
          <a:p>
            <a:pPr marL="12700" marR="0" lvl="0" indent="0" algn="l" rtl="0">
              <a:lnSpc>
                <a:spcPct val="100000"/>
              </a:lnSpc>
              <a:spcBef>
                <a:spcPts val="1120"/>
              </a:spcBef>
              <a:spcAft>
                <a:spcPts val="0"/>
              </a:spcAft>
              <a:buNone/>
            </a:pPr>
            <a:r>
              <a:rPr lang="en-US" sz="1800" b="1">
                <a:solidFill>
                  <a:schemeClr val="dk1"/>
                </a:solidFill>
                <a:latin typeface="Arial"/>
                <a:ea typeface="Arial"/>
                <a:cs typeface="Arial"/>
                <a:sym typeface="Arial"/>
              </a:rPr>
              <a:t>None</a:t>
            </a:r>
            <a:endParaRPr sz="1800">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69"/>
          <p:cNvSpPr txBox="1"/>
          <p:nvPr/>
        </p:nvSpPr>
        <p:spPr>
          <a:xfrm>
            <a:off x="8385809" y="6278879"/>
            <a:ext cx="2235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63</a:t>
            </a:r>
            <a:endParaRPr sz="1400">
              <a:solidFill>
                <a:schemeClr val="dk1"/>
              </a:solidFill>
              <a:latin typeface="Arial"/>
              <a:ea typeface="Arial"/>
              <a:cs typeface="Arial"/>
              <a:sym typeface="Arial"/>
            </a:endParaRPr>
          </a:p>
        </p:txBody>
      </p:sp>
      <p:graphicFrame>
        <p:nvGraphicFramePr>
          <p:cNvPr id="1106" name="Google Shape;1106;p69"/>
          <p:cNvGraphicFramePr/>
          <p:nvPr/>
        </p:nvGraphicFramePr>
        <p:xfrm>
          <a:off x="439419" y="808920"/>
          <a:ext cx="6691625" cy="5625839"/>
        </p:xfrm>
        <a:graphic>
          <a:graphicData uri="http://schemas.openxmlformats.org/drawingml/2006/table">
            <a:tbl>
              <a:tblPr firstRow="1" bandRow="1">
                <a:noFill/>
                <a:tableStyleId>{BD6958E2-4D59-4B7E-A24A-5A335BC5D1EE}</a:tableStyleId>
              </a:tblPr>
              <a:tblGrid>
                <a:gridCol w="1501150">
                  <a:extLst>
                    <a:ext uri="{9D8B030D-6E8A-4147-A177-3AD203B41FA5}">
                      <a16:colId xmlns:a16="http://schemas.microsoft.com/office/drawing/2014/main" val="20000"/>
                    </a:ext>
                  </a:extLst>
                </a:gridCol>
                <a:gridCol w="2499350">
                  <a:extLst>
                    <a:ext uri="{9D8B030D-6E8A-4147-A177-3AD203B41FA5}">
                      <a16:colId xmlns:a16="http://schemas.microsoft.com/office/drawing/2014/main" val="20001"/>
                    </a:ext>
                  </a:extLst>
                </a:gridCol>
                <a:gridCol w="2691125">
                  <a:extLst>
                    <a:ext uri="{9D8B030D-6E8A-4147-A177-3AD203B41FA5}">
                      <a16:colId xmlns:a16="http://schemas.microsoft.com/office/drawing/2014/main" val="20002"/>
                    </a:ext>
                  </a:extLst>
                </a:gridCol>
              </a:tblGrid>
              <a:tr h="407950">
                <a:tc>
                  <a:txBody>
                    <a:bodyPr/>
                    <a:lstStyle/>
                    <a:p>
                      <a:pPr marL="111125" marR="0" lvl="0" indent="0" algn="l" rtl="0">
                        <a:lnSpc>
                          <a:spcPct val="110500"/>
                        </a:lnSpc>
                        <a:spcBef>
                          <a:spcPts val="0"/>
                        </a:spcBef>
                        <a:spcAft>
                          <a:spcPts val="0"/>
                        </a:spcAft>
                        <a:buNone/>
                      </a:pPr>
                      <a:r>
                        <a:rPr lang="en-US" sz="2000" b="1" u="none" strike="noStrike" cap="none">
                          <a:latin typeface="Arial"/>
                          <a:ea typeface="Arial"/>
                          <a:cs typeface="Arial"/>
                          <a:sym typeface="Arial"/>
                        </a:rPr>
                        <a:t>Mnemonic</a:t>
                      </a:r>
                      <a:endParaRPr sz="2000" u="none" strike="noStrike" cap="none">
                        <a:latin typeface="Arial"/>
                        <a:ea typeface="Arial"/>
                        <a:cs typeface="Arial"/>
                        <a:sym typeface="Arial"/>
                      </a:endParaRPr>
                    </a:p>
                  </a:txBody>
                  <a:tcPr marL="0" marR="0" marT="0" marB="0"/>
                </a:tc>
                <a:tc>
                  <a:txBody>
                    <a:bodyPr/>
                    <a:lstStyle/>
                    <a:p>
                      <a:pPr marL="826769" marR="0" lvl="0" indent="0" algn="l" rtl="0">
                        <a:lnSpc>
                          <a:spcPct val="110500"/>
                        </a:lnSpc>
                        <a:spcBef>
                          <a:spcPts val="0"/>
                        </a:spcBef>
                        <a:spcAft>
                          <a:spcPts val="0"/>
                        </a:spcAft>
                        <a:buNone/>
                      </a:pPr>
                      <a:r>
                        <a:rPr lang="en-US" sz="2000" b="1" u="none" strike="noStrike" cap="none">
                          <a:latin typeface="Arial"/>
                          <a:ea typeface="Arial"/>
                          <a:cs typeface="Arial"/>
                          <a:sym typeface="Arial"/>
                        </a:rPr>
                        <a:t>meaning</a:t>
                      </a:r>
                      <a:endParaRPr sz="2000" u="none" strike="noStrike" cap="none">
                        <a:latin typeface="Arial"/>
                        <a:ea typeface="Arial"/>
                        <a:cs typeface="Arial"/>
                        <a:sym typeface="Arial"/>
                      </a:endParaRPr>
                    </a:p>
                  </a:txBody>
                  <a:tcPr marL="0" marR="0" marT="0" marB="0"/>
                </a:tc>
                <a:tc>
                  <a:txBody>
                    <a:bodyPr/>
                    <a:lstStyle/>
                    <a:p>
                      <a:pPr marL="1515745" marR="0" lvl="0" indent="0" algn="l" rtl="0">
                        <a:lnSpc>
                          <a:spcPct val="110500"/>
                        </a:lnSpc>
                        <a:spcBef>
                          <a:spcPts val="0"/>
                        </a:spcBef>
                        <a:spcAft>
                          <a:spcPts val="0"/>
                        </a:spcAft>
                        <a:buNone/>
                      </a:pPr>
                      <a:r>
                        <a:rPr lang="en-US" sz="2000" b="1" u="none" strike="noStrike" cap="none">
                          <a:latin typeface="Arial"/>
                          <a:ea typeface="Arial"/>
                          <a:cs typeface="Arial"/>
                          <a:sym typeface="Arial"/>
                        </a:rPr>
                        <a:t>condition</a:t>
                      </a:r>
                      <a:endParaRPr sz="20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531500">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JA</a:t>
                      </a:r>
                      <a:endParaRPr sz="2000" u="none" strike="noStrike" cap="none">
                        <a:latin typeface="Arial"/>
                        <a:ea typeface="Arial"/>
                        <a:cs typeface="Arial"/>
                        <a:sym typeface="Arial"/>
                      </a:endParaRPr>
                    </a:p>
                  </a:txBody>
                  <a:tcPr marL="0" marR="0" marT="99700" marB="0"/>
                </a:tc>
                <a:tc>
                  <a:txBody>
                    <a:bodyPr/>
                    <a:lstStyle/>
                    <a:p>
                      <a:pPr marL="130810" marR="0" lvl="0" indent="0" algn="l" rtl="0">
                        <a:lnSpc>
                          <a:spcPct val="100000"/>
                        </a:lnSpc>
                        <a:spcBef>
                          <a:spcPts val="0"/>
                        </a:spcBef>
                        <a:spcAft>
                          <a:spcPts val="0"/>
                        </a:spcAft>
                        <a:buNone/>
                      </a:pPr>
                      <a:r>
                        <a:rPr lang="en-US" sz="2000" u="none" strike="noStrike" cap="none">
                          <a:latin typeface="Arial"/>
                          <a:ea typeface="Arial"/>
                          <a:cs typeface="Arial"/>
                          <a:sym typeface="Arial"/>
                        </a:rPr>
                        <a:t>Above</a:t>
                      </a:r>
                      <a:endParaRPr sz="2000" u="none" strike="noStrike" cap="none">
                        <a:latin typeface="Arial"/>
                        <a:ea typeface="Arial"/>
                        <a:cs typeface="Arial"/>
                        <a:sym typeface="Arial"/>
                      </a:endParaRPr>
                    </a:p>
                  </a:txBody>
                  <a:tcPr marL="0" marR="0" marT="99700" marB="0"/>
                </a:tc>
                <a:tc>
                  <a:txBody>
                    <a:bodyPr/>
                    <a:lstStyle/>
                    <a:p>
                      <a:pPr marL="248284" marR="0" lvl="0" indent="0" algn="l" rtl="0">
                        <a:lnSpc>
                          <a:spcPct val="100000"/>
                        </a:lnSpc>
                        <a:spcBef>
                          <a:spcPts val="0"/>
                        </a:spcBef>
                        <a:spcAft>
                          <a:spcPts val="0"/>
                        </a:spcAft>
                        <a:buNone/>
                      </a:pPr>
                      <a:r>
                        <a:rPr lang="en-US" sz="2000" u="none" strike="noStrike" cap="none">
                          <a:latin typeface="Arial"/>
                          <a:ea typeface="Arial"/>
                          <a:cs typeface="Arial"/>
                          <a:sym typeface="Arial"/>
                        </a:rPr>
                        <a:t>CF=0 and ZF=0</a:t>
                      </a:r>
                      <a:endParaRPr sz="2000" u="none" strike="noStrike" cap="none">
                        <a:latin typeface="Arial"/>
                        <a:ea typeface="Arial"/>
                        <a:cs typeface="Arial"/>
                        <a:sym typeface="Arial"/>
                      </a:endParaRPr>
                    </a:p>
                  </a:txBody>
                  <a:tcPr marL="0" marR="0" marT="99700" marB="0"/>
                </a:tc>
                <a:extLst>
                  <a:ext uri="{0D108BD9-81ED-4DB2-BD59-A6C34878D82A}">
                    <a16:rowId xmlns:a16="http://schemas.microsoft.com/office/drawing/2014/main" val="10001"/>
                  </a:ext>
                </a:extLst>
              </a:tr>
              <a:tr h="531500">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JAE</a:t>
                      </a:r>
                      <a:endParaRPr sz="2000" u="none" strike="noStrike" cap="none">
                        <a:latin typeface="Arial"/>
                        <a:ea typeface="Arial"/>
                        <a:cs typeface="Arial"/>
                        <a:sym typeface="Arial"/>
                      </a:endParaRPr>
                    </a:p>
                  </a:txBody>
                  <a:tcPr marL="0" marR="0" marT="99050" marB="0"/>
                </a:tc>
                <a:tc>
                  <a:txBody>
                    <a:bodyPr/>
                    <a:lstStyle/>
                    <a:p>
                      <a:pPr marL="130810" marR="0" lvl="0" indent="0" algn="l" rtl="0">
                        <a:lnSpc>
                          <a:spcPct val="100000"/>
                        </a:lnSpc>
                        <a:spcBef>
                          <a:spcPts val="0"/>
                        </a:spcBef>
                        <a:spcAft>
                          <a:spcPts val="0"/>
                        </a:spcAft>
                        <a:buNone/>
                      </a:pPr>
                      <a:r>
                        <a:rPr lang="en-US" sz="2000" u="none" strike="noStrike" cap="none">
                          <a:latin typeface="Arial"/>
                          <a:ea typeface="Arial"/>
                          <a:cs typeface="Arial"/>
                          <a:sym typeface="Arial"/>
                        </a:rPr>
                        <a:t>Above or Equal</a:t>
                      </a:r>
                      <a:endParaRPr sz="2000" u="none" strike="noStrike" cap="none">
                        <a:latin typeface="Arial"/>
                        <a:ea typeface="Arial"/>
                        <a:cs typeface="Arial"/>
                        <a:sym typeface="Arial"/>
                      </a:endParaRPr>
                    </a:p>
                  </a:txBody>
                  <a:tcPr marL="0" marR="0" marT="99050" marB="0"/>
                </a:tc>
                <a:tc>
                  <a:txBody>
                    <a:bodyPr/>
                    <a:lstStyle/>
                    <a:p>
                      <a:pPr marL="248284" marR="0" lvl="0" indent="0" algn="l" rtl="0">
                        <a:lnSpc>
                          <a:spcPct val="100000"/>
                        </a:lnSpc>
                        <a:spcBef>
                          <a:spcPts val="0"/>
                        </a:spcBef>
                        <a:spcAft>
                          <a:spcPts val="0"/>
                        </a:spcAft>
                        <a:buNone/>
                      </a:pPr>
                      <a:r>
                        <a:rPr lang="en-US" sz="2000" u="none" strike="noStrike" cap="none">
                          <a:latin typeface="Arial"/>
                          <a:ea typeface="Arial"/>
                          <a:cs typeface="Arial"/>
                          <a:sym typeface="Arial"/>
                        </a:rPr>
                        <a:t>CF=0</a:t>
                      </a:r>
                      <a:endParaRPr sz="2000" u="none" strike="noStrike" cap="none">
                        <a:latin typeface="Arial"/>
                        <a:ea typeface="Arial"/>
                        <a:cs typeface="Arial"/>
                        <a:sym typeface="Arial"/>
                      </a:endParaRPr>
                    </a:p>
                  </a:txBody>
                  <a:tcPr marL="0" marR="0" marT="99050" marB="0"/>
                </a:tc>
                <a:extLst>
                  <a:ext uri="{0D108BD9-81ED-4DB2-BD59-A6C34878D82A}">
                    <a16:rowId xmlns:a16="http://schemas.microsoft.com/office/drawing/2014/main" val="10002"/>
                  </a:ext>
                </a:extLst>
              </a:tr>
              <a:tr h="53212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JB</a:t>
                      </a:r>
                      <a:endParaRPr sz="2000" u="none" strike="noStrike" cap="none">
                        <a:latin typeface="Arial"/>
                        <a:ea typeface="Arial"/>
                        <a:cs typeface="Arial"/>
                        <a:sym typeface="Arial"/>
                      </a:endParaRPr>
                    </a:p>
                  </a:txBody>
                  <a:tcPr marL="0" marR="0" marT="99700" marB="0"/>
                </a:tc>
                <a:tc>
                  <a:txBody>
                    <a:bodyPr/>
                    <a:lstStyle/>
                    <a:p>
                      <a:pPr marL="130810" marR="0" lvl="0" indent="0" algn="l" rtl="0">
                        <a:lnSpc>
                          <a:spcPct val="100000"/>
                        </a:lnSpc>
                        <a:spcBef>
                          <a:spcPts val="0"/>
                        </a:spcBef>
                        <a:spcAft>
                          <a:spcPts val="0"/>
                        </a:spcAft>
                        <a:buNone/>
                      </a:pPr>
                      <a:r>
                        <a:rPr lang="en-US" sz="2000" u="none" strike="noStrike" cap="none">
                          <a:latin typeface="Arial"/>
                          <a:ea typeface="Arial"/>
                          <a:cs typeface="Arial"/>
                          <a:sym typeface="Arial"/>
                        </a:rPr>
                        <a:t>Below</a:t>
                      </a:r>
                      <a:endParaRPr sz="2000" u="none" strike="noStrike" cap="none">
                        <a:latin typeface="Arial"/>
                        <a:ea typeface="Arial"/>
                        <a:cs typeface="Arial"/>
                        <a:sym typeface="Arial"/>
                      </a:endParaRPr>
                    </a:p>
                  </a:txBody>
                  <a:tcPr marL="0" marR="0" marT="99700" marB="0"/>
                </a:tc>
                <a:tc>
                  <a:txBody>
                    <a:bodyPr/>
                    <a:lstStyle/>
                    <a:p>
                      <a:pPr marL="248284" marR="0" lvl="0" indent="0" algn="l" rtl="0">
                        <a:lnSpc>
                          <a:spcPct val="100000"/>
                        </a:lnSpc>
                        <a:spcBef>
                          <a:spcPts val="0"/>
                        </a:spcBef>
                        <a:spcAft>
                          <a:spcPts val="0"/>
                        </a:spcAft>
                        <a:buNone/>
                      </a:pPr>
                      <a:r>
                        <a:rPr lang="en-US" sz="2000" u="none" strike="noStrike" cap="none">
                          <a:latin typeface="Arial"/>
                          <a:ea typeface="Arial"/>
                          <a:cs typeface="Arial"/>
                          <a:sym typeface="Arial"/>
                        </a:rPr>
                        <a:t>CF=1</a:t>
                      </a:r>
                      <a:endParaRPr sz="2000" u="none" strike="noStrike" cap="none">
                        <a:latin typeface="Arial"/>
                        <a:ea typeface="Arial"/>
                        <a:cs typeface="Arial"/>
                        <a:sym typeface="Arial"/>
                      </a:endParaRPr>
                    </a:p>
                  </a:txBody>
                  <a:tcPr marL="0" marR="0" marT="99700" marB="0"/>
                </a:tc>
                <a:extLst>
                  <a:ext uri="{0D108BD9-81ED-4DB2-BD59-A6C34878D82A}">
                    <a16:rowId xmlns:a16="http://schemas.microsoft.com/office/drawing/2014/main" val="10003"/>
                  </a:ext>
                </a:extLst>
              </a:tr>
              <a:tr h="53212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JBE</a:t>
                      </a:r>
                      <a:endParaRPr sz="2000" u="none" strike="noStrike" cap="none">
                        <a:latin typeface="Arial"/>
                        <a:ea typeface="Arial"/>
                        <a:cs typeface="Arial"/>
                        <a:sym typeface="Arial"/>
                      </a:endParaRPr>
                    </a:p>
                  </a:txBody>
                  <a:tcPr marL="0" marR="0" marT="99700" marB="0"/>
                </a:tc>
                <a:tc>
                  <a:txBody>
                    <a:bodyPr/>
                    <a:lstStyle/>
                    <a:p>
                      <a:pPr marL="130810" marR="0" lvl="0" indent="0" algn="l" rtl="0">
                        <a:lnSpc>
                          <a:spcPct val="100000"/>
                        </a:lnSpc>
                        <a:spcBef>
                          <a:spcPts val="0"/>
                        </a:spcBef>
                        <a:spcAft>
                          <a:spcPts val="0"/>
                        </a:spcAft>
                        <a:buNone/>
                      </a:pPr>
                      <a:r>
                        <a:rPr lang="en-US" sz="2000" u="none" strike="noStrike" cap="none">
                          <a:latin typeface="Arial"/>
                          <a:ea typeface="Arial"/>
                          <a:cs typeface="Arial"/>
                          <a:sym typeface="Arial"/>
                        </a:rPr>
                        <a:t>Below or Equal</a:t>
                      </a:r>
                      <a:endParaRPr sz="2000" u="none" strike="noStrike" cap="none">
                        <a:latin typeface="Arial"/>
                        <a:ea typeface="Arial"/>
                        <a:cs typeface="Arial"/>
                        <a:sym typeface="Arial"/>
                      </a:endParaRPr>
                    </a:p>
                  </a:txBody>
                  <a:tcPr marL="0" marR="0" marT="99700" marB="0"/>
                </a:tc>
                <a:tc>
                  <a:txBody>
                    <a:bodyPr/>
                    <a:lstStyle/>
                    <a:p>
                      <a:pPr marL="248284" marR="0" lvl="0" indent="0" algn="l" rtl="0">
                        <a:lnSpc>
                          <a:spcPct val="100000"/>
                        </a:lnSpc>
                        <a:spcBef>
                          <a:spcPts val="0"/>
                        </a:spcBef>
                        <a:spcAft>
                          <a:spcPts val="0"/>
                        </a:spcAft>
                        <a:buNone/>
                      </a:pPr>
                      <a:r>
                        <a:rPr lang="en-US" sz="2000" u="none" strike="noStrike" cap="none">
                          <a:latin typeface="Arial"/>
                          <a:ea typeface="Arial"/>
                          <a:cs typeface="Arial"/>
                          <a:sym typeface="Arial"/>
                        </a:rPr>
                        <a:t>CF=1 or ZF=1</a:t>
                      </a:r>
                      <a:endParaRPr sz="2000" u="none" strike="noStrike" cap="none">
                        <a:latin typeface="Arial"/>
                        <a:ea typeface="Arial"/>
                        <a:cs typeface="Arial"/>
                        <a:sym typeface="Arial"/>
                      </a:endParaRPr>
                    </a:p>
                  </a:txBody>
                  <a:tcPr marL="0" marR="0" marT="99700" marB="0"/>
                </a:tc>
                <a:extLst>
                  <a:ext uri="{0D108BD9-81ED-4DB2-BD59-A6C34878D82A}">
                    <a16:rowId xmlns:a16="http://schemas.microsoft.com/office/drawing/2014/main" val="10004"/>
                  </a:ext>
                </a:extLst>
              </a:tr>
              <a:tr h="53277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JC</a:t>
                      </a:r>
                      <a:endParaRPr sz="2000" u="none" strike="noStrike" cap="none">
                        <a:latin typeface="Arial"/>
                        <a:ea typeface="Arial"/>
                        <a:cs typeface="Arial"/>
                        <a:sym typeface="Arial"/>
                      </a:endParaRPr>
                    </a:p>
                  </a:txBody>
                  <a:tcPr marL="0" marR="0" marT="99700" marB="0"/>
                </a:tc>
                <a:tc>
                  <a:txBody>
                    <a:bodyPr/>
                    <a:lstStyle/>
                    <a:p>
                      <a:pPr marL="130810" marR="0" lvl="0" indent="0" algn="l" rtl="0">
                        <a:lnSpc>
                          <a:spcPct val="100000"/>
                        </a:lnSpc>
                        <a:spcBef>
                          <a:spcPts val="0"/>
                        </a:spcBef>
                        <a:spcAft>
                          <a:spcPts val="0"/>
                        </a:spcAft>
                        <a:buNone/>
                      </a:pPr>
                      <a:r>
                        <a:rPr lang="en-US" sz="2000" u="none" strike="noStrike" cap="none">
                          <a:latin typeface="Arial"/>
                          <a:ea typeface="Arial"/>
                          <a:cs typeface="Arial"/>
                          <a:sym typeface="Arial"/>
                        </a:rPr>
                        <a:t>Carry</a:t>
                      </a:r>
                      <a:endParaRPr sz="2000" u="none" strike="noStrike" cap="none">
                        <a:latin typeface="Arial"/>
                        <a:ea typeface="Arial"/>
                        <a:cs typeface="Arial"/>
                        <a:sym typeface="Arial"/>
                      </a:endParaRPr>
                    </a:p>
                  </a:txBody>
                  <a:tcPr marL="0" marR="0" marT="99700" marB="0"/>
                </a:tc>
                <a:tc>
                  <a:txBody>
                    <a:bodyPr/>
                    <a:lstStyle/>
                    <a:p>
                      <a:pPr marL="248284" marR="0" lvl="0" indent="0" algn="l" rtl="0">
                        <a:lnSpc>
                          <a:spcPct val="100000"/>
                        </a:lnSpc>
                        <a:spcBef>
                          <a:spcPts val="0"/>
                        </a:spcBef>
                        <a:spcAft>
                          <a:spcPts val="0"/>
                        </a:spcAft>
                        <a:buNone/>
                      </a:pPr>
                      <a:r>
                        <a:rPr lang="en-US" sz="2000" u="none" strike="noStrike" cap="none">
                          <a:latin typeface="Arial"/>
                          <a:ea typeface="Arial"/>
                          <a:cs typeface="Arial"/>
                          <a:sym typeface="Arial"/>
                        </a:rPr>
                        <a:t>CF=1</a:t>
                      </a:r>
                      <a:endParaRPr sz="2000" u="none" strike="noStrike" cap="none">
                        <a:latin typeface="Arial"/>
                        <a:ea typeface="Arial"/>
                        <a:cs typeface="Arial"/>
                        <a:sym typeface="Arial"/>
                      </a:endParaRPr>
                    </a:p>
                  </a:txBody>
                  <a:tcPr marL="0" marR="0" marT="99700" marB="0"/>
                </a:tc>
                <a:extLst>
                  <a:ext uri="{0D108BD9-81ED-4DB2-BD59-A6C34878D82A}">
                    <a16:rowId xmlns:a16="http://schemas.microsoft.com/office/drawing/2014/main" val="10005"/>
                  </a:ext>
                </a:extLst>
              </a:tr>
              <a:tr h="53277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JCXZ</a:t>
                      </a:r>
                      <a:endParaRPr sz="2000" u="none" strike="noStrike" cap="none">
                        <a:latin typeface="Arial"/>
                        <a:ea typeface="Arial"/>
                        <a:cs typeface="Arial"/>
                        <a:sym typeface="Arial"/>
                      </a:endParaRPr>
                    </a:p>
                  </a:txBody>
                  <a:tcPr marL="0" marR="0" marT="100325" marB="0"/>
                </a:tc>
                <a:tc>
                  <a:txBody>
                    <a:bodyPr/>
                    <a:lstStyle/>
                    <a:p>
                      <a:pPr marL="130810" marR="0" lvl="0" indent="0" algn="l" rtl="0">
                        <a:lnSpc>
                          <a:spcPct val="100000"/>
                        </a:lnSpc>
                        <a:spcBef>
                          <a:spcPts val="0"/>
                        </a:spcBef>
                        <a:spcAft>
                          <a:spcPts val="0"/>
                        </a:spcAft>
                        <a:buNone/>
                      </a:pPr>
                      <a:r>
                        <a:rPr lang="en-US" sz="2000" u="none" strike="noStrike" cap="none">
                          <a:latin typeface="Arial"/>
                          <a:ea typeface="Arial"/>
                          <a:cs typeface="Arial"/>
                          <a:sym typeface="Arial"/>
                        </a:rPr>
                        <a:t>CX register is Zero</a:t>
                      </a:r>
                      <a:endParaRPr sz="2000" u="none" strike="noStrike" cap="none">
                        <a:latin typeface="Arial"/>
                        <a:ea typeface="Arial"/>
                        <a:cs typeface="Arial"/>
                        <a:sym typeface="Arial"/>
                      </a:endParaRPr>
                    </a:p>
                  </a:txBody>
                  <a:tcPr marL="0" marR="0" marT="100325" marB="0"/>
                </a:tc>
                <a:tc>
                  <a:txBody>
                    <a:bodyPr/>
                    <a:lstStyle/>
                    <a:p>
                      <a:pPr marL="248284" marR="0" lvl="0" indent="0" algn="l" rtl="0">
                        <a:lnSpc>
                          <a:spcPct val="100000"/>
                        </a:lnSpc>
                        <a:spcBef>
                          <a:spcPts val="0"/>
                        </a:spcBef>
                        <a:spcAft>
                          <a:spcPts val="0"/>
                        </a:spcAft>
                        <a:buNone/>
                      </a:pPr>
                      <a:r>
                        <a:rPr lang="en-US" sz="2000" u="none" strike="noStrike" cap="none">
                          <a:latin typeface="Arial"/>
                          <a:ea typeface="Arial"/>
                          <a:cs typeface="Arial"/>
                          <a:sym typeface="Arial"/>
                        </a:rPr>
                        <a:t>(CF or ZF)=0</a:t>
                      </a:r>
                      <a:endParaRPr sz="2000" u="none" strike="noStrike" cap="none">
                        <a:latin typeface="Arial"/>
                        <a:ea typeface="Arial"/>
                        <a:cs typeface="Arial"/>
                        <a:sym typeface="Arial"/>
                      </a:endParaRPr>
                    </a:p>
                  </a:txBody>
                  <a:tcPr marL="0" marR="0" marT="100325" marB="0"/>
                </a:tc>
                <a:extLst>
                  <a:ext uri="{0D108BD9-81ED-4DB2-BD59-A6C34878D82A}">
                    <a16:rowId xmlns:a16="http://schemas.microsoft.com/office/drawing/2014/main" val="10006"/>
                  </a:ext>
                </a:extLst>
              </a:tr>
              <a:tr h="531500">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JE</a:t>
                      </a:r>
                      <a:endParaRPr sz="2000" u="none" strike="noStrike" cap="none">
                        <a:latin typeface="Arial"/>
                        <a:ea typeface="Arial"/>
                        <a:cs typeface="Arial"/>
                        <a:sym typeface="Arial"/>
                      </a:endParaRPr>
                    </a:p>
                  </a:txBody>
                  <a:tcPr marL="0" marR="0" marT="99700" marB="0"/>
                </a:tc>
                <a:tc>
                  <a:txBody>
                    <a:bodyPr/>
                    <a:lstStyle/>
                    <a:p>
                      <a:pPr marL="130810" marR="0" lvl="0" indent="0" algn="l" rtl="0">
                        <a:lnSpc>
                          <a:spcPct val="100000"/>
                        </a:lnSpc>
                        <a:spcBef>
                          <a:spcPts val="0"/>
                        </a:spcBef>
                        <a:spcAft>
                          <a:spcPts val="0"/>
                        </a:spcAft>
                        <a:buNone/>
                      </a:pPr>
                      <a:r>
                        <a:rPr lang="en-US" sz="2000" u="none" strike="noStrike" cap="none">
                          <a:latin typeface="Arial"/>
                          <a:ea typeface="Arial"/>
                          <a:cs typeface="Arial"/>
                          <a:sym typeface="Arial"/>
                        </a:rPr>
                        <a:t>Equal</a:t>
                      </a:r>
                      <a:endParaRPr sz="2000" u="none" strike="noStrike" cap="none">
                        <a:latin typeface="Arial"/>
                        <a:ea typeface="Arial"/>
                        <a:cs typeface="Arial"/>
                        <a:sym typeface="Arial"/>
                      </a:endParaRPr>
                    </a:p>
                  </a:txBody>
                  <a:tcPr marL="0" marR="0" marT="99700" marB="0"/>
                </a:tc>
                <a:tc>
                  <a:txBody>
                    <a:bodyPr/>
                    <a:lstStyle/>
                    <a:p>
                      <a:pPr marL="248284" marR="0" lvl="0" indent="0" algn="l" rtl="0">
                        <a:lnSpc>
                          <a:spcPct val="100000"/>
                        </a:lnSpc>
                        <a:spcBef>
                          <a:spcPts val="0"/>
                        </a:spcBef>
                        <a:spcAft>
                          <a:spcPts val="0"/>
                        </a:spcAft>
                        <a:buNone/>
                      </a:pPr>
                      <a:r>
                        <a:rPr lang="en-US" sz="2000" u="none" strike="noStrike" cap="none">
                          <a:latin typeface="Arial"/>
                          <a:ea typeface="Arial"/>
                          <a:cs typeface="Arial"/>
                          <a:sym typeface="Arial"/>
                        </a:rPr>
                        <a:t>ZF=1</a:t>
                      </a:r>
                      <a:endParaRPr sz="2000" u="none" strike="noStrike" cap="none">
                        <a:latin typeface="Arial"/>
                        <a:ea typeface="Arial"/>
                        <a:cs typeface="Arial"/>
                        <a:sym typeface="Arial"/>
                      </a:endParaRPr>
                    </a:p>
                  </a:txBody>
                  <a:tcPr marL="0" marR="0" marT="99700" marB="0"/>
                </a:tc>
                <a:extLst>
                  <a:ext uri="{0D108BD9-81ED-4DB2-BD59-A6C34878D82A}">
                    <a16:rowId xmlns:a16="http://schemas.microsoft.com/office/drawing/2014/main" val="10007"/>
                  </a:ext>
                </a:extLst>
              </a:tr>
              <a:tr h="531500">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JG</a:t>
                      </a:r>
                      <a:endParaRPr sz="2000" u="none" strike="noStrike" cap="none">
                        <a:latin typeface="Arial"/>
                        <a:ea typeface="Arial"/>
                        <a:cs typeface="Arial"/>
                        <a:sym typeface="Arial"/>
                      </a:endParaRPr>
                    </a:p>
                  </a:txBody>
                  <a:tcPr marL="0" marR="0" marT="99050" marB="0"/>
                </a:tc>
                <a:tc>
                  <a:txBody>
                    <a:bodyPr/>
                    <a:lstStyle/>
                    <a:p>
                      <a:pPr marL="130810" marR="0" lvl="0" indent="0" algn="l" rtl="0">
                        <a:lnSpc>
                          <a:spcPct val="100000"/>
                        </a:lnSpc>
                        <a:spcBef>
                          <a:spcPts val="0"/>
                        </a:spcBef>
                        <a:spcAft>
                          <a:spcPts val="0"/>
                        </a:spcAft>
                        <a:buNone/>
                      </a:pPr>
                      <a:r>
                        <a:rPr lang="en-US" sz="2000" u="none" strike="noStrike" cap="none">
                          <a:latin typeface="Arial"/>
                          <a:ea typeface="Arial"/>
                          <a:cs typeface="Arial"/>
                          <a:sym typeface="Arial"/>
                        </a:rPr>
                        <a:t>Greater</a:t>
                      </a:r>
                      <a:endParaRPr sz="2000" u="none" strike="noStrike" cap="none">
                        <a:latin typeface="Arial"/>
                        <a:ea typeface="Arial"/>
                        <a:cs typeface="Arial"/>
                        <a:sym typeface="Arial"/>
                      </a:endParaRPr>
                    </a:p>
                  </a:txBody>
                  <a:tcPr marL="0" marR="0" marT="99050" marB="0"/>
                </a:tc>
                <a:tc>
                  <a:txBody>
                    <a:bodyPr/>
                    <a:lstStyle/>
                    <a:p>
                      <a:pPr marL="248284" marR="0" lvl="0" indent="0" algn="l" rtl="0">
                        <a:lnSpc>
                          <a:spcPct val="100000"/>
                        </a:lnSpc>
                        <a:spcBef>
                          <a:spcPts val="0"/>
                        </a:spcBef>
                        <a:spcAft>
                          <a:spcPts val="0"/>
                        </a:spcAft>
                        <a:buNone/>
                      </a:pPr>
                      <a:r>
                        <a:rPr lang="en-US" sz="2000" u="none" strike="noStrike" cap="none">
                          <a:latin typeface="Arial"/>
                          <a:ea typeface="Arial"/>
                          <a:cs typeface="Arial"/>
                          <a:sym typeface="Arial"/>
                        </a:rPr>
                        <a:t>ZF=0 and SF=OF</a:t>
                      </a:r>
                      <a:endParaRPr sz="2000" u="none" strike="noStrike" cap="none">
                        <a:latin typeface="Arial"/>
                        <a:ea typeface="Arial"/>
                        <a:cs typeface="Arial"/>
                        <a:sym typeface="Arial"/>
                      </a:endParaRPr>
                    </a:p>
                  </a:txBody>
                  <a:tcPr marL="0" marR="0" marT="99050" marB="0"/>
                </a:tc>
                <a:extLst>
                  <a:ext uri="{0D108BD9-81ED-4DB2-BD59-A6C34878D82A}">
                    <a16:rowId xmlns:a16="http://schemas.microsoft.com/office/drawing/2014/main" val="10008"/>
                  </a:ext>
                </a:extLst>
              </a:tr>
              <a:tr h="53212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JGE</a:t>
                      </a:r>
                      <a:endParaRPr sz="2000" u="none" strike="noStrike" cap="none">
                        <a:latin typeface="Arial"/>
                        <a:ea typeface="Arial"/>
                        <a:cs typeface="Arial"/>
                        <a:sym typeface="Arial"/>
                      </a:endParaRPr>
                    </a:p>
                  </a:txBody>
                  <a:tcPr marL="0" marR="0" marT="99700" marB="0"/>
                </a:tc>
                <a:tc>
                  <a:txBody>
                    <a:bodyPr/>
                    <a:lstStyle/>
                    <a:p>
                      <a:pPr marL="130810" marR="0" lvl="0" indent="0" algn="l" rtl="0">
                        <a:lnSpc>
                          <a:spcPct val="100000"/>
                        </a:lnSpc>
                        <a:spcBef>
                          <a:spcPts val="0"/>
                        </a:spcBef>
                        <a:spcAft>
                          <a:spcPts val="0"/>
                        </a:spcAft>
                        <a:buNone/>
                      </a:pPr>
                      <a:r>
                        <a:rPr lang="en-US" sz="2000" u="none" strike="noStrike" cap="none">
                          <a:latin typeface="Arial"/>
                          <a:ea typeface="Arial"/>
                          <a:cs typeface="Arial"/>
                          <a:sym typeface="Arial"/>
                        </a:rPr>
                        <a:t>Greater or Equal</a:t>
                      </a:r>
                      <a:endParaRPr sz="2000" u="none" strike="noStrike" cap="none">
                        <a:latin typeface="Arial"/>
                        <a:ea typeface="Arial"/>
                        <a:cs typeface="Arial"/>
                        <a:sym typeface="Arial"/>
                      </a:endParaRPr>
                    </a:p>
                  </a:txBody>
                  <a:tcPr marL="0" marR="0" marT="99700" marB="0"/>
                </a:tc>
                <a:tc>
                  <a:txBody>
                    <a:bodyPr/>
                    <a:lstStyle/>
                    <a:p>
                      <a:pPr marL="248284" marR="0" lvl="0" indent="0" algn="l" rtl="0">
                        <a:lnSpc>
                          <a:spcPct val="100000"/>
                        </a:lnSpc>
                        <a:spcBef>
                          <a:spcPts val="0"/>
                        </a:spcBef>
                        <a:spcAft>
                          <a:spcPts val="0"/>
                        </a:spcAft>
                        <a:buNone/>
                      </a:pPr>
                      <a:r>
                        <a:rPr lang="en-US" sz="2000" u="none" strike="noStrike" cap="none">
                          <a:latin typeface="Arial"/>
                          <a:ea typeface="Arial"/>
                          <a:cs typeface="Arial"/>
                          <a:sym typeface="Arial"/>
                        </a:rPr>
                        <a:t>SF=OF</a:t>
                      </a:r>
                      <a:endParaRPr sz="2000" u="none" strike="noStrike" cap="none">
                        <a:latin typeface="Arial"/>
                        <a:ea typeface="Arial"/>
                        <a:cs typeface="Arial"/>
                        <a:sym typeface="Arial"/>
                      </a:endParaRPr>
                    </a:p>
                  </a:txBody>
                  <a:tcPr marL="0" marR="0" marT="99700" marB="0"/>
                </a:tc>
                <a:extLst>
                  <a:ext uri="{0D108BD9-81ED-4DB2-BD59-A6C34878D82A}">
                    <a16:rowId xmlns:a16="http://schemas.microsoft.com/office/drawing/2014/main" val="10009"/>
                  </a:ext>
                </a:extLst>
              </a:tr>
              <a:tr h="407950">
                <a:tc>
                  <a:txBody>
                    <a:bodyPr/>
                    <a:lstStyle/>
                    <a:p>
                      <a:pPr marL="31750" marR="0" lvl="0" indent="0" algn="l" rtl="0">
                        <a:lnSpc>
                          <a:spcPct val="116250"/>
                        </a:lnSpc>
                        <a:spcBef>
                          <a:spcPts val="0"/>
                        </a:spcBef>
                        <a:spcAft>
                          <a:spcPts val="0"/>
                        </a:spcAft>
                        <a:buNone/>
                      </a:pPr>
                      <a:r>
                        <a:rPr lang="en-US" sz="2000" u="none" strike="noStrike" cap="none">
                          <a:latin typeface="Arial"/>
                          <a:ea typeface="Arial"/>
                          <a:cs typeface="Arial"/>
                          <a:sym typeface="Arial"/>
                        </a:rPr>
                        <a:t>JL</a:t>
                      </a:r>
                      <a:endParaRPr sz="2000" u="none" strike="noStrike" cap="none">
                        <a:latin typeface="Arial"/>
                        <a:ea typeface="Arial"/>
                        <a:cs typeface="Arial"/>
                        <a:sym typeface="Arial"/>
                      </a:endParaRPr>
                    </a:p>
                  </a:txBody>
                  <a:tcPr marL="0" marR="0" marT="99700" marB="0"/>
                </a:tc>
                <a:tc>
                  <a:txBody>
                    <a:bodyPr/>
                    <a:lstStyle/>
                    <a:p>
                      <a:pPr marL="130810" marR="0" lvl="0" indent="0" algn="l" rtl="0">
                        <a:lnSpc>
                          <a:spcPct val="116250"/>
                        </a:lnSpc>
                        <a:spcBef>
                          <a:spcPts val="0"/>
                        </a:spcBef>
                        <a:spcAft>
                          <a:spcPts val="0"/>
                        </a:spcAft>
                        <a:buNone/>
                      </a:pPr>
                      <a:r>
                        <a:rPr lang="en-US" sz="2000" u="none" strike="noStrike" cap="none">
                          <a:latin typeface="Arial"/>
                          <a:ea typeface="Arial"/>
                          <a:cs typeface="Arial"/>
                          <a:sym typeface="Arial"/>
                        </a:rPr>
                        <a:t>Less</a:t>
                      </a:r>
                      <a:endParaRPr sz="2000" u="none" strike="noStrike" cap="none">
                        <a:latin typeface="Arial"/>
                        <a:ea typeface="Arial"/>
                        <a:cs typeface="Arial"/>
                        <a:sym typeface="Arial"/>
                      </a:endParaRPr>
                    </a:p>
                  </a:txBody>
                  <a:tcPr marL="0" marR="0" marT="99700" marB="0"/>
                </a:tc>
                <a:tc>
                  <a:txBody>
                    <a:bodyPr/>
                    <a:lstStyle/>
                    <a:p>
                      <a:pPr marL="248284" marR="0" lvl="0" indent="0" algn="l" rtl="0">
                        <a:lnSpc>
                          <a:spcPct val="116250"/>
                        </a:lnSpc>
                        <a:spcBef>
                          <a:spcPts val="0"/>
                        </a:spcBef>
                        <a:spcAft>
                          <a:spcPts val="0"/>
                        </a:spcAft>
                        <a:buNone/>
                      </a:pPr>
                      <a:r>
                        <a:rPr lang="en-US" sz="2000" u="none" strike="noStrike" cap="none">
                          <a:latin typeface="Arial"/>
                          <a:ea typeface="Arial"/>
                          <a:cs typeface="Arial"/>
                          <a:sym typeface="Arial"/>
                        </a:rPr>
                        <a:t>(SF XOR OF) = 1</a:t>
                      </a:r>
                      <a:endParaRPr/>
                    </a:p>
                  </a:txBody>
                  <a:tcPr marL="0" marR="0" marT="99700" marB="0"/>
                </a:tc>
                <a:extLst>
                  <a:ext uri="{0D108BD9-81ED-4DB2-BD59-A6C34878D82A}">
                    <a16:rowId xmlns:a16="http://schemas.microsoft.com/office/drawing/2014/main" val="10010"/>
                  </a:ext>
                </a:extLst>
              </a:tr>
            </a:tbl>
          </a:graphicData>
        </a:graphic>
      </p:graphicFrame>
      <p:sp>
        <p:nvSpPr>
          <p:cNvPr id="1107" name="Google Shape;1107;p69"/>
          <p:cNvSpPr txBox="1">
            <a:spLocks noGrp="1"/>
          </p:cNvSpPr>
          <p:nvPr>
            <p:ph type="title"/>
          </p:nvPr>
        </p:nvSpPr>
        <p:spPr>
          <a:xfrm>
            <a:off x="306070" y="186690"/>
            <a:ext cx="857885"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a:solidFill>
                  <a:srgbClr val="FC1D0C"/>
                </a:solidFill>
                <a:latin typeface="Arial"/>
                <a:ea typeface="Arial"/>
                <a:cs typeface="Arial"/>
                <a:sym typeface="Arial"/>
              </a:rPr>
              <a:t>TYPES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70"/>
          <p:cNvSpPr txBox="1"/>
          <p:nvPr/>
        </p:nvSpPr>
        <p:spPr>
          <a:xfrm>
            <a:off x="534669" y="238759"/>
            <a:ext cx="1379220" cy="4965700"/>
          </a:xfrm>
          <a:prstGeom prst="rect">
            <a:avLst/>
          </a:prstGeom>
          <a:noFill/>
          <a:ln>
            <a:noFill/>
          </a:ln>
        </p:spPr>
        <p:txBody>
          <a:bodyPr spcFirstLastPara="1" wrap="square" lIns="0" tIns="12700" rIns="0" bIns="0" anchor="t" anchorCtr="0">
            <a:spAutoFit/>
          </a:bodyPr>
          <a:lstStyle/>
          <a:p>
            <a:pPr marL="107950" marR="0" lvl="0" indent="0" algn="l" rtl="0">
              <a:lnSpc>
                <a:spcPct val="100000"/>
              </a:lnSpc>
              <a:spcBef>
                <a:spcPts val="0"/>
              </a:spcBef>
              <a:spcAft>
                <a:spcPts val="0"/>
              </a:spcAft>
              <a:buNone/>
            </a:pPr>
            <a:r>
              <a:rPr lang="en-US" sz="2000" b="1">
                <a:solidFill>
                  <a:schemeClr val="dk1"/>
                </a:solidFill>
                <a:latin typeface="Arial"/>
                <a:ea typeface="Arial"/>
                <a:cs typeface="Arial"/>
                <a:sym typeface="Arial"/>
              </a:rPr>
              <a:t>Mnemonic</a:t>
            </a:r>
            <a:endParaRPr sz="2000">
              <a:solidFill>
                <a:schemeClr val="dk1"/>
              </a:solidFill>
              <a:latin typeface="Arial"/>
              <a:ea typeface="Arial"/>
              <a:cs typeface="Arial"/>
              <a:sym typeface="Arial"/>
            </a:endParaRPr>
          </a:p>
          <a:p>
            <a:pPr marL="12700" marR="0" lvl="0" indent="0" algn="l" rtl="0">
              <a:lnSpc>
                <a:spcPct val="100000"/>
              </a:lnSpc>
              <a:spcBef>
                <a:spcPts val="1650"/>
              </a:spcBef>
              <a:spcAft>
                <a:spcPts val="0"/>
              </a:spcAft>
              <a:buNone/>
            </a:pPr>
            <a:r>
              <a:rPr lang="en-US" sz="2000">
                <a:solidFill>
                  <a:schemeClr val="dk1"/>
                </a:solidFill>
                <a:latin typeface="Arial"/>
                <a:ea typeface="Arial"/>
                <a:cs typeface="Arial"/>
                <a:sym typeface="Arial"/>
              </a:rPr>
              <a:t>JLE</a:t>
            </a:r>
            <a:endParaRPr sz="2000">
              <a:solidFill>
                <a:schemeClr val="dk1"/>
              </a:solidFill>
              <a:latin typeface="Arial"/>
              <a:ea typeface="Arial"/>
              <a:cs typeface="Arial"/>
              <a:sym typeface="Arial"/>
            </a:endParaRPr>
          </a:p>
          <a:p>
            <a:pPr marL="12700" marR="679450" lvl="0" indent="0" algn="l" rtl="0">
              <a:lnSpc>
                <a:spcPct val="169000"/>
              </a:lnSpc>
              <a:spcBef>
                <a:spcPts val="5"/>
              </a:spcBef>
              <a:spcAft>
                <a:spcPts val="0"/>
              </a:spcAft>
              <a:buNone/>
            </a:pPr>
            <a:r>
              <a:rPr lang="en-US" sz="2000">
                <a:solidFill>
                  <a:schemeClr val="dk1"/>
                </a:solidFill>
                <a:latin typeface="Arial"/>
                <a:ea typeface="Arial"/>
                <a:cs typeface="Arial"/>
                <a:sym typeface="Arial"/>
              </a:rPr>
              <a:t>JNA  JNAE  JNB  JNBE  JNC  JNE  JNG  JNGE</a:t>
            </a:r>
            <a:endParaRPr sz="2000">
              <a:solidFill>
                <a:schemeClr val="dk1"/>
              </a:solidFill>
              <a:latin typeface="Arial"/>
              <a:ea typeface="Arial"/>
              <a:cs typeface="Arial"/>
              <a:sym typeface="Arial"/>
            </a:endParaRPr>
          </a:p>
        </p:txBody>
      </p:sp>
      <p:sp>
        <p:nvSpPr>
          <p:cNvPr id="1113" name="Google Shape;1113;p70"/>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64</a:t>
            </a:fld>
            <a:endParaRPr/>
          </a:p>
        </p:txBody>
      </p:sp>
      <p:sp>
        <p:nvSpPr>
          <p:cNvPr id="1114" name="Google Shape;1114;p70"/>
          <p:cNvSpPr txBox="1"/>
          <p:nvPr/>
        </p:nvSpPr>
        <p:spPr>
          <a:xfrm>
            <a:off x="4832350" y="238759"/>
            <a:ext cx="2841625" cy="4965700"/>
          </a:xfrm>
          <a:prstGeom prst="rect">
            <a:avLst/>
          </a:prstGeom>
          <a:noFill/>
          <a:ln>
            <a:noFill/>
          </a:ln>
        </p:spPr>
        <p:txBody>
          <a:bodyPr spcFirstLastPara="1" wrap="square" lIns="0" tIns="12700" rIns="0" bIns="0" anchor="t" anchorCtr="0">
            <a:spAutoFit/>
          </a:bodyPr>
          <a:lstStyle/>
          <a:p>
            <a:pPr marL="1315720" marR="0" lvl="0" indent="0" algn="l" rtl="0">
              <a:lnSpc>
                <a:spcPct val="100000"/>
              </a:lnSpc>
              <a:spcBef>
                <a:spcPts val="0"/>
              </a:spcBef>
              <a:spcAft>
                <a:spcPts val="0"/>
              </a:spcAft>
              <a:buNone/>
            </a:pPr>
            <a:r>
              <a:rPr lang="en-US" sz="2000" b="1">
                <a:solidFill>
                  <a:schemeClr val="dk1"/>
                </a:solidFill>
                <a:latin typeface="Arial"/>
                <a:ea typeface="Arial"/>
                <a:cs typeface="Arial"/>
                <a:sym typeface="Arial"/>
              </a:rPr>
              <a:t>condition</a:t>
            </a:r>
            <a:endParaRPr sz="2000">
              <a:solidFill>
                <a:schemeClr val="dk1"/>
              </a:solidFill>
              <a:latin typeface="Arial"/>
              <a:ea typeface="Arial"/>
              <a:cs typeface="Arial"/>
              <a:sym typeface="Arial"/>
            </a:endParaRPr>
          </a:p>
          <a:p>
            <a:pPr marL="12700" marR="5080" lvl="0" indent="0" algn="l" rtl="0">
              <a:lnSpc>
                <a:spcPct val="203000"/>
              </a:lnSpc>
              <a:spcBef>
                <a:spcPts val="400"/>
              </a:spcBef>
              <a:spcAft>
                <a:spcPts val="0"/>
              </a:spcAft>
              <a:buNone/>
            </a:pPr>
            <a:r>
              <a:rPr lang="en-US" sz="2000">
                <a:solidFill>
                  <a:schemeClr val="dk1"/>
                </a:solidFill>
                <a:latin typeface="Arial"/>
                <a:ea typeface="Arial"/>
                <a:cs typeface="Arial"/>
                <a:sym typeface="Arial"/>
              </a:rPr>
              <a:t>((SF XOR OF) or ZF) = 1  CF =1 or Zf=1</a:t>
            </a:r>
            <a:endParaRPr sz="2000">
              <a:solidFill>
                <a:schemeClr val="dk1"/>
              </a:solidFill>
              <a:latin typeface="Arial"/>
              <a:ea typeface="Arial"/>
              <a:cs typeface="Arial"/>
              <a:sym typeface="Arial"/>
            </a:endParaRPr>
          </a:p>
          <a:p>
            <a:pPr marL="12700" marR="0" lvl="0" indent="0" algn="l" rtl="0">
              <a:lnSpc>
                <a:spcPct val="100000"/>
              </a:lnSpc>
              <a:spcBef>
                <a:spcPts val="1240"/>
              </a:spcBef>
              <a:spcAft>
                <a:spcPts val="0"/>
              </a:spcAft>
              <a:buNone/>
            </a:pPr>
            <a:r>
              <a:rPr lang="en-US" sz="2000">
                <a:solidFill>
                  <a:schemeClr val="dk1"/>
                </a:solidFill>
                <a:latin typeface="Arial"/>
                <a:ea typeface="Arial"/>
                <a:cs typeface="Arial"/>
                <a:sym typeface="Arial"/>
              </a:rPr>
              <a:t>CF = 1</a:t>
            </a:r>
            <a:endParaRPr sz="2000">
              <a:solidFill>
                <a:schemeClr val="dk1"/>
              </a:solidFill>
              <a:latin typeface="Arial"/>
              <a:ea typeface="Arial"/>
              <a:cs typeface="Arial"/>
              <a:sym typeface="Arial"/>
            </a:endParaRPr>
          </a:p>
          <a:p>
            <a:pPr marL="12700" marR="0" lvl="0" indent="0" algn="l" rtl="0">
              <a:lnSpc>
                <a:spcPct val="100000"/>
              </a:lnSpc>
              <a:spcBef>
                <a:spcPts val="1660"/>
              </a:spcBef>
              <a:spcAft>
                <a:spcPts val="0"/>
              </a:spcAft>
              <a:buNone/>
            </a:pPr>
            <a:r>
              <a:rPr lang="en-US" sz="2000">
                <a:solidFill>
                  <a:schemeClr val="dk1"/>
                </a:solidFill>
                <a:latin typeface="Arial"/>
                <a:ea typeface="Arial"/>
                <a:cs typeface="Arial"/>
                <a:sym typeface="Arial"/>
              </a:rPr>
              <a:t>CF = 0</a:t>
            </a:r>
            <a:endParaRPr sz="2000">
              <a:solidFill>
                <a:schemeClr val="dk1"/>
              </a:solidFill>
              <a:latin typeface="Arial"/>
              <a:ea typeface="Arial"/>
              <a:cs typeface="Arial"/>
              <a:sym typeface="Arial"/>
            </a:endParaRPr>
          </a:p>
          <a:p>
            <a:pPr marL="12700" marR="744855" lvl="0" indent="0" algn="l" rtl="0">
              <a:lnSpc>
                <a:spcPct val="203500"/>
              </a:lnSpc>
              <a:spcBef>
                <a:spcPts val="395"/>
              </a:spcBef>
              <a:spcAft>
                <a:spcPts val="0"/>
              </a:spcAft>
              <a:buNone/>
            </a:pPr>
            <a:r>
              <a:rPr lang="en-US" sz="2000">
                <a:solidFill>
                  <a:schemeClr val="dk1"/>
                </a:solidFill>
                <a:latin typeface="Arial"/>
                <a:ea typeface="Arial"/>
                <a:cs typeface="Arial"/>
                <a:sym typeface="Arial"/>
              </a:rPr>
              <a:t>CF = 0 and ZF = 0  CF = 0</a:t>
            </a:r>
            <a:endParaRPr sz="2000">
              <a:solidFill>
                <a:schemeClr val="dk1"/>
              </a:solidFill>
              <a:latin typeface="Arial"/>
              <a:ea typeface="Arial"/>
              <a:cs typeface="Arial"/>
              <a:sym typeface="Arial"/>
            </a:endParaRPr>
          </a:p>
          <a:p>
            <a:pPr marL="12700" marR="0" lvl="0" indent="0" algn="l" rtl="0">
              <a:lnSpc>
                <a:spcPct val="100000"/>
              </a:lnSpc>
              <a:spcBef>
                <a:spcPts val="1235"/>
              </a:spcBef>
              <a:spcAft>
                <a:spcPts val="0"/>
              </a:spcAft>
              <a:buNone/>
            </a:pPr>
            <a:r>
              <a:rPr lang="en-US" sz="2000">
                <a:solidFill>
                  <a:schemeClr val="dk1"/>
                </a:solidFill>
                <a:latin typeface="Arial"/>
                <a:ea typeface="Arial"/>
                <a:cs typeface="Arial"/>
                <a:sym typeface="Arial"/>
              </a:rPr>
              <a:t>ZF = 0</a:t>
            </a:r>
            <a:endParaRPr sz="2000">
              <a:solidFill>
                <a:schemeClr val="dk1"/>
              </a:solidFill>
              <a:latin typeface="Arial"/>
              <a:ea typeface="Arial"/>
              <a:cs typeface="Arial"/>
              <a:sym typeface="Arial"/>
            </a:endParaRPr>
          </a:p>
          <a:p>
            <a:pPr marL="12700" marR="144780" lvl="0" indent="0" algn="l" rtl="0">
              <a:lnSpc>
                <a:spcPct val="168800"/>
              </a:lnSpc>
              <a:spcBef>
                <a:spcPts val="5"/>
              </a:spcBef>
              <a:spcAft>
                <a:spcPts val="0"/>
              </a:spcAft>
              <a:buNone/>
            </a:pPr>
            <a:r>
              <a:rPr lang="en-US" sz="2000">
                <a:solidFill>
                  <a:schemeClr val="dk1"/>
                </a:solidFill>
                <a:latin typeface="Arial"/>
                <a:ea typeface="Arial"/>
                <a:cs typeface="Arial"/>
                <a:sym typeface="Arial"/>
              </a:rPr>
              <a:t>((SF XOR OF) or ZF)=1  (SF XOR OF) = 1</a:t>
            </a:r>
            <a:endParaRPr sz="2000">
              <a:solidFill>
                <a:schemeClr val="dk1"/>
              </a:solidFill>
              <a:latin typeface="Arial"/>
              <a:ea typeface="Arial"/>
              <a:cs typeface="Arial"/>
              <a:sym typeface="Arial"/>
            </a:endParaRPr>
          </a:p>
        </p:txBody>
      </p:sp>
      <p:sp>
        <p:nvSpPr>
          <p:cNvPr id="1115" name="Google Shape;1115;p70"/>
          <p:cNvSpPr txBox="1"/>
          <p:nvPr/>
        </p:nvSpPr>
        <p:spPr>
          <a:xfrm>
            <a:off x="534669" y="5577840"/>
            <a:ext cx="47879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JNL</a:t>
            </a:r>
            <a:endParaRPr sz="2000">
              <a:solidFill>
                <a:schemeClr val="dk1"/>
              </a:solidFill>
              <a:latin typeface="Arial"/>
              <a:ea typeface="Arial"/>
              <a:cs typeface="Arial"/>
              <a:sym typeface="Arial"/>
            </a:endParaRPr>
          </a:p>
        </p:txBody>
      </p:sp>
      <p:sp>
        <p:nvSpPr>
          <p:cNvPr id="1116" name="Google Shape;1116;p70"/>
          <p:cNvSpPr txBox="1"/>
          <p:nvPr/>
        </p:nvSpPr>
        <p:spPr>
          <a:xfrm>
            <a:off x="2165350" y="238759"/>
            <a:ext cx="2369820" cy="5669280"/>
          </a:xfrm>
          <a:prstGeom prst="rect">
            <a:avLst/>
          </a:prstGeom>
          <a:noFill/>
          <a:ln>
            <a:noFill/>
          </a:ln>
        </p:spPr>
        <p:txBody>
          <a:bodyPr spcFirstLastPara="1" wrap="square" lIns="0" tIns="12700" rIns="0" bIns="0" anchor="t" anchorCtr="0">
            <a:spAutoFit/>
          </a:bodyPr>
          <a:lstStyle/>
          <a:p>
            <a:pPr marL="732155" marR="0" lvl="0" indent="0" algn="l" rtl="0">
              <a:lnSpc>
                <a:spcPct val="100000"/>
              </a:lnSpc>
              <a:spcBef>
                <a:spcPts val="0"/>
              </a:spcBef>
              <a:spcAft>
                <a:spcPts val="0"/>
              </a:spcAft>
              <a:buNone/>
            </a:pPr>
            <a:r>
              <a:rPr lang="en-US" sz="2000" b="1">
                <a:solidFill>
                  <a:schemeClr val="dk1"/>
                </a:solidFill>
                <a:latin typeface="Arial"/>
                <a:ea typeface="Arial"/>
                <a:cs typeface="Arial"/>
                <a:sym typeface="Arial"/>
              </a:rPr>
              <a:t>meaning</a:t>
            </a:r>
            <a:endParaRPr sz="2000">
              <a:solidFill>
                <a:schemeClr val="dk1"/>
              </a:solidFill>
              <a:latin typeface="Arial"/>
              <a:ea typeface="Arial"/>
              <a:cs typeface="Arial"/>
              <a:sym typeface="Arial"/>
            </a:endParaRPr>
          </a:p>
          <a:p>
            <a:pPr marL="12700" marR="793115" lvl="0" indent="0" algn="l" rtl="0">
              <a:lnSpc>
                <a:spcPct val="203000"/>
              </a:lnSpc>
              <a:spcBef>
                <a:spcPts val="400"/>
              </a:spcBef>
              <a:spcAft>
                <a:spcPts val="0"/>
              </a:spcAft>
              <a:buNone/>
            </a:pPr>
            <a:r>
              <a:rPr lang="en-US" sz="2000">
                <a:solidFill>
                  <a:schemeClr val="dk1"/>
                </a:solidFill>
                <a:latin typeface="Arial"/>
                <a:ea typeface="Arial"/>
                <a:cs typeface="Arial"/>
                <a:sym typeface="Arial"/>
              </a:rPr>
              <a:t>Less or Equal  Not Above</a:t>
            </a:r>
            <a:endParaRPr sz="2000">
              <a:solidFill>
                <a:schemeClr val="dk1"/>
              </a:solidFill>
              <a:latin typeface="Arial"/>
              <a:ea typeface="Arial"/>
              <a:cs typeface="Arial"/>
              <a:sym typeface="Arial"/>
            </a:endParaRPr>
          </a:p>
          <a:p>
            <a:pPr marL="12700" marR="0" lvl="0" indent="0" algn="l" rtl="0">
              <a:lnSpc>
                <a:spcPct val="100000"/>
              </a:lnSpc>
              <a:spcBef>
                <a:spcPts val="1240"/>
              </a:spcBef>
              <a:spcAft>
                <a:spcPts val="0"/>
              </a:spcAft>
              <a:buNone/>
            </a:pPr>
            <a:r>
              <a:rPr lang="en-US" sz="2000">
                <a:solidFill>
                  <a:schemeClr val="dk1"/>
                </a:solidFill>
                <a:latin typeface="Arial"/>
                <a:ea typeface="Arial"/>
                <a:cs typeface="Arial"/>
                <a:sym typeface="Arial"/>
              </a:rPr>
              <a:t>Not Above nor Equal</a:t>
            </a:r>
            <a:endParaRPr sz="2000">
              <a:solidFill>
                <a:schemeClr val="dk1"/>
              </a:solidFill>
              <a:latin typeface="Arial"/>
              <a:ea typeface="Arial"/>
              <a:cs typeface="Arial"/>
              <a:sym typeface="Arial"/>
            </a:endParaRPr>
          </a:p>
          <a:p>
            <a:pPr marL="12700" marR="0" lvl="0" indent="0" algn="l" rtl="0">
              <a:lnSpc>
                <a:spcPct val="100000"/>
              </a:lnSpc>
              <a:spcBef>
                <a:spcPts val="1660"/>
              </a:spcBef>
              <a:spcAft>
                <a:spcPts val="0"/>
              </a:spcAft>
              <a:buNone/>
            </a:pPr>
            <a:r>
              <a:rPr lang="en-US" sz="2000">
                <a:solidFill>
                  <a:schemeClr val="dk1"/>
                </a:solidFill>
                <a:latin typeface="Arial"/>
                <a:ea typeface="Arial"/>
                <a:cs typeface="Arial"/>
                <a:sym typeface="Arial"/>
              </a:rPr>
              <a:t>Not Below</a:t>
            </a:r>
            <a:endParaRPr sz="2000">
              <a:solidFill>
                <a:schemeClr val="dk1"/>
              </a:solidFill>
              <a:latin typeface="Arial"/>
              <a:ea typeface="Arial"/>
              <a:cs typeface="Arial"/>
              <a:sym typeface="Arial"/>
            </a:endParaRPr>
          </a:p>
          <a:p>
            <a:pPr marL="12700" marR="35560" lvl="0" indent="0" algn="l" rtl="0">
              <a:lnSpc>
                <a:spcPct val="203500"/>
              </a:lnSpc>
              <a:spcBef>
                <a:spcPts val="395"/>
              </a:spcBef>
              <a:spcAft>
                <a:spcPts val="0"/>
              </a:spcAft>
              <a:buNone/>
            </a:pPr>
            <a:r>
              <a:rPr lang="en-US" sz="2000">
                <a:solidFill>
                  <a:schemeClr val="dk1"/>
                </a:solidFill>
                <a:latin typeface="Arial"/>
                <a:ea typeface="Arial"/>
                <a:cs typeface="Arial"/>
                <a:sym typeface="Arial"/>
              </a:rPr>
              <a:t>Not Below nor Equal  Not Carry</a:t>
            </a:r>
            <a:endParaRPr sz="2000">
              <a:solidFill>
                <a:schemeClr val="dk1"/>
              </a:solidFill>
              <a:latin typeface="Arial"/>
              <a:ea typeface="Arial"/>
              <a:cs typeface="Arial"/>
              <a:sym typeface="Arial"/>
            </a:endParaRPr>
          </a:p>
          <a:p>
            <a:pPr marL="12700" marR="0" lvl="0" indent="0" algn="l" rtl="0">
              <a:lnSpc>
                <a:spcPct val="100000"/>
              </a:lnSpc>
              <a:spcBef>
                <a:spcPts val="1235"/>
              </a:spcBef>
              <a:spcAft>
                <a:spcPts val="0"/>
              </a:spcAft>
              <a:buNone/>
            </a:pPr>
            <a:r>
              <a:rPr lang="en-US" sz="2000">
                <a:solidFill>
                  <a:schemeClr val="dk1"/>
                </a:solidFill>
                <a:latin typeface="Arial"/>
                <a:ea typeface="Arial"/>
                <a:cs typeface="Arial"/>
                <a:sym typeface="Arial"/>
              </a:rPr>
              <a:t>Not Equal</a:t>
            </a:r>
            <a:endParaRPr sz="2000">
              <a:solidFill>
                <a:schemeClr val="dk1"/>
              </a:solidFill>
              <a:latin typeface="Arial"/>
              <a:ea typeface="Arial"/>
              <a:cs typeface="Arial"/>
              <a:sym typeface="Arial"/>
            </a:endParaRPr>
          </a:p>
          <a:p>
            <a:pPr marL="12700" marR="0" lvl="0" indent="0" algn="l" rtl="0">
              <a:lnSpc>
                <a:spcPct val="100000"/>
              </a:lnSpc>
              <a:spcBef>
                <a:spcPts val="1660"/>
              </a:spcBef>
              <a:spcAft>
                <a:spcPts val="0"/>
              </a:spcAft>
              <a:buNone/>
            </a:pPr>
            <a:r>
              <a:rPr lang="en-US" sz="2000">
                <a:solidFill>
                  <a:schemeClr val="dk1"/>
                </a:solidFill>
                <a:latin typeface="Arial"/>
                <a:ea typeface="Arial"/>
                <a:cs typeface="Arial"/>
                <a:sym typeface="Arial"/>
              </a:rPr>
              <a:t>Not Greater</a:t>
            </a:r>
            <a:endParaRPr sz="2000">
              <a:solidFill>
                <a:schemeClr val="dk1"/>
              </a:solidFill>
              <a:latin typeface="Arial"/>
              <a:ea typeface="Arial"/>
              <a:cs typeface="Arial"/>
              <a:sym typeface="Arial"/>
            </a:endParaRPr>
          </a:p>
          <a:p>
            <a:pPr marL="12700" marR="582930" lvl="0" indent="0" algn="l" rtl="0">
              <a:lnSpc>
                <a:spcPct val="111500"/>
              </a:lnSpc>
              <a:spcBef>
                <a:spcPts val="1864"/>
              </a:spcBef>
              <a:spcAft>
                <a:spcPts val="0"/>
              </a:spcAft>
              <a:buNone/>
            </a:pPr>
            <a:r>
              <a:rPr lang="en-US" sz="2000">
                <a:solidFill>
                  <a:schemeClr val="dk1"/>
                </a:solidFill>
                <a:latin typeface="Arial"/>
                <a:ea typeface="Arial"/>
                <a:cs typeface="Arial"/>
                <a:sym typeface="Arial"/>
              </a:rPr>
              <a:t>Not Greater nor  Equal</a:t>
            </a:r>
            <a:endParaRPr sz="2000">
              <a:solidFill>
                <a:schemeClr val="dk1"/>
              </a:solidFill>
              <a:latin typeface="Arial"/>
              <a:ea typeface="Arial"/>
              <a:cs typeface="Arial"/>
              <a:sym typeface="Arial"/>
            </a:endParaRPr>
          </a:p>
          <a:p>
            <a:pPr marL="12700" marR="0" lvl="0" indent="0" algn="l" rtl="0">
              <a:lnSpc>
                <a:spcPct val="100000"/>
              </a:lnSpc>
              <a:spcBef>
                <a:spcPts val="865"/>
              </a:spcBef>
              <a:spcAft>
                <a:spcPts val="0"/>
              </a:spcAft>
              <a:buNone/>
            </a:pPr>
            <a:r>
              <a:rPr lang="en-US" sz="2000">
                <a:solidFill>
                  <a:schemeClr val="dk1"/>
                </a:solidFill>
                <a:latin typeface="Arial"/>
                <a:ea typeface="Arial"/>
                <a:cs typeface="Arial"/>
                <a:sym typeface="Arial"/>
              </a:rPr>
              <a:t>Not Less</a:t>
            </a:r>
            <a:endParaRPr sz="2000">
              <a:solidFill>
                <a:schemeClr val="dk1"/>
              </a:solidFill>
              <a:latin typeface="Arial"/>
              <a:ea typeface="Arial"/>
              <a:cs typeface="Arial"/>
              <a:sym typeface="Arial"/>
            </a:endParaRPr>
          </a:p>
        </p:txBody>
      </p:sp>
      <p:sp>
        <p:nvSpPr>
          <p:cNvPr id="1117" name="Google Shape;1117;p70"/>
          <p:cNvSpPr txBox="1"/>
          <p:nvPr/>
        </p:nvSpPr>
        <p:spPr>
          <a:xfrm>
            <a:off x="4832350" y="5577840"/>
            <a:ext cx="991869"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SF = OF</a:t>
            </a:r>
            <a:endParaRPr sz="2000">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graphicFrame>
        <p:nvGraphicFramePr>
          <p:cNvPr id="1122" name="Google Shape;1122;p71"/>
          <p:cNvGraphicFramePr/>
          <p:nvPr/>
        </p:nvGraphicFramePr>
        <p:xfrm>
          <a:off x="439419" y="655250"/>
          <a:ext cx="3000000" cy="3000000"/>
        </p:xfrm>
        <a:graphic>
          <a:graphicData uri="http://schemas.openxmlformats.org/drawingml/2006/table">
            <a:tbl>
              <a:tblPr firstRow="1" bandRow="1">
                <a:noFill/>
                <a:tableStyleId>{BD6958E2-4D59-4B7E-A24A-5A335BC5D1EE}</a:tableStyleId>
              </a:tblPr>
              <a:tblGrid>
                <a:gridCol w="1387475">
                  <a:extLst>
                    <a:ext uri="{9D8B030D-6E8A-4147-A177-3AD203B41FA5}">
                      <a16:colId xmlns:a16="http://schemas.microsoft.com/office/drawing/2014/main" val="20000"/>
                    </a:ext>
                  </a:extLst>
                </a:gridCol>
                <a:gridCol w="2559050">
                  <a:extLst>
                    <a:ext uri="{9D8B030D-6E8A-4147-A177-3AD203B41FA5}">
                      <a16:colId xmlns:a16="http://schemas.microsoft.com/office/drawing/2014/main" val="20001"/>
                    </a:ext>
                  </a:extLst>
                </a:gridCol>
                <a:gridCol w="2821950">
                  <a:extLst>
                    <a:ext uri="{9D8B030D-6E8A-4147-A177-3AD203B41FA5}">
                      <a16:colId xmlns:a16="http://schemas.microsoft.com/office/drawing/2014/main" val="20002"/>
                    </a:ext>
                  </a:extLst>
                </a:gridCol>
              </a:tblGrid>
              <a:tr h="340000">
                <a:tc>
                  <a:txBody>
                    <a:bodyPr/>
                    <a:lstStyle/>
                    <a:p>
                      <a:pPr marL="34925" marR="0" lvl="0" indent="0" algn="l" rtl="0">
                        <a:lnSpc>
                          <a:spcPct val="110500"/>
                        </a:lnSpc>
                        <a:spcBef>
                          <a:spcPts val="0"/>
                        </a:spcBef>
                        <a:spcAft>
                          <a:spcPts val="0"/>
                        </a:spcAft>
                        <a:buNone/>
                      </a:pPr>
                      <a:r>
                        <a:rPr lang="en-US" sz="2000" b="1" u="none" strike="noStrike" cap="none">
                          <a:latin typeface="Arial"/>
                          <a:ea typeface="Arial"/>
                          <a:cs typeface="Arial"/>
                          <a:sym typeface="Arial"/>
                        </a:rPr>
                        <a:t>Mnemonic</a:t>
                      </a:r>
                      <a:endParaRPr sz="2000" u="none" strike="noStrike" cap="none">
                        <a:latin typeface="Arial"/>
                        <a:ea typeface="Arial"/>
                        <a:cs typeface="Arial"/>
                        <a:sym typeface="Arial"/>
                      </a:endParaRPr>
                    </a:p>
                  </a:txBody>
                  <a:tcPr marL="0" marR="0" marT="0" marB="0"/>
                </a:tc>
                <a:tc>
                  <a:txBody>
                    <a:bodyPr/>
                    <a:lstStyle/>
                    <a:p>
                      <a:pPr marL="864235" marR="0" lvl="0" indent="0" algn="l" rtl="0">
                        <a:lnSpc>
                          <a:spcPct val="110500"/>
                        </a:lnSpc>
                        <a:spcBef>
                          <a:spcPts val="0"/>
                        </a:spcBef>
                        <a:spcAft>
                          <a:spcPts val="0"/>
                        </a:spcAft>
                        <a:buNone/>
                      </a:pPr>
                      <a:r>
                        <a:rPr lang="en-US" sz="2000" b="1" u="none" strike="noStrike" cap="none">
                          <a:latin typeface="Arial"/>
                          <a:ea typeface="Arial"/>
                          <a:cs typeface="Arial"/>
                          <a:sym typeface="Arial"/>
                        </a:rPr>
                        <a:t>meaning</a:t>
                      </a:r>
                      <a:endParaRPr sz="2000" u="none" strike="noStrike" cap="none">
                        <a:latin typeface="Arial"/>
                        <a:ea typeface="Arial"/>
                        <a:cs typeface="Arial"/>
                        <a:sym typeface="Arial"/>
                      </a:endParaRPr>
                    </a:p>
                  </a:txBody>
                  <a:tcPr marL="0" marR="0" marT="0" marB="0"/>
                </a:tc>
                <a:tc>
                  <a:txBody>
                    <a:bodyPr/>
                    <a:lstStyle/>
                    <a:p>
                      <a:pPr marL="1646554" marR="0" lvl="0" indent="0" algn="l" rtl="0">
                        <a:lnSpc>
                          <a:spcPct val="110500"/>
                        </a:lnSpc>
                        <a:spcBef>
                          <a:spcPts val="0"/>
                        </a:spcBef>
                        <a:spcAft>
                          <a:spcPts val="0"/>
                        </a:spcAft>
                        <a:buNone/>
                      </a:pPr>
                      <a:r>
                        <a:rPr lang="en-US" sz="2000" b="1" u="none" strike="noStrike" cap="none">
                          <a:latin typeface="Arial"/>
                          <a:ea typeface="Arial"/>
                          <a:cs typeface="Arial"/>
                          <a:sym typeface="Arial"/>
                        </a:rPr>
                        <a:t>condition</a:t>
                      </a:r>
                      <a:endParaRPr sz="20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39687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JNLE</a:t>
                      </a:r>
                      <a:endParaRPr sz="2000" u="none" strike="noStrike" cap="none">
                        <a:latin typeface="Arial"/>
                        <a:ea typeface="Arial"/>
                        <a:cs typeface="Arial"/>
                        <a:sym typeface="Arial"/>
                      </a:endParaRPr>
                    </a:p>
                  </a:txBody>
                  <a:tcPr marL="0" marR="0" marT="31750" marB="0"/>
                </a:tc>
                <a:tc>
                  <a:txBody>
                    <a:bodyPr/>
                    <a:lstStyle/>
                    <a:p>
                      <a:pPr marL="92075" marR="0" lvl="0" indent="0" algn="l" rtl="0">
                        <a:lnSpc>
                          <a:spcPct val="100000"/>
                        </a:lnSpc>
                        <a:spcBef>
                          <a:spcPts val="0"/>
                        </a:spcBef>
                        <a:spcAft>
                          <a:spcPts val="0"/>
                        </a:spcAft>
                        <a:buNone/>
                      </a:pPr>
                      <a:r>
                        <a:rPr lang="en-US" sz="2000" u="none" strike="noStrike" cap="none">
                          <a:latin typeface="Arial"/>
                          <a:ea typeface="Arial"/>
                          <a:cs typeface="Arial"/>
                          <a:sym typeface="Arial"/>
                        </a:rPr>
                        <a:t>Not Less nor Equal</a:t>
                      </a:r>
                      <a:endParaRPr sz="2000" u="none" strike="noStrike" cap="none">
                        <a:latin typeface="Arial"/>
                        <a:ea typeface="Arial"/>
                        <a:cs typeface="Arial"/>
                        <a:sym typeface="Arial"/>
                      </a:endParaRPr>
                    </a:p>
                  </a:txBody>
                  <a:tcPr marL="0" marR="0" marT="31750" marB="0"/>
                </a:tc>
                <a:tc>
                  <a:txBody>
                    <a:bodyPr/>
                    <a:lstStyle/>
                    <a:p>
                      <a:pPr marL="302895" marR="0" lvl="0" indent="0" algn="l" rtl="0">
                        <a:lnSpc>
                          <a:spcPct val="100000"/>
                        </a:lnSpc>
                        <a:spcBef>
                          <a:spcPts val="0"/>
                        </a:spcBef>
                        <a:spcAft>
                          <a:spcPts val="0"/>
                        </a:spcAft>
                        <a:buNone/>
                      </a:pPr>
                      <a:r>
                        <a:rPr lang="en-US" sz="2000" u="none" strike="noStrike" cap="none">
                          <a:latin typeface="Arial"/>
                          <a:ea typeface="Arial"/>
                          <a:cs typeface="Arial"/>
                          <a:sym typeface="Arial"/>
                        </a:rPr>
                        <a:t>ZF = 0 and SF = OF</a:t>
                      </a:r>
                      <a:endParaRPr sz="2000" u="none" strike="noStrike" cap="none">
                        <a:latin typeface="Arial"/>
                        <a:ea typeface="Arial"/>
                        <a:cs typeface="Arial"/>
                        <a:sym typeface="Arial"/>
                      </a:endParaRPr>
                    </a:p>
                  </a:txBody>
                  <a:tcPr marL="0" marR="0" marT="31750" marB="0"/>
                </a:tc>
                <a:extLst>
                  <a:ext uri="{0D108BD9-81ED-4DB2-BD59-A6C34878D82A}">
                    <a16:rowId xmlns:a16="http://schemas.microsoft.com/office/drawing/2014/main" val="10001"/>
                  </a:ext>
                </a:extLst>
              </a:tr>
              <a:tr h="39687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JNO</a:t>
                      </a:r>
                      <a:endParaRPr sz="2000" u="none" strike="noStrike" cap="none">
                        <a:latin typeface="Arial"/>
                        <a:ea typeface="Arial"/>
                        <a:cs typeface="Arial"/>
                        <a:sym typeface="Arial"/>
                      </a:endParaRPr>
                    </a:p>
                  </a:txBody>
                  <a:tcPr marL="0" marR="0" marT="32375" marB="0"/>
                </a:tc>
                <a:tc>
                  <a:txBody>
                    <a:bodyPr/>
                    <a:lstStyle/>
                    <a:p>
                      <a:pPr marL="92075" marR="0" lvl="0" indent="0" algn="l" rtl="0">
                        <a:lnSpc>
                          <a:spcPct val="100000"/>
                        </a:lnSpc>
                        <a:spcBef>
                          <a:spcPts val="0"/>
                        </a:spcBef>
                        <a:spcAft>
                          <a:spcPts val="0"/>
                        </a:spcAft>
                        <a:buNone/>
                      </a:pPr>
                      <a:r>
                        <a:rPr lang="en-US" sz="2000" u="none" strike="noStrike" cap="none">
                          <a:latin typeface="Arial"/>
                          <a:ea typeface="Arial"/>
                          <a:cs typeface="Arial"/>
                          <a:sym typeface="Arial"/>
                        </a:rPr>
                        <a:t>Not Overflow</a:t>
                      </a:r>
                      <a:endParaRPr sz="2000" u="none" strike="noStrike" cap="none">
                        <a:latin typeface="Arial"/>
                        <a:ea typeface="Arial"/>
                        <a:cs typeface="Arial"/>
                        <a:sym typeface="Arial"/>
                      </a:endParaRPr>
                    </a:p>
                  </a:txBody>
                  <a:tcPr marL="0" marR="0" marT="32375" marB="0"/>
                </a:tc>
                <a:tc>
                  <a:txBody>
                    <a:bodyPr/>
                    <a:lstStyle/>
                    <a:p>
                      <a:pPr marL="302895" marR="0" lvl="0" indent="0" algn="l" rtl="0">
                        <a:lnSpc>
                          <a:spcPct val="100000"/>
                        </a:lnSpc>
                        <a:spcBef>
                          <a:spcPts val="0"/>
                        </a:spcBef>
                        <a:spcAft>
                          <a:spcPts val="0"/>
                        </a:spcAft>
                        <a:buNone/>
                      </a:pPr>
                      <a:r>
                        <a:rPr lang="en-US" sz="2000" u="none" strike="noStrike" cap="none">
                          <a:latin typeface="Arial"/>
                          <a:ea typeface="Arial"/>
                          <a:cs typeface="Arial"/>
                          <a:sym typeface="Arial"/>
                        </a:rPr>
                        <a:t>OF = 0</a:t>
                      </a:r>
                      <a:endParaRPr sz="2000" u="none" strike="noStrike" cap="none">
                        <a:latin typeface="Arial"/>
                        <a:ea typeface="Arial"/>
                        <a:cs typeface="Arial"/>
                        <a:sym typeface="Arial"/>
                      </a:endParaRPr>
                    </a:p>
                  </a:txBody>
                  <a:tcPr marL="0" marR="0" marT="32375" marB="0"/>
                </a:tc>
                <a:extLst>
                  <a:ext uri="{0D108BD9-81ED-4DB2-BD59-A6C34878D82A}">
                    <a16:rowId xmlns:a16="http://schemas.microsoft.com/office/drawing/2014/main" val="10002"/>
                  </a:ext>
                </a:extLst>
              </a:tr>
              <a:tr h="39687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JNP</a:t>
                      </a:r>
                      <a:endParaRPr sz="2000" u="none" strike="noStrike" cap="none">
                        <a:latin typeface="Arial"/>
                        <a:ea typeface="Arial"/>
                        <a:cs typeface="Arial"/>
                        <a:sym typeface="Arial"/>
                      </a:endParaRPr>
                    </a:p>
                  </a:txBody>
                  <a:tcPr marL="0" marR="0" marT="31750" marB="0"/>
                </a:tc>
                <a:tc>
                  <a:txBody>
                    <a:bodyPr/>
                    <a:lstStyle/>
                    <a:p>
                      <a:pPr marL="92075" marR="0" lvl="0" indent="0" algn="l" rtl="0">
                        <a:lnSpc>
                          <a:spcPct val="100000"/>
                        </a:lnSpc>
                        <a:spcBef>
                          <a:spcPts val="0"/>
                        </a:spcBef>
                        <a:spcAft>
                          <a:spcPts val="0"/>
                        </a:spcAft>
                        <a:buNone/>
                      </a:pPr>
                      <a:r>
                        <a:rPr lang="en-US" sz="2000" u="none" strike="noStrike" cap="none">
                          <a:latin typeface="Arial"/>
                          <a:ea typeface="Arial"/>
                          <a:cs typeface="Arial"/>
                          <a:sym typeface="Arial"/>
                        </a:rPr>
                        <a:t>Not Parity</a:t>
                      </a:r>
                      <a:endParaRPr sz="2000" u="none" strike="noStrike" cap="none">
                        <a:latin typeface="Arial"/>
                        <a:ea typeface="Arial"/>
                        <a:cs typeface="Arial"/>
                        <a:sym typeface="Arial"/>
                      </a:endParaRPr>
                    </a:p>
                  </a:txBody>
                  <a:tcPr marL="0" marR="0" marT="31750" marB="0"/>
                </a:tc>
                <a:tc>
                  <a:txBody>
                    <a:bodyPr/>
                    <a:lstStyle/>
                    <a:p>
                      <a:pPr marL="302895" marR="0" lvl="0" indent="0" algn="l" rtl="0">
                        <a:lnSpc>
                          <a:spcPct val="100000"/>
                        </a:lnSpc>
                        <a:spcBef>
                          <a:spcPts val="0"/>
                        </a:spcBef>
                        <a:spcAft>
                          <a:spcPts val="0"/>
                        </a:spcAft>
                        <a:buNone/>
                      </a:pPr>
                      <a:r>
                        <a:rPr lang="en-US" sz="2000" u="none" strike="noStrike" cap="none">
                          <a:latin typeface="Arial"/>
                          <a:ea typeface="Arial"/>
                          <a:cs typeface="Arial"/>
                          <a:sym typeface="Arial"/>
                        </a:rPr>
                        <a:t>PF = 0</a:t>
                      </a:r>
                      <a:endParaRPr sz="2000" u="none" strike="noStrike" cap="none">
                        <a:latin typeface="Arial"/>
                        <a:ea typeface="Arial"/>
                        <a:cs typeface="Arial"/>
                        <a:sym typeface="Arial"/>
                      </a:endParaRPr>
                    </a:p>
                  </a:txBody>
                  <a:tcPr marL="0" marR="0" marT="31750" marB="0"/>
                </a:tc>
                <a:extLst>
                  <a:ext uri="{0D108BD9-81ED-4DB2-BD59-A6C34878D82A}">
                    <a16:rowId xmlns:a16="http://schemas.microsoft.com/office/drawing/2014/main" val="10003"/>
                  </a:ext>
                </a:extLst>
              </a:tr>
              <a:tr h="39687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JNZ</a:t>
                      </a:r>
                      <a:endParaRPr sz="2000" u="none" strike="noStrike" cap="none">
                        <a:latin typeface="Arial"/>
                        <a:ea typeface="Arial"/>
                        <a:cs typeface="Arial"/>
                        <a:sym typeface="Arial"/>
                      </a:endParaRPr>
                    </a:p>
                  </a:txBody>
                  <a:tcPr marL="0" marR="0" marT="32375" marB="0"/>
                </a:tc>
                <a:tc>
                  <a:txBody>
                    <a:bodyPr/>
                    <a:lstStyle/>
                    <a:p>
                      <a:pPr marL="92075" marR="0" lvl="0" indent="0" algn="l" rtl="0">
                        <a:lnSpc>
                          <a:spcPct val="100000"/>
                        </a:lnSpc>
                        <a:spcBef>
                          <a:spcPts val="0"/>
                        </a:spcBef>
                        <a:spcAft>
                          <a:spcPts val="0"/>
                        </a:spcAft>
                        <a:buNone/>
                      </a:pPr>
                      <a:r>
                        <a:rPr lang="en-US" sz="2000" u="none" strike="noStrike" cap="none">
                          <a:latin typeface="Arial"/>
                          <a:ea typeface="Arial"/>
                          <a:cs typeface="Arial"/>
                          <a:sym typeface="Arial"/>
                        </a:rPr>
                        <a:t>Not Zero</a:t>
                      </a:r>
                      <a:endParaRPr sz="2000" u="none" strike="noStrike" cap="none">
                        <a:latin typeface="Arial"/>
                        <a:ea typeface="Arial"/>
                        <a:cs typeface="Arial"/>
                        <a:sym typeface="Arial"/>
                      </a:endParaRPr>
                    </a:p>
                  </a:txBody>
                  <a:tcPr marL="0" marR="0" marT="32375" marB="0"/>
                </a:tc>
                <a:tc>
                  <a:txBody>
                    <a:bodyPr/>
                    <a:lstStyle/>
                    <a:p>
                      <a:pPr marL="302895" marR="0" lvl="0" indent="0" algn="l" rtl="0">
                        <a:lnSpc>
                          <a:spcPct val="100000"/>
                        </a:lnSpc>
                        <a:spcBef>
                          <a:spcPts val="0"/>
                        </a:spcBef>
                        <a:spcAft>
                          <a:spcPts val="0"/>
                        </a:spcAft>
                        <a:buNone/>
                      </a:pPr>
                      <a:r>
                        <a:rPr lang="en-US" sz="2000" u="none" strike="noStrike" cap="none">
                          <a:latin typeface="Arial"/>
                          <a:ea typeface="Arial"/>
                          <a:cs typeface="Arial"/>
                          <a:sym typeface="Arial"/>
                        </a:rPr>
                        <a:t>ZF = 0</a:t>
                      </a:r>
                      <a:endParaRPr sz="2000" u="none" strike="noStrike" cap="none">
                        <a:latin typeface="Arial"/>
                        <a:ea typeface="Arial"/>
                        <a:cs typeface="Arial"/>
                        <a:sym typeface="Arial"/>
                      </a:endParaRPr>
                    </a:p>
                  </a:txBody>
                  <a:tcPr marL="0" marR="0" marT="32375" marB="0"/>
                </a:tc>
                <a:extLst>
                  <a:ext uri="{0D108BD9-81ED-4DB2-BD59-A6C34878D82A}">
                    <a16:rowId xmlns:a16="http://schemas.microsoft.com/office/drawing/2014/main" val="10004"/>
                  </a:ext>
                </a:extLst>
              </a:tr>
              <a:tr h="396250">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JNS</a:t>
                      </a:r>
                      <a:endParaRPr sz="2000" u="none" strike="noStrike" cap="none">
                        <a:latin typeface="Arial"/>
                        <a:ea typeface="Arial"/>
                        <a:cs typeface="Arial"/>
                        <a:sym typeface="Arial"/>
                      </a:endParaRPr>
                    </a:p>
                  </a:txBody>
                  <a:tcPr marL="0" marR="0" marT="31750" marB="0"/>
                </a:tc>
                <a:tc>
                  <a:txBody>
                    <a:bodyPr/>
                    <a:lstStyle/>
                    <a:p>
                      <a:pPr marL="92075" marR="0" lvl="0" indent="0" algn="l" rtl="0">
                        <a:lnSpc>
                          <a:spcPct val="100000"/>
                        </a:lnSpc>
                        <a:spcBef>
                          <a:spcPts val="0"/>
                        </a:spcBef>
                        <a:spcAft>
                          <a:spcPts val="0"/>
                        </a:spcAft>
                        <a:buNone/>
                      </a:pPr>
                      <a:r>
                        <a:rPr lang="en-US" sz="2000" u="none" strike="noStrike" cap="none">
                          <a:latin typeface="Arial"/>
                          <a:ea typeface="Arial"/>
                          <a:cs typeface="Arial"/>
                          <a:sym typeface="Arial"/>
                        </a:rPr>
                        <a:t>Not Sign</a:t>
                      </a:r>
                      <a:endParaRPr sz="2000" u="none" strike="noStrike" cap="none">
                        <a:latin typeface="Arial"/>
                        <a:ea typeface="Arial"/>
                        <a:cs typeface="Arial"/>
                        <a:sym typeface="Arial"/>
                      </a:endParaRPr>
                    </a:p>
                  </a:txBody>
                  <a:tcPr marL="0" marR="0" marT="31750" marB="0"/>
                </a:tc>
                <a:tc>
                  <a:txBody>
                    <a:bodyPr/>
                    <a:lstStyle/>
                    <a:p>
                      <a:pPr marL="302895" marR="0" lvl="0" indent="0" algn="l" rtl="0">
                        <a:lnSpc>
                          <a:spcPct val="100000"/>
                        </a:lnSpc>
                        <a:spcBef>
                          <a:spcPts val="0"/>
                        </a:spcBef>
                        <a:spcAft>
                          <a:spcPts val="0"/>
                        </a:spcAft>
                        <a:buNone/>
                      </a:pPr>
                      <a:r>
                        <a:rPr lang="en-US" sz="2000" u="none" strike="noStrike" cap="none">
                          <a:latin typeface="Arial"/>
                          <a:ea typeface="Arial"/>
                          <a:cs typeface="Arial"/>
                          <a:sym typeface="Arial"/>
                        </a:rPr>
                        <a:t>SF = 0</a:t>
                      </a:r>
                      <a:endParaRPr sz="2000" u="none" strike="noStrike" cap="none">
                        <a:latin typeface="Arial"/>
                        <a:ea typeface="Arial"/>
                        <a:cs typeface="Arial"/>
                        <a:sym typeface="Arial"/>
                      </a:endParaRPr>
                    </a:p>
                  </a:txBody>
                  <a:tcPr marL="0" marR="0" marT="31750" marB="0"/>
                </a:tc>
                <a:extLst>
                  <a:ext uri="{0D108BD9-81ED-4DB2-BD59-A6C34878D82A}">
                    <a16:rowId xmlns:a16="http://schemas.microsoft.com/office/drawing/2014/main" val="10005"/>
                  </a:ext>
                </a:extLst>
              </a:tr>
              <a:tr h="39687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JO</a:t>
                      </a:r>
                      <a:endParaRPr sz="2000" u="none" strike="noStrike" cap="none">
                        <a:latin typeface="Arial"/>
                        <a:ea typeface="Arial"/>
                        <a:cs typeface="Arial"/>
                        <a:sym typeface="Arial"/>
                      </a:endParaRPr>
                    </a:p>
                  </a:txBody>
                  <a:tcPr marL="0" marR="0" marT="31750" marB="0"/>
                </a:tc>
                <a:tc>
                  <a:txBody>
                    <a:bodyPr/>
                    <a:lstStyle/>
                    <a:p>
                      <a:pPr marL="92075" marR="0" lvl="0" indent="0" algn="l" rtl="0">
                        <a:lnSpc>
                          <a:spcPct val="100000"/>
                        </a:lnSpc>
                        <a:spcBef>
                          <a:spcPts val="0"/>
                        </a:spcBef>
                        <a:spcAft>
                          <a:spcPts val="0"/>
                        </a:spcAft>
                        <a:buNone/>
                      </a:pPr>
                      <a:r>
                        <a:rPr lang="en-US" sz="2000" u="none" strike="noStrike" cap="none">
                          <a:latin typeface="Arial"/>
                          <a:ea typeface="Arial"/>
                          <a:cs typeface="Arial"/>
                          <a:sym typeface="Arial"/>
                        </a:rPr>
                        <a:t>Overflow</a:t>
                      </a:r>
                      <a:endParaRPr sz="2000" u="none" strike="noStrike" cap="none">
                        <a:latin typeface="Arial"/>
                        <a:ea typeface="Arial"/>
                        <a:cs typeface="Arial"/>
                        <a:sym typeface="Arial"/>
                      </a:endParaRPr>
                    </a:p>
                  </a:txBody>
                  <a:tcPr marL="0" marR="0" marT="31750" marB="0"/>
                </a:tc>
                <a:tc>
                  <a:txBody>
                    <a:bodyPr/>
                    <a:lstStyle/>
                    <a:p>
                      <a:pPr marL="302895" marR="0" lvl="0" indent="0" algn="l" rtl="0">
                        <a:lnSpc>
                          <a:spcPct val="100000"/>
                        </a:lnSpc>
                        <a:spcBef>
                          <a:spcPts val="0"/>
                        </a:spcBef>
                        <a:spcAft>
                          <a:spcPts val="0"/>
                        </a:spcAft>
                        <a:buNone/>
                      </a:pPr>
                      <a:r>
                        <a:rPr lang="en-US" sz="2000" u="none" strike="noStrike" cap="none">
                          <a:latin typeface="Arial"/>
                          <a:ea typeface="Arial"/>
                          <a:cs typeface="Arial"/>
                          <a:sym typeface="Arial"/>
                        </a:rPr>
                        <a:t>OF = 1</a:t>
                      </a:r>
                      <a:endParaRPr sz="2000" u="none" strike="noStrike" cap="none">
                        <a:latin typeface="Arial"/>
                        <a:ea typeface="Arial"/>
                        <a:cs typeface="Arial"/>
                        <a:sym typeface="Arial"/>
                      </a:endParaRPr>
                    </a:p>
                  </a:txBody>
                  <a:tcPr marL="0" marR="0" marT="31750" marB="0"/>
                </a:tc>
                <a:extLst>
                  <a:ext uri="{0D108BD9-81ED-4DB2-BD59-A6C34878D82A}">
                    <a16:rowId xmlns:a16="http://schemas.microsoft.com/office/drawing/2014/main" val="10006"/>
                  </a:ext>
                </a:extLst>
              </a:tr>
              <a:tr h="39687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JP</a:t>
                      </a:r>
                      <a:endParaRPr sz="2000" u="none" strike="noStrike" cap="none">
                        <a:latin typeface="Arial"/>
                        <a:ea typeface="Arial"/>
                        <a:cs typeface="Arial"/>
                        <a:sym typeface="Arial"/>
                      </a:endParaRPr>
                    </a:p>
                  </a:txBody>
                  <a:tcPr marL="0" marR="0" marT="32375" marB="0"/>
                </a:tc>
                <a:tc>
                  <a:txBody>
                    <a:bodyPr/>
                    <a:lstStyle/>
                    <a:p>
                      <a:pPr marL="92075" marR="0" lvl="0" indent="0" algn="l" rtl="0">
                        <a:lnSpc>
                          <a:spcPct val="100000"/>
                        </a:lnSpc>
                        <a:spcBef>
                          <a:spcPts val="0"/>
                        </a:spcBef>
                        <a:spcAft>
                          <a:spcPts val="0"/>
                        </a:spcAft>
                        <a:buNone/>
                      </a:pPr>
                      <a:r>
                        <a:rPr lang="en-US" sz="2000" u="none" strike="noStrike" cap="none">
                          <a:latin typeface="Arial"/>
                          <a:ea typeface="Arial"/>
                          <a:cs typeface="Arial"/>
                          <a:sym typeface="Arial"/>
                        </a:rPr>
                        <a:t>Parity</a:t>
                      </a:r>
                      <a:endParaRPr sz="2000" u="none" strike="noStrike" cap="none">
                        <a:latin typeface="Arial"/>
                        <a:ea typeface="Arial"/>
                        <a:cs typeface="Arial"/>
                        <a:sym typeface="Arial"/>
                      </a:endParaRPr>
                    </a:p>
                  </a:txBody>
                  <a:tcPr marL="0" marR="0" marT="32375" marB="0"/>
                </a:tc>
                <a:tc>
                  <a:txBody>
                    <a:bodyPr/>
                    <a:lstStyle/>
                    <a:p>
                      <a:pPr marL="302895" marR="0" lvl="0" indent="0" algn="l" rtl="0">
                        <a:lnSpc>
                          <a:spcPct val="100000"/>
                        </a:lnSpc>
                        <a:spcBef>
                          <a:spcPts val="0"/>
                        </a:spcBef>
                        <a:spcAft>
                          <a:spcPts val="0"/>
                        </a:spcAft>
                        <a:buNone/>
                      </a:pPr>
                      <a:r>
                        <a:rPr lang="en-US" sz="2000" u="none" strike="noStrike" cap="none">
                          <a:latin typeface="Arial"/>
                          <a:ea typeface="Arial"/>
                          <a:cs typeface="Arial"/>
                          <a:sym typeface="Arial"/>
                        </a:rPr>
                        <a:t>PF = 1</a:t>
                      </a:r>
                      <a:endParaRPr sz="2000" u="none" strike="noStrike" cap="none">
                        <a:latin typeface="Arial"/>
                        <a:ea typeface="Arial"/>
                        <a:cs typeface="Arial"/>
                        <a:sym typeface="Arial"/>
                      </a:endParaRPr>
                    </a:p>
                  </a:txBody>
                  <a:tcPr marL="0" marR="0" marT="32375" marB="0"/>
                </a:tc>
                <a:extLst>
                  <a:ext uri="{0D108BD9-81ED-4DB2-BD59-A6C34878D82A}">
                    <a16:rowId xmlns:a16="http://schemas.microsoft.com/office/drawing/2014/main" val="10007"/>
                  </a:ext>
                </a:extLst>
              </a:tr>
              <a:tr h="396250">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JPE</a:t>
                      </a:r>
                      <a:endParaRPr sz="2000" u="none" strike="noStrike" cap="none">
                        <a:latin typeface="Arial"/>
                        <a:ea typeface="Arial"/>
                        <a:cs typeface="Arial"/>
                        <a:sym typeface="Arial"/>
                      </a:endParaRPr>
                    </a:p>
                  </a:txBody>
                  <a:tcPr marL="0" marR="0" marT="31750" marB="0"/>
                </a:tc>
                <a:tc>
                  <a:txBody>
                    <a:bodyPr/>
                    <a:lstStyle/>
                    <a:p>
                      <a:pPr marL="92075" marR="0" lvl="0" indent="0" algn="l" rtl="0">
                        <a:lnSpc>
                          <a:spcPct val="100000"/>
                        </a:lnSpc>
                        <a:spcBef>
                          <a:spcPts val="0"/>
                        </a:spcBef>
                        <a:spcAft>
                          <a:spcPts val="0"/>
                        </a:spcAft>
                        <a:buNone/>
                      </a:pPr>
                      <a:r>
                        <a:rPr lang="en-US" sz="2000" u="none" strike="noStrike" cap="none">
                          <a:latin typeface="Arial"/>
                          <a:ea typeface="Arial"/>
                          <a:cs typeface="Arial"/>
                          <a:sym typeface="Arial"/>
                        </a:rPr>
                        <a:t>Parity Even</a:t>
                      </a:r>
                      <a:endParaRPr sz="2000" u="none" strike="noStrike" cap="none">
                        <a:latin typeface="Arial"/>
                        <a:ea typeface="Arial"/>
                        <a:cs typeface="Arial"/>
                        <a:sym typeface="Arial"/>
                      </a:endParaRPr>
                    </a:p>
                  </a:txBody>
                  <a:tcPr marL="0" marR="0" marT="31750" marB="0"/>
                </a:tc>
                <a:tc>
                  <a:txBody>
                    <a:bodyPr/>
                    <a:lstStyle/>
                    <a:p>
                      <a:pPr marL="302895" marR="0" lvl="0" indent="0" algn="l" rtl="0">
                        <a:lnSpc>
                          <a:spcPct val="100000"/>
                        </a:lnSpc>
                        <a:spcBef>
                          <a:spcPts val="0"/>
                        </a:spcBef>
                        <a:spcAft>
                          <a:spcPts val="0"/>
                        </a:spcAft>
                        <a:buNone/>
                      </a:pPr>
                      <a:r>
                        <a:rPr lang="en-US" sz="2000" u="none" strike="noStrike" cap="none">
                          <a:latin typeface="Arial"/>
                          <a:ea typeface="Arial"/>
                          <a:cs typeface="Arial"/>
                          <a:sym typeface="Arial"/>
                        </a:rPr>
                        <a:t>PF = 1</a:t>
                      </a:r>
                      <a:endParaRPr sz="2000" u="none" strike="noStrike" cap="none">
                        <a:latin typeface="Arial"/>
                        <a:ea typeface="Arial"/>
                        <a:cs typeface="Arial"/>
                        <a:sym typeface="Arial"/>
                      </a:endParaRPr>
                    </a:p>
                  </a:txBody>
                  <a:tcPr marL="0" marR="0" marT="31750" marB="0"/>
                </a:tc>
                <a:extLst>
                  <a:ext uri="{0D108BD9-81ED-4DB2-BD59-A6C34878D82A}">
                    <a16:rowId xmlns:a16="http://schemas.microsoft.com/office/drawing/2014/main" val="10008"/>
                  </a:ext>
                </a:extLst>
              </a:tr>
              <a:tr h="39687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JPO</a:t>
                      </a:r>
                      <a:endParaRPr sz="2000" u="none" strike="noStrike" cap="none">
                        <a:latin typeface="Arial"/>
                        <a:ea typeface="Arial"/>
                        <a:cs typeface="Arial"/>
                        <a:sym typeface="Arial"/>
                      </a:endParaRPr>
                    </a:p>
                  </a:txBody>
                  <a:tcPr marL="0" marR="0" marT="31750" marB="0"/>
                </a:tc>
                <a:tc>
                  <a:txBody>
                    <a:bodyPr/>
                    <a:lstStyle/>
                    <a:p>
                      <a:pPr marL="92075" marR="0" lvl="0" indent="0" algn="l" rtl="0">
                        <a:lnSpc>
                          <a:spcPct val="100000"/>
                        </a:lnSpc>
                        <a:spcBef>
                          <a:spcPts val="0"/>
                        </a:spcBef>
                        <a:spcAft>
                          <a:spcPts val="0"/>
                        </a:spcAft>
                        <a:buNone/>
                      </a:pPr>
                      <a:r>
                        <a:rPr lang="en-US" sz="2000" u="none" strike="noStrike" cap="none">
                          <a:latin typeface="Arial"/>
                          <a:ea typeface="Arial"/>
                          <a:cs typeface="Arial"/>
                          <a:sym typeface="Arial"/>
                        </a:rPr>
                        <a:t>Parity Odd</a:t>
                      </a:r>
                      <a:endParaRPr sz="2000" u="none" strike="noStrike" cap="none">
                        <a:latin typeface="Arial"/>
                        <a:ea typeface="Arial"/>
                        <a:cs typeface="Arial"/>
                        <a:sym typeface="Arial"/>
                      </a:endParaRPr>
                    </a:p>
                  </a:txBody>
                  <a:tcPr marL="0" marR="0" marT="31750" marB="0"/>
                </a:tc>
                <a:tc>
                  <a:txBody>
                    <a:bodyPr/>
                    <a:lstStyle/>
                    <a:p>
                      <a:pPr marL="302895" marR="0" lvl="0" indent="0" algn="l" rtl="0">
                        <a:lnSpc>
                          <a:spcPct val="100000"/>
                        </a:lnSpc>
                        <a:spcBef>
                          <a:spcPts val="0"/>
                        </a:spcBef>
                        <a:spcAft>
                          <a:spcPts val="0"/>
                        </a:spcAft>
                        <a:buNone/>
                      </a:pPr>
                      <a:r>
                        <a:rPr lang="en-US" sz="2000" u="none" strike="noStrike" cap="none">
                          <a:latin typeface="Arial"/>
                          <a:ea typeface="Arial"/>
                          <a:cs typeface="Arial"/>
                          <a:sym typeface="Arial"/>
                        </a:rPr>
                        <a:t>PF = 0</a:t>
                      </a:r>
                      <a:endParaRPr sz="2000" u="none" strike="noStrike" cap="none">
                        <a:latin typeface="Arial"/>
                        <a:ea typeface="Arial"/>
                        <a:cs typeface="Arial"/>
                        <a:sym typeface="Arial"/>
                      </a:endParaRPr>
                    </a:p>
                  </a:txBody>
                  <a:tcPr marL="0" marR="0" marT="31750" marB="0"/>
                </a:tc>
                <a:extLst>
                  <a:ext uri="{0D108BD9-81ED-4DB2-BD59-A6C34878D82A}">
                    <a16:rowId xmlns:a16="http://schemas.microsoft.com/office/drawing/2014/main" val="10009"/>
                  </a:ext>
                </a:extLst>
              </a:tr>
              <a:tr h="396875">
                <a:tc>
                  <a:txBody>
                    <a:bodyPr/>
                    <a:lstStyle/>
                    <a:p>
                      <a:pPr marL="31750" marR="0" lvl="0" indent="0" algn="l" rtl="0">
                        <a:lnSpc>
                          <a:spcPct val="100000"/>
                        </a:lnSpc>
                        <a:spcBef>
                          <a:spcPts val="0"/>
                        </a:spcBef>
                        <a:spcAft>
                          <a:spcPts val="0"/>
                        </a:spcAft>
                        <a:buNone/>
                      </a:pPr>
                      <a:r>
                        <a:rPr lang="en-US" sz="2000" u="none" strike="noStrike" cap="none">
                          <a:latin typeface="Arial"/>
                          <a:ea typeface="Arial"/>
                          <a:cs typeface="Arial"/>
                          <a:sym typeface="Arial"/>
                        </a:rPr>
                        <a:t>JS</a:t>
                      </a:r>
                      <a:endParaRPr sz="2000" u="none" strike="noStrike" cap="none">
                        <a:latin typeface="Arial"/>
                        <a:ea typeface="Arial"/>
                        <a:cs typeface="Arial"/>
                        <a:sym typeface="Arial"/>
                      </a:endParaRPr>
                    </a:p>
                  </a:txBody>
                  <a:tcPr marL="0" marR="0" marT="32375" marB="0"/>
                </a:tc>
                <a:tc>
                  <a:txBody>
                    <a:bodyPr/>
                    <a:lstStyle/>
                    <a:p>
                      <a:pPr marL="92075" marR="0" lvl="0" indent="0" algn="l" rtl="0">
                        <a:lnSpc>
                          <a:spcPct val="100000"/>
                        </a:lnSpc>
                        <a:spcBef>
                          <a:spcPts val="0"/>
                        </a:spcBef>
                        <a:spcAft>
                          <a:spcPts val="0"/>
                        </a:spcAft>
                        <a:buNone/>
                      </a:pPr>
                      <a:r>
                        <a:rPr lang="en-US" sz="2000" u="none" strike="noStrike" cap="none">
                          <a:latin typeface="Arial"/>
                          <a:ea typeface="Arial"/>
                          <a:cs typeface="Arial"/>
                          <a:sym typeface="Arial"/>
                        </a:rPr>
                        <a:t>Sign</a:t>
                      </a:r>
                      <a:endParaRPr sz="2000" u="none" strike="noStrike" cap="none">
                        <a:latin typeface="Arial"/>
                        <a:ea typeface="Arial"/>
                        <a:cs typeface="Arial"/>
                        <a:sym typeface="Arial"/>
                      </a:endParaRPr>
                    </a:p>
                  </a:txBody>
                  <a:tcPr marL="0" marR="0" marT="32375" marB="0"/>
                </a:tc>
                <a:tc>
                  <a:txBody>
                    <a:bodyPr/>
                    <a:lstStyle/>
                    <a:p>
                      <a:pPr marL="302895" marR="0" lvl="0" indent="0" algn="l" rtl="0">
                        <a:lnSpc>
                          <a:spcPct val="100000"/>
                        </a:lnSpc>
                        <a:spcBef>
                          <a:spcPts val="0"/>
                        </a:spcBef>
                        <a:spcAft>
                          <a:spcPts val="0"/>
                        </a:spcAft>
                        <a:buNone/>
                      </a:pPr>
                      <a:r>
                        <a:rPr lang="en-US" sz="2000" u="none" strike="noStrike" cap="none">
                          <a:latin typeface="Arial"/>
                          <a:ea typeface="Arial"/>
                          <a:cs typeface="Arial"/>
                          <a:sym typeface="Arial"/>
                        </a:rPr>
                        <a:t>SF = 1</a:t>
                      </a:r>
                      <a:endParaRPr sz="2000" u="none" strike="noStrike" cap="none">
                        <a:latin typeface="Arial"/>
                        <a:ea typeface="Arial"/>
                        <a:cs typeface="Arial"/>
                        <a:sym typeface="Arial"/>
                      </a:endParaRPr>
                    </a:p>
                  </a:txBody>
                  <a:tcPr marL="0" marR="0" marT="32375" marB="0"/>
                </a:tc>
                <a:extLst>
                  <a:ext uri="{0D108BD9-81ED-4DB2-BD59-A6C34878D82A}">
                    <a16:rowId xmlns:a16="http://schemas.microsoft.com/office/drawing/2014/main" val="10010"/>
                  </a:ext>
                </a:extLst>
              </a:tr>
              <a:tr h="340000">
                <a:tc>
                  <a:txBody>
                    <a:bodyPr/>
                    <a:lstStyle/>
                    <a:p>
                      <a:pPr marL="31750" marR="0" lvl="0" indent="0" algn="l" rtl="0">
                        <a:lnSpc>
                          <a:spcPct val="116250"/>
                        </a:lnSpc>
                        <a:spcBef>
                          <a:spcPts val="0"/>
                        </a:spcBef>
                        <a:spcAft>
                          <a:spcPts val="0"/>
                        </a:spcAft>
                        <a:buNone/>
                      </a:pPr>
                      <a:r>
                        <a:rPr lang="en-US" sz="2000" u="none" strike="noStrike" cap="none">
                          <a:latin typeface="Arial"/>
                          <a:ea typeface="Arial"/>
                          <a:cs typeface="Arial"/>
                          <a:sym typeface="Arial"/>
                        </a:rPr>
                        <a:t>JZ</a:t>
                      </a:r>
                      <a:endParaRPr sz="2000" u="none" strike="noStrike" cap="none">
                        <a:latin typeface="Arial"/>
                        <a:ea typeface="Arial"/>
                        <a:cs typeface="Arial"/>
                        <a:sym typeface="Arial"/>
                      </a:endParaRPr>
                    </a:p>
                  </a:txBody>
                  <a:tcPr marL="0" marR="0" marT="31750" marB="0"/>
                </a:tc>
                <a:tc>
                  <a:txBody>
                    <a:bodyPr/>
                    <a:lstStyle/>
                    <a:p>
                      <a:pPr marL="92075" marR="0" lvl="0" indent="0" algn="l" rtl="0">
                        <a:lnSpc>
                          <a:spcPct val="116250"/>
                        </a:lnSpc>
                        <a:spcBef>
                          <a:spcPts val="0"/>
                        </a:spcBef>
                        <a:spcAft>
                          <a:spcPts val="0"/>
                        </a:spcAft>
                        <a:buNone/>
                      </a:pPr>
                      <a:r>
                        <a:rPr lang="en-US" sz="2000" u="none" strike="noStrike" cap="none">
                          <a:latin typeface="Arial"/>
                          <a:ea typeface="Arial"/>
                          <a:cs typeface="Arial"/>
                          <a:sym typeface="Arial"/>
                        </a:rPr>
                        <a:t>Zero</a:t>
                      </a:r>
                      <a:endParaRPr sz="2000" u="none" strike="noStrike" cap="none">
                        <a:latin typeface="Arial"/>
                        <a:ea typeface="Arial"/>
                        <a:cs typeface="Arial"/>
                        <a:sym typeface="Arial"/>
                      </a:endParaRPr>
                    </a:p>
                  </a:txBody>
                  <a:tcPr marL="0" marR="0" marT="31750" marB="0"/>
                </a:tc>
                <a:tc>
                  <a:txBody>
                    <a:bodyPr/>
                    <a:lstStyle/>
                    <a:p>
                      <a:pPr marL="302895" marR="0" lvl="0" indent="0" algn="l" rtl="0">
                        <a:lnSpc>
                          <a:spcPct val="116250"/>
                        </a:lnSpc>
                        <a:spcBef>
                          <a:spcPts val="0"/>
                        </a:spcBef>
                        <a:spcAft>
                          <a:spcPts val="0"/>
                        </a:spcAft>
                        <a:buNone/>
                      </a:pPr>
                      <a:r>
                        <a:rPr lang="en-US" sz="2000" u="none" strike="noStrike" cap="none">
                          <a:latin typeface="Arial"/>
                          <a:ea typeface="Arial"/>
                          <a:cs typeface="Arial"/>
                          <a:sym typeface="Arial"/>
                        </a:rPr>
                        <a:t>ZF = 1</a:t>
                      </a:r>
                      <a:endParaRPr sz="2000" u="none" strike="noStrike" cap="none">
                        <a:latin typeface="Arial"/>
                        <a:ea typeface="Arial"/>
                        <a:cs typeface="Arial"/>
                        <a:sym typeface="Arial"/>
                      </a:endParaRPr>
                    </a:p>
                  </a:txBody>
                  <a:tcPr marL="0" marR="0" marT="31750" marB="0"/>
                </a:tc>
                <a:extLst>
                  <a:ext uri="{0D108BD9-81ED-4DB2-BD59-A6C34878D82A}">
                    <a16:rowId xmlns:a16="http://schemas.microsoft.com/office/drawing/2014/main" val="10011"/>
                  </a:ext>
                </a:extLst>
              </a:tr>
            </a:tbl>
          </a:graphicData>
        </a:graphic>
      </p:graphicFrame>
      <p:sp>
        <p:nvSpPr>
          <p:cNvPr id="1123" name="Google Shape;1123;p71"/>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72"/>
          <p:cNvSpPr/>
          <p:nvPr/>
        </p:nvSpPr>
        <p:spPr>
          <a:xfrm>
            <a:off x="6400800" y="3505200"/>
            <a:ext cx="2362200" cy="762000"/>
          </a:xfrm>
          <a:custGeom>
            <a:avLst/>
            <a:gdLst/>
            <a:ahLst/>
            <a:cxnLst/>
            <a:rect l="l" t="t" r="r" b="b"/>
            <a:pathLst>
              <a:path w="2362200" h="762000" extrusionOk="0">
                <a:moveTo>
                  <a:pt x="2362200" y="0"/>
                </a:moveTo>
                <a:lnTo>
                  <a:pt x="0" y="0"/>
                </a:lnTo>
                <a:lnTo>
                  <a:pt x="0" y="762000"/>
                </a:lnTo>
                <a:lnTo>
                  <a:pt x="2362200" y="762000"/>
                </a:lnTo>
                <a:lnTo>
                  <a:pt x="2362200" y="0"/>
                </a:lnTo>
                <a:close/>
              </a:path>
            </a:pathLst>
          </a:custGeom>
          <a:solidFill>
            <a:srgbClr val="D4EE2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9" name="Google Shape;1129;p72"/>
          <p:cNvSpPr/>
          <p:nvPr/>
        </p:nvSpPr>
        <p:spPr>
          <a:xfrm>
            <a:off x="6400800" y="3505200"/>
            <a:ext cx="2362200" cy="762000"/>
          </a:xfrm>
          <a:custGeom>
            <a:avLst/>
            <a:gdLst/>
            <a:ahLst/>
            <a:cxnLst/>
            <a:rect l="l" t="t" r="r" b="b"/>
            <a:pathLst>
              <a:path w="2362200" h="762000" extrusionOk="0">
                <a:moveTo>
                  <a:pt x="1181100" y="762000"/>
                </a:moveTo>
                <a:lnTo>
                  <a:pt x="0" y="762000"/>
                </a:lnTo>
                <a:lnTo>
                  <a:pt x="0" y="0"/>
                </a:lnTo>
                <a:lnTo>
                  <a:pt x="2362200" y="0"/>
                </a:lnTo>
                <a:lnTo>
                  <a:pt x="2362200" y="762000"/>
                </a:lnTo>
                <a:lnTo>
                  <a:pt x="1181100" y="7620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0" name="Google Shape;1130;p72"/>
          <p:cNvSpPr txBox="1">
            <a:spLocks noGrp="1"/>
          </p:cNvSpPr>
          <p:nvPr>
            <p:ph type="title"/>
          </p:nvPr>
        </p:nvSpPr>
        <p:spPr>
          <a:xfrm>
            <a:off x="77469" y="177800"/>
            <a:ext cx="715264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b="1">
                <a:solidFill>
                  <a:srgbClr val="FC1D0C"/>
                </a:solidFill>
                <a:latin typeface="Arial"/>
                <a:ea typeface="Arial"/>
                <a:cs typeface="Arial"/>
                <a:sym typeface="Arial"/>
              </a:rPr>
              <a:t>Jumps	Based on a	single	flag</a:t>
            </a:r>
            <a:endParaRPr sz="4000">
              <a:latin typeface="Arial"/>
              <a:ea typeface="Arial"/>
              <a:cs typeface="Arial"/>
              <a:sym typeface="Arial"/>
            </a:endParaRPr>
          </a:p>
        </p:txBody>
      </p:sp>
      <p:sp>
        <p:nvSpPr>
          <p:cNvPr id="1131" name="Google Shape;1131;p72"/>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66</a:t>
            </a:fld>
            <a:endParaRPr/>
          </a:p>
        </p:txBody>
      </p:sp>
      <p:graphicFrame>
        <p:nvGraphicFramePr>
          <p:cNvPr id="1132" name="Google Shape;1132;p72"/>
          <p:cNvGraphicFramePr/>
          <p:nvPr/>
        </p:nvGraphicFramePr>
        <p:xfrm>
          <a:off x="439419" y="1189920"/>
          <a:ext cx="3000000" cy="3000000"/>
        </p:xfrm>
        <a:graphic>
          <a:graphicData uri="http://schemas.openxmlformats.org/drawingml/2006/table">
            <a:tbl>
              <a:tblPr firstRow="1" bandRow="1">
                <a:noFill/>
                <a:tableStyleId>{BD6958E2-4D59-4B7E-A24A-5A335BC5D1EE}</a:tableStyleId>
              </a:tblPr>
              <a:tblGrid>
                <a:gridCol w="712475">
                  <a:extLst>
                    <a:ext uri="{9D8B030D-6E8A-4147-A177-3AD203B41FA5}">
                      <a16:colId xmlns:a16="http://schemas.microsoft.com/office/drawing/2014/main" val="20000"/>
                    </a:ext>
                  </a:extLst>
                </a:gridCol>
                <a:gridCol w="505450">
                  <a:extLst>
                    <a:ext uri="{9D8B030D-6E8A-4147-A177-3AD203B41FA5}">
                      <a16:colId xmlns:a16="http://schemas.microsoft.com/office/drawing/2014/main" val="20001"/>
                    </a:ext>
                  </a:extLst>
                </a:gridCol>
                <a:gridCol w="7104375">
                  <a:extLst>
                    <a:ext uri="{9D8B030D-6E8A-4147-A177-3AD203B41FA5}">
                      <a16:colId xmlns:a16="http://schemas.microsoft.com/office/drawing/2014/main" val="20002"/>
                    </a:ext>
                  </a:extLst>
                </a:gridCol>
              </a:tblGrid>
              <a:tr h="395875">
                <a:tc>
                  <a:txBody>
                    <a:bodyPr/>
                    <a:lstStyle/>
                    <a:p>
                      <a:pPr marL="31750" marR="0" lvl="0" indent="0" algn="l" rtl="0">
                        <a:lnSpc>
                          <a:spcPct val="110500"/>
                        </a:lnSpc>
                        <a:spcBef>
                          <a:spcPts val="0"/>
                        </a:spcBef>
                        <a:spcAft>
                          <a:spcPts val="0"/>
                        </a:spcAft>
                        <a:buNone/>
                      </a:pPr>
                      <a:r>
                        <a:rPr lang="en-US" sz="2000" b="1" u="none" strike="noStrike" cap="none">
                          <a:latin typeface="Arial"/>
                          <a:ea typeface="Arial"/>
                          <a:cs typeface="Arial"/>
                          <a:sym typeface="Arial"/>
                        </a:rPr>
                        <a:t>JZ</a:t>
                      </a:r>
                      <a:endParaRPr sz="2000" u="none" strike="noStrike" cap="none">
                        <a:latin typeface="Arial"/>
                        <a:ea typeface="Arial"/>
                        <a:cs typeface="Arial"/>
                        <a:sym typeface="Arial"/>
                      </a:endParaRPr>
                    </a:p>
                  </a:txBody>
                  <a:tcPr marL="0" marR="0" marT="0" marB="0"/>
                </a:tc>
                <a:tc>
                  <a:txBody>
                    <a:bodyPr/>
                    <a:lstStyle/>
                    <a:p>
                      <a:pPr marL="48260" marR="0" lvl="0" indent="0" algn="ctr" rtl="0">
                        <a:lnSpc>
                          <a:spcPct val="110500"/>
                        </a:lnSpc>
                        <a:spcBef>
                          <a:spcPts val="0"/>
                        </a:spcBef>
                        <a:spcAft>
                          <a:spcPts val="0"/>
                        </a:spcAft>
                        <a:buNone/>
                      </a:pPr>
                      <a:r>
                        <a:rPr lang="en-US" sz="2000" b="1" u="none" strike="noStrike" cap="none">
                          <a:latin typeface="Arial"/>
                          <a:ea typeface="Arial"/>
                          <a:cs typeface="Arial"/>
                          <a:sym typeface="Arial"/>
                        </a:rPr>
                        <a:t>r8</a:t>
                      </a:r>
                      <a:endParaRPr sz="2000" u="none" strike="noStrike" cap="none">
                        <a:latin typeface="Arial"/>
                        <a:ea typeface="Arial"/>
                        <a:cs typeface="Arial"/>
                        <a:sym typeface="Arial"/>
                      </a:endParaRPr>
                    </a:p>
                  </a:txBody>
                  <a:tcPr marL="0" marR="0" marT="0" marB="0"/>
                </a:tc>
                <a:tc>
                  <a:txBody>
                    <a:bodyPr/>
                    <a:lstStyle/>
                    <a:p>
                      <a:pPr marL="108585" marR="0" lvl="0" indent="0" algn="l" rtl="0">
                        <a:lnSpc>
                          <a:spcPct val="110500"/>
                        </a:lnSpc>
                        <a:spcBef>
                          <a:spcPts val="0"/>
                        </a:spcBef>
                        <a:spcAft>
                          <a:spcPts val="0"/>
                        </a:spcAft>
                        <a:buNone/>
                      </a:pPr>
                      <a:r>
                        <a:rPr lang="en-US" sz="2000" b="1" u="none" strike="noStrike" cap="none">
                          <a:latin typeface="Arial"/>
                          <a:ea typeface="Arial"/>
                          <a:cs typeface="Arial"/>
                          <a:sym typeface="Arial"/>
                        </a:rPr>
                        <a:t>;Jump if zero flag set	to 1 (Jump if result is zero)</a:t>
                      </a:r>
                      <a:endParaRPr sz="20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508000">
                <a:tc>
                  <a:txBody>
                    <a:bodyPr/>
                    <a:lstStyle/>
                    <a:p>
                      <a:pPr marL="31750" marR="0" lvl="0" indent="0" algn="l" rtl="0">
                        <a:lnSpc>
                          <a:spcPct val="100000"/>
                        </a:lnSpc>
                        <a:spcBef>
                          <a:spcPts val="0"/>
                        </a:spcBef>
                        <a:spcAft>
                          <a:spcPts val="0"/>
                        </a:spcAft>
                        <a:buNone/>
                      </a:pPr>
                      <a:r>
                        <a:rPr lang="en-US" sz="2000" b="1" u="none" strike="noStrike" cap="none">
                          <a:latin typeface="Arial"/>
                          <a:ea typeface="Arial"/>
                          <a:cs typeface="Arial"/>
                          <a:sym typeface="Arial"/>
                        </a:rPr>
                        <a:t>JNZ</a:t>
                      </a:r>
                      <a:endParaRPr sz="2000" u="none" strike="noStrike" cap="none">
                        <a:latin typeface="Arial"/>
                        <a:ea typeface="Arial"/>
                        <a:cs typeface="Arial"/>
                        <a:sym typeface="Arial"/>
                      </a:endParaRPr>
                    </a:p>
                  </a:txBody>
                  <a:tcPr marL="0" marR="0" marT="87625" marB="0"/>
                </a:tc>
                <a:tc>
                  <a:txBody>
                    <a:bodyPr/>
                    <a:lstStyle/>
                    <a:p>
                      <a:pPr marL="48260" marR="0" lvl="0" indent="0" algn="ctr" rtl="0">
                        <a:lnSpc>
                          <a:spcPct val="100000"/>
                        </a:lnSpc>
                        <a:spcBef>
                          <a:spcPts val="0"/>
                        </a:spcBef>
                        <a:spcAft>
                          <a:spcPts val="0"/>
                        </a:spcAft>
                        <a:buNone/>
                      </a:pPr>
                      <a:r>
                        <a:rPr lang="en-US" sz="2000" b="1" u="none" strike="noStrike" cap="none">
                          <a:latin typeface="Arial"/>
                          <a:ea typeface="Arial"/>
                          <a:cs typeface="Arial"/>
                          <a:sym typeface="Arial"/>
                        </a:rPr>
                        <a:t>r8</a:t>
                      </a:r>
                      <a:endParaRPr sz="2000" u="none" strike="noStrike" cap="none">
                        <a:latin typeface="Arial"/>
                        <a:ea typeface="Arial"/>
                        <a:cs typeface="Arial"/>
                        <a:sym typeface="Arial"/>
                      </a:endParaRPr>
                    </a:p>
                  </a:txBody>
                  <a:tcPr marL="0" marR="0" marT="87625" marB="0"/>
                </a:tc>
                <a:tc>
                  <a:txBody>
                    <a:bodyPr/>
                    <a:lstStyle/>
                    <a:p>
                      <a:pPr marL="108585" marR="0" lvl="0" indent="0" algn="l" rtl="0">
                        <a:lnSpc>
                          <a:spcPct val="100000"/>
                        </a:lnSpc>
                        <a:spcBef>
                          <a:spcPts val="0"/>
                        </a:spcBef>
                        <a:spcAft>
                          <a:spcPts val="0"/>
                        </a:spcAft>
                        <a:buNone/>
                      </a:pPr>
                      <a:r>
                        <a:rPr lang="en-US" sz="2000" b="1" u="none" strike="noStrike" cap="none">
                          <a:latin typeface="Arial"/>
                          <a:ea typeface="Arial"/>
                          <a:cs typeface="Arial"/>
                          <a:sym typeface="Arial"/>
                        </a:rPr>
                        <a:t>;Jump if Not Zero (Z flag = 0 i.e. result is nonzero)</a:t>
                      </a:r>
                      <a:endParaRPr sz="2000" u="none" strike="noStrike" cap="none">
                        <a:latin typeface="Arial"/>
                        <a:ea typeface="Arial"/>
                        <a:cs typeface="Arial"/>
                        <a:sym typeface="Arial"/>
                      </a:endParaRPr>
                    </a:p>
                  </a:txBody>
                  <a:tcPr marL="0" marR="0" marT="87625" marB="0"/>
                </a:tc>
                <a:extLst>
                  <a:ext uri="{0D108BD9-81ED-4DB2-BD59-A6C34878D82A}">
                    <a16:rowId xmlns:a16="http://schemas.microsoft.com/office/drawing/2014/main" val="10001"/>
                  </a:ext>
                </a:extLst>
              </a:tr>
              <a:tr h="508000">
                <a:tc>
                  <a:txBody>
                    <a:bodyPr/>
                    <a:lstStyle/>
                    <a:p>
                      <a:pPr marL="31750" marR="0" lvl="0" indent="0" algn="l" rtl="0">
                        <a:lnSpc>
                          <a:spcPct val="100000"/>
                        </a:lnSpc>
                        <a:spcBef>
                          <a:spcPts val="0"/>
                        </a:spcBef>
                        <a:spcAft>
                          <a:spcPts val="0"/>
                        </a:spcAft>
                        <a:buNone/>
                      </a:pPr>
                      <a:r>
                        <a:rPr lang="en-US" sz="2000" b="1" u="none" strike="noStrike" cap="none">
                          <a:latin typeface="Arial"/>
                          <a:ea typeface="Arial"/>
                          <a:cs typeface="Arial"/>
                          <a:sym typeface="Arial"/>
                        </a:rPr>
                        <a:t>JS</a:t>
                      </a:r>
                      <a:endParaRPr sz="2000" u="none" strike="noStrike" cap="none">
                        <a:latin typeface="Arial"/>
                        <a:ea typeface="Arial"/>
                        <a:cs typeface="Arial"/>
                        <a:sym typeface="Arial"/>
                      </a:endParaRPr>
                    </a:p>
                  </a:txBody>
                  <a:tcPr marL="0" marR="0" marT="87625" marB="0"/>
                </a:tc>
                <a:tc>
                  <a:txBody>
                    <a:bodyPr/>
                    <a:lstStyle/>
                    <a:p>
                      <a:pPr marL="48260" marR="0" lvl="0" indent="0" algn="ctr" rtl="0">
                        <a:lnSpc>
                          <a:spcPct val="100000"/>
                        </a:lnSpc>
                        <a:spcBef>
                          <a:spcPts val="0"/>
                        </a:spcBef>
                        <a:spcAft>
                          <a:spcPts val="0"/>
                        </a:spcAft>
                        <a:buNone/>
                      </a:pPr>
                      <a:r>
                        <a:rPr lang="en-US" sz="2000" b="1" u="none" strike="noStrike" cap="none">
                          <a:latin typeface="Arial"/>
                          <a:ea typeface="Arial"/>
                          <a:cs typeface="Arial"/>
                          <a:sym typeface="Arial"/>
                        </a:rPr>
                        <a:t>r8</a:t>
                      </a:r>
                      <a:endParaRPr sz="2000" u="none" strike="noStrike" cap="none">
                        <a:latin typeface="Arial"/>
                        <a:ea typeface="Arial"/>
                        <a:cs typeface="Arial"/>
                        <a:sym typeface="Arial"/>
                      </a:endParaRPr>
                    </a:p>
                  </a:txBody>
                  <a:tcPr marL="0" marR="0" marT="87625" marB="0"/>
                </a:tc>
                <a:tc>
                  <a:txBody>
                    <a:bodyPr/>
                    <a:lstStyle/>
                    <a:p>
                      <a:pPr marL="108585" marR="0" lvl="0" indent="0" algn="l" rtl="0">
                        <a:lnSpc>
                          <a:spcPct val="100000"/>
                        </a:lnSpc>
                        <a:spcBef>
                          <a:spcPts val="0"/>
                        </a:spcBef>
                        <a:spcAft>
                          <a:spcPts val="0"/>
                        </a:spcAft>
                        <a:buNone/>
                      </a:pPr>
                      <a:r>
                        <a:rPr lang="en-US" sz="2000" b="1" u="none" strike="noStrike" cap="none">
                          <a:latin typeface="Arial"/>
                          <a:ea typeface="Arial"/>
                          <a:cs typeface="Arial"/>
                          <a:sym typeface="Arial"/>
                        </a:rPr>
                        <a:t>;Jump if Sign flag set to 1 (result is negative)</a:t>
                      </a:r>
                      <a:endParaRPr sz="2000" u="none" strike="noStrike" cap="none">
                        <a:latin typeface="Arial"/>
                        <a:ea typeface="Arial"/>
                        <a:cs typeface="Arial"/>
                        <a:sym typeface="Arial"/>
                      </a:endParaRPr>
                    </a:p>
                  </a:txBody>
                  <a:tcPr marL="0" marR="0" marT="87625" marB="0"/>
                </a:tc>
                <a:extLst>
                  <a:ext uri="{0D108BD9-81ED-4DB2-BD59-A6C34878D82A}">
                    <a16:rowId xmlns:a16="http://schemas.microsoft.com/office/drawing/2014/main" val="10002"/>
                  </a:ext>
                </a:extLst>
              </a:tr>
              <a:tr h="549900">
                <a:tc>
                  <a:txBody>
                    <a:bodyPr/>
                    <a:lstStyle/>
                    <a:p>
                      <a:pPr marL="31750" marR="0" lvl="0" indent="0" algn="l" rtl="0">
                        <a:lnSpc>
                          <a:spcPct val="100000"/>
                        </a:lnSpc>
                        <a:spcBef>
                          <a:spcPts val="0"/>
                        </a:spcBef>
                        <a:spcAft>
                          <a:spcPts val="0"/>
                        </a:spcAft>
                        <a:buNone/>
                      </a:pPr>
                      <a:r>
                        <a:rPr lang="en-US" sz="2000" b="1" u="none" strike="noStrike" cap="none">
                          <a:latin typeface="Arial"/>
                          <a:ea typeface="Arial"/>
                          <a:cs typeface="Arial"/>
                          <a:sym typeface="Arial"/>
                        </a:rPr>
                        <a:t>JNS</a:t>
                      </a:r>
                      <a:endParaRPr sz="2000" u="none" strike="noStrike" cap="none">
                        <a:latin typeface="Arial"/>
                        <a:ea typeface="Arial"/>
                        <a:cs typeface="Arial"/>
                        <a:sym typeface="Arial"/>
                      </a:endParaRPr>
                    </a:p>
                  </a:txBody>
                  <a:tcPr marL="0" marR="0" marT="87625" marB="0"/>
                </a:tc>
                <a:tc>
                  <a:txBody>
                    <a:bodyPr/>
                    <a:lstStyle/>
                    <a:p>
                      <a:pPr marL="48260" marR="0" lvl="0" indent="0" algn="ctr" rtl="0">
                        <a:lnSpc>
                          <a:spcPct val="100000"/>
                        </a:lnSpc>
                        <a:spcBef>
                          <a:spcPts val="0"/>
                        </a:spcBef>
                        <a:spcAft>
                          <a:spcPts val="0"/>
                        </a:spcAft>
                        <a:buNone/>
                      </a:pPr>
                      <a:r>
                        <a:rPr lang="en-US" sz="2000" b="1" u="none" strike="noStrike" cap="none">
                          <a:latin typeface="Arial"/>
                          <a:ea typeface="Arial"/>
                          <a:cs typeface="Arial"/>
                          <a:sym typeface="Arial"/>
                        </a:rPr>
                        <a:t>r8</a:t>
                      </a:r>
                      <a:endParaRPr sz="2000" u="none" strike="noStrike" cap="none">
                        <a:latin typeface="Arial"/>
                        <a:ea typeface="Arial"/>
                        <a:cs typeface="Arial"/>
                        <a:sym typeface="Arial"/>
                      </a:endParaRPr>
                    </a:p>
                  </a:txBody>
                  <a:tcPr marL="0" marR="0" marT="87625" marB="0"/>
                </a:tc>
                <a:tc>
                  <a:txBody>
                    <a:bodyPr/>
                    <a:lstStyle/>
                    <a:p>
                      <a:pPr marL="108585" marR="0" lvl="0" indent="0" algn="l" rtl="0">
                        <a:lnSpc>
                          <a:spcPct val="100000"/>
                        </a:lnSpc>
                        <a:spcBef>
                          <a:spcPts val="0"/>
                        </a:spcBef>
                        <a:spcAft>
                          <a:spcPts val="0"/>
                        </a:spcAft>
                        <a:buNone/>
                      </a:pPr>
                      <a:r>
                        <a:rPr lang="en-US" sz="2000" b="1" u="none" strike="noStrike" cap="none">
                          <a:latin typeface="Arial"/>
                          <a:ea typeface="Arial"/>
                          <a:cs typeface="Arial"/>
                          <a:sym typeface="Arial"/>
                        </a:rPr>
                        <a:t>;Jump if Not Sign (result is positive)</a:t>
                      </a:r>
                      <a:endParaRPr sz="2000" u="none" strike="noStrike" cap="none">
                        <a:latin typeface="Arial"/>
                        <a:ea typeface="Arial"/>
                        <a:cs typeface="Arial"/>
                        <a:sym typeface="Arial"/>
                      </a:endParaRPr>
                    </a:p>
                  </a:txBody>
                  <a:tcPr marL="0" marR="0" marT="87625" marB="0"/>
                </a:tc>
                <a:extLst>
                  <a:ext uri="{0D108BD9-81ED-4DB2-BD59-A6C34878D82A}">
                    <a16:rowId xmlns:a16="http://schemas.microsoft.com/office/drawing/2014/main" val="10003"/>
                  </a:ext>
                </a:extLst>
              </a:tr>
              <a:tr h="467425">
                <a:tc>
                  <a:txBody>
                    <a:bodyPr/>
                    <a:lstStyle/>
                    <a:p>
                      <a:pPr marL="31750" marR="0" lvl="0" indent="0" algn="l" rtl="0">
                        <a:lnSpc>
                          <a:spcPct val="100000"/>
                        </a:lnSpc>
                        <a:spcBef>
                          <a:spcPts val="0"/>
                        </a:spcBef>
                        <a:spcAft>
                          <a:spcPts val="0"/>
                        </a:spcAft>
                        <a:buNone/>
                      </a:pPr>
                      <a:r>
                        <a:rPr lang="en-US" sz="2000" b="1" u="none" strike="noStrike" cap="none">
                          <a:latin typeface="Arial"/>
                          <a:ea typeface="Arial"/>
                          <a:cs typeface="Arial"/>
                          <a:sym typeface="Arial"/>
                        </a:rPr>
                        <a:t>JC</a:t>
                      </a:r>
                      <a:endParaRPr sz="2000" u="none" strike="noStrike" cap="none">
                        <a:latin typeface="Arial"/>
                        <a:ea typeface="Arial"/>
                        <a:cs typeface="Arial"/>
                        <a:sym typeface="Arial"/>
                      </a:endParaRPr>
                    </a:p>
                  </a:txBody>
                  <a:tcPr marL="0" marR="0" marT="129550" marB="0"/>
                </a:tc>
                <a:tc>
                  <a:txBody>
                    <a:bodyPr/>
                    <a:lstStyle/>
                    <a:p>
                      <a:pPr marL="48260" marR="0" lvl="0" indent="0" algn="ctr" rtl="0">
                        <a:lnSpc>
                          <a:spcPct val="100000"/>
                        </a:lnSpc>
                        <a:spcBef>
                          <a:spcPts val="0"/>
                        </a:spcBef>
                        <a:spcAft>
                          <a:spcPts val="0"/>
                        </a:spcAft>
                        <a:buNone/>
                      </a:pPr>
                      <a:r>
                        <a:rPr lang="en-US" sz="2000" b="1" u="none" strike="noStrike" cap="none">
                          <a:latin typeface="Arial"/>
                          <a:ea typeface="Arial"/>
                          <a:cs typeface="Arial"/>
                          <a:sym typeface="Arial"/>
                        </a:rPr>
                        <a:t>r8</a:t>
                      </a:r>
                      <a:endParaRPr sz="2000" u="none" strike="noStrike" cap="none">
                        <a:latin typeface="Arial"/>
                        <a:ea typeface="Arial"/>
                        <a:cs typeface="Arial"/>
                        <a:sym typeface="Arial"/>
                      </a:endParaRPr>
                    </a:p>
                  </a:txBody>
                  <a:tcPr marL="0" marR="0" marT="129550" marB="0"/>
                </a:tc>
                <a:tc>
                  <a:txBody>
                    <a:bodyPr/>
                    <a:lstStyle/>
                    <a:p>
                      <a:pPr marL="108585" marR="0" lvl="0" indent="0" algn="l" rtl="0">
                        <a:lnSpc>
                          <a:spcPct val="100000"/>
                        </a:lnSpc>
                        <a:spcBef>
                          <a:spcPts val="0"/>
                        </a:spcBef>
                        <a:spcAft>
                          <a:spcPts val="0"/>
                        </a:spcAft>
                        <a:buNone/>
                      </a:pPr>
                      <a:r>
                        <a:rPr lang="en-US" sz="2000" b="1" u="none" strike="noStrike" cap="none">
                          <a:latin typeface="Arial"/>
                          <a:ea typeface="Arial"/>
                          <a:cs typeface="Arial"/>
                          <a:sym typeface="Arial"/>
                        </a:rPr>
                        <a:t>;Jump if Carry flag set to 1</a:t>
                      </a:r>
                      <a:endParaRPr sz="2000" u="none" strike="noStrike" cap="none">
                        <a:latin typeface="Arial"/>
                        <a:ea typeface="Arial"/>
                        <a:cs typeface="Arial"/>
                        <a:sym typeface="Arial"/>
                      </a:endParaRPr>
                    </a:p>
                  </a:txBody>
                  <a:tcPr marL="0" marR="0" marT="129550" marB="0"/>
                </a:tc>
                <a:extLst>
                  <a:ext uri="{0D108BD9-81ED-4DB2-BD59-A6C34878D82A}">
                    <a16:rowId xmlns:a16="http://schemas.microsoft.com/office/drawing/2014/main" val="10004"/>
                  </a:ext>
                </a:extLst>
              </a:tr>
              <a:tr h="648050">
                <a:tc gridSpan="3">
                  <a:txBody>
                    <a:bodyPr/>
                    <a:lstStyle/>
                    <a:p>
                      <a:pPr marL="0" marR="0" lvl="0" indent="0" algn="l" rtl="0">
                        <a:lnSpc>
                          <a:spcPct val="100000"/>
                        </a:lnSpc>
                        <a:spcBef>
                          <a:spcPts val="0"/>
                        </a:spcBef>
                        <a:spcAft>
                          <a:spcPts val="0"/>
                        </a:spcAft>
                        <a:buNone/>
                      </a:pPr>
                      <a:endParaRPr sz="2100" u="none" strike="noStrike" cap="none">
                        <a:latin typeface="Times New Roman"/>
                        <a:ea typeface="Times New Roman"/>
                        <a:cs typeface="Times New Roman"/>
                        <a:sym typeface="Times New Roman"/>
                      </a:endParaRPr>
                    </a:p>
                    <a:p>
                      <a:pPr marL="6051550" marR="403860" lvl="0" indent="-6019800" algn="r" rtl="0">
                        <a:lnSpc>
                          <a:spcPct val="42700"/>
                        </a:lnSpc>
                        <a:spcBef>
                          <a:spcPts val="0"/>
                        </a:spcBef>
                        <a:spcAft>
                          <a:spcPts val="0"/>
                        </a:spcAft>
                        <a:buNone/>
                      </a:pPr>
                      <a:r>
                        <a:rPr lang="en-US" sz="2000" b="1" u="none" strike="noStrike" cap="none">
                          <a:latin typeface="Arial"/>
                          <a:ea typeface="Arial"/>
                          <a:cs typeface="Arial"/>
                          <a:sym typeface="Arial"/>
                        </a:rPr>
                        <a:t>JNC	r8	;Jump if No Carry	</a:t>
                      </a:r>
                      <a:r>
                        <a:rPr lang="en-US" sz="2700" b="1" u="none" strike="noStrike" cap="none" baseline="30000">
                          <a:latin typeface="Arial"/>
                          <a:ea typeface="Arial"/>
                          <a:cs typeface="Arial"/>
                          <a:sym typeface="Arial"/>
                        </a:rPr>
                        <a:t>There is no jump  </a:t>
                      </a:r>
                      <a:r>
                        <a:rPr lang="en-US" sz="1800" b="1" u="none" strike="noStrike" cap="none">
                          <a:latin typeface="Arial"/>
                          <a:ea typeface="Arial"/>
                          <a:cs typeface="Arial"/>
                          <a:sym typeface="Arial"/>
                        </a:rPr>
                        <a:t>based on AC flag</a:t>
                      </a:r>
                      <a:endParaRPr sz="1800" u="none" strike="noStrike" cap="none">
                        <a:latin typeface="Arial"/>
                        <a:ea typeface="Arial"/>
                        <a:cs typeface="Arial"/>
                        <a:sym typeface="Arial"/>
                      </a:endParaRPr>
                    </a:p>
                  </a:txBody>
                  <a:tcPr marL="0" marR="0" marT="5075"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16775">
                <a:tc>
                  <a:txBody>
                    <a:bodyPr/>
                    <a:lstStyle/>
                    <a:p>
                      <a:pPr marL="31750" marR="0" lvl="0" indent="0" algn="l" rtl="0">
                        <a:lnSpc>
                          <a:spcPct val="119000"/>
                        </a:lnSpc>
                        <a:spcBef>
                          <a:spcPts val="0"/>
                        </a:spcBef>
                        <a:spcAft>
                          <a:spcPts val="0"/>
                        </a:spcAft>
                        <a:buNone/>
                      </a:pPr>
                      <a:r>
                        <a:rPr lang="en-US" sz="2000" b="1" u="none" strike="noStrike" cap="none">
                          <a:latin typeface="Arial"/>
                          <a:ea typeface="Arial"/>
                          <a:cs typeface="Arial"/>
                          <a:sym typeface="Arial"/>
                        </a:rPr>
                        <a:t>JP</a:t>
                      </a:r>
                      <a:endParaRPr sz="2000" u="none" strike="noStrike" cap="none">
                        <a:latin typeface="Arial"/>
                        <a:ea typeface="Arial"/>
                        <a:cs typeface="Arial"/>
                        <a:sym typeface="Arial"/>
                      </a:endParaRPr>
                    </a:p>
                  </a:txBody>
                  <a:tcPr marL="0" marR="0" marT="0" marB="0"/>
                </a:tc>
                <a:tc>
                  <a:txBody>
                    <a:bodyPr/>
                    <a:lstStyle/>
                    <a:p>
                      <a:pPr marL="48260" marR="0" lvl="0" indent="0" algn="ctr" rtl="0">
                        <a:lnSpc>
                          <a:spcPct val="119000"/>
                        </a:lnSpc>
                        <a:spcBef>
                          <a:spcPts val="0"/>
                        </a:spcBef>
                        <a:spcAft>
                          <a:spcPts val="0"/>
                        </a:spcAft>
                        <a:buNone/>
                      </a:pPr>
                      <a:r>
                        <a:rPr lang="en-US" sz="2000" b="1" u="none" strike="noStrike" cap="none">
                          <a:latin typeface="Arial"/>
                          <a:ea typeface="Arial"/>
                          <a:cs typeface="Arial"/>
                          <a:sym typeface="Arial"/>
                        </a:rPr>
                        <a:t>r8</a:t>
                      </a:r>
                      <a:endParaRPr sz="2000" u="none" strike="noStrike" cap="none">
                        <a:latin typeface="Arial"/>
                        <a:ea typeface="Arial"/>
                        <a:cs typeface="Arial"/>
                        <a:sym typeface="Arial"/>
                      </a:endParaRPr>
                    </a:p>
                  </a:txBody>
                  <a:tcPr marL="0" marR="0" marT="0" marB="0"/>
                </a:tc>
                <a:tc>
                  <a:txBody>
                    <a:bodyPr/>
                    <a:lstStyle/>
                    <a:p>
                      <a:pPr marL="108585" marR="0" lvl="0" indent="0" algn="l" rtl="0">
                        <a:lnSpc>
                          <a:spcPct val="119000"/>
                        </a:lnSpc>
                        <a:spcBef>
                          <a:spcPts val="0"/>
                        </a:spcBef>
                        <a:spcAft>
                          <a:spcPts val="0"/>
                        </a:spcAft>
                        <a:buNone/>
                      </a:pPr>
                      <a:r>
                        <a:rPr lang="en-US" sz="2000" b="1" u="none" strike="noStrike" cap="none">
                          <a:latin typeface="Arial"/>
                          <a:ea typeface="Arial"/>
                          <a:cs typeface="Arial"/>
                          <a:sym typeface="Arial"/>
                        </a:rPr>
                        <a:t>;Jump if Parity flag set to 1 (Parity is even)</a:t>
                      </a:r>
                      <a:endParaRPr sz="20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6"/>
                  </a:ext>
                </a:extLst>
              </a:tr>
              <a:tr h="507375">
                <a:tc>
                  <a:txBody>
                    <a:bodyPr/>
                    <a:lstStyle/>
                    <a:p>
                      <a:pPr marL="31750" marR="0" lvl="0" indent="0" algn="l" rtl="0">
                        <a:lnSpc>
                          <a:spcPct val="100000"/>
                        </a:lnSpc>
                        <a:spcBef>
                          <a:spcPts val="0"/>
                        </a:spcBef>
                        <a:spcAft>
                          <a:spcPts val="0"/>
                        </a:spcAft>
                        <a:buNone/>
                      </a:pPr>
                      <a:r>
                        <a:rPr lang="en-US" sz="2000" b="1" u="none" strike="noStrike" cap="none">
                          <a:latin typeface="Arial"/>
                          <a:ea typeface="Arial"/>
                          <a:cs typeface="Arial"/>
                          <a:sym typeface="Arial"/>
                        </a:rPr>
                        <a:t>JNP</a:t>
                      </a:r>
                      <a:endParaRPr sz="2000" u="none" strike="noStrike" cap="none">
                        <a:latin typeface="Arial"/>
                        <a:ea typeface="Arial"/>
                        <a:cs typeface="Arial"/>
                        <a:sym typeface="Arial"/>
                      </a:endParaRPr>
                    </a:p>
                  </a:txBody>
                  <a:tcPr marL="0" marR="0" marT="87000" marB="0"/>
                </a:tc>
                <a:tc>
                  <a:txBody>
                    <a:bodyPr/>
                    <a:lstStyle/>
                    <a:p>
                      <a:pPr marL="48260" marR="0" lvl="0" indent="0" algn="ctr" rtl="0">
                        <a:lnSpc>
                          <a:spcPct val="100000"/>
                        </a:lnSpc>
                        <a:spcBef>
                          <a:spcPts val="0"/>
                        </a:spcBef>
                        <a:spcAft>
                          <a:spcPts val="0"/>
                        </a:spcAft>
                        <a:buNone/>
                      </a:pPr>
                      <a:r>
                        <a:rPr lang="en-US" sz="2000" b="1" u="none" strike="noStrike" cap="none">
                          <a:latin typeface="Arial"/>
                          <a:ea typeface="Arial"/>
                          <a:cs typeface="Arial"/>
                          <a:sym typeface="Arial"/>
                        </a:rPr>
                        <a:t>r8</a:t>
                      </a:r>
                      <a:endParaRPr sz="2000" u="none" strike="noStrike" cap="none">
                        <a:latin typeface="Arial"/>
                        <a:ea typeface="Arial"/>
                        <a:cs typeface="Arial"/>
                        <a:sym typeface="Arial"/>
                      </a:endParaRPr>
                    </a:p>
                  </a:txBody>
                  <a:tcPr marL="0" marR="0" marT="87000" marB="0"/>
                </a:tc>
                <a:tc>
                  <a:txBody>
                    <a:bodyPr/>
                    <a:lstStyle/>
                    <a:p>
                      <a:pPr marL="108585" marR="0" lvl="0" indent="0" algn="l" rtl="0">
                        <a:lnSpc>
                          <a:spcPct val="100000"/>
                        </a:lnSpc>
                        <a:spcBef>
                          <a:spcPts val="0"/>
                        </a:spcBef>
                        <a:spcAft>
                          <a:spcPts val="0"/>
                        </a:spcAft>
                        <a:buNone/>
                      </a:pPr>
                      <a:r>
                        <a:rPr lang="en-US" sz="2000" b="1" u="none" strike="noStrike" cap="none">
                          <a:latin typeface="Arial"/>
                          <a:ea typeface="Arial"/>
                          <a:cs typeface="Arial"/>
                          <a:sym typeface="Arial"/>
                        </a:rPr>
                        <a:t>;Jump if No Parity (Parity is odd)</a:t>
                      </a:r>
                      <a:endParaRPr sz="2000" u="none" strike="noStrike" cap="none">
                        <a:latin typeface="Arial"/>
                        <a:ea typeface="Arial"/>
                        <a:cs typeface="Arial"/>
                        <a:sym typeface="Arial"/>
                      </a:endParaRPr>
                    </a:p>
                  </a:txBody>
                  <a:tcPr marL="0" marR="0" marT="87000" marB="0"/>
                </a:tc>
                <a:extLst>
                  <a:ext uri="{0D108BD9-81ED-4DB2-BD59-A6C34878D82A}">
                    <a16:rowId xmlns:a16="http://schemas.microsoft.com/office/drawing/2014/main" val="10007"/>
                  </a:ext>
                </a:extLst>
              </a:tr>
              <a:tr h="508000">
                <a:tc>
                  <a:txBody>
                    <a:bodyPr/>
                    <a:lstStyle/>
                    <a:p>
                      <a:pPr marL="31750" marR="0" lvl="0" indent="0" algn="l" rtl="0">
                        <a:lnSpc>
                          <a:spcPct val="100000"/>
                        </a:lnSpc>
                        <a:spcBef>
                          <a:spcPts val="0"/>
                        </a:spcBef>
                        <a:spcAft>
                          <a:spcPts val="0"/>
                        </a:spcAft>
                        <a:buNone/>
                      </a:pPr>
                      <a:r>
                        <a:rPr lang="en-US" sz="2000" b="1" u="none" strike="noStrike" cap="none">
                          <a:latin typeface="Arial"/>
                          <a:ea typeface="Arial"/>
                          <a:cs typeface="Arial"/>
                          <a:sym typeface="Arial"/>
                        </a:rPr>
                        <a:t>JO</a:t>
                      </a:r>
                      <a:endParaRPr sz="2000" u="none" strike="noStrike" cap="none">
                        <a:latin typeface="Arial"/>
                        <a:ea typeface="Arial"/>
                        <a:cs typeface="Arial"/>
                        <a:sym typeface="Arial"/>
                      </a:endParaRPr>
                    </a:p>
                  </a:txBody>
                  <a:tcPr marL="0" marR="0" marT="87625" marB="0"/>
                </a:tc>
                <a:tc>
                  <a:txBody>
                    <a:bodyPr/>
                    <a:lstStyle/>
                    <a:p>
                      <a:pPr marL="48260" marR="0" lvl="0" indent="0" algn="ctr" rtl="0">
                        <a:lnSpc>
                          <a:spcPct val="100000"/>
                        </a:lnSpc>
                        <a:spcBef>
                          <a:spcPts val="0"/>
                        </a:spcBef>
                        <a:spcAft>
                          <a:spcPts val="0"/>
                        </a:spcAft>
                        <a:buNone/>
                      </a:pPr>
                      <a:r>
                        <a:rPr lang="en-US" sz="2000" b="1" u="none" strike="noStrike" cap="none">
                          <a:latin typeface="Arial"/>
                          <a:ea typeface="Arial"/>
                          <a:cs typeface="Arial"/>
                          <a:sym typeface="Arial"/>
                        </a:rPr>
                        <a:t>r8</a:t>
                      </a:r>
                      <a:endParaRPr sz="2000" u="none" strike="noStrike" cap="none">
                        <a:latin typeface="Arial"/>
                        <a:ea typeface="Arial"/>
                        <a:cs typeface="Arial"/>
                        <a:sym typeface="Arial"/>
                      </a:endParaRPr>
                    </a:p>
                  </a:txBody>
                  <a:tcPr marL="0" marR="0" marT="87625" marB="0"/>
                </a:tc>
                <a:tc>
                  <a:txBody>
                    <a:bodyPr/>
                    <a:lstStyle/>
                    <a:p>
                      <a:pPr marL="108585" marR="0" lvl="0" indent="0" algn="l" rtl="0">
                        <a:lnSpc>
                          <a:spcPct val="100000"/>
                        </a:lnSpc>
                        <a:spcBef>
                          <a:spcPts val="0"/>
                        </a:spcBef>
                        <a:spcAft>
                          <a:spcPts val="0"/>
                        </a:spcAft>
                        <a:buNone/>
                      </a:pPr>
                      <a:r>
                        <a:rPr lang="en-US" sz="2000" b="1" u="none" strike="noStrike" cap="none">
                          <a:latin typeface="Arial"/>
                          <a:ea typeface="Arial"/>
                          <a:cs typeface="Arial"/>
                          <a:sym typeface="Arial"/>
                        </a:rPr>
                        <a:t>;Jump if Overflow flag set to 1 (result is wrong)</a:t>
                      </a:r>
                      <a:endParaRPr sz="2000" u="none" strike="noStrike" cap="none">
                        <a:latin typeface="Arial"/>
                        <a:ea typeface="Arial"/>
                        <a:cs typeface="Arial"/>
                        <a:sym typeface="Arial"/>
                      </a:endParaRPr>
                    </a:p>
                  </a:txBody>
                  <a:tcPr marL="0" marR="0" marT="87625" marB="0"/>
                </a:tc>
                <a:extLst>
                  <a:ext uri="{0D108BD9-81ED-4DB2-BD59-A6C34878D82A}">
                    <a16:rowId xmlns:a16="http://schemas.microsoft.com/office/drawing/2014/main" val="10008"/>
                  </a:ext>
                </a:extLst>
              </a:tr>
              <a:tr h="395875">
                <a:tc>
                  <a:txBody>
                    <a:bodyPr/>
                    <a:lstStyle/>
                    <a:p>
                      <a:pPr marL="31750" marR="0" lvl="0" indent="0" algn="l" rtl="0">
                        <a:lnSpc>
                          <a:spcPct val="116250"/>
                        </a:lnSpc>
                        <a:spcBef>
                          <a:spcPts val="0"/>
                        </a:spcBef>
                        <a:spcAft>
                          <a:spcPts val="0"/>
                        </a:spcAft>
                        <a:buNone/>
                      </a:pPr>
                      <a:r>
                        <a:rPr lang="en-US" sz="2000" b="1" u="none" strike="noStrike" cap="none">
                          <a:latin typeface="Arial"/>
                          <a:ea typeface="Arial"/>
                          <a:cs typeface="Arial"/>
                          <a:sym typeface="Arial"/>
                        </a:rPr>
                        <a:t>JNO</a:t>
                      </a:r>
                      <a:endParaRPr sz="2000" u="none" strike="noStrike" cap="none">
                        <a:latin typeface="Arial"/>
                        <a:ea typeface="Arial"/>
                        <a:cs typeface="Arial"/>
                        <a:sym typeface="Arial"/>
                      </a:endParaRPr>
                    </a:p>
                  </a:txBody>
                  <a:tcPr marL="0" marR="0" marT="87625" marB="0"/>
                </a:tc>
                <a:tc>
                  <a:txBody>
                    <a:bodyPr/>
                    <a:lstStyle/>
                    <a:p>
                      <a:pPr marL="48260" marR="0" lvl="0" indent="0" algn="ctr" rtl="0">
                        <a:lnSpc>
                          <a:spcPct val="116250"/>
                        </a:lnSpc>
                        <a:spcBef>
                          <a:spcPts val="0"/>
                        </a:spcBef>
                        <a:spcAft>
                          <a:spcPts val="0"/>
                        </a:spcAft>
                        <a:buNone/>
                      </a:pPr>
                      <a:r>
                        <a:rPr lang="en-US" sz="2000" b="1" u="none" strike="noStrike" cap="none">
                          <a:latin typeface="Arial"/>
                          <a:ea typeface="Arial"/>
                          <a:cs typeface="Arial"/>
                          <a:sym typeface="Arial"/>
                        </a:rPr>
                        <a:t>r8</a:t>
                      </a:r>
                      <a:endParaRPr sz="2000" u="none" strike="noStrike" cap="none">
                        <a:latin typeface="Arial"/>
                        <a:ea typeface="Arial"/>
                        <a:cs typeface="Arial"/>
                        <a:sym typeface="Arial"/>
                      </a:endParaRPr>
                    </a:p>
                  </a:txBody>
                  <a:tcPr marL="0" marR="0" marT="87625" marB="0"/>
                </a:tc>
                <a:tc>
                  <a:txBody>
                    <a:bodyPr/>
                    <a:lstStyle/>
                    <a:p>
                      <a:pPr marL="108585" marR="0" lvl="0" indent="0" algn="l" rtl="0">
                        <a:lnSpc>
                          <a:spcPct val="116250"/>
                        </a:lnSpc>
                        <a:spcBef>
                          <a:spcPts val="0"/>
                        </a:spcBef>
                        <a:spcAft>
                          <a:spcPts val="0"/>
                        </a:spcAft>
                        <a:buNone/>
                      </a:pPr>
                      <a:r>
                        <a:rPr lang="en-US" sz="2000" b="1" u="none" strike="noStrike" cap="none">
                          <a:latin typeface="Arial"/>
                          <a:ea typeface="Arial"/>
                          <a:cs typeface="Arial"/>
                          <a:sym typeface="Arial"/>
                        </a:rPr>
                        <a:t>;Jump if No Overflow (result is correct)</a:t>
                      </a:r>
                      <a:endParaRPr sz="2000" u="none" strike="noStrike" cap="none">
                        <a:latin typeface="Arial"/>
                        <a:ea typeface="Arial"/>
                        <a:cs typeface="Arial"/>
                        <a:sym typeface="Arial"/>
                      </a:endParaRPr>
                    </a:p>
                  </a:txBody>
                  <a:tcPr marL="0" marR="0" marT="87625" marB="0"/>
                </a:tc>
                <a:extLst>
                  <a:ext uri="{0D108BD9-81ED-4DB2-BD59-A6C34878D82A}">
                    <a16:rowId xmlns:a16="http://schemas.microsoft.com/office/drawing/2014/main" val="10009"/>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73"/>
          <p:cNvSpPr txBox="1"/>
          <p:nvPr/>
        </p:nvSpPr>
        <p:spPr>
          <a:xfrm>
            <a:off x="458469" y="295909"/>
            <a:ext cx="7794625" cy="5553710"/>
          </a:xfrm>
          <a:prstGeom prst="rect">
            <a:avLst/>
          </a:prstGeom>
          <a:noFill/>
          <a:ln>
            <a:noFill/>
          </a:ln>
        </p:spPr>
        <p:txBody>
          <a:bodyPr spcFirstLastPara="1" wrap="square" lIns="0" tIns="17905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JZ r8 ; JE (Jump if Equal) also means same.</a:t>
            </a:r>
            <a:endParaRPr sz="2400">
              <a:solidFill>
                <a:schemeClr val="dk1"/>
              </a:solidFill>
              <a:latin typeface="Arial"/>
              <a:ea typeface="Arial"/>
              <a:cs typeface="Arial"/>
              <a:sym typeface="Arial"/>
            </a:endParaRPr>
          </a:p>
          <a:p>
            <a:pPr marL="12700" marR="0" lvl="0" indent="0" algn="l" rtl="0">
              <a:lnSpc>
                <a:spcPct val="100000"/>
              </a:lnSpc>
              <a:spcBef>
                <a:spcPts val="1310"/>
              </a:spcBef>
              <a:spcAft>
                <a:spcPts val="0"/>
              </a:spcAft>
              <a:buNone/>
            </a:pPr>
            <a:r>
              <a:rPr lang="en-US" sz="2400" b="1">
                <a:solidFill>
                  <a:schemeClr val="dk1"/>
                </a:solidFill>
                <a:latin typeface="Arial"/>
                <a:ea typeface="Arial"/>
                <a:cs typeface="Arial"/>
                <a:sym typeface="Arial"/>
              </a:rPr>
              <a:t>JNZ r8 ; JNE (Jump if Not Equal) also means same.</a:t>
            </a:r>
            <a:endParaRPr sz="2400">
              <a:solidFill>
                <a:schemeClr val="dk1"/>
              </a:solidFill>
              <a:latin typeface="Arial"/>
              <a:ea typeface="Arial"/>
              <a:cs typeface="Arial"/>
              <a:sym typeface="Arial"/>
            </a:endParaRPr>
          </a:p>
          <a:p>
            <a:pPr marL="12700" marR="727075" lvl="0" indent="0" algn="l" rtl="0">
              <a:lnSpc>
                <a:spcPct val="111666"/>
              </a:lnSpc>
              <a:spcBef>
                <a:spcPts val="1545"/>
              </a:spcBef>
              <a:spcAft>
                <a:spcPts val="0"/>
              </a:spcAft>
              <a:buNone/>
            </a:pPr>
            <a:r>
              <a:rPr lang="en-US" sz="2400" b="1">
                <a:solidFill>
                  <a:schemeClr val="dk1"/>
                </a:solidFill>
                <a:latin typeface="Arial"/>
                <a:ea typeface="Arial"/>
                <a:cs typeface="Arial"/>
                <a:sym typeface="Arial"/>
              </a:rPr>
              <a:t>JC r8 ;JB (Jump if below) and JNAE (Jump if Not  Above or Equal) also mean same.</a:t>
            </a:r>
            <a:endParaRPr sz="2400">
              <a:solidFill>
                <a:schemeClr val="dk1"/>
              </a:solidFill>
              <a:latin typeface="Arial"/>
              <a:ea typeface="Arial"/>
              <a:cs typeface="Arial"/>
              <a:sym typeface="Arial"/>
            </a:endParaRPr>
          </a:p>
          <a:p>
            <a:pPr marL="12700" marR="5080" lvl="0" indent="0" algn="l" rtl="0">
              <a:lnSpc>
                <a:spcPct val="111666"/>
              </a:lnSpc>
              <a:spcBef>
                <a:spcPts val="2180"/>
              </a:spcBef>
              <a:spcAft>
                <a:spcPts val="0"/>
              </a:spcAft>
              <a:buNone/>
            </a:pPr>
            <a:r>
              <a:rPr lang="en-US" sz="2400" b="1">
                <a:solidFill>
                  <a:schemeClr val="dk1"/>
                </a:solidFill>
                <a:latin typeface="Arial"/>
                <a:ea typeface="Arial"/>
                <a:cs typeface="Arial"/>
                <a:sym typeface="Arial"/>
              </a:rPr>
              <a:t>JNC r8 ;JAE (Jump if Above or Equal) and JNB (Jump  if Not Above) also mean same.</a:t>
            </a:r>
            <a:endParaRPr sz="2400">
              <a:solidFill>
                <a:schemeClr val="dk1"/>
              </a:solidFill>
              <a:latin typeface="Arial"/>
              <a:ea typeface="Arial"/>
              <a:cs typeface="Arial"/>
              <a:sym typeface="Arial"/>
            </a:endParaRPr>
          </a:p>
          <a:p>
            <a:pPr marL="12700" marR="0" lvl="0" indent="0" algn="l" rtl="0">
              <a:lnSpc>
                <a:spcPct val="100000"/>
              </a:lnSpc>
              <a:spcBef>
                <a:spcPts val="1925"/>
              </a:spcBef>
              <a:spcAft>
                <a:spcPts val="0"/>
              </a:spcAft>
              <a:buNone/>
            </a:pPr>
            <a:r>
              <a:rPr lang="en-US" sz="2400" b="1">
                <a:solidFill>
                  <a:schemeClr val="dk1"/>
                </a:solidFill>
                <a:latin typeface="Arial"/>
                <a:ea typeface="Arial"/>
                <a:cs typeface="Arial"/>
                <a:sym typeface="Arial"/>
              </a:rPr>
              <a:t>JZ, JNZ, JC and JNC used after arithmetic operation</a:t>
            </a:r>
            <a:endParaRPr sz="2400">
              <a:solidFill>
                <a:schemeClr val="dk1"/>
              </a:solidFill>
              <a:latin typeface="Arial"/>
              <a:ea typeface="Arial"/>
              <a:cs typeface="Arial"/>
              <a:sym typeface="Arial"/>
            </a:endParaRPr>
          </a:p>
          <a:p>
            <a:pPr marL="12700" marR="684530" lvl="0" indent="0" algn="l" rtl="0">
              <a:lnSpc>
                <a:spcPct val="111666"/>
              </a:lnSpc>
              <a:spcBef>
                <a:spcPts val="1555"/>
              </a:spcBef>
              <a:spcAft>
                <a:spcPts val="0"/>
              </a:spcAft>
              <a:buNone/>
            </a:pPr>
            <a:r>
              <a:rPr lang="en-US" sz="2400" b="1">
                <a:solidFill>
                  <a:schemeClr val="dk1"/>
                </a:solidFill>
                <a:latin typeface="Arial"/>
                <a:ea typeface="Arial"/>
                <a:cs typeface="Arial"/>
                <a:sym typeface="Arial"/>
              </a:rPr>
              <a:t>JE, JNE, JB, JNAE, JAE and JNB are used after a  compare operation.</a:t>
            </a:r>
            <a:endParaRPr sz="2400">
              <a:solidFill>
                <a:schemeClr val="dk1"/>
              </a:solidFill>
              <a:latin typeface="Arial"/>
              <a:ea typeface="Arial"/>
              <a:cs typeface="Arial"/>
              <a:sym typeface="Arial"/>
            </a:endParaRPr>
          </a:p>
          <a:p>
            <a:pPr marL="12700" marR="242570" lvl="0" indent="0" algn="l" rtl="0">
              <a:lnSpc>
                <a:spcPct val="145100"/>
              </a:lnSpc>
              <a:spcBef>
                <a:spcPts val="625"/>
              </a:spcBef>
              <a:spcAft>
                <a:spcPts val="0"/>
              </a:spcAft>
              <a:buNone/>
            </a:pPr>
            <a:r>
              <a:rPr lang="en-US" sz="2400" b="1">
                <a:solidFill>
                  <a:schemeClr val="dk1"/>
                </a:solidFill>
                <a:latin typeface="Arial"/>
                <a:ea typeface="Arial"/>
                <a:cs typeface="Arial"/>
                <a:sym typeface="Arial"/>
              </a:rPr>
              <a:t>JP r8 ; JPE (Jump if Parity Even) also means same.  JNP r8 ; JPO (Jump if Parity Odd) also means same.</a:t>
            </a:r>
            <a:endParaRPr sz="2400">
              <a:solidFill>
                <a:schemeClr val="dk1"/>
              </a:solidFill>
              <a:latin typeface="Arial"/>
              <a:ea typeface="Arial"/>
              <a:cs typeface="Arial"/>
              <a:sym typeface="Arial"/>
            </a:endParaRPr>
          </a:p>
        </p:txBody>
      </p:sp>
      <p:sp>
        <p:nvSpPr>
          <p:cNvPr id="1138" name="Google Shape;1138;p73"/>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74"/>
          <p:cNvSpPr txBox="1">
            <a:spLocks noGrp="1"/>
          </p:cNvSpPr>
          <p:nvPr>
            <p:ph type="title"/>
          </p:nvPr>
        </p:nvSpPr>
        <p:spPr>
          <a:xfrm>
            <a:off x="77469" y="345440"/>
            <a:ext cx="5688965"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Examples for JE or JZ instruction</a:t>
            </a:r>
            <a:endParaRPr sz="2800">
              <a:latin typeface="Arial"/>
              <a:ea typeface="Arial"/>
              <a:cs typeface="Arial"/>
              <a:sym typeface="Arial"/>
            </a:endParaRPr>
          </a:p>
        </p:txBody>
      </p:sp>
      <p:sp>
        <p:nvSpPr>
          <p:cNvPr id="1144" name="Google Shape;1144;p74"/>
          <p:cNvSpPr txBox="1"/>
          <p:nvPr/>
        </p:nvSpPr>
        <p:spPr>
          <a:xfrm>
            <a:off x="231140" y="1838959"/>
            <a:ext cx="5631815" cy="1384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i="1">
                <a:solidFill>
                  <a:schemeClr val="dk1"/>
                </a:solidFill>
                <a:latin typeface="Arial"/>
                <a:ea typeface="Arial"/>
                <a:cs typeface="Arial"/>
                <a:sym typeface="Arial"/>
              </a:rPr>
              <a:t>Ex. for forward jump </a:t>
            </a:r>
            <a:r>
              <a:rPr lang="en-US" sz="2000">
                <a:solidFill>
                  <a:schemeClr val="dk1"/>
                </a:solidFill>
                <a:latin typeface="Arial"/>
                <a:ea typeface="Arial"/>
                <a:cs typeface="Arial"/>
                <a:sym typeface="Arial"/>
              </a:rPr>
              <a:t>(Only examples for JE given)</a:t>
            </a:r>
            <a:endParaRPr sz="2000">
              <a:solidFill>
                <a:schemeClr val="dk1"/>
              </a:solidFill>
              <a:latin typeface="Arial"/>
              <a:ea typeface="Arial"/>
              <a:cs typeface="Arial"/>
              <a:sym typeface="Arial"/>
            </a:endParaRPr>
          </a:p>
          <a:p>
            <a:pPr marL="3017520" marR="0" lvl="0" indent="0" algn="l" rtl="0">
              <a:lnSpc>
                <a:spcPct val="100000"/>
              </a:lnSpc>
              <a:spcBef>
                <a:spcPts val="1750"/>
              </a:spcBef>
              <a:spcAft>
                <a:spcPts val="0"/>
              </a:spcAft>
              <a:buNone/>
            </a:pPr>
            <a:r>
              <a:rPr lang="en-US" sz="2000">
                <a:solidFill>
                  <a:schemeClr val="dk1"/>
                </a:solidFill>
                <a:latin typeface="Arial"/>
                <a:ea typeface="Arial"/>
                <a:cs typeface="Arial"/>
                <a:sym typeface="Arial"/>
              </a:rPr>
              <a:t>CMP SI, DI</a:t>
            </a:r>
            <a:endParaRPr sz="2000">
              <a:solidFill>
                <a:schemeClr val="dk1"/>
              </a:solidFill>
              <a:latin typeface="Arial"/>
              <a:ea typeface="Arial"/>
              <a:cs typeface="Arial"/>
              <a:sym typeface="Arial"/>
            </a:endParaRPr>
          </a:p>
          <a:p>
            <a:pPr marL="3017520" marR="0" lvl="0" indent="0" algn="l" rtl="0">
              <a:lnSpc>
                <a:spcPct val="100000"/>
              </a:lnSpc>
              <a:spcBef>
                <a:spcPts val="1750"/>
              </a:spcBef>
              <a:spcAft>
                <a:spcPts val="0"/>
              </a:spcAft>
              <a:buNone/>
            </a:pPr>
            <a:r>
              <a:rPr lang="en-US" sz="2000" b="1">
                <a:solidFill>
                  <a:schemeClr val="dk1"/>
                </a:solidFill>
                <a:latin typeface="Arial"/>
                <a:ea typeface="Arial"/>
                <a:cs typeface="Arial"/>
                <a:sym typeface="Arial"/>
              </a:rPr>
              <a:t>JE SAME</a:t>
            </a:r>
            <a:endParaRPr sz="2000">
              <a:solidFill>
                <a:schemeClr val="dk1"/>
              </a:solidFill>
              <a:latin typeface="Arial"/>
              <a:ea typeface="Arial"/>
              <a:cs typeface="Arial"/>
              <a:sym typeface="Arial"/>
            </a:endParaRPr>
          </a:p>
        </p:txBody>
      </p:sp>
      <p:sp>
        <p:nvSpPr>
          <p:cNvPr id="1145" name="Google Shape;1145;p74"/>
          <p:cNvSpPr txBox="1"/>
          <p:nvPr/>
        </p:nvSpPr>
        <p:spPr>
          <a:xfrm>
            <a:off x="231140" y="3420109"/>
            <a:ext cx="1170305" cy="896619"/>
          </a:xfrm>
          <a:prstGeom prst="rect">
            <a:avLst/>
          </a:prstGeom>
          <a:noFill/>
          <a:ln>
            <a:noFill/>
          </a:ln>
        </p:spPr>
        <p:txBody>
          <a:bodyPr spcFirstLastPara="1" wrap="square" lIns="0" tIns="12700" rIns="0" bIns="0" anchor="t" anchorCtr="0">
            <a:spAutoFit/>
          </a:bodyPr>
          <a:lstStyle/>
          <a:p>
            <a:pPr marL="12700" marR="0" lvl="0" indent="0" algn="l" rtl="0">
              <a:lnSpc>
                <a:spcPct val="115750"/>
              </a:lnSpc>
              <a:spcBef>
                <a:spcPts val="0"/>
              </a:spcBef>
              <a:spcAft>
                <a:spcPts val="0"/>
              </a:spcAft>
              <a:buNone/>
            </a:pPr>
            <a:r>
              <a:rPr lang="en-US" sz="2000">
                <a:solidFill>
                  <a:schemeClr val="dk1"/>
                </a:solidFill>
                <a:latin typeface="Arial"/>
                <a:ea typeface="Arial"/>
                <a:cs typeface="Arial"/>
                <a:sym typeface="Arial"/>
              </a:rPr>
              <a:t>Should be</a:t>
            </a:r>
            <a:endParaRPr sz="2000">
              <a:solidFill>
                <a:schemeClr val="dk1"/>
              </a:solidFill>
              <a:latin typeface="Arial"/>
              <a:ea typeface="Arial"/>
              <a:cs typeface="Arial"/>
              <a:sym typeface="Arial"/>
            </a:endParaRPr>
          </a:p>
          <a:p>
            <a:pPr marL="12700" marR="0" lvl="0" indent="0" algn="l" rtl="0">
              <a:lnSpc>
                <a:spcPct val="111500"/>
              </a:lnSpc>
              <a:spcBef>
                <a:spcPts val="0"/>
              </a:spcBef>
              <a:spcAft>
                <a:spcPts val="0"/>
              </a:spcAft>
              <a:buNone/>
            </a:pPr>
            <a:r>
              <a:rPr lang="en-US" sz="2000">
                <a:solidFill>
                  <a:schemeClr val="dk1"/>
                </a:solidFill>
                <a:latin typeface="Arial"/>
                <a:ea typeface="Arial"/>
                <a:cs typeface="Arial"/>
                <a:sym typeface="Arial"/>
              </a:rPr>
              <a:t>&lt;=127</a:t>
            </a:r>
            <a:endParaRPr sz="2000">
              <a:solidFill>
                <a:schemeClr val="dk1"/>
              </a:solidFill>
              <a:latin typeface="Arial"/>
              <a:ea typeface="Arial"/>
              <a:cs typeface="Arial"/>
              <a:sym typeface="Arial"/>
            </a:endParaRPr>
          </a:p>
          <a:p>
            <a:pPr marL="12700" marR="0" lvl="0" indent="0" algn="l" rtl="0">
              <a:lnSpc>
                <a:spcPct val="115750"/>
              </a:lnSpc>
              <a:spcBef>
                <a:spcPts val="0"/>
              </a:spcBef>
              <a:spcAft>
                <a:spcPts val="0"/>
              </a:spcAft>
              <a:buNone/>
            </a:pPr>
            <a:r>
              <a:rPr lang="en-US" sz="2000">
                <a:solidFill>
                  <a:schemeClr val="dk1"/>
                </a:solidFill>
                <a:latin typeface="Arial"/>
                <a:ea typeface="Arial"/>
                <a:cs typeface="Arial"/>
                <a:sym typeface="Arial"/>
              </a:rPr>
              <a:t>bytes</a:t>
            </a:r>
            <a:endParaRPr sz="2000">
              <a:solidFill>
                <a:schemeClr val="dk1"/>
              </a:solidFill>
              <a:latin typeface="Arial"/>
              <a:ea typeface="Arial"/>
              <a:cs typeface="Arial"/>
              <a:sym typeface="Arial"/>
            </a:endParaRPr>
          </a:p>
        </p:txBody>
      </p:sp>
      <p:sp>
        <p:nvSpPr>
          <p:cNvPr id="1146" name="Google Shape;1146;p74"/>
          <p:cNvSpPr txBox="1"/>
          <p:nvPr/>
        </p:nvSpPr>
        <p:spPr>
          <a:xfrm>
            <a:off x="3235960" y="3420109"/>
            <a:ext cx="148018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ADD CX, DX</a:t>
            </a:r>
            <a:endParaRPr sz="2000">
              <a:solidFill>
                <a:schemeClr val="dk1"/>
              </a:solidFill>
              <a:latin typeface="Arial"/>
              <a:ea typeface="Arial"/>
              <a:cs typeface="Arial"/>
              <a:sym typeface="Arial"/>
            </a:endParaRPr>
          </a:p>
        </p:txBody>
      </p:sp>
      <p:sp>
        <p:nvSpPr>
          <p:cNvPr id="1147" name="Google Shape;1147;p74"/>
          <p:cNvSpPr txBox="1"/>
          <p:nvPr/>
        </p:nvSpPr>
        <p:spPr>
          <a:xfrm>
            <a:off x="5519420" y="3420109"/>
            <a:ext cx="200787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;Executed if Z = 0</a:t>
            </a:r>
            <a:endParaRPr sz="2000">
              <a:solidFill>
                <a:schemeClr val="dk1"/>
              </a:solidFill>
              <a:latin typeface="Arial"/>
              <a:ea typeface="Arial"/>
              <a:cs typeface="Arial"/>
              <a:sym typeface="Arial"/>
            </a:endParaRPr>
          </a:p>
        </p:txBody>
      </p:sp>
      <p:sp>
        <p:nvSpPr>
          <p:cNvPr id="1148" name="Google Shape;1148;p74"/>
          <p:cNvSpPr txBox="1"/>
          <p:nvPr/>
        </p:nvSpPr>
        <p:spPr>
          <a:xfrm>
            <a:off x="4251959" y="3947159"/>
            <a:ext cx="9652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149" name="Google Shape;1149;p74"/>
          <p:cNvSpPr txBox="1"/>
          <p:nvPr/>
        </p:nvSpPr>
        <p:spPr>
          <a:xfrm>
            <a:off x="5519420" y="3947159"/>
            <a:ext cx="235331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(if SI not equal to DI)</a:t>
            </a:r>
            <a:endParaRPr sz="2000">
              <a:solidFill>
                <a:schemeClr val="dk1"/>
              </a:solidFill>
              <a:latin typeface="Arial"/>
              <a:ea typeface="Arial"/>
              <a:cs typeface="Arial"/>
              <a:sym typeface="Arial"/>
            </a:endParaRPr>
          </a:p>
        </p:txBody>
      </p:sp>
      <p:sp>
        <p:nvSpPr>
          <p:cNvPr id="1150" name="Google Shape;1150;p74"/>
          <p:cNvSpPr txBox="1"/>
          <p:nvPr/>
        </p:nvSpPr>
        <p:spPr>
          <a:xfrm>
            <a:off x="4251959" y="4474209"/>
            <a:ext cx="9652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151" name="Google Shape;1151;p74"/>
          <p:cNvSpPr txBox="1"/>
          <p:nvPr/>
        </p:nvSpPr>
        <p:spPr>
          <a:xfrm>
            <a:off x="2266950" y="5001259"/>
            <a:ext cx="81343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SAME:</a:t>
            </a:r>
            <a:endParaRPr sz="2000">
              <a:solidFill>
                <a:schemeClr val="dk1"/>
              </a:solidFill>
              <a:latin typeface="Arial"/>
              <a:ea typeface="Arial"/>
              <a:cs typeface="Arial"/>
              <a:sym typeface="Arial"/>
            </a:endParaRPr>
          </a:p>
        </p:txBody>
      </p:sp>
      <p:sp>
        <p:nvSpPr>
          <p:cNvPr id="1152" name="Google Shape;1152;p74"/>
          <p:cNvSpPr txBox="1"/>
          <p:nvPr/>
        </p:nvSpPr>
        <p:spPr>
          <a:xfrm>
            <a:off x="3235960" y="5001259"/>
            <a:ext cx="143510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SUB BX, AX</a:t>
            </a:r>
            <a:endParaRPr sz="2000">
              <a:solidFill>
                <a:schemeClr val="dk1"/>
              </a:solidFill>
              <a:latin typeface="Arial"/>
              <a:ea typeface="Arial"/>
              <a:cs typeface="Arial"/>
              <a:sym typeface="Arial"/>
            </a:endParaRPr>
          </a:p>
        </p:txBody>
      </p:sp>
      <p:sp>
        <p:nvSpPr>
          <p:cNvPr id="1153" name="Google Shape;1153;p74"/>
          <p:cNvSpPr txBox="1"/>
          <p:nvPr/>
        </p:nvSpPr>
        <p:spPr>
          <a:xfrm>
            <a:off x="5519420" y="5001259"/>
            <a:ext cx="200787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;Executed if Z = 1</a:t>
            </a:r>
            <a:endParaRPr sz="2000">
              <a:solidFill>
                <a:schemeClr val="dk1"/>
              </a:solidFill>
              <a:latin typeface="Arial"/>
              <a:ea typeface="Arial"/>
              <a:cs typeface="Arial"/>
              <a:sym typeface="Arial"/>
            </a:endParaRPr>
          </a:p>
        </p:txBody>
      </p:sp>
      <p:sp>
        <p:nvSpPr>
          <p:cNvPr id="1154" name="Google Shape;1154;p74"/>
          <p:cNvSpPr txBox="1"/>
          <p:nvPr/>
        </p:nvSpPr>
        <p:spPr>
          <a:xfrm>
            <a:off x="5519420" y="5528309"/>
            <a:ext cx="117411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(if SI = DI)</a:t>
            </a:r>
            <a:endParaRPr sz="2000">
              <a:solidFill>
                <a:schemeClr val="dk1"/>
              </a:solidFill>
              <a:latin typeface="Arial"/>
              <a:ea typeface="Arial"/>
              <a:cs typeface="Arial"/>
              <a:sym typeface="Arial"/>
            </a:endParaRPr>
          </a:p>
        </p:txBody>
      </p:sp>
      <p:sp>
        <p:nvSpPr>
          <p:cNvPr id="1155" name="Google Shape;1155;p74"/>
          <p:cNvSpPr/>
          <p:nvPr/>
        </p:nvSpPr>
        <p:spPr>
          <a:xfrm>
            <a:off x="1676400" y="3429000"/>
            <a:ext cx="152400" cy="1981200"/>
          </a:xfrm>
          <a:custGeom>
            <a:avLst/>
            <a:gdLst/>
            <a:ahLst/>
            <a:cxnLst/>
            <a:rect l="l" t="t" r="r" b="b"/>
            <a:pathLst>
              <a:path w="152400" h="1981200" extrusionOk="0">
                <a:moveTo>
                  <a:pt x="152400" y="0"/>
                </a:moveTo>
                <a:lnTo>
                  <a:pt x="124420" y="14188"/>
                </a:lnTo>
                <a:lnTo>
                  <a:pt x="100012" y="51593"/>
                </a:lnTo>
                <a:lnTo>
                  <a:pt x="82748" y="104477"/>
                </a:lnTo>
                <a:lnTo>
                  <a:pt x="76200" y="165100"/>
                </a:lnTo>
                <a:lnTo>
                  <a:pt x="76200" y="825500"/>
                </a:lnTo>
                <a:lnTo>
                  <a:pt x="69651" y="886122"/>
                </a:lnTo>
                <a:lnTo>
                  <a:pt x="52387" y="939006"/>
                </a:lnTo>
                <a:lnTo>
                  <a:pt x="27979" y="976411"/>
                </a:lnTo>
                <a:lnTo>
                  <a:pt x="0" y="990600"/>
                </a:lnTo>
                <a:lnTo>
                  <a:pt x="27979" y="1004788"/>
                </a:lnTo>
                <a:lnTo>
                  <a:pt x="52387" y="1042193"/>
                </a:lnTo>
                <a:lnTo>
                  <a:pt x="69651" y="1095077"/>
                </a:lnTo>
                <a:lnTo>
                  <a:pt x="76200" y="1155700"/>
                </a:lnTo>
                <a:lnTo>
                  <a:pt x="76200" y="1816100"/>
                </a:lnTo>
                <a:lnTo>
                  <a:pt x="82748" y="1876722"/>
                </a:lnTo>
                <a:lnTo>
                  <a:pt x="100012" y="1929606"/>
                </a:lnTo>
                <a:lnTo>
                  <a:pt x="124420" y="1967011"/>
                </a:lnTo>
                <a:lnTo>
                  <a:pt x="152400" y="19812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6" name="Google Shape;1156;p74"/>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75"/>
          <p:cNvSpPr txBox="1">
            <a:spLocks noGrp="1"/>
          </p:cNvSpPr>
          <p:nvPr>
            <p:ph type="title"/>
          </p:nvPr>
        </p:nvSpPr>
        <p:spPr>
          <a:xfrm>
            <a:off x="228600" y="269240"/>
            <a:ext cx="568960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Examples for JE or JZ instruction</a:t>
            </a:r>
            <a:endParaRPr sz="2800">
              <a:latin typeface="Arial"/>
              <a:ea typeface="Arial"/>
              <a:cs typeface="Arial"/>
              <a:sym typeface="Arial"/>
            </a:endParaRPr>
          </a:p>
        </p:txBody>
      </p:sp>
      <p:sp>
        <p:nvSpPr>
          <p:cNvPr id="1162" name="Google Shape;1162;p75"/>
          <p:cNvSpPr txBox="1"/>
          <p:nvPr/>
        </p:nvSpPr>
        <p:spPr>
          <a:xfrm>
            <a:off x="306070" y="1584959"/>
            <a:ext cx="2665095" cy="1874520"/>
          </a:xfrm>
          <a:prstGeom prst="rect">
            <a:avLst/>
          </a:prstGeom>
          <a:noFill/>
          <a:ln>
            <a:noFill/>
          </a:ln>
        </p:spPr>
        <p:txBody>
          <a:bodyPr spcFirstLastPara="1" wrap="square" lIns="0" tIns="114300" rIns="0" bIns="0" anchor="t" anchorCtr="0">
            <a:spAutoFit/>
          </a:bodyPr>
          <a:lstStyle/>
          <a:p>
            <a:pPr marL="12700" marR="0" lvl="0" indent="0" algn="l" rtl="0">
              <a:lnSpc>
                <a:spcPct val="100000"/>
              </a:lnSpc>
              <a:spcBef>
                <a:spcPts val="0"/>
              </a:spcBef>
              <a:spcAft>
                <a:spcPts val="0"/>
              </a:spcAft>
              <a:buNone/>
            </a:pPr>
            <a:r>
              <a:rPr lang="en-US" sz="2000" i="1">
                <a:solidFill>
                  <a:schemeClr val="dk1"/>
                </a:solidFill>
                <a:latin typeface="Arial"/>
                <a:ea typeface="Arial"/>
                <a:cs typeface="Arial"/>
                <a:sym typeface="Arial"/>
              </a:rPr>
              <a:t>Ex. for backward jump</a:t>
            </a:r>
            <a:endParaRPr sz="2000">
              <a:solidFill>
                <a:schemeClr val="dk1"/>
              </a:solidFill>
              <a:latin typeface="Arial"/>
              <a:ea typeface="Arial"/>
              <a:cs typeface="Arial"/>
              <a:sym typeface="Arial"/>
            </a:endParaRPr>
          </a:p>
          <a:p>
            <a:pPr marL="0" marR="5080" lvl="0" indent="0" algn="r" rtl="0">
              <a:lnSpc>
                <a:spcPct val="100000"/>
              </a:lnSpc>
              <a:spcBef>
                <a:spcPts val="800"/>
              </a:spcBef>
              <a:spcAft>
                <a:spcPts val="0"/>
              </a:spcAft>
              <a:buNone/>
            </a:pPr>
            <a:r>
              <a:rPr lang="en-US" sz="2000">
                <a:solidFill>
                  <a:schemeClr val="dk1"/>
                </a:solidFill>
                <a:latin typeface="Arial"/>
                <a:ea typeface="Arial"/>
                <a:cs typeface="Arial"/>
                <a:sym typeface="Arial"/>
              </a:rPr>
              <a:t>BACK:</a:t>
            </a:r>
            <a:endParaRPr sz="2000">
              <a:solidFill>
                <a:schemeClr val="dk1"/>
              </a:solidFill>
              <a:latin typeface="Arial"/>
              <a:ea typeface="Arial"/>
              <a:cs typeface="Arial"/>
              <a:sym typeface="Arial"/>
            </a:endParaRPr>
          </a:p>
          <a:p>
            <a:pPr marL="12700" marR="0" lvl="0" indent="0" algn="l" rtl="0">
              <a:lnSpc>
                <a:spcPct val="100000"/>
              </a:lnSpc>
              <a:spcBef>
                <a:spcPts val="800"/>
              </a:spcBef>
              <a:spcAft>
                <a:spcPts val="0"/>
              </a:spcAft>
              <a:buNone/>
            </a:pPr>
            <a:r>
              <a:rPr lang="en-US" sz="2000">
                <a:solidFill>
                  <a:schemeClr val="dk1"/>
                </a:solidFill>
                <a:latin typeface="Arial"/>
                <a:ea typeface="Arial"/>
                <a:cs typeface="Arial"/>
                <a:sym typeface="Arial"/>
              </a:rPr>
              <a:t>Should be</a:t>
            </a:r>
            <a:endParaRPr sz="2000">
              <a:solidFill>
                <a:schemeClr val="dk1"/>
              </a:solidFill>
              <a:latin typeface="Arial"/>
              <a:ea typeface="Arial"/>
              <a:cs typeface="Arial"/>
              <a:sym typeface="Arial"/>
            </a:endParaRPr>
          </a:p>
          <a:p>
            <a:pPr marL="12700" marR="0" lvl="0" indent="0" algn="l" rtl="0">
              <a:lnSpc>
                <a:spcPct val="115750"/>
              </a:lnSpc>
              <a:spcBef>
                <a:spcPts val="330"/>
              </a:spcBef>
              <a:spcAft>
                <a:spcPts val="0"/>
              </a:spcAft>
              <a:buNone/>
            </a:pPr>
            <a:r>
              <a:rPr lang="en-US" sz="2000">
                <a:solidFill>
                  <a:schemeClr val="dk1"/>
                </a:solidFill>
                <a:latin typeface="Arial"/>
                <a:ea typeface="Arial"/>
                <a:cs typeface="Arial"/>
                <a:sym typeface="Arial"/>
              </a:rPr>
              <a:t>&lt;= 128</a:t>
            </a:r>
            <a:endParaRPr sz="2000">
              <a:solidFill>
                <a:schemeClr val="dk1"/>
              </a:solidFill>
              <a:latin typeface="Arial"/>
              <a:ea typeface="Arial"/>
              <a:cs typeface="Arial"/>
              <a:sym typeface="Arial"/>
            </a:endParaRPr>
          </a:p>
          <a:p>
            <a:pPr marL="12700" marR="0" lvl="0" indent="0" algn="l" rtl="0">
              <a:lnSpc>
                <a:spcPct val="115750"/>
              </a:lnSpc>
              <a:spcBef>
                <a:spcPts val="0"/>
              </a:spcBef>
              <a:spcAft>
                <a:spcPts val="0"/>
              </a:spcAft>
              <a:buNone/>
            </a:pPr>
            <a:r>
              <a:rPr lang="en-US" sz="2000">
                <a:solidFill>
                  <a:schemeClr val="dk1"/>
                </a:solidFill>
                <a:latin typeface="Arial"/>
                <a:ea typeface="Arial"/>
                <a:cs typeface="Arial"/>
                <a:sym typeface="Arial"/>
              </a:rPr>
              <a:t>bytes</a:t>
            </a:r>
            <a:endParaRPr sz="2000">
              <a:solidFill>
                <a:schemeClr val="dk1"/>
              </a:solidFill>
              <a:latin typeface="Arial"/>
              <a:ea typeface="Arial"/>
              <a:cs typeface="Arial"/>
              <a:sym typeface="Arial"/>
            </a:endParaRPr>
          </a:p>
        </p:txBody>
      </p:sp>
      <p:sp>
        <p:nvSpPr>
          <p:cNvPr id="1163" name="Google Shape;1163;p75"/>
          <p:cNvSpPr txBox="1"/>
          <p:nvPr/>
        </p:nvSpPr>
        <p:spPr>
          <a:xfrm>
            <a:off x="5487670" y="1991359"/>
            <a:ext cx="2049780" cy="838200"/>
          </a:xfrm>
          <a:prstGeom prst="rect">
            <a:avLst/>
          </a:prstGeom>
          <a:noFill/>
          <a:ln>
            <a:noFill/>
          </a:ln>
        </p:spPr>
        <p:txBody>
          <a:bodyPr spcFirstLastPara="1" wrap="square" lIns="0" tIns="12700" rIns="0" bIns="0" anchor="t" anchorCtr="0">
            <a:spAutoFit/>
          </a:bodyPr>
          <a:lstStyle/>
          <a:p>
            <a:pPr marL="152400" marR="5080" lvl="0" indent="-139700" algn="l" rtl="0">
              <a:lnSpc>
                <a:spcPct val="133300"/>
              </a:lnSpc>
              <a:spcBef>
                <a:spcPts val="0"/>
              </a:spcBef>
              <a:spcAft>
                <a:spcPts val="0"/>
              </a:spcAft>
              <a:buNone/>
            </a:pPr>
            <a:r>
              <a:rPr lang="en-US" sz="2000">
                <a:solidFill>
                  <a:schemeClr val="dk1"/>
                </a:solidFill>
                <a:latin typeface="Arial"/>
                <a:ea typeface="Arial"/>
                <a:cs typeface="Arial"/>
                <a:sym typeface="Arial"/>
              </a:rPr>
              <a:t>; executed if Z = 1  (if SI = DI)</a:t>
            </a:r>
            <a:endParaRPr sz="2000">
              <a:solidFill>
                <a:schemeClr val="dk1"/>
              </a:solidFill>
              <a:latin typeface="Arial"/>
              <a:ea typeface="Arial"/>
              <a:cs typeface="Arial"/>
              <a:sym typeface="Arial"/>
            </a:endParaRPr>
          </a:p>
        </p:txBody>
      </p:sp>
      <p:sp>
        <p:nvSpPr>
          <p:cNvPr id="1164" name="Google Shape;1164;p75"/>
          <p:cNvSpPr txBox="1"/>
          <p:nvPr/>
        </p:nvSpPr>
        <p:spPr>
          <a:xfrm>
            <a:off x="3125470" y="1991359"/>
            <a:ext cx="1480185" cy="2463800"/>
          </a:xfrm>
          <a:prstGeom prst="rect">
            <a:avLst/>
          </a:prstGeom>
          <a:noFill/>
          <a:ln>
            <a:noFill/>
          </a:ln>
        </p:spPr>
        <p:txBody>
          <a:bodyPr spcFirstLastPara="1" wrap="square" lIns="0" tIns="1143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SUB BX, AX</a:t>
            </a:r>
            <a:endParaRPr sz="2000">
              <a:solidFill>
                <a:schemeClr val="dk1"/>
              </a:solidFill>
              <a:latin typeface="Arial"/>
              <a:ea typeface="Arial"/>
              <a:cs typeface="Arial"/>
              <a:sym typeface="Arial"/>
            </a:endParaRPr>
          </a:p>
          <a:p>
            <a:pPr marL="1068070" marR="0" lvl="0" indent="0" algn="l" rtl="0">
              <a:lnSpc>
                <a:spcPct val="100000"/>
              </a:lnSpc>
              <a:spcBef>
                <a:spcPts val="800"/>
              </a:spcBef>
              <a:spcAft>
                <a:spcPts val="0"/>
              </a:spcAft>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12700" marR="5080" lvl="0" indent="1055370" algn="l" rtl="0">
              <a:lnSpc>
                <a:spcPct val="133300"/>
              </a:lnSpc>
              <a:spcBef>
                <a:spcPts val="0"/>
              </a:spcBef>
              <a:spcAft>
                <a:spcPts val="0"/>
              </a:spcAft>
              <a:buNone/>
            </a:pPr>
            <a:r>
              <a:rPr lang="en-US" sz="2000">
                <a:solidFill>
                  <a:schemeClr val="dk1"/>
                </a:solidFill>
                <a:latin typeface="Arial"/>
                <a:ea typeface="Arial"/>
                <a:cs typeface="Arial"/>
                <a:sym typeface="Arial"/>
              </a:rPr>
              <a:t>:  CMP SI, DI  </a:t>
            </a:r>
            <a:r>
              <a:rPr lang="en-US" sz="2000" b="1">
                <a:solidFill>
                  <a:schemeClr val="dk1"/>
                </a:solidFill>
                <a:latin typeface="Arial"/>
                <a:ea typeface="Arial"/>
                <a:cs typeface="Arial"/>
                <a:sym typeface="Arial"/>
              </a:rPr>
              <a:t>JE BACK  </a:t>
            </a:r>
            <a:r>
              <a:rPr lang="en-US" sz="2000">
                <a:solidFill>
                  <a:schemeClr val="dk1"/>
                </a:solidFill>
                <a:latin typeface="Arial"/>
                <a:ea typeface="Arial"/>
                <a:cs typeface="Arial"/>
                <a:sym typeface="Arial"/>
              </a:rPr>
              <a:t>ADD CX, DX</a:t>
            </a:r>
            <a:endParaRPr sz="2000">
              <a:solidFill>
                <a:schemeClr val="dk1"/>
              </a:solidFill>
              <a:latin typeface="Arial"/>
              <a:ea typeface="Arial"/>
              <a:cs typeface="Arial"/>
              <a:sym typeface="Arial"/>
            </a:endParaRPr>
          </a:p>
        </p:txBody>
      </p:sp>
      <p:sp>
        <p:nvSpPr>
          <p:cNvPr id="1165" name="Google Shape;1165;p75"/>
          <p:cNvSpPr txBox="1"/>
          <p:nvPr/>
        </p:nvSpPr>
        <p:spPr>
          <a:xfrm>
            <a:off x="5487670" y="4023359"/>
            <a:ext cx="2352040" cy="838200"/>
          </a:xfrm>
          <a:prstGeom prst="rect">
            <a:avLst/>
          </a:prstGeom>
          <a:noFill/>
          <a:ln>
            <a:noFill/>
          </a:ln>
        </p:spPr>
        <p:txBody>
          <a:bodyPr spcFirstLastPara="1" wrap="square" lIns="0" tIns="1143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;executed if Z = 0</a:t>
            </a:r>
            <a:endParaRPr sz="2000">
              <a:solidFill>
                <a:schemeClr val="dk1"/>
              </a:solidFill>
              <a:latin typeface="Arial"/>
              <a:ea typeface="Arial"/>
              <a:cs typeface="Arial"/>
              <a:sym typeface="Arial"/>
            </a:endParaRPr>
          </a:p>
          <a:p>
            <a:pPr marL="12700" marR="0" lvl="0" indent="0" algn="l" rtl="0">
              <a:lnSpc>
                <a:spcPct val="100000"/>
              </a:lnSpc>
              <a:spcBef>
                <a:spcPts val="800"/>
              </a:spcBef>
              <a:spcAft>
                <a:spcPts val="0"/>
              </a:spcAft>
              <a:buNone/>
            </a:pPr>
            <a:r>
              <a:rPr lang="en-US" sz="2000">
                <a:solidFill>
                  <a:schemeClr val="dk1"/>
                </a:solidFill>
                <a:latin typeface="Arial"/>
                <a:ea typeface="Arial"/>
                <a:cs typeface="Arial"/>
                <a:sym typeface="Arial"/>
              </a:rPr>
              <a:t>(if SI not equal to DI)</a:t>
            </a:r>
            <a:endParaRPr sz="2000">
              <a:solidFill>
                <a:schemeClr val="dk1"/>
              </a:solidFill>
              <a:latin typeface="Arial"/>
              <a:ea typeface="Arial"/>
              <a:cs typeface="Arial"/>
              <a:sym typeface="Arial"/>
            </a:endParaRPr>
          </a:p>
        </p:txBody>
      </p:sp>
      <p:sp>
        <p:nvSpPr>
          <p:cNvPr id="1166" name="Google Shape;1166;p75"/>
          <p:cNvSpPr/>
          <p:nvPr/>
        </p:nvSpPr>
        <p:spPr>
          <a:xfrm>
            <a:off x="1600200" y="2362200"/>
            <a:ext cx="152400" cy="2971800"/>
          </a:xfrm>
          <a:custGeom>
            <a:avLst/>
            <a:gdLst/>
            <a:ahLst/>
            <a:cxnLst/>
            <a:rect l="l" t="t" r="r" b="b"/>
            <a:pathLst>
              <a:path w="152400" h="2971800" extrusionOk="0">
                <a:moveTo>
                  <a:pt x="152400" y="0"/>
                </a:moveTo>
                <a:lnTo>
                  <a:pt x="115711" y="36547"/>
                </a:lnTo>
                <a:lnTo>
                  <a:pt x="100012" y="77152"/>
                </a:lnTo>
                <a:lnTo>
                  <a:pt x="87488" y="128128"/>
                </a:lnTo>
                <a:lnTo>
                  <a:pt x="79198" y="186090"/>
                </a:lnTo>
                <a:lnTo>
                  <a:pt x="76200" y="247650"/>
                </a:lnTo>
                <a:lnTo>
                  <a:pt x="76200" y="1238250"/>
                </a:lnTo>
                <a:lnTo>
                  <a:pt x="73201" y="1299368"/>
                </a:lnTo>
                <a:lnTo>
                  <a:pt x="64911" y="1357206"/>
                </a:lnTo>
                <a:lnTo>
                  <a:pt x="52387" y="1408271"/>
                </a:lnTo>
                <a:lnTo>
                  <a:pt x="36688" y="1449070"/>
                </a:lnTo>
                <a:lnTo>
                  <a:pt x="0" y="1485900"/>
                </a:lnTo>
                <a:lnTo>
                  <a:pt x="18873" y="1495601"/>
                </a:lnTo>
                <a:lnTo>
                  <a:pt x="52387" y="1563052"/>
                </a:lnTo>
                <a:lnTo>
                  <a:pt x="64911" y="1614028"/>
                </a:lnTo>
                <a:lnTo>
                  <a:pt x="73201" y="1671990"/>
                </a:lnTo>
                <a:lnTo>
                  <a:pt x="76200" y="1733550"/>
                </a:lnTo>
                <a:lnTo>
                  <a:pt x="76200" y="2724150"/>
                </a:lnTo>
                <a:lnTo>
                  <a:pt x="79198" y="2785709"/>
                </a:lnTo>
                <a:lnTo>
                  <a:pt x="87488" y="2843671"/>
                </a:lnTo>
                <a:lnTo>
                  <a:pt x="100012" y="2894647"/>
                </a:lnTo>
                <a:lnTo>
                  <a:pt x="115711" y="2935252"/>
                </a:lnTo>
                <a:lnTo>
                  <a:pt x="133526" y="2962098"/>
                </a:lnTo>
                <a:lnTo>
                  <a:pt x="152400" y="29718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7" name="Google Shape;1167;p75"/>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78739" y="33020"/>
            <a:ext cx="8986520" cy="100076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3200" b="1">
                <a:solidFill>
                  <a:srgbClr val="CC3300"/>
                </a:solidFill>
                <a:latin typeface="Arial"/>
                <a:ea typeface="Arial"/>
                <a:cs typeface="Arial"/>
                <a:sym typeface="Arial"/>
              </a:rPr>
              <a:t>Converting Assembly Language Instructions  to Machine Code</a:t>
            </a:r>
            <a:endParaRPr sz="3200">
              <a:latin typeface="Arial"/>
              <a:ea typeface="Arial"/>
              <a:cs typeface="Arial"/>
              <a:sym typeface="Arial"/>
            </a:endParaRPr>
          </a:p>
        </p:txBody>
      </p:sp>
      <p:sp>
        <p:nvSpPr>
          <p:cNvPr id="111" name="Google Shape;111;p13"/>
          <p:cNvSpPr txBox="1"/>
          <p:nvPr/>
        </p:nvSpPr>
        <p:spPr>
          <a:xfrm>
            <a:off x="231140" y="1311909"/>
            <a:ext cx="132715" cy="909319"/>
          </a:xfrm>
          <a:prstGeom prst="rect">
            <a:avLst/>
          </a:prstGeom>
          <a:noFill/>
          <a:ln>
            <a:noFill/>
          </a:ln>
        </p:spPr>
        <p:txBody>
          <a:bodyPr spcFirstLastPara="1" wrap="square" lIns="0" tIns="889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12700" marR="0" lvl="0" indent="0" algn="l" rtl="0">
              <a:lnSpc>
                <a:spcPct val="100000"/>
              </a:lnSpc>
              <a:spcBef>
                <a:spcPts val="60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12" name="Google Shape;112;p13"/>
          <p:cNvSpPr txBox="1">
            <a:spLocks noGrp="1"/>
          </p:cNvSpPr>
          <p:nvPr>
            <p:ph type="body" idx="1"/>
          </p:nvPr>
        </p:nvSpPr>
        <p:spPr>
          <a:xfrm>
            <a:off x="459740" y="1097279"/>
            <a:ext cx="7891780" cy="2012074"/>
          </a:xfrm>
          <a:prstGeom prst="rect">
            <a:avLst/>
          </a:prstGeom>
          <a:noFill/>
          <a:ln>
            <a:noFill/>
          </a:ln>
        </p:spPr>
        <p:txBody>
          <a:bodyPr spcFirstLastPara="1" wrap="square" lIns="0" tIns="243825" rIns="0" bIns="0" anchor="t" anchorCtr="0">
            <a:spAutoFit/>
          </a:bodyPr>
          <a:lstStyle/>
          <a:p>
            <a:pPr marL="125095" marR="882650" lvl="0" indent="0" algn="l" rtl="0">
              <a:lnSpc>
                <a:spcPct val="120800"/>
              </a:lnSpc>
              <a:spcBef>
                <a:spcPts val="0"/>
              </a:spcBef>
              <a:spcAft>
                <a:spcPts val="0"/>
              </a:spcAft>
              <a:buNone/>
            </a:pPr>
            <a:r>
              <a:rPr lang="en-US" sz="2400" b="1" dirty="0">
                <a:solidFill>
                  <a:srgbClr val="003399"/>
                </a:solidFill>
                <a:latin typeface="Arial"/>
                <a:ea typeface="Arial"/>
                <a:cs typeface="Arial"/>
                <a:sym typeface="Arial"/>
              </a:rPr>
              <a:t>An instruction can be coded with 1 to 6 bytes  Byte 1 contains three kinds of information</a:t>
            </a:r>
            <a:endParaRPr sz="2400" dirty="0">
              <a:latin typeface="Arial"/>
              <a:ea typeface="Arial"/>
              <a:cs typeface="Arial"/>
              <a:sym typeface="Arial"/>
            </a:endParaRPr>
          </a:p>
          <a:p>
            <a:pPr marL="524510" marR="5080" lvl="0" indent="-284480" algn="l" rtl="0">
              <a:lnSpc>
                <a:spcPct val="100000"/>
              </a:lnSpc>
              <a:spcBef>
                <a:spcPts val="1950"/>
              </a:spcBef>
              <a:spcAft>
                <a:spcPts val="0"/>
              </a:spcAft>
              <a:buNone/>
            </a:pPr>
            <a:r>
              <a:rPr lang="en-US" b="1" dirty="0">
                <a:solidFill>
                  <a:srgbClr val="0984FF"/>
                </a:solidFill>
                <a:latin typeface="Arial"/>
                <a:ea typeface="Arial"/>
                <a:cs typeface="Arial"/>
                <a:sym typeface="Arial"/>
              </a:rPr>
              <a:t>– </a:t>
            </a:r>
            <a:r>
              <a:rPr lang="en-US" b="1" dirty="0">
                <a:solidFill>
                  <a:schemeClr val="accent6">
                    <a:lumMod val="50000"/>
                  </a:schemeClr>
                </a:solidFill>
                <a:latin typeface="Arial"/>
                <a:ea typeface="Arial"/>
                <a:cs typeface="Arial"/>
                <a:sym typeface="Arial"/>
              </a:rPr>
              <a:t>Opcode field (6 bits) specifies the operation (add, subtract,  move)</a:t>
            </a:r>
            <a:endParaRPr dirty="0">
              <a:solidFill>
                <a:schemeClr val="accent6">
                  <a:lumMod val="50000"/>
                </a:schemeClr>
              </a:solidFill>
            </a:endParaRPr>
          </a:p>
        </p:txBody>
      </p:sp>
      <p:sp>
        <p:nvSpPr>
          <p:cNvPr id="113" name="Google Shape;113;p13"/>
          <p:cNvSpPr txBox="1"/>
          <p:nvPr/>
        </p:nvSpPr>
        <p:spPr>
          <a:xfrm>
            <a:off x="688340" y="3298190"/>
            <a:ext cx="7732395" cy="2211070"/>
          </a:xfrm>
          <a:prstGeom prst="rect">
            <a:avLst/>
          </a:prstGeom>
          <a:noFill/>
          <a:ln>
            <a:noFill/>
          </a:ln>
        </p:spPr>
        <p:txBody>
          <a:bodyPr spcFirstLastPara="1" wrap="square" lIns="0" tIns="12700" rIns="0" bIns="0" anchor="t" anchorCtr="0">
            <a:spAutoFit/>
          </a:bodyPr>
          <a:lstStyle/>
          <a:p>
            <a:pPr marL="296545" marR="5080" lvl="0" indent="-284480" algn="l" rtl="0">
              <a:lnSpc>
                <a:spcPct val="100000"/>
              </a:lnSpc>
              <a:spcBef>
                <a:spcPts val="0"/>
              </a:spcBef>
              <a:spcAft>
                <a:spcPts val="0"/>
              </a:spcAft>
              <a:buNone/>
            </a:pPr>
            <a:r>
              <a:rPr lang="en-US" sz="2000" b="1" dirty="0">
                <a:solidFill>
                  <a:schemeClr val="dk1"/>
                </a:solidFill>
                <a:latin typeface="Arial"/>
                <a:ea typeface="Arial"/>
                <a:cs typeface="Arial"/>
                <a:sym typeface="Arial"/>
              </a:rPr>
              <a:t>– </a:t>
            </a:r>
            <a:r>
              <a:rPr lang="en-US" sz="2000" b="1" dirty="0">
                <a:solidFill>
                  <a:srgbClr val="7F007F"/>
                </a:solidFill>
                <a:latin typeface="Arial"/>
                <a:ea typeface="Arial"/>
                <a:cs typeface="Arial"/>
                <a:sym typeface="Arial"/>
              </a:rPr>
              <a:t>Register Direction Bit (D bit) Tells the register operand in REG  field in byte 2 is source or destination operand</a:t>
            </a:r>
            <a:endParaRPr sz="2000" dirty="0">
              <a:solidFill>
                <a:schemeClr val="dk1"/>
              </a:solidFill>
              <a:latin typeface="Arial"/>
              <a:ea typeface="Arial"/>
              <a:cs typeface="Arial"/>
              <a:sym typeface="Arial"/>
            </a:endParaRPr>
          </a:p>
          <a:p>
            <a:pPr marL="296545" marR="0" lvl="0" indent="0" algn="l" rtl="0">
              <a:lnSpc>
                <a:spcPct val="100000"/>
              </a:lnSpc>
              <a:spcBef>
                <a:spcPts val="500"/>
              </a:spcBef>
              <a:spcAft>
                <a:spcPts val="0"/>
              </a:spcAft>
              <a:buNone/>
            </a:pPr>
            <a:r>
              <a:rPr lang="en-US" sz="2000" b="1" dirty="0">
                <a:solidFill>
                  <a:srgbClr val="7F007F"/>
                </a:solidFill>
                <a:latin typeface="Arial"/>
                <a:ea typeface="Arial"/>
                <a:cs typeface="Arial"/>
                <a:sym typeface="Arial"/>
              </a:rPr>
              <a:t>1: destination	0: source</a:t>
            </a:r>
            <a:endParaRPr sz="2000" dirty="0">
              <a:solidFill>
                <a:schemeClr val="dk1"/>
              </a:solidFill>
              <a:latin typeface="Arial"/>
              <a:ea typeface="Arial"/>
              <a:cs typeface="Arial"/>
              <a:sym typeface="Arial"/>
            </a:endParaRPr>
          </a:p>
          <a:p>
            <a:pPr marL="296545" marR="383540" lvl="0" indent="-284480" algn="l" rtl="0">
              <a:lnSpc>
                <a:spcPct val="100000"/>
              </a:lnSpc>
              <a:spcBef>
                <a:spcPts val="1810"/>
              </a:spcBef>
              <a:spcAft>
                <a:spcPts val="0"/>
              </a:spcAft>
              <a:buNone/>
            </a:pPr>
            <a:r>
              <a:rPr lang="en-US" sz="2000" b="1" dirty="0">
                <a:solidFill>
                  <a:schemeClr val="tx2">
                    <a:lumMod val="50000"/>
                  </a:schemeClr>
                </a:solidFill>
                <a:latin typeface="Arial"/>
                <a:ea typeface="Arial"/>
                <a:cs typeface="Arial"/>
                <a:sym typeface="Arial"/>
              </a:rPr>
              <a:t>- Data Size Bit (W bit) Specifies whether the operation will be  performed on 8-bit or 16-bit data</a:t>
            </a:r>
            <a:endParaRPr sz="2000" dirty="0">
              <a:solidFill>
                <a:schemeClr val="tx2">
                  <a:lumMod val="50000"/>
                </a:schemeClr>
              </a:solidFill>
              <a:latin typeface="Arial"/>
              <a:ea typeface="Arial"/>
              <a:cs typeface="Arial"/>
              <a:sym typeface="Arial"/>
            </a:endParaRPr>
          </a:p>
          <a:p>
            <a:pPr marL="368300" marR="0" lvl="0" indent="0" algn="l" rtl="0">
              <a:lnSpc>
                <a:spcPct val="100000"/>
              </a:lnSpc>
              <a:spcBef>
                <a:spcPts val="500"/>
              </a:spcBef>
              <a:spcAft>
                <a:spcPts val="0"/>
              </a:spcAft>
              <a:buNone/>
            </a:pPr>
            <a:r>
              <a:rPr lang="en-US" sz="2000" b="1" dirty="0">
                <a:solidFill>
                  <a:schemeClr val="tx2">
                    <a:lumMod val="50000"/>
                  </a:schemeClr>
                </a:solidFill>
                <a:latin typeface="Arial"/>
                <a:ea typeface="Arial"/>
                <a:cs typeface="Arial"/>
                <a:sym typeface="Arial"/>
              </a:rPr>
              <a:t>0: 8 bits	1: 16 bits</a:t>
            </a:r>
            <a:endParaRPr sz="2000" dirty="0">
              <a:solidFill>
                <a:schemeClr val="tx2">
                  <a:lumMod val="50000"/>
                </a:schemeClr>
              </a:solidFill>
              <a:latin typeface="Arial"/>
              <a:ea typeface="Arial"/>
              <a:cs typeface="Arial"/>
              <a:sym typeface="Arial"/>
            </a:endParaRPr>
          </a:p>
        </p:txBody>
      </p:sp>
      <p:sp>
        <p:nvSpPr>
          <p:cNvPr id="114" name="Google Shape;114;p13"/>
          <p:cNvSpPr/>
          <p:nvPr/>
        </p:nvSpPr>
        <p:spPr>
          <a:xfrm>
            <a:off x="228600" y="5638800"/>
            <a:ext cx="8177530" cy="839469"/>
          </a:xfrm>
          <a:prstGeom prst="rect">
            <a:avLst/>
          </a:prstGeom>
          <a:blipFill rotWithShape="1">
            <a:blip r:embed="rId3">
              <a:alphaModFix/>
            </a:blip>
            <a:stretch>
              <a:fillRect/>
            </a:stretch>
          </a:blipFill>
          <a:ln>
            <a:noFill/>
          </a:ln>
          <a:effectLst>
            <a:outerShdw blurRad="50800" dist="50800" dir="5400000" algn="ctr" rotWithShape="0">
              <a:srgbClr val="0C0C0C"/>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3"/>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123825" lvl="0" indent="0" algn="l" rtl="0">
              <a:lnSpc>
                <a:spcPct val="117499"/>
              </a:lnSpc>
              <a:spcBef>
                <a:spcPts val="0"/>
              </a:spcBef>
              <a:spcAft>
                <a:spcPts val="0"/>
              </a:spcAft>
              <a:buNone/>
            </a:pPr>
            <a:fld id="{00000000-1234-1234-1234-123412341234}" type="slidenum">
              <a:rPr lang="en-US"/>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76"/>
          <p:cNvSpPr txBox="1">
            <a:spLocks noGrp="1"/>
          </p:cNvSpPr>
          <p:nvPr>
            <p:ph type="title"/>
          </p:nvPr>
        </p:nvSpPr>
        <p:spPr>
          <a:xfrm>
            <a:off x="77469" y="345440"/>
            <a:ext cx="5217795"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Jumping beyond -128 to +127?</a:t>
            </a:r>
            <a:endParaRPr sz="2800">
              <a:latin typeface="Arial"/>
              <a:ea typeface="Arial"/>
              <a:cs typeface="Arial"/>
              <a:sym typeface="Arial"/>
            </a:endParaRPr>
          </a:p>
        </p:txBody>
      </p:sp>
      <p:sp>
        <p:nvSpPr>
          <p:cNvPr id="1173" name="Google Shape;1173;p76"/>
          <p:cNvSpPr txBox="1"/>
          <p:nvPr/>
        </p:nvSpPr>
        <p:spPr>
          <a:xfrm>
            <a:off x="382270" y="2913379"/>
            <a:ext cx="735330" cy="811530"/>
          </a:xfrm>
          <a:prstGeom prst="rect">
            <a:avLst/>
          </a:prstGeom>
          <a:noFill/>
          <a:ln>
            <a:noFill/>
          </a:ln>
        </p:spPr>
        <p:txBody>
          <a:bodyPr spcFirstLastPara="1" wrap="square" lIns="0" tIns="12700" rIns="0" bIns="0" anchor="t" anchorCtr="0">
            <a:spAutoFit/>
          </a:bodyPr>
          <a:lstStyle/>
          <a:p>
            <a:pPr marL="12700" marR="0" lvl="0" indent="0" algn="l" rtl="0">
              <a:lnSpc>
                <a:spcPct val="116111"/>
              </a:lnSpc>
              <a:spcBef>
                <a:spcPts val="0"/>
              </a:spcBef>
              <a:spcAft>
                <a:spcPts val="0"/>
              </a:spcAft>
              <a:buNone/>
            </a:pPr>
            <a:r>
              <a:rPr lang="en-US" sz="1800">
                <a:solidFill>
                  <a:schemeClr val="dk1"/>
                </a:solidFill>
                <a:latin typeface="Arial"/>
                <a:ea typeface="Arial"/>
                <a:cs typeface="Arial"/>
                <a:sym typeface="Arial"/>
              </a:rPr>
              <a:t>What if</a:t>
            </a:r>
            <a:endParaRPr sz="1800">
              <a:solidFill>
                <a:schemeClr val="dk1"/>
              </a:solidFill>
              <a:latin typeface="Arial"/>
              <a:ea typeface="Arial"/>
              <a:cs typeface="Arial"/>
              <a:sym typeface="Arial"/>
            </a:endParaRPr>
          </a:p>
          <a:p>
            <a:pPr marL="12700" marR="0" lvl="0" indent="0" algn="l" rtl="0">
              <a:lnSpc>
                <a:spcPct val="111888"/>
              </a:lnSpc>
              <a:spcBef>
                <a:spcPts val="0"/>
              </a:spcBef>
              <a:spcAft>
                <a:spcPts val="0"/>
              </a:spcAft>
              <a:buNone/>
            </a:pPr>
            <a:r>
              <a:rPr lang="en-US" sz="1800">
                <a:solidFill>
                  <a:schemeClr val="dk1"/>
                </a:solidFill>
                <a:latin typeface="Arial"/>
                <a:ea typeface="Arial"/>
                <a:cs typeface="Arial"/>
                <a:sym typeface="Arial"/>
              </a:rPr>
              <a:t>&gt;127</a:t>
            </a:r>
            <a:endParaRPr sz="1800">
              <a:solidFill>
                <a:schemeClr val="dk1"/>
              </a:solidFill>
              <a:latin typeface="Arial"/>
              <a:ea typeface="Arial"/>
              <a:cs typeface="Arial"/>
              <a:sym typeface="Arial"/>
            </a:endParaRPr>
          </a:p>
          <a:p>
            <a:pPr marL="12700" marR="0" lvl="0" indent="0" algn="l" rtl="0">
              <a:lnSpc>
                <a:spcPct val="115833"/>
              </a:lnSpc>
              <a:spcBef>
                <a:spcPts val="0"/>
              </a:spcBef>
              <a:spcAft>
                <a:spcPts val="0"/>
              </a:spcAft>
              <a:buNone/>
            </a:pPr>
            <a:r>
              <a:rPr lang="en-US" sz="1800">
                <a:solidFill>
                  <a:schemeClr val="dk1"/>
                </a:solidFill>
                <a:latin typeface="Arial"/>
                <a:ea typeface="Arial"/>
                <a:cs typeface="Arial"/>
                <a:sym typeface="Arial"/>
              </a:rPr>
              <a:t>bytes</a:t>
            </a:r>
            <a:endParaRPr sz="1800">
              <a:solidFill>
                <a:schemeClr val="dk1"/>
              </a:solidFill>
              <a:latin typeface="Arial"/>
              <a:ea typeface="Arial"/>
              <a:cs typeface="Arial"/>
              <a:sym typeface="Arial"/>
            </a:endParaRPr>
          </a:p>
        </p:txBody>
      </p:sp>
      <p:sp>
        <p:nvSpPr>
          <p:cNvPr id="1174" name="Google Shape;1174;p76"/>
          <p:cNvSpPr txBox="1"/>
          <p:nvPr/>
        </p:nvSpPr>
        <p:spPr>
          <a:xfrm>
            <a:off x="6082029" y="3319779"/>
            <a:ext cx="6991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NEXT:</a:t>
            </a:r>
            <a:endParaRPr sz="1800">
              <a:solidFill>
                <a:schemeClr val="dk1"/>
              </a:solidFill>
              <a:latin typeface="Arial"/>
              <a:ea typeface="Arial"/>
              <a:cs typeface="Arial"/>
              <a:sym typeface="Arial"/>
            </a:endParaRPr>
          </a:p>
        </p:txBody>
      </p:sp>
      <p:sp>
        <p:nvSpPr>
          <p:cNvPr id="1175" name="Google Shape;1175;p76"/>
          <p:cNvSpPr txBox="1"/>
          <p:nvPr/>
        </p:nvSpPr>
        <p:spPr>
          <a:xfrm>
            <a:off x="2070100" y="4132579"/>
            <a:ext cx="73342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SAME:</a:t>
            </a:r>
            <a:endParaRPr sz="1800">
              <a:solidFill>
                <a:schemeClr val="dk1"/>
              </a:solidFill>
              <a:latin typeface="Arial"/>
              <a:ea typeface="Arial"/>
              <a:cs typeface="Arial"/>
              <a:sym typeface="Arial"/>
            </a:endParaRPr>
          </a:p>
        </p:txBody>
      </p:sp>
      <p:sp>
        <p:nvSpPr>
          <p:cNvPr id="1176" name="Google Shape;1176;p76"/>
          <p:cNvSpPr txBox="1"/>
          <p:nvPr/>
        </p:nvSpPr>
        <p:spPr>
          <a:xfrm>
            <a:off x="2959100" y="1562099"/>
            <a:ext cx="1330325" cy="2870200"/>
          </a:xfrm>
          <a:prstGeom prst="rect">
            <a:avLst/>
          </a:prstGeom>
          <a:noFill/>
          <a:ln>
            <a:noFill/>
          </a:ln>
        </p:spPr>
        <p:txBody>
          <a:bodyPr spcFirstLastPara="1" wrap="square" lIns="0" tIns="12700" rIns="0" bIns="0" anchor="t" anchorCtr="0">
            <a:spAutoFit/>
          </a:bodyPr>
          <a:lstStyle/>
          <a:p>
            <a:pPr marL="12700" marR="5080" lvl="0" indent="0" algn="l" rtl="0">
              <a:lnSpc>
                <a:spcPct val="148100"/>
              </a:lnSpc>
              <a:spcBef>
                <a:spcPts val="0"/>
              </a:spcBef>
              <a:spcAft>
                <a:spcPts val="0"/>
              </a:spcAft>
              <a:buNone/>
            </a:pPr>
            <a:r>
              <a:rPr lang="en-US" sz="1800" i="1">
                <a:solidFill>
                  <a:schemeClr val="dk1"/>
                </a:solidFill>
                <a:latin typeface="Arial"/>
                <a:ea typeface="Arial"/>
                <a:cs typeface="Arial"/>
                <a:sym typeface="Arial"/>
              </a:rPr>
              <a:t>Requirement  </a:t>
            </a:r>
            <a:r>
              <a:rPr lang="en-US" sz="1800">
                <a:solidFill>
                  <a:schemeClr val="dk1"/>
                </a:solidFill>
                <a:latin typeface="Arial"/>
                <a:ea typeface="Arial"/>
                <a:cs typeface="Arial"/>
                <a:sym typeface="Arial"/>
              </a:rPr>
              <a:t>CMP SI, DI  JE SAME  ADD CX, DX</a:t>
            </a:r>
            <a:endParaRPr sz="1800">
              <a:solidFill>
                <a:schemeClr val="dk1"/>
              </a:solidFill>
              <a:latin typeface="Arial"/>
              <a:ea typeface="Arial"/>
              <a:cs typeface="Arial"/>
              <a:sym typeface="Arial"/>
            </a:endParaRPr>
          </a:p>
          <a:p>
            <a:pPr marL="960119" marR="0" lvl="0" indent="0" algn="l" rtl="0">
              <a:lnSpc>
                <a:spcPct val="100000"/>
              </a:lnSpc>
              <a:spcBef>
                <a:spcPts val="104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12700" marR="42545" lvl="0" indent="947419" algn="l" rtl="0">
              <a:lnSpc>
                <a:spcPct val="148100"/>
              </a:lnSpc>
              <a:spcBef>
                <a:spcPts val="0"/>
              </a:spcBef>
              <a:spcAft>
                <a:spcPts val="0"/>
              </a:spcAft>
              <a:buNone/>
            </a:pPr>
            <a:r>
              <a:rPr lang="en-US" sz="1800">
                <a:solidFill>
                  <a:schemeClr val="dk1"/>
                </a:solidFill>
                <a:latin typeface="Arial"/>
                <a:ea typeface="Arial"/>
                <a:cs typeface="Arial"/>
                <a:sym typeface="Arial"/>
              </a:rPr>
              <a:t>:  SUB BX, AX</a:t>
            </a:r>
            <a:endParaRPr sz="1800">
              <a:solidFill>
                <a:schemeClr val="dk1"/>
              </a:solidFill>
              <a:latin typeface="Arial"/>
              <a:ea typeface="Arial"/>
              <a:cs typeface="Arial"/>
              <a:sym typeface="Arial"/>
            </a:endParaRPr>
          </a:p>
        </p:txBody>
      </p:sp>
      <p:sp>
        <p:nvSpPr>
          <p:cNvPr id="1177" name="Google Shape;1177;p76"/>
          <p:cNvSpPr txBox="1"/>
          <p:nvPr/>
        </p:nvSpPr>
        <p:spPr>
          <a:xfrm>
            <a:off x="6046470" y="4538979"/>
            <a:ext cx="73342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SAME:</a:t>
            </a:r>
            <a:endParaRPr sz="1800">
              <a:solidFill>
                <a:schemeClr val="dk1"/>
              </a:solidFill>
              <a:latin typeface="Arial"/>
              <a:ea typeface="Arial"/>
              <a:cs typeface="Arial"/>
              <a:sym typeface="Arial"/>
            </a:endParaRPr>
          </a:p>
        </p:txBody>
      </p:sp>
      <p:sp>
        <p:nvSpPr>
          <p:cNvPr id="1178" name="Google Shape;1178;p76"/>
          <p:cNvSpPr txBox="1"/>
          <p:nvPr/>
        </p:nvSpPr>
        <p:spPr>
          <a:xfrm>
            <a:off x="6935469" y="1562099"/>
            <a:ext cx="1344295" cy="3276600"/>
          </a:xfrm>
          <a:prstGeom prst="rect">
            <a:avLst/>
          </a:prstGeom>
          <a:noFill/>
          <a:ln>
            <a:noFill/>
          </a:ln>
        </p:spPr>
        <p:txBody>
          <a:bodyPr spcFirstLastPara="1" wrap="square" lIns="0" tIns="12700" rIns="0" bIns="0" anchor="t" anchorCtr="0">
            <a:spAutoFit/>
          </a:bodyPr>
          <a:lstStyle/>
          <a:p>
            <a:pPr marL="12700" marR="5080" lvl="0" indent="0" algn="l" rtl="0">
              <a:lnSpc>
                <a:spcPct val="148100"/>
              </a:lnSpc>
              <a:spcBef>
                <a:spcPts val="0"/>
              </a:spcBef>
              <a:spcAft>
                <a:spcPts val="0"/>
              </a:spcAft>
              <a:buNone/>
            </a:pPr>
            <a:r>
              <a:rPr lang="en-US" sz="1800" i="1">
                <a:solidFill>
                  <a:schemeClr val="dk1"/>
                </a:solidFill>
                <a:latin typeface="Arial"/>
                <a:ea typeface="Arial"/>
                <a:cs typeface="Arial"/>
                <a:sym typeface="Arial"/>
              </a:rPr>
              <a:t>Then do this!  </a:t>
            </a:r>
            <a:r>
              <a:rPr lang="en-US" sz="1800">
                <a:solidFill>
                  <a:schemeClr val="dk1"/>
                </a:solidFill>
                <a:latin typeface="Arial"/>
                <a:ea typeface="Arial"/>
                <a:cs typeface="Arial"/>
                <a:sym typeface="Arial"/>
              </a:rPr>
              <a:t>CMP SI, DI  JNE NEXT  JMP SAME  ADD CX, DX</a:t>
            </a:r>
            <a:endParaRPr sz="1800">
              <a:solidFill>
                <a:schemeClr val="dk1"/>
              </a:solidFill>
              <a:latin typeface="Arial"/>
              <a:ea typeface="Arial"/>
              <a:cs typeface="Arial"/>
              <a:sym typeface="Arial"/>
            </a:endParaRPr>
          </a:p>
          <a:p>
            <a:pPr marL="880744" marR="0" lvl="0" indent="0" algn="l" rtl="0">
              <a:lnSpc>
                <a:spcPct val="100000"/>
              </a:lnSpc>
              <a:spcBef>
                <a:spcPts val="104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12700" marR="56514" lvl="0" indent="868680" algn="l" rtl="0">
              <a:lnSpc>
                <a:spcPct val="148100"/>
              </a:lnSpc>
              <a:spcBef>
                <a:spcPts val="0"/>
              </a:spcBef>
              <a:spcAft>
                <a:spcPts val="0"/>
              </a:spcAft>
              <a:buNone/>
            </a:pPr>
            <a:r>
              <a:rPr lang="en-US" sz="1800">
                <a:solidFill>
                  <a:schemeClr val="dk1"/>
                </a:solidFill>
                <a:latin typeface="Arial"/>
                <a:ea typeface="Arial"/>
                <a:cs typeface="Arial"/>
                <a:sym typeface="Arial"/>
              </a:rPr>
              <a:t>:  SUB BX, AX</a:t>
            </a:r>
            <a:endParaRPr sz="1800">
              <a:solidFill>
                <a:schemeClr val="dk1"/>
              </a:solidFill>
              <a:latin typeface="Arial"/>
              <a:ea typeface="Arial"/>
              <a:cs typeface="Arial"/>
              <a:sym typeface="Arial"/>
            </a:endParaRPr>
          </a:p>
        </p:txBody>
      </p:sp>
      <p:sp>
        <p:nvSpPr>
          <p:cNvPr id="1179" name="Google Shape;1179;p76"/>
          <p:cNvSpPr txBox="1"/>
          <p:nvPr/>
        </p:nvSpPr>
        <p:spPr>
          <a:xfrm>
            <a:off x="356870" y="4945379"/>
            <a:ext cx="7417434" cy="556260"/>
          </a:xfrm>
          <a:prstGeom prst="rect">
            <a:avLst/>
          </a:prstGeom>
          <a:noFill/>
          <a:ln>
            <a:noFill/>
          </a:ln>
        </p:spPr>
        <p:txBody>
          <a:bodyPr spcFirstLastPara="1" wrap="square" lIns="0" tIns="36175" rIns="0" bIns="0" anchor="t" anchorCtr="0">
            <a:spAutoFit/>
          </a:bodyPr>
          <a:lstStyle/>
          <a:p>
            <a:pPr marL="38100" marR="30480" lvl="0" indent="0" algn="l" rtl="0">
              <a:lnSpc>
                <a:spcPct val="112222"/>
              </a:lnSpc>
              <a:spcBef>
                <a:spcPts val="0"/>
              </a:spcBef>
              <a:spcAft>
                <a:spcPts val="0"/>
              </a:spcAft>
              <a:buNone/>
            </a:pPr>
            <a:r>
              <a:rPr lang="en-US" sz="1800">
                <a:solidFill>
                  <a:schemeClr val="dk1"/>
                </a:solidFill>
                <a:latin typeface="Arial"/>
                <a:ea typeface="Arial"/>
                <a:cs typeface="Arial"/>
                <a:sym typeface="Arial"/>
              </a:rPr>
              <a:t>Range for JMP (unconditional jump) can be </a:t>
            </a:r>
            <a:r>
              <a:rPr lang="en-US" sz="1800" u="sng">
                <a:solidFill>
                  <a:schemeClr val="dk1"/>
                </a:solidFill>
                <a:latin typeface="Arial"/>
                <a:ea typeface="Arial"/>
                <a:cs typeface="Arial"/>
                <a:sym typeface="Arial"/>
              </a:rPr>
              <a:t>+</a:t>
            </a:r>
            <a:r>
              <a:rPr lang="en-US" sz="1800">
                <a:solidFill>
                  <a:schemeClr val="dk1"/>
                </a:solidFill>
                <a:latin typeface="Arial"/>
                <a:ea typeface="Arial"/>
                <a:cs typeface="Arial"/>
                <a:sym typeface="Arial"/>
              </a:rPr>
              <a:t>2</a:t>
            </a:r>
            <a:r>
              <a:rPr lang="en-US" sz="1575" baseline="30000">
                <a:solidFill>
                  <a:schemeClr val="dk1"/>
                </a:solidFill>
                <a:latin typeface="Arial"/>
                <a:ea typeface="Arial"/>
                <a:cs typeface="Arial"/>
                <a:sym typeface="Arial"/>
              </a:rPr>
              <a:t>15 </a:t>
            </a:r>
            <a:r>
              <a:rPr lang="en-US" sz="1800">
                <a:solidFill>
                  <a:schemeClr val="dk1"/>
                </a:solidFill>
                <a:latin typeface="Arial"/>
                <a:ea typeface="Arial"/>
                <a:cs typeface="Arial"/>
                <a:sym typeface="Arial"/>
              </a:rPr>
              <a:t>= </a:t>
            </a:r>
            <a:r>
              <a:rPr lang="en-US" sz="1800" u="sng">
                <a:solidFill>
                  <a:schemeClr val="dk1"/>
                </a:solidFill>
                <a:latin typeface="Arial"/>
                <a:ea typeface="Arial"/>
                <a:cs typeface="Arial"/>
                <a:sym typeface="Arial"/>
              </a:rPr>
              <a:t>+</a:t>
            </a:r>
            <a:r>
              <a:rPr lang="en-US" sz="1800">
                <a:solidFill>
                  <a:schemeClr val="dk1"/>
                </a:solidFill>
                <a:latin typeface="Arial"/>
                <a:ea typeface="Arial"/>
                <a:cs typeface="Arial"/>
                <a:sym typeface="Arial"/>
              </a:rPr>
              <a:t> 32K JMP instruction  discussed in detail later</a:t>
            </a:r>
            <a:endParaRPr sz="1800">
              <a:solidFill>
                <a:schemeClr val="dk1"/>
              </a:solidFill>
              <a:latin typeface="Arial"/>
              <a:ea typeface="Arial"/>
              <a:cs typeface="Arial"/>
              <a:sym typeface="Arial"/>
            </a:endParaRPr>
          </a:p>
        </p:txBody>
      </p:sp>
      <p:sp>
        <p:nvSpPr>
          <p:cNvPr id="1180" name="Google Shape;1180;p76"/>
          <p:cNvSpPr/>
          <p:nvPr/>
        </p:nvSpPr>
        <p:spPr>
          <a:xfrm>
            <a:off x="1447800" y="3048000"/>
            <a:ext cx="76200" cy="1828800"/>
          </a:xfrm>
          <a:custGeom>
            <a:avLst/>
            <a:gdLst/>
            <a:ahLst/>
            <a:cxnLst/>
            <a:rect l="l" t="t" r="r" b="b"/>
            <a:pathLst>
              <a:path w="76200" h="1828800" extrusionOk="0">
                <a:moveTo>
                  <a:pt x="76200" y="0"/>
                </a:moveTo>
                <a:lnTo>
                  <a:pt x="62210" y="13096"/>
                </a:lnTo>
                <a:lnTo>
                  <a:pt x="50006" y="47625"/>
                </a:lnTo>
                <a:lnTo>
                  <a:pt x="41374" y="96440"/>
                </a:lnTo>
                <a:lnTo>
                  <a:pt x="38100" y="152400"/>
                </a:lnTo>
                <a:lnTo>
                  <a:pt x="38100" y="762000"/>
                </a:lnTo>
                <a:lnTo>
                  <a:pt x="34825" y="817959"/>
                </a:lnTo>
                <a:lnTo>
                  <a:pt x="26193" y="866775"/>
                </a:lnTo>
                <a:lnTo>
                  <a:pt x="13989" y="901303"/>
                </a:lnTo>
                <a:lnTo>
                  <a:pt x="0" y="914400"/>
                </a:lnTo>
                <a:lnTo>
                  <a:pt x="13989" y="927496"/>
                </a:lnTo>
                <a:lnTo>
                  <a:pt x="26193" y="962025"/>
                </a:lnTo>
                <a:lnTo>
                  <a:pt x="34825" y="1010840"/>
                </a:lnTo>
                <a:lnTo>
                  <a:pt x="38100" y="1066800"/>
                </a:lnTo>
                <a:lnTo>
                  <a:pt x="38100" y="1676400"/>
                </a:lnTo>
                <a:lnTo>
                  <a:pt x="41374" y="1732359"/>
                </a:lnTo>
                <a:lnTo>
                  <a:pt x="50006" y="1781175"/>
                </a:lnTo>
                <a:lnTo>
                  <a:pt x="62210" y="1815703"/>
                </a:lnTo>
                <a:lnTo>
                  <a:pt x="76200" y="18288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1" name="Google Shape;1181;p76"/>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77"/>
          <p:cNvSpPr txBox="1">
            <a:spLocks noGrp="1"/>
          </p:cNvSpPr>
          <p:nvPr>
            <p:ph type="title"/>
          </p:nvPr>
        </p:nvSpPr>
        <p:spPr>
          <a:xfrm>
            <a:off x="382270" y="345440"/>
            <a:ext cx="454152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Terms used in comparison</a:t>
            </a:r>
            <a:endParaRPr sz="2800">
              <a:latin typeface="Arial"/>
              <a:ea typeface="Arial"/>
              <a:cs typeface="Arial"/>
              <a:sym typeface="Arial"/>
            </a:endParaRPr>
          </a:p>
        </p:txBody>
      </p:sp>
      <p:sp>
        <p:nvSpPr>
          <p:cNvPr id="1187" name="Google Shape;1187;p77"/>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71</a:t>
            </a:fld>
            <a:endParaRPr/>
          </a:p>
        </p:txBody>
      </p:sp>
      <p:sp>
        <p:nvSpPr>
          <p:cNvPr id="1188" name="Google Shape;1188;p77"/>
          <p:cNvSpPr txBox="1"/>
          <p:nvPr/>
        </p:nvSpPr>
        <p:spPr>
          <a:xfrm>
            <a:off x="77469" y="1553209"/>
            <a:ext cx="7340600" cy="1273810"/>
          </a:xfrm>
          <a:prstGeom prst="rect">
            <a:avLst/>
          </a:prstGeom>
          <a:noFill/>
          <a:ln>
            <a:noFill/>
          </a:ln>
        </p:spPr>
        <p:txBody>
          <a:bodyPr spcFirstLastPara="1" wrap="square" lIns="0" tIns="13325" rIns="0" bIns="0" anchor="t" anchorCtr="0">
            <a:spAutoFit/>
          </a:bodyPr>
          <a:lstStyle/>
          <a:p>
            <a:pPr marL="12700" marR="5080" lvl="0" indent="0" algn="l" rtl="0">
              <a:lnSpc>
                <a:spcPct val="113700"/>
              </a:lnSpc>
              <a:spcBef>
                <a:spcPts val="0"/>
              </a:spcBef>
              <a:spcAft>
                <a:spcPts val="0"/>
              </a:spcAft>
              <a:buNone/>
            </a:pPr>
            <a:r>
              <a:rPr lang="en-US" sz="2400">
                <a:solidFill>
                  <a:schemeClr val="dk1"/>
                </a:solidFill>
                <a:latin typeface="Arial"/>
                <a:ea typeface="Arial"/>
                <a:cs typeface="Arial"/>
                <a:sym typeface="Arial"/>
              </a:rPr>
              <a:t>Above and Below used for comparing Unsigned nos.  Greater than and less than used with signed numbers.  All Intel microprocessors use this convention.</a:t>
            </a:r>
            <a:endParaRPr sz="2400">
              <a:solidFill>
                <a:schemeClr val="dk1"/>
              </a:solidFill>
              <a:latin typeface="Arial"/>
              <a:ea typeface="Arial"/>
              <a:cs typeface="Arial"/>
              <a:sym typeface="Arial"/>
            </a:endParaRPr>
          </a:p>
        </p:txBody>
      </p:sp>
      <p:graphicFrame>
        <p:nvGraphicFramePr>
          <p:cNvPr id="1189" name="Google Shape;1189;p77"/>
          <p:cNvGraphicFramePr/>
          <p:nvPr/>
        </p:nvGraphicFramePr>
        <p:xfrm>
          <a:off x="58419" y="3428662"/>
          <a:ext cx="3000000" cy="3000000"/>
        </p:xfrm>
        <a:graphic>
          <a:graphicData uri="http://schemas.openxmlformats.org/drawingml/2006/table">
            <a:tbl>
              <a:tblPr firstRow="1" bandRow="1">
                <a:noFill/>
                <a:tableStyleId>{BD6958E2-4D59-4B7E-A24A-5A335BC5D1EE}</a:tableStyleId>
              </a:tblPr>
              <a:tblGrid>
                <a:gridCol w="3455675">
                  <a:extLst>
                    <a:ext uri="{9D8B030D-6E8A-4147-A177-3AD203B41FA5}">
                      <a16:colId xmlns:a16="http://schemas.microsoft.com/office/drawing/2014/main" val="20000"/>
                    </a:ext>
                  </a:extLst>
                </a:gridCol>
                <a:gridCol w="3832850">
                  <a:extLst>
                    <a:ext uri="{9D8B030D-6E8A-4147-A177-3AD203B41FA5}">
                      <a16:colId xmlns:a16="http://schemas.microsoft.com/office/drawing/2014/main" val="20001"/>
                    </a:ext>
                  </a:extLst>
                </a:gridCol>
                <a:gridCol w="745500">
                  <a:extLst>
                    <a:ext uri="{9D8B030D-6E8A-4147-A177-3AD203B41FA5}">
                      <a16:colId xmlns:a16="http://schemas.microsoft.com/office/drawing/2014/main" val="20002"/>
                    </a:ext>
                  </a:extLst>
                </a:gridCol>
              </a:tblGrid>
              <a:tr h="398850">
                <a:tc>
                  <a:txBody>
                    <a:bodyPr/>
                    <a:lstStyle/>
                    <a:p>
                      <a:pPr marL="31750" marR="0" lvl="0" indent="0" algn="l" rtl="0">
                        <a:lnSpc>
                          <a:spcPct val="110625"/>
                        </a:lnSpc>
                        <a:spcBef>
                          <a:spcPts val="0"/>
                        </a:spcBef>
                        <a:spcAft>
                          <a:spcPts val="0"/>
                        </a:spcAft>
                        <a:buNone/>
                      </a:pPr>
                      <a:r>
                        <a:rPr lang="en-US" sz="2400" u="none" strike="noStrike" cap="none">
                          <a:latin typeface="Arial"/>
                          <a:ea typeface="Arial"/>
                          <a:cs typeface="Arial"/>
                          <a:sym typeface="Arial"/>
                        </a:rPr>
                        <a:t>95H is above 65H</a:t>
                      </a:r>
                      <a:endParaRPr sz="2400" u="none" strike="noStrike" cap="none">
                        <a:latin typeface="Arial"/>
                        <a:ea typeface="Arial"/>
                        <a:cs typeface="Arial"/>
                        <a:sym typeface="Arial"/>
                      </a:endParaRPr>
                    </a:p>
                  </a:txBody>
                  <a:tcPr marL="0" marR="0" marT="0" marB="0"/>
                </a:tc>
                <a:tc>
                  <a:txBody>
                    <a:bodyPr/>
                    <a:lstStyle/>
                    <a:p>
                      <a:pPr marL="614680" marR="0" lvl="0" indent="0" algn="l" rtl="0">
                        <a:lnSpc>
                          <a:spcPct val="110625"/>
                        </a:lnSpc>
                        <a:spcBef>
                          <a:spcPts val="0"/>
                        </a:spcBef>
                        <a:spcAft>
                          <a:spcPts val="0"/>
                        </a:spcAft>
                        <a:buNone/>
                      </a:pPr>
                      <a:r>
                        <a:rPr lang="en-US" sz="2400" u="none" strike="noStrike" cap="none">
                          <a:latin typeface="Arial"/>
                          <a:ea typeface="Arial"/>
                          <a:cs typeface="Arial"/>
                          <a:sym typeface="Arial"/>
                        </a:rPr>
                        <a:t>Unsigned comparison -</a:t>
                      </a:r>
                      <a:endParaRPr sz="2400" u="none" strike="noStrike" cap="none">
                        <a:latin typeface="Arial"/>
                        <a:ea typeface="Arial"/>
                        <a:cs typeface="Arial"/>
                        <a:sym typeface="Arial"/>
                      </a:endParaRPr>
                    </a:p>
                  </a:txBody>
                  <a:tcPr marL="0" marR="0" marT="0" marB="0"/>
                </a:tc>
                <a:tc>
                  <a:txBody>
                    <a:bodyPr/>
                    <a:lstStyle/>
                    <a:p>
                      <a:pPr marL="0" marR="24765" lvl="0" indent="0" algn="r" rtl="0">
                        <a:lnSpc>
                          <a:spcPct val="110625"/>
                        </a:lnSpc>
                        <a:spcBef>
                          <a:spcPts val="0"/>
                        </a:spcBef>
                        <a:spcAft>
                          <a:spcPts val="0"/>
                        </a:spcAft>
                        <a:buNone/>
                      </a:pPr>
                      <a:r>
                        <a:rPr lang="en-US" sz="2400" u="none" strike="noStrike" cap="none">
                          <a:latin typeface="Arial"/>
                          <a:ea typeface="Arial"/>
                          <a:cs typeface="Arial"/>
                          <a:sym typeface="Arial"/>
                        </a:rPr>
                        <a:t>True</a:t>
                      </a:r>
                      <a:endParaRPr sz="24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398850">
                <a:tc>
                  <a:txBody>
                    <a:bodyPr/>
                    <a:lstStyle/>
                    <a:p>
                      <a:pPr marL="31750" marR="0" lvl="0" indent="0" algn="l" rtl="0">
                        <a:lnSpc>
                          <a:spcPct val="117083"/>
                        </a:lnSpc>
                        <a:spcBef>
                          <a:spcPts val="0"/>
                        </a:spcBef>
                        <a:spcAft>
                          <a:spcPts val="0"/>
                        </a:spcAft>
                        <a:buNone/>
                      </a:pPr>
                      <a:r>
                        <a:rPr lang="en-US" sz="2400" u="none" strike="noStrike" cap="none">
                          <a:latin typeface="Arial"/>
                          <a:ea typeface="Arial"/>
                          <a:cs typeface="Arial"/>
                          <a:sym typeface="Arial"/>
                        </a:rPr>
                        <a:t>95H is less than 65H</a:t>
                      </a:r>
                      <a:endParaRPr sz="2400" u="none" strike="noStrike" cap="none">
                        <a:latin typeface="Arial"/>
                        <a:ea typeface="Arial"/>
                        <a:cs typeface="Arial"/>
                        <a:sym typeface="Arial"/>
                      </a:endParaRPr>
                    </a:p>
                  </a:txBody>
                  <a:tcPr marL="0" marR="0" marT="29200" marB="0"/>
                </a:tc>
                <a:tc>
                  <a:txBody>
                    <a:bodyPr/>
                    <a:lstStyle/>
                    <a:p>
                      <a:pPr marL="614680" marR="0" lvl="0" indent="0" algn="l" rtl="0">
                        <a:lnSpc>
                          <a:spcPct val="117083"/>
                        </a:lnSpc>
                        <a:spcBef>
                          <a:spcPts val="0"/>
                        </a:spcBef>
                        <a:spcAft>
                          <a:spcPts val="0"/>
                        </a:spcAft>
                        <a:buNone/>
                      </a:pPr>
                      <a:r>
                        <a:rPr lang="en-US" sz="2400" u="none" strike="noStrike" cap="none">
                          <a:latin typeface="Arial"/>
                          <a:ea typeface="Arial"/>
                          <a:cs typeface="Arial"/>
                          <a:sym typeface="Arial"/>
                        </a:rPr>
                        <a:t>Signed comparison -</a:t>
                      </a:r>
                      <a:endParaRPr sz="2400" u="none" strike="noStrike" cap="none">
                        <a:latin typeface="Arial"/>
                        <a:ea typeface="Arial"/>
                        <a:cs typeface="Arial"/>
                        <a:sym typeface="Arial"/>
                      </a:endParaRPr>
                    </a:p>
                  </a:txBody>
                  <a:tcPr marL="0" marR="0" marT="29200" marB="0"/>
                </a:tc>
                <a:tc>
                  <a:txBody>
                    <a:bodyPr/>
                    <a:lstStyle/>
                    <a:p>
                      <a:pPr marL="0" marR="24130" lvl="0" indent="0" algn="r" rtl="0">
                        <a:lnSpc>
                          <a:spcPct val="117083"/>
                        </a:lnSpc>
                        <a:spcBef>
                          <a:spcPts val="0"/>
                        </a:spcBef>
                        <a:spcAft>
                          <a:spcPts val="0"/>
                        </a:spcAft>
                        <a:buNone/>
                      </a:pPr>
                      <a:r>
                        <a:rPr lang="en-US" sz="2400" u="none" strike="noStrike" cap="none">
                          <a:latin typeface="Arial"/>
                          <a:ea typeface="Arial"/>
                          <a:cs typeface="Arial"/>
                          <a:sym typeface="Arial"/>
                        </a:rPr>
                        <a:t>True</a:t>
                      </a:r>
                      <a:endParaRPr sz="2400" u="none" strike="noStrike" cap="none">
                        <a:latin typeface="Arial"/>
                        <a:ea typeface="Arial"/>
                        <a:cs typeface="Arial"/>
                        <a:sym typeface="Arial"/>
                      </a:endParaRPr>
                    </a:p>
                  </a:txBody>
                  <a:tcPr marL="0" marR="0" marT="29200" marB="0"/>
                </a:tc>
                <a:extLst>
                  <a:ext uri="{0D108BD9-81ED-4DB2-BD59-A6C34878D82A}">
                    <a16:rowId xmlns:a16="http://schemas.microsoft.com/office/drawing/2014/main" val="10001"/>
                  </a:ext>
                </a:extLst>
              </a:tr>
            </a:tbl>
          </a:graphicData>
        </a:graphic>
      </p:graphicFrame>
      <p:sp>
        <p:nvSpPr>
          <p:cNvPr id="1190" name="Google Shape;1190;p77"/>
          <p:cNvSpPr txBox="1"/>
          <p:nvPr/>
        </p:nvSpPr>
        <p:spPr>
          <a:xfrm>
            <a:off x="4116070" y="4301490"/>
            <a:ext cx="426847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95H is negative, 65H is positive</a:t>
            </a:r>
            <a:endParaRPr sz="2400">
              <a:solidFill>
                <a:schemeClr val="dk1"/>
              </a:solidFill>
              <a:latin typeface="Arial"/>
              <a:ea typeface="Arial"/>
              <a:cs typeface="Arial"/>
              <a:sym typeface="Arial"/>
            </a:endParaRPr>
          </a:p>
        </p:txBody>
      </p:sp>
      <p:graphicFrame>
        <p:nvGraphicFramePr>
          <p:cNvPr id="1191" name="Google Shape;1191;p77"/>
          <p:cNvGraphicFramePr/>
          <p:nvPr/>
        </p:nvGraphicFramePr>
        <p:xfrm>
          <a:off x="58419" y="5243492"/>
          <a:ext cx="3000000" cy="3000000"/>
        </p:xfrm>
        <a:graphic>
          <a:graphicData uri="http://schemas.openxmlformats.org/drawingml/2006/table">
            <a:tbl>
              <a:tblPr firstRow="1" bandRow="1">
                <a:noFill/>
                <a:tableStyleId>{BD6958E2-4D59-4B7E-A24A-5A335BC5D1EE}</a:tableStyleId>
              </a:tblPr>
              <a:tblGrid>
                <a:gridCol w="3667125">
                  <a:extLst>
                    <a:ext uri="{9D8B030D-6E8A-4147-A177-3AD203B41FA5}">
                      <a16:colId xmlns:a16="http://schemas.microsoft.com/office/drawing/2014/main" val="20000"/>
                    </a:ext>
                  </a:extLst>
                </a:gridCol>
                <a:gridCol w="3620775">
                  <a:extLst>
                    <a:ext uri="{9D8B030D-6E8A-4147-A177-3AD203B41FA5}">
                      <a16:colId xmlns:a16="http://schemas.microsoft.com/office/drawing/2014/main" val="20001"/>
                    </a:ext>
                  </a:extLst>
                </a:gridCol>
                <a:gridCol w="744850">
                  <a:extLst>
                    <a:ext uri="{9D8B030D-6E8A-4147-A177-3AD203B41FA5}">
                      <a16:colId xmlns:a16="http://schemas.microsoft.com/office/drawing/2014/main" val="20002"/>
                    </a:ext>
                  </a:extLst>
                </a:gridCol>
              </a:tblGrid>
              <a:tr h="398850">
                <a:tc>
                  <a:txBody>
                    <a:bodyPr/>
                    <a:lstStyle/>
                    <a:p>
                      <a:pPr marL="31750" marR="0" lvl="0" indent="0" algn="l" rtl="0">
                        <a:lnSpc>
                          <a:spcPct val="110625"/>
                        </a:lnSpc>
                        <a:spcBef>
                          <a:spcPts val="0"/>
                        </a:spcBef>
                        <a:spcAft>
                          <a:spcPts val="0"/>
                        </a:spcAft>
                        <a:buNone/>
                      </a:pPr>
                      <a:r>
                        <a:rPr lang="en-US" sz="2400" u="none" strike="noStrike" cap="none">
                          <a:latin typeface="Arial"/>
                          <a:ea typeface="Arial"/>
                          <a:cs typeface="Arial"/>
                          <a:sym typeface="Arial"/>
                        </a:rPr>
                        <a:t>65H is below 95H</a:t>
                      </a:r>
                      <a:endParaRPr sz="2400" u="none" strike="noStrike" cap="none">
                        <a:latin typeface="Arial"/>
                        <a:ea typeface="Arial"/>
                        <a:cs typeface="Arial"/>
                        <a:sym typeface="Arial"/>
                      </a:endParaRPr>
                    </a:p>
                  </a:txBody>
                  <a:tcPr marL="0" marR="0" marT="0" marB="0"/>
                </a:tc>
                <a:tc>
                  <a:txBody>
                    <a:bodyPr/>
                    <a:lstStyle/>
                    <a:p>
                      <a:pPr marL="402590" marR="0" lvl="0" indent="0" algn="l" rtl="0">
                        <a:lnSpc>
                          <a:spcPct val="110625"/>
                        </a:lnSpc>
                        <a:spcBef>
                          <a:spcPts val="0"/>
                        </a:spcBef>
                        <a:spcAft>
                          <a:spcPts val="0"/>
                        </a:spcAft>
                        <a:buNone/>
                      </a:pPr>
                      <a:r>
                        <a:rPr lang="en-US" sz="2400" u="none" strike="noStrike" cap="none">
                          <a:latin typeface="Arial"/>
                          <a:ea typeface="Arial"/>
                          <a:cs typeface="Arial"/>
                          <a:sym typeface="Arial"/>
                        </a:rPr>
                        <a:t>Unsigned comparison -</a:t>
                      </a:r>
                      <a:endParaRPr sz="2400" u="none" strike="noStrike" cap="none">
                        <a:latin typeface="Arial"/>
                        <a:ea typeface="Arial"/>
                        <a:cs typeface="Arial"/>
                        <a:sym typeface="Arial"/>
                      </a:endParaRPr>
                    </a:p>
                  </a:txBody>
                  <a:tcPr marL="0" marR="0" marT="0" marB="0"/>
                </a:tc>
                <a:tc>
                  <a:txBody>
                    <a:bodyPr/>
                    <a:lstStyle/>
                    <a:p>
                      <a:pPr marL="0" marR="24765" lvl="0" indent="0" algn="r" rtl="0">
                        <a:lnSpc>
                          <a:spcPct val="110625"/>
                        </a:lnSpc>
                        <a:spcBef>
                          <a:spcPts val="0"/>
                        </a:spcBef>
                        <a:spcAft>
                          <a:spcPts val="0"/>
                        </a:spcAft>
                        <a:buNone/>
                      </a:pPr>
                      <a:r>
                        <a:rPr lang="en-US" sz="2400" u="none" strike="noStrike" cap="none">
                          <a:latin typeface="Arial"/>
                          <a:ea typeface="Arial"/>
                          <a:cs typeface="Arial"/>
                          <a:sym typeface="Arial"/>
                        </a:rPr>
                        <a:t>True</a:t>
                      </a:r>
                      <a:endParaRPr sz="24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398850">
                <a:tc>
                  <a:txBody>
                    <a:bodyPr/>
                    <a:lstStyle/>
                    <a:p>
                      <a:pPr marL="31750" marR="0" lvl="0" indent="0" algn="l" rtl="0">
                        <a:lnSpc>
                          <a:spcPct val="117083"/>
                        </a:lnSpc>
                        <a:spcBef>
                          <a:spcPts val="0"/>
                        </a:spcBef>
                        <a:spcAft>
                          <a:spcPts val="0"/>
                        </a:spcAft>
                        <a:buNone/>
                      </a:pPr>
                      <a:r>
                        <a:rPr lang="en-US" sz="2400" u="none" strike="noStrike" cap="none">
                          <a:latin typeface="Arial"/>
                          <a:ea typeface="Arial"/>
                          <a:cs typeface="Arial"/>
                          <a:sym typeface="Arial"/>
                        </a:rPr>
                        <a:t>65H is greater than 95H</a:t>
                      </a:r>
                      <a:endParaRPr sz="2400" u="none" strike="noStrike" cap="none">
                        <a:latin typeface="Arial"/>
                        <a:ea typeface="Arial"/>
                        <a:cs typeface="Arial"/>
                        <a:sym typeface="Arial"/>
                      </a:endParaRPr>
                    </a:p>
                  </a:txBody>
                  <a:tcPr marL="0" marR="0" marT="29200" marB="0"/>
                </a:tc>
                <a:tc>
                  <a:txBody>
                    <a:bodyPr/>
                    <a:lstStyle/>
                    <a:p>
                      <a:pPr marL="402590" marR="0" lvl="0" indent="0" algn="l" rtl="0">
                        <a:lnSpc>
                          <a:spcPct val="117083"/>
                        </a:lnSpc>
                        <a:spcBef>
                          <a:spcPts val="0"/>
                        </a:spcBef>
                        <a:spcAft>
                          <a:spcPts val="0"/>
                        </a:spcAft>
                        <a:buNone/>
                      </a:pPr>
                      <a:r>
                        <a:rPr lang="en-US" sz="2400" u="none" strike="noStrike" cap="none">
                          <a:latin typeface="Arial"/>
                          <a:ea typeface="Arial"/>
                          <a:cs typeface="Arial"/>
                          <a:sym typeface="Arial"/>
                        </a:rPr>
                        <a:t>Signed comparison -</a:t>
                      </a:r>
                      <a:endParaRPr sz="2400" u="none" strike="noStrike" cap="none">
                        <a:latin typeface="Arial"/>
                        <a:ea typeface="Arial"/>
                        <a:cs typeface="Arial"/>
                        <a:sym typeface="Arial"/>
                      </a:endParaRPr>
                    </a:p>
                  </a:txBody>
                  <a:tcPr marL="0" marR="0" marT="29200" marB="0"/>
                </a:tc>
                <a:tc>
                  <a:txBody>
                    <a:bodyPr/>
                    <a:lstStyle/>
                    <a:p>
                      <a:pPr marL="0" marR="24130" lvl="0" indent="0" algn="r" rtl="0">
                        <a:lnSpc>
                          <a:spcPct val="117083"/>
                        </a:lnSpc>
                        <a:spcBef>
                          <a:spcPts val="0"/>
                        </a:spcBef>
                        <a:spcAft>
                          <a:spcPts val="0"/>
                        </a:spcAft>
                        <a:buNone/>
                      </a:pPr>
                      <a:r>
                        <a:rPr lang="en-US" sz="2400" u="none" strike="noStrike" cap="none">
                          <a:latin typeface="Arial"/>
                          <a:ea typeface="Arial"/>
                          <a:cs typeface="Arial"/>
                          <a:sym typeface="Arial"/>
                        </a:rPr>
                        <a:t>True</a:t>
                      </a:r>
                      <a:endParaRPr sz="2400" u="none" strike="noStrike" cap="none">
                        <a:latin typeface="Arial"/>
                        <a:ea typeface="Arial"/>
                        <a:cs typeface="Arial"/>
                        <a:sym typeface="Arial"/>
                      </a:endParaRPr>
                    </a:p>
                  </a:txBody>
                  <a:tcPr marL="0" marR="0" marT="29200" marB="0"/>
                </a:tc>
                <a:extLst>
                  <a:ext uri="{0D108BD9-81ED-4DB2-BD59-A6C34878D82A}">
                    <a16:rowId xmlns:a16="http://schemas.microsoft.com/office/drawing/2014/main" val="10001"/>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78"/>
          <p:cNvSpPr txBox="1">
            <a:spLocks noGrp="1"/>
          </p:cNvSpPr>
          <p:nvPr>
            <p:ph type="title"/>
          </p:nvPr>
        </p:nvSpPr>
        <p:spPr>
          <a:xfrm>
            <a:off x="306070" y="314959"/>
            <a:ext cx="444754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Jump on multiple flags</a:t>
            </a:r>
            <a:endParaRPr sz="3200">
              <a:latin typeface="Arial"/>
              <a:ea typeface="Arial"/>
              <a:cs typeface="Arial"/>
              <a:sym typeface="Arial"/>
            </a:endParaRPr>
          </a:p>
        </p:txBody>
      </p:sp>
      <p:sp>
        <p:nvSpPr>
          <p:cNvPr id="1197" name="Google Shape;1197;p78"/>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72</a:t>
            </a:fld>
            <a:endParaRPr/>
          </a:p>
        </p:txBody>
      </p:sp>
      <p:sp>
        <p:nvSpPr>
          <p:cNvPr id="1198" name="Google Shape;1198;p78"/>
          <p:cNvSpPr txBox="1"/>
          <p:nvPr/>
        </p:nvSpPr>
        <p:spPr>
          <a:xfrm>
            <a:off x="77469" y="1153159"/>
            <a:ext cx="7907655" cy="613410"/>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Conditional Jumps based on more than one flag are used after a CMP  (compare) instruction.</a:t>
            </a:r>
            <a:endParaRPr sz="2000">
              <a:solidFill>
                <a:schemeClr val="dk1"/>
              </a:solidFill>
              <a:latin typeface="Arial"/>
              <a:ea typeface="Arial"/>
              <a:cs typeface="Arial"/>
              <a:sym typeface="Arial"/>
            </a:endParaRPr>
          </a:p>
        </p:txBody>
      </p:sp>
      <p:sp>
        <p:nvSpPr>
          <p:cNvPr id="1199" name="Google Shape;1199;p78"/>
          <p:cNvSpPr txBox="1"/>
          <p:nvPr/>
        </p:nvSpPr>
        <p:spPr>
          <a:xfrm>
            <a:off x="77469" y="2418080"/>
            <a:ext cx="788035" cy="718820"/>
          </a:xfrm>
          <a:prstGeom prst="rect">
            <a:avLst/>
          </a:prstGeom>
          <a:noFill/>
          <a:ln>
            <a:noFill/>
          </a:ln>
        </p:spPr>
        <p:txBody>
          <a:bodyPr spcFirstLastPara="1" wrap="square" lIns="0" tIns="12700" rIns="0" bIns="0" anchor="t" anchorCtr="0">
            <a:spAutoFit/>
          </a:bodyPr>
          <a:lstStyle/>
          <a:p>
            <a:pPr marL="12700" marR="5080" lvl="0" indent="0" algn="l" rtl="0">
              <a:lnSpc>
                <a:spcPct val="113700"/>
              </a:lnSpc>
              <a:spcBef>
                <a:spcPts val="0"/>
              </a:spcBef>
              <a:spcAft>
                <a:spcPts val="0"/>
              </a:spcAft>
              <a:buNone/>
            </a:pPr>
            <a:r>
              <a:rPr lang="en-US" sz="2000">
                <a:solidFill>
                  <a:schemeClr val="dk1"/>
                </a:solidFill>
                <a:latin typeface="Arial"/>
                <a:ea typeface="Arial"/>
                <a:cs typeface="Arial"/>
                <a:sym typeface="Arial"/>
              </a:rPr>
              <a:t>JBE or  JNA</a:t>
            </a:r>
            <a:endParaRPr sz="2000">
              <a:solidFill>
                <a:schemeClr val="dk1"/>
              </a:solidFill>
              <a:latin typeface="Arial"/>
              <a:ea typeface="Arial"/>
              <a:cs typeface="Arial"/>
              <a:sym typeface="Arial"/>
            </a:endParaRPr>
          </a:p>
        </p:txBody>
      </p:sp>
      <p:sp>
        <p:nvSpPr>
          <p:cNvPr id="1200" name="Google Shape;1200;p78"/>
          <p:cNvSpPr txBox="1"/>
          <p:nvPr/>
        </p:nvSpPr>
        <p:spPr>
          <a:xfrm>
            <a:off x="2211070" y="2418080"/>
            <a:ext cx="2621915" cy="718820"/>
          </a:xfrm>
          <a:prstGeom prst="rect">
            <a:avLst/>
          </a:prstGeom>
          <a:noFill/>
          <a:ln>
            <a:noFill/>
          </a:ln>
        </p:spPr>
        <p:txBody>
          <a:bodyPr spcFirstLastPara="1" wrap="square" lIns="0" tIns="12700" rIns="0" bIns="0" anchor="t" anchorCtr="0">
            <a:spAutoFit/>
          </a:bodyPr>
          <a:lstStyle/>
          <a:p>
            <a:pPr marL="12700" marR="5080" lvl="0" indent="0" algn="l" rtl="0">
              <a:lnSpc>
                <a:spcPct val="113700"/>
              </a:lnSpc>
              <a:spcBef>
                <a:spcPts val="0"/>
              </a:spcBef>
              <a:spcAft>
                <a:spcPts val="0"/>
              </a:spcAft>
              <a:buNone/>
            </a:pPr>
            <a:r>
              <a:rPr lang="en-US" sz="2000">
                <a:solidFill>
                  <a:schemeClr val="dk1"/>
                </a:solidFill>
                <a:latin typeface="Arial"/>
                <a:ea typeface="Arial"/>
                <a:cs typeface="Arial"/>
                <a:sym typeface="Arial"/>
              </a:rPr>
              <a:t>Jump if Below or Equal  Jump if Not Above</a:t>
            </a:r>
            <a:endParaRPr sz="2000">
              <a:solidFill>
                <a:schemeClr val="dk1"/>
              </a:solidFill>
              <a:latin typeface="Arial"/>
              <a:ea typeface="Arial"/>
              <a:cs typeface="Arial"/>
              <a:sym typeface="Arial"/>
            </a:endParaRPr>
          </a:p>
        </p:txBody>
      </p:sp>
      <p:graphicFrame>
        <p:nvGraphicFramePr>
          <p:cNvPr id="1201" name="Google Shape;1201;p78"/>
          <p:cNvGraphicFramePr/>
          <p:nvPr/>
        </p:nvGraphicFramePr>
        <p:xfrm>
          <a:off x="525780" y="3989000"/>
          <a:ext cx="3000000" cy="3000000"/>
        </p:xfrm>
        <a:graphic>
          <a:graphicData uri="http://schemas.openxmlformats.org/drawingml/2006/table">
            <a:tbl>
              <a:tblPr firstRow="1" bandRow="1">
                <a:noFill/>
                <a:tableStyleId>{BD6958E2-4D59-4B7E-A24A-5A335BC5D1EE}</a:tableStyleId>
              </a:tblPr>
              <a:tblGrid>
                <a:gridCol w="2522225">
                  <a:extLst>
                    <a:ext uri="{9D8B030D-6E8A-4147-A177-3AD203B41FA5}">
                      <a16:colId xmlns:a16="http://schemas.microsoft.com/office/drawing/2014/main" val="20000"/>
                    </a:ext>
                  </a:extLst>
                </a:gridCol>
                <a:gridCol w="3400425">
                  <a:extLst>
                    <a:ext uri="{9D8B030D-6E8A-4147-A177-3AD203B41FA5}">
                      <a16:colId xmlns:a16="http://schemas.microsoft.com/office/drawing/2014/main" val="20001"/>
                    </a:ext>
                  </a:extLst>
                </a:gridCol>
                <a:gridCol w="2332350">
                  <a:extLst>
                    <a:ext uri="{9D8B030D-6E8A-4147-A177-3AD203B41FA5}">
                      <a16:colId xmlns:a16="http://schemas.microsoft.com/office/drawing/2014/main" val="20002"/>
                    </a:ext>
                  </a:extLst>
                </a:gridCol>
              </a:tblGrid>
              <a:tr h="458750">
                <a:tc>
                  <a:txBody>
                    <a:bodyPr/>
                    <a:lstStyle/>
                    <a:p>
                      <a:pPr marL="589280" marR="0" lvl="0" indent="0" algn="l" rtl="0">
                        <a:lnSpc>
                          <a:spcPct val="110500"/>
                        </a:lnSpc>
                        <a:spcBef>
                          <a:spcPts val="0"/>
                        </a:spcBef>
                        <a:spcAft>
                          <a:spcPts val="0"/>
                        </a:spcAft>
                        <a:buNone/>
                      </a:pPr>
                      <a:r>
                        <a:rPr lang="en-US" sz="2000" i="1" u="none" strike="noStrike" cap="none">
                          <a:latin typeface="Arial"/>
                          <a:ea typeface="Arial"/>
                          <a:cs typeface="Arial"/>
                          <a:sym typeface="Arial"/>
                        </a:rPr>
                        <a:t>Jump if</a:t>
                      </a:r>
                      <a:endParaRPr sz="2000" u="none" strike="noStrike" cap="none">
                        <a:latin typeface="Arial"/>
                        <a:ea typeface="Arial"/>
                        <a:cs typeface="Arial"/>
                        <a:sym typeface="Arial"/>
                      </a:endParaRPr>
                    </a:p>
                  </a:txBody>
                  <a:tcPr marL="0" marR="0" marT="0" marB="0"/>
                </a:tc>
                <a:tc>
                  <a:txBody>
                    <a:bodyPr/>
                    <a:lstStyle/>
                    <a:p>
                      <a:pPr marL="0" marR="268605" lvl="0" indent="0" algn="ctr" rtl="0">
                        <a:lnSpc>
                          <a:spcPct val="110500"/>
                        </a:lnSpc>
                        <a:spcBef>
                          <a:spcPts val="0"/>
                        </a:spcBef>
                        <a:spcAft>
                          <a:spcPts val="0"/>
                        </a:spcAft>
                        <a:buNone/>
                      </a:pPr>
                      <a:r>
                        <a:rPr lang="en-US" sz="2000" i="1" u="none" strike="noStrike" cap="none">
                          <a:latin typeface="Arial"/>
                          <a:ea typeface="Arial"/>
                          <a:cs typeface="Arial"/>
                          <a:sym typeface="Arial"/>
                        </a:rPr>
                        <a:t>No Jump if</a:t>
                      </a:r>
                      <a:endParaRPr sz="2000" u="none" strike="noStrike" cap="none">
                        <a:latin typeface="Arial"/>
                        <a:ea typeface="Arial"/>
                        <a:cs typeface="Arial"/>
                        <a:sym typeface="Arial"/>
                      </a:endParaRPr>
                    </a:p>
                  </a:txBody>
                  <a:tcPr marL="0" marR="0" marT="0" marB="0"/>
                </a:tc>
                <a:tc>
                  <a:txBody>
                    <a:bodyPr/>
                    <a:lstStyle/>
                    <a:p>
                      <a:pPr marL="0" marR="209550" lvl="0" indent="0" algn="ctr" rtl="0">
                        <a:lnSpc>
                          <a:spcPct val="110500"/>
                        </a:lnSpc>
                        <a:spcBef>
                          <a:spcPts val="0"/>
                        </a:spcBef>
                        <a:spcAft>
                          <a:spcPts val="0"/>
                        </a:spcAft>
                        <a:buNone/>
                      </a:pPr>
                      <a:r>
                        <a:rPr lang="en-US" sz="2000" i="1" u="none" strike="noStrike" cap="none">
                          <a:latin typeface="Arial"/>
                          <a:ea typeface="Arial"/>
                          <a:cs typeface="Arial"/>
                          <a:sym typeface="Arial"/>
                        </a:rPr>
                        <a:t>Ex.</a:t>
                      </a:r>
                      <a:endParaRPr sz="20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634375">
                <a:tc>
                  <a:txBody>
                    <a:bodyPr/>
                    <a:lstStyle/>
                    <a:p>
                      <a:pPr marL="107950" marR="0" lvl="0" indent="0" algn="l" rtl="0">
                        <a:lnSpc>
                          <a:spcPct val="100000"/>
                        </a:lnSpc>
                        <a:spcBef>
                          <a:spcPts val="0"/>
                        </a:spcBef>
                        <a:spcAft>
                          <a:spcPts val="0"/>
                        </a:spcAft>
                        <a:buNone/>
                      </a:pPr>
                      <a:r>
                        <a:rPr lang="en-US" sz="2000" u="none" strike="noStrike" cap="none">
                          <a:latin typeface="Arial"/>
                          <a:ea typeface="Arial"/>
                          <a:cs typeface="Arial"/>
                          <a:sym typeface="Arial"/>
                        </a:rPr>
                        <a:t>Cy = 1 OR Z= 1</a:t>
                      </a:r>
                      <a:endParaRPr sz="2000" u="none" strike="noStrike" cap="none">
                        <a:latin typeface="Arial"/>
                        <a:ea typeface="Arial"/>
                        <a:cs typeface="Arial"/>
                        <a:sym typeface="Arial"/>
                      </a:endParaRPr>
                    </a:p>
                  </a:txBody>
                  <a:tcPr marL="0" marR="0" marT="150500" marB="0"/>
                </a:tc>
                <a:tc>
                  <a:txBody>
                    <a:bodyPr/>
                    <a:lstStyle/>
                    <a:p>
                      <a:pPr marL="0" marR="269875" lvl="0" indent="0" algn="ctr" rtl="0">
                        <a:lnSpc>
                          <a:spcPct val="100000"/>
                        </a:lnSpc>
                        <a:spcBef>
                          <a:spcPts val="0"/>
                        </a:spcBef>
                        <a:spcAft>
                          <a:spcPts val="0"/>
                        </a:spcAft>
                        <a:buNone/>
                      </a:pPr>
                      <a:r>
                        <a:rPr lang="en-US" sz="2000" u="none" strike="noStrike" cap="none">
                          <a:latin typeface="Arial"/>
                          <a:ea typeface="Arial"/>
                          <a:cs typeface="Arial"/>
                          <a:sym typeface="Arial"/>
                        </a:rPr>
                        <a:t>Cy = 0 AND Z = 0</a:t>
                      </a:r>
                      <a:endParaRPr sz="2000" u="none" strike="noStrike" cap="none">
                        <a:latin typeface="Arial"/>
                        <a:ea typeface="Arial"/>
                        <a:cs typeface="Arial"/>
                        <a:sym typeface="Arial"/>
                      </a:endParaRPr>
                    </a:p>
                  </a:txBody>
                  <a:tcPr marL="0" marR="0" marT="150500" marB="0"/>
                </a:tc>
                <a:tc>
                  <a:txBody>
                    <a:bodyPr/>
                    <a:lstStyle/>
                    <a:p>
                      <a:pPr marL="0" marR="24130" lvl="0" indent="0" algn="r" rtl="0">
                        <a:lnSpc>
                          <a:spcPct val="100000"/>
                        </a:lnSpc>
                        <a:spcBef>
                          <a:spcPts val="0"/>
                        </a:spcBef>
                        <a:spcAft>
                          <a:spcPts val="0"/>
                        </a:spcAft>
                        <a:buNone/>
                      </a:pPr>
                      <a:r>
                        <a:rPr lang="en-US" sz="2000" u="none" strike="noStrike" cap="none">
                          <a:latin typeface="Arial"/>
                          <a:ea typeface="Arial"/>
                          <a:cs typeface="Arial"/>
                          <a:sym typeface="Arial"/>
                        </a:rPr>
                        <a:t>CMP BX, CX</a:t>
                      </a:r>
                      <a:endParaRPr sz="2000" u="none" strike="noStrike" cap="none">
                        <a:latin typeface="Arial"/>
                        <a:ea typeface="Arial"/>
                        <a:cs typeface="Arial"/>
                        <a:sym typeface="Arial"/>
                      </a:endParaRPr>
                    </a:p>
                  </a:txBody>
                  <a:tcPr marL="0" marR="0" marT="150500" marB="0"/>
                </a:tc>
                <a:extLst>
                  <a:ext uri="{0D108BD9-81ED-4DB2-BD59-A6C34878D82A}">
                    <a16:rowId xmlns:a16="http://schemas.microsoft.com/office/drawing/2014/main" val="10001"/>
                  </a:ext>
                </a:extLst>
              </a:tr>
              <a:tr h="459375">
                <a:tc>
                  <a:txBody>
                    <a:bodyPr/>
                    <a:lstStyle/>
                    <a:p>
                      <a:pPr marL="31750" marR="0" lvl="0" indent="0" algn="l" rtl="0">
                        <a:lnSpc>
                          <a:spcPct val="116250"/>
                        </a:lnSpc>
                        <a:spcBef>
                          <a:spcPts val="0"/>
                        </a:spcBef>
                        <a:spcAft>
                          <a:spcPts val="0"/>
                        </a:spcAft>
                        <a:buNone/>
                      </a:pPr>
                      <a:r>
                        <a:rPr lang="en-US" sz="2000" u="none" strike="noStrike" cap="none">
                          <a:latin typeface="Arial"/>
                          <a:ea typeface="Arial"/>
                          <a:cs typeface="Arial"/>
                          <a:sym typeface="Arial"/>
                        </a:rPr>
                        <a:t>Below	OR Equal</a:t>
                      </a:r>
                      <a:endParaRPr sz="2000" u="none" strike="noStrike" cap="none">
                        <a:latin typeface="Arial"/>
                        <a:ea typeface="Arial"/>
                        <a:cs typeface="Arial"/>
                        <a:sym typeface="Arial"/>
                      </a:endParaRPr>
                    </a:p>
                  </a:txBody>
                  <a:tcPr marL="0" marR="0" marT="151125" marB="0"/>
                </a:tc>
                <a:tc>
                  <a:txBody>
                    <a:bodyPr/>
                    <a:lstStyle/>
                    <a:p>
                      <a:pPr marL="0" marR="269240" lvl="0" indent="0" algn="ctr" rtl="0">
                        <a:lnSpc>
                          <a:spcPct val="116250"/>
                        </a:lnSpc>
                        <a:spcBef>
                          <a:spcPts val="0"/>
                        </a:spcBef>
                        <a:spcAft>
                          <a:spcPts val="0"/>
                        </a:spcAft>
                        <a:buNone/>
                      </a:pPr>
                      <a:r>
                        <a:rPr lang="en-US" sz="2000" u="none" strike="noStrike" cap="none">
                          <a:latin typeface="Arial"/>
                          <a:ea typeface="Arial"/>
                          <a:cs typeface="Arial"/>
                          <a:sym typeface="Arial"/>
                        </a:rPr>
                        <a:t>Surely Above</a:t>
                      </a:r>
                      <a:endParaRPr sz="2000" u="none" strike="noStrike" cap="none">
                        <a:latin typeface="Arial"/>
                        <a:ea typeface="Arial"/>
                        <a:cs typeface="Arial"/>
                        <a:sym typeface="Arial"/>
                      </a:endParaRPr>
                    </a:p>
                  </a:txBody>
                  <a:tcPr marL="0" marR="0" marT="151125" marB="0"/>
                </a:tc>
                <a:tc>
                  <a:txBody>
                    <a:bodyPr/>
                    <a:lstStyle/>
                    <a:p>
                      <a:pPr marL="0" marR="24130" lvl="0" indent="0" algn="r" rtl="0">
                        <a:lnSpc>
                          <a:spcPct val="116250"/>
                        </a:lnSpc>
                        <a:spcBef>
                          <a:spcPts val="0"/>
                        </a:spcBef>
                        <a:spcAft>
                          <a:spcPts val="0"/>
                        </a:spcAft>
                        <a:buNone/>
                      </a:pPr>
                      <a:r>
                        <a:rPr lang="en-US" sz="2000" u="none" strike="noStrike" cap="none">
                          <a:latin typeface="Arial"/>
                          <a:ea typeface="Arial"/>
                          <a:cs typeface="Arial"/>
                          <a:sym typeface="Arial"/>
                        </a:rPr>
                        <a:t>JBE BX_BE</a:t>
                      </a:r>
                      <a:endParaRPr sz="2000" u="none" strike="noStrike" cap="none">
                        <a:latin typeface="Arial"/>
                        <a:ea typeface="Arial"/>
                        <a:cs typeface="Arial"/>
                        <a:sym typeface="Arial"/>
                      </a:endParaRPr>
                    </a:p>
                  </a:txBody>
                  <a:tcPr marL="0" marR="0" marT="151125" marB="0"/>
                </a:tc>
                <a:extLst>
                  <a:ext uri="{0D108BD9-81ED-4DB2-BD59-A6C34878D82A}">
                    <a16:rowId xmlns:a16="http://schemas.microsoft.com/office/drawing/2014/main" val="10002"/>
                  </a:ext>
                </a:extLst>
              </a:tr>
            </a:tbl>
          </a:graphicData>
        </a:graphic>
      </p:graphicFrame>
      <p:sp>
        <p:nvSpPr>
          <p:cNvPr id="1202" name="Google Shape;1202;p78"/>
          <p:cNvSpPr txBox="1"/>
          <p:nvPr/>
        </p:nvSpPr>
        <p:spPr>
          <a:xfrm>
            <a:off x="2830829" y="5853429"/>
            <a:ext cx="592518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BX_BE (BX is Below or Equal) is a symbolic location</a:t>
            </a:r>
            <a:endParaRPr sz="2000">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79"/>
          <p:cNvSpPr txBox="1">
            <a:spLocks noGrp="1"/>
          </p:cNvSpPr>
          <p:nvPr>
            <p:ph type="title"/>
          </p:nvPr>
        </p:nvSpPr>
        <p:spPr>
          <a:xfrm>
            <a:off x="77469" y="314959"/>
            <a:ext cx="576072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Jump on multiple flags contd</a:t>
            </a:r>
            <a:r>
              <a:rPr lang="en-US" sz="2400">
                <a:solidFill>
                  <a:srgbClr val="FC1D0C"/>
                </a:solidFill>
              </a:rPr>
              <a:t>.</a:t>
            </a:r>
            <a:endParaRPr sz="2400">
              <a:latin typeface="Arial"/>
              <a:ea typeface="Arial"/>
              <a:cs typeface="Arial"/>
              <a:sym typeface="Arial"/>
            </a:endParaRPr>
          </a:p>
        </p:txBody>
      </p:sp>
      <p:sp>
        <p:nvSpPr>
          <p:cNvPr id="1208" name="Google Shape;1208;p79"/>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73</a:t>
            </a:fld>
            <a:endParaRPr/>
          </a:p>
        </p:txBody>
      </p:sp>
      <p:sp>
        <p:nvSpPr>
          <p:cNvPr id="1209" name="Google Shape;1209;p79"/>
          <p:cNvSpPr txBox="1"/>
          <p:nvPr/>
        </p:nvSpPr>
        <p:spPr>
          <a:xfrm>
            <a:off x="229870" y="1873249"/>
            <a:ext cx="971550" cy="718820"/>
          </a:xfrm>
          <a:prstGeom prst="rect">
            <a:avLst/>
          </a:prstGeom>
          <a:noFill/>
          <a:ln>
            <a:noFill/>
          </a:ln>
        </p:spPr>
        <p:txBody>
          <a:bodyPr spcFirstLastPara="1" wrap="square" lIns="0" tIns="12050" rIns="0" bIns="0" anchor="t" anchorCtr="0">
            <a:spAutoFit/>
          </a:bodyPr>
          <a:lstStyle/>
          <a:p>
            <a:pPr marL="12700" marR="5080" lvl="0" indent="0" algn="l" rtl="0">
              <a:lnSpc>
                <a:spcPct val="113799"/>
              </a:lnSpc>
              <a:spcBef>
                <a:spcPts val="0"/>
              </a:spcBef>
              <a:spcAft>
                <a:spcPts val="0"/>
              </a:spcAft>
              <a:buNone/>
            </a:pPr>
            <a:r>
              <a:rPr lang="en-US" sz="2000">
                <a:solidFill>
                  <a:schemeClr val="dk1"/>
                </a:solidFill>
                <a:latin typeface="Arial"/>
                <a:ea typeface="Arial"/>
                <a:cs typeface="Arial"/>
                <a:sym typeface="Arial"/>
              </a:rPr>
              <a:t>JNBE or  JA</a:t>
            </a:r>
            <a:endParaRPr sz="2000">
              <a:solidFill>
                <a:schemeClr val="dk1"/>
              </a:solidFill>
              <a:latin typeface="Arial"/>
              <a:ea typeface="Arial"/>
              <a:cs typeface="Arial"/>
              <a:sym typeface="Arial"/>
            </a:endParaRPr>
          </a:p>
        </p:txBody>
      </p:sp>
      <p:sp>
        <p:nvSpPr>
          <p:cNvPr id="1210" name="Google Shape;1210;p79"/>
          <p:cNvSpPr txBox="1"/>
          <p:nvPr/>
        </p:nvSpPr>
        <p:spPr>
          <a:xfrm>
            <a:off x="2363470" y="1873249"/>
            <a:ext cx="3256279" cy="718820"/>
          </a:xfrm>
          <a:prstGeom prst="rect">
            <a:avLst/>
          </a:prstGeom>
          <a:noFill/>
          <a:ln>
            <a:noFill/>
          </a:ln>
        </p:spPr>
        <p:txBody>
          <a:bodyPr spcFirstLastPara="1" wrap="square" lIns="0" tIns="12050" rIns="0" bIns="0" anchor="t" anchorCtr="0">
            <a:spAutoFit/>
          </a:bodyPr>
          <a:lstStyle/>
          <a:p>
            <a:pPr marL="12700" marR="5080" lvl="0" indent="0" algn="l" rtl="0">
              <a:lnSpc>
                <a:spcPct val="113799"/>
              </a:lnSpc>
              <a:spcBef>
                <a:spcPts val="0"/>
              </a:spcBef>
              <a:spcAft>
                <a:spcPts val="0"/>
              </a:spcAft>
              <a:buNone/>
            </a:pPr>
            <a:r>
              <a:rPr lang="en-US" sz="2000">
                <a:solidFill>
                  <a:schemeClr val="dk1"/>
                </a:solidFill>
                <a:latin typeface="Arial"/>
                <a:ea typeface="Arial"/>
                <a:cs typeface="Arial"/>
                <a:sym typeface="Arial"/>
              </a:rPr>
              <a:t>Jump if Not (Below or Equal)  Jump if Above</a:t>
            </a:r>
            <a:endParaRPr sz="2000">
              <a:solidFill>
                <a:schemeClr val="dk1"/>
              </a:solidFill>
              <a:latin typeface="Arial"/>
              <a:ea typeface="Arial"/>
              <a:cs typeface="Arial"/>
              <a:sym typeface="Arial"/>
            </a:endParaRPr>
          </a:p>
        </p:txBody>
      </p:sp>
      <p:graphicFrame>
        <p:nvGraphicFramePr>
          <p:cNvPr id="1211" name="Google Shape;1211;p79"/>
          <p:cNvGraphicFramePr/>
          <p:nvPr/>
        </p:nvGraphicFramePr>
        <p:xfrm>
          <a:off x="675640" y="3323520"/>
          <a:ext cx="3000000" cy="3000000"/>
        </p:xfrm>
        <a:graphic>
          <a:graphicData uri="http://schemas.openxmlformats.org/drawingml/2006/table">
            <a:tbl>
              <a:tblPr firstRow="1" bandRow="1">
                <a:noFill/>
                <a:tableStyleId>{BD6958E2-4D59-4B7E-A24A-5A335BC5D1EE}</a:tableStyleId>
              </a:tblPr>
              <a:tblGrid>
                <a:gridCol w="2560950">
                  <a:extLst>
                    <a:ext uri="{9D8B030D-6E8A-4147-A177-3AD203B41FA5}">
                      <a16:colId xmlns:a16="http://schemas.microsoft.com/office/drawing/2014/main" val="20000"/>
                    </a:ext>
                  </a:extLst>
                </a:gridCol>
                <a:gridCol w="3328675">
                  <a:extLst>
                    <a:ext uri="{9D8B030D-6E8A-4147-A177-3AD203B41FA5}">
                      <a16:colId xmlns:a16="http://schemas.microsoft.com/office/drawing/2014/main" val="20001"/>
                    </a:ext>
                  </a:extLst>
                </a:gridCol>
                <a:gridCol w="2367925">
                  <a:extLst>
                    <a:ext uri="{9D8B030D-6E8A-4147-A177-3AD203B41FA5}">
                      <a16:colId xmlns:a16="http://schemas.microsoft.com/office/drawing/2014/main" val="20002"/>
                    </a:ext>
                  </a:extLst>
                </a:gridCol>
              </a:tblGrid>
              <a:tr h="446675">
                <a:tc>
                  <a:txBody>
                    <a:bodyPr/>
                    <a:lstStyle/>
                    <a:p>
                      <a:pPr marL="0" marR="551180" lvl="0" indent="0" algn="ctr" rtl="0">
                        <a:lnSpc>
                          <a:spcPct val="110500"/>
                        </a:lnSpc>
                        <a:spcBef>
                          <a:spcPts val="0"/>
                        </a:spcBef>
                        <a:spcAft>
                          <a:spcPts val="0"/>
                        </a:spcAft>
                        <a:buNone/>
                      </a:pPr>
                      <a:r>
                        <a:rPr lang="en-US" sz="2000" i="1" u="none" strike="noStrike" cap="none">
                          <a:latin typeface="Arial"/>
                          <a:ea typeface="Arial"/>
                          <a:cs typeface="Arial"/>
                          <a:sym typeface="Arial"/>
                        </a:rPr>
                        <a:t>Jump if</a:t>
                      </a:r>
                      <a:endParaRPr sz="2000" u="none" strike="noStrike" cap="none">
                        <a:latin typeface="Arial"/>
                        <a:ea typeface="Arial"/>
                        <a:cs typeface="Arial"/>
                        <a:sym typeface="Arial"/>
                      </a:endParaRPr>
                    </a:p>
                  </a:txBody>
                  <a:tcPr marL="0" marR="0" marT="0" marB="0"/>
                </a:tc>
                <a:tc>
                  <a:txBody>
                    <a:bodyPr/>
                    <a:lstStyle/>
                    <a:p>
                      <a:pPr marL="0" marR="269240" lvl="0" indent="0" algn="ctr" rtl="0">
                        <a:lnSpc>
                          <a:spcPct val="110500"/>
                        </a:lnSpc>
                        <a:spcBef>
                          <a:spcPts val="0"/>
                        </a:spcBef>
                        <a:spcAft>
                          <a:spcPts val="0"/>
                        </a:spcAft>
                        <a:buNone/>
                      </a:pPr>
                      <a:r>
                        <a:rPr lang="en-US" sz="2000" i="1" u="none" strike="noStrike" cap="none">
                          <a:latin typeface="Arial"/>
                          <a:ea typeface="Arial"/>
                          <a:cs typeface="Arial"/>
                          <a:sym typeface="Arial"/>
                        </a:rPr>
                        <a:t>No Jump if</a:t>
                      </a:r>
                      <a:endParaRPr sz="2000" u="none" strike="noStrike" cap="none">
                        <a:latin typeface="Arial"/>
                        <a:ea typeface="Arial"/>
                        <a:cs typeface="Arial"/>
                        <a:sym typeface="Arial"/>
                      </a:endParaRPr>
                    </a:p>
                  </a:txBody>
                  <a:tcPr marL="0" marR="0" marT="0" marB="0"/>
                </a:tc>
                <a:tc>
                  <a:txBody>
                    <a:bodyPr/>
                    <a:lstStyle/>
                    <a:p>
                      <a:pPr marL="0" marR="172085" lvl="0" indent="0" algn="ctr" rtl="0">
                        <a:lnSpc>
                          <a:spcPct val="110500"/>
                        </a:lnSpc>
                        <a:spcBef>
                          <a:spcPts val="0"/>
                        </a:spcBef>
                        <a:spcAft>
                          <a:spcPts val="0"/>
                        </a:spcAft>
                        <a:buNone/>
                      </a:pPr>
                      <a:r>
                        <a:rPr lang="en-US" sz="2000" i="1" u="none" strike="noStrike" cap="none">
                          <a:latin typeface="Arial"/>
                          <a:ea typeface="Arial"/>
                          <a:cs typeface="Arial"/>
                          <a:sym typeface="Arial"/>
                        </a:rPr>
                        <a:t>Ex.</a:t>
                      </a:r>
                      <a:endParaRPr sz="20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508000">
                <a:tc>
                  <a:txBody>
                    <a:bodyPr/>
                    <a:lstStyle/>
                    <a:p>
                      <a:pPr marL="0" marR="553720" lvl="0" indent="0" algn="ctr" rtl="0">
                        <a:lnSpc>
                          <a:spcPct val="100000"/>
                        </a:lnSpc>
                        <a:spcBef>
                          <a:spcPts val="0"/>
                        </a:spcBef>
                        <a:spcAft>
                          <a:spcPts val="0"/>
                        </a:spcAft>
                        <a:buNone/>
                      </a:pPr>
                      <a:r>
                        <a:rPr lang="en-US" sz="2000" u="none" strike="noStrike" cap="none">
                          <a:latin typeface="Arial"/>
                          <a:ea typeface="Arial"/>
                          <a:cs typeface="Arial"/>
                          <a:sym typeface="Arial"/>
                        </a:rPr>
                        <a:t>Cy = 0 AND Z= 0</a:t>
                      </a:r>
                      <a:endParaRPr sz="2000" u="none" strike="noStrike" cap="none">
                        <a:latin typeface="Arial"/>
                        <a:ea typeface="Arial"/>
                        <a:cs typeface="Arial"/>
                        <a:sym typeface="Arial"/>
                      </a:endParaRPr>
                    </a:p>
                  </a:txBody>
                  <a:tcPr marL="0" marR="0" marT="138425" marB="0"/>
                </a:tc>
                <a:tc>
                  <a:txBody>
                    <a:bodyPr/>
                    <a:lstStyle/>
                    <a:p>
                      <a:pPr marL="0" marR="271780" lvl="0" indent="0" algn="ctr" rtl="0">
                        <a:lnSpc>
                          <a:spcPct val="100000"/>
                        </a:lnSpc>
                        <a:spcBef>
                          <a:spcPts val="0"/>
                        </a:spcBef>
                        <a:spcAft>
                          <a:spcPts val="0"/>
                        </a:spcAft>
                        <a:buNone/>
                      </a:pPr>
                      <a:r>
                        <a:rPr lang="en-US" sz="2000" u="none" strike="noStrike" cap="none">
                          <a:latin typeface="Arial"/>
                          <a:ea typeface="Arial"/>
                          <a:cs typeface="Arial"/>
                          <a:sym typeface="Arial"/>
                        </a:rPr>
                        <a:t>Cy = 1 OR Z = 1</a:t>
                      </a:r>
                      <a:endParaRPr sz="2000" u="none" strike="noStrike" cap="none">
                        <a:latin typeface="Arial"/>
                        <a:ea typeface="Arial"/>
                        <a:cs typeface="Arial"/>
                        <a:sym typeface="Arial"/>
                      </a:endParaRPr>
                    </a:p>
                  </a:txBody>
                  <a:tcPr marL="0" marR="0" marT="138425" marB="0"/>
                </a:tc>
                <a:tc>
                  <a:txBody>
                    <a:bodyPr/>
                    <a:lstStyle/>
                    <a:p>
                      <a:pPr marL="0" marR="24130" lvl="0" indent="0" algn="r" rtl="0">
                        <a:lnSpc>
                          <a:spcPct val="100000"/>
                        </a:lnSpc>
                        <a:spcBef>
                          <a:spcPts val="0"/>
                        </a:spcBef>
                        <a:spcAft>
                          <a:spcPts val="0"/>
                        </a:spcAft>
                        <a:buNone/>
                      </a:pPr>
                      <a:r>
                        <a:rPr lang="en-US" sz="2000" u="none" strike="noStrike" cap="none">
                          <a:latin typeface="Arial"/>
                          <a:ea typeface="Arial"/>
                          <a:cs typeface="Arial"/>
                          <a:sym typeface="Arial"/>
                        </a:rPr>
                        <a:t>CMP BX, CX</a:t>
                      </a:r>
                      <a:endParaRPr sz="2000" u="none" strike="noStrike" cap="none">
                        <a:latin typeface="Arial"/>
                        <a:ea typeface="Arial"/>
                        <a:cs typeface="Arial"/>
                        <a:sym typeface="Arial"/>
                      </a:endParaRPr>
                    </a:p>
                  </a:txBody>
                  <a:tcPr marL="0" marR="0" marT="138425" marB="0"/>
                </a:tc>
                <a:extLst>
                  <a:ext uri="{0D108BD9-81ED-4DB2-BD59-A6C34878D82A}">
                    <a16:rowId xmlns:a16="http://schemas.microsoft.com/office/drawing/2014/main" val="10001"/>
                  </a:ext>
                </a:extLst>
              </a:tr>
              <a:tr h="345075">
                <a:tc>
                  <a:txBody>
                    <a:bodyPr/>
                    <a:lstStyle/>
                    <a:p>
                      <a:pPr marL="0" marR="552450" lvl="0" indent="0" algn="ctr" rtl="0">
                        <a:lnSpc>
                          <a:spcPct val="116250"/>
                        </a:lnSpc>
                        <a:spcBef>
                          <a:spcPts val="0"/>
                        </a:spcBef>
                        <a:spcAft>
                          <a:spcPts val="0"/>
                        </a:spcAft>
                        <a:buNone/>
                      </a:pPr>
                      <a:r>
                        <a:rPr lang="en-US" sz="2000" u="none" strike="noStrike" cap="none">
                          <a:latin typeface="Arial"/>
                          <a:ea typeface="Arial"/>
                          <a:cs typeface="Arial"/>
                          <a:sym typeface="Arial"/>
                        </a:rPr>
                        <a:t>Surely Above</a:t>
                      </a:r>
                      <a:endParaRPr sz="2000" u="none" strike="noStrike" cap="none">
                        <a:latin typeface="Arial"/>
                        <a:ea typeface="Arial"/>
                        <a:cs typeface="Arial"/>
                        <a:sym typeface="Arial"/>
                      </a:endParaRPr>
                    </a:p>
                  </a:txBody>
                  <a:tcPr marL="0" marR="0" marT="36825" marB="0"/>
                </a:tc>
                <a:tc>
                  <a:txBody>
                    <a:bodyPr/>
                    <a:lstStyle/>
                    <a:p>
                      <a:pPr marL="0" marR="270510" lvl="0" indent="0" algn="ctr" rtl="0">
                        <a:lnSpc>
                          <a:spcPct val="116250"/>
                        </a:lnSpc>
                        <a:spcBef>
                          <a:spcPts val="0"/>
                        </a:spcBef>
                        <a:spcAft>
                          <a:spcPts val="0"/>
                        </a:spcAft>
                        <a:buNone/>
                      </a:pPr>
                      <a:r>
                        <a:rPr lang="en-US" sz="2000" u="none" strike="noStrike" cap="none">
                          <a:latin typeface="Arial"/>
                          <a:ea typeface="Arial"/>
                          <a:cs typeface="Arial"/>
                          <a:sym typeface="Arial"/>
                        </a:rPr>
                        <a:t>Below OR Equal</a:t>
                      </a:r>
                      <a:endParaRPr sz="2000" u="none" strike="noStrike" cap="none">
                        <a:latin typeface="Arial"/>
                        <a:ea typeface="Arial"/>
                        <a:cs typeface="Arial"/>
                        <a:sym typeface="Arial"/>
                      </a:endParaRPr>
                    </a:p>
                  </a:txBody>
                  <a:tcPr marL="0" marR="0" marT="36825" marB="0"/>
                </a:tc>
                <a:tc>
                  <a:txBody>
                    <a:bodyPr/>
                    <a:lstStyle/>
                    <a:p>
                      <a:pPr marL="0" marR="24130" lvl="0" indent="0" algn="r" rtl="0">
                        <a:lnSpc>
                          <a:spcPct val="116250"/>
                        </a:lnSpc>
                        <a:spcBef>
                          <a:spcPts val="0"/>
                        </a:spcBef>
                        <a:spcAft>
                          <a:spcPts val="0"/>
                        </a:spcAft>
                        <a:buNone/>
                      </a:pPr>
                      <a:r>
                        <a:rPr lang="en-US" sz="2000" u="none" strike="noStrike" cap="none">
                          <a:latin typeface="Arial"/>
                          <a:ea typeface="Arial"/>
                          <a:cs typeface="Arial"/>
                          <a:sym typeface="Arial"/>
                        </a:rPr>
                        <a:t>JA BXabove</a:t>
                      </a:r>
                      <a:endParaRPr sz="2000" u="none" strike="noStrike" cap="none">
                        <a:latin typeface="Arial"/>
                        <a:ea typeface="Arial"/>
                        <a:cs typeface="Arial"/>
                        <a:sym typeface="Arial"/>
                      </a:endParaRPr>
                    </a:p>
                  </a:txBody>
                  <a:tcPr marL="0" marR="0" marT="36825" marB="0"/>
                </a:tc>
                <a:extLst>
                  <a:ext uri="{0D108BD9-81ED-4DB2-BD59-A6C34878D82A}">
                    <a16:rowId xmlns:a16="http://schemas.microsoft.com/office/drawing/2014/main" val="10002"/>
                  </a:ext>
                </a:extLst>
              </a:tr>
            </a:tbl>
          </a:graphicData>
        </a:graphic>
      </p:graphicFrame>
      <p:sp>
        <p:nvSpPr>
          <p:cNvPr id="1212" name="Google Shape;1212;p79"/>
          <p:cNvSpPr txBox="1"/>
          <p:nvPr/>
        </p:nvSpPr>
        <p:spPr>
          <a:xfrm>
            <a:off x="3785870" y="4709159"/>
            <a:ext cx="512381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BXabove (BX is above) is a symbolic location</a:t>
            </a:r>
            <a:endParaRPr sz="2000">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80"/>
          <p:cNvSpPr txBox="1">
            <a:spLocks noGrp="1"/>
          </p:cNvSpPr>
          <p:nvPr>
            <p:ph type="title"/>
          </p:nvPr>
        </p:nvSpPr>
        <p:spPr>
          <a:xfrm>
            <a:off x="77469" y="314959"/>
            <a:ext cx="578866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Jump on multiple flags contd</a:t>
            </a:r>
            <a:r>
              <a:rPr lang="en-US" sz="3200">
                <a:solidFill>
                  <a:srgbClr val="FFE83C"/>
                </a:solidFill>
              </a:rPr>
              <a:t>.</a:t>
            </a:r>
            <a:endParaRPr sz="3200">
              <a:latin typeface="Arial"/>
              <a:ea typeface="Arial"/>
              <a:cs typeface="Arial"/>
              <a:sym typeface="Arial"/>
            </a:endParaRPr>
          </a:p>
        </p:txBody>
      </p:sp>
      <p:sp>
        <p:nvSpPr>
          <p:cNvPr id="1218" name="Google Shape;1218;p80"/>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74</a:t>
            </a:fld>
            <a:endParaRPr/>
          </a:p>
        </p:txBody>
      </p:sp>
      <p:sp>
        <p:nvSpPr>
          <p:cNvPr id="1219" name="Google Shape;1219;p80"/>
          <p:cNvSpPr txBox="1"/>
          <p:nvPr/>
        </p:nvSpPr>
        <p:spPr>
          <a:xfrm>
            <a:off x="229870" y="1263649"/>
            <a:ext cx="760095" cy="718820"/>
          </a:xfrm>
          <a:prstGeom prst="rect">
            <a:avLst/>
          </a:prstGeom>
          <a:noFill/>
          <a:ln>
            <a:noFill/>
          </a:ln>
        </p:spPr>
        <p:txBody>
          <a:bodyPr spcFirstLastPara="1" wrap="square" lIns="0" tIns="12050" rIns="0" bIns="0" anchor="t" anchorCtr="0">
            <a:spAutoFit/>
          </a:bodyPr>
          <a:lstStyle/>
          <a:p>
            <a:pPr marL="12700" marR="5080" lvl="0" indent="0" algn="l" rtl="0">
              <a:lnSpc>
                <a:spcPct val="113799"/>
              </a:lnSpc>
              <a:spcBef>
                <a:spcPts val="0"/>
              </a:spcBef>
              <a:spcAft>
                <a:spcPts val="0"/>
              </a:spcAft>
              <a:buNone/>
            </a:pPr>
            <a:r>
              <a:rPr lang="en-US" sz="2000">
                <a:solidFill>
                  <a:schemeClr val="dk1"/>
                </a:solidFill>
                <a:latin typeface="Arial"/>
                <a:ea typeface="Arial"/>
                <a:cs typeface="Arial"/>
                <a:sym typeface="Arial"/>
              </a:rPr>
              <a:t>JLE or  JNG</a:t>
            </a:r>
            <a:endParaRPr sz="2000">
              <a:solidFill>
                <a:schemeClr val="dk1"/>
              </a:solidFill>
              <a:latin typeface="Arial"/>
              <a:ea typeface="Arial"/>
              <a:cs typeface="Arial"/>
              <a:sym typeface="Arial"/>
            </a:endParaRPr>
          </a:p>
        </p:txBody>
      </p:sp>
      <p:sp>
        <p:nvSpPr>
          <p:cNvPr id="1220" name="Google Shape;1220;p80"/>
          <p:cNvSpPr txBox="1"/>
          <p:nvPr/>
        </p:nvSpPr>
        <p:spPr>
          <a:xfrm>
            <a:off x="2091689" y="1263649"/>
            <a:ext cx="3190240" cy="718820"/>
          </a:xfrm>
          <a:prstGeom prst="rect">
            <a:avLst/>
          </a:prstGeom>
          <a:noFill/>
          <a:ln>
            <a:noFill/>
          </a:ln>
        </p:spPr>
        <p:txBody>
          <a:bodyPr spcFirstLastPara="1" wrap="square" lIns="0" tIns="12050" rIns="0" bIns="0" anchor="t" anchorCtr="0">
            <a:spAutoFit/>
          </a:bodyPr>
          <a:lstStyle/>
          <a:p>
            <a:pPr marL="12700" marR="5080" lvl="0" indent="0" algn="l" rtl="0">
              <a:lnSpc>
                <a:spcPct val="113799"/>
              </a:lnSpc>
              <a:spcBef>
                <a:spcPts val="0"/>
              </a:spcBef>
              <a:spcAft>
                <a:spcPts val="0"/>
              </a:spcAft>
              <a:buNone/>
            </a:pPr>
            <a:r>
              <a:rPr lang="en-US" sz="2000">
                <a:solidFill>
                  <a:schemeClr val="dk1"/>
                </a:solidFill>
                <a:latin typeface="Arial"/>
                <a:ea typeface="Arial"/>
                <a:cs typeface="Arial"/>
                <a:sym typeface="Arial"/>
              </a:rPr>
              <a:t>Jump if Less than OR Equal  Jump if Not Greater than</a:t>
            </a:r>
            <a:endParaRPr sz="2000">
              <a:solidFill>
                <a:schemeClr val="dk1"/>
              </a:solidFill>
              <a:latin typeface="Arial"/>
              <a:ea typeface="Arial"/>
              <a:cs typeface="Arial"/>
              <a:sym typeface="Arial"/>
            </a:endParaRPr>
          </a:p>
        </p:txBody>
      </p:sp>
      <p:sp>
        <p:nvSpPr>
          <p:cNvPr id="1221" name="Google Shape;1221;p80"/>
          <p:cNvSpPr txBox="1"/>
          <p:nvPr/>
        </p:nvSpPr>
        <p:spPr>
          <a:xfrm>
            <a:off x="916939" y="2402840"/>
            <a:ext cx="3002915" cy="2763520"/>
          </a:xfrm>
          <a:prstGeom prst="rect">
            <a:avLst/>
          </a:prstGeom>
          <a:noFill/>
          <a:ln>
            <a:noFill/>
          </a:ln>
        </p:spPr>
        <p:txBody>
          <a:bodyPr spcFirstLastPara="1" wrap="square" lIns="0" tIns="12700" rIns="0" bIns="0" anchor="t" anchorCtr="0">
            <a:spAutoFit/>
          </a:bodyPr>
          <a:lstStyle/>
          <a:p>
            <a:pPr marL="3175" marR="0" lvl="0" indent="0" algn="ctr" rtl="0">
              <a:lnSpc>
                <a:spcPct val="100000"/>
              </a:lnSpc>
              <a:spcBef>
                <a:spcPts val="0"/>
              </a:spcBef>
              <a:spcAft>
                <a:spcPts val="0"/>
              </a:spcAft>
              <a:buNone/>
            </a:pPr>
            <a:r>
              <a:rPr lang="en-US" sz="2000" i="1">
                <a:solidFill>
                  <a:schemeClr val="dk1"/>
                </a:solidFill>
                <a:latin typeface="Arial"/>
                <a:ea typeface="Arial"/>
                <a:cs typeface="Arial"/>
                <a:sym typeface="Arial"/>
              </a:rPr>
              <a:t>Jump if</a:t>
            </a:r>
            <a:endParaRPr sz="2000">
              <a:solidFill>
                <a:schemeClr val="dk1"/>
              </a:solidFill>
              <a:latin typeface="Arial"/>
              <a:ea typeface="Arial"/>
              <a:cs typeface="Arial"/>
              <a:sym typeface="Arial"/>
            </a:endParaRPr>
          </a:p>
          <a:p>
            <a:pPr marL="0" marR="0" lvl="0" indent="0" algn="l" rtl="0">
              <a:lnSpc>
                <a:spcPct val="100000"/>
              </a:lnSpc>
              <a:spcBef>
                <a:spcPts val="55"/>
              </a:spcBef>
              <a:spcAft>
                <a:spcPts val="0"/>
              </a:spcAft>
              <a:buNone/>
            </a:pPr>
            <a:endParaRPr sz="1700">
              <a:solidFill>
                <a:schemeClr val="dk1"/>
              </a:solidFill>
              <a:latin typeface="Times New Roman"/>
              <a:ea typeface="Times New Roman"/>
              <a:cs typeface="Times New Roman"/>
              <a:sym typeface="Times New Roman"/>
            </a:endParaRPr>
          </a:p>
          <a:p>
            <a:pPr marL="1905" marR="0" lvl="0" indent="0" algn="ctr" rtl="0">
              <a:lnSpc>
                <a:spcPct val="100000"/>
              </a:lnSpc>
              <a:spcBef>
                <a:spcPts val="0"/>
              </a:spcBef>
              <a:spcAft>
                <a:spcPts val="0"/>
              </a:spcAft>
              <a:buNone/>
            </a:pPr>
            <a:r>
              <a:rPr lang="en-US" sz="2000">
                <a:solidFill>
                  <a:schemeClr val="dk1"/>
                </a:solidFill>
                <a:latin typeface="Arial"/>
                <a:ea typeface="Arial"/>
                <a:cs typeface="Arial"/>
                <a:sym typeface="Arial"/>
              </a:rPr>
              <a:t>S = 1 AND V = 0</a:t>
            </a:r>
            <a:endParaRPr sz="2000">
              <a:solidFill>
                <a:schemeClr val="dk1"/>
              </a:solidFill>
              <a:latin typeface="Arial"/>
              <a:ea typeface="Arial"/>
              <a:cs typeface="Arial"/>
              <a:sym typeface="Arial"/>
            </a:endParaRPr>
          </a:p>
          <a:p>
            <a:pPr marL="250825" marR="243204" lvl="0" indent="311150" algn="l" rtl="0">
              <a:lnSpc>
                <a:spcPct val="113700"/>
              </a:lnSpc>
              <a:spcBef>
                <a:spcPts val="0"/>
              </a:spcBef>
              <a:spcAft>
                <a:spcPts val="0"/>
              </a:spcAft>
              <a:buNone/>
            </a:pPr>
            <a:r>
              <a:rPr lang="en-US" sz="2000">
                <a:solidFill>
                  <a:schemeClr val="dk1"/>
                </a:solidFill>
                <a:latin typeface="Arial"/>
                <a:ea typeface="Arial"/>
                <a:cs typeface="Arial"/>
                <a:sym typeface="Arial"/>
              </a:rPr>
              <a:t>(surely negative)  OR (S = 0 AND V = 1)</a:t>
            </a:r>
            <a:endParaRPr sz="2000">
              <a:solidFill>
                <a:schemeClr val="dk1"/>
              </a:solidFill>
              <a:latin typeface="Arial"/>
              <a:ea typeface="Arial"/>
              <a:cs typeface="Arial"/>
              <a:sym typeface="Arial"/>
            </a:endParaRPr>
          </a:p>
          <a:p>
            <a:pPr marL="125729" marR="117475" lvl="0" indent="0" algn="ctr" rtl="0">
              <a:lnSpc>
                <a:spcPct val="136500"/>
              </a:lnSpc>
              <a:spcBef>
                <a:spcPts val="145"/>
              </a:spcBef>
              <a:spcAft>
                <a:spcPts val="0"/>
              </a:spcAft>
              <a:buNone/>
            </a:pPr>
            <a:r>
              <a:rPr lang="en-US" sz="2000">
                <a:solidFill>
                  <a:schemeClr val="dk1"/>
                </a:solidFill>
                <a:latin typeface="Arial"/>
                <a:ea typeface="Arial"/>
                <a:cs typeface="Arial"/>
                <a:sym typeface="Arial"/>
              </a:rPr>
              <a:t>(wrong answer positive!)  OR Z = 1 (equal)</a:t>
            </a:r>
            <a:endParaRPr sz="2000">
              <a:solidFill>
                <a:schemeClr val="dk1"/>
              </a:solidFill>
              <a:latin typeface="Arial"/>
              <a:ea typeface="Arial"/>
              <a:cs typeface="Arial"/>
              <a:sym typeface="Arial"/>
            </a:endParaRPr>
          </a:p>
          <a:p>
            <a:pPr marL="12700" marR="0" lvl="0" indent="0" algn="l" rtl="0">
              <a:lnSpc>
                <a:spcPct val="100000"/>
              </a:lnSpc>
              <a:spcBef>
                <a:spcPts val="1285"/>
              </a:spcBef>
              <a:spcAft>
                <a:spcPts val="0"/>
              </a:spcAft>
              <a:buNone/>
            </a:pPr>
            <a:r>
              <a:rPr lang="en-US" sz="2000">
                <a:solidFill>
                  <a:schemeClr val="dk1"/>
                </a:solidFill>
                <a:latin typeface="Arial"/>
                <a:ea typeface="Arial"/>
                <a:cs typeface="Arial"/>
                <a:sym typeface="Arial"/>
              </a:rPr>
              <a:t>i.e. </a:t>
            </a:r>
            <a:r>
              <a:rPr lang="en-US" sz="2000" u="sng">
                <a:solidFill>
                  <a:schemeClr val="dk1"/>
                </a:solidFill>
                <a:latin typeface="Arial"/>
                <a:ea typeface="Arial"/>
                <a:cs typeface="Arial"/>
                <a:sym typeface="Arial"/>
              </a:rPr>
              <a:t>S XOR V = 1 OR Z = 1</a:t>
            </a:r>
            <a:endParaRPr sz="2000">
              <a:solidFill>
                <a:schemeClr val="dk1"/>
              </a:solidFill>
              <a:latin typeface="Arial"/>
              <a:ea typeface="Arial"/>
              <a:cs typeface="Arial"/>
              <a:sym typeface="Arial"/>
            </a:endParaRPr>
          </a:p>
        </p:txBody>
      </p:sp>
      <p:sp>
        <p:nvSpPr>
          <p:cNvPr id="1222" name="Google Shape;1222;p80"/>
          <p:cNvSpPr txBox="1"/>
          <p:nvPr/>
        </p:nvSpPr>
        <p:spPr>
          <a:xfrm>
            <a:off x="5335270" y="2402840"/>
            <a:ext cx="3157855" cy="2763520"/>
          </a:xfrm>
          <a:prstGeom prst="rect">
            <a:avLst/>
          </a:prstGeom>
          <a:noFill/>
          <a:ln>
            <a:noFill/>
          </a:ln>
        </p:spPr>
        <p:txBody>
          <a:bodyPr spcFirstLastPara="1" wrap="square" lIns="0" tIns="12700" rIns="0" bIns="0" anchor="t" anchorCtr="0">
            <a:spAutoFit/>
          </a:bodyPr>
          <a:lstStyle/>
          <a:p>
            <a:pPr marL="2540" marR="0" lvl="0" indent="0" algn="ctr" rtl="0">
              <a:lnSpc>
                <a:spcPct val="100000"/>
              </a:lnSpc>
              <a:spcBef>
                <a:spcPts val="0"/>
              </a:spcBef>
              <a:spcAft>
                <a:spcPts val="0"/>
              </a:spcAft>
              <a:buNone/>
            </a:pPr>
            <a:r>
              <a:rPr lang="en-US" sz="2000" i="1">
                <a:solidFill>
                  <a:schemeClr val="dk1"/>
                </a:solidFill>
                <a:latin typeface="Arial"/>
                <a:ea typeface="Arial"/>
                <a:cs typeface="Arial"/>
                <a:sym typeface="Arial"/>
              </a:rPr>
              <a:t>No Jump if</a:t>
            </a:r>
            <a:endParaRPr sz="2000">
              <a:solidFill>
                <a:schemeClr val="dk1"/>
              </a:solidFill>
              <a:latin typeface="Arial"/>
              <a:ea typeface="Arial"/>
              <a:cs typeface="Arial"/>
              <a:sym typeface="Arial"/>
            </a:endParaRPr>
          </a:p>
          <a:p>
            <a:pPr marL="0" marR="0" lvl="0" indent="0" algn="l" rtl="0">
              <a:lnSpc>
                <a:spcPct val="100000"/>
              </a:lnSpc>
              <a:spcBef>
                <a:spcPts val="55"/>
              </a:spcBef>
              <a:spcAft>
                <a:spcPts val="0"/>
              </a:spcAft>
              <a:buNone/>
            </a:pPr>
            <a:endParaRPr sz="1700">
              <a:solidFill>
                <a:schemeClr val="dk1"/>
              </a:solidFill>
              <a:latin typeface="Times New Roman"/>
              <a:ea typeface="Times New Roman"/>
              <a:cs typeface="Times New Roman"/>
              <a:sym typeface="Times New Roman"/>
            </a:endParaRPr>
          </a:p>
          <a:p>
            <a:pPr marL="1905" marR="0" lvl="0" indent="0" algn="ctr" rtl="0">
              <a:lnSpc>
                <a:spcPct val="100000"/>
              </a:lnSpc>
              <a:spcBef>
                <a:spcPts val="0"/>
              </a:spcBef>
              <a:spcAft>
                <a:spcPts val="0"/>
              </a:spcAft>
              <a:buNone/>
            </a:pPr>
            <a:r>
              <a:rPr lang="en-US" sz="2000">
                <a:solidFill>
                  <a:schemeClr val="dk1"/>
                </a:solidFill>
                <a:latin typeface="Arial"/>
                <a:ea typeface="Arial"/>
                <a:cs typeface="Arial"/>
                <a:sym typeface="Arial"/>
              </a:rPr>
              <a:t>S = 0 AND V = 0</a:t>
            </a:r>
            <a:endParaRPr sz="2000">
              <a:solidFill>
                <a:schemeClr val="dk1"/>
              </a:solidFill>
              <a:latin typeface="Arial"/>
              <a:ea typeface="Arial"/>
              <a:cs typeface="Arial"/>
              <a:sym typeface="Arial"/>
            </a:endParaRPr>
          </a:p>
          <a:p>
            <a:pPr marL="330200" marR="320675" lvl="0" indent="359410" algn="l" rtl="0">
              <a:lnSpc>
                <a:spcPct val="113700"/>
              </a:lnSpc>
              <a:spcBef>
                <a:spcPts val="0"/>
              </a:spcBef>
              <a:spcAft>
                <a:spcPts val="0"/>
              </a:spcAft>
              <a:buNone/>
            </a:pPr>
            <a:r>
              <a:rPr lang="en-US" sz="2000">
                <a:solidFill>
                  <a:schemeClr val="dk1"/>
                </a:solidFill>
                <a:latin typeface="Arial"/>
                <a:ea typeface="Arial"/>
                <a:cs typeface="Arial"/>
                <a:sym typeface="Arial"/>
              </a:rPr>
              <a:t>(surely positive)  OR (S = 1 AND V = 1)</a:t>
            </a:r>
            <a:endParaRPr sz="2000">
              <a:solidFill>
                <a:schemeClr val="dk1"/>
              </a:solidFill>
              <a:latin typeface="Arial"/>
              <a:ea typeface="Arial"/>
              <a:cs typeface="Arial"/>
              <a:sym typeface="Arial"/>
            </a:endParaRPr>
          </a:p>
          <a:p>
            <a:pPr marL="153670" marR="145415" lvl="0" indent="0" algn="ctr" rtl="0">
              <a:lnSpc>
                <a:spcPct val="136500"/>
              </a:lnSpc>
              <a:spcBef>
                <a:spcPts val="145"/>
              </a:spcBef>
              <a:spcAft>
                <a:spcPts val="0"/>
              </a:spcAft>
              <a:buNone/>
            </a:pPr>
            <a:r>
              <a:rPr lang="en-US" sz="2000">
                <a:solidFill>
                  <a:schemeClr val="dk1"/>
                </a:solidFill>
                <a:latin typeface="Arial"/>
                <a:ea typeface="Arial"/>
                <a:cs typeface="Arial"/>
                <a:sym typeface="Arial"/>
              </a:rPr>
              <a:t>(wrong answer negative!)  AND Z = 0 (not equal)</a:t>
            </a:r>
            <a:endParaRPr sz="2000">
              <a:solidFill>
                <a:schemeClr val="dk1"/>
              </a:solidFill>
              <a:latin typeface="Arial"/>
              <a:ea typeface="Arial"/>
              <a:cs typeface="Arial"/>
              <a:sym typeface="Arial"/>
            </a:endParaRPr>
          </a:p>
          <a:p>
            <a:pPr marL="12700" marR="0" lvl="0" indent="0" algn="l" rtl="0">
              <a:lnSpc>
                <a:spcPct val="100000"/>
              </a:lnSpc>
              <a:spcBef>
                <a:spcPts val="1285"/>
              </a:spcBef>
              <a:spcAft>
                <a:spcPts val="0"/>
              </a:spcAft>
              <a:buNone/>
            </a:pPr>
            <a:r>
              <a:rPr lang="en-US" sz="2000">
                <a:solidFill>
                  <a:schemeClr val="dk1"/>
                </a:solidFill>
                <a:latin typeface="Arial"/>
                <a:ea typeface="Arial"/>
                <a:cs typeface="Arial"/>
                <a:sym typeface="Arial"/>
              </a:rPr>
              <a:t>i.e. </a:t>
            </a:r>
            <a:r>
              <a:rPr lang="en-US" sz="2000" u="sng">
                <a:solidFill>
                  <a:schemeClr val="dk1"/>
                </a:solidFill>
                <a:latin typeface="Arial"/>
                <a:ea typeface="Arial"/>
                <a:cs typeface="Arial"/>
                <a:sym typeface="Arial"/>
              </a:rPr>
              <a:t>S XOR V = 0 AND Z = 0</a:t>
            </a:r>
            <a:endParaRPr sz="2000">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81"/>
          <p:cNvSpPr txBox="1">
            <a:spLocks noGrp="1"/>
          </p:cNvSpPr>
          <p:nvPr>
            <p:ph type="title"/>
          </p:nvPr>
        </p:nvSpPr>
        <p:spPr>
          <a:xfrm>
            <a:off x="382270" y="269240"/>
            <a:ext cx="505460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Jump on multiple flags contd.</a:t>
            </a:r>
            <a:endParaRPr sz="2800">
              <a:latin typeface="Arial"/>
              <a:ea typeface="Arial"/>
              <a:cs typeface="Arial"/>
              <a:sym typeface="Arial"/>
            </a:endParaRPr>
          </a:p>
        </p:txBody>
      </p:sp>
      <p:sp>
        <p:nvSpPr>
          <p:cNvPr id="1228" name="Google Shape;1228;p81"/>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75</a:t>
            </a:fld>
            <a:endParaRPr/>
          </a:p>
        </p:txBody>
      </p:sp>
      <p:sp>
        <p:nvSpPr>
          <p:cNvPr id="1229" name="Google Shape;1229;p81"/>
          <p:cNvSpPr txBox="1"/>
          <p:nvPr/>
        </p:nvSpPr>
        <p:spPr>
          <a:xfrm>
            <a:off x="229870" y="806449"/>
            <a:ext cx="943610" cy="718820"/>
          </a:xfrm>
          <a:prstGeom prst="rect">
            <a:avLst/>
          </a:prstGeom>
          <a:noFill/>
          <a:ln>
            <a:noFill/>
          </a:ln>
        </p:spPr>
        <p:txBody>
          <a:bodyPr spcFirstLastPara="1" wrap="square" lIns="0" tIns="12050" rIns="0" bIns="0" anchor="t" anchorCtr="0">
            <a:spAutoFit/>
          </a:bodyPr>
          <a:lstStyle/>
          <a:p>
            <a:pPr marL="12700" marR="5080" lvl="0" indent="0" algn="l" rtl="0">
              <a:lnSpc>
                <a:spcPct val="113799"/>
              </a:lnSpc>
              <a:spcBef>
                <a:spcPts val="0"/>
              </a:spcBef>
              <a:spcAft>
                <a:spcPts val="0"/>
              </a:spcAft>
              <a:buNone/>
            </a:pPr>
            <a:r>
              <a:rPr lang="en-US" sz="2000">
                <a:solidFill>
                  <a:schemeClr val="dk1"/>
                </a:solidFill>
                <a:latin typeface="Arial"/>
                <a:ea typeface="Arial"/>
                <a:cs typeface="Arial"/>
                <a:sym typeface="Arial"/>
              </a:rPr>
              <a:t>JNLE or  JG</a:t>
            </a:r>
            <a:endParaRPr sz="2000">
              <a:solidFill>
                <a:schemeClr val="dk1"/>
              </a:solidFill>
              <a:latin typeface="Arial"/>
              <a:ea typeface="Arial"/>
              <a:cs typeface="Arial"/>
              <a:sym typeface="Arial"/>
            </a:endParaRPr>
          </a:p>
        </p:txBody>
      </p:sp>
      <p:sp>
        <p:nvSpPr>
          <p:cNvPr id="1230" name="Google Shape;1230;p81"/>
          <p:cNvSpPr txBox="1"/>
          <p:nvPr/>
        </p:nvSpPr>
        <p:spPr>
          <a:xfrm>
            <a:off x="2091689" y="806449"/>
            <a:ext cx="3825875" cy="718820"/>
          </a:xfrm>
          <a:prstGeom prst="rect">
            <a:avLst/>
          </a:prstGeom>
          <a:noFill/>
          <a:ln>
            <a:noFill/>
          </a:ln>
        </p:spPr>
        <p:txBody>
          <a:bodyPr spcFirstLastPara="1" wrap="square" lIns="0" tIns="12050" rIns="0" bIns="0" anchor="t" anchorCtr="0">
            <a:spAutoFit/>
          </a:bodyPr>
          <a:lstStyle/>
          <a:p>
            <a:pPr marL="12700" marR="5080" lvl="0" indent="0" algn="l" rtl="0">
              <a:lnSpc>
                <a:spcPct val="113799"/>
              </a:lnSpc>
              <a:spcBef>
                <a:spcPts val="0"/>
              </a:spcBef>
              <a:spcAft>
                <a:spcPts val="0"/>
              </a:spcAft>
              <a:buNone/>
            </a:pPr>
            <a:r>
              <a:rPr lang="en-US" sz="2000">
                <a:solidFill>
                  <a:schemeClr val="dk1"/>
                </a:solidFill>
                <a:latin typeface="Arial"/>
                <a:ea typeface="Arial"/>
                <a:cs typeface="Arial"/>
                <a:sym typeface="Arial"/>
              </a:rPr>
              <a:t>Jump if Not (Less than OR Equal)  Jump if Greater than</a:t>
            </a:r>
            <a:endParaRPr sz="2000">
              <a:solidFill>
                <a:schemeClr val="dk1"/>
              </a:solidFill>
              <a:latin typeface="Arial"/>
              <a:ea typeface="Arial"/>
              <a:cs typeface="Arial"/>
              <a:sym typeface="Arial"/>
            </a:endParaRPr>
          </a:p>
        </p:txBody>
      </p:sp>
      <p:sp>
        <p:nvSpPr>
          <p:cNvPr id="1231" name="Google Shape;1231;p81"/>
          <p:cNvSpPr txBox="1"/>
          <p:nvPr/>
        </p:nvSpPr>
        <p:spPr>
          <a:xfrm>
            <a:off x="1997710" y="2044700"/>
            <a:ext cx="84455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i="1">
                <a:solidFill>
                  <a:schemeClr val="dk1"/>
                </a:solidFill>
                <a:latin typeface="Arial"/>
                <a:ea typeface="Arial"/>
                <a:cs typeface="Arial"/>
                <a:sym typeface="Arial"/>
              </a:rPr>
              <a:t>Jump if</a:t>
            </a:r>
            <a:endParaRPr sz="2000">
              <a:solidFill>
                <a:schemeClr val="dk1"/>
              </a:solidFill>
              <a:latin typeface="Arial"/>
              <a:ea typeface="Arial"/>
              <a:cs typeface="Arial"/>
              <a:sym typeface="Arial"/>
            </a:endParaRPr>
          </a:p>
        </p:txBody>
      </p:sp>
      <p:sp>
        <p:nvSpPr>
          <p:cNvPr id="1232" name="Google Shape;1232;p81"/>
          <p:cNvSpPr txBox="1"/>
          <p:nvPr/>
        </p:nvSpPr>
        <p:spPr>
          <a:xfrm>
            <a:off x="6295390" y="2044700"/>
            <a:ext cx="124079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i="1">
                <a:solidFill>
                  <a:schemeClr val="dk1"/>
                </a:solidFill>
                <a:latin typeface="Arial"/>
                <a:ea typeface="Arial"/>
                <a:cs typeface="Arial"/>
                <a:sym typeface="Arial"/>
              </a:rPr>
              <a:t>No Jump if</a:t>
            </a:r>
            <a:endParaRPr sz="2000">
              <a:solidFill>
                <a:schemeClr val="dk1"/>
              </a:solidFill>
              <a:latin typeface="Arial"/>
              <a:ea typeface="Arial"/>
              <a:cs typeface="Arial"/>
              <a:sym typeface="Arial"/>
            </a:endParaRPr>
          </a:p>
        </p:txBody>
      </p:sp>
      <p:sp>
        <p:nvSpPr>
          <p:cNvPr id="1233" name="Google Shape;1233;p81"/>
          <p:cNvSpPr txBox="1"/>
          <p:nvPr/>
        </p:nvSpPr>
        <p:spPr>
          <a:xfrm>
            <a:off x="840739" y="2613660"/>
            <a:ext cx="3157220" cy="2244090"/>
          </a:xfrm>
          <a:prstGeom prst="rect">
            <a:avLst/>
          </a:prstGeom>
          <a:noFill/>
          <a:ln>
            <a:noFill/>
          </a:ln>
        </p:spPr>
        <p:txBody>
          <a:bodyPr spcFirstLastPara="1" wrap="square" lIns="0" tIns="54600" rIns="0" bIns="0" anchor="t" anchorCtr="0">
            <a:spAutoFit/>
          </a:bodyPr>
          <a:lstStyle/>
          <a:p>
            <a:pPr marL="0" marR="0" lvl="0" indent="0" algn="ctr" rtl="0">
              <a:lnSpc>
                <a:spcPct val="100000"/>
              </a:lnSpc>
              <a:spcBef>
                <a:spcPts val="0"/>
              </a:spcBef>
              <a:spcAft>
                <a:spcPts val="0"/>
              </a:spcAft>
              <a:buNone/>
            </a:pPr>
            <a:r>
              <a:rPr lang="en-US" sz="2000">
                <a:solidFill>
                  <a:schemeClr val="dk1"/>
                </a:solidFill>
                <a:latin typeface="Arial"/>
                <a:ea typeface="Arial"/>
                <a:cs typeface="Arial"/>
                <a:sym typeface="Arial"/>
              </a:rPr>
              <a:t>S = 0 AND V = 0</a:t>
            </a:r>
            <a:endParaRPr sz="2000">
              <a:solidFill>
                <a:schemeClr val="dk1"/>
              </a:solidFill>
              <a:latin typeface="Arial"/>
              <a:ea typeface="Arial"/>
              <a:cs typeface="Arial"/>
              <a:sym typeface="Arial"/>
            </a:endParaRPr>
          </a:p>
          <a:p>
            <a:pPr marL="327025" marR="321310" lvl="0" indent="360680" algn="l" rtl="0">
              <a:lnSpc>
                <a:spcPct val="136500"/>
              </a:lnSpc>
              <a:spcBef>
                <a:spcPts val="145"/>
              </a:spcBef>
              <a:spcAft>
                <a:spcPts val="0"/>
              </a:spcAft>
              <a:buNone/>
            </a:pPr>
            <a:r>
              <a:rPr lang="en-US" sz="2000">
                <a:solidFill>
                  <a:schemeClr val="dk1"/>
                </a:solidFill>
                <a:latin typeface="Arial"/>
                <a:ea typeface="Arial"/>
                <a:cs typeface="Arial"/>
                <a:sym typeface="Arial"/>
              </a:rPr>
              <a:t>(surely positive)  OR (S = 1 AND V = 1)</a:t>
            </a:r>
            <a:endParaRPr sz="2000">
              <a:solidFill>
                <a:schemeClr val="dk1"/>
              </a:solidFill>
              <a:latin typeface="Arial"/>
              <a:ea typeface="Arial"/>
              <a:cs typeface="Arial"/>
              <a:sym typeface="Arial"/>
            </a:endParaRPr>
          </a:p>
          <a:p>
            <a:pPr marL="151765" marR="146050" lvl="0" indent="0" algn="ctr" rtl="0">
              <a:lnSpc>
                <a:spcPct val="136500"/>
              </a:lnSpc>
              <a:spcBef>
                <a:spcPts val="0"/>
              </a:spcBef>
              <a:spcAft>
                <a:spcPts val="0"/>
              </a:spcAft>
              <a:buNone/>
            </a:pPr>
            <a:r>
              <a:rPr lang="en-US" sz="2000">
                <a:solidFill>
                  <a:schemeClr val="dk1"/>
                </a:solidFill>
                <a:latin typeface="Arial"/>
                <a:ea typeface="Arial"/>
                <a:cs typeface="Arial"/>
                <a:sym typeface="Arial"/>
              </a:rPr>
              <a:t>(wrong answer negative!)  AND Z = 0 (not equal)</a:t>
            </a:r>
            <a:endParaRPr sz="2000">
              <a:solidFill>
                <a:schemeClr val="dk1"/>
              </a:solidFill>
              <a:latin typeface="Arial"/>
              <a:ea typeface="Arial"/>
              <a:cs typeface="Arial"/>
              <a:sym typeface="Arial"/>
            </a:endParaRPr>
          </a:p>
          <a:p>
            <a:pPr marL="12700" marR="0" lvl="0" indent="0" algn="l" rtl="0">
              <a:lnSpc>
                <a:spcPct val="100000"/>
              </a:lnSpc>
              <a:spcBef>
                <a:spcPts val="1275"/>
              </a:spcBef>
              <a:spcAft>
                <a:spcPts val="0"/>
              </a:spcAft>
              <a:buNone/>
            </a:pPr>
            <a:r>
              <a:rPr lang="en-US" sz="2000">
                <a:solidFill>
                  <a:schemeClr val="dk1"/>
                </a:solidFill>
                <a:latin typeface="Arial"/>
                <a:ea typeface="Arial"/>
                <a:cs typeface="Arial"/>
                <a:sym typeface="Arial"/>
              </a:rPr>
              <a:t>i.e. </a:t>
            </a:r>
            <a:r>
              <a:rPr lang="en-US" sz="2000" u="sng">
                <a:solidFill>
                  <a:schemeClr val="dk1"/>
                </a:solidFill>
                <a:latin typeface="Arial"/>
                <a:ea typeface="Arial"/>
                <a:cs typeface="Arial"/>
                <a:sym typeface="Arial"/>
              </a:rPr>
              <a:t>S XOR V = 0 AND Z = 0</a:t>
            </a:r>
            <a:endParaRPr sz="2000">
              <a:solidFill>
                <a:schemeClr val="dk1"/>
              </a:solidFill>
              <a:latin typeface="Arial"/>
              <a:ea typeface="Arial"/>
              <a:cs typeface="Arial"/>
              <a:sym typeface="Arial"/>
            </a:endParaRPr>
          </a:p>
        </p:txBody>
      </p:sp>
      <p:sp>
        <p:nvSpPr>
          <p:cNvPr id="1234" name="Google Shape;1234;p81"/>
          <p:cNvSpPr txBox="1"/>
          <p:nvPr/>
        </p:nvSpPr>
        <p:spPr>
          <a:xfrm>
            <a:off x="5414009" y="2613660"/>
            <a:ext cx="3001645" cy="2244090"/>
          </a:xfrm>
          <a:prstGeom prst="rect">
            <a:avLst/>
          </a:prstGeom>
          <a:noFill/>
          <a:ln>
            <a:noFill/>
          </a:ln>
        </p:spPr>
        <p:txBody>
          <a:bodyPr spcFirstLastPara="1" wrap="square" lIns="0" tIns="54600" rIns="0" bIns="0" anchor="t" anchorCtr="0">
            <a:spAutoFit/>
          </a:bodyPr>
          <a:lstStyle/>
          <a:p>
            <a:pPr marL="635" marR="0" lvl="0" indent="0" algn="ctr" rtl="0">
              <a:lnSpc>
                <a:spcPct val="100000"/>
              </a:lnSpc>
              <a:spcBef>
                <a:spcPts val="0"/>
              </a:spcBef>
              <a:spcAft>
                <a:spcPts val="0"/>
              </a:spcAft>
              <a:buNone/>
            </a:pPr>
            <a:r>
              <a:rPr lang="en-US" sz="2000">
                <a:solidFill>
                  <a:schemeClr val="dk1"/>
                </a:solidFill>
                <a:latin typeface="Arial"/>
                <a:ea typeface="Arial"/>
                <a:cs typeface="Arial"/>
                <a:sym typeface="Arial"/>
              </a:rPr>
              <a:t>S = 1 AND V = 0</a:t>
            </a:r>
            <a:endParaRPr sz="2000">
              <a:solidFill>
                <a:schemeClr val="dk1"/>
              </a:solidFill>
              <a:latin typeface="Arial"/>
              <a:ea typeface="Arial"/>
              <a:cs typeface="Arial"/>
              <a:sym typeface="Arial"/>
            </a:endParaRPr>
          </a:p>
          <a:p>
            <a:pPr marL="251459" marR="243204" lvl="0" indent="309880" algn="l" rtl="0">
              <a:lnSpc>
                <a:spcPct val="136500"/>
              </a:lnSpc>
              <a:spcBef>
                <a:spcPts val="145"/>
              </a:spcBef>
              <a:spcAft>
                <a:spcPts val="0"/>
              </a:spcAft>
              <a:buNone/>
            </a:pPr>
            <a:r>
              <a:rPr lang="en-US" sz="2000">
                <a:solidFill>
                  <a:schemeClr val="dk1"/>
                </a:solidFill>
                <a:latin typeface="Arial"/>
                <a:ea typeface="Arial"/>
                <a:cs typeface="Arial"/>
                <a:sym typeface="Arial"/>
              </a:rPr>
              <a:t>(surely negative)  OR (S = 0 AND V = 1)</a:t>
            </a:r>
            <a:endParaRPr sz="2000">
              <a:solidFill>
                <a:schemeClr val="dk1"/>
              </a:solidFill>
              <a:latin typeface="Arial"/>
              <a:ea typeface="Arial"/>
              <a:cs typeface="Arial"/>
              <a:sym typeface="Arial"/>
            </a:endParaRPr>
          </a:p>
          <a:p>
            <a:pPr marL="124460" marR="117475" lvl="0" indent="0" algn="ctr" rtl="0">
              <a:lnSpc>
                <a:spcPct val="136500"/>
              </a:lnSpc>
              <a:spcBef>
                <a:spcPts val="0"/>
              </a:spcBef>
              <a:spcAft>
                <a:spcPts val="0"/>
              </a:spcAft>
              <a:buNone/>
            </a:pPr>
            <a:r>
              <a:rPr lang="en-US" sz="2000">
                <a:solidFill>
                  <a:schemeClr val="dk1"/>
                </a:solidFill>
                <a:latin typeface="Arial"/>
                <a:ea typeface="Arial"/>
                <a:cs typeface="Arial"/>
                <a:sym typeface="Arial"/>
              </a:rPr>
              <a:t>(wrong answer positive!)  OR Z = 1 (equal)</a:t>
            </a:r>
            <a:endParaRPr sz="2000">
              <a:solidFill>
                <a:schemeClr val="dk1"/>
              </a:solidFill>
              <a:latin typeface="Arial"/>
              <a:ea typeface="Arial"/>
              <a:cs typeface="Arial"/>
              <a:sym typeface="Arial"/>
            </a:endParaRPr>
          </a:p>
          <a:p>
            <a:pPr marL="12700" marR="0" lvl="0" indent="0" algn="l" rtl="0">
              <a:lnSpc>
                <a:spcPct val="100000"/>
              </a:lnSpc>
              <a:spcBef>
                <a:spcPts val="1275"/>
              </a:spcBef>
              <a:spcAft>
                <a:spcPts val="0"/>
              </a:spcAft>
              <a:buNone/>
            </a:pPr>
            <a:r>
              <a:rPr lang="en-US" sz="2000">
                <a:solidFill>
                  <a:schemeClr val="dk1"/>
                </a:solidFill>
                <a:latin typeface="Arial"/>
                <a:ea typeface="Arial"/>
                <a:cs typeface="Arial"/>
                <a:sym typeface="Arial"/>
              </a:rPr>
              <a:t>i.e. </a:t>
            </a:r>
            <a:r>
              <a:rPr lang="en-US" sz="2000" u="sng">
                <a:solidFill>
                  <a:schemeClr val="dk1"/>
                </a:solidFill>
                <a:latin typeface="Arial"/>
                <a:ea typeface="Arial"/>
                <a:cs typeface="Arial"/>
                <a:sym typeface="Arial"/>
              </a:rPr>
              <a:t>S XOR V = 1 OR Z = 1</a:t>
            </a:r>
            <a:endParaRPr sz="2000">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82"/>
          <p:cNvSpPr txBox="1">
            <a:spLocks noGrp="1"/>
          </p:cNvSpPr>
          <p:nvPr>
            <p:ph type="title"/>
          </p:nvPr>
        </p:nvSpPr>
        <p:spPr>
          <a:xfrm>
            <a:off x="77469" y="177800"/>
            <a:ext cx="660717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b="1">
                <a:solidFill>
                  <a:srgbClr val="FC1D0C"/>
                </a:solidFill>
                <a:latin typeface="Arial"/>
                <a:ea typeface="Arial"/>
                <a:cs typeface="Arial"/>
                <a:sym typeface="Arial"/>
              </a:rPr>
              <a:t>Jump on multiple	flags </a:t>
            </a:r>
            <a:r>
              <a:rPr lang="en-US" sz="2400" b="1">
                <a:solidFill>
                  <a:srgbClr val="FC1D0C"/>
                </a:solidFill>
                <a:latin typeface="Arial"/>
                <a:ea typeface="Arial"/>
                <a:cs typeface="Arial"/>
                <a:sym typeface="Arial"/>
              </a:rPr>
              <a:t>contd.</a:t>
            </a:r>
            <a:endParaRPr sz="2400">
              <a:latin typeface="Arial"/>
              <a:ea typeface="Arial"/>
              <a:cs typeface="Arial"/>
              <a:sym typeface="Arial"/>
            </a:endParaRPr>
          </a:p>
        </p:txBody>
      </p:sp>
      <p:sp>
        <p:nvSpPr>
          <p:cNvPr id="1240" name="Google Shape;1240;p82"/>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76</a:t>
            </a:fld>
            <a:endParaRPr/>
          </a:p>
        </p:txBody>
      </p:sp>
      <p:sp>
        <p:nvSpPr>
          <p:cNvPr id="1241" name="Google Shape;1241;p82"/>
          <p:cNvSpPr txBox="1"/>
          <p:nvPr/>
        </p:nvSpPr>
        <p:spPr>
          <a:xfrm>
            <a:off x="229870" y="1568449"/>
            <a:ext cx="704850" cy="718820"/>
          </a:xfrm>
          <a:prstGeom prst="rect">
            <a:avLst/>
          </a:prstGeom>
          <a:noFill/>
          <a:ln>
            <a:noFill/>
          </a:ln>
        </p:spPr>
        <p:txBody>
          <a:bodyPr spcFirstLastPara="1" wrap="square" lIns="0" tIns="12050" rIns="0" bIns="0" anchor="t" anchorCtr="0">
            <a:spAutoFit/>
          </a:bodyPr>
          <a:lstStyle/>
          <a:p>
            <a:pPr marL="12700" marR="5080" lvl="0" indent="0" algn="l" rtl="0">
              <a:lnSpc>
                <a:spcPct val="113799"/>
              </a:lnSpc>
              <a:spcBef>
                <a:spcPts val="0"/>
              </a:spcBef>
              <a:spcAft>
                <a:spcPts val="0"/>
              </a:spcAft>
              <a:buNone/>
            </a:pPr>
            <a:r>
              <a:rPr lang="en-US" sz="2000">
                <a:solidFill>
                  <a:schemeClr val="dk1"/>
                </a:solidFill>
                <a:latin typeface="Arial"/>
                <a:ea typeface="Arial"/>
                <a:cs typeface="Arial"/>
                <a:sym typeface="Arial"/>
              </a:rPr>
              <a:t>JL or  JNGE</a:t>
            </a:r>
            <a:endParaRPr sz="2000">
              <a:solidFill>
                <a:schemeClr val="dk1"/>
              </a:solidFill>
              <a:latin typeface="Arial"/>
              <a:ea typeface="Arial"/>
              <a:cs typeface="Arial"/>
              <a:sym typeface="Arial"/>
            </a:endParaRPr>
          </a:p>
        </p:txBody>
      </p:sp>
      <p:sp>
        <p:nvSpPr>
          <p:cNvPr id="1242" name="Google Shape;1242;p82"/>
          <p:cNvSpPr txBox="1"/>
          <p:nvPr/>
        </p:nvSpPr>
        <p:spPr>
          <a:xfrm>
            <a:off x="2091689" y="1568449"/>
            <a:ext cx="4150360" cy="718820"/>
          </a:xfrm>
          <a:prstGeom prst="rect">
            <a:avLst/>
          </a:prstGeom>
          <a:noFill/>
          <a:ln>
            <a:noFill/>
          </a:ln>
        </p:spPr>
        <p:txBody>
          <a:bodyPr spcFirstLastPara="1" wrap="square" lIns="0" tIns="546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Jump if Less than</a:t>
            </a:r>
            <a:endParaRPr sz="2000">
              <a:solidFill>
                <a:schemeClr val="dk1"/>
              </a:solidFill>
              <a:latin typeface="Arial"/>
              <a:ea typeface="Arial"/>
              <a:cs typeface="Arial"/>
              <a:sym typeface="Arial"/>
            </a:endParaRPr>
          </a:p>
          <a:p>
            <a:pPr marL="12700" marR="0" lvl="0" indent="0" algn="l" rtl="0">
              <a:lnSpc>
                <a:spcPct val="100000"/>
              </a:lnSpc>
              <a:spcBef>
                <a:spcPts val="330"/>
              </a:spcBef>
              <a:spcAft>
                <a:spcPts val="0"/>
              </a:spcAft>
              <a:buNone/>
            </a:pPr>
            <a:r>
              <a:rPr lang="en-US" sz="2000">
                <a:solidFill>
                  <a:schemeClr val="dk1"/>
                </a:solidFill>
                <a:latin typeface="Arial"/>
                <a:ea typeface="Arial"/>
                <a:cs typeface="Arial"/>
                <a:sym typeface="Arial"/>
              </a:rPr>
              <a:t>Jump if Not (Greater than OR Equal)</a:t>
            </a:r>
            <a:endParaRPr sz="2000">
              <a:solidFill>
                <a:schemeClr val="dk1"/>
              </a:solidFill>
              <a:latin typeface="Arial"/>
              <a:ea typeface="Arial"/>
              <a:cs typeface="Arial"/>
              <a:sym typeface="Arial"/>
            </a:endParaRPr>
          </a:p>
        </p:txBody>
      </p:sp>
      <p:sp>
        <p:nvSpPr>
          <p:cNvPr id="1243" name="Google Shape;1243;p82"/>
          <p:cNvSpPr txBox="1"/>
          <p:nvPr/>
        </p:nvSpPr>
        <p:spPr>
          <a:xfrm>
            <a:off x="835660" y="2372359"/>
            <a:ext cx="3166745" cy="2816860"/>
          </a:xfrm>
          <a:prstGeom prst="rect">
            <a:avLst/>
          </a:prstGeom>
          <a:noFill/>
          <a:ln>
            <a:noFill/>
          </a:ln>
        </p:spPr>
        <p:txBody>
          <a:bodyPr spcFirstLastPara="1" wrap="square" lIns="0" tIns="184150" rIns="0" bIns="0" anchor="t" anchorCtr="0">
            <a:spAutoFit/>
          </a:bodyPr>
          <a:lstStyle/>
          <a:p>
            <a:pPr marL="1905" marR="0" lvl="0" indent="0" algn="ctr" rtl="0">
              <a:lnSpc>
                <a:spcPct val="100000"/>
              </a:lnSpc>
              <a:spcBef>
                <a:spcPts val="0"/>
              </a:spcBef>
              <a:spcAft>
                <a:spcPts val="0"/>
              </a:spcAft>
              <a:buNone/>
            </a:pPr>
            <a:r>
              <a:rPr lang="en-US" sz="2000" i="1">
                <a:solidFill>
                  <a:schemeClr val="dk1"/>
                </a:solidFill>
                <a:latin typeface="Arial"/>
                <a:ea typeface="Arial"/>
                <a:cs typeface="Arial"/>
                <a:sym typeface="Arial"/>
              </a:rPr>
              <a:t>Jump if</a:t>
            </a:r>
            <a:endParaRPr sz="2000">
              <a:solidFill>
                <a:schemeClr val="dk1"/>
              </a:solidFill>
              <a:latin typeface="Arial"/>
              <a:ea typeface="Arial"/>
              <a:cs typeface="Arial"/>
              <a:sym typeface="Arial"/>
            </a:endParaRPr>
          </a:p>
          <a:p>
            <a:pPr marL="635" marR="0" lvl="0" indent="0" algn="ctr" rtl="0">
              <a:lnSpc>
                <a:spcPct val="100000"/>
              </a:lnSpc>
              <a:spcBef>
                <a:spcPts val="1350"/>
              </a:spcBef>
              <a:spcAft>
                <a:spcPts val="0"/>
              </a:spcAft>
              <a:buNone/>
            </a:pPr>
            <a:r>
              <a:rPr lang="en-US" sz="2000">
                <a:solidFill>
                  <a:schemeClr val="dk1"/>
                </a:solidFill>
                <a:latin typeface="Arial"/>
                <a:ea typeface="Arial"/>
                <a:cs typeface="Arial"/>
                <a:sym typeface="Arial"/>
              </a:rPr>
              <a:t>S = 1 AND V = 0</a:t>
            </a:r>
            <a:endParaRPr sz="2000">
              <a:solidFill>
                <a:schemeClr val="dk1"/>
              </a:solidFill>
              <a:latin typeface="Arial"/>
              <a:ea typeface="Arial"/>
              <a:cs typeface="Arial"/>
              <a:sym typeface="Arial"/>
            </a:endParaRPr>
          </a:p>
          <a:p>
            <a:pPr marL="332740" marR="325755" lvl="0" indent="311150" algn="l" rtl="0">
              <a:lnSpc>
                <a:spcPct val="113700"/>
              </a:lnSpc>
              <a:spcBef>
                <a:spcPts val="0"/>
              </a:spcBef>
              <a:spcAft>
                <a:spcPts val="0"/>
              </a:spcAft>
              <a:buNone/>
            </a:pPr>
            <a:r>
              <a:rPr lang="en-US" sz="2000">
                <a:solidFill>
                  <a:schemeClr val="dk1"/>
                </a:solidFill>
                <a:latin typeface="Arial"/>
                <a:ea typeface="Arial"/>
                <a:cs typeface="Arial"/>
                <a:sym typeface="Arial"/>
              </a:rPr>
              <a:t>(surely negative)  OR (S = 0 AND V = 1)</a:t>
            </a:r>
            <a:endParaRPr sz="2000">
              <a:solidFill>
                <a:schemeClr val="dk1"/>
              </a:solidFill>
              <a:latin typeface="Arial"/>
              <a:ea typeface="Arial"/>
              <a:cs typeface="Arial"/>
              <a:sym typeface="Arial"/>
            </a:endParaRPr>
          </a:p>
          <a:p>
            <a:pPr marL="0" marR="0" lvl="0" indent="0" algn="ctr" rtl="0">
              <a:lnSpc>
                <a:spcPct val="100000"/>
              </a:lnSpc>
              <a:spcBef>
                <a:spcPts val="330"/>
              </a:spcBef>
              <a:spcAft>
                <a:spcPts val="0"/>
              </a:spcAft>
              <a:buNone/>
            </a:pPr>
            <a:r>
              <a:rPr lang="en-US" sz="2000">
                <a:solidFill>
                  <a:schemeClr val="dk1"/>
                </a:solidFill>
                <a:latin typeface="Arial"/>
                <a:ea typeface="Arial"/>
                <a:cs typeface="Arial"/>
                <a:sym typeface="Arial"/>
              </a:rPr>
              <a:t>(wrong answer positive!)</a:t>
            </a:r>
            <a:endParaRPr sz="2000">
              <a:solidFill>
                <a:schemeClr val="dk1"/>
              </a:solidFill>
              <a:latin typeface="Arial"/>
              <a:ea typeface="Arial"/>
              <a:cs typeface="Arial"/>
              <a:sym typeface="Arial"/>
            </a:endParaRPr>
          </a:p>
          <a:p>
            <a:pPr marL="648970" marR="0" lvl="0" indent="0" algn="l" rtl="0">
              <a:lnSpc>
                <a:spcPct val="100000"/>
              </a:lnSpc>
              <a:spcBef>
                <a:spcPts val="1430"/>
              </a:spcBef>
              <a:spcAft>
                <a:spcPts val="0"/>
              </a:spcAft>
              <a:buNone/>
            </a:pPr>
            <a:r>
              <a:rPr lang="en-US" sz="2000">
                <a:solidFill>
                  <a:schemeClr val="dk1"/>
                </a:solidFill>
                <a:latin typeface="Arial"/>
                <a:ea typeface="Arial"/>
                <a:cs typeface="Arial"/>
                <a:sym typeface="Arial"/>
              </a:rPr>
              <a:t>i.e. </a:t>
            </a:r>
            <a:r>
              <a:rPr lang="en-US" sz="2000" u="sng">
                <a:solidFill>
                  <a:schemeClr val="dk1"/>
                </a:solidFill>
                <a:latin typeface="Arial"/>
                <a:ea typeface="Arial"/>
                <a:cs typeface="Arial"/>
                <a:sym typeface="Arial"/>
              </a:rPr>
              <a:t>S XOR V = 1</a:t>
            </a:r>
            <a:endParaRPr sz="2000">
              <a:solidFill>
                <a:schemeClr val="dk1"/>
              </a:solidFill>
              <a:latin typeface="Arial"/>
              <a:ea typeface="Arial"/>
              <a:cs typeface="Arial"/>
              <a:sym typeface="Arial"/>
            </a:endParaRPr>
          </a:p>
          <a:p>
            <a:pPr marL="0" marR="0" lvl="0" indent="0" algn="ctr" rtl="0">
              <a:lnSpc>
                <a:spcPct val="100000"/>
              </a:lnSpc>
              <a:spcBef>
                <a:spcPts val="300"/>
              </a:spcBef>
              <a:spcAft>
                <a:spcPts val="0"/>
              </a:spcAft>
              <a:buNone/>
            </a:pPr>
            <a:r>
              <a:rPr lang="en-US" sz="1800">
                <a:solidFill>
                  <a:schemeClr val="dk1"/>
                </a:solidFill>
                <a:latin typeface="Arial"/>
                <a:ea typeface="Arial"/>
                <a:cs typeface="Arial"/>
                <a:sym typeface="Arial"/>
              </a:rPr>
              <a:t>When S = 1, result cannot be 0</a:t>
            </a:r>
            <a:endParaRPr sz="1800">
              <a:solidFill>
                <a:schemeClr val="dk1"/>
              </a:solidFill>
              <a:latin typeface="Arial"/>
              <a:ea typeface="Arial"/>
              <a:cs typeface="Arial"/>
              <a:sym typeface="Arial"/>
            </a:endParaRPr>
          </a:p>
        </p:txBody>
      </p:sp>
      <p:sp>
        <p:nvSpPr>
          <p:cNvPr id="1244" name="Google Shape;1244;p82"/>
          <p:cNvSpPr txBox="1"/>
          <p:nvPr/>
        </p:nvSpPr>
        <p:spPr>
          <a:xfrm>
            <a:off x="5476240" y="2372359"/>
            <a:ext cx="2875915" cy="2816860"/>
          </a:xfrm>
          <a:prstGeom prst="rect">
            <a:avLst/>
          </a:prstGeom>
          <a:noFill/>
          <a:ln>
            <a:noFill/>
          </a:ln>
        </p:spPr>
        <p:txBody>
          <a:bodyPr spcFirstLastPara="1" wrap="square" lIns="0" tIns="184150" rIns="0" bIns="0" anchor="t" anchorCtr="0">
            <a:spAutoFit/>
          </a:bodyPr>
          <a:lstStyle/>
          <a:p>
            <a:pPr marL="2540" marR="0" lvl="0" indent="0" algn="ctr" rtl="0">
              <a:lnSpc>
                <a:spcPct val="100000"/>
              </a:lnSpc>
              <a:spcBef>
                <a:spcPts val="0"/>
              </a:spcBef>
              <a:spcAft>
                <a:spcPts val="0"/>
              </a:spcAft>
              <a:buNone/>
            </a:pPr>
            <a:r>
              <a:rPr lang="en-US" sz="2000" i="1">
                <a:solidFill>
                  <a:schemeClr val="dk1"/>
                </a:solidFill>
                <a:latin typeface="Arial"/>
                <a:ea typeface="Arial"/>
                <a:cs typeface="Arial"/>
                <a:sym typeface="Arial"/>
              </a:rPr>
              <a:t>No Jump if</a:t>
            </a:r>
            <a:endParaRPr sz="2000">
              <a:solidFill>
                <a:schemeClr val="dk1"/>
              </a:solidFill>
              <a:latin typeface="Arial"/>
              <a:ea typeface="Arial"/>
              <a:cs typeface="Arial"/>
              <a:sym typeface="Arial"/>
            </a:endParaRPr>
          </a:p>
          <a:p>
            <a:pPr marL="1905" marR="0" lvl="0" indent="0" algn="ctr" rtl="0">
              <a:lnSpc>
                <a:spcPct val="100000"/>
              </a:lnSpc>
              <a:spcBef>
                <a:spcPts val="1350"/>
              </a:spcBef>
              <a:spcAft>
                <a:spcPts val="0"/>
              </a:spcAft>
              <a:buNone/>
            </a:pPr>
            <a:r>
              <a:rPr lang="en-US" sz="2000">
                <a:solidFill>
                  <a:schemeClr val="dk1"/>
                </a:solidFill>
                <a:latin typeface="Arial"/>
                <a:ea typeface="Arial"/>
                <a:cs typeface="Arial"/>
                <a:sym typeface="Arial"/>
              </a:rPr>
              <a:t>S = 0 AND V = 0</a:t>
            </a:r>
            <a:endParaRPr sz="2000">
              <a:solidFill>
                <a:schemeClr val="dk1"/>
              </a:solidFill>
              <a:latin typeface="Arial"/>
              <a:ea typeface="Arial"/>
              <a:cs typeface="Arial"/>
              <a:sym typeface="Arial"/>
            </a:endParaRPr>
          </a:p>
          <a:p>
            <a:pPr marL="189230" marR="179705" lvl="0" indent="359410" algn="l" rtl="0">
              <a:lnSpc>
                <a:spcPct val="113700"/>
              </a:lnSpc>
              <a:spcBef>
                <a:spcPts val="0"/>
              </a:spcBef>
              <a:spcAft>
                <a:spcPts val="0"/>
              </a:spcAft>
              <a:buNone/>
            </a:pPr>
            <a:r>
              <a:rPr lang="en-US" sz="2000">
                <a:solidFill>
                  <a:schemeClr val="dk1"/>
                </a:solidFill>
                <a:latin typeface="Arial"/>
                <a:ea typeface="Arial"/>
                <a:cs typeface="Arial"/>
                <a:sym typeface="Arial"/>
              </a:rPr>
              <a:t>(surely positive)  OR (S = 1 AND V = 1)</a:t>
            </a:r>
            <a:endParaRPr sz="2000">
              <a:solidFill>
                <a:schemeClr val="dk1"/>
              </a:solidFill>
              <a:latin typeface="Arial"/>
              <a:ea typeface="Arial"/>
              <a:cs typeface="Arial"/>
              <a:sym typeface="Arial"/>
            </a:endParaRPr>
          </a:p>
          <a:p>
            <a:pPr marL="0" marR="0" lvl="0" indent="0" algn="ctr" rtl="0">
              <a:lnSpc>
                <a:spcPct val="100000"/>
              </a:lnSpc>
              <a:spcBef>
                <a:spcPts val="330"/>
              </a:spcBef>
              <a:spcAft>
                <a:spcPts val="0"/>
              </a:spcAft>
              <a:buNone/>
            </a:pPr>
            <a:r>
              <a:rPr lang="en-US" sz="2000">
                <a:solidFill>
                  <a:schemeClr val="dk1"/>
                </a:solidFill>
                <a:latin typeface="Arial"/>
                <a:ea typeface="Arial"/>
                <a:cs typeface="Arial"/>
                <a:sym typeface="Arial"/>
              </a:rPr>
              <a:t>(wrong answer negative!)</a:t>
            </a:r>
            <a:endParaRPr sz="2000">
              <a:solidFill>
                <a:schemeClr val="dk1"/>
              </a:solidFill>
              <a:latin typeface="Arial"/>
              <a:ea typeface="Arial"/>
              <a:cs typeface="Arial"/>
              <a:sym typeface="Arial"/>
            </a:endParaRPr>
          </a:p>
          <a:p>
            <a:pPr marL="503555" marR="0" lvl="0" indent="0" algn="l" rtl="0">
              <a:lnSpc>
                <a:spcPct val="100000"/>
              </a:lnSpc>
              <a:spcBef>
                <a:spcPts val="1430"/>
              </a:spcBef>
              <a:spcAft>
                <a:spcPts val="0"/>
              </a:spcAft>
              <a:buNone/>
            </a:pPr>
            <a:r>
              <a:rPr lang="en-US" sz="2000">
                <a:solidFill>
                  <a:schemeClr val="dk1"/>
                </a:solidFill>
                <a:latin typeface="Arial"/>
                <a:ea typeface="Arial"/>
                <a:cs typeface="Arial"/>
                <a:sym typeface="Arial"/>
              </a:rPr>
              <a:t>i.e. </a:t>
            </a:r>
            <a:r>
              <a:rPr lang="en-US" sz="2000" u="sng">
                <a:solidFill>
                  <a:schemeClr val="dk1"/>
                </a:solidFill>
                <a:latin typeface="Arial"/>
                <a:ea typeface="Arial"/>
                <a:cs typeface="Arial"/>
                <a:sym typeface="Arial"/>
              </a:rPr>
              <a:t>S XOR V = 0</a:t>
            </a:r>
            <a:endParaRPr sz="2000">
              <a:solidFill>
                <a:schemeClr val="dk1"/>
              </a:solidFill>
              <a:latin typeface="Arial"/>
              <a:ea typeface="Arial"/>
              <a:cs typeface="Arial"/>
              <a:sym typeface="Arial"/>
            </a:endParaRPr>
          </a:p>
          <a:p>
            <a:pPr marL="1270" marR="0" lvl="0" indent="0" algn="ctr" rtl="0">
              <a:lnSpc>
                <a:spcPct val="100000"/>
              </a:lnSpc>
              <a:spcBef>
                <a:spcPts val="300"/>
              </a:spcBef>
              <a:spcAft>
                <a:spcPts val="0"/>
              </a:spcAft>
              <a:buNone/>
            </a:pPr>
            <a:r>
              <a:rPr lang="en-US" sz="1800">
                <a:solidFill>
                  <a:schemeClr val="dk1"/>
                </a:solidFill>
                <a:latin typeface="Arial"/>
                <a:ea typeface="Arial"/>
                <a:cs typeface="Arial"/>
                <a:sym typeface="Arial"/>
              </a:rPr>
              <a:t>When S = 0, result can be 0</a:t>
            </a:r>
            <a:endParaRPr sz="1800">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83"/>
          <p:cNvSpPr txBox="1">
            <a:spLocks noGrp="1"/>
          </p:cNvSpPr>
          <p:nvPr>
            <p:ph type="title"/>
          </p:nvPr>
        </p:nvSpPr>
        <p:spPr>
          <a:xfrm>
            <a:off x="229870" y="177800"/>
            <a:ext cx="660590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b="1">
                <a:solidFill>
                  <a:srgbClr val="FC1D0C"/>
                </a:solidFill>
                <a:latin typeface="Arial"/>
                <a:ea typeface="Arial"/>
                <a:cs typeface="Arial"/>
                <a:sym typeface="Arial"/>
              </a:rPr>
              <a:t>Jump on multiple	flags </a:t>
            </a:r>
            <a:r>
              <a:rPr lang="en-US" sz="2400" b="1">
                <a:solidFill>
                  <a:srgbClr val="FC1D0C"/>
                </a:solidFill>
                <a:latin typeface="Arial"/>
                <a:ea typeface="Arial"/>
                <a:cs typeface="Arial"/>
                <a:sym typeface="Arial"/>
              </a:rPr>
              <a:t>contd.</a:t>
            </a:r>
            <a:endParaRPr sz="2400">
              <a:latin typeface="Arial"/>
              <a:ea typeface="Arial"/>
              <a:cs typeface="Arial"/>
              <a:sym typeface="Arial"/>
            </a:endParaRPr>
          </a:p>
        </p:txBody>
      </p:sp>
      <p:sp>
        <p:nvSpPr>
          <p:cNvPr id="1250" name="Google Shape;1250;p83"/>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77</a:t>
            </a:fld>
            <a:endParaRPr/>
          </a:p>
        </p:txBody>
      </p:sp>
      <p:sp>
        <p:nvSpPr>
          <p:cNvPr id="1251" name="Google Shape;1251;p83"/>
          <p:cNvSpPr txBox="1"/>
          <p:nvPr/>
        </p:nvSpPr>
        <p:spPr>
          <a:xfrm>
            <a:off x="229870" y="1568449"/>
            <a:ext cx="774700" cy="718820"/>
          </a:xfrm>
          <a:prstGeom prst="rect">
            <a:avLst/>
          </a:prstGeom>
          <a:noFill/>
          <a:ln>
            <a:noFill/>
          </a:ln>
        </p:spPr>
        <p:txBody>
          <a:bodyPr spcFirstLastPara="1" wrap="square" lIns="0" tIns="12050" rIns="0" bIns="0" anchor="t" anchorCtr="0">
            <a:spAutoFit/>
          </a:bodyPr>
          <a:lstStyle/>
          <a:p>
            <a:pPr marL="12700" marR="5080" lvl="0" indent="0" algn="l" rtl="0">
              <a:lnSpc>
                <a:spcPct val="113799"/>
              </a:lnSpc>
              <a:spcBef>
                <a:spcPts val="0"/>
              </a:spcBef>
              <a:spcAft>
                <a:spcPts val="0"/>
              </a:spcAft>
              <a:buNone/>
            </a:pPr>
            <a:r>
              <a:rPr lang="en-US" sz="2000">
                <a:solidFill>
                  <a:schemeClr val="dk1"/>
                </a:solidFill>
                <a:latin typeface="Arial"/>
                <a:ea typeface="Arial"/>
                <a:cs typeface="Arial"/>
                <a:sym typeface="Arial"/>
              </a:rPr>
              <a:t>JNL or  JGE</a:t>
            </a:r>
            <a:endParaRPr sz="2000">
              <a:solidFill>
                <a:schemeClr val="dk1"/>
              </a:solidFill>
              <a:latin typeface="Arial"/>
              <a:ea typeface="Arial"/>
              <a:cs typeface="Arial"/>
              <a:sym typeface="Arial"/>
            </a:endParaRPr>
          </a:p>
        </p:txBody>
      </p:sp>
      <p:sp>
        <p:nvSpPr>
          <p:cNvPr id="1252" name="Google Shape;1252;p83"/>
          <p:cNvSpPr txBox="1"/>
          <p:nvPr/>
        </p:nvSpPr>
        <p:spPr>
          <a:xfrm>
            <a:off x="2091689" y="1568449"/>
            <a:ext cx="3514725" cy="718820"/>
          </a:xfrm>
          <a:prstGeom prst="rect">
            <a:avLst/>
          </a:prstGeom>
          <a:noFill/>
          <a:ln>
            <a:noFill/>
          </a:ln>
        </p:spPr>
        <p:txBody>
          <a:bodyPr spcFirstLastPara="1" wrap="square" lIns="0" tIns="546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Jump if Not Less than</a:t>
            </a:r>
            <a:endParaRPr sz="2000">
              <a:solidFill>
                <a:schemeClr val="dk1"/>
              </a:solidFill>
              <a:latin typeface="Arial"/>
              <a:ea typeface="Arial"/>
              <a:cs typeface="Arial"/>
              <a:sym typeface="Arial"/>
            </a:endParaRPr>
          </a:p>
          <a:p>
            <a:pPr marL="12700" marR="0" lvl="0" indent="0" algn="l" rtl="0">
              <a:lnSpc>
                <a:spcPct val="100000"/>
              </a:lnSpc>
              <a:spcBef>
                <a:spcPts val="330"/>
              </a:spcBef>
              <a:spcAft>
                <a:spcPts val="0"/>
              </a:spcAft>
              <a:buNone/>
            </a:pPr>
            <a:r>
              <a:rPr lang="en-US" sz="2000">
                <a:solidFill>
                  <a:schemeClr val="dk1"/>
                </a:solidFill>
                <a:latin typeface="Arial"/>
                <a:ea typeface="Arial"/>
                <a:cs typeface="Arial"/>
                <a:sym typeface="Arial"/>
              </a:rPr>
              <a:t>Jump if Greater than OR Equal</a:t>
            </a:r>
            <a:endParaRPr sz="2000">
              <a:solidFill>
                <a:schemeClr val="dk1"/>
              </a:solidFill>
              <a:latin typeface="Arial"/>
              <a:ea typeface="Arial"/>
              <a:cs typeface="Arial"/>
              <a:sym typeface="Arial"/>
            </a:endParaRPr>
          </a:p>
        </p:txBody>
      </p:sp>
      <p:sp>
        <p:nvSpPr>
          <p:cNvPr id="1253" name="Google Shape;1253;p83"/>
          <p:cNvSpPr txBox="1"/>
          <p:nvPr/>
        </p:nvSpPr>
        <p:spPr>
          <a:xfrm>
            <a:off x="980439" y="2372359"/>
            <a:ext cx="2876550" cy="2816860"/>
          </a:xfrm>
          <a:prstGeom prst="rect">
            <a:avLst/>
          </a:prstGeom>
          <a:noFill/>
          <a:ln>
            <a:noFill/>
          </a:ln>
        </p:spPr>
        <p:txBody>
          <a:bodyPr spcFirstLastPara="1" wrap="square" lIns="0" tIns="184150" rIns="0" bIns="0" anchor="t" anchorCtr="0">
            <a:spAutoFit/>
          </a:bodyPr>
          <a:lstStyle/>
          <a:p>
            <a:pPr marL="2540" marR="0" lvl="0" indent="0" algn="ctr" rtl="0">
              <a:lnSpc>
                <a:spcPct val="100000"/>
              </a:lnSpc>
              <a:spcBef>
                <a:spcPts val="0"/>
              </a:spcBef>
              <a:spcAft>
                <a:spcPts val="0"/>
              </a:spcAft>
              <a:buNone/>
            </a:pPr>
            <a:r>
              <a:rPr lang="en-US" sz="2000" i="1">
                <a:solidFill>
                  <a:schemeClr val="dk1"/>
                </a:solidFill>
                <a:latin typeface="Arial"/>
                <a:ea typeface="Arial"/>
                <a:cs typeface="Arial"/>
                <a:sym typeface="Arial"/>
              </a:rPr>
              <a:t>Jump if</a:t>
            </a:r>
            <a:endParaRPr sz="2000">
              <a:solidFill>
                <a:schemeClr val="dk1"/>
              </a:solidFill>
              <a:latin typeface="Arial"/>
              <a:ea typeface="Arial"/>
              <a:cs typeface="Arial"/>
              <a:sym typeface="Arial"/>
            </a:endParaRPr>
          </a:p>
          <a:p>
            <a:pPr marL="1270" marR="0" lvl="0" indent="0" algn="ctr" rtl="0">
              <a:lnSpc>
                <a:spcPct val="100000"/>
              </a:lnSpc>
              <a:spcBef>
                <a:spcPts val="1350"/>
              </a:spcBef>
              <a:spcAft>
                <a:spcPts val="0"/>
              </a:spcAft>
              <a:buNone/>
            </a:pPr>
            <a:r>
              <a:rPr lang="en-US" sz="2000">
                <a:solidFill>
                  <a:schemeClr val="dk1"/>
                </a:solidFill>
                <a:latin typeface="Arial"/>
                <a:ea typeface="Arial"/>
                <a:cs typeface="Arial"/>
                <a:sym typeface="Arial"/>
              </a:rPr>
              <a:t>S = 0 AND V = 0</a:t>
            </a:r>
            <a:endParaRPr sz="2000">
              <a:solidFill>
                <a:schemeClr val="dk1"/>
              </a:solidFill>
              <a:latin typeface="Arial"/>
              <a:ea typeface="Arial"/>
              <a:cs typeface="Arial"/>
              <a:sym typeface="Arial"/>
            </a:endParaRPr>
          </a:p>
          <a:p>
            <a:pPr marL="187325" marR="180340" lvl="0" indent="360680" algn="l" rtl="0">
              <a:lnSpc>
                <a:spcPct val="113700"/>
              </a:lnSpc>
              <a:spcBef>
                <a:spcPts val="0"/>
              </a:spcBef>
              <a:spcAft>
                <a:spcPts val="0"/>
              </a:spcAft>
              <a:buNone/>
            </a:pPr>
            <a:r>
              <a:rPr lang="en-US" sz="2000">
                <a:solidFill>
                  <a:schemeClr val="dk1"/>
                </a:solidFill>
                <a:latin typeface="Arial"/>
                <a:ea typeface="Arial"/>
                <a:cs typeface="Arial"/>
                <a:sym typeface="Arial"/>
              </a:rPr>
              <a:t>(surely positive)  OR (S = 1 AND V = 1)</a:t>
            </a:r>
            <a:endParaRPr sz="2000">
              <a:solidFill>
                <a:schemeClr val="dk1"/>
              </a:solidFill>
              <a:latin typeface="Arial"/>
              <a:ea typeface="Arial"/>
              <a:cs typeface="Arial"/>
              <a:sym typeface="Arial"/>
            </a:endParaRPr>
          </a:p>
          <a:p>
            <a:pPr marL="0" marR="0" lvl="0" indent="0" algn="ctr" rtl="0">
              <a:lnSpc>
                <a:spcPct val="100000"/>
              </a:lnSpc>
              <a:spcBef>
                <a:spcPts val="330"/>
              </a:spcBef>
              <a:spcAft>
                <a:spcPts val="0"/>
              </a:spcAft>
              <a:buNone/>
            </a:pPr>
            <a:r>
              <a:rPr lang="en-US" sz="2000">
                <a:solidFill>
                  <a:schemeClr val="dk1"/>
                </a:solidFill>
                <a:latin typeface="Arial"/>
                <a:ea typeface="Arial"/>
                <a:cs typeface="Arial"/>
                <a:sym typeface="Arial"/>
              </a:rPr>
              <a:t>(wrong answer negative!)</a:t>
            </a:r>
            <a:endParaRPr sz="2000">
              <a:solidFill>
                <a:schemeClr val="dk1"/>
              </a:solidFill>
              <a:latin typeface="Arial"/>
              <a:ea typeface="Arial"/>
              <a:cs typeface="Arial"/>
              <a:sym typeface="Arial"/>
            </a:endParaRPr>
          </a:p>
          <a:p>
            <a:pPr marL="504190" marR="0" lvl="0" indent="0" algn="l" rtl="0">
              <a:lnSpc>
                <a:spcPct val="100000"/>
              </a:lnSpc>
              <a:spcBef>
                <a:spcPts val="1430"/>
              </a:spcBef>
              <a:spcAft>
                <a:spcPts val="0"/>
              </a:spcAft>
              <a:buNone/>
            </a:pPr>
            <a:r>
              <a:rPr lang="en-US" sz="2000">
                <a:solidFill>
                  <a:schemeClr val="dk1"/>
                </a:solidFill>
                <a:latin typeface="Arial"/>
                <a:ea typeface="Arial"/>
                <a:cs typeface="Arial"/>
                <a:sym typeface="Arial"/>
              </a:rPr>
              <a:t>i.e. </a:t>
            </a:r>
            <a:r>
              <a:rPr lang="en-US" sz="2000" u="sng">
                <a:solidFill>
                  <a:schemeClr val="dk1"/>
                </a:solidFill>
                <a:latin typeface="Arial"/>
                <a:ea typeface="Arial"/>
                <a:cs typeface="Arial"/>
                <a:sym typeface="Arial"/>
              </a:rPr>
              <a:t>S XOR V = 0</a:t>
            </a:r>
            <a:endParaRPr sz="2000">
              <a:solidFill>
                <a:schemeClr val="dk1"/>
              </a:solidFill>
              <a:latin typeface="Arial"/>
              <a:ea typeface="Arial"/>
              <a:cs typeface="Arial"/>
              <a:sym typeface="Arial"/>
            </a:endParaRPr>
          </a:p>
          <a:p>
            <a:pPr marL="635" marR="0" lvl="0" indent="0" algn="ctr" rtl="0">
              <a:lnSpc>
                <a:spcPct val="100000"/>
              </a:lnSpc>
              <a:spcBef>
                <a:spcPts val="300"/>
              </a:spcBef>
              <a:spcAft>
                <a:spcPts val="0"/>
              </a:spcAft>
              <a:buNone/>
            </a:pPr>
            <a:r>
              <a:rPr lang="en-US" sz="1800">
                <a:solidFill>
                  <a:schemeClr val="dk1"/>
                </a:solidFill>
                <a:latin typeface="Arial"/>
                <a:ea typeface="Arial"/>
                <a:cs typeface="Arial"/>
                <a:sym typeface="Arial"/>
              </a:rPr>
              <a:t>When S = 0, result can be 0</a:t>
            </a:r>
            <a:endParaRPr sz="1800">
              <a:solidFill>
                <a:schemeClr val="dk1"/>
              </a:solidFill>
              <a:latin typeface="Arial"/>
              <a:ea typeface="Arial"/>
              <a:cs typeface="Arial"/>
              <a:sym typeface="Arial"/>
            </a:endParaRPr>
          </a:p>
        </p:txBody>
      </p:sp>
      <p:sp>
        <p:nvSpPr>
          <p:cNvPr id="1254" name="Google Shape;1254;p83"/>
          <p:cNvSpPr txBox="1"/>
          <p:nvPr/>
        </p:nvSpPr>
        <p:spPr>
          <a:xfrm>
            <a:off x="5332729" y="2372359"/>
            <a:ext cx="3164840" cy="2816860"/>
          </a:xfrm>
          <a:prstGeom prst="rect">
            <a:avLst/>
          </a:prstGeom>
          <a:noFill/>
          <a:ln>
            <a:noFill/>
          </a:ln>
        </p:spPr>
        <p:txBody>
          <a:bodyPr spcFirstLastPara="1" wrap="square" lIns="0" tIns="184150" rIns="0" bIns="0" anchor="t" anchorCtr="0">
            <a:spAutoFit/>
          </a:bodyPr>
          <a:lstStyle/>
          <a:p>
            <a:pPr marL="635" marR="0" lvl="0" indent="0" algn="ctr" rtl="0">
              <a:lnSpc>
                <a:spcPct val="100000"/>
              </a:lnSpc>
              <a:spcBef>
                <a:spcPts val="0"/>
              </a:spcBef>
              <a:spcAft>
                <a:spcPts val="0"/>
              </a:spcAft>
              <a:buNone/>
            </a:pPr>
            <a:r>
              <a:rPr lang="en-US" sz="2000" i="1">
                <a:solidFill>
                  <a:schemeClr val="dk1"/>
                </a:solidFill>
                <a:latin typeface="Arial"/>
                <a:ea typeface="Arial"/>
                <a:cs typeface="Arial"/>
                <a:sym typeface="Arial"/>
              </a:rPr>
              <a:t>No Jump if</a:t>
            </a:r>
            <a:endParaRPr sz="2000">
              <a:solidFill>
                <a:schemeClr val="dk1"/>
              </a:solidFill>
              <a:latin typeface="Arial"/>
              <a:ea typeface="Arial"/>
              <a:cs typeface="Arial"/>
              <a:sym typeface="Arial"/>
            </a:endParaRPr>
          </a:p>
          <a:p>
            <a:pPr marL="0" marR="0" lvl="0" indent="0" algn="ctr" rtl="0">
              <a:lnSpc>
                <a:spcPct val="100000"/>
              </a:lnSpc>
              <a:spcBef>
                <a:spcPts val="1350"/>
              </a:spcBef>
              <a:spcAft>
                <a:spcPts val="0"/>
              </a:spcAft>
              <a:buNone/>
            </a:pPr>
            <a:r>
              <a:rPr lang="en-US" sz="2000">
                <a:solidFill>
                  <a:schemeClr val="dk1"/>
                </a:solidFill>
                <a:latin typeface="Arial"/>
                <a:ea typeface="Arial"/>
                <a:cs typeface="Arial"/>
                <a:sym typeface="Arial"/>
              </a:rPr>
              <a:t>S = 1 AND V = 0</a:t>
            </a:r>
            <a:endParaRPr sz="2000">
              <a:solidFill>
                <a:schemeClr val="dk1"/>
              </a:solidFill>
              <a:latin typeface="Arial"/>
              <a:ea typeface="Arial"/>
              <a:cs typeface="Arial"/>
              <a:sym typeface="Arial"/>
            </a:endParaRPr>
          </a:p>
          <a:p>
            <a:pPr marL="332740" marR="325120" lvl="0" indent="309879" algn="l" rtl="0">
              <a:lnSpc>
                <a:spcPct val="113700"/>
              </a:lnSpc>
              <a:spcBef>
                <a:spcPts val="0"/>
              </a:spcBef>
              <a:spcAft>
                <a:spcPts val="0"/>
              </a:spcAft>
              <a:buNone/>
            </a:pPr>
            <a:r>
              <a:rPr lang="en-US" sz="2000">
                <a:solidFill>
                  <a:schemeClr val="dk1"/>
                </a:solidFill>
                <a:latin typeface="Arial"/>
                <a:ea typeface="Arial"/>
                <a:cs typeface="Arial"/>
                <a:sym typeface="Arial"/>
              </a:rPr>
              <a:t>(surely negative)  OR (S = 0 AND V = 1)</a:t>
            </a:r>
            <a:endParaRPr sz="2000">
              <a:solidFill>
                <a:schemeClr val="dk1"/>
              </a:solidFill>
              <a:latin typeface="Arial"/>
              <a:ea typeface="Arial"/>
              <a:cs typeface="Arial"/>
              <a:sym typeface="Arial"/>
            </a:endParaRPr>
          </a:p>
          <a:p>
            <a:pPr marL="0" marR="0" lvl="0" indent="0" algn="ctr" rtl="0">
              <a:lnSpc>
                <a:spcPct val="100000"/>
              </a:lnSpc>
              <a:spcBef>
                <a:spcPts val="330"/>
              </a:spcBef>
              <a:spcAft>
                <a:spcPts val="0"/>
              </a:spcAft>
              <a:buNone/>
            </a:pPr>
            <a:r>
              <a:rPr lang="en-US" sz="2000">
                <a:solidFill>
                  <a:schemeClr val="dk1"/>
                </a:solidFill>
                <a:latin typeface="Arial"/>
                <a:ea typeface="Arial"/>
                <a:cs typeface="Arial"/>
                <a:sym typeface="Arial"/>
              </a:rPr>
              <a:t>(wrong answer positive!)</a:t>
            </a:r>
            <a:endParaRPr sz="2000">
              <a:solidFill>
                <a:schemeClr val="dk1"/>
              </a:solidFill>
              <a:latin typeface="Arial"/>
              <a:ea typeface="Arial"/>
              <a:cs typeface="Arial"/>
              <a:sym typeface="Arial"/>
            </a:endParaRPr>
          </a:p>
          <a:p>
            <a:pPr marL="647700" marR="0" lvl="0" indent="0" algn="l" rtl="0">
              <a:lnSpc>
                <a:spcPct val="100000"/>
              </a:lnSpc>
              <a:spcBef>
                <a:spcPts val="1430"/>
              </a:spcBef>
              <a:spcAft>
                <a:spcPts val="0"/>
              </a:spcAft>
              <a:buNone/>
            </a:pPr>
            <a:r>
              <a:rPr lang="en-US" sz="2000">
                <a:solidFill>
                  <a:schemeClr val="dk1"/>
                </a:solidFill>
                <a:latin typeface="Arial"/>
                <a:ea typeface="Arial"/>
                <a:cs typeface="Arial"/>
                <a:sym typeface="Arial"/>
              </a:rPr>
              <a:t>i.e. </a:t>
            </a:r>
            <a:r>
              <a:rPr lang="en-US" sz="2000" u="sng">
                <a:solidFill>
                  <a:schemeClr val="dk1"/>
                </a:solidFill>
                <a:latin typeface="Arial"/>
                <a:ea typeface="Arial"/>
                <a:cs typeface="Arial"/>
                <a:sym typeface="Arial"/>
              </a:rPr>
              <a:t>S XOR V = 1</a:t>
            </a:r>
            <a:endParaRPr sz="2000">
              <a:solidFill>
                <a:schemeClr val="dk1"/>
              </a:solidFill>
              <a:latin typeface="Arial"/>
              <a:ea typeface="Arial"/>
              <a:cs typeface="Arial"/>
              <a:sym typeface="Arial"/>
            </a:endParaRPr>
          </a:p>
          <a:p>
            <a:pPr marL="0" marR="0" lvl="0" indent="0" algn="ctr" rtl="0">
              <a:lnSpc>
                <a:spcPct val="100000"/>
              </a:lnSpc>
              <a:spcBef>
                <a:spcPts val="300"/>
              </a:spcBef>
              <a:spcAft>
                <a:spcPts val="0"/>
              </a:spcAft>
              <a:buNone/>
            </a:pPr>
            <a:r>
              <a:rPr lang="en-US" sz="1800">
                <a:solidFill>
                  <a:schemeClr val="dk1"/>
                </a:solidFill>
                <a:latin typeface="Arial"/>
                <a:ea typeface="Arial"/>
                <a:cs typeface="Arial"/>
                <a:sym typeface="Arial"/>
              </a:rPr>
              <a:t>When S = 1, result cannot be 0</a:t>
            </a:r>
            <a:endParaRPr sz="1800">
              <a:solidFill>
                <a:schemeClr val="dk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84"/>
          <p:cNvSpPr txBox="1">
            <a:spLocks noGrp="1"/>
          </p:cNvSpPr>
          <p:nvPr>
            <p:ph type="title"/>
          </p:nvPr>
        </p:nvSpPr>
        <p:spPr>
          <a:xfrm>
            <a:off x="306070" y="421640"/>
            <a:ext cx="1861185"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Near Jump</a:t>
            </a:r>
            <a:endParaRPr sz="2800">
              <a:latin typeface="Arial"/>
              <a:ea typeface="Arial"/>
              <a:cs typeface="Arial"/>
              <a:sym typeface="Arial"/>
            </a:endParaRPr>
          </a:p>
        </p:txBody>
      </p:sp>
      <p:sp>
        <p:nvSpPr>
          <p:cNvPr id="1260" name="Google Shape;1260;p84"/>
          <p:cNvSpPr txBox="1"/>
          <p:nvPr/>
        </p:nvSpPr>
        <p:spPr>
          <a:xfrm>
            <a:off x="4356100" y="1609090"/>
            <a:ext cx="127063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Near Jump</a:t>
            </a:r>
            <a:endParaRPr sz="2000">
              <a:solidFill>
                <a:schemeClr val="dk1"/>
              </a:solidFill>
              <a:latin typeface="Arial"/>
              <a:ea typeface="Arial"/>
              <a:cs typeface="Arial"/>
              <a:sym typeface="Arial"/>
            </a:endParaRPr>
          </a:p>
        </p:txBody>
      </p:sp>
      <p:sp>
        <p:nvSpPr>
          <p:cNvPr id="1261" name="Google Shape;1261;p84"/>
          <p:cNvSpPr txBox="1"/>
          <p:nvPr/>
        </p:nvSpPr>
        <p:spPr>
          <a:xfrm>
            <a:off x="2482850" y="2024380"/>
            <a:ext cx="1383030" cy="718820"/>
          </a:xfrm>
          <a:prstGeom prst="rect">
            <a:avLst/>
          </a:prstGeom>
          <a:noFill/>
          <a:ln>
            <a:noFill/>
          </a:ln>
        </p:spPr>
        <p:txBody>
          <a:bodyPr spcFirstLastPara="1" wrap="square" lIns="0" tIns="12700" rIns="0" bIns="0" anchor="t" anchorCtr="0">
            <a:spAutoFit/>
          </a:bodyPr>
          <a:lstStyle/>
          <a:p>
            <a:pPr marL="118110" marR="5080" lvl="0" indent="-105410" algn="l" rtl="0">
              <a:lnSpc>
                <a:spcPct val="113700"/>
              </a:lnSpc>
              <a:spcBef>
                <a:spcPts val="0"/>
              </a:spcBef>
              <a:spcAft>
                <a:spcPts val="0"/>
              </a:spcAft>
              <a:buNone/>
            </a:pPr>
            <a:r>
              <a:rPr lang="en-US" sz="2000">
                <a:solidFill>
                  <a:schemeClr val="dk1"/>
                </a:solidFill>
                <a:latin typeface="Arial"/>
                <a:ea typeface="Arial"/>
                <a:cs typeface="Arial"/>
                <a:sym typeface="Arial"/>
              </a:rPr>
              <a:t>Direct Jump  (common)</a:t>
            </a:r>
            <a:endParaRPr sz="2000">
              <a:solidFill>
                <a:schemeClr val="dk1"/>
              </a:solidFill>
              <a:latin typeface="Arial"/>
              <a:ea typeface="Arial"/>
              <a:cs typeface="Arial"/>
              <a:sym typeface="Arial"/>
            </a:endParaRPr>
          </a:p>
        </p:txBody>
      </p:sp>
      <p:sp>
        <p:nvSpPr>
          <p:cNvPr id="1262" name="Google Shape;1262;p84"/>
          <p:cNvSpPr txBox="1"/>
          <p:nvPr/>
        </p:nvSpPr>
        <p:spPr>
          <a:xfrm>
            <a:off x="6588759" y="2024380"/>
            <a:ext cx="1552575" cy="718820"/>
          </a:xfrm>
          <a:prstGeom prst="rect">
            <a:avLst/>
          </a:prstGeom>
          <a:noFill/>
          <a:ln>
            <a:noFill/>
          </a:ln>
        </p:spPr>
        <p:txBody>
          <a:bodyPr spcFirstLastPara="1" wrap="square" lIns="0" tIns="12700" rIns="0" bIns="0" anchor="t" anchorCtr="0">
            <a:spAutoFit/>
          </a:bodyPr>
          <a:lstStyle/>
          <a:p>
            <a:pPr marL="62230" marR="5080" lvl="0" indent="-49530" algn="l" rtl="0">
              <a:lnSpc>
                <a:spcPct val="113700"/>
              </a:lnSpc>
              <a:spcBef>
                <a:spcPts val="0"/>
              </a:spcBef>
              <a:spcAft>
                <a:spcPts val="0"/>
              </a:spcAft>
              <a:buNone/>
            </a:pPr>
            <a:r>
              <a:rPr lang="en-US" sz="2000">
                <a:solidFill>
                  <a:schemeClr val="dk1"/>
                </a:solidFill>
                <a:latin typeface="Arial"/>
                <a:ea typeface="Arial"/>
                <a:cs typeface="Arial"/>
                <a:sym typeface="Arial"/>
              </a:rPr>
              <a:t>Indirect Jump  (uncommon)</a:t>
            </a:r>
            <a:endParaRPr sz="2000">
              <a:solidFill>
                <a:schemeClr val="dk1"/>
              </a:solidFill>
              <a:latin typeface="Arial"/>
              <a:ea typeface="Arial"/>
              <a:cs typeface="Arial"/>
              <a:sym typeface="Arial"/>
            </a:endParaRPr>
          </a:p>
        </p:txBody>
      </p:sp>
      <p:sp>
        <p:nvSpPr>
          <p:cNvPr id="1263" name="Google Shape;1263;p84"/>
          <p:cNvSpPr txBox="1"/>
          <p:nvPr/>
        </p:nvSpPr>
        <p:spPr>
          <a:xfrm>
            <a:off x="1115060" y="2961640"/>
            <a:ext cx="132524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Short Jump</a:t>
            </a:r>
            <a:endParaRPr sz="2000">
              <a:solidFill>
                <a:schemeClr val="dk1"/>
              </a:solidFill>
              <a:latin typeface="Arial"/>
              <a:ea typeface="Arial"/>
              <a:cs typeface="Arial"/>
              <a:sym typeface="Arial"/>
            </a:endParaRPr>
          </a:p>
        </p:txBody>
      </p:sp>
      <p:sp>
        <p:nvSpPr>
          <p:cNvPr id="1264" name="Google Shape;1264;p84"/>
          <p:cNvSpPr txBox="1"/>
          <p:nvPr/>
        </p:nvSpPr>
        <p:spPr>
          <a:xfrm>
            <a:off x="3929379" y="2961640"/>
            <a:ext cx="128460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Long Jump</a:t>
            </a:r>
            <a:endParaRPr sz="2000">
              <a:solidFill>
                <a:schemeClr val="dk1"/>
              </a:solidFill>
              <a:latin typeface="Arial"/>
              <a:ea typeface="Arial"/>
              <a:cs typeface="Arial"/>
              <a:sym typeface="Arial"/>
            </a:endParaRPr>
          </a:p>
        </p:txBody>
      </p:sp>
      <p:sp>
        <p:nvSpPr>
          <p:cNvPr id="1265" name="Google Shape;1265;p84"/>
          <p:cNvSpPr txBox="1"/>
          <p:nvPr/>
        </p:nvSpPr>
        <p:spPr>
          <a:xfrm>
            <a:off x="6372859" y="3347719"/>
            <a:ext cx="1984375" cy="1348740"/>
          </a:xfrm>
          <a:prstGeom prst="rect">
            <a:avLst/>
          </a:prstGeom>
          <a:noFill/>
          <a:ln>
            <a:noFill/>
          </a:ln>
        </p:spPr>
        <p:txBody>
          <a:bodyPr spcFirstLastPara="1" wrap="square" lIns="0" tIns="12050" rIns="0" bIns="0" anchor="t" anchorCtr="0">
            <a:spAutoFit/>
          </a:bodyPr>
          <a:lstStyle/>
          <a:p>
            <a:pPr marL="12065" marR="5080" lvl="0" indent="-635" algn="ctr" rtl="0">
              <a:lnSpc>
                <a:spcPct val="113799"/>
              </a:lnSpc>
              <a:spcBef>
                <a:spcPts val="0"/>
              </a:spcBef>
              <a:spcAft>
                <a:spcPts val="0"/>
              </a:spcAft>
              <a:buNone/>
            </a:pPr>
            <a:r>
              <a:rPr lang="en-US" sz="2000">
                <a:solidFill>
                  <a:schemeClr val="dk1"/>
                </a:solidFill>
                <a:latin typeface="Arial"/>
                <a:ea typeface="Arial"/>
                <a:cs typeface="Arial"/>
                <a:sym typeface="Arial"/>
              </a:rPr>
              <a:t>2 or more bytes  Starting with FFH</a:t>
            </a:r>
            <a:endParaRPr sz="2000">
              <a:solidFill>
                <a:schemeClr val="dk1"/>
              </a:solidFill>
              <a:latin typeface="Arial"/>
              <a:ea typeface="Arial"/>
              <a:cs typeface="Arial"/>
              <a:sym typeface="Arial"/>
            </a:endParaRPr>
          </a:p>
          <a:p>
            <a:pPr marL="29844" marR="22860" lvl="0" indent="0" algn="ctr" rtl="0">
              <a:lnSpc>
                <a:spcPct val="111500"/>
              </a:lnSpc>
              <a:spcBef>
                <a:spcPts val="550"/>
              </a:spcBef>
              <a:spcAft>
                <a:spcPts val="0"/>
              </a:spcAft>
              <a:buNone/>
            </a:pPr>
            <a:r>
              <a:rPr lang="en-US" sz="2000">
                <a:solidFill>
                  <a:schemeClr val="dk1"/>
                </a:solidFill>
                <a:latin typeface="Arial"/>
                <a:ea typeface="Arial"/>
                <a:cs typeface="Arial"/>
                <a:sym typeface="Arial"/>
              </a:rPr>
              <a:t>Range: complete  segment</a:t>
            </a:r>
            <a:endParaRPr sz="2000">
              <a:solidFill>
                <a:schemeClr val="dk1"/>
              </a:solidFill>
              <a:latin typeface="Arial"/>
              <a:ea typeface="Arial"/>
              <a:cs typeface="Arial"/>
              <a:sym typeface="Arial"/>
            </a:endParaRPr>
          </a:p>
        </p:txBody>
      </p:sp>
      <p:sp>
        <p:nvSpPr>
          <p:cNvPr id="1266" name="Google Shape;1266;p84"/>
          <p:cNvSpPr txBox="1"/>
          <p:nvPr/>
        </p:nvSpPr>
        <p:spPr>
          <a:xfrm>
            <a:off x="1355089" y="3514090"/>
            <a:ext cx="84391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2 bytes</a:t>
            </a:r>
            <a:endParaRPr sz="2000">
              <a:solidFill>
                <a:schemeClr val="dk1"/>
              </a:solidFill>
              <a:latin typeface="Arial"/>
              <a:ea typeface="Arial"/>
              <a:cs typeface="Arial"/>
              <a:sym typeface="Arial"/>
            </a:endParaRPr>
          </a:p>
        </p:txBody>
      </p:sp>
      <p:sp>
        <p:nvSpPr>
          <p:cNvPr id="1267" name="Google Shape;1267;p84"/>
          <p:cNvSpPr txBox="1"/>
          <p:nvPr/>
        </p:nvSpPr>
        <p:spPr>
          <a:xfrm>
            <a:off x="4149090" y="3514090"/>
            <a:ext cx="84455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3 bytes</a:t>
            </a:r>
            <a:endParaRPr sz="2000">
              <a:solidFill>
                <a:schemeClr val="dk1"/>
              </a:solidFill>
              <a:latin typeface="Arial"/>
              <a:ea typeface="Arial"/>
              <a:cs typeface="Arial"/>
              <a:sym typeface="Arial"/>
            </a:endParaRPr>
          </a:p>
        </p:txBody>
      </p:sp>
      <p:sp>
        <p:nvSpPr>
          <p:cNvPr id="1268" name="Google Shape;1268;p84"/>
          <p:cNvSpPr txBox="1"/>
          <p:nvPr/>
        </p:nvSpPr>
        <p:spPr>
          <a:xfrm>
            <a:off x="1447800" y="4066540"/>
            <a:ext cx="66103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EB r8</a:t>
            </a:r>
            <a:endParaRPr sz="2000">
              <a:solidFill>
                <a:schemeClr val="dk1"/>
              </a:solidFill>
              <a:latin typeface="Arial"/>
              <a:ea typeface="Arial"/>
              <a:cs typeface="Arial"/>
              <a:sym typeface="Arial"/>
            </a:endParaRPr>
          </a:p>
        </p:txBody>
      </p:sp>
      <p:sp>
        <p:nvSpPr>
          <p:cNvPr id="1269" name="Google Shape;1269;p84"/>
          <p:cNvSpPr txBox="1"/>
          <p:nvPr/>
        </p:nvSpPr>
        <p:spPr>
          <a:xfrm>
            <a:off x="4184650" y="4066540"/>
            <a:ext cx="77470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E9 r16</a:t>
            </a:r>
            <a:endParaRPr sz="2000">
              <a:solidFill>
                <a:schemeClr val="dk1"/>
              </a:solidFill>
              <a:latin typeface="Arial"/>
              <a:ea typeface="Arial"/>
              <a:cs typeface="Arial"/>
              <a:sym typeface="Arial"/>
            </a:endParaRPr>
          </a:p>
        </p:txBody>
      </p:sp>
      <p:sp>
        <p:nvSpPr>
          <p:cNvPr id="1270" name="Google Shape;1270;p84"/>
          <p:cNvSpPr txBox="1"/>
          <p:nvPr/>
        </p:nvSpPr>
        <p:spPr>
          <a:xfrm>
            <a:off x="718819" y="4618990"/>
            <a:ext cx="7696834" cy="1163320"/>
          </a:xfrm>
          <a:prstGeom prst="rect">
            <a:avLst/>
          </a:prstGeom>
          <a:noFill/>
          <a:ln>
            <a:noFill/>
          </a:ln>
        </p:spPr>
        <p:txBody>
          <a:bodyPr spcFirstLastPara="1" wrap="square" lIns="0" tIns="12700" rIns="0" bIns="0" anchor="t" anchorCtr="0">
            <a:spAutoFit/>
          </a:bodyPr>
          <a:lstStyle/>
          <a:p>
            <a:pPr marL="475615"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range </a:t>
            </a:r>
            <a:r>
              <a:rPr lang="en-US" sz="2000" u="sng">
                <a:solidFill>
                  <a:schemeClr val="dk1"/>
                </a:solidFill>
                <a:latin typeface="Arial"/>
                <a:ea typeface="Arial"/>
                <a:cs typeface="Arial"/>
                <a:sym typeface="Arial"/>
              </a:rPr>
              <a:t>+</a:t>
            </a:r>
            <a:r>
              <a:rPr lang="en-US" sz="2000">
                <a:solidFill>
                  <a:schemeClr val="dk1"/>
                </a:solidFill>
                <a:latin typeface="Arial"/>
                <a:ea typeface="Arial"/>
                <a:cs typeface="Arial"/>
                <a:sym typeface="Arial"/>
              </a:rPr>
              <a:t> 2</a:t>
            </a:r>
            <a:r>
              <a:rPr lang="en-US" sz="1725" baseline="30000">
                <a:solidFill>
                  <a:schemeClr val="dk1"/>
                </a:solidFill>
                <a:latin typeface="Arial"/>
                <a:ea typeface="Arial"/>
                <a:cs typeface="Arial"/>
                <a:sym typeface="Arial"/>
              </a:rPr>
              <a:t>7	</a:t>
            </a:r>
            <a:r>
              <a:rPr lang="en-US" sz="2000">
                <a:solidFill>
                  <a:schemeClr val="dk1"/>
                </a:solidFill>
                <a:latin typeface="Arial"/>
                <a:ea typeface="Arial"/>
                <a:cs typeface="Arial"/>
                <a:sym typeface="Arial"/>
              </a:rPr>
              <a:t>range </a:t>
            </a:r>
            <a:r>
              <a:rPr lang="en-US" sz="2000" u="sng">
                <a:solidFill>
                  <a:schemeClr val="dk1"/>
                </a:solidFill>
                <a:latin typeface="Arial"/>
                <a:ea typeface="Arial"/>
                <a:cs typeface="Arial"/>
                <a:sym typeface="Arial"/>
              </a:rPr>
              <a:t>+</a:t>
            </a:r>
            <a:r>
              <a:rPr lang="en-US" sz="2000">
                <a:solidFill>
                  <a:schemeClr val="dk1"/>
                </a:solidFill>
                <a:latin typeface="Arial"/>
                <a:ea typeface="Arial"/>
                <a:cs typeface="Arial"/>
                <a:sym typeface="Arial"/>
              </a:rPr>
              <a:t>2</a:t>
            </a:r>
            <a:r>
              <a:rPr lang="en-US" sz="1725" baseline="30000">
                <a:solidFill>
                  <a:schemeClr val="dk1"/>
                </a:solidFill>
                <a:latin typeface="Arial"/>
                <a:ea typeface="Arial"/>
                <a:cs typeface="Arial"/>
                <a:sym typeface="Arial"/>
              </a:rPr>
              <a:t>15</a:t>
            </a:r>
            <a:endParaRPr sz="1725" baseline="30000">
              <a:solidFill>
                <a:schemeClr val="dk1"/>
              </a:solidFill>
              <a:latin typeface="Arial"/>
              <a:ea typeface="Arial"/>
              <a:cs typeface="Arial"/>
              <a:sym typeface="Arial"/>
            </a:endParaRPr>
          </a:p>
          <a:p>
            <a:pPr marL="0" marR="0" lvl="0" indent="0" algn="l" rtl="0">
              <a:lnSpc>
                <a:spcPct val="100000"/>
              </a:lnSpc>
              <a:spcBef>
                <a:spcPts val="15"/>
              </a:spcBef>
              <a:spcAft>
                <a:spcPts val="0"/>
              </a:spcAft>
              <a:buNone/>
            </a:pPr>
            <a:endParaRPr sz="1850">
              <a:solidFill>
                <a:schemeClr val="dk1"/>
              </a:solidFill>
              <a:latin typeface="Times New Roman"/>
              <a:ea typeface="Times New Roman"/>
              <a:cs typeface="Times New Roman"/>
              <a:sym typeface="Times New Roman"/>
            </a:endParaRPr>
          </a:p>
          <a:p>
            <a:pPr marL="2376170" marR="17780" lvl="0" indent="-2350770" algn="l" rtl="0">
              <a:lnSpc>
                <a:spcPct val="111500"/>
              </a:lnSpc>
              <a:spcBef>
                <a:spcPts val="0"/>
              </a:spcBef>
              <a:spcAft>
                <a:spcPts val="0"/>
              </a:spcAft>
              <a:buNone/>
            </a:pPr>
            <a:r>
              <a:rPr lang="en-US" sz="2000">
                <a:solidFill>
                  <a:schemeClr val="dk1"/>
                </a:solidFill>
                <a:latin typeface="Arial"/>
                <a:ea typeface="Arial"/>
                <a:cs typeface="Arial"/>
                <a:sym typeface="Arial"/>
              </a:rPr>
              <a:t>3 Near Jump and 2 Far Jump instructions have the same mnemonic  JMP but different opcodes</a:t>
            </a:r>
            <a:endParaRPr sz="2000">
              <a:solidFill>
                <a:schemeClr val="dk1"/>
              </a:solidFill>
              <a:latin typeface="Arial"/>
              <a:ea typeface="Arial"/>
              <a:cs typeface="Arial"/>
              <a:sym typeface="Arial"/>
            </a:endParaRPr>
          </a:p>
        </p:txBody>
      </p:sp>
      <p:sp>
        <p:nvSpPr>
          <p:cNvPr id="1271" name="Google Shape;1271;p84"/>
          <p:cNvSpPr/>
          <p:nvPr/>
        </p:nvSpPr>
        <p:spPr>
          <a:xfrm>
            <a:off x="6248400" y="1828800"/>
            <a:ext cx="838200" cy="0"/>
          </a:xfrm>
          <a:custGeom>
            <a:avLst/>
            <a:gdLst/>
            <a:ahLst/>
            <a:cxnLst/>
            <a:rect l="l" t="t" r="r" b="b"/>
            <a:pathLst>
              <a:path w="838200" h="120000" extrusionOk="0">
                <a:moveTo>
                  <a:pt x="0" y="0"/>
                </a:moveTo>
                <a:lnTo>
                  <a:pt x="8382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2" name="Google Shape;1272;p84"/>
          <p:cNvSpPr/>
          <p:nvPr/>
        </p:nvSpPr>
        <p:spPr>
          <a:xfrm>
            <a:off x="3276600" y="1828800"/>
            <a:ext cx="914400" cy="0"/>
          </a:xfrm>
          <a:custGeom>
            <a:avLst/>
            <a:gdLst/>
            <a:ahLst/>
            <a:cxnLst/>
            <a:rect l="l" t="t" r="r" b="b"/>
            <a:pathLst>
              <a:path w="914400" h="120000" extrusionOk="0">
                <a:moveTo>
                  <a:pt x="91440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3" name="Google Shape;1273;p84"/>
          <p:cNvSpPr/>
          <p:nvPr/>
        </p:nvSpPr>
        <p:spPr>
          <a:xfrm>
            <a:off x="3276600" y="1828800"/>
            <a:ext cx="0" cy="234950"/>
          </a:xfrm>
          <a:custGeom>
            <a:avLst/>
            <a:gdLst/>
            <a:ahLst/>
            <a:cxnLst/>
            <a:rect l="l" t="t" r="r" b="b"/>
            <a:pathLst>
              <a:path w="120000" h="234950" extrusionOk="0">
                <a:moveTo>
                  <a:pt x="0" y="0"/>
                </a:moveTo>
                <a:lnTo>
                  <a:pt x="0" y="2349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4" name="Google Shape;1274;p84"/>
          <p:cNvSpPr/>
          <p:nvPr/>
        </p:nvSpPr>
        <p:spPr>
          <a:xfrm>
            <a:off x="3238500" y="2058670"/>
            <a:ext cx="76200" cy="74930"/>
          </a:xfrm>
          <a:custGeom>
            <a:avLst/>
            <a:gdLst/>
            <a:ahLst/>
            <a:cxnLst/>
            <a:rect l="l" t="t" r="r" b="b"/>
            <a:pathLst>
              <a:path w="76200" h="74930" extrusionOk="0">
                <a:moveTo>
                  <a:pt x="76200" y="0"/>
                </a:moveTo>
                <a:lnTo>
                  <a:pt x="0" y="0"/>
                </a:lnTo>
                <a:lnTo>
                  <a:pt x="38100" y="74929"/>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5" name="Google Shape;1275;p84"/>
          <p:cNvSpPr/>
          <p:nvPr/>
        </p:nvSpPr>
        <p:spPr>
          <a:xfrm>
            <a:off x="7086600" y="1828800"/>
            <a:ext cx="0" cy="234950"/>
          </a:xfrm>
          <a:custGeom>
            <a:avLst/>
            <a:gdLst/>
            <a:ahLst/>
            <a:cxnLst/>
            <a:rect l="l" t="t" r="r" b="b"/>
            <a:pathLst>
              <a:path w="120000" h="234950" extrusionOk="0">
                <a:moveTo>
                  <a:pt x="0" y="0"/>
                </a:moveTo>
                <a:lnTo>
                  <a:pt x="0" y="2349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6" name="Google Shape;1276;p84"/>
          <p:cNvSpPr/>
          <p:nvPr/>
        </p:nvSpPr>
        <p:spPr>
          <a:xfrm>
            <a:off x="7048500" y="2058670"/>
            <a:ext cx="76200" cy="74930"/>
          </a:xfrm>
          <a:custGeom>
            <a:avLst/>
            <a:gdLst/>
            <a:ahLst/>
            <a:cxnLst/>
            <a:rect l="l" t="t" r="r" b="b"/>
            <a:pathLst>
              <a:path w="76200" h="74930" extrusionOk="0">
                <a:moveTo>
                  <a:pt x="76200" y="0"/>
                </a:moveTo>
                <a:lnTo>
                  <a:pt x="0" y="0"/>
                </a:lnTo>
                <a:lnTo>
                  <a:pt x="38100" y="74929"/>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7" name="Google Shape;1277;p84"/>
          <p:cNvSpPr/>
          <p:nvPr/>
        </p:nvSpPr>
        <p:spPr>
          <a:xfrm>
            <a:off x="1371600" y="2362200"/>
            <a:ext cx="0" cy="767080"/>
          </a:xfrm>
          <a:custGeom>
            <a:avLst/>
            <a:gdLst/>
            <a:ahLst/>
            <a:cxnLst/>
            <a:rect l="l" t="t" r="r" b="b"/>
            <a:pathLst>
              <a:path w="120000" h="767080" extrusionOk="0">
                <a:moveTo>
                  <a:pt x="0" y="0"/>
                </a:moveTo>
                <a:lnTo>
                  <a:pt x="0" y="76707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8" name="Google Shape;1278;p84"/>
          <p:cNvSpPr/>
          <p:nvPr/>
        </p:nvSpPr>
        <p:spPr>
          <a:xfrm>
            <a:off x="1333500" y="3124200"/>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9" name="Google Shape;1279;p84"/>
          <p:cNvSpPr/>
          <p:nvPr/>
        </p:nvSpPr>
        <p:spPr>
          <a:xfrm>
            <a:off x="1371600" y="2362200"/>
            <a:ext cx="685800" cy="0"/>
          </a:xfrm>
          <a:custGeom>
            <a:avLst/>
            <a:gdLst/>
            <a:ahLst/>
            <a:cxnLst/>
            <a:rect l="l" t="t" r="r" b="b"/>
            <a:pathLst>
              <a:path w="685800" h="120000" extrusionOk="0">
                <a:moveTo>
                  <a:pt x="68580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0" name="Google Shape;1280;p84"/>
          <p:cNvSpPr/>
          <p:nvPr/>
        </p:nvSpPr>
        <p:spPr>
          <a:xfrm>
            <a:off x="4191000" y="2362200"/>
            <a:ext cx="533400" cy="0"/>
          </a:xfrm>
          <a:custGeom>
            <a:avLst/>
            <a:gdLst/>
            <a:ahLst/>
            <a:cxnLst/>
            <a:rect l="l" t="t" r="r" b="b"/>
            <a:pathLst>
              <a:path w="533400" h="120000" extrusionOk="0">
                <a:moveTo>
                  <a:pt x="0" y="0"/>
                </a:moveTo>
                <a:lnTo>
                  <a:pt x="5334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1" name="Google Shape;1281;p84"/>
          <p:cNvSpPr/>
          <p:nvPr/>
        </p:nvSpPr>
        <p:spPr>
          <a:xfrm>
            <a:off x="4724400" y="2362200"/>
            <a:ext cx="0" cy="690880"/>
          </a:xfrm>
          <a:custGeom>
            <a:avLst/>
            <a:gdLst/>
            <a:ahLst/>
            <a:cxnLst/>
            <a:rect l="l" t="t" r="r" b="b"/>
            <a:pathLst>
              <a:path w="120000" h="690880" extrusionOk="0">
                <a:moveTo>
                  <a:pt x="0" y="0"/>
                </a:moveTo>
                <a:lnTo>
                  <a:pt x="0" y="69087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2" name="Google Shape;1282;p84"/>
          <p:cNvSpPr/>
          <p:nvPr/>
        </p:nvSpPr>
        <p:spPr>
          <a:xfrm>
            <a:off x="4686300" y="3048000"/>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3" name="Google Shape;1283;p84"/>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85"/>
          <p:cNvSpPr txBox="1">
            <a:spLocks noGrp="1"/>
          </p:cNvSpPr>
          <p:nvPr>
            <p:ph type="title"/>
          </p:nvPr>
        </p:nvSpPr>
        <p:spPr>
          <a:xfrm>
            <a:off x="306070" y="238759"/>
            <a:ext cx="228346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Short Jump</a:t>
            </a:r>
            <a:endParaRPr sz="3200">
              <a:latin typeface="Arial"/>
              <a:ea typeface="Arial"/>
              <a:cs typeface="Arial"/>
              <a:sym typeface="Arial"/>
            </a:endParaRPr>
          </a:p>
        </p:txBody>
      </p:sp>
      <p:sp>
        <p:nvSpPr>
          <p:cNvPr id="1289" name="Google Shape;1289;p85"/>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79</a:t>
            </a:fld>
            <a:endParaRPr/>
          </a:p>
        </p:txBody>
      </p:sp>
      <p:sp>
        <p:nvSpPr>
          <p:cNvPr id="1290" name="Google Shape;1290;p85"/>
          <p:cNvSpPr txBox="1"/>
          <p:nvPr/>
        </p:nvSpPr>
        <p:spPr>
          <a:xfrm>
            <a:off x="77469" y="1071879"/>
            <a:ext cx="8937625" cy="464185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2 byte (EB r8) instruction	Range: -128 to +127 bytes</a:t>
            </a:r>
            <a:endParaRPr sz="2400">
              <a:solidFill>
                <a:schemeClr val="dk1"/>
              </a:solidFill>
              <a:latin typeface="Arial"/>
              <a:ea typeface="Arial"/>
              <a:cs typeface="Arial"/>
              <a:sym typeface="Arial"/>
            </a:endParaRPr>
          </a:p>
          <a:p>
            <a:pPr marL="12700" marR="130810" lvl="0" indent="0" algn="l" rtl="0">
              <a:lnSpc>
                <a:spcPct val="113500"/>
              </a:lnSpc>
              <a:spcBef>
                <a:spcPts val="1660"/>
              </a:spcBef>
              <a:spcAft>
                <a:spcPts val="0"/>
              </a:spcAft>
              <a:buNone/>
            </a:pPr>
            <a:r>
              <a:rPr lang="en-US" sz="2400" i="1">
                <a:solidFill>
                  <a:srgbClr val="0984FF"/>
                </a:solidFill>
                <a:latin typeface="Arial"/>
                <a:ea typeface="Arial"/>
                <a:cs typeface="Arial"/>
                <a:sym typeface="Arial"/>
              </a:rPr>
              <a:t>Backward jump: </a:t>
            </a:r>
            <a:r>
              <a:rPr lang="en-US" sz="2400">
                <a:solidFill>
                  <a:schemeClr val="dk1"/>
                </a:solidFill>
                <a:latin typeface="Arial"/>
                <a:ea typeface="Arial"/>
                <a:cs typeface="Arial"/>
                <a:sym typeface="Arial"/>
              </a:rPr>
              <a:t>Assembler knows the quantum of jump.  Generates Short Jump code if &lt;=128 bytes is the required jump  Generates code for Long Jump if &gt;128 bytes is the required jump</a:t>
            </a:r>
            <a:endParaRPr sz="2400">
              <a:solidFill>
                <a:schemeClr val="dk1"/>
              </a:solidFill>
              <a:latin typeface="Arial"/>
              <a:ea typeface="Arial"/>
              <a:cs typeface="Arial"/>
              <a:sym typeface="Arial"/>
            </a:endParaRPr>
          </a:p>
          <a:p>
            <a:pPr marL="0" marR="0" lvl="0" indent="0" algn="l" rtl="0">
              <a:lnSpc>
                <a:spcPct val="100000"/>
              </a:lnSpc>
              <a:spcBef>
                <a:spcPts val="55"/>
              </a:spcBef>
              <a:spcAft>
                <a:spcPts val="0"/>
              </a:spcAft>
              <a:buNone/>
            </a:pPr>
            <a:endParaRPr sz="3050">
              <a:solidFill>
                <a:schemeClr val="dk1"/>
              </a:solidFill>
              <a:latin typeface="Times New Roman"/>
              <a:ea typeface="Times New Roman"/>
              <a:cs typeface="Times New Roman"/>
              <a:sym typeface="Times New Roman"/>
            </a:endParaRPr>
          </a:p>
          <a:p>
            <a:pPr marL="12700" marR="176530" lvl="0" indent="0" algn="l" rtl="0">
              <a:lnSpc>
                <a:spcPct val="113500"/>
              </a:lnSpc>
              <a:spcBef>
                <a:spcPts val="0"/>
              </a:spcBef>
              <a:spcAft>
                <a:spcPts val="0"/>
              </a:spcAft>
              <a:buNone/>
            </a:pPr>
            <a:r>
              <a:rPr lang="en-US" sz="2400" i="1">
                <a:solidFill>
                  <a:srgbClr val="0984FF"/>
                </a:solidFill>
                <a:latin typeface="Arial"/>
                <a:ea typeface="Arial"/>
                <a:cs typeface="Arial"/>
                <a:sym typeface="Arial"/>
              </a:rPr>
              <a:t>Forward jump: </a:t>
            </a:r>
            <a:r>
              <a:rPr lang="en-US" sz="2400">
                <a:solidFill>
                  <a:schemeClr val="dk1"/>
                </a:solidFill>
                <a:latin typeface="Arial"/>
                <a:ea typeface="Arial"/>
                <a:cs typeface="Arial"/>
                <a:sym typeface="Arial"/>
              </a:rPr>
              <a:t>Assembler doesn’t know jump quantum in pass 1.  Assembler reserves 3 bytes for the forward jump instruction.</a:t>
            </a:r>
            <a:endParaRPr sz="2400">
              <a:solidFill>
                <a:schemeClr val="dk1"/>
              </a:solidFill>
              <a:latin typeface="Arial"/>
              <a:ea typeface="Arial"/>
              <a:cs typeface="Arial"/>
              <a:sym typeface="Arial"/>
            </a:endParaRPr>
          </a:p>
          <a:p>
            <a:pPr marL="12700" marR="793750" lvl="0" indent="0" algn="l" rtl="0">
              <a:lnSpc>
                <a:spcPct val="111249"/>
              </a:lnSpc>
              <a:spcBef>
                <a:spcPts val="665"/>
              </a:spcBef>
              <a:spcAft>
                <a:spcPts val="0"/>
              </a:spcAft>
              <a:buNone/>
            </a:pPr>
            <a:r>
              <a:rPr lang="en-US" sz="2400">
                <a:solidFill>
                  <a:schemeClr val="dk1"/>
                </a:solidFill>
                <a:latin typeface="Arial"/>
                <a:ea typeface="Arial"/>
                <a:cs typeface="Arial"/>
                <a:sym typeface="Arial"/>
              </a:rPr>
              <a:t>If jump distance turns out to be &gt;128 bytes, the instruction is  coded as E9 r16 (E9H = Long jump code).</a:t>
            </a:r>
            <a:endParaRPr sz="2400">
              <a:solidFill>
                <a:schemeClr val="dk1"/>
              </a:solidFill>
              <a:latin typeface="Arial"/>
              <a:ea typeface="Arial"/>
              <a:cs typeface="Arial"/>
              <a:sym typeface="Arial"/>
            </a:endParaRPr>
          </a:p>
          <a:p>
            <a:pPr marL="12700" marR="5080" lvl="0" indent="0" algn="l" rtl="0">
              <a:lnSpc>
                <a:spcPct val="111249"/>
              </a:lnSpc>
              <a:spcBef>
                <a:spcPts val="610"/>
              </a:spcBef>
              <a:spcAft>
                <a:spcPts val="0"/>
              </a:spcAft>
              <a:buNone/>
            </a:pPr>
            <a:r>
              <a:rPr lang="en-US" sz="2400">
                <a:solidFill>
                  <a:schemeClr val="dk1"/>
                </a:solidFill>
                <a:latin typeface="Arial"/>
                <a:ea typeface="Arial"/>
                <a:cs typeface="Arial"/>
                <a:sym typeface="Arial"/>
              </a:rPr>
              <a:t>If jump distance becomes &lt;=128 bytes, the instruction is coded as  EB r8 followed by code for NOP (E8H = Short jump code).</a:t>
            </a:r>
            <a:endParaRPr sz="24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4"/>
          <p:cNvSpPr txBox="1"/>
          <p:nvPr/>
        </p:nvSpPr>
        <p:spPr>
          <a:xfrm>
            <a:off x="402590" y="337820"/>
            <a:ext cx="8526145" cy="1572260"/>
          </a:xfrm>
          <a:prstGeom prst="rect">
            <a:avLst/>
          </a:prstGeom>
          <a:noFill/>
          <a:ln>
            <a:noFill/>
          </a:ln>
        </p:spPr>
        <p:txBody>
          <a:bodyPr spcFirstLastPara="1" wrap="square" lIns="0" tIns="88900" rIns="0" bIns="0" anchor="t" anchorCtr="0">
            <a:spAutoFit/>
          </a:bodyPr>
          <a:lstStyle/>
          <a:p>
            <a:pPr marL="355600" marR="0" lvl="0" indent="-342900" algn="l" rtl="0">
              <a:lnSpc>
                <a:spcPct val="100000"/>
              </a:lnSpc>
              <a:spcBef>
                <a:spcPts val="0"/>
              </a:spcBef>
              <a:spcAft>
                <a:spcPts val="0"/>
              </a:spcAft>
              <a:buClr>
                <a:srgbClr val="000000"/>
              </a:buClr>
              <a:buSzPts val="2400"/>
              <a:buFont typeface="Arial"/>
              <a:buChar char="•"/>
            </a:pPr>
            <a:r>
              <a:rPr lang="en-US" sz="2400" b="1">
                <a:solidFill>
                  <a:srgbClr val="CC3300"/>
                </a:solidFill>
                <a:latin typeface="Arial"/>
                <a:ea typeface="Arial"/>
                <a:cs typeface="Arial"/>
                <a:sym typeface="Arial"/>
              </a:rPr>
              <a:t>Byte 2 has three fields</a:t>
            </a:r>
            <a:endParaRPr sz="2400">
              <a:solidFill>
                <a:schemeClr val="dk1"/>
              </a:solidFill>
              <a:latin typeface="Arial"/>
              <a:ea typeface="Arial"/>
              <a:cs typeface="Arial"/>
              <a:sym typeface="Arial"/>
            </a:endParaRPr>
          </a:p>
          <a:p>
            <a:pPr marL="224790" marR="0" lvl="0" indent="-212090" algn="l" rtl="0">
              <a:lnSpc>
                <a:spcPct val="100000"/>
              </a:lnSpc>
              <a:spcBef>
                <a:spcPts val="500"/>
              </a:spcBef>
              <a:spcAft>
                <a:spcPts val="0"/>
              </a:spcAft>
              <a:buClr>
                <a:srgbClr val="003399"/>
              </a:buClr>
              <a:buSzPts val="2000"/>
              <a:buFont typeface="Arial"/>
              <a:buChar char="–"/>
            </a:pPr>
            <a:r>
              <a:rPr lang="en-US" sz="2000" b="1">
                <a:solidFill>
                  <a:srgbClr val="003399"/>
                </a:solidFill>
                <a:latin typeface="Arial"/>
                <a:ea typeface="Arial"/>
                <a:cs typeface="Arial"/>
                <a:sym typeface="Arial"/>
              </a:rPr>
              <a:t>Mode field (MOD)</a:t>
            </a:r>
            <a:endParaRPr sz="2000">
              <a:solidFill>
                <a:schemeClr val="dk1"/>
              </a:solidFill>
              <a:latin typeface="Arial"/>
              <a:ea typeface="Arial"/>
              <a:cs typeface="Arial"/>
              <a:sym typeface="Arial"/>
            </a:endParaRPr>
          </a:p>
          <a:p>
            <a:pPr marL="224790" marR="0" lvl="0" indent="-212090" algn="l" rtl="0">
              <a:lnSpc>
                <a:spcPct val="100000"/>
              </a:lnSpc>
              <a:spcBef>
                <a:spcPts val="500"/>
              </a:spcBef>
              <a:spcAft>
                <a:spcPts val="0"/>
              </a:spcAft>
              <a:buClr>
                <a:srgbClr val="003399"/>
              </a:buClr>
              <a:buSzPts val="2000"/>
              <a:buFont typeface="Arial"/>
              <a:buChar char="–"/>
            </a:pPr>
            <a:r>
              <a:rPr lang="en-US" sz="2000" b="1">
                <a:solidFill>
                  <a:srgbClr val="003399"/>
                </a:solidFill>
                <a:latin typeface="Arial"/>
                <a:ea typeface="Arial"/>
                <a:cs typeface="Arial"/>
                <a:sym typeface="Arial"/>
              </a:rPr>
              <a:t>Register field (REG) </a:t>
            </a:r>
            <a:r>
              <a:rPr lang="en-US" sz="2000" b="1">
                <a:solidFill>
                  <a:srgbClr val="0984FF"/>
                </a:solidFill>
                <a:latin typeface="Arial"/>
                <a:ea typeface="Arial"/>
                <a:cs typeface="Arial"/>
                <a:sym typeface="Arial"/>
              </a:rPr>
              <a:t>used to identify the register for the first operand</a:t>
            </a:r>
            <a:endParaRPr sz="2000">
              <a:solidFill>
                <a:schemeClr val="dk1"/>
              </a:solidFill>
              <a:latin typeface="Arial"/>
              <a:ea typeface="Arial"/>
              <a:cs typeface="Arial"/>
              <a:sym typeface="Arial"/>
            </a:endParaRPr>
          </a:p>
          <a:p>
            <a:pPr marL="224790" marR="0" lvl="0" indent="-212090" algn="l" rtl="0">
              <a:lnSpc>
                <a:spcPct val="100000"/>
              </a:lnSpc>
              <a:spcBef>
                <a:spcPts val="500"/>
              </a:spcBef>
              <a:spcAft>
                <a:spcPts val="0"/>
              </a:spcAft>
              <a:buClr>
                <a:srgbClr val="003399"/>
              </a:buClr>
              <a:buSzPts val="2000"/>
              <a:buFont typeface="Arial"/>
              <a:buChar char="–"/>
            </a:pPr>
            <a:r>
              <a:rPr lang="en-US" sz="2000" b="1">
                <a:solidFill>
                  <a:srgbClr val="003399"/>
                </a:solidFill>
                <a:latin typeface="Arial"/>
                <a:ea typeface="Arial"/>
                <a:cs typeface="Arial"/>
                <a:sym typeface="Arial"/>
              </a:rPr>
              <a:t>Register/memory field (R/M field)</a:t>
            </a:r>
            <a:endParaRPr sz="2000">
              <a:solidFill>
                <a:schemeClr val="dk1"/>
              </a:solidFill>
              <a:latin typeface="Arial"/>
              <a:ea typeface="Arial"/>
              <a:cs typeface="Arial"/>
              <a:sym typeface="Arial"/>
            </a:endParaRPr>
          </a:p>
        </p:txBody>
      </p:sp>
      <p:sp>
        <p:nvSpPr>
          <p:cNvPr id="121" name="Google Shape;121;p14"/>
          <p:cNvSpPr/>
          <p:nvPr/>
        </p:nvSpPr>
        <p:spPr>
          <a:xfrm>
            <a:off x="2418715" y="2136140"/>
            <a:ext cx="3825240" cy="3429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2" name="Google Shape;122;p14"/>
          <p:cNvSpPr/>
          <p:nvPr/>
        </p:nvSpPr>
        <p:spPr>
          <a:xfrm>
            <a:off x="533400" y="5791200"/>
            <a:ext cx="7595870" cy="77978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14"/>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123825" lvl="0" indent="0" algn="l" rtl="0">
              <a:lnSpc>
                <a:spcPct val="117499"/>
              </a:lnSpc>
              <a:spcBef>
                <a:spcPts val="0"/>
              </a:spcBef>
              <a:spcAft>
                <a:spcPts val="0"/>
              </a:spcAft>
              <a:buNone/>
            </a:pPr>
            <a:fld id="{00000000-1234-1234-1234-123412341234}" type="slidenum">
              <a:rPr lang="en-US"/>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86"/>
          <p:cNvSpPr txBox="1">
            <a:spLocks noGrp="1"/>
          </p:cNvSpPr>
          <p:nvPr>
            <p:ph type="title"/>
          </p:nvPr>
        </p:nvSpPr>
        <p:spPr>
          <a:xfrm>
            <a:off x="229870" y="238759"/>
            <a:ext cx="3615054"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Short Jump contd.</a:t>
            </a:r>
            <a:endParaRPr sz="3200">
              <a:latin typeface="Arial"/>
              <a:ea typeface="Arial"/>
              <a:cs typeface="Arial"/>
              <a:sym typeface="Arial"/>
            </a:endParaRPr>
          </a:p>
        </p:txBody>
      </p:sp>
      <p:sp>
        <p:nvSpPr>
          <p:cNvPr id="1296" name="Google Shape;1296;p86"/>
          <p:cNvSpPr txBox="1"/>
          <p:nvPr/>
        </p:nvSpPr>
        <p:spPr>
          <a:xfrm>
            <a:off x="229870" y="1964690"/>
            <a:ext cx="8314055" cy="1121410"/>
          </a:xfrm>
          <a:prstGeom prst="rect">
            <a:avLst/>
          </a:prstGeom>
          <a:noFill/>
          <a:ln>
            <a:noFill/>
          </a:ln>
        </p:spPr>
        <p:txBody>
          <a:bodyPr spcFirstLastPara="1" wrap="square" lIns="0" tIns="1143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SHORT Assembler Directive</a:t>
            </a:r>
            <a:endParaRPr sz="2000">
              <a:solidFill>
                <a:schemeClr val="dk1"/>
              </a:solidFill>
              <a:latin typeface="Arial"/>
              <a:ea typeface="Arial"/>
              <a:cs typeface="Arial"/>
              <a:sym typeface="Arial"/>
            </a:endParaRPr>
          </a:p>
          <a:p>
            <a:pPr marL="12700" marR="5080" lvl="0" indent="0" algn="l" rtl="0">
              <a:lnSpc>
                <a:spcPct val="111500"/>
              </a:lnSpc>
              <a:spcBef>
                <a:spcPts val="1015"/>
              </a:spcBef>
              <a:spcAft>
                <a:spcPts val="0"/>
              </a:spcAft>
              <a:buNone/>
            </a:pPr>
            <a:r>
              <a:rPr lang="en-US" sz="2000">
                <a:solidFill>
                  <a:schemeClr val="dk1"/>
                </a:solidFill>
                <a:latin typeface="Arial"/>
                <a:ea typeface="Arial"/>
                <a:cs typeface="Arial"/>
                <a:sym typeface="Arial"/>
              </a:rPr>
              <a:t>Assembler generates only 2 byte Short Jump code for forward jump, if the  SHORT assembler directive is used.</a:t>
            </a:r>
            <a:endParaRPr sz="2000">
              <a:solidFill>
                <a:schemeClr val="dk1"/>
              </a:solidFill>
              <a:latin typeface="Arial"/>
              <a:ea typeface="Arial"/>
              <a:cs typeface="Arial"/>
              <a:sym typeface="Arial"/>
            </a:endParaRPr>
          </a:p>
        </p:txBody>
      </p:sp>
      <p:sp>
        <p:nvSpPr>
          <p:cNvPr id="1297" name="Google Shape;1297;p86"/>
          <p:cNvSpPr txBox="1"/>
          <p:nvPr/>
        </p:nvSpPr>
        <p:spPr>
          <a:xfrm>
            <a:off x="7849869" y="3175000"/>
            <a:ext cx="74231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SAME</a:t>
            </a:r>
            <a:endParaRPr sz="2000">
              <a:solidFill>
                <a:schemeClr val="dk1"/>
              </a:solidFill>
              <a:latin typeface="Arial"/>
              <a:ea typeface="Arial"/>
              <a:cs typeface="Arial"/>
              <a:sym typeface="Arial"/>
            </a:endParaRPr>
          </a:p>
        </p:txBody>
      </p:sp>
      <p:sp>
        <p:nvSpPr>
          <p:cNvPr id="1298" name="Google Shape;1298;p86"/>
          <p:cNvSpPr txBox="1"/>
          <p:nvPr/>
        </p:nvSpPr>
        <p:spPr>
          <a:xfrm>
            <a:off x="229870" y="3581400"/>
            <a:ext cx="4025265" cy="613410"/>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Programmer should ensure that the  Jump distance is &lt;=127 bytes</a:t>
            </a:r>
            <a:endParaRPr sz="2000">
              <a:solidFill>
                <a:schemeClr val="dk1"/>
              </a:solidFill>
              <a:latin typeface="Arial"/>
              <a:ea typeface="Arial"/>
              <a:cs typeface="Arial"/>
              <a:sym typeface="Arial"/>
            </a:endParaRPr>
          </a:p>
        </p:txBody>
      </p:sp>
      <p:sp>
        <p:nvSpPr>
          <p:cNvPr id="1299" name="Google Shape;1299;p86"/>
          <p:cNvSpPr txBox="1"/>
          <p:nvPr/>
        </p:nvSpPr>
        <p:spPr>
          <a:xfrm>
            <a:off x="4673600" y="4394200"/>
            <a:ext cx="81343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SAME:</a:t>
            </a:r>
            <a:endParaRPr sz="2000">
              <a:solidFill>
                <a:schemeClr val="dk1"/>
              </a:solidFill>
              <a:latin typeface="Arial"/>
              <a:ea typeface="Arial"/>
              <a:cs typeface="Arial"/>
              <a:sym typeface="Arial"/>
            </a:endParaRPr>
          </a:p>
        </p:txBody>
      </p:sp>
      <p:sp>
        <p:nvSpPr>
          <p:cNvPr id="1300" name="Google Shape;1300;p86"/>
          <p:cNvSpPr txBox="1"/>
          <p:nvPr/>
        </p:nvSpPr>
        <p:spPr>
          <a:xfrm>
            <a:off x="5908040" y="3073400"/>
            <a:ext cx="1518920" cy="1651000"/>
          </a:xfrm>
          <a:prstGeom prst="rect">
            <a:avLst/>
          </a:prstGeom>
          <a:noFill/>
          <a:ln>
            <a:noFill/>
          </a:ln>
        </p:spPr>
        <p:txBody>
          <a:bodyPr spcFirstLastPara="1" wrap="square" lIns="0" tIns="114300" rIns="0" bIns="0" anchor="t" anchorCtr="0">
            <a:spAutoFit/>
          </a:bodyPr>
          <a:lstStyle/>
          <a:p>
            <a:pPr marL="635" marR="0" lvl="0" indent="0" algn="ctr" rtl="0">
              <a:lnSpc>
                <a:spcPct val="100000"/>
              </a:lnSpc>
              <a:spcBef>
                <a:spcPts val="0"/>
              </a:spcBef>
              <a:spcAft>
                <a:spcPts val="0"/>
              </a:spcAft>
              <a:buNone/>
            </a:pPr>
            <a:r>
              <a:rPr lang="en-US" sz="2000">
                <a:solidFill>
                  <a:schemeClr val="dk1"/>
                </a:solidFill>
                <a:latin typeface="Arial"/>
                <a:ea typeface="Arial"/>
                <a:cs typeface="Arial"/>
                <a:sym typeface="Arial"/>
              </a:rPr>
              <a:t>JMP </a:t>
            </a:r>
            <a:r>
              <a:rPr lang="en-US" sz="2000" b="1">
                <a:solidFill>
                  <a:schemeClr val="dk1"/>
                </a:solidFill>
                <a:latin typeface="Arial"/>
                <a:ea typeface="Arial"/>
                <a:cs typeface="Arial"/>
                <a:sym typeface="Arial"/>
              </a:rPr>
              <a:t>SHORT</a:t>
            </a:r>
            <a:endParaRPr sz="2000">
              <a:solidFill>
                <a:schemeClr val="dk1"/>
              </a:solidFill>
              <a:latin typeface="Arial"/>
              <a:ea typeface="Arial"/>
              <a:cs typeface="Arial"/>
              <a:sym typeface="Arial"/>
            </a:endParaRPr>
          </a:p>
          <a:p>
            <a:pPr marL="1905" marR="0" lvl="0" indent="0" algn="ctr" rtl="0">
              <a:lnSpc>
                <a:spcPct val="100000"/>
              </a:lnSpc>
              <a:spcBef>
                <a:spcPts val="800"/>
              </a:spcBef>
              <a:spcAft>
                <a:spcPts val="0"/>
              </a:spcAft>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1905" marR="0" lvl="0" indent="0" algn="ctr" rtl="0">
              <a:lnSpc>
                <a:spcPct val="100000"/>
              </a:lnSpc>
              <a:spcBef>
                <a:spcPts val="800"/>
              </a:spcBef>
              <a:spcAft>
                <a:spcPts val="0"/>
              </a:spcAft>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0" marR="0" lvl="0" indent="0" algn="ctr" rtl="0">
              <a:lnSpc>
                <a:spcPct val="100000"/>
              </a:lnSpc>
              <a:spcBef>
                <a:spcPts val="800"/>
              </a:spcBef>
              <a:spcAft>
                <a:spcPts val="0"/>
              </a:spcAft>
              <a:buNone/>
            </a:pPr>
            <a:r>
              <a:rPr lang="en-US" sz="2000">
                <a:solidFill>
                  <a:schemeClr val="dk1"/>
                </a:solidFill>
                <a:latin typeface="Arial"/>
                <a:ea typeface="Arial"/>
                <a:cs typeface="Arial"/>
                <a:sym typeface="Arial"/>
              </a:rPr>
              <a:t>MOV CX, DX</a:t>
            </a:r>
            <a:endParaRPr sz="2000">
              <a:solidFill>
                <a:schemeClr val="dk1"/>
              </a:solidFill>
              <a:latin typeface="Arial"/>
              <a:ea typeface="Arial"/>
              <a:cs typeface="Arial"/>
              <a:sym typeface="Arial"/>
            </a:endParaRPr>
          </a:p>
        </p:txBody>
      </p:sp>
      <p:sp>
        <p:nvSpPr>
          <p:cNvPr id="1301" name="Google Shape;1301;p86"/>
          <p:cNvSpPr/>
          <p:nvPr/>
        </p:nvSpPr>
        <p:spPr>
          <a:xfrm>
            <a:off x="4419600" y="3962400"/>
            <a:ext cx="152400" cy="1447800"/>
          </a:xfrm>
          <a:custGeom>
            <a:avLst/>
            <a:gdLst/>
            <a:ahLst/>
            <a:cxnLst/>
            <a:rect l="l" t="t" r="r" b="b"/>
            <a:pathLst>
              <a:path w="152400" h="1447800" extrusionOk="0">
                <a:moveTo>
                  <a:pt x="152400" y="0"/>
                </a:moveTo>
                <a:lnTo>
                  <a:pt x="124420" y="10279"/>
                </a:lnTo>
                <a:lnTo>
                  <a:pt x="100012" y="37464"/>
                </a:lnTo>
                <a:lnTo>
                  <a:pt x="82748" y="76080"/>
                </a:lnTo>
                <a:lnTo>
                  <a:pt x="76200" y="120650"/>
                </a:lnTo>
                <a:lnTo>
                  <a:pt x="76200" y="603250"/>
                </a:lnTo>
                <a:lnTo>
                  <a:pt x="69651" y="647283"/>
                </a:lnTo>
                <a:lnTo>
                  <a:pt x="52387" y="685958"/>
                </a:lnTo>
                <a:lnTo>
                  <a:pt x="27979" y="713442"/>
                </a:lnTo>
                <a:lnTo>
                  <a:pt x="0" y="723900"/>
                </a:lnTo>
                <a:lnTo>
                  <a:pt x="27979" y="734179"/>
                </a:lnTo>
                <a:lnTo>
                  <a:pt x="52387" y="761364"/>
                </a:lnTo>
                <a:lnTo>
                  <a:pt x="69651" y="799980"/>
                </a:lnTo>
                <a:lnTo>
                  <a:pt x="76200" y="844550"/>
                </a:lnTo>
                <a:lnTo>
                  <a:pt x="76200" y="1327150"/>
                </a:lnTo>
                <a:lnTo>
                  <a:pt x="82748" y="1371183"/>
                </a:lnTo>
                <a:lnTo>
                  <a:pt x="100012" y="1409858"/>
                </a:lnTo>
                <a:lnTo>
                  <a:pt x="124420" y="1437342"/>
                </a:lnTo>
                <a:lnTo>
                  <a:pt x="152400" y="14478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2" name="Google Shape;1302;p86"/>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87"/>
          <p:cNvSpPr txBox="1">
            <a:spLocks noGrp="1"/>
          </p:cNvSpPr>
          <p:nvPr>
            <p:ph type="title"/>
          </p:nvPr>
        </p:nvSpPr>
        <p:spPr>
          <a:xfrm>
            <a:off x="229870" y="355600"/>
            <a:ext cx="221488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Long Jump</a:t>
            </a:r>
            <a:endParaRPr sz="3200">
              <a:latin typeface="Arial"/>
              <a:ea typeface="Arial"/>
              <a:cs typeface="Arial"/>
              <a:sym typeface="Arial"/>
            </a:endParaRPr>
          </a:p>
        </p:txBody>
      </p:sp>
      <p:sp>
        <p:nvSpPr>
          <p:cNvPr id="1308" name="Google Shape;1308;p87"/>
          <p:cNvSpPr txBox="1"/>
          <p:nvPr/>
        </p:nvSpPr>
        <p:spPr>
          <a:xfrm>
            <a:off x="229870" y="1572514"/>
            <a:ext cx="6370955" cy="1257300"/>
          </a:xfrm>
          <a:prstGeom prst="rect">
            <a:avLst/>
          </a:prstGeom>
          <a:noFill/>
          <a:ln>
            <a:noFill/>
          </a:ln>
        </p:spPr>
        <p:txBody>
          <a:bodyPr spcFirstLastPara="1" wrap="square" lIns="0" tIns="1289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3-byte (E9 r16) instruction	Range: -32768 to +32767 bytes</a:t>
            </a:r>
            <a:endParaRPr sz="1800">
              <a:solidFill>
                <a:schemeClr val="dk1"/>
              </a:solidFill>
              <a:latin typeface="Arial"/>
              <a:ea typeface="Arial"/>
              <a:cs typeface="Arial"/>
              <a:sym typeface="Arial"/>
            </a:endParaRPr>
          </a:p>
          <a:p>
            <a:pPr marL="12700" marR="0" lvl="0" indent="0" algn="l" rtl="0">
              <a:lnSpc>
                <a:spcPct val="100000"/>
              </a:lnSpc>
              <a:spcBef>
                <a:spcPts val="1019"/>
              </a:spcBef>
              <a:spcAft>
                <a:spcPts val="0"/>
              </a:spcAft>
              <a:buNone/>
            </a:pPr>
            <a:r>
              <a:rPr lang="en-US" sz="2000">
                <a:solidFill>
                  <a:schemeClr val="dk1"/>
                </a:solidFill>
                <a:latin typeface="Arial"/>
                <a:ea typeface="Arial"/>
                <a:cs typeface="Arial"/>
                <a:sym typeface="Arial"/>
              </a:rPr>
              <a:t>Long Jump can cover entire 64K bytes of Code segment</a:t>
            </a:r>
            <a:endParaRPr sz="2000">
              <a:solidFill>
                <a:schemeClr val="dk1"/>
              </a:solidFill>
              <a:latin typeface="Arial"/>
              <a:ea typeface="Arial"/>
              <a:cs typeface="Arial"/>
              <a:sym typeface="Arial"/>
            </a:endParaRPr>
          </a:p>
          <a:p>
            <a:pPr marL="4155440" marR="0" lvl="0" indent="0" algn="l" rtl="0">
              <a:lnSpc>
                <a:spcPct val="100000"/>
              </a:lnSpc>
              <a:spcBef>
                <a:spcPts val="800"/>
              </a:spcBef>
              <a:spcAft>
                <a:spcPts val="0"/>
              </a:spcAft>
              <a:buNone/>
            </a:pPr>
            <a:r>
              <a:rPr lang="en-US" sz="2000">
                <a:solidFill>
                  <a:schemeClr val="dk1"/>
                </a:solidFill>
                <a:latin typeface="Arial"/>
                <a:ea typeface="Arial"/>
                <a:cs typeface="Arial"/>
                <a:sym typeface="Arial"/>
              </a:rPr>
              <a:t>CS:0000H</a:t>
            </a:r>
            <a:endParaRPr sz="2000">
              <a:solidFill>
                <a:schemeClr val="dk1"/>
              </a:solidFill>
              <a:latin typeface="Arial"/>
              <a:ea typeface="Arial"/>
              <a:cs typeface="Arial"/>
              <a:sym typeface="Arial"/>
            </a:endParaRPr>
          </a:p>
        </p:txBody>
      </p:sp>
      <p:sp>
        <p:nvSpPr>
          <p:cNvPr id="1309" name="Google Shape;1309;p87"/>
          <p:cNvSpPr txBox="1"/>
          <p:nvPr/>
        </p:nvSpPr>
        <p:spPr>
          <a:xfrm>
            <a:off x="229870" y="3312159"/>
            <a:ext cx="1946910" cy="1179830"/>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Long Jump can  handle it as jump  quantum is</a:t>
            </a:r>
            <a:endParaRPr sz="2000">
              <a:solidFill>
                <a:schemeClr val="dk1"/>
              </a:solidFill>
              <a:latin typeface="Arial"/>
              <a:ea typeface="Arial"/>
              <a:cs typeface="Arial"/>
              <a:sym typeface="Arial"/>
            </a:endParaRPr>
          </a:p>
          <a:p>
            <a:pPr marL="12700" marR="0" lvl="0" indent="0" algn="l" rtl="0">
              <a:lnSpc>
                <a:spcPct val="109250"/>
              </a:lnSpc>
              <a:spcBef>
                <a:spcPts val="0"/>
              </a:spcBef>
              <a:spcAft>
                <a:spcPts val="0"/>
              </a:spcAft>
              <a:buNone/>
            </a:pPr>
            <a:r>
              <a:rPr lang="en-US" sz="2000">
                <a:solidFill>
                  <a:schemeClr val="dk1"/>
                </a:solidFill>
                <a:latin typeface="Arial"/>
                <a:ea typeface="Arial"/>
                <a:cs typeface="Arial"/>
                <a:sym typeface="Arial"/>
              </a:rPr>
              <a:t>&lt;=32767</a:t>
            </a:r>
            <a:endParaRPr sz="2000">
              <a:solidFill>
                <a:schemeClr val="dk1"/>
              </a:solidFill>
              <a:latin typeface="Arial"/>
              <a:ea typeface="Arial"/>
              <a:cs typeface="Arial"/>
              <a:sym typeface="Arial"/>
            </a:endParaRPr>
          </a:p>
        </p:txBody>
      </p:sp>
      <p:sp>
        <p:nvSpPr>
          <p:cNvPr id="1310" name="Google Shape;1310;p87"/>
          <p:cNvSpPr txBox="1"/>
          <p:nvPr/>
        </p:nvSpPr>
        <p:spPr>
          <a:xfrm>
            <a:off x="4372609" y="3312159"/>
            <a:ext cx="120015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CS:8000H</a:t>
            </a:r>
            <a:endParaRPr sz="2000">
              <a:solidFill>
                <a:schemeClr val="dk1"/>
              </a:solidFill>
              <a:latin typeface="Arial"/>
              <a:ea typeface="Arial"/>
              <a:cs typeface="Arial"/>
              <a:sym typeface="Arial"/>
            </a:endParaRPr>
          </a:p>
        </p:txBody>
      </p:sp>
      <p:sp>
        <p:nvSpPr>
          <p:cNvPr id="1311" name="Google Shape;1311;p87"/>
          <p:cNvSpPr txBox="1"/>
          <p:nvPr/>
        </p:nvSpPr>
        <p:spPr>
          <a:xfrm>
            <a:off x="6327140" y="3210559"/>
            <a:ext cx="1363345" cy="1244600"/>
          </a:xfrm>
          <a:prstGeom prst="rect">
            <a:avLst/>
          </a:prstGeom>
          <a:noFill/>
          <a:ln>
            <a:noFill/>
          </a:ln>
        </p:spPr>
        <p:txBody>
          <a:bodyPr spcFirstLastPara="1" wrap="square" lIns="0" tIns="1143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JMP FRWD</a:t>
            </a:r>
            <a:endParaRPr sz="2000">
              <a:solidFill>
                <a:schemeClr val="dk1"/>
              </a:solidFill>
              <a:latin typeface="Arial"/>
              <a:ea typeface="Arial"/>
              <a:cs typeface="Arial"/>
              <a:sym typeface="Arial"/>
            </a:endParaRPr>
          </a:p>
          <a:p>
            <a:pPr marL="1143635" marR="0" lvl="0" indent="0" algn="l" rtl="0">
              <a:lnSpc>
                <a:spcPct val="100000"/>
              </a:lnSpc>
              <a:spcBef>
                <a:spcPts val="800"/>
              </a:spcBef>
              <a:spcAft>
                <a:spcPts val="0"/>
              </a:spcAft>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1143635" marR="0" lvl="0" indent="0" algn="l" rtl="0">
              <a:lnSpc>
                <a:spcPct val="100000"/>
              </a:lnSpc>
              <a:spcBef>
                <a:spcPts val="800"/>
              </a:spcBef>
              <a:spcAft>
                <a:spcPts val="0"/>
              </a:spcAft>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312" name="Google Shape;1312;p87"/>
          <p:cNvSpPr txBox="1"/>
          <p:nvPr/>
        </p:nvSpPr>
        <p:spPr>
          <a:xfrm>
            <a:off x="3210560" y="4531359"/>
            <a:ext cx="100647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FRWD =</a:t>
            </a:r>
            <a:endParaRPr sz="2000">
              <a:solidFill>
                <a:schemeClr val="dk1"/>
              </a:solidFill>
              <a:latin typeface="Arial"/>
              <a:ea typeface="Arial"/>
              <a:cs typeface="Arial"/>
              <a:sym typeface="Arial"/>
            </a:endParaRPr>
          </a:p>
        </p:txBody>
      </p:sp>
      <p:sp>
        <p:nvSpPr>
          <p:cNvPr id="1313" name="Google Shape;1313;p87"/>
          <p:cNvSpPr txBox="1"/>
          <p:nvPr/>
        </p:nvSpPr>
        <p:spPr>
          <a:xfrm>
            <a:off x="4372609" y="4531359"/>
            <a:ext cx="125476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CS:FFFFH</a:t>
            </a:r>
            <a:endParaRPr sz="2000">
              <a:solidFill>
                <a:schemeClr val="dk1"/>
              </a:solidFill>
              <a:latin typeface="Arial"/>
              <a:ea typeface="Arial"/>
              <a:cs typeface="Arial"/>
              <a:sym typeface="Arial"/>
            </a:endParaRPr>
          </a:p>
        </p:txBody>
      </p:sp>
      <p:sp>
        <p:nvSpPr>
          <p:cNvPr id="1314" name="Google Shape;1314;p87"/>
          <p:cNvSpPr/>
          <p:nvPr/>
        </p:nvSpPr>
        <p:spPr>
          <a:xfrm>
            <a:off x="2667000" y="3733800"/>
            <a:ext cx="76200" cy="1524000"/>
          </a:xfrm>
          <a:custGeom>
            <a:avLst/>
            <a:gdLst/>
            <a:ahLst/>
            <a:cxnLst/>
            <a:rect l="l" t="t" r="r" b="b"/>
            <a:pathLst>
              <a:path w="76200" h="1524000" extrusionOk="0">
                <a:moveTo>
                  <a:pt x="76200" y="0"/>
                </a:moveTo>
                <a:lnTo>
                  <a:pt x="62210" y="10914"/>
                </a:lnTo>
                <a:lnTo>
                  <a:pt x="50006" y="39687"/>
                </a:lnTo>
                <a:lnTo>
                  <a:pt x="41374" y="80367"/>
                </a:lnTo>
                <a:lnTo>
                  <a:pt x="38100" y="127000"/>
                </a:lnTo>
                <a:lnTo>
                  <a:pt x="38100" y="635000"/>
                </a:lnTo>
                <a:lnTo>
                  <a:pt x="34825" y="681632"/>
                </a:lnTo>
                <a:lnTo>
                  <a:pt x="26193" y="722312"/>
                </a:lnTo>
                <a:lnTo>
                  <a:pt x="13989" y="751085"/>
                </a:lnTo>
                <a:lnTo>
                  <a:pt x="0" y="762000"/>
                </a:lnTo>
                <a:lnTo>
                  <a:pt x="13989" y="772914"/>
                </a:lnTo>
                <a:lnTo>
                  <a:pt x="26193" y="801687"/>
                </a:lnTo>
                <a:lnTo>
                  <a:pt x="34825" y="842367"/>
                </a:lnTo>
                <a:lnTo>
                  <a:pt x="38100" y="889000"/>
                </a:lnTo>
                <a:lnTo>
                  <a:pt x="38100" y="1397000"/>
                </a:lnTo>
                <a:lnTo>
                  <a:pt x="41374" y="1443632"/>
                </a:lnTo>
                <a:lnTo>
                  <a:pt x="50006" y="1484312"/>
                </a:lnTo>
                <a:lnTo>
                  <a:pt x="62210" y="1513085"/>
                </a:lnTo>
                <a:lnTo>
                  <a:pt x="76200" y="15240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5" name="Google Shape;1315;p87"/>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88"/>
          <p:cNvSpPr txBox="1">
            <a:spLocks noGrp="1"/>
          </p:cNvSpPr>
          <p:nvPr>
            <p:ph type="title"/>
          </p:nvPr>
        </p:nvSpPr>
        <p:spPr>
          <a:xfrm>
            <a:off x="229870" y="314959"/>
            <a:ext cx="354647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Long Jump contd.</a:t>
            </a:r>
            <a:endParaRPr sz="3200">
              <a:latin typeface="Arial"/>
              <a:ea typeface="Arial"/>
              <a:cs typeface="Arial"/>
              <a:sym typeface="Arial"/>
            </a:endParaRPr>
          </a:p>
        </p:txBody>
      </p:sp>
      <p:sp>
        <p:nvSpPr>
          <p:cNvPr id="1321" name="Google Shape;1321;p88"/>
          <p:cNvSpPr txBox="1"/>
          <p:nvPr/>
        </p:nvSpPr>
        <p:spPr>
          <a:xfrm>
            <a:off x="306070" y="1686559"/>
            <a:ext cx="525208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It can cover entire 64K bytes of Code segment</a:t>
            </a:r>
            <a:endParaRPr sz="2000">
              <a:solidFill>
                <a:schemeClr val="dk1"/>
              </a:solidFill>
              <a:latin typeface="Arial"/>
              <a:ea typeface="Arial"/>
              <a:cs typeface="Arial"/>
              <a:sym typeface="Arial"/>
            </a:endParaRPr>
          </a:p>
        </p:txBody>
      </p:sp>
      <p:sp>
        <p:nvSpPr>
          <p:cNvPr id="1322" name="Google Shape;1322;p88"/>
          <p:cNvSpPr txBox="1"/>
          <p:nvPr/>
        </p:nvSpPr>
        <p:spPr>
          <a:xfrm>
            <a:off x="306070" y="2499359"/>
            <a:ext cx="1946910" cy="1179830"/>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Long Jump can  handle it as jump  quantum is</a:t>
            </a:r>
            <a:endParaRPr sz="2000">
              <a:solidFill>
                <a:schemeClr val="dk1"/>
              </a:solidFill>
              <a:latin typeface="Arial"/>
              <a:ea typeface="Arial"/>
              <a:cs typeface="Arial"/>
              <a:sym typeface="Arial"/>
            </a:endParaRPr>
          </a:p>
          <a:p>
            <a:pPr marL="12700" marR="0" lvl="0" indent="0" algn="l" rtl="0">
              <a:lnSpc>
                <a:spcPct val="109250"/>
              </a:lnSpc>
              <a:spcBef>
                <a:spcPts val="0"/>
              </a:spcBef>
              <a:spcAft>
                <a:spcPts val="0"/>
              </a:spcAft>
              <a:buNone/>
            </a:pPr>
            <a:r>
              <a:rPr lang="en-US" sz="2000">
                <a:solidFill>
                  <a:schemeClr val="dk1"/>
                </a:solidFill>
                <a:latin typeface="Arial"/>
                <a:ea typeface="Arial"/>
                <a:cs typeface="Arial"/>
                <a:sym typeface="Arial"/>
              </a:rPr>
              <a:t>&lt;=32768</a:t>
            </a:r>
            <a:endParaRPr sz="2000">
              <a:solidFill>
                <a:schemeClr val="dk1"/>
              </a:solidFill>
              <a:latin typeface="Arial"/>
              <a:ea typeface="Arial"/>
              <a:cs typeface="Arial"/>
              <a:sym typeface="Arial"/>
            </a:endParaRPr>
          </a:p>
        </p:txBody>
      </p:sp>
      <p:sp>
        <p:nvSpPr>
          <p:cNvPr id="1323" name="Google Shape;1323;p88"/>
          <p:cNvSpPr txBox="1"/>
          <p:nvPr/>
        </p:nvSpPr>
        <p:spPr>
          <a:xfrm>
            <a:off x="3211829" y="2499359"/>
            <a:ext cx="100520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BKWD =</a:t>
            </a:r>
            <a:endParaRPr sz="2000">
              <a:solidFill>
                <a:schemeClr val="dk1"/>
              </a:solidFill>
              <a:latin typeface="Arial"/>
              <a:ea typeface="Arial"/>
              <a:cs typeface="Arial"/>
              <a:sym typeface="Arial"/>
            </a:endParaRPr>
          </a:p>
        </p:txBody>
      </p:sp>
      <p:sp>
        <p:nvSpPr>
          <p:cNvPr id="1324" name="Google Shape;1324;p88"/>
          <p:cNvSpPr txBox="1"/>
          <p:nvPr/>
        </p:nvSpPr>
        <p:spPr>
          <a:xfrm>
            <a:off x="4372609" y="2499359"/>
            <a:ext cx="120015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CS:0000H</a:t>
            </a:r>
            <a:endParaRPr sz="2000">
              <a:solidFill>
                <a:schemeClr val="dk1"/>
              </a:solidFill>
              <a:latin typeface="Arial"/>
              <a:ea typeface="Arial"/>
              <a:cs typeface="Arial"/>
              <a:sym typeface="Arial"/>
            </a:endParaRPr>
          </a:p>
        </p:txBody>
      </p:sp>
      <p:sp>
        <p:nvSpPr>
          <p:cNvPr id="1325" name="Google Shape;1325;p88"/>
          <p:cNvSpPr txBox="1"/>
          <p:nvPr/>
        </p:nvSpPr>
        <p:spPr>
          <a:xfrm>
            <a:off x="4372609" y="3312159"/>
            <a:ext cx="120015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CS:8000H</a:t>
            </a:r>
            <a:endParaRPr sz="2000">
              <a:solidFill>
                <a:schemeClr val="dk1"/>
              </a:solidFill>
              <a:latin typeface="Arial"/>
              <a:ea typeface="Arial"/>
              <a:cs typeface="Arial"/>
              <a:sym typeface="Arial"/>
            </a:endParaRPr>
          </a:p>
        </p:txBody>
      </p:sp>
      <p:sp>
        <p:nvSpPr>
          <p:cNvPr id="1326" name="Google Shape;1326;p88"/>
          <p:cNvSpPr txBox="1"/>
          <p:nvPr/>
        </p:nvSpPr>
        <p:spPr>
          <a:xfrm>
            <a:off x="6672580" y="3210559"/>
            <a:ext cx="1362075" cy="1244600"/>
          </a:xfrm>
          <a:prstGeom prst="rect">
            <a:avLst/>
          </a:prstGeom>
          <a:noFill/>
          <a:ln>
            <a:noFill/>
          </a:ln>
        </p:spPr>
        <p:txBody>
          <a:bodyPr spcFirstLastPara="1" wrap="square" lIns="0" tIns="114300" rIns="0" bIns="0" anchor="t" anchorCtr="0">
            <a:spAutoFit/>
          </a:bodyPr>
          <a:lstStyle/>
          <a:p>
            <a:pPr marL="0" marR="0" lvl="0" indent="0" algn="ctr" rtl="0">
              <a:lnSpc>
                <a:spcPct val="100000"/>
              </a:lnSpc>
              <a:spcBef>
                <a:spcPts val="0"/>
              </a:spcBef>
              <a:spcAft>
                <a:spcPts val="0"/>
              </a:spcAft>
              <a:buNone/>
            </a:pPr>
            <a:r>
              <a:rPr lang="en-US" sz="2000">
                <a:solidFill>
                  <a:schemeClr val="dk1"/>
                </a:solidFill>
                <a:latin typeface="Arial"/>
                <a:ea typeface="Arial"/>
                <a:cs typeface="Arial"/>
                <a:sym typeface="Arial"/>
              </a:rPr>
              <a:t>JMP BKWD</a:t>
            </a:r>
            <a:endParaRPr sz="2000">
              <a:solidFill>
                <a:schemeClr val="dk1"/>
              </a:solidFill>
              <a:latin typeface="Arial"/>
              <a:ea typeface="Arial"/>
              <a:cs typeface="Arial"/>
              <a:sym typeface="Arial"/>
            </a:endParaRPr>
          </a:p>
          <a:p>
            <a:pPr marL="1905" marR="0" lvl="0" indent="0" algn="ctr" rtl="0">
              <a:lnSpc>
                <a:spcPct val="100000"/>
              </a:lnSpc>
              <a:spcBef>
                <a:spcPts val="800"/>
              </a:spcBef>
              <a:spcAft>
                <a:spcPts val="0"/>
              </a:spcAft>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marL="1905" marR="0" lvl="0" indent="0" algn="ctr" rtl="0">
              <a:lnSpc>
                <a:spcPct val="100000"/>
              </a:lnSpc>
              <a:spcBef>
                <a:spcPts val="800"/>
              </a:spcBef>
              <a:spcAft>
                <a:spcPts val="0"/>
              </a:spcAft>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327" name="Google Shape;1327;p88"/>
          <p:cNvSpPr txBox="1"/>
          <p:nvPr/>
        </p:nvSpPr>
        <p:spPr>
          <a:xfrm>
            <a:off x="4372609" y="4531359"/>
            <a:ext cx="125476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CS:FFFFH</a:t>
            </a:r>
            <a:endParaRPr sz="2000">
              <a:solidFill>
                <a:schemeClr val="dk1"/>
              </a:solidFill>
              <a:latin typeface="Arial"/>
              <a:ea typeface="Arial"/>
              <a:cs typeface="Arial"/>
              <a:sym typeface="Arial"/>
            </a:endParaRPr>
          </a:p>
        </p:txBody>
      </p:sp>
      <p:sp>
        <p:nvSpPr>
          <p:cNvPr id="1328" name="Google Shape;1328;p88"/>
          <p:cNvSpPr/>
          <p:nvPr/>
        </p:nvSpPr>
        <p:spPr>
          <a:xfrm>
            <a:off x="2514600" y="2743200"/>
            <a:ext cx="76200" cy="1371600"/>
          </a:xfrm>
          <a:custGeom>
            <a:avLst/>
            <a:gdLst/>
            <a:ahLst/>
            <a:cxnLst/>
            <a:rect l="l" t="t" r="r" b="b"/>
            <a:pathLst>
              <a:path w="76200" h="1371600" extrusionOk="0">
                <a:moveTo>
                  <a:pt x="76200" y="0"/>
                </a:moveTo>
                <a:lnTo>
                  <a:pt x="62210" y="9822"/>
                </a:lnTo>
                <a:lnTo>
                  <a:pt x="50006" y="35718"/>
                </a:lnTo>
                <a:lnTo>
                  <a:pt x="41374" y="72330"/>
                </a:lnTo>
                <a:lnTo>
                  <a:pt x="38100" y="114300"/>
                </a:lnTo>
                <a:lnTo>
                  <a:pt x="38100" y="571500"/>
                </a:lnTo>
                <a:lnTo>
                  <a:pt x="34825" y="613469"/>
                </a:lnTo>
                <a:lnTo>
                  <a:pt x="26193" y="650081"/>
                </a:lnTo>
                <a:lnTo>
                  <a:pt x="13989" y="675977"/>
                </a:lnTo>
                <a:lnTo>
                  <a:pt x="0" y="685800"/>
                </a:lnTo>
                <a:lnTo>
                  <a:pt x="13989" y="695622"/>
                </a:lnTo>
                <a:lnTo>
                  <a:pt x="26193" y="721518"/>
                </a:lnTo>
                <a:lnTo>
                  <a:pt x="34825" y="758130"/>
                </a:lnTo>
                <a:lnTo>
                  <a:pt x="38100" y="800100"/>
                </a:lnTo>
                <a:lnTo>
                  <a:pt x="38100" y="1257300"/>
                </a:lnTo>
                <a:lnTo>
                  <a:pt x="41374" y="1299269"/>
                </a:lnTo>
                <a:lnTo>
                  <a:pt x="50006" y="1335881"/>
                </a:lnTo>
                <a:lnTo>
                  <a:pt x="62210" y="1361777"/>
                </a:lnTo>
                <a:lnTo>
                  <a:pt x="76200" y="13716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9" name="Google Shape;1329;p88"/>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89"/>
          <p:cNvSpPr txBox="1">
            <a:spLocks noGrp="1"/>
          </p:cNvSpPr>
          <p:nvPr>
            <p:ph type="title"/>
          </p:nvPr>
        </p:nvSpPr>
        <p:spPr>
          <a:xfrm>
            <a:off x="306070" y="314959"/>
            <a:ext cx="535241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Long Jump or Short Jump?</a:t>
            </a:r>
            <a:endParaRPr sz="3200">
              <a:latin typeface="Arial"/>
              <a:ea typeface="Arial"/>
              <a:cs typeface="Arial"/>
              <a:sym typeface="Arial"/>
            </a:endParaRPr>
          </a:p>
        </p:txBody>
      </p:sp>
      <p:sp>
        <p:nvSpPr>
          <p:cNvPr id="1335" name="Google Shape;1335;p89"/>
          <p:cNvSpPr txBox="1"/>
          <p:nvPr/>
        </p:nvSpPr>
        <p:spPr>
          <a:xfrm>
            <a:off x="306070" y="2608579"/>
            <a:ext cx="1630680" cy="1068070"/>
          </a:xfrm>
          <a:prstGeom prst="rect">
            <a:avLst/>
          </a:prstGeom>
          <a:noFill/>
          <a:ln>
            <a:noFill/>
          </a:ln>
        </p:spPr>
        <p:txBody>
          <a:bodyPr spcFirstLastPara="1" wrap="square" lIns="0" tIns="30475" rIns="0" bIns="0" anchor="t" anchorCtr="0">
            <a:spAutoFit/>
          </a:bodyPr>
          <a:lstStyle/>
          <a:p>
            <a:pPr marL="12700" marR="5080" lvl="0" indent="0" algn="l" rtl="0">
              <a:lnSpc>
                <a:spcPct val="93400"/>
              </a:lnSpc>
              <a:spcBef>
                <a:spcPts val="0"/>
              </a:spcBef>
              <a:spcAft>
                <a:spcPts val="0"/>
              </a:spcAft>
              <a:buNone/>
            </a:pPr>
            <a:r>
              <a:rPr lang="en-US" sz="1800">
                <a:solidFill>
                  <a:schemeClr val="dk1"/>
                </a:solidFill>
                <a:latin typeface="Arial"/>
                <a:ea typeface="Arial"/>
                <a:cs typeface="Arial"/>
                <a:sym typeface="Arial"/>
              </a:rPr>
              <a:t>Can be treated  as a small  (20H) backward  branch!</a:t>
            </a:r>
            <a:endParaRPr sz="1800">
              <a:solidFill>
                <a:schemeClr val="dk1"/>
              </a:solidFill>
              <a:latin typeface="Arial"/>
              <a:ea typeface="Arial"/>
              <a:cs typeface="Arial"/>
              <a:sym typeface="Arial"/>
            </a:endParaRPr>
          </a:p>
        </p:txBody>
      </p:sp>
      <p:sp>
        <p:nvSpPr>
          <p:cNvPr id="1336" name="Google Shape;1336;p89"/>
          <p:cNvSpPr txBox="1"/>
          <p:nvPr/>
        </p:nvSpPr>
        <p:spPr>
          <a:xfrm>
            <a:off x="3506470" y="1982470"/>
            <a:ext cx="10769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CS:0000H</a:t>
            </a:r>
            <a:endParaRPr sz="1800">
              <a:solidFill>
                <a:schemeClr val="dk1"/>
              </a:solidFill>
              <a:latin typeface="Arial"/>
              <a:ea typeface="Arial"/>
              <a:cs typeface="Arial"/>
              <a:sym typeface="Arial"/>
            </a:endParaRPr>
          </a:p>
        </p:txBody>
      </p:sp>
      <p:sp>
        <p:nvSpPr>
          <p:cNvPr id="1337" name="Google Shape;1337;p89"/>
          <p:cNvSpPr txBox="1"/>
          <p:nvPr/>
        </p:nvSpPr>
        <p:spPr>
          <a:xfrm>
            <a:off x="7341869" y="2352040"/>
            <a:ext cx="1497330" cy="1123950"/>
          </a:xfrm>
          <a:prstGeom prst="rect">
            <a:avLst/>
          </a:prstGeom>
          <a:noFill/>
          <a:ln>
            <a:noFill/>
          </a:ln>
        </p:spPr>
        <p:txBody>
          <a:bodyPr spcFirstLastPara="1" wrap="square" lIns="0" tIns="12700" rIns="0" bIns="0" anchor="t" anchorCtr="0">
            <a:spAutoFit/>
          </a:bodyPr>
          <a:lstStyle/>
          <a:p>
            <a:pPr marL="12700" marR="0" lvl="0" indent="0" algn="l" rtl="0">
              <a:lnSpc>
                <a:spcPct val="115833"/>
              </a:lnSpc>
              <a:spcBef>
                <a:spcPts val="0"/>
              </a:spcBef>
              <a:spcAft>
                <a:spcPts val="0"/>
              </a:spcAft>
              <a:buNone/>
            </a:pPr>
            <a:r>
              <a:rPr lang="en-US" sz="1800">
                <a:solidFill>
                  <a:schemeClr val="dk1"/>
                </a:solidFill>
                <a:latin typeface="Arial"/>
                <a:ea typeface="Arial"/>
                <a:cs typeface="Arial"/>
                <a:sym typeface="Arial"/>
              </a:rPr>
              <a:t>Jump distance</a:t>
            </a:r>
            <a:endParaRPr sz="1800">
              <a:solidFill>
                <a:schemeClr val="dk1"/>
              </a:solidFill>
              <a:latin typeface="Arial"/>
              <a:ea typeface="Arial"/>
              <a:cs typeface="Arial"/>
              <a:sym typeface="Arial"/>
            </a:endParaRPr>
          </a:p>
          <a:p>
            <a:pPr marL="102870" marR="0" lvl="0" indent="0" algn="l" rtl="0">
              <a:lnSpc>
                <a:spcPct val="111888"/>
              </a:lnSpc>
              <a:spcBef>
                <a:spcPts val="0"/>
              </a:spcBef>
              <a:spcAft>
                <a:spcPts val="0"/>
              </a:spcAft>
              <a:buNone/>
            </a:pPr>
            <a:r>
              <a:rPr lang="en-US" sz="1800">
                <a:solidFill>
                  <a:schemeClr val="dk1"/>
                </a:solidFill>
                <a:latin typeface="Arial"/>
                <a:ea typeface="Arial"/>
                <a:cs typeface="Arial"/>
                <a:sym typeface="Arial"/>
              </a:rPr>
              <a:t>=FFE0H. Too</a:t>
            </a:r>
            <a:endParaRPr sz="1800">
              <a:solidFill>
                <a:schemeClr val="dk1"/>
              </a:solidFill>
              <a:latin typeface="Arial"/>
              <a:ea typeface="Arial"/>
              <a:cs typeface="Arial"/>
              <a:sym typeface="Arial"/>
            </a:endParaRPr>
          </a:p>
          <a:p>
            <a:pPr marL="497205" marR="0" lvl="0" indent="0" algn="l" rtl="0">
              <a:lnSpc>
                <a:spcPct val="116111"/>
              </a:lnSpc>
              <a:spcBef>
                <a:spcPts val="0"/>
              </a:spcBef>
              <a:spcAft>
                <a:spcPts val="0"/>
              </a:spcAft>
              <a:buNone/>
            </a:pPr>
            <a:r>
              <a:rPr lang="en-US" sz="1800">
                <a:solidFill>
                  <a:schemeClr val="dk1"/>
                </a:solidFill>
                <a:latin typeface="Arial"/>
                <a:ea typeface="Arial"/>
                <a:cs typeface="Arial"/>
                <a:sym typeface="Arial"/>
              </a:rPr>
              <a:t>very long</a:t>
            </a:r>
            <a:endParaRPr sz="1800">
              <a:solidFill>
                <a:schemeClr val="dk1"/>
              </a:solidFill>
              <a:latin typeface="Arial"/>
              <a:ea typeface="Arial"/>
              <a:cs typeface="Arial"/>
              <a:sym typeface="Arial"/>
            </a:endParaRPr>
          </a:p>
          <a:p>
            <a:pPr marL="169545" marR="0" lvl="0" indent="0" algn="l" rtl="0">
              <a:lnSpc>
                <a:spcPct val="100000"/>
              </a:lnSpc>
              <a:spcBef>
                <a:spcPts val="300"/>
              </a:spcBef>
              <a:spcAft>
                <a:spcPts val="0"/>
              </a:spcAft>
              <a:buNone/>
            </a:pPr>
            <a:r>
              <a:rPr lang="en-US" sz="1800">
                <a:solidFill>
                  <a:schemeClr val="dk1"/>
                </a:solidFill>
                <a:latin typeface="Arial"/>
                <a:ea typeface="Arial"/>
                <a:cs typeface="Arial"/>
                <a:sym typeface="Arial"/>
              </a:rPr>
              <a:t>forward jump</a:t>
            </a:r>
            <a:endParaRPr sz="1800">
              <a:solidFill>
                <a:schemeClr val="dk1"/>
              </a:solidFill>
              <a:latin typeface="Arial"/>
              <a:ea typeface="Arial"/>
              <a:cs typeface="Arial"/>
              <a:sym typeface="Arial"/>
            </a:endParaRPr>
          </a:p>
        </p:txBody>
      </p:sp>
      <p:sp>
        <p:nvSpPr>
          <p:cNvPr id="1338" name="Google Shape;1338;p89"/>
          <p:cNvSpPr txBox="1"/>
          <p:nvPr/>
        </p:nvSpPr>
        <p:spPr>
          <a:xfrm>
            <a:off x="3506470" y="2626359"/>
            <a:ext cx="1115060" cy="764540"/>
          </a:xfrm>
          <a:prstGeom prst="rect">
            <a:avLst/>
          </a:prstGeom>
          <a:noFill/>
          <a:ln>
            <a:noFill/>
          </a:ln>
        </p:spPr>
        <p:txBody>
          <a:bodyPr spcFirstLastPara="1" wrap="square" lIns="0" tIns="12700" rIns="0" bIns="0" anchor="t" anchorCtr="0">
            <a:spAutoFit/>
          </a:bodyPr>
          <a:lstStyle/>
          <a:p>
            <a:pPr marL="12700" marR="5080" lvl="0" indent="0" algn="l" rtl="0">
              <a:lnSpc>
                <a:spcPct val="134700"/>
              </a:lnSpc>
              <a:spcBef>
                <a:spcPts val="0"/>
              </a:spcBef>
              <a:spcAft>
                <a:spcPts val="0"/>
              </a:spcAft>
              <a:buNone/>
            </a:pPr>
            <a:r>
              <a:rPr lang="en-US" sz="1800">
                <a:solidFill>
                  <a:schemeClr val="dk1"/>
                </a:solidFill>
                <a:latin typeface="Arial"/>
                <a:ea typeface="Arial"/>
                <a:cs typeface="Arial"/>
                <a:sym typeface="Arial"/>
              </a:rPr>
              <a:t>CS:000DH  CS:0010H</a:t>
            </a:r>
            <a:endParaRPr sz="1800">
              <a:solidFill>
                <a:schemeClr val="dk1"/>
              </a:solidFill>
              <a:latin typeface="Arial"/>
              <a:ea typeface="Arial"/>
              <a:cs typeface="Arial"/>
              <a:sym typeface="Arial"/>
            </a:endParaRPr>
          </a:p>
        </p:txBody>
      </p:sp>
      <p:sp>
        <p:nvSpPr>
          <p:cNvPr id="1339" name="Google Shape;1339;p89"/>
          <p:cNvSpPr txBox="1"/>
          <p:nvPr/>
        </p:nvSpPr>
        <p:spPr>
          <a:xfrm>
            <a:off x="5481320" y="1887220"/>
            <a:ext cx="1228090" cy="1873250"/>
          </a:xfrm>
          <a:prstGeom prst="rect">
            <a:avLst/>
          </a:prstGeom>
          <a:noFill/>
          <a:ln>
            <a:noFill/>
          </a:ln>
        </p:spPr>
        <p:txBody>
          <a:bodyPr spcFirstLastPara="1" wrap="square" lIns="0" tIns="107950" rIns="0" bIns="0" anchor="t" anchorCtr="0">
            <a:spAutoFit/>
          </a:bodyPr>
          <a:lstStyle/>
          <a:p>
            <a:pPr marL="1270" marR="0" lvl="0" indent="0" algn="ctr" rtl="0">
              <a:lnSpc>
                <a:spcPct val="100000"/>
              </a:lnSpc>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1270" marR="0" lvl="0" indent="0" algn="ctr" rtl="0">
              <a:lnSpc>
                <a:spcPct val="100000"/>
              </a:lnSpc>
              <a:spcBef>
                <a:spcPts val="75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0" marR="0" lvl="0" indent="0" algn="ctr" rtl="0">
              <a:lnSpc>
                <a:spcPct val="100000"/>
              </a:lnSpc>
              <a:spcBef>
                <a:spcPts val="750"/>
              </a:spcBef>
              <a:spcAft>
                <a:spcPts val="0"/>
              </a:spcAft>
              <a:buNone/>
            </a:pPr>
            <a:r>
              <a:rPr lang="en-US" sz="1800">
                <a:solidFill>
                  <a:schemeClr val="dk1"/>
                </a:solidFill>
                <a:latin typeface="Arial"/>
                <a:ea typeface="Arial"/>
                <a:cs typeface="Arial"/>
                <a:sym typeface="Arial"/>
              </a:rPr>
              <a:t>JMP FRWD</a:t>
            </a:r>
            <a:endParaRPr sz="1800">
              <a:solidFill>
                <a:schemeClr val="dk1"/>
              </a:solidFill>
              <a:latin typeface="Arial"/>
              <a:ea typeface="Arial"/>
              <a:cs typeface="Arial"/>
              <a:sym typeface="Arial"/>
            </a:endParaRPr>
          </a:p>
          <a:p>
            <a:pPr marL="1270" marR="0" lvl="0" indent="0" algn="ctr" rtl="0">
              <a:lnSpc>
                <a:spcPct val="100000"/>
              </a:lnSpc>
              <a:spcBef>
                <a:spcPts val="75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1270" marR="0" lvl="0" indent="0" algn="ctr" rtl="0">
              <a:lnSpc>
                <a:spcPct val="100000"/>
              </a:lnSpc>
              <a:spcBef>
                <a:spcPts val="75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340" name="Google Shape;1340;p89"/>
          <p:cNvSpPr txBox="1"/>
          <p:nvPr/>
        </p:nvSpPr>
        <p:spPr>
          <a:xfrm>
            <a:off x="2506979" y="3829050"/>
            <a:ext cx="8439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FRWD=</a:t>
            </a:r>
            <a:endParaRPr sz="1800">
              <a:solidFill>
                <a:schemeClr val="dk1"/>
              </a:solidFill>
              <a:latin typeface="Arial"/>
              <a:ea typeface="Arial"/>
              <a:cs typeface="Arial"/>
              <a:sym typeface="Arial"/>
            </a:endParaRPr>
          </a:p>
        </p:txBody>
      </p:sp>
      <p:sp>
        <p:nvSpPr>
          <p:cNvPr id="1341" name="Google Shape;1341;p89"/>
          <p:cNvSpPr txBox="1"/>
          <p:nvPr/>
        </p:nvSpPr>
        <p:spPr>
          <a:xfrm>
            <a:off x="3506470" y="3733800"/>
            <a:ext cx="1130300" cy="764540"/>
          </a:xfrm>
          <a:prstGeom prst="rect">
            <a:avLst/>
          </a:prstGeom>
          <a:noFill/>
          <a:ln>
            <a:noFill/>
          </a:ln>
        </p:spPr>
        <p:txBody>
          <a:bodyPr spcFirstLastPara="1" wrap="square" lIns="0" tIns="12700" rIns="0" bIns="0" anchor="t" anchorCtr="0">
            <a:spAutoFit/>
          </a:bodyPr>
          <a:lstStyle/>
          <a:p>
            <a:pPr marL="12700" marR="5080" lvl="0" indent="0" algn="l" rtl="0">
              <a:lnSpc>
                <a:spcPct val="134700"/>
              </a:lnSpc>
              <a:spcBef>
                <a:spcPts val="0"/>
              </a:spcBef>
              <a:spcAft>
                <a:spcPts val="0"/>
              </a:spcAft>
              <a:buNone/>
            </a:pPr>
            <a:r>
              <a:rPr lang="en-US" sz="1800">
                <a:solidFill>
                  <a:schemeClr val="dk1"/>
                </a:solidFill>
                <a:latin typeface="Arial"/>
                <a:ea typeface="Arial"/>
                <a:cs typeface="Arial"/>
                <a:sym typeface="Arial"/>
              </a:rPr>
              <a:t>CS:FFF0H  CS:FFFFH</a:t>
            </a:r>
            <a:endParaRPr sz="1800">
              <a:solidFill>
                <a:schemeClr val="dk1"/>
              </a:solidFill>
              <a:latin typeface="Arial"/>
              <a:ea typeface="Arial"/>
              <a:cs typeface="Arial"/>
              <a:sym typeface="Arial"/>
            </a:endParaRPr>
          </a:p>
        </p:txBody>
      </p:sp>
      <p:sp>
        <p:nvSpPr>
          <p:cNvPr id="1342" name="Google Shape;1342;p89"/>
          <p:cNvSpPr/>
          <p:nvPr/>
        </p:nvSpPr>
        <p:spPr>
          <a:xfrm>
            <a:off x="3200400" y="2286000"/>
            <a:ext cx="0" cy="1371600"/>
          </a:xfrm>
          <a:custGeom>
            <a:avLst/>
            <a:gdLst/>
            <a:ahLst/>
            <a:cxnLst/>
            <a:rect l="l" t="t" r="r" b="b"/>
            <a:pathLst>
              <a:path w="120000" h="1371600" extrusionOk="0">
                <a:moveTo>
                  <a:pt x="0" y="137160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3" name="Google Shape;1343;p89"/>
          <p:cNvSpPr/>
          <p:nvPr/>
        </p:nvSpPr>
        <p:spPr>
          <a:xfrm>
            <a:off x="2057400" y="2286000"/>
            <a:ext cx="1143000" cy="0"/>
          </a:xfrm>
          <a:custGeom>
            <a:avLst/>
            <a:gdLst/>
            <a:ahLst/>
            <a:cxnLst/>
            <a:rect l="l" t="t" r="r" b="b"/>
            <a:pathLst>
              <a:path w="1143000" h="120000" extrusionOk="0">
                <a:moveTo>
                  <a:pt x="114300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4" name="Google Shape;1344;p89"/>
          <p:cNvSpPr/>
          <p:nvPr/>
        </p:nvSpPr>
        <p:spPr>
          <a:xfrm>
            <a:off x="2057400" y="2286000"/>
            <a:ext cx="0" cy="2819400"/>
          </a:xfrm>
          <a:custGeom>
            <a:avLst/>
            <a:gdLst/>
            <a:ahLst/>
            <a:cxnLst/>
            <a:rect l="l" t="t" r="r" b="b"/>
            <a:pathLst>
              <a:path w="120000" h="2819400" extrusionOk="0">
                <a:moveTo>
                  <a:pt x="0" y="0"/>
                </a:moveTo>
                <a:lnTo>
                  <a:pt x="0" y="28194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5" name="Google Shape;1345;p89"/>
          <p:cNvSpPr/>
          <p:nvPr/>
        </p:nvSpPr>
        <p:spPr>
          <a:xfrm>
            <a:off x="2057400" y="5105400"/>
            <a:ext cx="533400" cy="0"/>
          </a:xfrm>
          <a:custGeom>
            <a:avLst/>
            <a:gdLst/>
            <a:ahLst/>
            <a:cxnLst/>
            <a:rect l="l" t="t" r="r" b="b"/>
            <a:pathLst>
              <a:path w="533400" h="120000" extrusionOk="0">
                <a:moveTo>
                  <a:pt x="0" y="0"/>
                </a:moveTo>
                <a:lnTo>
                  <a:pt x="5334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6" name="Google Shape;1346;p89"/>
          <p:cNvSpPr/>
          <p:nvPr/>
        </p:nvSpPr>
        <p:spPr>
          <a:xfrm>
            <a:off x="2590800" y="4794250"/>
            <a:ext cx="0" cy="311150"/>
          </a:xfrm>
          <a:custGeom>
            <a:avLst/>
            <a:gdLst/>
            <a:ahLst/>
            <a:cxnLst/>
            <a:rect l="l" t="t" r="r" b="b"/>
            <a:pathLst>
              <a:path w="120000" h="311150" extrusionOk="0">
                <a:moveTo>
                  <a:pt x="0" y="31115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7" name="Google Shape;1347;p89"/>
          <p:cNvSpPr/>
          <p:nvPr/>
        </p:nvSpPr>
        <p:spPr>
          <a:xfrm>
            <a:off x="2552700" y="4724400"/>
            <a:ext cx="76200" cy="74930"/>
          </a:xfrm>
          <a:custGeom>
            <a:avLst/>
            <a:gdLst/>
            <a:ahLst/>
            <a:cxnLst/>
            <a:rect l="l" t="t" r="r" b="b"/>
            <a:pathLst>
              <a:path w="76200" h="74929" extrusionOk="0">
                <a:moveTo>
                  <a:pt x="38100" y="0"/>
                </a:moveTo>
                <a:lnTo>
                  <a:pt x="0" y="74930"/>
                </a:lnTo>
                <a:lnTo>
                  <a:pt x="76200" y="74930"/>
                </a:lnTo>
                <a:lnTo>
                  <a:pt x="381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8" name="Google Shape;1348;p89"/>
          <p:cNvSpPr/>
          <p:nvPr/>
        </p:nvSpPr>
        <p:spPr>
          <a:xfrm>
            <a:off x="7162800" y="3429000"/>
            <a:ext cx="0" cy="1149350"/>
          </a:xfrm>
          <a:custGeom>
            <a:avLst/>
            <a:gdLst/>
            <a:ahLst/>
            <a:cxnLst/>
            <a:rect l="l" t="t" r="r" b="b"/>
            <a:pathLst>
              <a:path w="120000" h="1149350" extrusionOk="0">
                <a:moveTo>
                  <a:pt x="0" y="0"/>
                </a:moveTo>
                <a:lnTo>
                  <a:pt x="0" y="11493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9" name="Google Shape;1349;p89"/>
          <p:cNvSpPr/>
          <p:nvPr/>
        </p:nvSpPr>
        <p:spPr>
          <a:xfrm>
            <a:off x="7124700" y="4573270"/>
            <a:ext cx="76200" cy="74930"/>
          </a:xfrm>
          <a:custGeom>
            <a:avLst/>
            <a:gdLst/>
            <a:ahLst/>
            <a:cxnLst/>
            <a:rect l="l" t="t" r="r" b="b"/>
            <a:pathLst>
              <a:path w="76200" h="74929" extrusionOk="0">
                <a:moveTo>
                  <a:pt x="76200" y="0"/>
                </a:moveTo>
                <a:lnTo>
                  <a:pt x="0" y="0"/>
                </a:lnTo>
                <a:lnTo>
                  <a:pt x="38100" y="74929"/>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0" name="Google Shape;1350;p89"/>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90"/>
          <p:cNvSpPr txBox="1">
            <a:spLocks noGrp="1"/>
          </p:cNvSpPr>
          <p:nvPr>
            <p:ph type="title"/>
          </p:nvPr>
        </p:nvSpPr>
        <p:spPr>
          <a:xfrm>
            <a:off x="306070" y="238759"/>
            <a:ext cx="535241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Long Jump or Short Jump?</a:t>
            </a:r>
            <a:endParaRPr sz="3200">
              <a:latin typeface="Arial"/>
              <a:ea typeface="Arial"/>
              <a:cs typeface="Arial"/>
              <a:sym typeface="Arial"/>
            </a:endParaRPr>
          </a:p>
        </p:txBody>
      </p:sp>
      <p:sp>
        <p:nvSpPr>
          <p:cNvPr id="1356" name="Google Shape;1356;p90"/>
          <p:cNvSpPr txBox="1"/>
          <p:nvPr/>
        </p:nvSpPr>
        <p:spPr>
          <a:xfrm>
            <a:off x="306070" y="2608579"/>
            <a:ext cx="1533525" cy="1068070"/>
          </a:xfrm>
          <a:prstGeom prst="rect">
            <a:avLst/>
          </a:prstGeom>
          <a:noFill/>
          <a:ln>
            <a:noFill/>
          </a:ln>
        </p:spPr>
        <p:txBody>
          <a:bodyPr spcFirstLastPara="1" wrap="square" lIns="0" tIns="30475" rIns="0" bIns="0" anchor="t" anchorCtr="0">
            <a:spAutoFit/>
          </a:bodyPr>
          <a:lstStyle/>
          <a:p>
            <a:pPr marL="12700" marR="5080" lvl="0" indent="0" algn="l" rtl="0">
              <a:lnSpc>
                <a:spcPct val="93400"/>
              </a:lnSpc>
              <a:spcBef>
                <a:spcPts val="0"/>
              </a:spcBef>
              <a:spcAft>
                <a:spcPts val="0"/>
              </a:spcAft>
              <a:buNone/>
            </a:pPr>
            <a:r>
              <a:rPr lang="en-US" sz="1800">
                <a:solidFill>
                  <a:schemeClr val="dk1"/>
                </a:solidFill>
                <a:latin typeface="Arial"/>
                <a:ea typeface="Arial"/>
                <a:cs typeface="Arial"/>
                <a:sym typeface="Arial"/>
              </a:rPr>
              <a:t>Can be treated  as a small  (20H) forward  branch!</a:t>
            </a:r>
            <a:endParaRPr sz="1800">
              <a:solidFill>
                <a:schemeClr val="dk1"/>
              </a:solidFill>
              <a:latin typeface="Arial"/>
              <a:ea typeface="Arial"/>
              <a:cs typeface="Arial"/>
              <a:sym typeface="Arial"/>
            </a:endParaRPr>
          </a:p>
        </p:txBody>
      </p:sp>
      <p:sp>
        <p:nvSpPr>
          <p:cNvPr id="1357" name="Google Shape;1357;p90"/>
          <p:cNvSpPr txBox="1"/>
          <p:nvPr/>
        </p:nvSpPr>
        <p:spPr>
          <a:xfrm>
            <a:off x="3506470" y="1982470"/>
            <a:ext cx="10769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CS:0000H</a:t>
            </a:r>
            <a:endParaRPr sz="1800">
              <a:solidFill>
                <a:schemeClr val="dk1"/>
              </a:solidFill>
              <a:latin typeface="Arial"/>
              <a:ea typeface="Arial"/>
              <a:cs typeface="Arial"/>
              <a:sym typeface="Arial"/>
            </a:endParaRPr>
          </a:p>
        </p:txBody>
      </p:sp>
      <p:sp>
        <p:nvSpPr>
          <p:cNvPr id="1358" name="Google Shape;1358;p90"/>
          <p:cNvSpPr txBox="1"/>
          <p:nvPr/>
        </p:nvSpPr>
        <p:spPr>
          <a:xfrm>
            <a:off x="7284719" y="2352040"/>
            <a:ext cx="1554480" cy="1123950"/>
          </a:xfrm>
          <a:prstGeom prst="rect">
            <a:avLst/>
          </a:prstGeom>
          <a:noFill/>
          <a:ln>
            <a:noFill/>
          </a:ln>
        </p:spPr>
        <p:txBody>
          <a:bodyPr spcFirstLastPara="1" wrap="square" lIns="0" tIns="12700" rIns="0" bIns="0" anchor="t" anchorCtr="0">
            <a:spAutoFit/>
          </a:bodyPr>
          <a:lstStyle/>
          <a:p>
            <a:pPr marL="69850" marR="0" lvl="0" indent="0" algn="l" rtl="0">
              <a:lnSpc>
                <a:spcPct val="115833"/>
              </a:lnSpc>
              <a:spcBef>
                <a:spcPts val="0"/>
              </a:spcBef>
              <a:spcAft>
                <a:spcPts val="0"/>
              </a:spcAft>
              <a:buNone/>
            </a:pPr>
            <a:r>
              <a:rPr lang="en-US" sz="1800">
                <a:solidFill>
                  <a:schemeClr val="dk1"/>
                </a:solidFill>
                <a:latin typeface="Arial"/>
                <a:ea typeface="Arial"/>
                <a:cs typeface="Arial"/>
                <a:sym typeface="Arial"/>
              </a:rPr>
              <a:t>Jump distance</a:t>
            </a:r>
            <a:endParaRPr sz="1800">
              <a:solidFill>
                <a:schemeClr val="dk1"/>
              </a:solidFill>
              <a:latin typeface="Arial"/>
              <a:ea typeface="Arial"/>
              <a:cs typeface="Arial"/>
              <a:sym typeface="Arial"/>
            </a:endParaRPr>
          </a:p>
          <a:p>
            <a:pPr marL="160020" marR="0" lvl="0" indent="0" algn="l" rtl="0">
              <a:lnSpc>
                <a:spcPct val="111888"/>
              </a:lnSpc>
              <a:spcBef>
                <a:spcPts val="0"/>
              </a:spcBef>
              <a:spcAft>
                <a:spcPts val="0"/>
              </a:spcAft>
              <a:buNone/>
            </a:pPr>
            <a:r>
              <a:rPr lang="en-US" sz="1800">
                <a:solidFill>
                  <a:schemeClr val="dk1"/>
                </a:solidFill>
                <a:latin typeface="Arial"/>
                <a:ea typeface="Arial"/>
                <a:cs typeface="Arial"/>
                <a:sym typeface="Arial"/>
              </a:rPr>
              <a:t>=FFE0H. Too</a:t>
            </a:r>
            <a:endParaRPr sz="1800">
              <a:solidFill>
                <a:schemeClr val="dk1"/>
              </a:solidFill>
              <a:latin typeface="Arial"/>
              <a:ea typeface="Arial"/>
              <a:cs typeface="Arial"/>
              <a:sym typeface="Arial"/>
            </a:endParaRPr>
          </a:p>
          <a:p>
            <a:pPr marL="554355" marR="0" lvl="0" indent="0" algn="l" rtl="0">
              <a:lnSpc>
                <a:spcPct val="116111"/>
              </a:lnSpc>
              <a:spcBef>
                <a:spcPts val="0"/>
              </a:spcBef>
              <a:spcAft>
                <a:spcPts val="0"/>
              </a:spcAft>
              <a:buNone/>
            </a:pPr>
            <a:r>
              <a:rPr lang="en-US" sz="1800">
                <a:solidFill>
                  <a:schemeClr val="dk1"/>
                </a:solidFill>
                <a:latin typeface="Arial"/>
                <a:ea typeface="Arial"/>
                <a:cs typeface="Arial"/>
                <a:sym typeface="Arial"/>
              </a:rPr>
              <a:t>very long</a:t>
            </a:r>
            <a:endParaRPr sz="1800">
              <a:solidFill>
                <a:schemeClr val="dk1"/>
              </a:solidFill>
              <a:latin typeface="Arial"/>
              <a:ea typeface="Arial"/>
              <a:cs typeface="Arial"/>
              <a:sym typeface="Arial"/>
            </a:endParaRPr>
          </a:p>
          <a:p>
            <a:pPr marL="12700" marR="0" lvl="0" indent="0" algn="l" rtl="0">
              <a:lnSpc>
                <a:spcPct val="100000"/>
              </a:lnSpc>
              <a:spcBef>
                <a:spcPts val="300"/>
              </a:spcBef>
              <a:spcAft>
                <a:spcPts val="0"/>
              </a:spcAft>
              <a:buNone/>
            </a:pPr>
            <a:r>
              <a:rPr lang="en-US" sz="1800">
                <a:solidFill>
                  <a:schemeClr val="dk1"/>
                </a:solidFill>
                <a:latin typeface="Arial"/>
                <a:ea typeface="Arial"/>
                <a:cs typeface="Arial"/>
                <a:sym typeface="Arial"/>
              </a:rPr>
              <a:t>backward jump</a:t>
            </a:r>
            <a:endParaRPr sz="1800">
              <a:solidFill>
                <a:schemeClr val="dk1"/>
              </a:solidFill>
              <a:latin typeface="Arial"/>
              <a:ea typeface="Arial"/>
              <a:cs typeface="Arial"/>
              <a:sym typeface="Arial"/>
            </a:endParaRPr>
          </a:p>
        </p:txBody>
      </p:sp>
      <p:sp>
        <p:nvSpPr>
          <p:cNvPr id="1359" name="Google Shape;1359;p90"/>
          <p:cNvSpPr txBox="1"/>
          <p:nvPr/>
        </p:nvSpPr>
        <p:spPr>
          <a:xfrm>
            <a:off x="2506979" y="2721609"/>
            <a:ext cx="8439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BKWD=</a:t>
            </a:r>
            <a:endParaRPr sz="1800">
              <a:solidFill>
                <a:schemeClr val="dk1"/>
              </a:solidFill>
              <a:latin typeface="Arial"/>
              <a:ea typeface="Arial"/>
              <a:cs typeface="Arial"/>
              <a:sym typeface="Arial"/>
            </a:endParaRPr>
          </a:p>
        </p:txBody>
      </p:sp>
      <p:sp>
        <p:nvSpPr>
          <p:cNvPr id="1360" name="Google Shape;1360;p90"/>
          <p:cNvSpPr txBox="1"/>
          <p:nvPr/>
        </p:nvSpPr>
        <p:spPr>
          <a:xfrm>
            <a:off x="3506470" y="2721609"/>
            <a:ext cx="10769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CS:0010H</a:t>
            </a:r>
            <a:endParaRPr sz="1800">
              <a:solidFill>
                <a:schemeClr val="dk1"/>
              </a:solidFill>
              <a:latin typeface="Arial"/>
              <a:ea typeface="Arial"/>
              <a:cs typeface="Arial"/>
              <a:sym typeface="Arial"/>
            </a:endParaRPr>
          </a:p>
        </p:txBody>
      </p:sp>
      <p:sp>
        <p:nvSpPr>
          <p:cNvPr id="1361" name="Google Shape;1361;p90"/>
          <p:cNvSpPr txBox="1"/>
          <p:nvPr/>
        </p:nvSpPr>
        <p:spPr>
          <a:xfrm>
            <a:off x="5481320" y="1887220"/>
            <a:ext cx="1228090" cy="1873250"/>
          </a:xfrm>
          <a:prstGeom prst="rect">
            <a:avLst/>
          </a:prstGeom>
          <a:noFill/>
          <a:ln>
            <a:noFill/>
          </a:ln>
        </p:spPr>
        <p:txBody>
          <a:bodyPr spcFirstLastPara="1" wrap="square" lIns="0" tIns="107950" rIns="0" bIns="0" anchor="t" anchorCtr="0">
            <a:spAutoFit/>
          </a:bodyPr>
          <a:lstStyle/>
          <a:p>
            <a:pPr marL="1270" marR="0" lvl="0" indent="0" algn="ctr" rtl="0">
              <a:lnSpc>
                <a:spcPct val="100000"/>
              </a:lnSpc>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1270" marR="0" lvl="0" indent="0" algn="ctr" rtl="0">
              <a:lnSpc>
                <a:spcPct val="100000"/>
              </a:lnSpc>
              <a:spcBef>
                <a:spcPts val="75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1270" marR="0" lvl="0" indent="0" algn="ctr" rtl="0">
              <a:lnSpc>
                <a:spcPct val="100000"/>
              </a:lnSpc>
              <a:spcBef>
                <a:spcPts val="75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1270" marR="0" lvl="0" indent="0" algn="ctr" rtl="0">
              <a:lnSpc>
                <a:spcPct val="100000"/>
              </a:lnSpc>
              <a:spcBef>
                <a:spcPts val="75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0" marR="0" lvl="0" indent="0" algn="ctr" rtl="0">
              <a:lnSpc>
                <a:spcPct val="100000"/>
              </a:lnSpc>
              <a:spcBef>
                <a:spcPts val="750"/>
              </a:spcBef>
              <a:spcAft>
                <a:spcPts val="0"/>
              </a:spcAft>
              <a:buNone/>
            </a:pPr>
            <a:r>
              <a:rPr lang="en-US" sz="1800">
                <a:solidFill>
                  <a:schemeClr val="dk1"/>
                </a:solidFill>
                <a:latin typeface="Arial"/>
                <a:ea typeface="Arial"/>
                <a:cs typeface="Arial"/>
                <a:sym typeface="Arial"/>
              </a:rPr>
              <a:t>JMP BKWD</a:t>
            </a:r>
            <a:endParaRPr sz="1800">
              <a:solidFill>
                <a:schemeClr val="dk1"/>
              </a:solidFill>
              <a:latin typeface="Arial"/>
              <a:ea typeface="Arial"/>
              <a:cs typeface="Arial"/>
              <a:sym typeface="Arial"/>
            </a:endParaRPr>
          </a:p>
        </p:txBody>
      </p:sp>
      <p:sp>
        <p:nvSpPr>
          <p:cNvPr id="1362" name="Google Shape;1362;p90"/>
          <p:cNvSpPr txBox="1"/>
          <p:nvPr/>
        </p:nvSpPr>
        <p:spPr>
          <a:xfrm>
            <a:off x="3506470" y="3733800"/>
            <a:ext cx="1130300" cy="764540"/>
          </a:xfrm>
          <a:prstGeom prst="rect">
            <a:avLst/>
          </a:prstGeom>
          <a:noFill/>
          <a:ln>
            <a:noFill/>
          </a:ln>
        </p:spPr>
        <p:txBody>
          <a:bodyPr spcFirstLastPara="1" wrap="square" lIns="0" tIns="12700" rIns="0" bIns="0" anchor="t" anchorCtr="0">
            <a:spAutoFit/>
          </a:bodyPr>
          <a:lstStyle/>
          <a:p>
            <a:pPr marL="12700" marR="5080" lvl="0" indent="0" algn="l" rtl="0">
              <a:lnSpc>
                <a:spcPct val="134700"/>
              </a:lnSpc>
              <a:spcBef>
                <a:spcPts val="0"/>
              </a:spcBef>
              <a:spcAft>
                <a:spcPts val="0"/>
              </a:spcAft>
              <a:buNone/>
            </a:pPr>
            <a:r>
              <a:rPr lang="en-US" sz="1800">
                <a:solidFill>
                  <a:schemeClr val="dk1"/>
                </a:solidFill>
                <a:latin typeface="Arial"/>
                <a:ea typeface="Arial"/>
                <a:cs typeface="Arial"/>
                <a:sym typeface="Arial"/>
              </a:rPr>
              <a:t>CS:FFF0H  CS:FFFFH</a:t>
            </a:r>
            <a:endParaRPr sz="1800">
              <a:solidFill>
                <a:schemeClr val="dk1"/>
              </a:solidFill>
              <a:latin typeface="Arial"/>
              <a:ea typeface="Arial"/>
              <a:cs typeface="Arial"/>
              <a:sym typeface="Arial"/>
            </a:endParaRPr>
          </a:p>
        </p:txBody>
      </p:sp>
      <p:sp>
        <p:nvSpPr>
          <p:cNvPr id="1363" name="Google Shape;1363;p90"/>
          <p:cNvSpPr/>
          <p:nvPr/>
        </p:nvSpPr>
        <p:spPr>
          <a:xfrm>
            <a:off x="2057400" y="2286000"/>
            <a:ext cx="1143000" cy="0"/>
          </a:xfrm>
          <a:custGeom>
            <a:avLst/>
            <a:gdLst/>
            <a:ahLst/>
            <a:cxnLst/>
            <a:rect l="l" t="t" r="r" b="b"/>
            <a:pathLst>
              <a:path w="1143000" h="120000" extrusionOk="0">
                <a:moveTo>
                  <a:pt x="114300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4" name="Google Shape;1364;p90"/>
          <p:cNvSpPr/>
          <p:nvPr/>
        </p:nvSpPr>
        <p:spPr>
          <a:xfrm>
            <a:off x="2057400" y="2286000"/>
            <a:ext cx="0" cy="2819400"/>
          </a:xfrm>
          <a:custGeom>
            <a:avLst/>
            <a:gdLst/>
            <a:ahLst/>
            <a:cxnLst/>
            <a:rect l="l" t="t" r="r" b="b"/>
            <a:pathLst>
              <a:path w="120000" h="2819400" extrusionOk="0">
                <a:moveTo>
                  <a:pt x="0" y="0"/>
                </a:moveTo>
                <a:lnTo>
                  <a:pt x="0" y="28194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5" name="Google Shape;1365;p90"/>
          <p:cNvSpPr/>
          <p:nvPr/>
        </p:nvSpPr>
        <p:spPr>
          <a:xfrm>
            <a:off x="2057400" y="5105400"/>
            <a:ext cx="533400" cy="0"/>
          </a:xfrm>
          <a:custGeom>
            <a:avLst/>
            <a:gdLst/>
            <a:ahLst/>
            <a:cxnLst/>
            <a:rect l="l" t="t" r="r" b="b"/>
            <a:pathLst>
              <a:path w="533400" h="120000" extrusionOk="0">
                <a:moveTo>
                  <a:pt x="0" y="0"/>
                </a:moveTo>
                <a:lnTo>
                  <a:pt x="5334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6" name="Google Shape;1366;p90"/>
          <p:cNvSpPr/>
          <p:nvPr/>
        </p:nvSpPr>
        <p:spPr>
          <a:xfrm>
            <a:off x="7239000" y="3270250"/>
            <a:ext cx="0" cy="1454150"/>
          </a:xfrm>
          <a:custGeom>
            <a:avLst/>
            <a:gdLst/>
            <a:ahLst/>
            <a:cxnLst/>
            <a:rect l="l" t="t" r="r" b="b"/>
            <a:pathLst>
              <a:path w="120000" h="1454150" extrusionOk="0">
                <a:moveTo>
                  <a:pt x="0" y="145415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7" name="Google Shape;1367;p90"/>
          <p:cNvSpPr/>
          <p:nvPr/>
        </p:nvSpPr>
        <p:spPr>
          <a:xfrm>
            <a:off x="7200900" y="3200400"/>
            <a:ext cx="76200" cy="74930"/>
          </a:xfrm>
          <a:custGeom>
            <a:avLst/>
            <a:gdLst/>
            <a:ahLst/>
            <a:cxnLst/>
            <a:rect l="l" t="t" r="r" b="b"/>
            <a:pathLst>
              <a:path w="76200" h="74929" extrusionOk="0">
                <a:moveTo>
                  <a:pt x="38100" y="0"/>
                </a:moveTo>
                <a:lnTo>
                  <a:pt x="0" y="74929"/>
                </a:lnTo>
                <a:lnTo>
                  <a:pt x="76200" y="74929"/>
                </a:lnTo>
                <a:lnTo>
                  <a:pt x="381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8" name="Google Shape;1368;p90"/>
          <p:cNvSpPr/>
          <p:nvPr/>
        </p:nvSpPr>
        <p:spPr>
          <a:xfrm>
            <a:off x="2590800" y="4572000"/>
            <a:ext cx="0" cy="463550"/>
          </a:xfrm>
          <a:custGeom>
            <a:avLst/>
            <a:gdLst/>
            <a:ahLst/>
            <a:cxnLst/>
            <a:rect l="l" t="t" r="r" b="b"/>
            <a:pathLst>
              <a:path w="120000" h="463550" extrusionOk="0">
                <a:moveTo>
                  <a:pt x="0" y="0"/>
                </a:moveTo>
                <a:lnTo>
                  <a:pt x="0" y="4635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9" name="Google Shape;1369;p90"/>
          <p:cNvSpPr/>
          <p:nvPr/>
        </p:nvSpPr>
        <p:spPr>
          <a:xfrm>
            <a:off x="2552700" y="5030470"/>
            <a:ext cx="76200" cy="74930"/>
          </a:xfrm>
          <a:custGeom>
            <a:avLst/>
            <a:gdLst/>
            <a:ahLst/>
            <a:cxnLst/>
            <a:rect l="l" t="t" r="r" b="b"/>
            <a:pathLst>
              <a:path w="76200" h="74929" extrusionOk="0">
                <a:moveTo>
                  <a:pt x="76200" y="0"/>
                </a:moveTo>
                <a:lnTo>
                  <a:pt x="0" y="0"/>
                </a:lnTo>
                <a:lnTo>
                  <a:pt x="38100" y="74929"/>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0" name="Google Shape;1370;p90"/>
          <p:cNvSpPr/>
          <p:nvPr/>
        </p:nvSpPr>
        <p:spPr>
          <a:xfrm>
            <a:off x="3200400" y="2286000"/>
            <a:ext cx="0" cy="692150"/>
          </a:xfrm>
          <a:custGeom>
            <a:avLst/>
            <a:gdLst/>
            <a:ahLst/>
            <a:cxnLst/>
            <a:rect l="l" t="t" r="r" b="b"/>
            <a:pathLst>
              <a:path w="120000" h="692150" extrusionOk="0">
                <a:moveTo>
                  <a:pt x="0" y="0"/>
                </a:moveTo>
                <a:lnTo>
                  <a:pt x="0" y="6921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1" name="Google Shape;1371;p90"/>
          <p:cNvSpPr/>
          <p:nvPr/>
        </p:nvSpPr>
        <p:spPr>
          <a:xfrm>
            <a:off x="3162300" y="2973070"/>
            <a:ext cx="76200" cy="74930"/>
          </a:xfrm>
          <a:custGeom>
            <a:avLst/>
            <a:gdLst/>
            <a:ahLst/>
            <a:cxnLst/>
            <a:rect l="l" t="t" r="r" b="b"/>
            <a:pathLst>
              <a:path w="76200" h="74930" extrusionOk="0">
                <a:moveTo>
                  <a:pt x="76200" y="0"/>
                </a:moveTo>
                <a:lnTo>
                  <a:pt x="0" y="0"/>
                </a:lnTo>
                <a:lnTo>
                  <a:pt x="38100" y="74929"/>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2" name="Google Shape;1372;p90"/>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Google Shape;1377;p91"/>
          <p:cNvSpPr txBox="1">
            <a:spLocks noGrp="1"/>
          </p:cNvSpPr>
          <p:nvPr>
            <p:ph type="title"/>
          </p:nvPr>
        </p:nvSpPr>
        <p:spPr>
          <a:xfrm>
            <a:off x="228600" y="238759"/>
            <a:ext cx="546862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Intra segment indirect Jump</a:t>
            </a:r>
            <a:endParaRPr sz="3200">
              <a:latin typeface="Arial"/>
              <a:ea typeface="Arial"/>
              <a:cs typeface="Arial"/>
              <a:sym typeface="Arial"/>
            </a:endParaRPr>
          </a:p>
        </p:txBody>
      </p:sp>
      <p:sp>
        <p:nvSpPr>
          <p:cNvPr id="1378" name="Google Shape;1378;p91"/>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85</a:t>
            </a:fld>
            <a:endParaRPr/>
          </a:p>
        </p:txBody>
      </p:sp>
      <p:sp>
        <p:nvSpPr>
          <p:cNvPr id="1379" name="Google Shape;1379;p91"/>
          <p:cNvSpPr txBox="1"/>
          <p:nvPr/>
        </p:nvSpPr>
        <p:spPr>
          <a:xfrm>
            <a:off x="382270" y="1568449"/>
            <a:ext cx="4700270" cy="3357879"/>
          </a:xfrm>
          <a:prstGeom prst="rect">
            <a:avLst/>
          </a:prstGeom>
          <a:noFill/>
          <a:ln>
            <a:noFill/>
          </a:ln>
        </p:spPr>
        <p:txBody>
          <a:bodyPr spcFirstLastPara="1" wrap="square" lIns="0" tIns="12050" rIns="0" bIns="0" anchor="t" anchorCtr="0">
            <a:spAutoFit/>
          </a:bodyPr>
          <a:lstStyle/>
          <a:p>
            <a:pPr marL="12700" marR="838200" lvl="0" indent="0" algn="just" rtl="0">
              <a:lnSpc>
                <a:spcPct val="113799"/>
              </a:lnSpc>
              <a:spcBef>
                <a:spcPts val="0"/>
              </a:spcBef>
              <a:spcAft>
                <a:spcPts val="0"/>
              </a:spcAft>
              <a:buNone/>
            </a:pPr>
            <a:r>
              <a:rPr lang="en-US" sz="2000">
                <a:solidFill>
                  <a:srgbClr val="0984FF"/>
                </a:solidFill>
                <a:latin typeface="Arial"/>
                <a:ea typeface="Arial"/>
                <a:cs typeface="Arial"/>
                <a:sym typeface="Arial"/>
              </a:rPr>
              <a:t>Near Indirect Jump is uncommon</a:t>
            </a:r>
            <a:r>
              <a:rPr lang="en-US" sz="2000">
                <a:solidFill>
                  <a:schemeClr val="dk1"/>
                </a:solidFill>
                <a:latin typeface="Arial"/>
                <a:ea typeface="Arial"/>
                <a:cs typeface="Arial"/>
                <a:sym typeface="Arial"/>
              </a:rPr>
              <a:t>.  Instruction length: 2 or more bytes  Range: complete segment</a:t>
            </a:r>
            <a:endParaRPr sz="20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469265" marR="0" lvl="0" indent="0" algn="l" rtl="0">
              <a:lnSpc>
                <a:spcPct val="100000"/>
              </a:lnSpc>
              <a:spcBef>
                <a:spcPts val="1635"/>
              </a:spcBef>
              <a:spcAft>
                <a:spcPts val="0"/>
              </a:spcAft>
              <a:buNone/>
            </a:pPr>
            <a:r>
              <a:rPr lang="en-US" sz="1800">
                <a:solidFill>
                  <a:srgbClr val="007F00"/>
                </a:solidFill>
                <a:latin typeface="Arial"/>
                <a:ea typeface="Arial"/>
                <a:cs typeface="Arial"/>
                <a:sym typeface="Arial"/>
              </a:rPr>
              <a:t>Ex.1:	</a:t>
            </a:r>
            <a:r>
              <a:rPr lang="en-US" sz="1800">
                <a:solidFill>
                  <a:schemeClr val="dk1"/>
                </a:solidFill>
                <a:latin typeface="Arial"/>
                <a:ea typeface="Arial"/>
                <a:cs typeface="Arial"/>
                <a:sym typeface="Arial"/>
              </a:rPr>
              <a:t>JMP DX</a:t>
            </a:r>
            <a:endParaRPr sz="1800">
              <a:solidFill>
                <a:schemeClr val="dk1"/>
              </a:solidFill>
              <a:latin typeface="Arial"/>
              <a:ea typeface="Arial"/>
              <a:cs typeface="Arial"/>
              <a:sym typeface="Arial"/>
            </a:endParaRPr>
          </a:p>
          <a:p>
            <a:pPr marL="469265" marR="5080" lvl="0" indent="0" algn="l" rtl="0">
              <a:lnSpc>
                <a:spcPct val="113900"/>
              </a:lnSpc>
              <a:spcBef>
                <a:spcPts val="735"/>
              </a:spcBef>
              <a:spcAft>
                <a:spcPts val="0"/>
              </a:spcAft>
              <a:buNone/>
            </a:pPr>
            <a:r>
              <a:rPr lang="en-US" sz="1800">
                <a:solidFill>
                  <a:schemeClr val="dk1"/>
                </a:solidFill>
                <a:latin typeface="Arial"/>
                <a:ea typeface="Arial"/>
                <a:cs typeface="Arial"/>
                <a:sym typeface="Arial"/>
              </a:rPr>
              <a:t>If DX = 1234H, branches to CS:1234H  1234H is not signed relative displacement</a:t>
            </a: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69265" marR="0" lvl="0" indent="0" algn="l" rtl="0">
              <a:lnSpc>
                <a:spcPct val="100000"/>
              </a:lnSpc>
              <a:spcBef>
                <a:spcPts val="1610"/>
              </a:spcBef>
              <a:spcAft>
                <a:spcPts val="0"/>
              </a:spcAft>
              <a:buNone/>
            </a:pPr>
            <a:r>
              <a:rPr lang="en-US" sz="1800">
                <a:solidFill>
                  <a:schemeClr val="dk1"/>
                </a:solidFill>
                <a:latin typeface="Arial"/>
                <a:ea typeface="Arial"/>
                <a:cs typeface="Arial"/>
                <a:sym typeface="Arial"/>
              </a:rPr>
              <a:t>Ex. 2: JMP wordptr 2000H[BX]</a:t>
            </a:r>
            <a:endParaRPr sz="1800">
              <a:solidFill>
                <a:schemeClr val="dk1"/>
              </a:solidFill>
              <a:latin typeface="Arial"/>
              <a:ea typeface="Arial"/>
              <a:cs typeface="Arial"/>
              <a:sym typeface="Arial"/>
            </a:endParaRPr>
          </a:p>
        </p:txBody>
      </p:sp>
      <p:graphicFrame>
        <p:nvGraphicFramePr>
          <p:cNvPr id="1380" name="Google Shape;1380;p91"/>
          <p:cNvGraphicFramePr/>
          <p:nvPr/>
        </p:nvGraphicFramePr>
        <p:xfrm>
          <a:off x="1480819" y="5077524"/>
          <a:ext cx="3000000" cy="3000000"/>
        </p:xfrm>
        <a:graphic>
          <a:graphicData uri="http://schemas.openxmlformats.org/drawingml/2006/table">
            <a:tbl>
              <a:tblPr firstRow="1" bandRow="1">
                <a:noFill/>
                <a:tableStyleId>{BD6958E2-4D59-4B7E-A24A-5A335BC5D1EE}</a:tableStyleId>
              </a:tblPr>
              <a:tblGrid>
                <a:gridCol w="425450">
                  <a:extLst>
                    <a:ext uri="{9D8B030D-6E8A-4147-A177-3AD203B41FA5}">
                      <a16:colId xmlns:a16="http://schemas.microsoft.com/office/drawing/2014/main" val="20000"/>
                    </a:ext>
                  </a:extLst>
                </a:gridCol>
                <a:gridCol w="1447175">
                  <a:extLst>
                    <a:ext uri="{9D8B030D-6E8A-4147-A177-3AD203B41FA5}">
                      <a16:colId xmlns:a16="http://schemas.microsoft.com/office/drawing/2014/main" val="20001"/>
                    </a:ext>
                  </a:extLst>
                </a:gridCol>
                <a:gridCol w="1830075">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tblGrid>
              <a:tr h="375350">
                <a:tc>
                  <a:txBody>
                    <a:bodyPr/>
                    <a:lstStyle/>
                    <a:p>
                      <a:pPr marL="31750" marR="0" lvl="0" indent="0" algn="l" rtl="0">
                        <a:lnSpc>
                          <a:spcPct val="110500"/>
                        </a:lnSpc>
                        <a:spcBef>
                          <a:spcPts val="0"/>
                        </a:spcBef>
                        <a:spcAft>
                          <a:spcPts val="0"/>
                        </a:spcAft>
                        <a:buNone/>
                      </a:pPr>
                      <a:r>
                        <a:rPr lang="en-US" sz="1800" u="none" strike="noStrike" cap="none">
                          <a:latin typeface="Arial"/>
                          <a:ea typeface="Arial"/>
                          <a:cs typeface="Arial"/>
                          <a:sym typeface="Arial"/>
                        </a:rPr>
                        <a:t>BX</a:t>
                      </a:r>
                      <a:endParaRPr sz="1800" u="none" strike="noStrike" cap="none">
                        <a:latin typeface="Arial"/>
                        <a:ea typeface="Arial"/>
                        <a:cs typeface="Arial"/>
                        <a:sym typeface="Arial"/>
                      </a:endParaRPr>
                    </a:p>
                  </a:txBody>
                  <a:tcPr marL="0" marR="0" marT="0" marB="0"/>
                </a:tc>
                <a:tc>
                  <a:txBody>
                    <a:bodyPr/>
                    <a:lstStyle/>
                    <a:p>
                      <a:pPr marL="88900" marR="0" lvl="0" indent="0" algn="l" rtl="0">
                        <a:lnSpc>
                          <a:spcPct val="110500"/>
                        </a:lnSpc>
                        <a:spcBef>
                          <a:spcPts val="0"/>
                        </a:spcBef>
                        <a:spcAft>
                          <a:spcPts val="0"/>
                        </a:spcAft>
                        <a:buNone/>
                      </a:pPr>
                      <a:r>
                        <a:rPr lang="en-US" sz="1800" u="none" strike="noStrike" cap="none">
                          <a:latin typeface="Arial"/>
                          <a:ea typeface="Arial"/>
                          <a:cs typeface="Arial"/>
                          <a:sym typeface="Arial"/>
                        </a:rPr>
                        <a:t>1234H</a:t>
                      </a:r>
                      <a:endParaRPr sz="1800" u="none" strike="noStrike" cap="none">
                        <a:latin typeface="Arial"/>
                        <a:ea typeface="Arial"/>
                        <a:cs typeface="Arial"/>
                        <a:sym typeface="Arial"/>
                      </a:endParaRPr>
                    </a:p>
                  </a:txBody>
                  <a:tcPr marL="0" marR="0" marT="0" marB="0"/>
                </a:tc>
                <a:tc>
                  <a:txBody>
                    <a:bodyPr/>
                    <a:lstStyle/>
                    <a:p>
                      <a:pPr marL="0" marR="81280" lvl="0" indent="0" algn="r" rtl="0">
                        <a:lnSpc>
                          <a:spcPct val="110500"/>
                        </a:lnSpc>
                        <a:spcBef>
                          <a:spcPts val="0"/>
                        </a:spcBef>
                        <a:spcAft>
                          <a:spcPts val="0"/>
                        </a:spcAft>
                        <a:buNone/>
                      </a:pPr>
                      <a:r>
                        <a:rPr lang="en-US" sz="1800" u="none" strike="noStrike" cap="none">
                          <a:latin typeface="Arial"/>
                          <a:ea typeface="Arial"/>
                          <a:cs typeface="Arial"/>
                          <a:sym typeface="Arial"/>
                        </a:rPr>
                        <a:t>DS:3234H</a:t>
                      </a:r>
                      <a:endParaRPr sz="1800" u="none" strike="noStrike" cap="none">
                        <a:latin typeface="Arial"/>
                        <a:ea typeface="Arial"/>
                        <a:cs typeface="Arial"/>
                        <a:sym typeface="Arial"/>
                      </a:endParaRPr>
                    </a:p>
                  </a:txBody>
                  <a:tcPr marL="0" marR="0" marT="0" marB="0"/>
                </a:tc>
                <a:tc>
                  <a:txBody>
                    <a:bodyPr/>
                    <a:lstStyle/>
                    <a:p>
                      <a:pPr marL="88900" marR="0" lvl="0" indent="0" algn="l" rtl="0">
                        <a:lnSpc>
                          <a:spcPct val="110500"/>
                        </a:lnSpc>
                        <a:spcBef>
                          <a:spcPts val="0"/>
                        </a:spcBef>
                        <a:spcAft>
                          <a:spcPts val="0"/>
                        </a:spcAft>
                        <a:buNone/>
                      </a:pPr>
                      <a:r>
                        <a:rPr lang="en-US" sz="1800" u="none" strike="noStrike" cap="none">
                          <a:latin typeface="Arial"/>
                          <a:ea typeface="Arial"/>
                          <a:cs typeface="Arial"/>
                          <a:sym typeface="Arial"/>
                        </a:rPr>
                        <a:t>5678H</a:t>
                      </a:r>
                      <a:endParaRPr sz="1800" u="none" strike="noStrike" cap="none">
                        <a:latin typeface="Arial"/>
                        <a:ea typeface="Arial"/>
                        <a:cs typeface="Arial"/>
                        <a:sym typeface="Arial"/>
                      </a:endParaRPr>
                    </a:p>
                  </a:txBody>
                  <a:tcPr marL="0" marR="0" marT="0" marB="0"/>
                </a:tc>
                <a:tc>
                  <a:txBody>
                    <a:bodyPr/>
                    <a:lstStyle/>
                    <a:p>
                      <a:pPr marL="0" marR="24765" lvl="0" indent="0" algn="r" rtl="0">
                        <a:lnSpc>
                          <a:spcPct val="110500"/>
                        </a:lnSpc>
                        <a:spcBef>
                          <a:spcPts val="0"/>
                        </a:spcBef>
                        <a:spcAft>
                          <a:spcPts val="0"/>
                        </a:spcAft>
                        <a:buNone/>
                      </a:pPr>
                      <a:r>
                        <a:rPr lang="en-US" sz="1800" u="none" strike="noStrike" cap="none">
                          <a:latin typeface="Arial"/>
                          <a:ea typeface="Arial"/>
                          <a:cs typeface="Arial"/>
                          <a:sym typeface="Arial"/>
                        </a:rPr>
                        <a:t>Branches to</a:t>
                      </a:r>
                      <a:endParaRPr sz="18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375350">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tc>
                <a:tc>
                  <a:txBody>
                    <a:bodyPr/>
                    <a:lstStyle/>
                    <a:p>
                      <a:pPr marL="0" marR="81280" lvl="0" indent="0" algn="r" rtl="0">
                        <a:lnSpc>
                          <a:spcPct val="115555"/>
                        </a:lnSpc>
                        <a:spcBef>
                          <a:spcPts val="0"/>
                        </a:spcBef>
                        <a:spcAft>
                          <a:spcPts val="0"/>
                        </a:spcAft>
                        <a:buNone/>
                      </a:pPr>
                      <a:r>
                        <a:rPr lang="en-US" sz="1800" u="none" strike="noStrike" cap="none">
                          <a:latin typeface="Arial"/>
                          <a:ea typeface="Arial"/>
                          <a:cs typeface="Arial"/>
                          <a:sym typeface="Arial"/>
                        </a:rPr>
                        <a:t>DS:3236H</a:t>
                      </a:r>
                      <a:endParaRPr sz="1800" u="none" strike="noStrike" cap="none">
                        <a:latin typeface="Arial"/>
                        <a:ea typeface="Arial"/>
                        <a:cs typeface="Arial"/>
                        <a:sym typeface="Arial"/>
                      </a:endParaRPr>
                    </a:p>
                  </a:txBody>
                  <a:tcPr marL="0" marR="0" marT="98425" marB="0"/>
                </a:tc>
                <a:tc>
                  <a:txBody>
                    <a:bodyPr/>
                    <a:lstStyle/>
                    <a:p>
                      <a:pPr marL="88900" marR="0" lvl="0" indent="0" algn="l" rtl="0">
                        <a:lnSpc>
                          <a:spcPct val="115555"/>
                        </a:lnSpc>
                        <a:spcBef>
                          <a:spcPts val="0"/>
                        </a:spcBef>
                        <a:spcAft>
                          <a:spcPts val="0"/>
                        </a:spcAft>
                        <a:buNone/>
                      </a:pPr>
                      <a:r>
                        <a:rPr lang="en-US" sz="1800" u="none" strike="noStrike" cap="none">
                          <a:latin typeface="Arial"/>
                          <a:ea typeface="Arial"/>
                          <a:cs typeface="Arial"/>
                          <a:sym typeface="Arial"/>
                        </a:rPr>
                        <a:t>AB22H</a:t>
                      </a:r>
                      <a:endParaRPr sz="1800" u="none" strike="noStrike" cap="none">
                        <a:latin typeface="Arial"/>
                        <a:ea typeface="Arial"/>
                        <a:cs typeface="Arial"/>
                        <a:sym typeface="Arial"/>
                      </a:endParaRPr>
                    </a:p>
                  </a:txBody>
                  <a:tcPr marL="0" marR="0" marT="98425" marB="0"/>
                </a:tc>
                <a:tc>
                  <a:txBody>
                    <a:bodyPr/>
                    <a:lstStyle/>
                    <a:p>
                      <a:pPr marL="0" marR="24130" lvl="0" indent="0" algn="r" rtl="0">
                        <a:lnSpc>
                          <a:spcPct val="115555"/>
                        </a:lnSpc>
                        <a:spcBef>
                          <a:spcPts val="0"/>
                        </a:spcBef>
                        <a:spcAft>
                          <a:spcPts val="0"/>
                        </a:spcAft>
                        <a:buNone/>
                      </a:pPr>
                      <a:r>
                        <a:rPr lang="en-US" sz="1800" u="none" strike="noStrike" cap="none">
                          <a:latin typeface="Arial"/>
                          <a:ea typeface="Arial"/>
                          <a:cs typeface="Arial"/>
                          <a:sym typeface="Arial"/>
                        </a:rPr>
                        <a:t>CS:5678H</a:t>
                      </a:r>
                      <a:endParaRPr sz="1800" u="none" strike="noStrike" cap="none">
                        <a:latin typeface="Arial"/>
                        <a:ea typeface="Arial"/>
                        <a:cs typeface="Arial"/>
                        <a:sym typeface="Arial"/>
                      </a:endParaRPr>
                    </a:p>
                  </a:txBody>
                  <a:tcPr marL="0" marR="0" marT="98425" marB="0"/>
                </a:tc>
                <a:extLst>
                  <a:ext uri="{0D108BD9-81ED-4DB2-BD59-A6C34878D82A}">
                    <a16:rowId xmlns:a16="http://schemas.microsoft.com/office/drawing/2014/main" val="10001"/>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92"/>
          <p:cNvSpPr txBox="1">
            <a:spLocks noGrp="1"/>
          </p:cNvSpPr>
          <p:nvPr>
            <p:ph type="title"/>
          </p:nvPr>
        </p:nvSpPr>
        <p:spPr>
          <a:xfrm>
            <a:off x="306070" y="314959"/>
            <a:ext cx="185547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Far Jump</a:t>
            </a:r>
            <a:endParaRPr sz="3200">
              <a:latin typeface="Arial"/>
              <a:ea typeface="Arial"/>
              <a:cs typeface="Arial"/>
              <a:sym typeface="Arial"/>
            </a:endParaRPr>
          </a:p>
        </p:txBody>
      </p:sp>
      <p:sp>
        <p:nvSpPr>
          <p:cNvPr id="1386" name="Google Shape;1386;p92"/>
          <p:cNvSpPr txBox="1"/>
          <p:nvPr/>
        </p:nvSpPr>
        <p:spPr>
          <a:xfrm>
            <a:off x="4442459" y="1229359"/>
            <a:ext cx="109918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Far Jump</a:t>
            </a:r>
            <a:endParaRPr sz="2000">
              <a:solidFill>
                <a:schemeClr val="dk1"/>
              </a:solidFill>
              <a:latin typeface="Arial"/>
              <a:ea typeface="Arial"/>
              <a:cs typeface="Arial"/>
              <a:sym typeface="Arial"/>
            </a:endParaRPr>
          </a:p>
        </p:txBody>
      </p:sp>
      <p:sp>
        <p:nvSpPr>
          <p:cNvPr id="1387" name="Google Shape;1387;p92"/>
          <p:cNvSpPr txBox="1"/>
          <p:nvPr/>
        </p:nvSpPr>
        <p:spPr>
          <a:xfrm>
            <a:off x="2241550" y="2202180"/>
            <a:ext cx="1382395" cy="718820"/>
          </a:xfrm>
          <a:prstGeom prst="rect">
            <a:avLst/>
          </a:prstGeom>
          <a:noFill/>
          <a:ln>
            <a:noFill/>
          </a:ln>
        </p:spPr>
        <p:txBody>
          <a:bodyPr spcFirstLastPara="1" wrap="square" lIns="0" tIns="12700" rIns="0" bIns="0" anchor="t" anchorCtr="0">
            <a:spAutoFit/>
          </a:bodyPr>
          <a:lstStyle/>
          <a:p>
            <a:pPr marL="118110" marR="5080" lvl="0" indent="-105410" algn="l" rtl="0">
              <a:lnSpc>
                <a:spcPct val="113700"/>
              </a:lnSpc>
              <a:spcBef>
                <a:spcPts val="0"/>
              </a:spcBef>
              <a:spcAft>
                <a:spcPts val="0"/>
              </a:spcAft>
              <a:buNone/>
            </a:pPr>
            <a:r>
              <a:rPr lang="en-US" sz="2000">
                <a:solidFill>
                  <a:schemeClr val="dk1"/>
                </a:solidFill>
                <a:latin typeface="Arial"/>
                <a:ea typeface="Arial"/>
                <a:cs typeface="Arial"/>
                <a:sym typeface="Arial"/>
              </a:rPr>
              <a:t>Direct Jump  (common)</a:t>
            </a:r>
            <a:endParaRPr sz="2000">
              <a:solidFill>
                <a:schemeClr val="dk1"/>
              </a:solidFill>
              <a:latin typeface="Arial"/>
              <a:ea typeface="Arial"/>
              <a:cs typeface="Arial"/>
              <a:sym typeface="Arial"/>
            </a:endParaRPr>
          </a:p>
        </p:txBody>
      </p:sp>
      <p:sp>
        <p:nvSpPr>
          <p:cNvPr id="1388" name="Google Shape;1388;p92"/>
          <p:cNvSpPr txBox="1"/>
          <p:nvPr/>
        </p:nvSpPr>
        <p:spPr>
          <a:xfrm>
            <a:off x="6347459" y="2202180"/>
            <a:ext cx="1551940" cy="718820"/>
          </a:xfrm>
          <a:prstGeom prst="rect">
            <a:avLst/>
          </a:prstGeom>
          <a:noFill/>
          <a:ln>
            <a:noFill/>
          </a:ln>
        </p:spPr>
        <p:txBody>
          <a:bodyPr spcFirstLastPara="1" wrap="square" lIns="0" tIns="12700" rIns="0" bIns="0" anchor="t" anchorCtr="0">
            <a:spAutoFit/>
          </a:bodyPr>
          <a:lstStyle/>
          <a:p>
            <a:pPr marL="61594" marR="5080" lvl="0" indent="-49530" algn="l" rtl="0">
              <a:lnSpc>
                <a:spcPct val="113700"/>
              </a:lnSpc>
              <a:spcBef>
                <a:spcPts val="0"/>
              </a:spcBef>
              <a:spcAft>
                <a:spcPts val="0"/>
              </a:spcAft>
              <a:buNone/>
            </a:pPr>
            <a:r>
              <a:rPr lang="en-US" sz="2000">
                <a:solidFill>
                  <a:schemeClr val="dk1"/>
                </a:solidFill>
                <a:latin typeface="Arial"/>
                <a:ea typeface="Arial"/>
                <a:cs typeface="Arial"/>
                <a:sym typeface="Arial"/>
              </a:rPr>
              <a:t>Indirect Jump  (uncommon)</a:t>
            </a:r>
            <a:endParaRPr sz="2000">
              <a:solidFill>
                <a:schemeClr val="dk1"/>
              </a:solidFill>
              <a:latin typeface="Arial"/>
              <a:ea typeface="Arial"/>
              <a:cs typeface="Arial"/>
              <a:sym typeface="Arial"/>
            </a:endParaRPr>
          </a:p>
        </p:txBody>
      </p:sp>
      <p:sp>
        <p:nvSpPr>
          <p:cNvPr id="1389" name="Google Shape;1389;p92"/>
          <p:cNvSpPr txBox="1"/>
          <p:nvPr/>
        </p:nvSpPr>
        <p:spPr>
          <a:xfrm>
            <a:off x="2510789" y="3333750"/>
            <a:ext cx="84455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5 bytes</a:t>
            </a:r>
            <a:endParaRPr sz="2000">
              <a:solidFill>
                <a:schemeClr val="dk1"/>
              </a:solidFill>
              <a:latin typeface="Arial"/>
              <a:ea typeface="Arial"/>
              <a:cs typeface="Arial"/>
              <a:sym typeface="Arial"/>
            </a:endParaRPr>
          </a:p>
        </p:txBody>
      </p:sp>
      <p:sp>
        <p:nvSpPr>
          <p:cNvPr id="1390" name="Google Shape;1390;p92"/>
          <p:cNvSpPr txBox="1"/>
          <p:nvPr/>
        </p:nvSpPr>
        <p:spPr>
          <a:xfrm>
            <a:off x="6115050" y="3766819"/>
            <a:ext cx="2018030" cy="1064260"/>
          </a:xfrm>
          <a:prstGeom prst="rect">
            <a:avLst/>
          </a:prstGeom>
          <a:noFill/>
          <a:ln>
            <a:noFill/>
          </a:ln>
        </p:spPr>
        <p:txBody>
          <a:bodyPr spcFirstLastPara="1" wrap="square" lIns="0" tIns="13325" rIns="0" bIns="0" anchor="t" anchorCtr="0">
            <a:spAutoFit/>
          </a:bodyPr>
          <a:lstStyle/>
          <a:p>
            <a:pPr marL="12700" marR="5080" lvl="0" indent="-1270" algn="ctr" rtl="0">
              <a:lnSpc>
                <a:spcPct val="113500"/>
              </a:lnSpc>
              <a:spcBef>
                <a:spcPts val="0"/>
              </a:spcBef>
              <a:spcAft>
                <a:spcPts val="0"/>
              </a:spcAft>
              <a:buNone/>
            </a:pPr>
            <a:r>
              <a:rPr lang="en-US" sz="2000">
                <a:solidFill>
                  <a:schemeClr val="dk1"/>
                </a:solidFill>
                <a:latin typeface="Arial"/>
                <a:ea typeface="Arial"/>
                <a:cs typeface="Arial"/>
                <a:sym typeface="Arial"/>
              </a:rPr>
              <a:t>2 or more bytes  Starting with FFH  Range: anywhere</a:t>
            </a:r>
            <a:endParaRPr sz="2000">
              <a:solidFill>
                <a:schemeClr val="dk1"/>
              </a:solidFill>
              <a:latin typeface="Arial"/>
              <a:ea typeface="Arial"/>
              <a:cs typeface="Arial"/>
              <a:sym typeface="Arial"/>
            </a:endParaRPr>
          </a:p>
        </p:txBody>
      </p:sp>
      <p:sp>
        <p:nvSpPr>
          <p:cNvPr id="1391" name="Google Shape;1391;p92"/>
          <p:cNvSpPr txBox="1"/>
          <p:nvPr/>
        </p:nvSpPr>
        <p:spPr>
          <a:xfrm>
            <a:off x="1050289" y="4005579"/>
            <a:ext cx="369570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EA,2 byte offset, 2 byte segment</a:t>
            </a:r>
            <a:endParaRPr sz="2000">
              <a:solidFill>
                <a:schemeClr val="dk1"/>
              </a:solidFill>
              <a:latin typeface="Arial"/>
              <a:ea typeface="Arial"/>
              <a:cs typeface="Arial"/>
              <a:sym typeface="Arial"/>
            </a:endParaRPr>
          </a:p>
        </p:txBody>
      </p:sp>
      <p:sp>
        <p:nvSpPr>
          <p:cNvPr id="1392" name="Google Shape;1392;p92"/>
          <p:cNvSpPr txBox="1"/>
          <p:nvPr/>
        </p:nvSpPr>
        <p:spPr>
          <a:xfrm>
            <a:off x="1924050" y="4678679"/>
            <a:ext cx="201676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Range: anywhere</a:t>
            </a:r>
            <a:endParaRPr sz="2000">
              <a:solidFill>
                <a:schemeClr val="dk1"/>
              </a:solidFill>
              <a:latin typeface="Arial"/>
              <a:ea typeface="Arial"/>
              <a:cs typeface="Arial"/>
              <a:sym typeface="Arial"/>
            </a:endParaRPr>
          </a:p>
        </p:txBody>
      </p:sp>
      <p:sp>
        <p:nvSpPr>
          <p:cNvPr id="1393" name="Google Shape;1393;p92"/>
          <p:cNvSpPr txBox="1"/>
          <p:nvPr/>
        </p:nvSpPr>
        <p:spPr>
          <a:xfrm>
            <a:off x="476250" y="5351779"/>
            <a:ext cx="8181975" cy="613410"/>
          </a:xfrm>
          <a:prstGeom prst="rect">
            <a:avLst/>
          </a:prstGeom>
          <a:noFill/>
          <a:ln>
            <a:noFill/>
          </a:ln>
        </p:spPr>
        <p:txBody>
          <a:bodyPr spcFirstLastPara="1" wrap="square" lIns="0" tIns="40000" rIns="0" bIns="0" anchor="t" anchorCtr="0">
            <a:spAutoFit/>
          </a:bodyPr>
          <a:lstStyle/>
          <a:p>
            <a:pPr marL="2496820" marR="5080" lvl="0" indent="-2484120" algn="l" rtl="0">
              <a:lnSpc>
                <a:spcPct val="111500"/>
              </a:lnSpc>
              <a:spcBef>
                <a:spcPts val="0"/>
              </a:spcBef>
              <a:spcAft>
                <a:spcPts val="0"/>
              </a:spcAft>
              <a:buNone/>
            </a:pPr>
            <a:r>
              <a:rPr lang="en-US" sz="2000" b="1">
                <a:solidFill>
                  <a:schemeClr val="dk1"/>
                </a:solidFill>
                <a:latin typeface="Arial"/>
                <a:ea typeface="Arial"/>
                <a:cs typeface="Arial"/>
                <a:sym typeface="Arial"/>
              </a:rPr>
              <a:t>3 Near Jump and 2 Far Jump instructions have the same mnemonic  JMP but different opcodes</a:t>
            </a:r>
            <a:endParaRPr sz="2000">
              <a:solidFill>
                <a:schemeClr val="dk1"/>
              </a:solidFill>
              <a:latin typeface="Arial"/>
              <a:ea typeface="Arial"/>
              <a:cs typeface="Arial"/>
              <a:sym typeface="Arial"/>
            </a:endParaRPr>
          </a:p>
        </p:txBody>
      </p:sp>
      <p:sp>
        <p:nvSpPr>
          <p:cNvPr id="1394" name="Google Shape;1394;p92"/>
          <p:cNvSpPr/>
          <p:nvPr/>
        </p:nvSpPr>
        <p:spPr>
          <a:xfrm>
            <a:off x="6248400" y="1828800"/>
            <a:ext cx="838200" cy="0"/>
          </a:xfrm>
          <a:custGeom>
            <a:avLst/>
            <a:gdLst/>
            <a:ahLst/>
            <a:cxnLst/>
            <a:rect l="l" t="t" r="r" b="b"/>
            <a:pathLst>
              <a:path w="838200" h="120000" extrusionOk="0">
                <a:moveTo>
                  <a:pt x="0" y="0"/>
                </a:moveTo>
                <a:lnTo>
                  <a:pt x="8382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5" name="Google Shape;1395;p92"/>
          <p:cNvSpPr/>
          <p:nvPr/>
        </p:nvSpPr>
        <p:spPr>
          <a:xfrm>
            <a:off x="3276600" y="1828800"/>
            <a:ext cx="914400" cy="0"/>
          </a:xfrm>
          <a:custGeom>
            <a:avLst/>
            <a:gdLst/>
            <a:ahLst/>
            <a:cxnLst/>
            <a:rect l="l" t="t" r="r" b="b"/>
            <a:pathLst>
              <a:path w="914400" h="120000" extrusionOk="0">
                <a:moveTo>
                  <a:pt x="91440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6" name="Google Shape;1396;p92"/>
          <p:cNvSpPr/>
          <p:nvPr/>
        </p:nvSpPr>
        <p:spPr>
          <a:xfrm>
            <a:off x="3276600" y="1828800"/>
            <a:ext cx="0" cy="234950"/>
          </a:xfrm>
          <a:custGeom>
            <a:avLst/>
            <a:gdLst/>
            <a:ahLst/>
            <a:cxnLst/>
            <a:rect l="l" t="t" r="r" b="b"/>
            <a:pathLst>
              <a:path w="120000" h="234950" extrusionOk="0">
                <a:moveTo>
                  <a:pt x="0" y="0"/>
                </a:moveTo>
                <a:lnTo>
                  <a:pt x="0" y="2349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7" name="Google Shape;1397;p92"/>
          <p:cNvSpPr/>
          <p:nvPr/>
        </p:nvSpPr>
        <p:spPr>
          <a:xfrm>
            <a:off x="3238500" y="2058670"/>
            <a:ext cx="76200" cy="74930"/>
          </a:xfrm>
          <a:custGeom>
            <a:avLst/>
            <a:gdLst/>
            <a:ahLst/>
            <a:cxnLst/>
            <a:rect l="l" t="t" r="r" b="b"/>
            <a:pathLst>
              <a:path w="76200" h="74930" extrusionOk="0">
                <a:moveTo>
                  <a:pt x="76200" y="0"/>
                </a:moveTo>
                <a:lnTo>
                  <a:pt x="0" y="0"/>
                </a:lnTo>
                <a:lnTo>
                  <a:pt x="38100" y="74929"/>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8" name="Google Shape;1398;p92"/>
          <p:cNvSpPr/>
          <p:nvPr/>
        </p:nvSpPr>
        <p:spPr>
          <a:xfrm>
            <a:off x="7086600" y="1828800"/>
            <a:ext cx="0" cy="234950"/>
          </a:xfrm>
          <a:custGeom>
            <a:avLst/>
            <a:gdLst/>
            <a:ahLst/>
            <a:cxnLst/>
            <a:rect l="l" t="t" r="r" b="b"/>
            <a:pathLst>
              <a:path w="120000" h="234950" extrusionOk="0">
                <a:moveTo>
                  <a:pt x="0" y="0"/>
                </a:moveTo>
                <a:lnTo>
                  <a:pt x="0" y="2349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9" name="Google Shape;1399;p92"/>
          <p:cNvSpPr/>
          <p:nvPr/>
        </p:nvSpPr>
        <p:spPr>
          <a:xfrm>
            <a:off x="7048500" y="2058670"/>
            <a:ext cx="76200" cy="74930"/>
          </a:xfrm>
          <a:custGeom>
            <a:avLst/>
            <a:gdLst/>
            <a:ahLst/>
            <a:cxnLst/>
            <a:rect l="l" t="t" r="r" b="b"/>
            <a:pathLst>
              <a:path w="76200" h="74930" extrusionOk="0">
                <a:moveTo>
                  <a:pt x="76200" y="0"/>
                </a:moveTo>
                <a:lnTo>
                  <a:pt x="0" y="0"/>
                </a:lnTo>
                <a:lnTo>
                  <a:pt x="38100" y="74929"/>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0" name="Google Shape;1400;p92"/>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93"/>
          <p:cNvSpPr txBox="1">
            <a:spLocks noGrp="1"/>
          </p:cNvSpPr>
          <p:nvPr>
            <p:ph type="title"/>
          </p:nvPr>
        </p:nvSpPr>
        <p:spPr>
          <a:xfrm>
            <a:off x="306070" y="238759"/>
            <a:ext cx="515239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Inter segment Direct Jump</a:t>
            </a:r>
            <a:endParaRPr sz="3200">
              <a:latin typeface="Arial"/>
              <a:ea typeface="Arial"/>
              <a:cs typeface="Arial"/>
              <a:sym typeface="Arial"/>
            </a:endParaRPr>
          </a:p>
        </p:txBody>
      </p:sp>
      <p:sp>
        <p:nvSpPr>
          <p:cNvPr id="1406" name="Google Shape;1406;p93"/>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87</a:t>
            </a:fld>
            <a:endParaRPr/>
          </a:p>
        </p:txBody>
      </p:sp>
      <p:sp>
        <p:nvSpPr>
          <p:cNvPr id="1407" name="Google Shape;1407;p93"/>
          <p:cNvSpPr txBox="1"/>
          <p:nvPr/>
        </p:nvSpPr>
        <p:spPr>
          <a:xfrm>
            <a:off x="1144269" y="1263649"/>
            <a:ext cx="5472430" cy="2649220"/>
          </a:xfrm>
          <a:prstGeom prst="rect">
            <a:avLst/>
          </a:prstGeom>
          <a:noFill/>
          <a:ln>
            <a:noFill/>
          </a:ln>
        </p:spPr>
        <p:txBody>
          <a:bodyPr spcFirstLastPara="1" wrap="square" lIns="0" tIns="54600"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Arial"/>
                <a:ea typeface="Arial"/>
                <a:cs typeface="Arial"/>
                <a:sym typeface="Arial"/>
              </a:rPr>
              <a:t>Also called Far Direct Jump</a:t>
            </a:r>
            <a:endParaRPr sz="2000">
              <a:solidFill>
                <a:schemeClr val="dk1"/>
              </a:solidFill>
              <a:latin typeface="Arial"/>
              <a:ea typeface="Arial"/>
              <a:cs typeface="Arial"/>
              <a:sym typeface="Arial"/>
            </a:endParaRPr>
          </a:p>
          <a:p>
            <a:pPr marL="12700" marR="0" lvl="0" indent="0" algn="l" rtl="0">
              <a:lnSpc>
                <a:spcPct val="100000"/>
              </a:lnSpc>
              <a:spcBef>
                <a:spcPts val="330"/>
              </a:spcBef>
              <a:spcAft>
                <a:spcPts val="0"/>
              </a:spcAft>
              <a:buNone/>
            </a:pPr>
            <a:r>
              <a:rPr lang="en-US" sz="2000" b="1">
                <a:solidFill>
                  <a:schemeClr val="dk1"/>
                </a:solidFill>
                <a:latin typeface="Arial"/>
                <a:ea typeface="Arial"/>
                <a:cs typeface="Arial"/>
                <a:sym typeface="Arial"/>
              </a:rPr>
              <a:t>It is the common inter segment jump scheme</a:t>
            </a:r>
            <a:endParaRPr sz="20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12700" marR="2620010" lvl="0" indent="0" algn="l" rtl="0">
              <a:lnSpc>
                <a:spcPct val="113700"/>
              </a:lnSpc>
              <a:spcBef>
                <a:spcPts val="1750"/>
              </a:spcBef>
              <a:spcAft>
                <a:spcPts val="0"/>
              </a:spcAft>
              <a:buNone/>
            </a:pPr>
            <a:r>
              <a:rPr lang="en-US" sz="2000" b="1">
                <a:solidFill>
                  <a:schemeClr val="dk1"/>
                </a:solidFill>
                <a:latin typeface="Arial"/>
                <a:ea typeface="Arial"/>
                <a:cs typeface="Arial"/>
                <a:sym typeface="Arial"/>
              </a:rPr>
              <a:t>It is a 5 byte instruction  1 byte opcode (EAH)</a:t>
            </a:r>
            <a:endParaRPr sz="2000">
              <a:solidFill>
                <a:schemeClr val="dk1"/>
              </a:solidFill>
              <a:latin typeface="Arial"/>
              <a:ea typeface="Arial"/>
              <a:cs typeface="Arial"/>
              <a:sym typeface="Arial"/>
            </a:endParaRPr>
          </a:p>
          <a:p>
            <a:pPr marL="12700" marR="0" lvl="0" indent="0" algn="l" rtl="0">
              <a:lnSpc>
                <a:spcPct val="100000"/>
              </a:lnSpc>
              <a:spcBef>
                <a:spcPts val="330"/>
              </a:spcBef>
              <a:spcAft>
                <a:spcPts val="0"/>
              </a:spcAft>
              <a:buNone/>
            </a:pPr>
            <a:r>
              <a:rPr lang="en-US" sz="2000" b="1">
                <a:solidFill>
                  <a:schemeClr val="dk1"/>
                </a:solidFill>
                <a:latin typeface="Arial"/>
                <a:ea typeface="Arial"/>
                <a:cs typeface="Arial"/>
                <a:sym typeface="Arial"/>
              </a:rPr>
              <a:t>2 byte offset value</a:t>
            </a:r>
            <a:endParaRPr sz="2000">
              <a:solidFill>
                <a:schemeClr val="dk1"/>
              </a:solidFill>
              <a:latin typeface="Arial"/>
              <a:ea typeface="Arial"/>
              <a:cs typeface="Arial"/>
              <a:sym typeface="Arial"/>
            </a:endParaRPr>
          </a:p>
          <a:p>
            <a:pPr marL="12700" marR="0" lvl="0" indent="0" algn="l" rtl="0">
              <a:lnSpc>
                <a:spcPct val="100000"/>
              </a:lnSpc>
              <a:spcBef>
                <a:spcPts val="330"/>
              </a:spcBef>
              <a:spcAft>
                <a:spcPts val="0"/>
              </a:spcAft>
              <a:buNone/>
            </a:pPr>
            <a:r>
              <a:rPr lang="en-US" sz="2000" b="1">
                <a:solidFill>
                  <a:schemeClr val="dk1"/>
                </a:solidFill>
                <a:latin typeface="Arial"/>
                <a:ea typeface="Arial"/>
                <a:cs typeface="Arial"/>
                <a:sym typeface="Arial"/>
              </a:rPr>
              <a:t>2 byte segment value</a:t>
            </a:r>
            <a:endParaRPr sz="2000">
              <a:solidFill>
                <a:schemeClr val="dk1"/>
              </a:solidFill>
              <a:latin typeface="Arial"/>
              <a:ea typeface="Arial"/>
              <a:cs typeface="Arial"/>
              <a:sym typeface="Arial"/>
            </a:endParaRPr>
          </a:p>
        </p:txBody>
      </p:sp>
      <p:sp>
        <p:nvSpPr>
          <p:cNvPr id="1408" name="Google Shape;1408;p93"/>
          <p:cNvSpPr txBox="1"/>
          <p:nvPr/>
        </p:nvSpPr>
        <p:spPr>
          <a:xfrm>
            <a:off x="1144269" y="5199379"/>
            <a:ext cx="248285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rgbClr val="007F00"/>
                </a:solidFill>
                <a:latin typeface="Arial"/>
                <a:ea typeface="Arial"/>
                <a:cs typeface="Arial"/>
                <a:sym typeface="Arial"/>
              </a:rPr>
              <a:t>Ex. </a:t>
            </a:r>
            <a:r>
              <a:rPr lang="en-US" sz="2000" b="1">
                <a:solidFill>
                  <a:schemeClr val="dk1"/>
                </a:solidFill>
                <a:latin typeface="Arial"/>
                <a:ea typeface="Arial"/>
                <a:cs typeface="Arial"/>
                <a:sym typeface="Arial"/>
              </a:rPr>
              <a:t>JMP Far ptr LOC</a:t>
            </a:r>
            <a:endParaRPr sz="2000">
              <a:solidFill>
                <a:schemeClr val="dk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94"/>
          <p:cNvSpPr txBox="1">
            <a:spLocks noGrp="1"/>
          </p:cNvSpPr>
          <p:nvPr>
            <p:ph type="title"/>
          </p:nvPr>
        </p:nvSpPr>
        <p:spPr>
          <a:xfrm>
            <a:off x="306070" y="314959"/>
            <a:ext cx="546671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Inter segment Indirect Jump</a:t>
            </a:r>
            <a:endParaRPr sz="3200">
              <a:latin typeface="Arial"/>
              <a:ea typeface="Arial"/>
              <a:cs typeface="Arial"/>
              <a:sym typeface="Arial"/>
            </a:endParaRPr>
          </a:p>
        </p:txBody>
      </p:sp>
      <p:sp>
        <p:nvSpPr>
          <p:cNvPr id="1414" name="Google Shape;1414;p94"/>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88</a:t>
            </a:fld>
            <a:endParaRPr/>
          </a:p>
        </p:txBody>
      </p:sp>
      <p:sp>
        <p:nvSpPr>
          <p:cNvPr id="1415" name="Google Shape;1415;p94"/>
          <p:cNvSpPr txBox="1"/>
          <p:nvPr/>
        </p:nvSpPr>
        <p:spPr>
          <a:xfrm>
            <a:off x="306070" y="2833370"/>
            <a:ext cx="8524875" cy="1146810"/>
          </a:xfrm>
          <a:prstGeom prst="rect">
            <a:avLst/>
          </a:prstGeom>
          <a:noFill/>
          <a:ln>
            <a:noFill/>
          </a:ln>
        </p:spPr>
        <p:txBody>
          <a:bodyPr spcFirstLastPara="1" wrap="square" lIns="0" tIns="45700" rIns="0" bIns="0" anchor="t" anchorCtr="0">
            <a:spAutoFit/>
          </a:bodyPr>
          <a:lstStyle/>
          <a:p>
            <a:pPr marL="12700" marR="5080" lvl="0" indent="0" algn="l" rtl="0">
              <a:lnSpc>
                <a:spcPct val="111249"/>
              </a:lnSpc>
              <a:spcBef>
                <a:spcPts val="0"/>
              </a:spcBef>
              <a:spcAft>
                <a:spcPts val="0"/>
              </a:spcAft>
              <a:buNone/>
            </a:pPr>
            <a:r>
              <a:rPr lang="en-US" sz="2400" b="1">
                <a:solidFill>
                  <a:schemeClr val="dk1"/>
                </a:solidFill>
                <a:latin typeface="Arial"/>
                <a:ea typeface="Arial"/>
                <a:cs typeface="Arial"/>
                <a:sym typeface="Arial"/>
              </a:rPr>
              <a:t>Instruction	length	depends	on	the	way	jump	location	is  specified</a:t>
            </a:r>
            <a:endParaRPr sz="2400">
              <a:solidFill>
                <a:schemeClr val="dk1"/>
              </a:solidFill>
              <a:latin typeface="Arial"/>
              <a:ea typeface="Arial"/>
              <a:cs typeface="Arial"/>
              <a:sym typeface="Arial"/>
            </a:endParaRPr>
          </a:p>
          <a:p>
            <a:pPr marL="12700" marR="0" lvl="0" indent="0" algn="l" rtl="0">
              <a:lnSpc>
                <a:spcPct val="100000"/>
              </a:lnSpc>
              <a:spcBef>
                <a:spcPts val="350"/>
              </a:spcBef>
              <a:spcAft>
                <a:spcPts val="0"/>
              </a:spcAft>
              <a:buNone/>
            </a:pPr>
            <a:r>
              <a:rPr lang="en-US" sz="2400" b="1">
                <a:solidFill>
                  <a:schemeClr val="dk1"/>
                </a:solidFill>
                <a:latin typeface="Arial"/>
                <a:ea typeface="Arial"/>
                <a:cs typeface="Arial"/>
                <a:sym typeface="Arial"/>
              </a:rPr>
              <a:t>It can be a minimum of 2 bytes</a:t>
            </a:r>
            <a:endParaRPr sz="2400">
              <a:solidFill>
                <a:schemeClr val="dk1"/>
              </a:solidFill>
              <a:latin typeface="Arial"/>
              <a:ea typeface="Arial"/>
              <a:cs typeface="Arial"/>
              <a:sym typeface="Arial"/>
            </a:endParaRPr>
          </a:p>
        </p:txBody>
      </p:sp>
      <p:sp>
        <p:nvSpPr>
          <p:cNvPr id="1416" name="Google Shape;1416;p94"/>
          <p:cNvSpPr txBox="1"/>
          <p:nvPr/>
        </p:nvSpPr>
        <p:spPr>
          <a:xfrm>
            <a:off x="306070" y="4986020"/>
            <a:ext cx="390461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rgbClr val="007F00"/>
                </a:solidFill>
                <a:latin typeface="Arial"/>
                <a:ea typeface="Arial"/>
                <a:cs typeface="Arial"/>
                <a:sym typeface="Arial"/>
              </a:rPr>
              <a:t>Ex. </a:t>
            </a:r>
            <a:r>
              <a:rPr lang="en-US" sz="2000">
                <a:solidFill>
                  <a:schemeClr val="dk1"/>
                </a:solidFill>
                <a:latin typeface="Arial"/>
                <a:ea typeface="Arial"/>
                <a:cs typeface="Arial"/>
                <a:sym typeface="Arial"/>
              </a:rPr>
              <a:t>JMP DWORD PTR 2000H[BX]</a:t>
            </a:r>
            <a:endParaRPr sz="2000">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1" name="Google Shape;1421;p95"/>
          <p:cNvSpPr txBox="1">
            <a:spLocks noGrp="1"/>
          </p:cNvSpPr>
          <p:nvPr>
            <p:ph type="title"/>
          </p:nvPr>
        </p:nvSpPr>
        <p:spPr>
          <a:xfrm>
            <a:off x="229870" y="269240"/>
            <a:ext cx="4782185"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C1D0C"/>
                </a:solidFill>
                <a:latin typeface="Arial"/>
                <a:ea typeface="Arial"/>
                <a:cs typeface="Arial"/>
                <a:sym typeface="Arial"/>
              </a:rPr>
              <a:t>Inter segment Indirect Jump</a:t>
            </a:r>
            <a:endParaRPr sz="2800">
              <a:latin typeface="Arial"/>
              <a:ea typeface="Arial"/>
              <a:cs typeface="Arial"/>
              <a:sym typeface="Arial"/>
            </a:endParaRPr>
          </a:p>
        </p:txBody>
      </p:sp>
      <p:sp>
        <p:nvSpPr>
          <p:cNvPr id="1422" name="Google Shape;1422;p95"/>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89</a:t>
            </a:fld>
            <a:endParaRPr/>
          </a:p>
        </p:txBody>
      </p:sp>
      <p:sp>
        <p:nvSpPr>
          <p:cNvPr id="1423" name="Google Shape;1423;p95"/>
          <p:cNvSpPr txBox="1"/>
          <p:nvPr/>
        </p:nvSpPr>
        <p:spPr>
          <a:xfrm>
            <a:off x="382270" y="1568449"/>
            <a:ext cx="5405120" cy="1906270"/>
          </a:xfrm>
          <a:prstGeom prst="rect">
            <a:avLst/>
          </a:prstGeom>
          <a:noFill/>
          <a:ln>
            <a:noFill/>
          </a:ln>
        </p:spPr>
        <p:txBody>
          <a:bodyPr spcFirstLastPara="1" wrap="square" lIns="0" tIns="12050" rIns="0" bIns="0" anchor="t" anchorCtr="0">
            <a:spAutoFit/>
          </a:bodyPr>
          <a:lstStyle/>
          <a:p>
            <a:pPr marL="12700" marR="2106295" lvl="0" indent="0" algn="l" rtl="0">
              <a:lnSpc>
                <a:spcPct val="113799"/>
              </a:lnSpc>
              <a:spcBef>
                <a:spcPts val="0"/>
              </a:spcBef>
              <a:spcAft>
                <a:spcPts val="0"/>
              </a:spcAft>
              <a:buNone/>
            </a:pPr>
            <a:r>
              <a:rPr lang="en-US" sz="2000">
                <a:solidFill>
                  <a:schemeClr val="dk1"/>
                </a:solidFill>
                <a:latin typeface="Arial"/>
                <a:ea typeface="Arial"/>
                <a:cs typeface="Arial"/>
                <a:sym typeface="Arial"/>
              </a:rPr>
              <a:t>Also called Far Indirect Jump  It is not commonly used</a:t>
            </a:r>
            <a:endParaRPr sz="2000">
              <a:solidFill>
                <a:schemeClr val="dk1"/>
              </a:solidFill>
              <a:latin typeface="Arial"/>
              <a:ea typeface="Arial"/>
              <a:cs typeface="Arial"/>
              <a:sym typeface="Arial"/>
            </a:endParaRPr>
          </a:p>
          <a:p>
            <a:pPr marL="12700" marR="0" lvl="0" indent="0" algn="l" rtl="0">
              <a:lnSpc>
                <a:spcPct val="100000"/>
              </a:lnSpc>
              <a:spcBef>
                <a:spcPts val="910"/>
              </a:spcBef>
              <a:spcAft>
                <a:spcPts val="0"/>
              </a:spcAft>
              <a:buNone/>
            </a:pPr>
            <a:r>
              <a:rPr lang="en-US" sz="2000">
                <a:solidFill>
                  <a:schemeClr val="dk1"/>
                </a:solidFill>
                <a:latin typeface="Arial"/>
                <a:ea typeface="Arial"/>
                <a:cs typeface="Arial"/>
                <a:sym typeface="Arial"/>
              </a:rPr>
              <a:t>Instruction length is a minimum of 2 bytes.</a:t>
            </a:r>
            <a:endParaRPr sz="2000">
              <a:solidFill>
                <a:schemeClr val="dk1"/>
              </a:solidFill>
              <a:latin typeface="Arial"/>
              <a:ea typeface="Arial"/>
              <a:cs typeface="Arial"/>
              <a:sym typeface="Arial"/>
            </a:endParaRPr>
          </a:p>
          <a:p>
            <a:pPr marL="12700" marR="0" lvl="0" indent="0" algn="l" rtl="0">
              <a:lnSpc>
                <a:spcPct val="100000"/>
              </a:lnSpc>
              <a:spcBef>
                <a:spcPts val="330"/>
              </a:spcBef>
              <a:spcAft>
                <a:spcPts val="0"/>
              </a:spcAft>
              <a:buNone/>
            </a:pPr>
            <a:r>
              <a:rPr lang="en-US" sz="2000">
                <a:solidFill>
                  <a:schemeClr val="dk1"/>
                </a:solidFill>
                <a:latin typeface="Arial"/>
                <a:ea typeface="Arial"/>
                <a:cs typeface="Arial"/>
                <a:sym typeface="Arial"/>
              </a:rPr>
              <a:t>It depends on the way jump location is specified</a:t>
            </a:r>
            <a:endParaRPr sz="2000">
              <a:solidFill>
                <a:schemeClr val="dk1"/>
              </a:solidFill>
              <a:latin typeface="Arial"/>
              <a:ea typeface="Arial"/>
              <a:cs typeface="Arial"/>
              <a:sym typeface="Arial"/>
            </a:endParaRPr>
          </a:p>
          <a:p>
            <a:pPr marL="12700" marR="0" lvl="0" indent="0" algn="l" rtl="0">
              <a:lnSpc>
                <a:spcPct val="100000"/>
              </a:lnSpc>
              <a:spcBef>
                <a:spcPts val="910"/>
              </a:spcBef>
              <a:spcAft>
                <a:spcPts val="0"/>
              </a:spcAft>
              <a:buNone/>
            </a:pPr>
            <a:r>
              <a:rPr lang="en-US" sz="2000">
                <a:solidFill>
                  <a:schemeClr val="dk1"/>
                </a:solidFill>
                <a:latin typeface="Arial"/>
                <a:ea typeface="Arial"/>
                <a:cs typeface="Arial"/>
                <a:sym typeface="Arial"/>
              </a:rPr>
              <a:t>Ex. JMP DWORD PTR 2000H[BX]</a:t>
            </a:r>
            <a:endParaRPr sz="2000">
              <a:solidFill>
                <a:schemeClr val="dk1"/>
              </a:solidFill>
              <a:latin typeface="Arial"/>
              <a:ea typeface="Arial"/>
              <a:cs typeface="Arial"/>
              <a:sym typeface="Arial"/>
            </a:endParaRPr>
          </a:p>
        </p:txBody>
      </p:sp>
      <p:graphicFrame>
        <p:nvGraphicFramePr>
          <p:cNvPr id="1424" name="Google Shape;1424;p95"/>
          <p:cNvGraphicFramePr/>
          <p:nvPr/>
        </p:nvGraphicFramePr>
        <p:xfrm>
          <a:off x="883919" y="3820090"/>
          <a:ext cx="3000000" cy="3000000"/>
        </p:xfrm>
        <a:graphic>
          <a:graphicData uri="http://schemas.openxmlformats.org/drawingml/2006/table">
            <a:tbl>
              <a:tblPr firstRow="1" bandRow="1">
                <a:noFill/>
                <a:tableStyleId>{BD6958E2-4D59-4B7E-A24A-5A335BC5D1EE}</a:tableStyleId>
              </a:tblPr>
              <a:tblGrid>
                <a:gridCol w="1378575">
                  <a:extLst>
                    <a:ext uri="{9D8B030D-6E8A-4147-A177-3AD203B41FA5}">
                      <a16:colId xmlns:a16="http://schemas.microsoft.com/office/drawing/2014/main" val="20000"/>
                    </a:ext>
                  </a:extLst>
                </a:gridCol>
                <a:gridCol w="1539875">
                  <a:extLst>
                    <a:ext uri="{9D8B030D-6E8A-4147-A177-3AD203B41FA5}">
                      <a16:colId xmlns:a16="http://schemas.microsoft.com/office/drawing/2014/main" val="20001"/>
                    </a:ext>
                  </a:extLst>
                </a:gridCol>
                <a:gridCol w="3122300">
                  <a:extLst>
                    <a:ext uri="{9D8B030D-6E8A-4147-A177-3AD203B41FA5}">
                      <a16:colId xmlns:a16="http://schemas.microsoft.com/office/drawing/2014/main" val="20002"/>
                    </a:ext>
                  </a:extLst>
                </a:gridCol>
              </a:tblGrid>
              <a:tr h="848625">
                <a:tc>
                  <a:txBody>
                    <a:bodyPr/>
                    <a:lstStyle/>
                    <a:p>
                      <a:pPr marL="0" marR="163830" lvl="0" indent="0" algn="r" rtl="0">
                        <a:lnSpc>
                          <a:spcPct val="110500"/>
                        </a:lnSpc>
                        <a:spcBef>
                          <a:spcPts val="0"/>
                        </a:spcBef>
                        <a:spcAft>
                          <a:spcPts val="0"/>
                        </a:spcAft>
                        <a:buNone/>
                      </a:pPr>
                      <a:r>
                        <a:rPr lang="en-US" sz="2000" u="none" strike="noStrike" cap="none">
                          <a:latin typeface="Arial"/>
                          <a:ea typeface="Arial"/>
                          <a:cs typeface="Arial"/>
                          <a:sym typeface="Arial"/>
                        </a:rPr>
                        <a:t>BX</a:t>
                      </a:r>
                      <a:endParaRPr sz="2000" u="none" strike="noStrike" cap="none">
                        <a:latin typeface="Arial"/>
                        <a:ea typeface="Arial"/>
                        <a:cs typeface="Arial"/>
                        <a:sym typeface="Arial"/>
                      </a:endParaRPr>
                    </a:p>
                  </a:txBody>
                  <a:tcPr marL="0" marR="0" marT="0" marB="0"/>
                </a:tc>
                <a:tc>
                  <a:txBody>
                    <a:bodyPr/>
                    <a:lstStyle/>
                    <a:p>
                      <a:pPr marL="241300" marR="0" lvl="0" indent="0" algn="l" rtl="0">
                        <a:lnSpc>
                          <a:spcPct val="110500"/>
                        </a:lnSpc>
                        <a:spcBef>
                          <a:spcPts val="0"/>
                        </a:spcBef>
                        <a:spcAft>
                          <a:spcPts val="0"/>
                        </a:spcAft>
                        <a:buNone/>
                      </a:pPr>
                      <a:r>
                        <a:rPr lang="en-US" sz="2000" u="none" strike="noStrike" cap="none">
                          <a:latin typeface="Arial"/>
                          <a:ea typeface="Arial"/>
                          <a:cs typeface="Arial"/>
                          <a:sym typeface="Arial"/>
                        </a:rPr>
                        <a:t>1234H</a:t>
                      </a:r>
                      <a:endParaRPr sz="2000" u="none" strike="noStrike" cap="none">
                        <a:latin typeface="Arial"/>
                        <a:ea typeface="Arial"/>
                        <a:cs typeface="Arial"/>
                        <a:sym typeface="Arial"/>
                      </a:endParaRPr>
                    </a:p>
                  </a:txBody>
                  <a:tcPr marL="0" marR="0" marT="0" marB="0"/>
                </a:tc>
                <a:tc>
                  <a:txBody>
                    <a:bodyPr/>
                    <a:lstStyle/>
                    <a:p>
                      <a:pPr marL="478155" marR="0" lvl="0" indent="0" algn="l" rtl="0">
                        <a:lnSpc>
                          <a:spcPct val="110500"/>
                        </a:lnSpc>
                        <a:spcBef>
                          <a:spcPts val="0"/>
                        </a:spcBef>
                        <a:spcAft>
                          <a:spcPts val="0"/>
                        </a:spcAft>
                        <a:buNone/>
                      </a:pPr>
                      <a:r>
                        <a:rPr lang="en-US" sz="2000" u="none" strike="noStrike" cap="none">
                          <a:latin typeface="Arial"/>
                          <a:ea typeface="Arial"/>
                          <a:cs typeface="Arial"/>
                          <a:sym typeface="Arial"/>
                        </a:rPr>
                        <a:t>Branches to</a:t>
                      </a:r>
                      <a:endParaRPr sz="2000" u="none" strike="noStrike" cap="none">
                        <a:latin typeface="Arial"/>
                        <a:ea typeface="Arial"/>
                        <a:cs typeface="Arial"/>
                        <a:sym typeface="Arial"/>
                      </a:endParaRPr>
                    </a:p>
                    <a:p>
                      <a:pPr marL="478155" marR="0" lvl="0" indent="0" algn="l" rtl="0">
                        <a:lnSpc>
                          <a:spcPct val="100000"/>
                        </a:lnSpc>
                        <a:spcBef>
                          <a:spcPts val="1310"/>
                        </a:spcBef>
                        <a:spcAft>
                          <a:spcPts val="0"/>
                        </a:spcAft>
                        <a:buNone/>
                      </a:pPr>
                      <a:r>
                        <a:rPr lang="en-US" sz="2000" u="none" strike="noStrike" cap="none">
                          <a:latin typeface="Arial"/>
                          <a:ea typeface="Arial"/>
                          <a:cs typeface="Arial"/>
                          <a:sym typeface="Arial"/>
                        </a:rPr>
                        <a:t>ABCDH:5678H</a:t>
                      </a:r>
                      <a:endParaRPr sz="20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471175">
                <a:tc>
                  <a:txBody>
                    <a:bodyPr/>
                    <a:lstStyle/>
                    <a:p>
                      <a:pPr marL="0" marR="165735" lvl="0" indent="0" algn="r" rtl="0">
                        <a:lnSpc>
                          <a:spcPct val="100000"/>
                        </a:lnSpc>
                        <a:spcBef>
                          <a:spcPts val="0"/>
                        </a:spcBef>
                        <a:spcAft>
                          <a:spcPts val="0"/>
                        </a:spcAft>
                        <a:buNone/>
                      </a:pPr>
                      <a:r>
                        <a:rPr lang="en-US" sz="2000" u="none" strike="noStrike" cap="none">
                          <a:latin typeface="Arial"/>
                          <a:ea typeface="Arial"/>
                          <a:cs typeface="Arial"/>
                          <a:sym typeface="Arial"/>
                        </a:rPr>
                        <a:t>DS:3234H</a:t>
                      </a:r>
                      <a:endParaRPr sz="2000" u="none" strike="noStrike" cap="none">
                        <a:latin typeface="Arial"/>
                        <a:ea typeface="Arial"/>
                        <a:cs typeface="Arial"/>
                        <a:sym typeface="Arial"/>
                      </a:endParaRPr>
                    </a:p>
                  </a:txBody>
                  <a:tcPr marL="0" marR="0" marT="69225" marB="0"/>
                </a:tc>
                <a:tc>
                  <a:txBody>
                    <a:bodyPr/>
                    <a:lstStyle/>
                    <a:p>
                      <a:pPr marL="241300" marR="0" lvl="0" indent="0" algn="l" rtl="0">
                        <a:lnSpc>
                          <a:spcPct val="100000"/>
                        </a:lnSpc>
                        <a:spcBef>
                          <a:spcPts val="0"/>
                        </a:spcBef>
                        <a:spcAft>
                          <a:spcPts val="0"/>
                        </a:spcAft>
                        <a:buNone/>
                      </a:pPr>
                      <a:r>
                        <a:rPr lang="en-US" sz="2000" u="none" strike="noStrike" cap="none">
                          <a:latin typeface="Arial"/>
                          <a:ea typeface="Arial"/>
                          <a:cs typeface="Arial"/>
                          <a:sym typeface="Arial"/>
                        </a:rPr>
                        <a:t>5678H</a:t>
                      </a:r>
                      <a:endParaRPr sz="2000" u="none" strike="noStrike" cap="none">
                        <a:latin typeface="Arial"/>
                        <a:ea typeface="Arial"/>
                        <a:cs typeface="Arial"/>
                        <a:sym typeface="Arial"/>
                      </a:endParaRPr>
                    </a:p>
                  </a:txBody>
                  <a:tcPr marL="0" marR="0" marT="69225" marB="0"/>
                </a:tc>
                <a:tc>
                  <a:txBody>
                    <a:bodyPr/>
                    <a:lstStyle/>
                    <a:p>
                      <a:pPr marL="446405" marR="0" lvl="0" indent="0" algn="ctr" rtl="0">
                        <a:lnSpc>
                          <a:spcPct val="100000"/>
                        </a:lnSpc>
                        <a:spcBef>
                          <a:spcPts val="0"/>
                        </a:spcBef>
                        <a:spcAft>
                          <a:spcPts val="0"/>
                        </a:spcAft>
                        <a:buNone/>
                      </a:pPr>
                      <a:r>
                        <a:rPr lang="en-US" sz="2000" u="none" strike="noStrike" cap="none">
                          <a:latin typeface="Arial"/>
                          <a:ea typeface="Arial"/>
                          <a:cs typeface="Arial"/>
                          <a:sym typeface="Arial"/>
                        </a:rPr>
                        <a:t>It is a 4-byte instruction</a:t>
                      </a:r>
                      <a:endParaRPr sz="2000" u="none" strike="noStrike" cap="none">
                        <a:latin typeface="Arial"/>
                        <a:ea typeface="Arial"/>
                        <a:cs typeface="Arial"/>
                        <a:sym typeface="Arial"/>
                      </a:endParaRPr>
                    </a:p>
                  </a:txBody>
                  <a:tcPr marL="0" marR="0" marT="69225" marB="0"/>
                </a:tc>
                <a:extLst>
                  <a:ext uri="{0D108BD9-81ED-4DB2-BD59-A6C34878D82A}">
                    <a16:rowId xmlns:a16="http://schemas.microsoft.com/office/drawing/2014/main" val="10001"/>
                  </a:ext>
                </a:extLst>
              </a:tr>
              <a:tr h="377475">
                <a:tc>
                  <a:txBody>
                    <a:bodyPr/>
                    <a:lstStyle/>
                    <a:p>
                      <a:pPr marL="0" marR="165735" lvl="0" indent="0" algn="r" rtl="0">
                        <a:lnSpc>
                          <a:spcPct val="116250"/>
                        </a:lnSpc>
                        <a:spcBef>
                          <a:spcPts val="0"/>
                        </a:spcBef>
                        <a:spcAft>
                          <a:spcPts val="0"/>
                        </a:spcAft>
                        <a:buNone/>
                      </a:pPr>
                      <a:r>
                        <a:rPr lang="en-US" sz="2000" u="none" strike="noStrike" cap="none">
                          <a:latin typeface="Arial"/>
                          <a:ea typeface="Arial"/>
                          <a:cs typeface="Arial"/>
                          <a:sym typeface="Arial"/>
                        </a:rPr>
                        <a:t>DS:3236H</a:t>
                      </a:r>
                      <a:endParaRPr sz="2000" u="none" strike="noStrike" cap="none">
                        <a:latin typeface="Arial"/>
                        <a:ea typeface="Arial"/>
                        <a:cs typeface="Arial"/>
                        <a:sym typeface="Arial"/>
                      </a:endParaRPr>
                    </a:p>
                  </a:txBody>
                  <a:tcPr marL="0" marR="0" marT="69225" marB="0"/>
                </a:tc>
                <a:tc>
                  <a:txBody>
                    <a:bodyPr/>
                    <a:lstStyle/>
                    <a:p>
                      <a:pPr marL="171450" marR="0" lvl="0" indent="0" algn="l" rtl="0">
                        <a:lnSpc>
                          <a:spcPct val="116250"/>
                        </a:lnSpc>
                        <a:spcBef>
                          <a:spcPts val="0"/>
                        </a:spcBef>
                        <a:spcAft>
                          <a:spcPts val="0"/>
                        </a:spcAft>
                        <a:buNone/>
                      </a:pPr>
                      <a:r>
                        <a:rPr lang="en-US" sz="2000" u="none" strike="noStrike" cap="none">
                          <a:latin typeface="Arial"/>
                          <a:ea typeface="Arial"/>
                          <a:cs typeface="Arial"/>
                          <a:sym typeface="Arial"/>
                        </a:rPr>
                        <a:t>ABCDH</a:t>
                      </a:r>
                      <a:endParaRPr sz="2000" u="none" strike="noStrike" cap="none">
                        <a:latin typeface="Arial"/>
                        <a:ea typeface="Arial"/>
                        <a:cs typeface="Arial"/>
                        <a:sym typeface="Arial"/>
                      </a:endParaRPr>
                    </a:p>
                  </a:txBody>
                  <a:tcPr marL="0" marR="0" marT="69225" marB="0"/>
                </a:tc>
                <a:tc>
                  <a:txBody>
                    <a:bodyPr/>
                    <a:lstStyle/>
                    <a:p>
                      <a:pPr marL="0" marR="0" lvl="0" indent="0" algn="l" rtl="0">
                        <a:lnSpc>
                          <a:spcPct val="100000"/>
                        </a:lnSpc>
                        <a:spcBef>
                          <a:spcPts val="0"/>
                        </a:spcBef>
                        <a:spcAft>
                          <a:spcPts val="0"/>
                        </a:spcAft>
                        <a:buNone/>
                      </a:pPr>
                      <a:endParaRPr sz="2100" u="none" strike="noStrike" cap="none">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5"/>
          <p:cNvSpPr txBox="1"/>
          <p:nvPr/>
        </p:nvSpPr>
        <p:spPr>
          <a:xfrm>
            <a:off x="8484869" y="6278879"/>
            <a:ext cx="12446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9</a:t>
            </a:r>
            <a:endParaRPr sz="1400">
              <a:solidFill>
                <a:schemeClr val="dk1"/>
              </a:solidFill>
              <a:latin typeface="Arial"/>
              <a:ea typeface="Arial"/>
              <a:cs typeface="Arial"/>
              <a:sym typeface="Arial"/>
            </a:endParaRPr>
          </a:p>
        </p:txBody>
      </p:sp>
      <p:graphicFrame>
        <p:nvGraphicFramePr>
          <p:cNvPr id="129" name="Google Shape;129;p15"/>
          <p:cNvGraphicFramePr/>
          <p:nvPr>
            <p:extLst>
              <p:ext uri="{D42A27DB-BD31-4B8C-83A1-F6EECF244321}">
                <p14:modId xmlns:p14="http://schemas.microsoft.com/office/powerpoint/2010/main" val="4011609828"/>
              </p:ext>
            </p:extLst>
          </p:nvPr>
        </p:nvGraphicFramePr>
        <p:xfrm>
          <a:off x="457200" y="838200"/>
          <a:ext cx="7922875" cy="674475"/>
        </p:xfrm>
        <a:graphic>
          <a:graphicData uri="http://schemas.openxmlformats.org/drawingml/2006/table">
            <a:tbl>
              <a:tblPr firstRow="1" bandRow="1">
                <a:noFill/>
                <a:tableStyleId>{BD6958E2-4D59-4B7E-A24A-5A335BC5D1EE}</a:tableStyleId>
              </a:tblPr>
              <a:tblGrid>
                <a:gridCol w="1629400">
                  <a:extLst>
                    <a:ext uri="{9D8B030D-6E8A-4147-A177-3AD203B41FA5}">
                      <a16:colId xmlns:a16="http://schemas.microsoft.com/office/drawing/2014/main" val="20000"/>
                    </a:ext>
                  </a:extLst>
                </a:gridCol>
                <a:gridCol w="1546850">
                  <a:extLst>
                    <a:ext uri="{9D8B030D-6E8A-4147-A177-3AD203B41FA5}">
                      <a16:colId xmlns:a16="http://schemas.microsoft.com/office/drawing/2014/main" val="20001"/>
                    </a:ext>
                  </a:extLst>
                </a:gridCol>
                <a:gridCol w="1522725">
                  <a:extLst>
                    <a:ext uri="{9D8B030D-6E8A-4147-A177-3AD203B41FA5}">
                      <a16:colId xmlns:a16="http://schemas.microsoft.com/office/drawing/2014/main" val="20002"/>
                    </a:ext>
                  </a:extLst>
                </a:gridCol>
                <a:gridCol w="1533525">
                  <a:extLst>
                    <a:ext uri="{9D8B030D-6E8A-4147-A177-3AD203B41FA5}">
                      <a16:colId xmlns:a16="http://schemas.microsoft.com/office/drawing/2014/main" val="20003"/>
                    </a:ext>
                  </a:extLst>
                </a:gridCol>
                <a:gridCol w="1690375">
                  <a:extLst>
                    <a:ext uri="{9D8B030D-6E8A-4147-A177-3AD203B41FA5}">
                      <a16:colId xmlns:a16="http://schemas.microsoft.com/office/drawing/2014/main" val="20004"/>
                    </a:ext>
                  </a:extLst>
                </a:gridCol>
              </a:tblGrid>
              <a:tr h="381000">
                <a:tc>
                  <a:txBody>
                    <a:bodyPr/>
                    <a:lstStyle/>
                    <a:p>
                      <a:pPr marL="0" marR="36830" lvl="0" indent="0" algn="ctr" rtl="0">
                        <a:lnSpc>
                          <a:spcPct val="100000"/>
                        </a:lnSpc>
                        <a:spcBef>
                          <a:spcPts val="0"/>
                        </a:spcBef>
                        <a:spcAft>
                          <a:spcPts val="0"/>
                        </a:spcAft>
                        <a:buNone/>
                      </a:pPr>
                      <a:r>
                        <a:rPr lang="en-US" sz="1600" b="1" u="none" strike="noStrike" cap="none" dirty="0">
                          <a:solidFill>
                            <a:schemeClr val="accent1">
                              <a:lumMod val="20000"/>
                              <a:lumOff val="80000"/>
                            </a:schemeClr>
                          </a:solidFill>
                          <a:latin typeface="Arial"/>
                          <a:ea typeface="Arial"/>
                          <a:cs typeface="Arial"/>
                          <a:sym typeface="Arial"/>
                        </a:rPr>
                        <a:t>Mnemonic</a:t>
                      </a:r>
                      <a:endParaRPr sz="1600" u="none" strike="noStrike" cap="none" dirty="0">
                        <a:solidFill>
                          <a:schemeClr val="accent1">
                            <a:lumMod val="20000"/>
                            <a:lumOff val="80000"/>
                          </a:schemeClr>
                        </a:solidFill>
                        <a:latin typeface="Arial"/>
                        <a:ea typeface="Arial"/>
                        <a:cs typeface="Arial"/>
                        <a:sym typeface="Arial"/>
                      </a:endParaRPr>
                    </a:p>
                  </a:txBody>
                  <a:tcPr marL="0" marR="0" marT="26675" marB="0">
                    <a:solidFill>
                      <a:srgbClr val="D4EE28"/>
                    </a:solidFill>
                  </a:tcPr>
                </a:tc>
                <a:tc>
                  <a:txBody>
                    <a:bodyPr/>
                    <a:lstStyle/>
                    <a:p>
                      <a:pPr marL="0" marR="43180" lvl="0" indent="0" algn="ctr" rtl="0">
                        <a:lnSpc>
                          <a:spcPct val="100000"/>
                        </a:lnSpc>
                        <a:spcBef>
                          <a:spcPts val="0"/>
                        </a:spcBef>
                        <a:spcAft>
                          <a:spcPts val="0"/>
                        </a:spcAft>
                        <a:buNone/>
                      </a:pPr>
                      <a:r>
                        <a:rPr lang="en-US" sz="1600" b="1" u="none" strike="noStrike" cap="none" dirty="0">
                          <a:solidFill>
                            <a:schemeClr val="accent1">
                              <a:lumMod val="20000"/>
                              <a:lumOff val="80000"/>
                            </a:schemeClr>
                          </a:solidFill>
                          <a:latin typeface="Arial"/>
                          <a:ea typeface="Arial"/>
                          <a:cs typeface="Arial"/>
                          <a:sym typeface="Arial"/>
                        </a:rPr>
                        <a:t>Meaning</a:t>
                      </a:r>
                      <a:endParaRPr sz="1600" u="none" strike="noStrike" cap="none" dirty="0">
                        <a:solidFill>
                          <a:schemeClr val="accent1">
                            <a:lumMod val="20000"/>
                            <a:lumOff val="80000"/>
                          </a:schemeClr>
                        </a:solidFill>
                        <a:latin typeface="Arial"/>
                        <a:ea typeface="Arial"/>
                        <a:cs typeface="Arial"/>
                        <a:sym typeface="Arial"/>
                      </a:endParaRPr>
                    </a:p>
                  </a:txBody>
                  <a:tcPr marL="0" marR="0" marT="26675" marB="0">
                    <a:solidFill>
                      <a:srgbClr val="D4EE28"/>
                    </a:solidFill>
                  </a:tcPr>
                </a:tc>
                <a:tc>
                  <a:txBody>
                    <a:bodyPr/>
                    <a:lstStyle/>
                    <a:p>
                      <a:pPr marL="46990" marR="0" lvl="0" indent="0" algn="ctr" rtl="0">
                        <a:lnSpc>
                          <a:spcPct val="100000"/>
                        </a:lnSpc>
                        <a:spcBef>
                          <a:spcPts val="0"/>
                        </a:spcBef>
                        <a:spcAft>
                          <a:spcPts val="0"/>
                        </a:spcAft>
                        <a:buNone/>
                      </a:pPr>
                      <a:r>
                        <a:rPr lang="en-US" sz="1600" b="1" u="none" strike="noStrike" cap="none" dirty="0">
                          <a:solidFill>
                            <a:schemeClr val="accent1">
                              <a:lumMod val="20000"/>
                              <a:lumOff val="80000"/>
                            </a:schemeClr>
                          </a:solidFill>
                          <a:latin typeface="Arial"/>
                          <a:ea typeface="Arial"/>
                          <a:cs typeface="Arial"/>
                          <a:sym typeface="Arial"/>
                        </a:rPr>
                        <a:t>Format</a:t>
                      </a:r>
                      <a:endParaRPr sz="1600" u="none" strike="noStrike" cap="none" dirty="0">
                        <a:solidFill>
                          <a:schemeClr val="accent1">
                            <a:lumMod val="20000"/>
                            <a:lumOff val="80000"/>
                          </a:schemeClr>
                        </a:solidFill>
                        <a:latin typeface="Arial"/>
                        <a:ea typeface="Arial"/>
                        <a:cs typeface="Arial"/>
                        <a:sym typeface="Arial"/>
                      </a:endParaRPr>
                    </a:p>
                  </a:txBody>
                  <a:tcPr marL="0" marR="0" marT="26675" marB="0">
                    <a:solidFill>
                      <a:srgbClr val="D4EE28"/>
                    </a:solidFill>
                  </a:tcPr>
                </a:tc>
                <a:tc>
                  <a:txBody>
                    <a:bodyPr/>
                    <a:lstStyle/>
                    <a:p>
                      <a:pPr marL="0" marR="229234" lvl="0" indent="0" algn="r" rtl="0">
                        <a:lnSpc>
                          <a:spcPct val="100000"/>
                        </a:lnSpc>
                        <a:spcBef>
                          <a:spcPts val="0"/>
                        </a:spcBef>
                        <a:spcAft>
                          <a:spcPts val="0"/>
                        </a:spcAft>
                        <a:buNone/>
                      </a:pPr>
                      <a:r>
                        <a:rPr lang="en-US" sz="1600" b="1" u="none" strike="noStrike" cap="none" dirty="0">
                          <a:solidFill>
                            <a:schemeClr val="accent1">
                              <a:lumMod val="20000"/>
                              <a:lumOff val="80000"/>
                            </a:schemeClr>
                          </a:solidFill>
                          <a:latin typeface="Arial"/>
                          <a:ea typeface="Arial"/>
                          <a:cs typeface="Arial"/>
                          <a:sym typeface="Arial"/>
                        </a:rPr>
                        <a:t>Operation</a:t>
                      </a:r>
                      <a:endParaRPr sz="1600" u="none" strike="noStrike" cap="none" dirty="0">
                        <a:solidFill>
                          <a:schemeClr val="accent1">
                            <a:lumMod val="20000"/>
                            <a:lumOff val="80000"/>
                          </a:schemeClr>
                        </a:solidFill>
                        <a:latin typeface="Arial"/>
                        <a:ea typeface="Arial"/>
                        <a:cs typeface="Arial"/>
                        <a:sym typeface="Arial"/>
                      </a:endParaRPr>
                    </a:p>
                  </a:txBody>
                  <a:tcPr marL="0" marR="0" marT="26675" marB="0">
                    <a:solidFill>
                      <a:srgbClr val="D4EE28"/>
                    </a:solidFill>
                  </a:tcPr>
                </a:tc>
                <a:tc>
                  <a:txBody>
                    <a:bodyPr/>
                    <a:lstStyle/>
                    <a:p>
                      <a:pPr marL="105410" marR="0" lvl="0" indent="0" algn="ctr" rtl="0">
                        <a:lnSpc>
                          <a:spcPct val="100000"/>
                        </a:lnSpc>
                        <a:spcBef>
                          <a:spcPts val="0"/>
                        </a:spcBef>
                        <a:spcAft>
                          <a:spcPts val="0"/>
                        </a:spcAft>
                        <a:buNone/>
                      </a:pPr>
                      <a:r>
                        <a:rPr lang="en-US" sz="1600" b="1" u="none" strike="noStrike" cap="none" dirty="0">
                          <a:solidFill>
                            <a:schemeClr val="accent1">
                              <a:lumMod val="20000"/>
                              <a:lumOff val="80000"/>
                            </a:schemeClr>
                          </a:solidFill>
                          <a:latin typeface="Arial"/>
                          <a:ea typeface="Arial"/>
                          <a:cs typeface="Arial"/>
                          <a:sym typeface="Arial"/>
                        </a:rPr>
                        <a:t>Flags affected</a:t>
                      </a:r>
                      <a:endParaRPr sz="1600" u="none" strike="noStrike" cap="none" dirty="0">
                        <a:solidFill>
                          <a:schemeClr val="accent1">
                            <a:lumMod val="20000"/>
                            <a:lumOff val="80000"/>
                          </a:schemeClr>
                        </a:solidFill>
                        <a:latin typeface="Arial"/>
                        <a:ea typeface="Arial"/>
                        <a:cs typeface="Arial"/>
                        <a:sym typeface="Arial"/>
                      </a:endParaRPr>
                    </a:p>
                  </a:txBody>
                  <a:tcPr marL="0" marR="0" marT="26675" marB="0">
                    <a:solidFill>
                      <a:srgbClr val="D4EE28"/>
                    </a:solidFill>
                  </a:tcPr>
                </a:tc>
                <a:extLst>
                  <a:ext uri="{0D108BD9-81ED-4DB2-BD59-A6C34878D82A}">
                    <a16:rowId xmlns:a16="http://schemas.microsoft.com/office/drawing/2014/main" val="10000"/>
                  </a:ext>
                </a:extLst>
              </a:tr>
              <a:tr h="293475">
                <a:tc>
                  <a:txBody>
                    <a:bodyPr/>
                    <a:lstStyle/>
                    <a:p>
                      <a:pPr marL="0" marR="92710" lvl="0" indent="0" algn="ctr" rtl="0">
                        <a:lnSpc>
                          <a:spcPct val="100000"/>
                        </a:lnSpc>
                        <a:spcBef>
                          <a:spcPts val="0"/>
                        </a:spcBef>
                        <a:spcAft>
                          <a:spcPts val="0"/>
                        </a:spcAft>
                        <a:buNone/>
                      </a:pPr>
                      <a:r>
                        <a:rPr lang="en-US" sz="1600" b="1" u="none" strike="noStrike" cap="none">
                          <a:latin typeface="Arial"/>
                          <a:ea typeface="Arial"/>
                          <a:cs typeface="Arial"/>
                          <a:sym typeface="Arial"/>
                        </a:rPr>
                        <a:t>MOV</a:t>
                      </a:r>
                      <a:endParaRPr sz="1600" u="none" strike="noStrike" cap="none">
                        <a:latin typeface="Arial"/>
                        <a:ea typeface="Arial"/>
                        <a:cs typeface="Arial"/>
                        <a:sym typeface="Arial"/>
                      </a:endParaRPr>
                    </a:p>
                  </a:txBody>
                  <a:tcPr marL="0" marR="0" marT="26675" marB="0"/>
                </a:tc>
                <a:tc>
                  <a:txBody>
                    <a:bodyPr/>
                    <a:lstStyle/>
                    <a:p>
                      <a:pPr marL="0" marR="100965" lvl="0" indent="0" algn="ctr" rtl="0">
                        <a:lnSpc>
                          <a:spcPct val="100000"/>
                        </a:lnSpc>
                        <a:spcBef>
                          <a:spcPts val="0"/>
                        </a:spcBef>
                        <a:spcAft>
                          <a:spcPts val="0"/>
                        </a:spcAft>
                        <a:buNone/>
                      </a:pPr>
                      <a:r>
                        <a:rPr lang="en-US" sz="1600" b="1" u="none" strike="noStrike" cap="none">
                          <a:latin typeface="Arial"/>
                          <a:ea typeface="Arial"/>
                          <a:cs typeface="Arial"/>
                          <a:sym typeface="Arial"/>
                        </a:rPr>
                        <a:t>Move</a:t>
                      </a:r>
                      <a:endParaRPr sz="1600" u="none" strike="noStrike" cap="none">
                        <a:latin typeface="Arial"/>
                        <a:ea typeface="Arial"/>
                        <a:cs typeface="Arial"/>
                        <a:sym typeface="Arial"/>
                      </a:endParaRPr>
                    </a:p>
                  </a:txBody>
                  <a:tcPr marL="0" marR="0" marT="26675" marB="0"/>
                </a:tc>
                <a:tc>
                  <a:txBody>
                    <a:bodyPr/>
                    <a:lstStyle/>
                    <a:p>
                      <a:pPr marL="46355" marR="0" lvl="0" indent="0" algn="ctr" rtl="0">
                        <a:lnSpc>
                          <a:spcPct val="100000"/>
                        </a:lnSpc>
                        <a:spcBef>
                          <a:spcPts val="0"/>
                        </a:spcBef>
                        <a:spcAft>
                          <a:spcPts val="0"/>
                        </a:spcAft>
                        <a:buNone/>
                      </a:pPr>
                      <a:r>
                        <a:rPr lang="en-US" sz="1600" b="1" u="none" strike="noStrike" cap="none">
                          <a:latin typeface="Arial"/>
                          <a:ea typeface="Arial"/>
                          <a:cs typeface="Arial"/>
                          <a:sym typeface="Arial"/>
                        </a:rPr>
                        <a:t>Mov D,S</a:t>
                      </a:r>
                      <a:endParaRPr sz="1600" u="none" strike="noStrike" cap="none">
                        <a:latin typeface="Arial"/>
                        <a:ea typeface="Arial"/>
                        <a:cs typeface="Arial"/>
                        <a:sym typeface="Arial"/>
                      </a:endParaRPr>
                    </a:p>
                  </a:txBody>
                  <a:tcPr marL="0" marR="0" marT="26675" marB="0"/>
                </a:tc>
                <a:tc>
                  <a:txBody>
                    <a:bodyPr/>
                    <a:lstStyle/>
                    <a:p>
                      <a:pPr marL="0" marR="208915" lvl="0" indent="0" algn="r" rtl="0">
                        <a:lnSpc>
                          <a:spcPct val="100000"/>
                        </a:lnSpc>
                        <a:spcBef>
                          <a:spcPts val="0"/>
                        </a:spcBef>
                        <a:spcAft>
                          <a:spcPts val="0"/>
                        </a:spcAft>
                        <a:buNone/>
                      </a:pPr>
                      <a:r>
                        <a:rPr lang="en-US" sz="1600" b="1" u="none" strike="noStrike" cap="none">
                          <a:latin typeface="Arial"/>
                          <a:ea typeface="Arial"/>
                          <a:cs typeface="Arial"/>
                          <a:sym typeface="Arial"/>
                        </a:rPr>
                        <a:t>(S) </a:t>
                      </a:r>
                      <a:r>
                        <a:rPr lang="en-US" sz="1600" u="none" strike="noStrike" cap="none">
                          <a:latin typeface="Noto Sans Symbols"/>
                          <a:ea typeface="Noto Sans Symbols"/>
                          <a:cs typeface="Noto Sans Symbols"/>
                          <a:sym typeface="Noto Sans Symbols"/>
                        </a:rPr>
                        <a:t>◊</a:t>
                      </a:r>
                      <a:r>
                        <a:rPr lang="en-US" sz="1600" u="none" strike="noStrike" cap="none">
                          <a:latin typeface="Times New Roman"/>
                          <a:ea typeface="Times New Roman"/>
                          <a:cs typeface="Times New Roman"/>
                          <a:sym typeface="Times New Roman"/>
                        </a:rPr>
                        <a:t>	</a:t>
                      </a:r>
                      <a:r>
                        <a:rPr lang="en-US" sz="1600" b="1" u="none" strike="noStrike" cap="none">
                          <a:latin typeface="Arial"/>
                          <a:ea typeface="Arial"/>
                          <a:cs typeface="Arial"/>
                          <a:sym typeface="Arial"/>
                        </a:rPr>
                        <a:t>(D)</a:t>
                      </a:r>
                      <a:endParaRPr sz="1600" u="none" strike="noStrike" cap="none">
                        <a:latin typeface="Arial"/>
                        <a:ea typeface="Arial"/>
                        <a:cs typeface="Arial"/>
                        <a:sym typeface="Arial"/>
                      </a:endParaRPr>
                    </a:p>
                  </a:txBody>
                  <a:tcPr marL="0" marR="0" marT="26675" marB="0"/>
                </a:tc>
                <a:tc>
                  <a:txBody>
                    <a:bodyPr/>
                    <a:lstStyle/>
                    <a:p>
                      <a:pPr marL="48895" marR="0" lvl="0" indent="0" algn="ctr" rtl="0">
                        <a:lnSpc>
                          <a:spcPct val="100000"/>
                        </a:lnSpc>
                        <a:spcBef>
                          <a:spcPts val="0"/>
                        </a:spcBef>
                        <a:spcAft>
                          <a:spcPts val="0"/>
                        </a:spcAft>
                        <a:buNone/>
                      </a:pPr>
                      <a:r>
                        <a:rPr lang="en-US" sz="1600" b="1" u="none" strike="noStrike" cap="none" dirty="0">
                          <a:latin typeface="Arial"/>
                          <a:ea typeface="Arial"/>
                          <a:cs typeface="Arial"/>
                          <a:sym typeface="Arial"/>
                        </a:rPr>
                        <a:t>None</a:t>
                      </a:r>
                      <a:endParaRPr sz="1600" u="none" strike="noStrike" cap="none" dirty="0">
                        <a:latin typeface="Arial"/>
                        <a:ea typeface="Arial"/>
                        <a:cs typeface="Arial"/>
                        <a:sym typeface="Arial"/>
                      </a:endParaRPr>
                    </a:p>
                  </a:txBody>
                  <a:tcPr marL="0" marR="0" marT="26675" marB="0"/>
                </a:tc>
                <a:extLst>
                  <a:ext uri="{0D108BD9-81ED-4DB2-BD59-A6C34878D82A}">
                    <a16:rowId xmlns:a16="http://schemas.microsoft.com/office/drawing/2014/main" val="10001"/>
                  </a:ext>
                </a:extLst>
              </a:tr>
            </a:tbl>
          </a:graphicData>
        </a:graphic>
      </p:graphicFrame>
      <p:sp>
        <p:nvSpPr>
          <p:cNvPr id="130" name="Google Shape;130;p15"/>
          <p:cNvSpPr txBox="1">
            <a:spLocks noGrp="1"/>
          </p:cNvSpPr>
          <p:nvPr>
            <p:ph type="title"/>
          </p:nvPr>
        </p:nvSpPr>
        <p:spPr>
          <a:xfrm>
            <a:off x="77469" y="104140"/>
            <a:ext cx="5273675"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CC3300"/>
                </a:solidFill>
                <a:latin typeface="Times New Roman"/>
                <a:ea typeface="Times New Roman"/>
                <a:cs typeface="Times New Roman"/>
                <a:sym typeface="Times New Roman"/>
              </a:rPr>
              <a:t>Data Transfer Instructions - MOV</a:t>
            </a:r>
            <a:endParaRPr sz="2800">
              <a:latin typeface="Times New Roman"/>
              <a:ea typeface="Times New Roman"/>
              <a:cs typeface="Times New Roman"/>
              <a:sym typeface="Times New Roman"/>
            </a:endParaRPr>
          </a:p>
        </p:txBody>
      </p:sp>
      <p:sp>
        <p:nvSpPr>
          <p:cNvPr id="131" name="Google Shape;131;p15"/>
          <p:cNvSpPr txBox="1"/>
          <p:nvPr/>
        </p:nvSpPr>
        <p:spPr>
          <a:xfrm>
            <a:off x="457200" y="1809802"/>
            <a:ext cx="2903855" cy="303811"/>
          </a:xfrm>
          <a:prstGeom prst="rect">
            <a:avLst/>
          </a:prstGeom>
          <a:solidFill>
            <a:srgbClr val="CC3300"/>
          </a:solidFill>
          <a:ln>
            <a:noFill/>
          </a:ln>
        </p:spPr>
        <p:txBody>
          <a:bodyPr spcFirstLastPara="1" wrap="square" lIns="0" tIns="21575" rIns="0" bIns="0" anchor="t" anchorCtr="0">
            <a:spAutoFit/>
          </a:bodyPr>
          <a:lstStyle/>
          <a:p>
            <a:pPr marL="90170" marR="0" lvl="0" indent="0" algn="l" rtl="0">
              <a:lnSpc>
                <a:spcPct val="100000"/>
              </a:lnSpc>
              <a:spcBef>
                <a:spcPts val="0"/>
              </a:spcBef>
              <a:spcAft>
                <a:spcPts val="0"/>
              </a:spcAft>
              <a:buNone/>
            </a:pPr>
            <a:r>
              <a:rPr lang="en-US" sz="1800" b="1" dirty="0">
                <a:solidFill>
                  <a:schemeClr val="accent1">
                    <a:lumMod val="20000"/>
                    <a:lumOff val="80000"/>
                  </a:schemeClr>
                </a:solidFill>
                <a:latin typeface="Times New Roman"/>
                <a:ea typeface="Times New Roman"/>
                <a:cs typeface="Times New Roman"/>
                <a:sym typeface="Times New Roman"/>
              </a:rPr>
              <a:t>Destination	Source</a:t>
            </a:r>
            <a:endParaRPr sz="1800" dirty="0">
              <a:solidFill>
                <a:schemeClr val="accent1">
                  <a:lumMod val="20000"/>
                  <a:lumOff val="80000"/>
                </a:schemeClr>
              </a:solidFill>
              <a:latin typeface="Times New Roman"/>
              <a:ea typeface="Times New Roman"/>
              <a:cs typeface="Times New Roman"/>
              <a:sym typeface="Times New Roman"/>
            </a:endParaRPr>
          </a:p>
        </p:txBody>
      </p:sp>
      <p:sp>
        <p:nvSpPr>
          <p:cNvPr id="132" name="Google Shape;132;p15"/>
          <p:cNvSpPr txBox="1"/>
          <p:nvPr/>
        </p:nvSpPr>
        <p:spPr>
          <a:xfrm>
            <a:off x="2058670" y="2340610"/>
            <a:ext cx="1302385" cy="756920"/>
          </a:xfrm>
          <a:prstGeom prst="rect">
            <a:avLst/>
          </a:prstGeom>
          <a:noFill/>
          <a:ln>
            <a:noFill/>
          </a:ln>
        </p:spPr>
        <p:txBody>
          <a:bodyPr spcFirstLastPara="1" wrap="square" lIns="0" tIns="12700" rIns="0" bIns="0" anchor="t" anchorCtr="0">
            <a:spAutoFit/>
          </a:bodyPr>
          <a:lstStyle/>
          <a:p>
            <a:pPr marL="12700" marR="5080" lvl="0" indent="0" algn="l" rtl="0">
              <a:lnSpc>
                <a:spcPct val="133300"/>
              </a:lnSpc>
              <a:spcBef>
                <a:spcPts val="0"/>
              </a:spcBef>
              <a:spcAft>
                <a:spcPts val="0"/>
              </a:spcAft>
              <a:buNone/>
            </a:pPr>
            <a:r>
              <a:rPr lang="en-US" sz="1800" b="1" dirty="0">
                <a:solidFill>
                  <a:schemeClr val="dk1"/>
                </a:solidFill>
                <a:latin typeface="Times New Roman"/>
                <a:ea typeface="Times New Roman"/>
                <a:cs typeface="Times New Roman"/>
                <a:sym typeface="Times New Roman"/>
              </a:rPr>
              <a:t>Accumulator  Memory</a:t>
            </a:r>
            <a:endParaRPr sz="1800" dirty="0">
              <a:solidFill>
                <a:schemeClr val="dk1"/>
              </a:solidFill>
              <a:latin typeface="Times New Roman"/>
              <a:ea typeface="Times New Roman"/>
              <a:cs typeface="Times New Roman"/>
              <a:sym typeface="Times New Roman"/>
            </a:endParaRPr>
          </a:p>
        </p:txBody>
      </p:sp>
      <p:sp>
        <p:nvSpPr>
          <p:cNvPr id="133" name="Google Shape;133;p15"/>
          <p:cNvSpPr txBox="1"/>
          <p:nvPr/>
        </p:nvSpPr>
        <p:spPr>
          <a:xfrm>
            <a:off x="534669" y="2340610"/>
            <a:ext cx="1303020" cy="4127500"/>
          </a:xfrm>
          <a:prstGeom prst="rect">
            <a:avLst/>
          </a:prstGeom>
          <a:noFill/>
          <a:ln>
            <a:noFill/>
          </a:ln>
        </p:spPr>
        <p:txBody>
          <a:bodyPr spcFirstLastPara="1" wrap="square" lIns="0" tIns="12700" rIns="0" bIns="0" anchor="t" anchorCtr="0">
            <a:spAutoFit/>
          </a:bodyPr>
          <a:lstStyle/>
          <a:p>
            <a:pPr marL="12700" marR="5080" lvl="0" indent="0" algn="l" rtl="0">
              <a:lnSpc>
                <a:spcPct val="133300"/>
              </a:lnSpc>
              <a:spcBef>
                <a:spcPts val="0"/>
              </a:spcBef>
              <a:spcAft>
                <a:spcPts val="0"/>
              </a:spcAft>
              <a:buNone/>
            </a:pPr>
            <a:r>
              <a:rPr lang="en-US" sz="1800" b="1">
                <a:solidFill>
                  <a:schemeClr val="dk1"/>
                </a:solidFill>
                <a:latin typeface="Times New Roman"/>
                <a:ea typeface="Times New Roman"/>
                <a:cs typeface="Times New Roman"/>
                <a:sym typeface="Times New Roman"/>
              </a:rPr>
              <a:t>Memory  Accumulator</a:t>
            </a:r>
            <a:endParaRPr sz="1800">
              <a:solidFill>
                <a:schemeClr val="dk1"/>
              </a:solidFill>
              <a:latin typeface="Times New Roman"/>
              <a:ea typeface="Times New Roman"/>
              <a:cs typeface="Times New Roman"/>
              <a:sym typeface="Times New Roman"/>
            </a:endParaRPr>
          </a:p>
          <a:p>
            <a:pPr marL="12700" marR="445769" lvl="0" indent="0" algn="l" rtl="0">
              <a:lnSpc>
                <a:spcPct val="133500"/>
              </a:lnSpc>
              <a:spcBef>
                <a:spcPts val="585"/>
              </a:spcBef>
              <a:spcAft>
                <a:spcPts val="0"/>
              </a:spcAft>
              <a:buNone/>
            </a:pPr>
            <a:r>
              <a:rPr lang="en-US" sz="1800" b="1">
                <a:solidFill>
                  <a:schemeClr val="dk1"/>
                </a:solidFill>
                <a:latin typeface="Times New Roman"/>
                <a:ea typeface="Times New Roman"/>
                <a:cs typeface="Times New Roman"/>
                <a:sym typeface="Times New Roman"/>
              </a:rPr>
              <a:t>Register  Register  Memory  Register  Memory  Seg reg  Seg reg  Reg 16  Memory</a:t>
            </a:r>
            <a:endParaRPr sz="1800">
              <a:solidFill>
                <a:schemeClr val="dk1"/>
              </a:solidFill>
              <a:latin typeface="Times New Roman"/>
              <a:ea typeface="Times New Roman"/>
              <a:cs typeface="Times New Roman"/>
              <a:sym typeface="Times New Roman"/>
            </a:endParaRPr>
          </a:p>
        </p:txBody>
      </p:sp>
      <p:sp>
        <p:nvSpPr>
          <p:cNvPr id="134" name="Google Shape;134;p15"/>
          <p:cNvSpPr txBox="1"/>
          <p:nvPr/>
        </p:nvSpPr>
        <p:spPr>
          <a:xfrm>
            <a:off x="2058670" y="3145790"/>
            <a:ext cx="1071880" cy="3322320"/>
          </a:xfrm>
          <a:prstGeom prst="rect">
            <a:avLst/>
          </a:prstGeom>
          <a:noFill/>
          <a:ln>
            <a:noFill/>
          </a:ln>
        </p:spPr>
        <p:txBody>
          <a:bodyPr spcFirstLastPara="1" wrap="square" lIns="0" tIns="13325" rIns="0" bIns="0" anchor="t" anchorCtr="0">
            <a:spAutoFit/>
          </a:bodyPr>
          <a:lstStyle/>
          <a:p>
            <a:pPr marL="12700" marR="5080" lvl="0" indent="0" algn="l" rtl="0">
              <a:lnSpc>
                <a:spcPct val="133500"/>
              </a:lnSpc>
              <a:spcBef>
                <a:spcPts val="0"/>
              </a:spcBef>
              <a:spcAft>
                <a:spcPts val="0"/>
              </a:spcAft>
              <a:buNone/>
            </a:pPr>
            <a:r>
              <a:rPr lang="en-US" sz="1800" b="1">
                <a:solidFill>
                  <a:schemeClr val="dk1"/>
                </a:solidFill>
                <a:latin typeface="Times New Roman"/>
                <a:ea typeface="Times New Roman"/>
                <a:cs typeface="Times New Roman"/>
                <a:sym typeface="Times New Roman"/>
              </a:rPr>
              <a:t>Register  Memory  Register  Immediate  Immediate  Reg 16</a:t>
            </a:r>
            <a:endParaRPr sz="1800">
              <a:solidFill>
                <a:schemeClr val="dk1"/>
              </a:solidFill>
              <a:latin typeface="Times New Roman"/>
              <a:ea typeface="Times New Roman"/>
              <a:cs typeface="Times New Roman"/>
              <a:sym typeface="Times New Roman"/>
            </a:endParaRPr>
          </a:p>
          <a:p>
            <a:pPr marL="12700" marR="259079" lvl="0" indent="0" algn="l" rtl="0">
              <a:lnSpc>
                <a:spcPct val="133300"/>
              </a:lnSpc>
              <a:spcBef>
                <a:spcPts val="0"/>
              </a:spcBef>
              <a:spcAft>
                <a:spcPts val="0"/>
              </a:spcAft>
              <a:buNone/>
            </a:pPr>
            <a:r>
              <a:rPr lang="en-US" sz="1800" b="1">
                <a:solidFill>
                  <a:schemeClr val="dk1"/>
                </a:solidFill>
                <a:latin typeface="Times New Roman"/>
                <a:ea typeface="Times New Roman"/>
                <a:cs typeface="Times New Roman"/>
                <a:sym typeface="Times New Roman"/>
              </a:rPr>
              <a:t>Mem 16  Seg reg</a:t>
            </a: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730"/>
              </a:spcBef>
              <a:spcAft>
                <a:spcPts val="0"/>
              </a:spcAft>
              <a:buNone/>
            </a:pPr>
            <a:r>
              <a:rPr lang="en-US" sz="1800" b="1">
                <a:solidFill>
                  <a:schemeClr val="dk1"/>
                </a:solidFill>
                <a:latin typeface="Times New Roman"/>
                <a:ea typeface="Times New Roman"/>
                <a:cs typeface="Times New Roman"/>
                <a:sym typeface="Times New Roman"/>
              </a:rPr>
              <a:t>Seg reg</a:t>
            </a:r>
            <a:endParaRPr sz="1800">
              <a:solidFill>
                <a:schemeClr val="dk1"/>
              </a:solidFill>
              <a:latin typeface="Times New Roman"/>
              <a:ea typeface="Times New Roman"/>
              <a:cs typeface="Times New Roman"/>
              <a:sym typeface="Times New Roman"/>
            </a:endParaRPr>
          </a:p>
        </p:txBody>
      </p:sp>
      <p:sp>
        <p:nvSpPr>
          <p:cNvPr id="135" name="Google Shape;135;p15"/>
          <p:cNvSpPr txBox="1"/>
          <p:nvPr/>
        </p:nvSpPr>
        <p:spPr>
          <a:xfrm>
            <a:off x="5106670" y="2472690"/>
            <a:ext cx="1732914" cy="5130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200" b="1">
                <a:solidFill>
                  <a:srgbClr val="CC3300"/>
                </a:solidFill>
                <a:latin typeface="Times New Roman"/>
                <a:ea typeface="Times New Roman"/>
                <a:cs typeface="Times New Roman"/>
                <a:sym typeface="Times New Roman"/>
              </a:rPr>
              <a:t>NO MOV</a:t>
            </a:r>
            <a:endParaRPr sz="3200">
              <a:solidFill>
                <a:schemeClr val="dk1"/>
              </a:solidFill>
              <a:latin typeface="Times New Roman"/>
              <a:ea typeface="Times New Roman"/>
              <a:cs typeface="Times New Roman"/>
              <a:sym typeface="Times New Roman"/>
            </a:endParaRPr>
          </a:p>
        </p:txBody>
      </p:sp>
      <p:sp>
        <p:nvSpPr>
          <p:cNvPr id="136" name="Google Shape;136;p15"/>
          <p:cNvSpPr txBox="1"/>
          <p:nvPr/>
        </p:nvSpPr>
        <p:spPr>
          <a:xfrm>
            <a:off x="3963670" y="3385820"/>
            <a:ext cx="1090295" cy="57404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dirty="0">
                <a:solidFill>
                  <a:schemeClr val="accent6">
                    <a:lumMod val="50000"/>
                  </a:schemeClr>
                </a:solidFill>
                <a:latin typeface="Arial"/>
                <a:ea typeface="Arial"/>
                <a:cs typeface="Arial"/>
                <a:sym typeface="Arial"/>
              </a:rPr>
              <a:t>Memory  Immediate</a:t>
            </a:r>
            <a:endParaRPr sz="1800" dirty="0">
              <a:solidFill>
                <a:schemeClr val="accent6">
                  <a:lumMod val="50000"/>
                </a:schemeClr>
              </a:solidFill>
              <a:latin typeface="Arial"/>
              <a:ea typeface="Arial"/>
              <a:cs typeface="Arial"/>
              <a:sym typeface="Arial"/>
            </a:endParaRPr>
          </a:p>
        </p:txBody>
      </p:sp>
      <p:sp>
        <p:nvSpPr>
          <p:cNvPr id="137" name="Google Shape;137;p15"/>
          <p:cNvSpPr txBox="1"/>
          <p:nvPr/>
        </p:nvSpPr>
        <p:spPr>
          <a:xfrm>
            <a:off x="3963670" y="3934459"/>
            <a:ext cx="1850389"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solidFill>
                  <a:schemeClr val="accent6">
                    <a:lumMod val="50000"/>
                  </a:schemeClr>
                </a:solidFill>
                <a:latin typeface="Arial"/>
                <a:ea typeface="Arial"/>
                <a:cs typeface="Arial"/>
                <a:sym typeface="Arial"/>
              </a:rPr>
              <a:t>Segment Register</a:t>
            </a:r>
            <a:endParaRPr sz="1800" dirty="0">
              <a:solidFill>
                <a:schemeClr val="accent6">
                  <a:lumMod val="50000"/>
                </a:schemeClr>
              </a:solidFill>
              <a:latin typeface="Arial"/>
              <a:ea typeface="Arial"/>
              <a:cs typeface="Arial"/>
              <a:sym typeface="Arial"/>
            </a:endParaRPr>
          </a:p>
        </p:txBody>
      </p:sp>
      <p:sp>
        <p:nvSpPr>
          <p:cNvPr id="138" name="Google Shape;138;p15"/>
          <p:cNvSpPr txBox="1"/>
          <p:nvPr/>
        </p:nvSpPr>
        <p:spPr>
          <a:xfrm>
            <a:off x="7014209" y="3385820"/>
            <a:ext cx="1851660" cy="8483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solidFill>
                  <a:schemeClr val="accent6">
                    <a:lumMod val="50000"/>
                  </a:schemeClr>
                </a:solidFill>
                <a:latin typeface="Arial"/>
                <a:ea typeface="Arial"/>
                <a:cs typeface="Arial"/>
                <a:sym typeface="Arial"/>
              </a:rPr>
              <a:t>Memory</a:t>
            </a:r>
            <a:endParaRPr sz="1800" dirty="0">
              <a:solidFill>
                <a:schemeClr val="accent6">
                  <a:lumMod val="50000"/>
                </a:schemeClr>
              </a:solidFill>
              <a:latin typeface="Arial"/>
              <a:ea typeface="Arial"/>
              <a:cs typeface="Arial"/>
              <a:sym typeface="Arial"/>
            </a:endParaRPr>
          </a:p>
          <a:p>
            <a:pPr marL="12700" marR="5080" lvl="0" indent="0" algn="l" rtl="0">
              <a:lnSpc>
                <a:spcPct val="100000"/>
              </a:lnSpc>
              <a:spcBef>
                <a:spcPts val="0"/>
              </a:spcBef>
              <a:spcAft>
                <a:spcPts val="0"/>
              </a:spcAft>
              <a:buNone/>
            </a:pPr>
            <a:r>
              <a:rPr lang="en-US" sz="1800" dirty="0">
                <a:solidFill>
                  <a:schemeClr val="accent6">
                    <a:lumMod val="50000"/>
                  </a:schemeClr>
                </a:solidFill>
                <a:latin typeface="Arial"/>
                <a:ea typeface="Arial"/>
                <a:cs typeface="Arial"/>
                <a:sym typeface="Arial"/>
              </a:rPr>
              <a:t>Segment Register  Segment Register</a:t>
            </a:r>
            <a:endParaRPr sz="1800" dirty="0">
              <a:solidFill>
                <a:schemeClr val="accent6">
                  <a:lumMod val="50000"/>
                </a:schemeClr>
              </a:solidFill>
              <a:latin typeface="Arial"/>
              <a:ea typeface="Arial"/>
              <a:cs typeface="Arial"/>
              <a:sym typeface="Arial"/>
            </a:endParaRPr>
          </a:p>
        </p:txBody>
      </p:sp>
      <p:sp>
        <p:nvSpPr>
          <p:cNvPr id="139" name="Google Shape;139;p15"/>
          <p:cNvSpPr/>
          <p:nvPr/>
        </p:nvSpPr>
        <p:spPr>
          <a:xfrm>
            <a:off x="5562600" y="3581400"/>
            <a:ext cx="829310" cy="0"/>
          </a:xfrm>
          <a:custGeom>
            <a:avLst/>
            <a:gdLst/>
            <a:ahLst/>
            <a:cxnLst/>
            <a:rect l="l" t="t" r="r" b="b"/>
            <a:pathLst>
              <a:path w="829310" h="120000" extrusionOk="0">
                <a:moveTo>
                  <a:pt x="0" y="0"/>
                </a:moveTo>
                <a:lnTo>
                  <a:pt x="82931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5"/>
          <p:cNvSpPr/>
          <p:nvPr/>
        </p:nvSpPr>
        <p:spPr>
          <a:xfrm>
            <a:off x="6384290" y="3524250"/>
            <a:ext cx="114300" cy="114300"/>
          </a:xfrm>
          <a:custGeom>
            <a:avLst/>
            <a:gdLst/>
            <a:ahLst/>
            <a:cxnLst/>
            <a:rect l="l" t="t" r="r" b="b"/>
            <a:pathLst>
              <a:path w="114300" h="114300" extrusionOk="0">
                <a:moveTo>
                  <a:pt x="0" y="0"/>
                </a:moveTo>
                <a:lnTo>
                  <a:pt x="0" y="114300"/>
                </a:lnTo>
                <a:lnTo>
                  <a:pt x="114300" y="5715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5"/>
          <p:cNvSpPr/>
          <p:nvPr/>
        </p:nvSpPr>
        <p:spPr>
          <a:xfrm>
            <a:off x="5638800" y="3886200"/>
            <a:ext cx="974090" cy="0"/>
          </a:xfrm>
          <a:custGeom>
            <a:avLst/>
            <a:gdLst/>
            <a:ahLst/>
            <a:cxnLst/>
            <a:rect l="l" t="t" r="r" b="b"/>
            <a:pathLst>
              <a:path w="974090" h="120000" extrusionOk="0">
                <a:moveTo>
                  <a:pt x="0" y="0"/>
                </a:moveTo>
                <a:lnTo>
                  <a:pt x="97409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5"/>
          <p:cNvSpPr/>
          <p:nvPr/>
        </p:nvSpPr>
        <p:spPr>
          <a:xfrm>
            <a:off x="6605269" y="3829050"/>
            <a:ext cx="114300" cy="114300"/>
          </a:xfrm>
          <a:custGeom>
            <a:avLst/>
            <a:gdLst/>
            <a:ahLst/>
            <a:cxnLst/>
            <a:rect l="l" t="t" r="r" b="b"/>
            <a:pathLst>
              <a:path w="114300" h="114300" extrusionOk="0">
                <a:moveTo>
                  <a:pt x="0" y="0"/>
                </a:moveTo>
                <a:lnTo>
                  <a:pt x="0" y="114300"/>
                </a:lnTo>
                <a:lnTo>
                  <a:pt x="114300" y="5715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5"/>
          <p:cNvSpPr/>
          <p:nvPr/>
        </p:nvSpPr>
        <p:spPr>
          <a:xfrm>
            <a:off x="5867400" y="4114800"/>
            <a:ext cx="972819" cy="0"/>
          </a:xfrm>
          <a:custGeom>
            <a:avLst/>
            <a:gdLst/>
            <a:ahLst/>
            <a:cxnLst/>
            <a:rect l="l" t="t" r="r" b="b"/>
            <a:pathLst>
              <a:path w="972820" h="120000" extrusionOk="0">
                <a:moveTo>
                  <a:pt x="0" y="0"/>
                </a:moveTo>
                <a:lnTo>
                  <a:pt x="97282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5"/>
          <p:cNvSpPr/>
          <p:nvPr/>
        </p:nvSpPr>
        <p:spPr>
          <a:xfrm>
            <a:off x="6832600" y="4057650"/>
            <a:ext cx="114300" cy="114300"/>
          </a:xfrm>
          <a:custGeom>
            <a:avLst/>
            <a:gdLst/>
            <a:ahLst/>
            <a:cxnLst/>
            <a:rect l="l" t="t" r="r" b="b"/>
            <a:pathLst>
              <a:path w="114300" h="114300" extrusionOk="0">
                <a:moveTo>
                  <a:pt x="0" y="0"/>
                </a:moveTo>
                <a:lnTo>
                  <a:pt x="0" y="114300"/>
                </a:lnTo>
                <a:lnTo>
                  <a:pt x="114300" y="5715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5"/>
          <p:cNvSpPr txBox="1"/>
          <p:nvPr/>
        </p:nvSpPr>
        <p:spPr>
          <a:xfrm>
            <a:off x="4192270" y="5977890"/>
            <a:ext cx="2912110"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dirty="0">
                <a:solidFill>
                  <a:srgbClr val="3366CC"/>
                </a:solidFill>
                <a:latin typeface="Arial"/>
                <a:ea typeface="Arial"/>
                <a:cs typeface="Arial"/>
                <a:sym typeface="Arial"/>
              </a:rPr>
              <a:t>EX</a:t>
            </a:r>
            <a:r>
              <a:rPr lang="en-US" sz="2800" dirty="0">
                <a:solidFill>
                  <a:srgbClr val="3366CC"/>
                </a:solidFill>
                <a:latin typeface="Arial"/>
                <a:ea typeface="Arial"/>
                <a:cs typeface="Arial"/>
                <a:sym typeface="Arial"/>
              </a:rPr>
              <a:t>:	</a:t>
            </a:r>
            <a:r>
              <a:rPr lang="en-US" sz="2800" dirty="0">
                <a:solidFill>
                  <a:srgbClr val="92D050"/>
                </a:solidFill>
                <a:latin typeface="Arial"/>
                <a:ea typeface="Arial"/>
                <a:cs typeface="Arial"/>
                <a:sym typeface="Arial"/>
              </a:rPr>
              <a:t>MOV AL, BL</a:t>
            </a:r>
            <a:endParaRPr sz="2800" dirty="0">
              <a:solidFill>
                <a:srgbClr val="92D050"/>
              </a:solidFill>
              <a:latin typeface="Arial"/>
              <a:ea typeface="Arial"/>
              <a:cs typeface="Arial"/>
              <a:sym typeface="Arial"/>
            </a:endParaRPr>
          </a:p>
        </p:txBody>
      </p:sp>
      <p:sp>
        <p:nvSpPr>
          <p:cNvPr id="146" name="Google Shape;146;p15"/>
          <p:cNvSpPr/>
          <p:nvPr/>
        </p:nvSpPr>
        <p:spPr>
          <a:xfrm>
            <a:off x="3851909" y="5660390"/>
            <a:ext cx="4968240" cy="0"/>
          </a:xfrm>
          <a:custGeom>
            <a:avLst/>
            <a:gdLst/>
            <a:ahLst/>
            <a:cxnLst/>
            <a:rect l="l" t="t" r="r" b="b"/>
            <a:pathLst>
              <a:path w="4968240" h="120000" extrusionOk="0">
                <a:moveTo>
                  <a:pt x="0" y="0"/>
                </a:moveTo>
                <a:lnTo>
                  <a:pt x="496824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Google Shape;1429;p96"/>
          <p:cNvSpPr txBox="1">
            <a:spLocks noGrp="1"/>
          </p:cNvSpPr>
          <p:nvPr>
            <p:ph type="title"/>
          </p:nvPr>
        </p:nvSpPr>
        <p:spPr>
          <a:xfrm>
            <a:off x="307340" y="368300"/>
            <a:ext cx="558038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C1D0C"/>
                </a:solidFill>
                <a:latin typeface="Arial"/>
                <a:ea typeface="Arial"/>
                <a:cs typeface="Arial"/>
                <a:sym typeface="Arial"/>
              </a:rPr>
              <a:t>Machine control instructions</a:t>
            </a:r>
            <a:endParaRPr sz="3200">
              <a:latin typeface="Arial"/>
              <a:ea typeface="Arial"/>
              <a:cs typeface="Arial"/>
              <a:sym typeface="Arial"/>
            </a:endParaRPr>
          </a:p>
        </p:txBody>
      </p:sp>
      <p:sp>
        <p:nvSpPr>
          <p:cNvPr id="1430" name="Google Shape;1430;p96"/>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90</a:t>
            </a:fld>
            <a:endParaRPr/>
          </a:p>
        </p:txBody>
      </p:sp>
      <p:sp>
        <p:nvSpPr>
          <p:cNvPr id="1431" name="Google Shape;1431;p96"/>
          <p:cNvSpPr txBox="1"/>
          <p:nvPr/>
        </p:nvSpPr>
        <p:spPr>
          <a:xfrm>
            <a:off x="383540" y="1121409"/>
            <a:ext cx="8375650" cy="4919980"/>
          </a:xfrm>
          <a:prstGeom prst="rect">
            <a:avLst/>
          </a:prstGeom>
          <a:noFill/>
          <a:ln>
            <a:noFill/>
          </a:ln>
        </p:spPr>
        <p:txBody>
          <a:bodyPr spcFirstLastPara="1" wrap="square" lIns="0" tIns="12700" rIns="0" bIns="0" anchor="t" anchorCtr="0">
            <a:spAutoFit/>
          </a:bodyPr>
          <a:lstStyle/>
          <a:p>
            <a:pPr marL="12700" marR="0" lvl="0" indent="0" algn="just" rtl="0">
              <a:lnSpc>
                <a:spcPct val="100000"/>
              </a:lnSpc>
              <a:spcBef>
                <a:spcPts val="0"/>
              </a:spcBef>
              <a:spcAft>
                <a:spcPts val="0"/>
              </a:spcAft>
              <a:buNone/>
            </a:pPr>
            <a:r>
              <a:rPr lang="en-US" sz="1800" b="1">
                <a:solidFill>
                  <a:srgbClr val="CC3300"/>
                </a:solidFill>
                <a:latin typeface="Arial"/>
                <a:ea typeface="Arial"/>
                <a:cs typeface="Arial"/>
                <a:sym typeface="Arial"/>
              </a:rPr>
              <a:t>HLT </a:t>
            </a:r>
            <a:r>
              <a:rPr lang="en-US" sz="1800">
                <a:solidFill>
                  <a:schemeClr val="dk1"/>
                </a:solidFill>
                <a:latin typeface="Arial"/>
                <a:ea typeface="Arial"/>
                <a:cs typeface="Arial"/>
                <a:sym typeface="Arial"/>
              </a:rPr>
              <a:t>instruction – HALT processing</a:t>
            </a:r>
            <a:endParaRPr sz="1800">
              <a:solidFill>
                <a:schemeClr val="dk1"/>
              </a:solidFill>
              <a:latin typeface="Arial"/>
              <a:ea typeface="Arial"/>
              <a:cs typeface="Arial"/>
              <a:sym typeface="Arial"/>
            </a:endParaRPr>
          </a:p>
          <a:p>
            <a:pPr marL="355600" marR="6985" lvl="0" indent="571500" algn="just" rtl="0">
              <a:lnSpc>
                <a:spcPct val="79900"/>
              </a:lnSpc>
              <a:spcBef>
                <a:spcPts val="445"/>
              </a:spcBef>
              <a:spcAft>
                <a:spcPts val="0"/>
              </a:spcAft>
              <a:buNone/>
            </a:pPr>
            <a:r>
              <a:rPr lang="en-US" sz="1800">
                <a:solidFill>
                  <a:schemeClr val="dk1"/>
                </a:solidFill>
                <a:latin typeface="Arial"/>
                <a:ea typeface="Arial"/>
                <a:cs typeface="Arial"/>
                <a:sym typeface="Arial"/>
              </a:rPr>
              <a:t>the HLT instruction will cause the 8086 to stop fetching and executing  instructions. The 8086 will enter a halt state. The only way to get the processor  out of the halt state are with an interrupt signal on the INTR pin or an interrupt  signal on NMI pin or a reset signal on the RESET input.</a:t>
            </a: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900">
              <a:solidFill>
                <a:schemeClr val="dk1"/>
              </a:solidFill>
              <a:latin typeface="Times New Roman"/>
              <a:ea typeface="Times New Roman"/>
              <a:cs typeface="Times New Roman"/>
              <a:sym typeface="Times New Roman"/>
            </a:endParaRPr>
          </a:p>
          <a:p>
            <a:pPr marL="12700" marR="0" lvl="0" indent="0" algn="just" rtl="0">
              <a:lnSpc>
                <a:spcPct val="100000"/>
              </a:lnSpc>
              <a:spcBef>
                <a:spcPts val="5"/>
              </a:spcBef>
              <a:spcAft>
                <a:spcPts val="0"/>
              </a:spcAft>
              <a:buNone/>
            </a:pPr>
            <a:r>
              <a:rPr lang="en-US" sz="1800" b="1">
                <a:solidFill>
                  <a:srgbClr val="CC3300"/>
                </a:solidFill>
                <a:latin typeface="Arial"/>
                <a:ea typeface="Arial"/>
                <a:cs typeface="Arial"/>
                <a:sym typeface="Arial"/>
              </a:rPr>
              <a:t>NOP </a:t>
            </a:r>
            <a:r>
              <a:rPr lang="en-US" sz="1800">
                <a:solidFill>
                  <a:schemeClr val="dk1"/>
                </a:solidFill>
                <a:latin typeface="Arial"/>
                <a:ea typeface="Arial"/>
                <a:cs typeface="Arial"/>
                <a:sym typeface="Arial"/>
              </a:rPr>
              <a:t>instruction</a:t>
            </a:r>
            <a:endParaRPr sz="1800">
              <a:solidFill>
                <a:schemeClr val="dk1"/>
              </a:solidFill>
              <a:latin typeface="Arial"/>
              <a:ea typeface="Arial"/>
              <a:cs typeface="Arial"/>
              <a:sym typeface="Arial"/>
            </a:endParaRPr>
          </a:p>
          <a:p>
            <a:pPr marL="355600" marR="5080" lvl="0" indent="571500" algn="just" rtl="0">
              <a:lnSpc>
                <a:spcPct val="79900"/>
              </a:lnSpc>
              <a:spcBef>
                <a:spcPts val="440"/>
              </a:spcBef>
              <a:spcAft>
                <a:spcPts val="0"/>
              </a:spcAft>
              <a:buNone/>
            </a:pPr>
            <a:r>
              <a:rPr lang="en-US" sz="1800">
                <a:solidFill>
                  <a:schemeClr val="dk1"/>
                </a:solidFill>
                <a:latin typeface="Arial"/>
                <a:ea typeface="Arial"/>
                <a:cs typeface="Arial"/>
                <a:sym typeface="Arial"/>
              </a:rPr>
              <a:t>this instruction simply takes up three clock cycles and does no  processing. After this, it will execute the next instruction. This instruction is  normally used to provide delays in between instructions.</a:t>
            </a:r>
            <a:endParaRPr sz="1800">
              <a:solidFill>
                <a:schemeClr val="dk1"/>
              </a:solidFill>
              <a:latin typeface="Arial"/>
              <a:ea typeface="Arial"/>
              <a:cs typeface="Arial"/>
              <a:sym typeface="Arial"/>
            </a:endParaRPr>
          </a:p>
          <a:p>
            <a:pPr marL="0" marR="0" lvl="0" indent="0" algn="l" rtl="0">
              <a:lnSpc>
                <a:spcPct val="100000"/>
              </a:lnSpc>
              <a:spcBef>
                <a:spcPts val="5"/>
              </a:spcBef>
              <a:spcAft>
                <a:spcPts val="0"/>
              </a:spcAft>
              <a:buNone/>
            </a:pPr>
            <a:endParaRPr sz="19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800" b="1">
                <a:solidFill>
                  <a:srgbClr val="CC3300"/>
                </a:solidFill>
                <a:latin typeface="Arial"/>
                <a:ea typeface="Arial"/>
                <a:cs typeface="Arial"/>
                <a:sym typeface="Arial"/>
              </a:rPr>
              <a:t>ESC </a:t>
            </a:r>
            <a:r>
              <a:rPr lang="en-US" sz="1800">
                <a:solidFill>
                  <a:schemeClr val="dk1"/>
                </a:solidFill>
                <a:latin typeface="Arial"/>
                <a:ea typeface="Arial"/>
                <a:cs typeface="Arial"/>
                <a:sym typeface="Arial"/>
              </a:rPr>
              <a:t>instruction</a:t>
            </a:r>
            <a:endParaRPr sz="1800">
              <a:solidFill>
                <a:schemeClr val="dk1"/>
              </a:solidFill>
              <a:latin typeface="Arial"/>
              <a:ea typeface="Arial"/>
              <a:cs typeface="Arial"/>
              <a:sym typeface="Arial"/>
            </a:endParaRPr>
          </a:p>
          <a:p>
            <a:pPr marL="355600" marR="481330" lvl="0" indent="571500" algn="l" rtl="0">
              <a:lnSpc>
                <a:spcPct val="79900"/>
              </a:lnSpc>
              <a:spcBef>
                <a:spcPts val="455"/>
              </a:spcBef>
              <a:spcAft>
                <a:spcPts val="0"/>
              </a:spcAft>
              <a:buNone/>
            </a:pPr>
            <a:r>
              <a:rPr lang="en-US" sz="1800">
                <a:solidFill>
                  <a:schemeClr val="dk1"/>
                </a:solidFill>
                <a:latin typeface="Arial"/>
                <a:ea typeface="Arial"/>
                <a:cs typeface="Arial"/>
                <a:sym typeface="Arial"/>
              </a:rPr>
              <a:t>whenever this instruction executes, the microprocessor does NOP or  access a data from memory for coprocessor. This instruction passes the  information to 8087 math processor. Six bits of ESC instruction provide the  opcode to coprocessor.</a:t>
            </a:r>
            <a:endParaRPr sz="1800">
              <a:solidFill>
                <a:schemeClr val="dk1"/>
              </a:solidFill>
              <a:latin typeface="Arial"/>
              <a:ea typeface="Arial"/>
              <a:cs typeface="Arial"/>
              <a:sym typeface="Arial"/>
            </a:endParaRPr>
          </a:p>
          <a:p>
            <a:pPr marL="355600" marR="373380" lvl="0" indent="571500" algn="l" rtl="0">
              <a:lnSpc>
                <a:spcPct val="79900"/>
              </a:lnSpc>
              <a:spcBef>
                <a:spcPts val="445"/>
              </a:spcBef>
              <a:spcAft>
                <a:spcPts val="0"/>
              </a:spcAft>
              <a:buNone/>
            </a:pPr>
            <a:r>
              <a:rPr lang="en-US" sz="1800">
                <a:solidFill>
                  <a:schemeClr val="dk1"/>
                </a:solidFill>
                <a:latin typeface="Arial"/>
                <a:ea typeface="Arial"/>
                <a:cs typeface="Arial"/>
                <a:sym typeface="Arial"/>
              </a:rPr>
              <a:t>when 8086 fetches instruction bytes, co-processor also picks up these  bytes and puts in its queue. The co-processor will treat normal 8086  instructions as NOP. Floating point instructions are executed by 8087 and  during this 8086 will be in WAIT.</a:t>
            </a:r>
            <a:endParaRPr sz="1800">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97"/>
          <p:cNvSpPr txBox="1">
            <a:spLocks noGrp="1"/>
          </p:cNvSpPr>
          <p:nvPr>
            <p:ph type="title"/>
          </p:nvPr>
        </p:nvSpPr>
        <p:spPr>
          <a:xfrm>
            <a:off x="78739" y="109220"/>
            <a:ext cx="490220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FC1D0C"/>
                </a:solidFill>
                <a:latin typeface="Arial"/>
                <a:ea typeface="Arial"/>
                <a:cs typeface="Arial"/>
                <a:sym typeface="Arial"/>
              </a:rPr>
              <a:t>Machine control instructions </a:t>
            </a:r>
            <a:r>
              <a:rPr lang="en-US" sz="1800" b="1">
                <a:solidFill>
                  <a:srgbClr val="FC1D0C"/>
                </a:solidFill>
                <a:latin typeface="Arial"/>
                <a:ea typeface="Arial"/>
                <a:cs typeface="Arial"/>
                <a:sym typeface="Arial"/>
              </a:rPr>
              <a:t>contd</a:t>
            </a:r>
            <a:endParaRPr sz="1800">
              <a:latin typeface="Arial"/>
              <a:ea typeface="Arial"/>
              <a:cs typeface="Arial"/>
              <a:sym typeface="Arial"/>
            </a:endParaRPr>
          </a:p>
        </p:txBody>
      </p:sp>
      <p:sp>
        <p:nvSpPr>
          <p:cNvPr id="1437" name="Google Shape;1437;p97"/>
          <p:cNvSpPr txBox="1">
            <a:spLocks noGrp="1"/>
          </p:cNvSpPr>
          <p:nvPr>
            <p:ph type="sldNum" idx="12"/>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91</a:t>
            </a:fld>
            <a:endParaRPr/>
          </a:p>
        </p:txBody>
      </p:sp>
      <p:sp>
        <p:nvSpPr>
          <p:cNvPr id="1438" name="Google Shape;1438;p97"/>
          <p:cNvSpPr txBox="1"/>
          <p:nvPr/>
        </p:nvSpPr>
        <p:spPr>
          <a:xfrm>
            <a:off x="307340" y="736600"/>
            <a:ext cx="8525510" cy="5365750"/>
          </a:xfrm>
          <a:prstGeom prst="rect">
            <a:avLst/>
          </a:prstGeom>
          <a:noFill/>
          <a:ln>
            <a:noFill/>
          </a:ln>
        </p:spPr>
        <p:txBody>
          <a:bodyPr spcFirstLastPara="1" wrap="square" lIns="0" tIns="12700" rIns="0" bIns="0" anchor="t" anchorCtr="0">
            <a:spAutoFit/>
          </a:bodyPr>
          <a:lstStyle/>
          <a:p>
            <a:pPr marL="12700" marR="0" lvl="0" indent="0" algn="just" rtl="0">
              <a:lnSpc>
                <a:spcPct val="100000"/>
              </a:lnSpc>
              <a:spcBef>
                <a:spcPts val="0"/>
              </a:spcBef>
              <a:spcAft>
                <a:spcPts val="0"/>
              </a:spcAft>
              <a:buNone/>
            </a:pPr>
            <a:r>
              <a:rPr lang="en-US" sz="1900" b="1">
                <a:solidFill>
                  <a:srgbClr val="CC3300"/>
                </a:solidFill>
                <a:latin typeface="Arial"/>
                <a:ea typeface="Arial"/>
                <a:cs typeface="Arial"/>
                <a:sym typeface="Arial"/>
              </a:rPr>
              <a:t>LOCK </a:t>
            </a:r>
            <a:r>
              <a:rPr lang="en-US" sz="1900">
                <a:solidFill>
                  <a:schemeClr val="dk1"/>
                </a:solidFill>
                <a:latin typeface="Arial"/>
                <a:ea typeface="Arial"/>
                <a:cs typeface="Arial"/>
                <a:sym typeface="Arial"/>
              </a:rPr>
              <a:t>instruction</a:t>
            </a:r>
            <a:endParaRPr sz="1900">
              <a:solidFill>
                <a:schemeClr val="dk1"/>
              </a:solidFill>
              <a:latin typeface="Arial"/>
              <a:ea typeface="Arial"/>
              <a:cs typeface="Arial"/>
              <a:sym typeface="Arial"/>
            </a:endParaRPr>
          </a:p>
          <a:p>
            <a:pPr marL="355600" marR="6985" lvl="0" indent="571500" algn="just" rtl="0">
              <a:lnSpc>
                <a:spcPct val="80000"/>
              </a:lnSpc>
              <a:spcBef>
                <a:spcPts val="475"/>
              </a:spcBef>
              <a:spcAft>
                <a:spcPts val="0"/>
              </a:spcAft>
              <a:buNone/>
            </a:pPr>
            <a:r>
              <a:rPr lang="en-US" sz="1900">
                <a:solidFill>
                  <a:schemeClr val="dk1"/>
                </a:solidFill>
                <a:latin typeface="Arial"/>
                <a:ea typeface="Arial"/>
                <a:cs typeface="Arial"/>
                <a:sym typeface="Arial"/>
              </a:rPr>
              <a:t>this is a prefix to an instruction. This prefix makes sure that during  execution of the instruction, control of system bus is not taken by other  microprocessor.</a:t>
            </a:r>
            <a:endParaRPr sz="1900">
              <a:solidFill>
                <a:schemeClr val="dk1"/>
              </a:solidFill>
              <a:latin typeface="Arial"/>
              <a:ea typeface="Arial"/>
              <a:cs typeface="Arial"/>
              <a:sym typeface="Arial"/>
            </a:endParaRPr>
          </a:p>
          <a:p>
            <a:pPr marL="355600" marR="5080" lvl="0" indent="571500" algn="just" rtl="0">
              <a:lnSpc>
                <a:spcPct val="80000"/>
              </a:lnSpc>
              <a:spcBef>
                <a:spcPts val="465"/>
              </a:spcBef>
              <a:spcAft>
                <a:spcPts val="0"/>
              </a:spcAft>
              <a:buNone/>
            </a:pPr>
            <a:r>
              <a:rPr lang="en-US" sz="1900">
                <a:solidFill>
                  <a:schemeClr val="dk1"/>
                </a:solidFill>
                <a:latin typeface="Arial"/>
                <a:ea typeface="Arial"/>
                <a:cs typeface="Arial"/>
                <a:sym typeface="Arial"/>
              </a:rPr>
              <a:t>in multiprocessor systems, individual microprocessors are connected  together by a system bus. This is to share the common resources. Each  processor will take control of this bus only when it needs to use common  resource.</a:t>
            </a:r>
            <a:endParaRPr sz="1900">
              <a:solidFill>
                <a:schemeClr val="dk1"/>
              </a:solidFill>
              <a:latin typeface="Arial"/>
              <a:ea typeface="Arial"/>
              <a:cs typeface="Arial"/>
              <a:sym typeface="Arial"/>
            </a:endParaRPr>
          </a:p>
          <a:p>
            <a:pPr marL="355600" marR="5715" lvl="0" indent="571500" algn="just" rtl="0">
              <a:lnSpc>
                <a:spcPct val="79900"/>
              </a:lnSpc>
              <a:spcBef>
                <a:spcPts val="480"/>
              </a:spcBef>
              <a:spcAft>
                <a:spcPts val="0"/>
              </a:spcAft>
              <a:buNone/>
            </a:pPr>
            <a:r>
              <a:rPr lang="en-US" sz="1900">
                <a:solidFill>
                  <a:schemeClr val="dk1"/>
                </a:solidFill>
                <a:latin typeface="Arial"/>
                <a:ea typeface="Arial"/>
                <a:cs typeface="Arial"/>
                <a:sym typeface="Arial"/>
              </a:rPr>
              <a:t>the lock prefix will ensure that in the middle of an instruction, system  bus is not taken by other processors. This is achieved by hardware signal  ‘LOCK’ available on one of the CPU pin. This signal will be made active  during this instruction and it is used by the bus control logic to prevent  others from taking the bus.</a:t>
            </a:r>
            <a:endParaRPr sz="1900">
              <a:solidFill>
                <a:schemeClr val="dk1"/>
              </a:solidFill>
              <a:latin typeface="Arial"/>
              <a:ea typeface="Arial"/>
              <a:cs typeface="Arial"/>
              <a:sym typeface="Arial"/>
            </a:endParaRPr>
          </a:p>
          <a:p>
            <a:pPr marL="355600" marR="5715" lvl="0" indent="571500" algn="just" rtl="0">
              <a:lnSpc>
                <a:spcPct val="79800"/>
              </a:lnSpc>
              <a:spcBef>
                <a:spcPts val="470"/>
              </a:spcBef>
              <a:spcAft>
                <a:spcPts val="0"/>
              </a:spcAft>
              <a:buNone/>
            </a:pPr>
            <a:r>
              <a:rPr lang="en-US" sz="1900">
                <a:solidFill>
                  <a:schemeClr val="dk1"/>
                </a:solidFill>
                <a:latin typeface="Arial"/>
                <a:ea typeface="Arial"/>
                <a:cs typeface="Arial"/>
                <a:sym typeface="Arial"/>
              </a:rPr>
              <a:t>once this instruction is completed, lock signal becomes inactive and  microprocessors can take the system bus.</a:t>
            </a:r>
            <a:endParaRPr sz="19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2000">
              <a:solidFill>
                <a:schemeClr val="dk1"/>
              </a:solidFill>
              <a:latin typeface="Times New Roman"/>
              <a:ea typeface="Times New Roman"/>
              <a:cs typeface="Times New Roman"/>
              <a:sym typeface="Times New Roman"/>
            </a:endParaRPr>
          </a:p>
          <a:p>
            <a:pPr marL="12700" marR="0" lvl="0" indent="0" algn="just" rtl="0">
              <a:lnSpc>
                <a:spcPct val="100000"/>
              </a:lnSpc>
              <a:spcBef>
                <a:spcPts val="0"/>
              </a:spcBef>
              <a:spcAft>
                <a:spcPts val="0"/>
              </a:spcAft>
              <a:buNone/>
            </a:pPr>
            <a:r>
              <a:rPr lang="en-US" sz="1900" b="1">
                <a:solidFill>
                  <a:srgbClr val="CC3300"/>
                </a:solidFill>
                <a:latin typeface="Arial"/>
                <a:ea typeface="Arial"/>
                <a:cs typeface="Arial"/>
                <a:sym typeface="Arial"/>
              </a:rPr>
              <a:t>WAIT </a:t>
            </a:r>
            <a:r>
              <a:rPr lang="en-US" sz="1900">
                <a:solidFill>
                  <a:schemeClr val="dk1"/>
                </a:solidFill>
                <a:latin typeface="Arial"/>
                <a:ea typeface="Arial"/>
                <a:cs typeface="Arial"/>
                <a:sym typeface="Arial"/>
              </a:rPr>
              <a:t>instruction</a:t>
            </a:r>
            <a:endParaRPr sz="1900">
              <a:solidFill>
                <a:schemeClr val="dk1"/>
              </a:solidFill>
              <a:latin typeface="Arial"/>
              <a:ea typeface="Arial"/>
              <a:cs typeface="Arial"/>
              <a:sym typeface="Arial"/>
            </a:endParaRPr>
          </a:p>
          <a:p>
            <a:pPr marL="355600" marR="7620" lvl="0" indent="571500" algn="just" rtl="0">
              <a:lnSpc>
                <a:spcPct val="80000"/>
              </a:lnSpc>
              <a:spcBef>
                <a:spcPts val="465"/>
              </a:spcBef>
              <a:spcAft>
                <a:spcPts val="0"/>
              </a:spcAft>
              <a:buNone/>
            </a:pPr>
            <a:r>
              <a:rPr lang="en-US" sz="1900">
                <a:solidFill>
                  <a:schemeClr val="dk1"/>
                </a:solidFill>
                <a:latin typeface="Arial"/>
                <a:ea typeface="Arial"/>
                <a:cs typeface="Arial"/>
                <a:sym typeface="Arial"/>
              </a:rPr>
              <a:t>this instruction takes 8086 to an idle condition. The CPU will not do any  processing during this. It will continue to be in idle state until TEST pin of  8086 becomes low or an interrupt signal is received on INTR or NMI. On  valid interrupt, ISR is executed and processor enters the idle state again.</a:t>
            </a:r>
            <a:endParaRPr sz="19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7131</Words>
  <Application>Microsoft Office PowerPoint</Application>
  <PresentationFormat>On-screen Show (4:3)</PresentationFormat>
  <Paragraphs>1464</Paragraphs>
  <Slides>91</Slides>
  <Notes>91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Courier New</vt:lpstr>
      <vt:lpstr>Noto Sans Symbols</vt:lpstr>
      <vt:lpstr>Times New Roman</vt:lpstr>
      <vt:lpstr>Office Theme</vt:lpstr>
      <vt:lpstr>Instruction set of  8086 Microprocessor</vt:lpstr>
      <vt:lpstr>Software</vt:lpstr>
      <vt:lpstr>Instructions</vt:lpstr>
      <vt:lpstr>PowerPoint Presentation</vt:lpstr>
      <vt:lpstr>Applications</vt:lpstr>
      <vt:lpstr>PowerPoint Presentation</vt:lpstr>
      <vt:lpstr>Converting Assembly Language Instructions  to Machine Code</vt:lpstr>
      <vt:lpstr>PowerPoint Presentation</vt:lpstr>
      <vt:lpstr>Data Transfer Instructions - MOV</vt:lpstr>
      <vt:lpstr>Data Transfer Instructions - XCHG</vt:lpstr>
      <vt:lpstr>Data Transfer Instructions – LEA, LDS, LES</vt:lpstr>
      <vt:lpstr>The XLAT Instruction</vt:lpstr>
      <vt:lpstr>Arithmetic Instructions: ADD, ADC, INC, AAA, DAA</vt:lpstr>
      <vt:lpstr>Examples:</vt:lpstr>
      <vt:lpstr>Arithmetic Instructions – SUB, SBB, DEC, AAS, DAS, NEG</vt:lpstr>
      <vt:lpstr>Multiplication and Division</vt:lpstr>
      <vt:lpstr>Multiplication and Division</vt:lpstr>
      <vt:lpstr>Multiplication and Division</vt:lpstr>
      <vt:lpstr>Multiplication and Division Examples</vt:lpstr>
      <vt:lpstr>Ex2: AL = F3H, BL = 91H, AH = 00H</vt:lpstr>
      <vt:lpstr>Ex3: AX= F000H, BX= 9015H, DX= 0000H</vt:lpstr>
      <vt:lpstr>Ex4:</vt:lpstr>
      <vt:lpstr>Logical Instructions</vt:lpstr>
      <vt:lpstr>LOGICAL Instructions</vt:lpstr>
      <vt:lpstr>PowerPoint Presentation</vt:lpstr>
      <vt:lpstr>Shift and Rotate Instructions</vt:lpstr>
      <vt:lpstr>Logical vs Arithmetic Shifts</vt:lpstr>
      <vt:lpstr>Shift Instructions</vt:lpstr>
      <vt:lpstr>Allowed operands</vt:lpstr>
      <vt:lpstr>PowerPoint Presentation</vt:lpstr>
      <vt:lpstr>SHL Instruction</vt:lpstr>
      <vt:lpstr>Fast Multiplication</vt:lpstr>
      <vt:lpstr>PowerPoint Presentation</vt:lpstr>
      <vt:lpstr>SHR Instruction</vt:lpstr>
      <vt:lpstr>SAR Instruction</vt:lpstr>
      <vt:lpstr>Rotate Instructions</vt:lpstr>
      <vt:lpstr>ROL Instruction</vt:lpstr>
      <vt:lpstr>ROR Instruction</vt:lpstr>
      <vt:lpstr>RCL Instruction</vt:lpstr>
      <vt:lpstr>RCR Instruction</vt:lpstr>
      <vt:lpstr>Rotate Instructions</vt:lpstr>
      <vt:lpstr>Flag control instructions</vt:lpstr>
      <vt:lpstr>Compare Instruction, CMP</vt:lpstr>
      <vt:lpstr>String?</vt:lpstr>
      <vt:lpstr>String Instruction Basics</vt:lpstr>
      <vt:lpstr>String Instructions</vt:lpstr>
      <vt:lpstr>Instructions</vt:lpstr>
      <vt:lpstr>PowerPoint Presentation</vt:lpstr>
      <vt:lpstr>Branch group of instructions</vt:lpstr>
      <vt:lpstr>SUBROUTINE &amp; SUBROUTINE HANDILING INSTRUCTIONS</vt:lpstr>
      <vt:lpstr>A subroutine is a special segment of program that can be called for  execution from any point in a program.</vt:lpstr>
      <vt:lpstr>PowerPoint Presentation</vt:lpstr>
      <vt:lpstr>Meaning</vt:lpstr>
      <vt:lpstr>RETURN</vt:lpstr>
      <vt:lpstr>Loop Instructions</vt:lpstr>
      <vt:lpstr>LOOP Instruction contd.</vt:lpstr>
      <vt:lpstr>PowerPoint Presentation</vt:lpstr>
      <vt:lpstr>Control flow and JUMP instructions</vt:lpstr>
      <vt:lpstr>Unconditional Jump</vt:lpstr>
      <vt:lpstr>Conditional Jump</vt:lpstr>
      <vt:lpstr>Conditional Jump instructions</vt:lpstr>
      <vt:lpstr>Conditional Jump Instructions</vt:lpstr>
      <vt:lpstr>TYPES</vt:lpstr>
      <vt:lpstr>PowerPoint Presentation</vt:lpstr>
      <vt:lpstr>PowerPoint Presentation</vt:lpstr>
      <vt:lpstr>Jumps Based on a single flag</vt:lpstr>
      <vt:lpstr>PowerPoint Presentation</vt:lpstr>
      <vt:lpstr>Examples for JE or JZ instruction</vt:lpstr>
      <vt:lpstr>Examples for JE or JZ instruction</vt:lpstr>
      <vt:lpstr>Jumping beyond -128 to +127?</vt:lpstr>
      <vt:lpstr>Terms used in comparison</vt:lpstr>
      <vt:lpstr>Jump on multiple flags</vt:lpstr>
      <vt:lpstr>Jump on multiple flags contd.</vt:lpstr>
      <vt:lpstr>Jump on multiple flags contd.</vt:lpstr>
      <vt:lpstr>Jump on multiple flags contd.</vt:lpstr>
      <vt:lpstr>Jump on multiple flags contd.</vt:lpstr>
      <vt:lpstr>Jump on multiple flags contd.</vt:lpstr>
      <vt:lpstr>Near Jump</vt:lpstr>
      <vt:lpstr>Short Jump</vt:lpstr>
      <vt:lpstr>Short Jump contd.</vt:lpstr>
      <vt:lpstr>Long Jump</vt:lpstr>
      <vt:lpstr>Long Jump contd.</vt:lpstr>
      <vt:lpstr>Long Jump or Short Jump?</vt:lpstr>
      <vt:lpstr>Long Jump or Short Jump?</vt:lpstr>
      <vt:lpstr>Intra segment indirect Jump</vt:lpstr>
      <vt:lpstr>Far Jump</vt:lpstr>
      <vt:lpstr>Inter segment Direct Jump</vt:lpstr>
      <vt:lpstr>Inter segment Indirect Jump</vt:lpstr>
      <vt:lpstr>Inter segment Indirect Jump</vt:lpstr>
      <vt:lpstr>Machine control instructions</vt:lpstr>
      <vt:lpstr>Machine control instructions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set of  8086 Microprocessor</dc:title>
  <cp:lastModifiedBy>Pranay Shahare</cp:lastModifiedBy>
  <cp:revision>4</cp:revision>
  <dcterms:modified xsi:type="dcterms:W3CDTF">2021-03-30T05:07:37Z</dcterms:modified>
</cp:coreProperties>
</file>