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9144000" cy="6858000"/>
  <p:embeddedFontLst>
    <p:embeddedFont>
      <p:font typeface="Calibri" panose="020F0502020204030204" pitchFamily="34" charset="0"/>
      <p:regular r:id="rId12"/>
      <p:bold r:id="rId13"/>
      <p:italic r:id="rId14"/>
      <p:boldItalic r:id="rId15"/>
    </p:embeddedFont>
    <p:embeddedFont>
      <p:font typeface="Cambria Math" panose="02040503050406030204" pitchFamily="18"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566" y="7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 name="Google Shape;47;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p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676757" y="192150"/>
            <a:ext cx="7790484" cy="1244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i="0">
                <a:solidFill>
                  <a:srgbClr val="FF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535940" y="1607261"/>
            <a:ext cx="8072119" cy="275844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676757" y="192150"/>
            <a:ext cx="7790484" cy="1244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i="0">
                <a:solidFill>
                  <a:srgbClr val="FF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 name="Google Shape;26;p4"/>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676757" y="192150"/>
            <a:ext cx="7790484" cy="1244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i="0">
                <a:solidFill>
                  <a:srgbClr val="FF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5"/>
        <p:cNvGrpSpPr/>
        <p:nvPr/>
      </p:nvGrpSpPr>
      <p:grpSpPr>
        <a:xfrm>
          <a:off x="0" y="0"/>
          <a:ext cx="0" cy="0"/>
          <a:chOff x="0" y="0"/>
          <a:chExt cx="0" cy="0"/>
        </a:xfrm>
      </p:grpSpPr>
      <p:sp>
        <p:nvSpPr>
          <p:cNvPr id="36" name="Google Shape;36;p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76757" y="192150"/>
            <a:ext cx="7790484" cy="12446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000" b="1" i="0" u="none" strike="noStrike" cap="none">
                <a:solidFill>
                  <a:srgbClr val="FF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535940" y="1607261"/>
            <a:ext cx="8072119" cy="275844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1172362" y="350646"/>
            <a:ext cx="6951345" cy="6965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a:t>ADDRESSING MODES OF 8086</a:t>
            </a:r>
            <a:endParaRPr sz="4400"/>
          </a:p>
        </p:txBody>
      </p:sp>
      <p:sp>
        <p:nvSpPr>
          <p:cNvPr id="44" name="Google Shape;44;p7"/>
          <p:cNvSpPr txBox="1"/>
          <p:nvPr/>
        </p:nvSpPr>
        <p:spPr>
          <a:xfrm>
            <a:off x="916939" y="1205458"/>
            <a:ext cx="7241540" cy="4708525"/>
          </a:xfrm>
          <a:prstGeom prst="rect">
            <a:avLst/>
          </a:prstGeom>
          <a:noFill/>
          <a:ln>
            <a:noFill/>
          </a:ln>
        </p:spPr>
        <p:txBody>
          <a:bodyPr spcFirstLastPara="1" wrap="square" lIns="0" tIns="110475" rIns="0" bIns="0" anchor="t" anchorCtr="0">
            <a:spAutoFit/>
          </a:bodyPr>
          <a:lstStyle/>
          <a:p>
            <a:pPr marL="527685" marR="0" lvl="0" indent="-515619" algn="l" rtl="0">
              <a:lnSpc>
                <a:spcPct val="100000"/>
              </a:lnSpc>
              <a:spcBef>
                <a:spcPts val="0"/>
              </a:spcBef>
              <a:spcAft>
                <a:spcPts val="0"/>
              </a:spcAft>
              <a:buSzPts val="3200"/>
              <a:buFont typeface="Calibri"/>
              <a:buAutoNum type="arabicParenR"/>
            </a:pPr>
            <a:r>
              <a:rPr lang="en-US" sz="3200" b="0" i="0" u="none" strike="noStrike" cap="none">
                <a:latin typeface="Calibri"/>
                <a:ea typeface="Calibri"/>
                <a:cs typeface="Calibri"/>
                <a:sym typeface="Calibri"/>
              </a:rPr>
              <a:t>Immediate addressing mode</a:t>
            </a:r>
            <a:endParaRPr sz="3200" b="0" i="0" u="none" strike="noStrike" cap="none">
              <a:latin typeface="Calibri"/>
              <a:ea typeface="Calibri"/>
              <a:cs typeface="Calibri"/>
              <a:sym typeface="Calibri"/>
            </a:endParaRPr>
          </a:p>
          <a:p>
            <a:pPr marL="527685" marR="0" lvl="0" indent="-515619" algn="l" rtl="0">
              <a:lnSpc>
                <a:spcPct val="100000"/>
              </a:lnSpc>
              <a:spcBef>
                <a:spcPts val="770"/>
              </a:spcBef>
              <a:spcAft>
                <a:spcPts val="0"/>
              </a:spcAft>
              <a:buSzPts val="3200"/>
              <a:buFont typeface="Calibri"/>
              <a:buAutoNum type="arabicParenR"/>
            </a:pPr>
            <a:r>
              <a:rPr lang="en-US" sz="3200" b="0" i="0" u="none" strike="noStrike" cap="none">
                <a:latin typeface="Calibri"/>
                <a:ea typeface="Calibri"/>
                <a:cs typeface="Calibri"/>
                <a:sym typeface="Calibri"/>
              </a:rPr>
              <a:t>Register addressing mode</a:t>
            </a:r>
            <a:endParaRPr sz="3200" b="0" i="0" u="none" strike="noStrike" cap="none">
              <a:latin typeface="Calibri"/>
              <a:ea typeface="Calibri"/>
              <a:cs typeface="Calibri"/>
              <a:sym typeface="Calibri"/>
            </a:endParaRPr>
          </a:p>
          <a:p>
            <a:pPr marL="527685" marR="0" lvl="0" indent="-515619" algn="l" rtl="0">
              <a:lnSpc>
                <a:spcPct val="100000"/>
              </a:lnSpc>
              <a:spcBef>
                <a:spcPts val="770"/>
              </a:spcBef>
              <a:spcAft>
                <a:spcPts val="0"/>
              </a:spcAft>
              <a:buSzPts val="3200"/>
              <a:buFont typeface="Calibri"/>
              <a:buAutoNum type="arabicParenR"/>
            </a:pPr>
            <a:r>
              <a:rPr lang="en-US" sz="3200" b="0" i="0" u="none" strike="noStrike" cap="none">
                <a:latin typeface="Calibri"/>
                <a:ea typeface="Calibri"/>
                <a:cs typeface="Calibri"/>
                <a:sym typeface="Calibri"/>
              </a:rPr>
              <a:t>Direct memory addressing mode</a:t>
            </a:r>
            <a:endParaRPr sz="3200" b="0" i="0" u="none" strike="noStrike" cap="none">
              <a:latin typeface="Calibri"/>
              <a:ea typeface="Calibri"/>
              <a:cs typeface="Calibri"/>
              <a:sym typeface="Calibri"/>
            </a:endParaRPr>
          </a:p>
          <a:p>
            <a:pPr marL="527685" marR="0" lvl="0" indent="-515619" algn="l" rtl="0">
              <a:lnSpc>
                <a:spcPct val="100000"/>
              </a:lnSpc>
              <a:spcBef>
                <a:spcPts val="765"/>
              </a:spcBef>
              <a:spcAft>
                <a:spcPts val="0"/>
              </a:spcAft>
              <a:buSzPts val="3200"/>
              <a:buFont typeface="Calibri"/>
              <a:buAutoNum type="arabicParenR"/>
            </a:pPr>
            <a:r>
              <a:rPr lang="en-US" sz="3200" b="0" i="0" u="none" strike="noStrike" cap="none">
                <a:latin typeface="Calibri"/>
                <a:ea typeface="Calibri"/>
                <a:cs typeface="Calibri"/>
                <a:sym typeface="Calibri"/>
              </a:rPr>
              <a:t>Register based indirect addressing mode</a:t>
            </a:r>
            <a:endParaRPr sz="3200" b="0" i="0" u="none" strike="noStrike" cap="none">
              <a:latin typeface="Calibri"/>
              <a:ea typeface="Calibri"/>
              <a:cs typeface="Calibri"/>
              <a:sym typeface="Calibri"/>
            </a:endParaRPr>
          </a:p>
          <a:p>
            <a:pPr marL="527685" marR="0" lvl="0" indent="-515619" algn="l" rtl="0">
              <a:lnSpc>
                <a:spcPct val="100000"/>
              </a:lnSpc>
              <a:spcBef>
                <a:spcPts val="770"/>
              </a:spcBef>
              <a:spcAft>
                <a:spcPts val="0"/>
              </a:spcAft>
              <a:buSzPts val="3200"/>
              <a:buFont typeface="Calibri"/>
              <a:buAutoNum type="arabicParenR"/>
            </a:pPr>
            <a:r>
              <a:rPr lang="en-US" sz="3200" b="0" i="0" u="none" strike="noStrike" cap="none">
                <a:latin typeface="Calibri"/>
                <a:ea typeface="Calibri"/>
                <a:cs typeface="Calibri"/>
                <a:sym typeface="Calibri"/>
              </a:rPr>
              <a:t>Register relative addressing mode</a:t>
            </a:r>
            <a:endParaRPr sz="3200" b="0" i="0" u="none" strike="noStrike" cap="none">
              <a:latin typeface="Calibri"/>
              <a:ea typeface="Calibri"/>
              <a:cs typeface="Calibri"/>
              <a:sym typeface="Calibri"/>
            </a:endParaRPr>
          </a:p>
          <a:p>
            <a:pPr marL="527685" marR="0" lvl="0" indent="-515619" algn="l" rtl="0">
              <a:lnSpc>
                <a:spcPct val="100000"/>
              </a:lnSpc>
              <a:spcBef>
                <a:spcPts val="770"/>
              </a:spcBef>
              <a:spcAft>
                <a:spcPts val="0"/>
              </a:spcAft>
              <a:buSzPts val="3200"/>
              <a:buFont typeface="Calibri"/>
              <a:buAutoNum type="arabicParenR"/>
            </a:pPr>
            <a:r>
              <a:rPr lang="en-US" sz="3200" b="0" i="0" u="none" strike="noStrike" cap="none">
                <a:latin typeface="Calibri"/>
                <a:ea typeface="Calibri"/>
                <a:cs typeface="Calibri"/>
                <a:sym typeface="Calibri"/>
              </a:rPr>
              <a:t>Base indexed addressing mode</a:t>
            </a:r>
            <a:endParaRPr sz="3200" b="0" i="0" u="none" strike="noStrike" cap="none">
              <a:latin typeface="Calibri"/>
              <a:ea typeface="Calibri"/>
              <a:cs typeface="Calibri"/>
              <a:sym typeface="Calibri"/>
            </a:endParaRPr>
          </a:p>
          <a:p>
            <a:pPr marL="527685" marR="0" lvl="0" indent="-515619" algn="l" rtl="0">
              <a:lnSpc>
                <a:spcPct val="100000"/>
              </a:lnSpc>
              <a:spcBef>
                <a:spcPts val="765"/>
              </a:spcBef>
              <a:spcAft>
                <a:spcPts val="0"/>
              </a:spcAft>
              <a:buSzPts val="3200"/>
              <a:buFont typeface="Calibri"/>
              <a:buAutoNum type="arabicParenR"/>
            </a:pPr>
            <a:r>
              <a:rPr lang="en-US" sz="3200" b="0" i="0" u="none" strike="noStrike" cap="none">
                <a:latin typeface="Calibri"/>
                <a:ea typeface="Calibri"/>
                <a:cs typeface="Calibri"/>
                <a:sym typeface="Calibri"/>
              </a:rPr>
              <a:t>Relative based indexed addressing mode</a:t>
            </a:r>
            <a:endParaRPr sz="3200" b="0" i="0" u="none" strike="noStrike" cap="none">
              <a:latin typeface="Calibri"/>
              <a:ea typeface="Calibri"/>
              <a:cs typeface="Calibri"/>
              <a:sym typeface="Calibri"/>
            </a:endParaRPr>
          </a:p>
          <a:p>
            <a:pPr marL="527685" marR="0" lvl="0" indent="-515619" algn="l" rtl="0">
              <a:lnSpc>
                <a:spcPct val="100000"/>
              </a:lnSpc>
              <a:spcBef>
                <a:spcPts val="770"/>
              </a:spcBef>
              <a:spcAft>
                <a:spcPts val="0"/>
              </a:spcAft>
              <a:buSzPts val="3200"/>
              <a:buFont typeface="Calibri"/>
              <a:buAutoNum type="arabicParenR"/>
            </a:pPr>
            <a:r>
              <a:rPr lang="en-US" sz="3200" b="0" i="0" u="none" strike="noStrike" cap="none">
                <a:latin typeface="Calibri"/>
                <a:ea typeface="Calibri"/>
                <a:cs typeface="Calibri"/>
                <a:sym typeface="Calibri"/>
              </a:rPr>
              <a:t>Implied addressing mode</a:t>
            </a:r>
            <a:endParaRPr sz="3200" b="0" i="0" u="none" strike="noStrike" cap="none">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881278" y="461899"/>
            <a:ext cx="7383780" cy="69659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solidFill>
                  <a:srgbClr val="000000"/>
                </a:solidFill>
              </a:rPr>
              <a:t>1) </a:t>
            </a:r>
            <a:r>
              <a:rPr lang="en-US" dirty="0"/>
              <a:t>Immediate </a:t>
            </a:r>
            <a:r>
              <a:rPr lang="en-US" dirty="0">
                <a:solidFill>
                  <a:srgbClr val="000000"/>
                </a:solidFill>
              </a:rPr>
              <a:t>addressing mode</a:t>
            </a:r>
            <a:r>
              <a:rPr lang="en-US" sz="4400" dirty="0">
                <a:solidFill>
                  <a:srgbClr val="000000"/>
                </a:solidFill>
              </a:rPr>
              <a:t>-</a:t>
            </a:r>
            <a:endParaRPr sz="4400" dirty="0"/>
          </a:p>
        </p:txBody>
      </p:sp>
      <p:sp>
        <p:nvSpPr>
          <p:cNvPr id="50" name="Google Shape;50;p8"/>
          <p:cNvSpPr txBox="1"/>
          <p:nvPr/>
        </p:nvSpPr>
        <p:spPr>
          <a:xfrm>
            <a:off x="535940" y="1607261"/>
            <a:ext cx="7968615" cy="3733800"/>
          </a:xfrm>
          <a:prstGeom prst="rect">
            <a:avLst/>
          </a:prstGeom>
          <a:noFill/>
          <a:ln>
            <a:noFill/>
          </a:ln>
        </p:spPr>
        <p:txBody>
          <a:bodyPr spcFirstLastPara="1" wrap="square" lIns="0" tIns="13325" rIns="0" bIns="0" anchor="t" anchorCtr="0">
            <a:spAutoFit/>
          </a:bodyPr>
          <a:lstStyle/>
          <a:p>
            <a:pPr marL="355600" marR="360680" lvl="0" indent="-342900" algn="just" rtl="0">
              <a:lnSpc>
                <a:spcPct val="100000"/>
              </a:lnSpc>
              <a:spcBef>
                <a:spcPts val="0"/>
              </a:spcBef>
              <a:spcAft>
                <a:spcPts val="0"/>
              </a:spcAft>
              <a:buSzPts val="3200"/>
              <a:buFont typeface="Arial"/>
              <a:buChar char="•"/>
            </a:pPr>
            <a:r>
              <a:rPr lang="en-US" sz="3200" b="0" i="0" u="none" strike="noStrike" cap="none">
                <a:latin typeface="Calibri"/>
                <a:ea typeface="Calibri"/>
                <a:cs typeface="Calibri"/>
                <a:sym typeface="Calibri"/>
              </a:rPr>
              <a:t>In this mode, the operand is specified in the  instruction itself. Instructions are longer but  the operands are easily identified.</a:t>
            </a:r>
            <a:endParaRPr sz="3200" b="0" i="0" u="none" strike="noStrike" cap="none">
              <a:latin typeface="Calibri"/>
              <a:ea typeface="Calibri"/>
              <a:cs typeface="Calibri"/>
              <a:sym typeface="Calibri"/>
            </a:endParaRPr>
          </a:p>
          <a:p>
            <a:pPr marL="355600" marR="0" lvl="0" indent="-342900" algn="just" rtl="0">
              <a:lnSpc>
                <a:spcPct val="100000"/>
              </a:lnSpc>
              <a:spcBef>
                <a:spcPts val="770"/>
              </a:spcBef>
              <a:spcAft>
                <a:spcPts val="0"/>
              </a:spcAft>
              <a:buSzPts val="3200"/>
              <a:buFont typeface="Arial"/>
              <a:buChar char="•"/>
            </a:pPr>
            <a:r>
              <a:rPr lang="en-US" sz="3200" b="0" i="0" u="none" strike="noStrike" cap="none">
                <a:latin typeface="Calibri"/>
                <a:ea typeface="Calibri"/>
                <a:cs typeface="Calibri"/>
                <a:sym typeface="Calibri"/>
              </a:rPr>
              <a:t>Example:</a:t>
            </a:r>
            <a:endParaRPr sz="3200" b="0" i="0" u="none" strike="noStrike" cap="none">
              <a:latin typeface="Calibri"/>
              <a:ea typeface="Calibri"/>
              <a:cs typeface="Calibri"/>
              <a:sym typeface="Calibri"/>
            </a:endParaRPr>
          </a:p>
          <a:p>
            <a:pPr marL="355600" marR="0" lvl="0" indent="-342900" algn="just" rtl="0">
              <a:lnSpc>
                <a:spcPct val="100000"/>
              </a:lnSpc>
              <a:spcBef>
                <a:spcPts val="770"/>
              </a:spcBef>
              <a:spcAft>
                <a:spcPts val="0"/>
              </a:spcAft>
              <a:buSzPts val="3200"/>
              <a:buFont typeface="Arial"/>
              <a:buChar char="•"/>
            </a:pPr>
            <a:r>
              <a:rPr lang="en-US" sz="3200" b="0" i="0" u="none" strike="noStrike" cap="none">
                <a:latin typeface="Calibri"/>
                <a:ea typeface="Calibri"/>
                <a:cs typeface="Calibri"/>
                <a:sym typeface="Calibri"/>
              </a:rPr>
              <a:t>MVI CL, 12H</a:t>
            </a:r>
            <a:endParaRPr sz="3200" b="0" i="0" u="none" strike="noStrike" cap="none">
              <a:latin typeface="Calibri"/>
              <a:ea typeface="Calibri"/>
              <a:cs typeface="Calibri"/>
              <a:sym typeface="Calibri"/>
            </a:endParaRPr>
          </a:p>
          <a:p>
            <a:pPr marL="355600" marR="5080" lvl="0" indent="-342900" algn="l" rtl="0">
              <a:lnSpc>
                <a:spcPct val="100000"/>
              </a:lnSpc>
              <a:spcBef>
                <a:spcPts val="770"/>
              </a:spcBef>
              <a:spcAft>
                <a:spcPts val="0"/>
              </a:spcAft>
              <a:buSzPts val="3200"/>
              <a:buFont typeface="Arial"/>
              <a:buChar char="•"/>
            </a:pPr>
            <a:r>
              <a:rPr lang="en-US" sz="3200" b="0" i="0" u="none" strike="noStrike" cap="none">
                <a:latin typeface="Calibri"/>
                <a:ea typeface="Calibri"/>
                <a:cs typeface="Calibri"/>
                <a:sym typeface="Calibri"/>
              </a:rPr>
              <a:t>This instruction moves 12 immediately into CL  register. CL ← 12H</a:t>
            </a:r>
            <a:endParaRPr sz="3200" b="0" i="0" u="none" strike="noStrike" cap="none">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963000" y="207066"/>
            <a:ext cx="6740525" cy="629008"/>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solidFill>
                  <a:srgbClr val="000000"/>
                </a:solidFill>
              </a:rPr>
              <a:t>2) </a:t>
            </a:r>
            <a:r>
              <a:rPr lang="en-US" dirty="0"/>
              <a:t>Register </a:t>
            </a:r>
            <a:r>
              <a:rPr lang="en-US" dirty="0">
                <a:solidFill>
                  <a:srgbClr val="000000"/>
                </a:solidFill>
              </a:rPr>
              <a:t>addressing mode-</a:t>
            </a:r>
            <a:endParaRPr sz="4400" dirty="0"/>
          </a:p>
        </p:txBody>
      </p:sp>
      <p:sp>
        <p:nvSpPr>
          <p:cNvPr id="56" name="Google Shape;56;p9"/>
          <p:cNvSpPr txBox="1"/>
          <p:nvPr/>
        </p:nvSpPr>
        <p:spPr>
          <a:xfrm>
            <a:off x="535940" y="1526794"/>
            <a:ext cx="7999095" cy="4141470"/>
          </a:xfrm>
          <a:prstGeom prst="rect">
            <a:avLst/>
          </a:prstGeom>
          <a:noFill/>
          <a:ln>
            <a:noFill/>
          </a:ln>
        </p:spPr>
        <p:txBody>
          <a:bodyPr spcFirstLastPara="1" wrap="square" lIns="0" tIns="104125" rIns="0" bIns="0" anchor="t" anchorCtr="0">
            <a:spAutoFit/>
          </a:bodyPr>
          <a:lstStyle/>
          <a:p>
            <a:pPr marL="355600" marR="299720" lvl="0" indent="-342900" algn="l" rtl="0">
              <a:lnSpc>
                <a:spcPct val="80000"/>
              </a:lnSpc>
              <a:spcBef>
                <a:spcPts val="0"/>
              </a:spcBef>
              <a:spcAft>
                <a:spcPts val="0"/>
              </a:spcAft>
              <a:buSzPts val="3000"/>
              <a:buFont typeface="Arial"/>
              <a:buChar char="•"/>
            </a:pPr>
            <a:r>
              <a:rPr lang="en-US" sz="3000" b="0" i="0" u="none" strike="noStrike" cap="none">
                <a:latin typeface="Calibri"/>
                <a:ea typeface="Calibri"/>
                <a:cs typeface="Calibri"/>
                <a:sym typeface="Calibri"/>
              </a:rPr>
              <a:t>In this mode, operands are specified using  registers. This addressing mode is normally  preferred because the instructions are compact  and fastest executing of all instruction forms.</a:t>
            </a:r>
            <a:endParaRPr sz="3000" b="0" i="0" u="none" strike="noStrike" cap="none">
              <a:latin typeface="Calibri"/>
              <a:ea typeface="Calibri"/>
              <a:cs typeface="Calibri"/>
              <a:sym typeface="Calibri"/>
            </a:endParaRPr>
          </a:p>
          <a:p>
            <a:pPr marL="355600" marR="1043305" lvl="0" indent="-342900" algn="l" rtl="0">
              <a:lnSpc>
                <a:spcPct val="96000"/>
              </a:lnSpc>
              <a:spcBef>
                <a:spcPts val="695"/>
              </a:spcBef>
              <a:spcAft>
                <a:spcPts val="0"/>
              </a:spcAft>
              <a:buSzPts val="3000"/>
              <a:buFont typeface="Arial"/>
              <a:buChar char="•"/>
            </a:pPr>
            <a:r>
              <a:rPr lang="en-US" sz="3000" b="0" i="0" u="none" strike="noStrike" cap="none">
                <a:latin typeface="Calibri"/>
                <a:ea typeface="Calibri"/>
                <a:cs typeface="Calibri"/>
                <a:sym typeface="Calibri"/>
              </a:rPr>
              <a:t>Registers may be used as source operands,  destination operands or both.</a:t>
            </a:r>
            <a:endParaRPr sz="3000" b="0" i="0" u="none" strike="noStrike" cap="none">
              <a:latin typeface="Calibri"/>
              <a:ea typeface="Calibri"/>
              <a:cs typeface="Calibri"/>
              <a:sym typeface="Calibri"/>
            </a:endParaRPr>
          </a:p>
          <a:p>
            <a:pPr marL="355600" marR="0" lvl="0" indent="-342900" algn="l" rtl="0">
              <a:lnSpc>
                <a:spcPct val="100000"/>
              </a:lnSpc>
              <a:spcBef>
                <a:spcPts val="25"/>
              </a:spcBef>
              <a:spcAft>
                <a:spcPts val="0"/>
              </a:spcAft>
              <a:buSzPts val="3000"/>
              <a:buFont typeface="Arial"/>
              <a:buChar char="•"/>
            </a:pPr>
            <a:r>
              <a:rPr lang="en-US" sz="3000" b="0" i="0" u="none" strike="noStrike" cap="none">
                <a:latin typeface="Calibri"/>
                <a:ea typeface="Calibri"/>
                <a:cs typeface="Calibri"/>
                <a:sym typeface="Calibri"/>
              </a:rPr>
              <a:t>Example:</a:t>
            </a:r>
            <a:endParaRPr sz="3000" b="0" i="0" u="none" strike="noStrike" cap="none">
              <a:latin typeface="Calibri"/>
              <a:ea typeface="Calibri"/>
              <a:cs typeface="Calibri"/>
              <a:sym typeface="Calibri"/>
            </a:endParaRPr>
          </a:p>
          <a:p>
            <a:pPr marL="355600" marR="0" lvl="0" indent="-342900" algn="l" rtl="0">
              <a:lnSpc>
                <a:spcPct val="100000"/>
              </a:lnSpc>
              <a:spcBef>
                <a:spcPts val="0"/>
              </a:spcBef>
              <a:spcAft>
                <a:spcPts val="0"/>
              </a:spcAft>
              <a:buSzPts val="3000"/>
              <a:buFont typeface="Arial"/>
              <a:buChar char="•"/>
            </a:pPr>
            <a:r>
              <a:rPr lang="en-US" sz="3000" b="0" i="0" u="none" strike="noStrike" cap="none">
                <a:latin typeface="Calibri"/>
                <a:ea typeface="Calibri"/>
                <a:cs typeface="Calibri"/>
                <a:sym typeface="Calibri"/>
              </a:rPr>
              <a:t>MOV AX, BX</a:t>
            </a:r>
            <a:endParaRPr sz="3000" b="0" i="0" u="none" strike="noStrike" cap="none">
              <a:latin typeface="Calibri"/>
              <a:ea typeface="Calibri"/>
              <a:cs typeface="Calibri"/>
              <a:sym typeface="Calibri"/>
            </a:endParaRPr>
          </a:p>
          <a:p>
            <a:pPr marL="355600" marR="5080" lvl="0" indent="-342900" algn="l" rtl="0">
              <a:lnSpc>
                <a:spcPct val="96000"/>
              </a:lnSpc>
              <a:spcBef>
                <a:spcPts val="695"/>
              </a:spcBef>
              <a:spcAft>
                <a:spcPts val="0"/>
              </a:spcAft>
              <a:buSzPts val="3000"/>
              <a:buFont typeface="Arial"/>
              <a:buChar char="•"/>
            </a:pPr>
            <a:r>
              <a:rPr lang="en-US" sz="3000" b="0" i="0" u="none" strike="noStrike" cap="none">
                <a:latin typeface="Calibri"/>
                <a:ea typeface="Calibri"/>
                <a:cs typeface="Calibri"/>
                <a:sym typeface="Calibri"/>
              </a:rPr>
              <a:t>This instruction copies the contents of BX register  into AX register. AX ← BX</a:t>
            </a:r>
            <a:endParaRPr sz="3000" b="0" i="0" u="none" strike="noStrike" cap="none">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855370" y="496950"/>
            <a:ext cx="7429500"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solidFill>
                  <a:srgbClr val="000000"/>
                </a:solidFill>
              </a:rPr>
              <a:t>3) </a:t>
            </a:r>
            <a:r>
              <a:rPr lang="en-US"/>
              <a:t>Direct memory </a:t>
            </a:r>
            <a:r>
              <a:rPr lang="en-US">
                <a:solidFill>
                  <a:srgbClr val="000000"/>
                </a:solidFill>
              </a:rPr>
              <a:t>addressing mode</a:t>
            </a:r>
            <a:endParaRPr/>
          </a:p>
        </p:txBody>
      </p:sp>
      <p:sp>
        <p:nvSpPr>
          <p:cNvPr id="62" name="Google Shape;62;p10"/>
          <p:cNvSpPr txBox="1"/>
          <p:nvPr/>
        </p:nvSpPr>
        <p:spPr>
          <a:xfrm>
            <a:off x="535940" y="1545081"/>
            <a:ext cx="7952740" cy="4369435"/>
          </a:xfrm>
          <a:prstGeom prst="rect">
            <a:avLst/>
          </a:prstGeom>
          <a:noFill/>
          <a:ln>
            <a:noFill/>
          </a:ln>
        </p:spPr>
        <p:txBody>
          <a:bodyPr spcFirstLastPara="1" wrap="square" lIns="0" tIns="88250" rIns="0" bIns="0" anchor="t" anchorCtr="0">
            <a:spAutoFit/>
          </a:bodyPr>
          <a:lstStyle/>
          <a:p>
            <a:pPr marL="355600" marR="5080" lvl="0" indent="-342900" algn="l" rtl="0">
              <a:lnSpc>
                <a:spcPct val="80000"/>
              </a:lnSpc>
              <a:spcBef>
                <a:spcPts val="0"/>
              </a:spcBef>
              <a:spcAft>
                <a:spcPts val="0"/>
              </a:spcAft>
              <a:buSzPts val="2500"/>
              <a:buFont typeface="Arial"/>
              <a:buChar char="•"/>
            </a:pPr>
            <a:r>
              <a:rPr lang="en-US" sz="2500" b="0" i="0" u="none" strike="noStrike" cap="none">
                <a:latin typeface="Calibri"/>
                <a:ea typeface="Calibri"/>
                <a:cs typeface="Calibri"/>
                <a:sym typeface="Calibri"/>
              </a:rPr>
              <a:t>In this mode, address of the operand is directly specified in  the instruction. Here only the offset address is specified,  the segment being indicated by the instruction.</a:t>
            </a:r>
            <a:endParaRPr sz="2500" b="0" i="0" u="none" strike="noStrike" cap="none">
              <a:latin typeface="Calibri"/>
              <a:ea typeface="Calibri"/>
              <a:cs typeface="Calibri"/>
              <a:sym typeface="Calibri"/>
            </a:endParaRPr>
          </a:p>
          <a:p>
            <a:pPr marL="355600" marR="0" lvl="0" indent="-342900" algn="l" rtl="0">
              <a:lnSpc>
                <a:spcPct val="100000"/>
              </a:lnSpc>
              <a:spcBef>
                <a:spcPts val="0"/>
              </a:spcBef>
              <a:spcAft>
                <a:spcPts val="0"/>
              </a:spcAft>
              <a:buSzPts val="2500"/>
              <a:buFont typeface="Arial"/>
              <a:buChar char="•"/>
            </a:pPr>
            <a:r>
              <a:rPr lang="en-US" sz="2500" b="0" i="0" u="none" strike="noStrike" cap="none">
                <a:latin typeface="Calibri"/>
                <a:ea typeface="Calibri"/>
                <a:cs typeface="Calibri"/>
                <a:sym typeface="Calibri"/>
              </a:rPr>
              <a:t>Example:</a:t>
            </a:r>
            <a:endParaRPr sz="2500" b="0" i="0" u="none" strike="noStrike" cap="none">
              <a:latin typeface="Calibri"/>
              <a:ea typeface="Calibri"/>
              <a:cs typeface="Calibri"/>
              <a:sym typeface="Calibri"/>
            </a:endParaRPr>
          </a:p>
          <a:p>
            <a:pPr marL="355600" marR="0" lvl="0" indent="-342900" algn="l" rtl="0">
              <a:lnSpc>
                <a:spcPct val="100000"/>
              </a:lnSpc>
              <a:spcBef>
                <a:spcPts val="0"/>
              </a:spcBef>
              <a:spcAft>
                <a:spcPts val="0"/>
              </a:spcAft>
              <a:buSzPts val="2500"/>
              <a:buFont typeface="Arial"/>
              <a:buChar char="•"/>
            </a:pPr>
            <a:r>
              <a:rPr lang="en-US" sz="2500" b="0" i="0" u="none" strike="noStrike" cap="none">
                <a:latin typeface="Calibri"/>
                <a:ea typeface="Calibri"/>
                <a:cs typeface="Calibri"/>
                <a:sym typeface="Calibri"/>
              </a:rPr>
              <a:t>MOV CL, [4321H]</a:t>
            </a:r>
            <a:endParaRPr sz="2500" b="0" i="0" u="none" strike="noStrike" cap="none">
              <a:latin typeface="Calibri"/>
              <a:ea typeface="Calibri"/>
              <a:cs typeface="Calibri"/>
              <a:sym typeface="Calibri"/>
            </a:endParaRPr>
          </a:p>
          <a:p>
            <a:pPr marL="355600" marR="518794" lvl="0" indent="-342900" algn="l" rtl="0">
              <a:lnSpc>
                <a:spcPct val="96000"/>
              </a:lnSpc>
              <a:spcBef>
                <a:spcPts val="580"/>
              </a:spcBef>
              <a:spcAft>
                <a:spcPts val="0"/>
              </a:spcAft>
              <a:buSzPts val="2500"/>
              <a:buFont typeface="Arial"/>
              <a:buChar char="•"/>
            </a:pPr>
            <a:r>
              <a:rPr lang="en-US" sz="2500" b="0" i="0" u="none" strike="noStrike" cap="none">
                <a:latin typeface="Calibri"/>
                <a:ea typeface="Calibri"/>
                <a:cs typeface="Calibri"/>
                <a:sym typeface="Calibri"/>
              </a:rPr>
              <a:t>This instruction moves data from location 4321H in the  data segment into CL.</a:t>
            </a:r>
            <a:endParaRPr sz="2500" b="0" i="0" u="none" strike="noStrike" cap="none">
              <a:latin typeface="Calibri"/>
              <a:ea typeface="Calibri"/>
              <a:cs typeface="Calibri"/>
              <a:sym typeface="Calibri"/>
            </a:endParaRPr>
          </a:p>
          <a:p>
            <a:pPr marL="355600" marR="0" lvl="0" indent="-342900" algn="l" rtl="0">
              <a:lnSpc>
                <a:spcPct val="100000"/>
              </a:lnSpc>
              <a:spcBef>
                <a:spcPts val="20"/>
              </a:spcBef>
              <a:spcAft>
                <a:spcPts val="0"/>
              </a:spcAft>
              <a:buSzPts val="2500"/>
              <a:buFont typeface="Arial"/>
              <a:buChar char="•"/>
            </a:pPr>
            <a:r>
              <a:rPr lang="en-US" sz="2500" b="0" i="0" u="none" strike="noStrike" cap="none">
                <a:latin typeface="Calibri"/>
                <a:ea typeface="Calibri"/>
                <a:cs typeface="Calibri"/>
                <a:sym typeface="Calibri"/>
              </a:rPr>
              <a:t>The physical address is calculated as</a:t>
            </a:r>
            <a:endParaRPr sz="2500" b="0" i="0" u="none" strike="noStrike" cap="none">
              <a:latin typeface="Calibri"/>
              <a:ea typeface="Calibri"/>
              <a:cs typeface="Calibri"/>
              <a:sym typeface="Calibri"/>
            </a:endParaRPr>
          </a:p>
          <a:p>
            <a:pPr marL="355600" marR="0" lvl="0" indent="-342900" algn="l" rtl="0">
              <a:lnSpc>
                <a:spcPct val="100000"/>
              </a:lnSpc>
              <a:spcBef>
                <a:spcPts val="0"/>
              </a:spcBef>
              <a:spcAft>
                <a:spcPts val="0"/>
              </a:spcAft>
              <a:buSzPts val="2500"/>
              <a:buFont typeface="Arial"/>
              <a:buChar char="•"/>
            </a:pPr>
            <a:r>
              <a:rPr lang="en-US" sz="2500" b="0" i="0" u="none" strike="noStrike" cap="none">
                <a:latin typeface="Calibri"/>
                <a:ea typeface="Calibri"/>
                <a:cs typeface="Calibri"/>
                <a:sym typeface="Calibri"/>
              </a:rPr>
              <a:t>DS * 10H + 4321</a:t>
            </a:r>
            <a:endParaRPr sz="2500" b="0" i="0" u="none" strike="noStrike" cap="none">
              <a:latin typeface="Calibri"/>
              <a:ea typeface="Calibri"/>
              <a:cs typeface="Calibri"/>
              <a:sym typeface="Calibri"/>
            </a:endParaRPr>
          </a:p>
          <a:p>
            <a:pPr marL="355600" marR="0" lvl="0" indent="-342900" algn="l" rtl="0">
              <a:lnSpc>
                <a:spcPct val="100000"/>
              </a:lnSpc>
              <a:spcBef>
                <a:spcPts val="0"/>
              </a:spcBef>
              <a:spcAft>
                <a:spcPts val="0"/>
              </a:spcAft>
              <a:buSzPts val="2500"/>
              <a:buFont typeface="Arial"/>
              <a:buChar char="•"/>
            </a:pPr>
            <a:r>
              <a:rPr lang="en-US" sz="2500" b="0" i="0" u="none" strike="noStrike" cap="none">
                <a:latin typeface="Calibri"/>
                <a:ea typeface="Calibri"/>
                <a:cs typeface="Calibri"/>
                <a:sym typeface="Calibri"/>
              </a:rPr>
              <a:t>Assume DS = 5000H</a:t>
            </a:r>
            <a:endParaRPr sz="2500" b="0" i="0" u="none" strike="noStrike" cap="none">
              <a:latin typeface="Calibri"/>
              <a:ea typeface="Calibri"/>
              <a:cs typeface="Calibri"/>
              <a:sym typeface="Calibri"/>
            </a:endParaRPr>
          </a:p>
          <a:p>
            <a:pPr marL="355600" marR="0" lvl="0" indent="-342900" algn="l" rtl="0">
              <a:lnSpc>
                <a:spcPct val="100000"/>
              </a:lnSpc>
              <a:spcBef>
                <a:spcPts val="5"/>
              </a:spcBef>
              <a:spcAft>
                <a:spcPts val="0"/>
              </a:spcAft>
              <a:buSzPts val="2500"/>
              <a:buFont typeface="Arial"/>
              <a:buChar char="•"/>
            </a:pPr>
            <a:r>
              <a:rPr lang="en-US" sz="2500" b="0" i="0" u="none" strike="noStrike" cap="none">
                <a:latin typeface="Cambria Math"/>
                <a:ea typeface="Cambria Math"/>
                <a:cs typeface="Cambria Math"/>
                <a:sym typeface="Cambria Math"/>
              </a:rPr>
              <a:t>∴</a:t>
            </a:r>
            <a:r>
              <a:rPr lang="en-US" sz="2500" b="0" i="0" u="none" strike="noStrike" cap="none">
                <a:latin typeface="Calibri"/>
                <a:ea typeface="Calibri"/>
                <a:cs typeface="Calibri"/>
                <a:sym typeface="Calibri"/>
              </a:rPr>
              <a:t>PA = 50000 + 4321 = 54321H</a:t>
            </a:r>
            <a:endParaRPr sz="2500" b="0" i="0" u="none" strike="noStrike" cap="none">
              <a:latin typeface="Calibri"/>
              <a:ea typeface="Calibri"/>
              <a:cs typeface="Calibri"/>
              <a:sym typeface="Calibri"/>
            </a:endParaRPr>
          </a:p>
          <a:p>
            <a:pPr marL="355600" marR="0" lvl="0" indent="-342900" algn="l" rtl="0">
              <a:lnSpc>
                <a:spcPct val="100000"/>
              </a:lnSpc>
              <a:spcBef>
                <a:spcPts val="0"/>
              </a:spcBef>
              <a:spcAft>
                <a:spcPts val="0"/>
              </a:spcAft>
              <a:buSzPts val="2500"/>
              <a:buFont typeface="Arial"/>
              <a:buChar char="•"/>
            </a:pPr>
            <a:r>
              <a:rPr lang="en-US" sz="2500" b="0" i="0" u="none" strike="noStrike" cap="none">
                <a:latin typeface="Cambria Math"/>
                <a:ea typeface="Cambria Math"/>
                <a:cs typeface="Cambria Math"/>
                <a:sym typeface="Cambria Math"/>
              </a:rPr>
              <a:t>∴</a:t>
            </a:r>
            <a:r>
              <a:rPr lang="en-US" sz="2500" b="0" i="0" u="none" strike="noStrike" cap="none">
                <a:latin typeface="Calibri"/>
                <a:ea typeface="Calibri"/>
                <a:cs typeface="Calibri"/>
                <a:sym typeface="Calibri"/>
              </a:rPr>
              <a:t>CL ← [54321H]</a:t>
            </a:r>
            <a:endParaRPr sz="2500" b="0" i="0" u="none" strike="noStrike" cap="none">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676757" y="192150"/>
            <a:ext cx="7790484" cy="1120163"/>
          </a:xfrm>
          <a:prstGeom prst="rect">
            <a:avLst/>
          </a:prstGeom>
          <a:noFill/>
          <a:ln>
            <a:noFill/>
          </a:ln>
        </p:spPr>
        <p:txBody>
          <a:bodyPr spcFirstLastPara="1" wrap="square" lIns="0" tIns="12050" rIns="0" bIns="0" anchor="t" anchorCtr="0">
            <a:spAutoFit/>
          </a:bodyPr>
          <a:lstStyle/>
          <a:p>
            <a:pPr marL="3288029" marR="5080" lvl="0" indent="-3253104" algn="l" rtl="0">
              <a:lnSpc>
                <a:spcPct val="100000"/>
              </a:lnSpc>
              <a:spcBef>
                <a:spcPts val="0"/>
              </a:spcBef>
              <a:spcAft>
                <a:spcPts val="0"/>
              </a:spcAft>
              <a:buNone/>
            </a:pPr>
            <a:r>
              <a:rPr lang="en-US" sz="3600" dirty="0">
                <a:solidFill>
                  <a:srgbClr val="000000"/>
                </a:solidFill>
              </a:rPr>
              <a:t>4) </a:t>
            </a:r>
            <a:r>
              <a:rPr lang="en-US" sz="3600" dirty="0"/>
              <a:t>Register based indirect </a:t>
            </a:r>
            <a:r>
              <a:rPr lang="en-US" sz="3600" dirty="0">
                <a:solidFill>
                  <a:srgbClr val="000000"/>
                </a:solidFill>
              </a:rPr>
              <a:t>addressing  mode</a:t>
            </a:r>
            <a:endParaRPr sz="3600" dirty="0"/>
          </a:p>
        </p:txBody>
      </p:sp>
      <p:sp>
        <p:nvSpPr>
          <p:cNvPr id="68" name="Google Shape;68;p11"/>
          <p:cNvSpPr txBox="1"/>
          <p:nvPr/>
        </p:nvSpPr>
        <p:spPr>
          <a:xfrm>
            <a:off x="535940" y="1545081"/>
            <a:ext cx="7945120" cy="3912235"/>
          </a:xfrm>
          <a:prstGeom prst="rect">
            <a:avLst/>
          </a:prstGeom>
          <a:noFill/>
          <a:ln>
            <a:noFill/>
          </a:ln>
        </p:spPr>
        <p:txBody>
          <a:bodyPr spcFirstLastPara="1" wrap="square" lIns="0" tIns="88250" rIns="0" bIns="0" anchor="t" anchorCtr="0">
            <a:spAutoFit/>
          </a:bodyPr>
          <a:lstStyle/>
          <a:p>
            <a:pPr marL="355600" marR="130810" lvl="0" indent="-342900" algn="l" rtl="0">
              <a:lnSpc>
                <a:spcPct val="80000"/>
              </a:lnSpc>
              <a:spcBef>
                <a:spcPts val="0"/>
              </a:spcBef>
              <a:spcAft>
                <a:spcPts val="0"/>
              </a:spcAft>
              <a:buSzPts val="2500"/>
              <a:buFont typeface="Arial"/>
              <a:buChar char="•"/>
            </a:pPr>
            <a:r>
              <a:rPr lang="en-US" sz="2500" b="0" i="0" u="none" strike="noStrike" cap="none">
                <a:latin typeface="Calibri"/>
                <a:ea typeface="Calibri"/>
                <a:cs typeface="Calibri"/>
                <a:sym typeface="Calibri"/>
              </a:rPr>
              <a:t>In this mode, the effective address of the memory may be  taken directly from one of the base register or index  register specified by instruction. If register is SI, DI and BX  then DS is by default segment register.</a:t>
            </a:r>
            <a:endParaRPr sz="2500" b="0" i="0" u="none" strike="noStrike" cap="none">
              <a:latin typeface="Calibri"/>
              <a:ea typeface="Calibri"/>
              <a:cs typeface="Calibri"/>
              <a:sym typeface="Calibri"/>
            </a:endParaRPr>
          </a:p>
          <a:p>
            <a:pPr marL="355600" marR="0" lvl="0" indent="-342900" algn="l" rtl="0">
              <a:lnSpc>
                <a:spcPct val="100000"/>
              </a:lnSpc>
              <a:spcBef>
                <a:spcPts val="0"/>
              </a:spcBef>
              <a:spcAft>
                <a:spcPts val="0"/>
              </a:spcAft>
              <a:buSzPts val="2500"/>
              <a:buFont typeface="Arial"/>
              <a:buChar char="•"/>
            </a:pPr>
            <a:r>
              <a:rPr lang="en-US" sz="2500" b="0" i="0" u="none" strike="noStrike" cap="none">
                <a:latin typeface="Calibri"/>
                <a:ea typeface="Calibri"/>
                <a:cs typeface="Calibri"/>
                <a:sym typeface="Calibri"/>
              </a:rPr>
              <a:t>If BP is used, then SS is by default segment register.</a:t>
            </a:r>
            <a:endParaRPr sz="2500" b="0" i="0" u="none" strike="noStrike" cap="none">
              <a:latin typeface="Calibri"/>
              <a:ea typeface="Calibri"/>
              <a:cs typeface="Calibri"/>
              <a:sym typeface="Calibri"/>
            </a:endParaRPr>
          </a:p>
          <a:p>
            <a:pPr marL="355600" marR="0" lvl="0" indent="-342900" algn="l" rtl="0">
              <a:lnSpc>
                <a:spcPct val="100000"/>
              </a:lnSpc>
              <a:spcBef>
                <a:spcPts val="0"/>
              </a:spcBef>
              <a:spcAft>
                <a:spcPts val="0"/>
              </a:spcAft>
              <a:buSzPts val="2500"/>
              <a:buFont typeface="Arial"/>
              <a:buChar char="•"/>
            </a:pPr>
            <a:r>
              <a:rPr lang="en-US" sz="2500" b="0" i="0" u="none" strike="noStrike" cap="none">
                <a:latin typeface="Calibri"/>
                <a:ea typeface="Calibri"/>
                <a:cs typeface="Calibri"/>
                <a:sym typeface="Calibri"/>
              </a:rPr>
              <a:t>Example:</a:t>
            </a:r>
            <a:endParaRPr sz="2500" b="0" i="0" u="none" strike="noStrike" cap="none">
              <a:latin typeface="Calibri"/>
              <a:ea typeface="Calibri"/>
              <a:cs typeface="Calibri"/>
              <a:sym typeface="Calibri"/>
            </a:endParaRPr>
          </a:p>
          <a:p>
            <a:pPr marL="355600" marR="0" lvl="0" indent="-342900" algn="l" rtl="0">
              <a:lnSpc>
                <a:spcPct val="100000"/>
              </a:lnSpc>
              <a:spcBef>
                <a:spcPts val="0"/>
              </a:spcBef>
              <a:spcAft>
                <a:spcPts val="0"/>
              </a:spcAft>
              <a:buSzPts val="2500"/>
              <a:buFont typeface="Arial"/>
              <a:buChar char="•"/>
            </a:pPr>
            <a:r>
              <a:rPr lang="en-US" sz="2500" b="0" i="0" u="none" strike="noStrike" cap="none">
                <a:latin typeface="Calibri"/>
                <a:ea typeface="Calibri"/>
                <a:cs typeface="Calibri"/>
                <a:sym typeface="Calibri"/>
              </a:rPr>
              <a:t>MOV CX, [BX]</a:t>
            </a:r>
            <a:endParaRPr sz="2500" b="0" i="0" u="none" strike="noStrike" cap="none">
              <a:latin typeface="Calibri"/>
              <a:ea typeface="Calibri"/>
              <a:cs typeface="Calibri"/>
              <a:sym typeface="Calibri"/>
            </a:endParaRPr>
          </a:p>
          <a:p>
            <a:pPr marL="355600" marR="5080" lvl="0" indent="-342900" algn="l" rtl="0">
              <a:lnSpc>
                <a:spcPct val="96000"/>
              </a:lnSpc>
              <a:spcBef>
                <a:spcPts val="580"/>
              </a:spcBef>
              <a:spcAft>
                <a:spcPts val="0"/>
              </a:spcAft>
              <a:buSzPts val="2500"/>
              <a:buFont typeface="Arial"/>
              <a:buChar char="•"/>
            </a:pPr>
            <a:r>
              <a:rPr lang="en-US" sz="2500" b="0" i="0" u="none" strike="noStrike" cap="none">
                <a:latin typeface="Calibri"/>
                <a:ea typeface="Calibri"/>
                <a:cs typeface="Calibri"/>
                <a:sym typeface="Calibri"/>
              </a:rPr>
              <a:t>This instruction moves a word from the address pointed by  BX and BX + 1 in data segment into CL and CH respectively.</a:t>
            </a:r>
            <a:endParaRPr sz="2500" b="0" i="0" u="none" strike="noStrike" cap="none">
              <a:latin typeface="Calibri"/>
              <a:ea typeface="Calibri"/>
              <a:cs typeface="Calibri"/>
              <a:sym typeface="Calibri"/>
            </a:endParaRPr>
          </a:p>
          <a:p>
            <a:pPr marL="355600" marR="0" lvl="0" indent="-342900" algn="l" rtl="0">
              <a:lnSpc>
                <a:spcPct val="100000"/>
              </a:lnSpc>
              <a:spcBef>
                <a:spcPts val="20"/>
              </a:spcBef>
              <a:spcAft>
                <a:spcPts val="0"/>
              </a:spcAft>
              <a:buSzPts val="2500"/>
              <a:buFont typeface="Arial"/>
              <a:buChar char="•"/>
            </a:pPr>
            <a:r>
              <a:rPr lang="en-US" sz="2500" b="0" i="0" u="none" strike="noStrike" cap="none">
                <a:latin typeface="Calibri"/>
                <a:ea typeface="Calibri"/>
                <a:cs typeface="Calibri"/>
                <a:sym typeface="Calibri"/>
              </a:rPr>
              <a:t>CL ← DS: [BX] and CH ← DS: [BX + 1]</a:t>
            </a:r>
            <a:endParaRPr sz="2500" b="0" i="0" u="none" strike="noStrike" cap="none">
              <a:latin typeface="Calibri"/>
              <a:ea typeface="Calibri"/>
              <a:cs typeface="Calibri"/>
              <a:sym typeface="Calibri"/>
            </a:endParaRPr>
          </a:p>
          <a:p>
            <a:pPr marL="355600" marR="0" lvl="0" indent="-342900" algn="l" rtl="0">
              <a:lnSpc>
                <a:spcPct val="100000"/>
              </a:lnSpc>
              <a:spcBef>
                <a:spcPts val="0"/>
              </a:spcBef>
              <a:spcAft>
                <a:spcPts val="0"/>
              </a:spcAft>
              <a:buSzPts val="2500"/>
              <a:buFont typeface="Arial"/>
              <a:buChar char="•"/>
            </a:pPr>
            <a:r>
              <a:rPr lang="en-US" sz="2500" b="0" i="0" u="none" strike="noStrike" cap="none">
                <a:latin typeface="Calibri"/>
                <a:ea typeface="Calibri"/>
                <a:cs typeface="Calibri"/>
                <a:sym typeface="Calibri"/>
              </a:rPr>
              <a:t>Physical address can be calculated as DS * 10H + BX.</a:t>
            </a:r>
            <a:endParaRPr sz="2500" b="0" i="0" u="none" strike="noStrike" cap="none">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650849" y="496950"/>
            <a:ext cx="7843520" cy="566165"/>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3600" dirty="0">
                <a:solidFill>
                  <a:srgbClr val="000000"/>
                </a:solidFill>
              </a:rPr>
              <a:t>5) </a:t>
            </a:r>
            <a:r>
              <a:rPr lang="en-US" sz="3600" dirty="0"/>
              <a:t>Register relative </a:t>
            </a:r>
            <a:r>
              <a:rPr lang="en-US" sz="3600" dirty="0">
                <a:solidFill>
                  <a:srgbClr val="000000"/>
                </a:solidFill>
              </a:rPr>
              <a:t>addressing mode-</a:t>
            </a:r>
            <a:endParaRPr dirty="0"/>
          </a:p>
        </p:txBody>
      </p:sp>
      <p:sp>
        <p:nvSpPr>
          <p:cNvPr id="74" name="Google Shape;74;p12"/>
          <p:cNvSpPr txBox="1"/>
          <p:nvPr/>
        </p:nvSpPr>
        <p:spPr>
          <a:xfrm>
            <a:off x="535940" y="1526794"/>
            <a:ext cx="7813675" cy="4232910"/>
          </a:xfrm>
          <a:prstGeom prst="rect">
            <a:avLst/>
          </a:prstGeom>
          <a:noFill/>
          <a:ln>
            <a:noFill/>
          </a:ln>
        </p:spPr>
        <p:txBody>
          <a:bodyPr spcFirstLastPara="1" wrap="square" lIns="0" tIns="104125" rIns="0" bIns="0" anchor="t" anchorCtr="0">
            <a:spAutoFit/>
          </a:bodyPr>
          <a:lstStyle/>
          <a:p>
            <a:pPr marL="355600" marR="135255" lvl="0" indent="-342900" algn="just" rtl="0">
              <a:lnSpc>
                <a:spcPct val="80000"/>
              </a:lnSpc>
              <a:spcBef>
                <a:spcPts val="0"/>
              </a:spcBef>
              <a:spcAft>
                <a:spcPts val="0"/>
              </a:spcAft>
              <a:buSzPts val="3000"/>
              <a:buFont typeface="Arial"/>
              <a:buChar char="•"/>
            </a:pPr>
            <a:r>
              <a:rPr lang="en-US" sz="3000" b="0" i="0" u="none" strike="noStrike" cap="none">
                <a:latin typeface="Calibri"/>
                <a:ea typeface="Calibri"/>
                <a:cs typeface="Calibri"/>
                <a:sym typeface="Calibri"/>
              </a:rPr>
              <a:t>In this mode, the operand address is calculated  using one of the base registers and an 8 bit or a  16 bit displacement.</a:t>
            </a:r>
            <a:endParaRPr sz="3000" b="0" i="0" u="none" strike="noStrike" cap="none">
              <a:latin typeface="Calibri"/>
              <a:ea typeface="Calibri"/>
              <a:cs typeface="Calibri"/>
              <a:sym typeface="Calibri"/>
            </a:endParaRPr>
          </a:p>
          <a:p>
            <a:pPr marL="355600" marR="0" lvl="0" indent="-342900" algn="just" rtl="0">
              <a:lnSpc>
                <a:spcPct val="100000"/>
              </a:lnSpc>
              <a:spcBef>
                <a:spcPts val="0"/>
              </a:spcBef>
              <a:spcAft>
                <a:spcPts val="0"/>
              </a:spcAft>
              <a:buSzPts val="3000"/>
              <a:buFont typeface="Arial"/>
              <a:buChar char="•"/>
            </a:pPr>
            <a:r>
              <a:rPr lang="en-US" sz="3000" b="0" i="0" u="none" strike="noStrike" cap="none">
                <a:latin typeface="Calibri"/>
                <a:ea typeface="Calibri"/>
                <a:cs typeface="Calibri"/>
                <a:sym typeface="Calibri"/>
              </a:rPr>
              <a:t>Example:</a:t>
            </a:r>
            <a:endParaRPr sz="3000" b="0" i="0" u="none" strike="noStrike" cap="none">
              <a:latin typeface="Calibri"/>
              <a:ea typeface="Calibri"/>
              <a:cs typeface="Calibri"/>
              <a:sym typeface="Calibri"/>
            </a:endParaRPr>
          </a:p>
          <a:p>
            <a:pPr marL="355600" marR="0" lvl="0" indent="-342900" algn="just" rtl="0">
              <a:lnSpc>
                <a:spcPct val="100000"/>
              </a:lnSpc>
              <a:spcBef>
                <a:spcPts val="0"/>
              </a:spcBef>
              <a:spcAft>
                <a:spcPts val="0"/>
              </a:spcAft>
              <a:buSzPts val="3000"/>
              <a:buFont typeface="Arial"/>
              <a:buChar char="•"/>
            </a:pPr>
            <a:r>
              <a:rPr lang="en-US" sz="3000" b="0" i="0" u="none" strike="noStrike" cap="none">
                <a:latin typeface="Calibri"/>
                <a:ea typeface="Calibri"/>
                <a:cs typeface="Calibri"/>
                <a:sym typeface="Calibri"/>
              </a:rPr>
              <a:t>MOV CL, [BX + 04H]</a:t>
            </a:r>
            <a:endParaRPr sz="3000" b="0" i="0" u="none" strike="noStrike" cap="none">
              <a:latin typeface="Calibri"/>
              <a:ea typeface="Calibri"/>
              <a:cs typeface="Calibri"/>
              <a:sym typeface="Calibri"/>
            </a:endParaRPr>
          </a:p>
          <a:p>
            <a:pPr marL="355600" marR="208915" lvl="0" indent="-342900" algn="l" rtl="0">
              <a:lnSpc>
                <a:spcPct val="96000"/>
              </a:lnSpc>
              <a:spcBef>
                <a:spcPts val="695"/>
              </a:spcBef>
              <a:spcAft>
                <a:spcPts val="0"/>
              </a:spcAft>
              <a:buSzPts val="3000"/>
              <a:buFont typeface="Arial"/>
              <a:buChar char="•"/>
            </a:pPr>
            <a:r>
              <a:rPr lang="en-US" sz="3000" b="0" i="0" u="none" strike="noStrike" cap="none">
                <a:latin typeface="Calibri"/>
                <a:ea typeface="Calibri"/>
                <a:cs typeface="Calibri"/>
                <a:sym typeface="Calibri"/>
              </a:rPr>
              <a:t>This instruction moves a byte from the address  pointed by BX + 4 in data segment to CL.</a:t>
            </a:r>
            <a:endParaRPr sz="3000" b="0" i="0" u="none" strike="noStrike" cap="none">
              <a:latin typeface="Calibri"/>
              <a:ea typeface="Calibri"/>
              <a:cs typeface="Calibri"/>
              <a:sym typeface="Calibri"/>
            </a:endParaRPr>
          </a:p>
          <a:p>
            <a:pPr marL="355600" marR="0" lvl="0" indent="-342900" algn="l" rtl="0">
              <a:lnSpc>
                <a:spcPct val="100000"/>
              </a:lnSpc>
              <a:spcBef>
                <a:spcPts val="25"/>
              </a:spcBef>
              <a:spcAft>
                <a:spcPts val="0"/>
              </a:spcAft>
              <a:buSzPts val="3000"/>
              <a:buFont typeface="Arial"/>
              <a:buChar char="•"/>
            </a:pPr>
            <a:r>
              <a:rPr lang="en-US" sz="3000" b="0" i="0" u="none" strike="noStrike" cap="none">
                <a:latin typeface="Calibri"/>
                <a:ea typeface="Calibri"/>
                <a:cs typeface="Calibri"/>
                <a:sym typeface="Calibri"/>
              </a:rPr>
              <a:t>CL ← DS: [BX + 04H]</a:t>
            </a:r>
            <a:endParaRPr sz="3000" b="0" i="0" u="none" strike="noStrike" cap="none">
              <a:latin typeface="Calibri"/>
              <a:ea typeface="Calibri"/>
              <a:cs typeface="Calibri"/>
              <a:sym typeface="Calibri"/>
            </a:endParaRPr>
          </a:p>
          <a:p>
            <a:pPr marL="355600" marR="5080" lvl="0" indent="-342900" algn="l" rtl="0">
              <a:lnSpc>
                <a:spcPct val="96000"/>
              </a:lnSpc>
              <a:spcBef>
                <a:spcPts val="695"/>
              </a:spcBef>
              <a:spcAft>
                <a:spcPts val="0"/>
              </a:spcAft>
              <a:buSzPts val="3000"/>
              <a:buFont typeface="Arial"/>
              <a:buChar char="•"/>
            </a:pPr>
            <a:r>
              <a:rPr lang="en-US" sz="3000" b="0" i="0" u="none" strike="noStrike" cap="none">
                <a:latin typeface="Calibri"/>
                <a:ea typeface="Calibri"/>
                <a:cs typeface="Calibri"/>
                <a:sym typeface="Calibri"/>
              </a:rPr>
              <a:t>Physical address can be calculated as DS * 10H +  BX + 4H.</a:t>
            </a:r>
            <a:endParaRPr sz="3000" b="0" i="0" u="none" strike="noStrike" cap="none">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611225" y="461899"/>
            <a:ext cx="7923530" cy="69659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solidFill>
                  <a:srgbClr val="000000"/>
                </a:solidFill>
              </a:rPr>
              <a:t>6) </a:t>
            </a:r>
            <a:r>
              <a:rPr lang="en-US" dirty="0"/>
              <a:t>Base indexed </a:t>
            </a:r>
            <a:r>
              <a:rPr lang="en-US" dirty="0">
                <a:solidFill>
                  <a:srgbClr val="000000"/>
                </a:solidFill>
              </a:rPr>
              <a:t>addressing</a:t>
            </a:r>
            <a:r>
              <a:rPr lang="en-US" sz="4400" dirty="0">
                <a:solidFill>
                  <a:srgbClr val="000000"/>
                </a:solidFill>
              </a:rPr>
              <a:t> </a:t>
            </a:r>
            <a:r>
              <a:rPr lang="en-US" dirty="0">
                <a:solidFill>
                  <a:srgbClr val="000000"/>
                </a:solidFill>
              </a:rPr>
              <a:t>mode-</a:t>
            </a:r>
            <a:endParaRPr sz="4400" dirty="0"/>
          </a:p>
        </p:txBody>
      </p:sp>
      <p:sp>
        <p:nvSpPr>
          <p:cNvPr id="80" name="Google Shape;80;p13"/>
          <p:cNvSpPr txBox="1"/>
          <p:nvPr/>
        </p:nvSpPr>
        <p:spPr>
          <a:xfrm>
            <a:off x="535940" y="1563370"/>
            <a:ext cx="7813675" cy="4232910"/>
          </a:xfrm>
          <a:prstGeom prst="rect">
            <a:avLst/>
          </a:prstGeom>
          <a:noFill/>
          <a:ln>
            <a:noFill/>
          </a:ln>
        </p:spPr>
        <p:txBody>
          <a:bodyPr spcFirstLastPara="1" wrap="square" lIns="0" tIns="64125" rIns="0" bIns="0" anchor="t" anchorCtr="0">
            <a:spAutoFit/>
          </a:bodyPr>
          <a:lstStyle/>
          <a:p>
            <a:pPr marL="355600" marR="735965" lvl="0" indent="-342900" algn="l" rtl="0">
              <a:lnSpc>
                <a:spcPct val="108000"/>
              </a:lnSpc>
              <a:spcBef>
                <a:spcPts val="0"/>
              </a:spcBef>
              <a:spcAft>
                <a:spcPts val="0"/>
              </a:spcAft>
              <a:buSzPts val="3000"/>
              <a:buFont typeface="Arial"/>
              <a:buChar char="•"/>
            </a:pPr>
            <a:r>
              <a:rPr lang="en-US" sz="3000" b="0" i="0" u="none" strike="noStrike" cap="none">
                <a:latin typeface="Calibri"/>
                <a:ea typeface="Calibri"/>
                <a:cs typeface="Calibri"/>
                <a:sym typeface="Calibri"/>
              </a:rPr>
              <a:t>Here, operand address is calculated as base  register plus an index register.</a:t>
            </a:r>
            <a:endParaRPr sz="3000" b="0" i="0" u="none" strike="noStrike" cap="none">
              <a:latin typeface="Calibri"/>
              <a:ea typeface="Calibri"/>
              <a:cs typeface="Calibri"/>
              <a:sym typeface="Calibri"/>
            </a:endParaRPr>
          </a:p>
          <a:p>
            <a:pPr marL="355600" marR="0" lvl="0" indent="-342900" algn="l" rtl="0">
              <a:lnSpc>
                <a:spcPct val="100000"/>
              </a:lnSpc>
              <a:spcBef>
                <a:spcPts val="315"/>
              </a:spcBef>
              <a:spcAft>
                <a:spcPts val="0"/>
              </a:spcAft>
              <a:buSzPts val="3000"/>
              <a:buFont typeface="Arial"/>
              <a:buChar char="•"/>
            </a:pPr>
            <a:r>
              <a:rPr lang="en-US" sz="3000" b="0" i="0" u="none" strike="noStrike" cap="none">
                <a:latin typeface="Calibri"/>
                <a:ea typeface="Calibri"/>
                <a:cs typeface="Calibri"/>
                <a:sym typeface="Calibri"/>
              </a:rPr>
              <a:t>Example:</a:t>
            </a:r>
            <a:endParaRPr sz="3000" b="0" i="0" u="none" strike="noStrike" cap="none">
              <a:latin typeface="Calibri"/>
              <a:ea typeface="Calibri"/>
              <a:cs typeface="Calibri"/>
              <a:sym typeface="Calibri"/>
            </a:endParaRPr>
          </a:p>
          <a:p>
            <a:pPr marL="355600" marR="0" lvl="0" indent="-342900" algn="l" rtl="0">
              <a:lnSpc>
                <a:spcPct val="100000"/>
              </a:lnSpc>
              <a:spcBef>
                <a:spcPts val="360"/>
              </a:spcBef>
              <a:spcAft>
                <a:spcPts val="0"/>
              </a:spcAft>
              <a:buSzPts val="3000"/>
              <a:buFont typeface="Arial"/>
              <a:buChar char="•"/>
            </a:pPr>
            <a:r>
              <a:rPr lang="en-US" sz="3000" b="0" i="0" u="none" strike="noStrike" cap="none">
                <a:latin typeface="Calibri"/>
                <a:ea typeface="Calibri"/>
                <a:cs typeface="Calibri"/>
                <a:sym typeface="Calibri"/>
              </a:rPr>
              <a:t>MOV CL, [BX + SI]</a:t>
            </a:r>
            <a:endParaRPr sz="3000" b="0" i="0" u="none" strike="noStrike" cap="none">
              <a:latin typeface="Calibri"/>
              <a:ea typeface="Calibri"/>
              <a:cs typeface="Calibri"/>
              <a:sym typeface="Calibri"/>
            </a:endParaRPr>
          </a:p>
          <a:p>
            <a:pPr marL="355600" marR="208915" lvl="0" indent="-342900" algn="l" rtl="0">
              <a:lnSpc>
                <a:spcPct val="108000"/>
              </a:lnSpc>
              <a:spcBef>
                <a:spcPts val="770"/>
              </a:spcBef>
              <a:spcAft>
                <a:spcPts val="0"/>
              </a:spcAft>
              <a:buSzPts val="3000"/>
              <a:buFont typeface="Arial"/>
              <a:buChar char="•"/>
            </a:pPr>
            <a:r>
              <a:rPr lang="en-US" sz="3000" b="0" i="0" u="none" strike="noStrike" cap="none">
                <a:latin typeface="Calibri"/>
                <a:ea typeface="Calibri"/>
                <a:cs typeface="Calibri"/>
                <a:sym typeface="Calibri"/>
              </a:rPr>
              <a:t>This instruction moves a byte from the address  pointed by BX + SI in data segment to CL.</a:t>
            </a:r>
            <a:endParaRPr sz="3000" b="0" i="0" u="none" strike="noStrike" cap="none">
              <a:latin typeface="Calibri"/>
              <a:ea typeface="Calibri"/>
              <a:cs typeface="Calibri"/>
              <a:sym typeface="Calibri"/>
            </a:endParaRPr>
          </a:p>
          <a:p>
            <a:pPr marL="355600" marR="0" lvl="0" indent="-342900" algn="l" rtl="0">
              <a:lnSpc>
                <a:spcPct val="100000"/>
              </a:lnSpc>
              <a:spcBef>
                <a:spcPts val="315"/>
              </a:spcBef>
              <a:spcAft>
                <a:spcPts val="0"/>
              </a:spcAft>
              <a:buSzPts val="3000"/>
              <a:buFont typeface="Arial"/>
              <a:buChar char="•"/>
            </a:pPr>
            <a:r>
              <a:rPr lang="en-US" sz="3000" b="0" i="0" u="none" strike="noStrike" cap="none">
                <a:latin typeface="Calibri"/>
                <a:ea typeface="Calibri"/>
                <a:cs typeface="Calibri"/>
                <a:sym typeface="Calibri"/>
              </a:rPr>
              <a:t>CL ← DS: [BX + SI]</a:t>
            </a:r>
            <a:endParaRPr sz="3000" b="0" i="0" u="none" strike="noStrike" cap="none">
              <a:latin typeface="Calibri"/>
              <a:ea typeface="Calibri"/>
              <a:cs typeface="Calibri"/>
              <a:sym typeface="Calibri"/>
            </a:endParaRPr>
          </a:p>
          <a:p>
            <a:pPr marL="355600" marR="5080" lvl="0" indent="-342900" algn="l" rtl="0">
              <a:lnSpc>
                <a:spcPct val="108000"/>
              </a:lnSpc>
              <a:spcBef>
                <a:spcPts val="765"/>
              </a:spcBef>
              <a:spcAft>
                <a:spcPts val="0"/>
              </a:spcAft>
              <a:buSzPts val="3000"/>
              <a:buFont typeface="Arial"/>
              <a:buChar char="•"/>
            </a:pPr>
            <a:r>
              <a:rPr lang="en-US" sz="3000" b="0" i="0" u="none" strike="noStrike" cap="none">
                <a:latin typeface="Calibri"/>
                <a:ea typeface="Calibri"/>
                <a:cs typeface="Calibri"/>
                <a:sym typeface="Calibri"/>
              </a:rPr>
              <a:t>Physical address can be calculated as DS * 10H +  BX + SI.</a:t>
            </a:r>
            <a:endParaRPr sz="3000" b="0" i="0" u="none" strike="noStrike" cap="none">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676757" y="192150"/>
            <a:ext cx="7790484" cy="1244600"/>
          </a:xfrm>
          <a:prstGeom prst="rect">
            <a:avLst/>
          </a:prstGeom>
          <a:noFill/>
          <a:ln>
            <a:noFill/>
          </a:ln>
        </p:spPr>
        <p:txBody>
          <a:bodyPr spcFirstLastPara="1" wrap="square" lIns="0" tIns="12050" rIns="0" bIns="0" anchor="t" anchorCtr="0">
            <a:spAutoFit/>
          </a:bodyPr>
          <a:lstStyle/>
          <a:p>
            <a:pPr marL="3288029" marR="5080" lvl="0" indent="-3275965" algn="l" rtl="0">
              <a:lnSpc>
                <a:spcPct val="100000"/>
              </a:lnSpc>
              <a:spcBef>
                <a:spcPts val="0"/>
              </a:spcBef>
              <a:spcAft>
                <a:spcPts val="0"/>
              </a:spcAft>
              <a:buNone/>
            </a:pPr>
            <a:r>
              <a:rPr lang="en-US">
                <a:solidFill>
                  <a:srgbClr val="000000"/>
                </a:solidFill>
              </a:rPr>
              <a:t>7) </a:t>
            </a:r>
            <a:r>
              <a:rPr lang="en-US"/>
              <a:t>Relative based indexed </a:t>
            </a:r>
            <a:r>
              <a:rPr lang="en-US">
                <a:solidFill>
                  <a:srgbClr val="000000"/>
                </a:solidFill>
              </a:rPr>
              <a:t>addressing  mode</a:t>
            </a:r>
            <a:endParaRPr/>
          </a:p>
        </p:txBody>
      </p:sp>
      <p:sp>
        <p:nvSpPr>
          <p:cNvPr id="86" name="Google Shape;86;p14"/>
          <p:cNvSpPr txBox="1"/>
          <p:nvPr/>
        </p:nvSpPr>
        <p:spPr>
          <a:xfrm>
            <a:off x="535940" y="1526794"/>
            <a:ext cx="7813675" cy="4232910"/>
          </a:xfrm>
          <a:prstGeom prst="rect">
            <a:avLst/>
          </a:prstGeom>
          <a:noFill/>
          <a:ln>
            <a:noFill/>
          </a:ln>
        </p:spPr>
        <p:txBody>
          <a:bodyPr spcFirstLastPara="1" wrap="square" lIns="0" tIns="104125" rIns="0" bIns="0" anchor="t" anchorCtr="0">
            <a:spAutoFit/>
          </a:bodyPr>
          <a:lstStyle/>
          <a:p>
            <a:pPr marL="355600" marR="666115" lvl="0" indent="-342900" algn="l" rtl="0">
              <a:lnSpc>
                <a:spcPct val="80000"/>
              </a:lnSpc>
              <a:spcBef>
                <a:spcPts val="0"/>
              </a:spcBef>
              <a:spcAft>
                <a:spcPts val="0"/>
              </a:spcAft>
              <a:buSzPts val="3000"/>
              <a:buFont typeface="Arial"/>
              <a:buChar char="•"/>
            </a:pPr>
            <a:r>
              <a:rPr lang="en-US" sz="3000" b="0" i="0" u="none" strike="noStrike" cap="none">
                <a:latin typeface="Calibri"/>
                <a:ea typeface="Calibri"/>
                <a:cs typeface="Calibri"/>
                <a:sym typeface="Calibri"/>
              </a:rPr>
              <a:t>In this mode, the address of the operand is  calculated as the sum of base register, index  register and 8 bit or 16 bit displacement.</a:t>
            </a:r>
            <a:endParaRPr sz="3000" b="0" i="0" u="none" strike="noStrike" cap="none">
              <a:latin typeface="Calibri"/>
              <a:ea typeface="Calibri"/>
              <a:cs typeface="Calibri"/>
              <a:sym typeface="Calibri"/>
            </a:endParaRPr>
          </a:p>
          <a:p>
            <a:pPr marL="355600" marR="0" lvl="0" indent="-342900" algn="l" rtl="0">
              <a:lnSpc>
                <a:spcPct val="100000"/>
              </a:lnSpc>
              <a:spcBef>
                <a:spcPts val="0"/>
              </a:spcBef>
              <a:spcAft>
                <a:spcPts val="0"/>
              </a:spcAft>
              <a:buSzPts val="3000"/>
              <a:buFont typeface="Arial"/>
              <a:buChar char="•"/>
            </a:pPr>
            <a:r>
              <a:rPr lang="en-US" sz="3000" b="0" i="0" u="none" strike="noStrike" cap="none">
                <a:latin typeface="Calibri"/>
                <a:ea typeface="Calibri"/>
                <a:cs typeface="Calibri"/>
                <a:sym typeface="Calibri"/>
              </a:rPr>
              <a:t>Example:</a:t>
            </a:r>
            <a:endParaRPr sz="3000" b="0" i="0" u="none" strike="noStrike" cap="none">
              <a:latin typeface="Calibri"/>
              <a:ea typeface="Calibri"/>
              <a:cs typeface="Calibri"/>
              <a:sym typeface="Calibri"/>
            </a:endParaRPr>
          </a:p>
          <a:p>
            <a:pPr marL="355600" marR="0" lvl="0" indent="-342900" algn="l" rtl="0">
              <a:lnSpc>
                <a:spcPct val="100000"/>
              </a:lnSpc>
              <a:spcBef>
                <a:spcPts val="0"/>
              </a:spcBef>
              <a:spcAft>
                <a:spcPts val="0"/>
              </a:spcAft>
              <a:buSzPts val="3000"/>
              <a:buFont typeface="Arial"/>
              <a:buChar char="•"/>
            </a:pPr>
            <a:r>
              <a:rPr lang="en-US" sz="3000" b="0" i="0" u="none" strike="noStrike" cap="none">
                <a:latin typeface="Calibri"/>
                <a:ea typeface="Calibri"/>
                <a:cs typeface="Calibri"/>
                <a:sym typeface="Calibri"/>
              </a:rPr>
              <a:t>MOV CL, [BX + DI + 20]</a:t>
            </a:r>
            <a:endParaRPr sz="3000" b="0" i="0" u="none" strike="noStrike" cap="none">
              <a:latin typeface="Calibri"/>
              <a:ea typeface="Calibri"/>
              <a:cs typeface="Calibri"/>
              <a:sym typeface="Calibri"/>
            </a:endParaRPr>
          </a:p>
          <a:p>
            <a:pPr marL="355600" marR="105410" lvl="0" indent="-342900" algn="l" rtl="0">
              <a:lnSpc>
                <a:spcPct val="96000"/>
              </a:lnSpc>
              <a:spcBef>
                <a:spcPts val="695"/>
              </a:spcBef>
              <a:spcAft>
                <a:spcPts val="0"/>
              </a:spcAft>
              <a:buSzPts val="3000"/>
              <a:buFont typeface="Arial"/>
              <a:buChar char="•"/>
            </a:pPr>
            <a:r>
              <a:rPr lang="en-US" sz="3000" b="0" i="0" u="none" strike="noStrike" cap="none">
                <a:latin typeface="Calibri"/>
                <a:ea typeface="Calibri"/>
                <a:cs typeface="Calibri"/>
                <a:sym typeface="Calibri"/>
              </a:rPr>
              <a:t>This instruction moves a byte from the address  pointed by BX + DI + 20H in data segment to CL.</a:t>
            </a:r>
            <a:endParaRPr sz="3000" b="0" i="0" u="none" strike="noStrike" cap="none">
              <a:latin typeface="Calibri"/>
              <a:ea typeface="Calibri"/>
              <a:cs typeface="Calibri"/>
              <a:sym typeface="Calibri"/>
            </a:endParaRPr>
          </a:p>
          <a:p>
            <a:pPr marL="355600" marR="0" lvl="0" indent="-342900" algn="l" rtl="0">
              <a:lnSpc>
                <a:spcPct val="100000"/>
              </a:lnSpc>
              <a:spcBef>
                <a:spcPts val="25"/>
              </a:spcBef>
              <a:spcAft>
                <a:spcPts val="0"/>
              </a:spcAft>
              <a:buSzPts val="3000"/>
              <a:buFont typeface="Arial"/>
              <a:buChar char="•"/>
            </a:pPr>
            <a:r>
              <a:rPr lang="en-US" sz="3000" b="0" i="0" u="none" strike="noStrike" cap="none">
                <a:latin typeface="Calibri"/>
                <a:ea typeface="Calibri"/>
                <a:cs typeface="Calibri"/>
                <a:sym typeface="Calibri"/>
              </a:rPr>
              <a:t>CL ← DS: [BX + DI + 20H]</a:t>
            </a:r>
            <a:endParaRPr sz="3000" b="0" i="0" u="none" strike="noStrike" cap="none">
              <a:latin typeface="Calibri"/>
              <a:ea typeface="Calibri"/>
              <a:cs typeface="Calibri"/>
              <a:sym typeface="Calibri"/>
            </a:endParaRPr>
          </a:p>
          <a:p>
            <a:pPr marL="355600" marR="5080" lvl="0" indent="-342900" algn="l" rtl="0">
              <a:lnSpc>
                <a:spcPct val="96000"/>
              </a:lnSpc>
              <a:spcBef>
                <a:spcPts val="695"/>
              </a:spcBef>
              <a:spcAft>
                <a:spcPts val="0"/>
              </a:spcAft>
              <a:buSzPts val="3000"/>
              <a:buFont typeface="Arial"/>
              <a:buChar char="•"/>
            </a:pPr>
            <a:r>
              <a:rPr lang="en-US" sz="3000" b="0" i="0" u="none" strike="noStrike" cap="none">
                <a:latin typeface="Calibri"/>
                <a:ea typeface="Calibri"/>
                <a:cs typeface="Calibri"/>
                <a:sym typeface="Calibri"/>
              </a:rPr>
              <a:t>Physical address can be calculated as DS * 10H +  BX + DI + 20H.</a:t>
            </a:r>
            <a:endParaRPr sz="3000" b="0" i="0" u="none" strike="noStrike" cap="none">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1344549" y="461899"/>
            <a:ext cx="6450965" cy="69659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a:solidFill>
                  <a:srgbClr val="000000"/>
                </a:solidFill>
              </a:rPr>
              <a:t>8) </a:t>
            </a:r>
            <a:r>
              <a:rPr lang="en-US" sz="4400"/>
              <a:t>Implied </a:t>
            </a:r>
            <a:r>
              <a:rPr lang="en-US" sz="4400">
                <a:solidFill>
                  <a:srgbClr val="000000"/>
                </a:solidFill>
              </a:rPr>
              <a:t>addressing mode</a:t>
            </a:r>
            <a:endParaRPr sz="4400"/>
          </a:p>
        </p:txBody>
      </p:sp>
      <p:sp>
        <p:nvSpPr>
          <p:cNvPr id="92" name="Google Shape;92;p15"/>
          <p:cNvSpPr txBox="1"/>
          <p:nvPr/>
        </p:nvSpPr>
        <p:spPr>
          <a:xfrm>
            <a:off x="535940" y="1607261"/>
            <a:ext cx="7491095" cy="2758440"/>
          </a:xfrm>
          <a:prstGeom prst="rect">
            <a:avLst/>
          </a:prstGeom>
          <a:noFill/>
          <a:ln>
            <a:noFill/>
          </a:ln>
        </p:spPr>
        <p:txBody>
          <a:bodyPr spcFirstLastPara="1" wrap="square" lIns="0" tIns="13325" rIns="0" bIns="0" anchor="t" anchorCtr="0">
            <a:spAutoFit/>
          </a:bodyPr>
          <a:lstStyle/>
          <a:p>
            <a:pPr marL="355600" marR="5080" lvl="0" indent="-342900" algn="l" rtl="0">
              <a:lnSpc>
                <a:spcPct val="100000"/>
              </a:lnSpc>
              <a:spcBef>
                <a:spcPts val="0"/>
              </a:spcBef>
              <a:spcAft>
                <a:spcPts val="0"/>
              </a:spcAft>
              <a:buSzPts val="3200"/>
              <a:buFont typeface="Arial"/>
              <a:buChar char="•"/>
            </a:pPr>
            <a:r>
              <a:rPr lang="en-US" sz="3200" b="0" i="0" u="none" strike="noStrike" cap="none" dirty="0">
                <a:latin typeface="Calibri"/>
                <a:ea typeface="Calibri"/>
                <a:cs typeface="Calibri"/>
                <a:sym typeface="Calibri"/>
              </a:rPr>
              <a:t>In this mode, the operands are implied and  are hence not specified in the instruction.</a:t>
            </a:r>
            <a:endParaRPr sz="3200" b="0" i="0" u="none" strike="noStrike" cap="none" dirty="0">
              <a:latin typeface="Calibri"/>
              <a:ea typeface="Calibri"/>
              <a:cs typeface="Calibri"/>
              <a:sym typeface="Calibri"/>
            </a:endParaRPr>
          </a:p>
          <a:p>
            <a:pPr marL="355600" marR="0" lvl="0" indent="-342900" algn="l" rtl="0">
              <a:lnSpc>
                <a:spcPct val="100000"/>
              </a:lnSpc>
              <a:spcBef>
                <a:spcPts val="770"/>
              </a:spcBef>
              <a:spcAft>
                <a:spcPts val="0"/>
              </a:spcAft>
              <a:buSzPts val="3200"/>
              <a:buFont typeface="Arial"/>
              <a:buChar char="•"/>
            </a:pPr>
            <a:r>
              <a:rPr lang="en-US" sz="3200" b="0" i="0" u="none" strike="noStrike" cap="none" dirty="0">
                <a:latin typeface="Calibri"/>
                <a:ea typeface="Calibri"/>
                <a:cs typeface="Calibri"/>
                <a:sym typeface="Calibri"/>
              </a:rPr>
              <a:t>Example:</a:t>
            </a:r>
            <a:endParaRPr sz="3200" b="0" i="0" u="none" strike="noStrike" cap="none" dirty="0">
              <a:latin typeface="Calibri"/>
              <a:ea typeface="Calibri"/>
              <a:cs typeface="Calibri"/>
              <a:sym typeface="Calibri"/>
            </a:endParaRPr>
          </a:p>
          <a:p>
            <a:pPr marL="355600" marR="0" lvl="0" indent="-342900" algn="l" rtl="0">
              <a:lnSpc>
                <a:spcPct val="100000"/>
              </a:lnSpc>
              <a:spcBef>
                <a:spcPts val="770"/>
              </a:spcBef>
              <a:spcAft>
                <a:spcPts val="0"/>
              </a:spcAft>
              <a:buSzPts val="3200"/>
              <a:buFont typeface="Arial"/>
              <a:buChar char="•"/>
            </a:pPr>
            <a:r>
              <a:rPr lang="en-US" sz="3200" b="0" i="0" u="none" strike="noStrike" cap="none" dirty="0">
                <a:latin typeface="Calibri"/>
                <a:ea typeface="Calibri"/>
                <a:cs typeface="Calibri"/>
                <a:sym typeface="Calibri"/>
              </a:rPr>
              <a:t>STC</a:t>
            </a:r>
            <a:endParaRPr sz="3200" b="0" i="0" u="none" strike="noStrike" cap="none" dirty="0">
              <a:latin typeface="Calibri"/>
              <a:ea typeface="Calibri"/>
              <a:cs typeface="Calibri"/>
              <a:sym typeface="Calibri"/>
            </a:endParaRPr>
          </a:p>
          <a:p>
            <a:pPr marL="355600" marR="0" lvl="0" indent="-342900" algn="l" rtl="0">
              <a:lnSpc>
                <a:spcPct val="100000"/>
              </a:lnSpc>
              <a:spcBef>
                <a:spcPts val="770"/>
              </a:spcBef>
              <a:spcAft>
                <a:spcPts val="0"/>
              </a:spcAft>
              <a:buSzPts val="3200"/>
              <a:buFont typeface="Arial"/>
              <a:buChar char="•"/>
            </a:pPr>
            <a:r>
              <a:rPr lang="en-US" sz="3200" b="0" i="0" u="none" strike="noStrike" cap="none" dirty="0">
                <a:latin typeface="Calibri"/>
                <a:ea typeface="Calibri"/>
                <a:cs typeface="Calibri"/>
                <a:sym typeface="Calibri"/>
              </a:rPr>
              <a:t>This sets the carry flag.</a:t>
            </a:r>
            <a:endParaRPr sz="3200" b="0" i="0" u="none" strike="noStrike" cap="none" dirty="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642</Words>
  <Application>Microsoft Office PowerPoint</Application>
  <PresentationFormat>On-screen Show (4:3)</PresentationFormat>
  <Paragraphs>64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Cambria Math</vt:lpstr>
      <vt:lpstr>Arial</vt:lpstr>
      <vt:lpstr>Office Theme</vt:lpstr>
      <vt:lpstr>ADDRESSING MODES OF 8086</vt:lpstr>
      <vt:lpstr>1) Immediate addressing mode-</vt:lpstr>
      <vt:lpstr>2) Register addressing mode-</vt:lpstr>
      <vt:lpstr>3) Direct memory addressing mode</vt:lpstr>
      <vt:lpstr>4) Register based indirect addressing  mode</vt:lpstr>
      <vt:lpstr>5) Register relative addressing mode-</vt:lpstr>
      <vt:lpstr>6) Base indexed addressing mode-</vt:lpstr>
      <vt:lpstr>7) Relative based indexed addressing  mode</vt:lpstr>
      <vt:lpstr>8) Implied addressing mode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 OF 8086</dc:title>
  <cp:lastModifiedBy>Pranay Shahare</cp:lastModifiedBy>
  <cp:revision>1</cp:revision>
  <dcterms:modified xsi:type="dcterms:W3CDTF">2021-03-01T08:23:08Z</dcterms:modified>
</cp:coreProperties>
</file>