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9144000" cy="6858000"/>
  <p:embeddedFontLst>
    <p:embeddedFont>
      <p:font typeface="Overlock"/>
      <p:regular r:id="rId27"/>
      <p:bold r:id="rId28"/>
      <p:italic r:id="rId29"/>
      <p:boldItalic r:id="rId30"/>
    </p:embeddedFont>
    <p:embeddedFont>
      <p:font typeface="Tek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verlock-bold.fntdata"/><Relationship Id="rId27" Type="http://schemas.openxmlformats.org/officeDocument/2006/relationships/font" Target="fonts/Overlock-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verlock-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Teko-regular.fntdata"/><Relationship Id="rId30" Type="http://schemas.openxmlformats.org/officeDocument/2006/relationships/font" Target="fonts/Overlock-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Teko-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obj">
  <p:cSld name="OBJECT">
    <p:bg>
      <p:bgPr>
        <a:solidFill>
          <a:schemeClr val="lt1"/>
        </a:solidFill>
      </p:bgPr>
    </p:bg>
    <p:spTree>
      <p:nvGrpSpPr>
        <p:cNvPr id="19" name="Shape 19"/>
        <p:cNvGrpSpPr/>
        <p:nvPr/>
      </p:nvGrpSpPr>
      <p:grpSpPr>
        <a:xfrm>
          <a:off x="0" y="0"/>
          <a:ext cx="0" cy="0"/>
          <a:chOff x="0" y="0"/>
          <a:chExt cx="0" cy="0"/>
        </a:xfrm>
      </p:grpSpPr>
      <p:sp>
        <p:nvSpPr>
          <p:cNvPr id="20" name="Google Shape;20;p2"/>
          <p:cNvSpPr/>
          <p:nvPr/>
        </p:nvSpPr>
        <p:spPr>
          <a:xfrm>
            <a:off x="0" y="0"/>
            <a:ext cx="9144000" cy="68580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 name="Google Shape;21;p2"/>
          <p:cNvSpPr/>
          <p:nvPr/>
        </p:nvSpPr>
        <p:spPr>
          <a:xfrm>
            <a:off x="0" y="0"/>
            <a:ext cx="365760" cy="6855459"/>
          </a:xfrm>
          <a:custGeom>
            <a:rect b="b" l="l" r="r" t="t"/>
            <a:pathLst>
              <a:path extrusionOk="0" h="6855459" w="365760">
                <a:moveTo>
                  <a:pt x="365760" y="0"/>
                </a:moveTo>
                <a:lnTo>
                  <a:pt x="0" y="0"/>
                </a:lnTo>
                <a:lnTo>
                  <a:pt x="0" y="6854952"/>
                </a:lnTo>
                <a:lnTo>
                  <a:pt x="365760" y="6854952"/>
                </a:lnTo>
                <a:lnTo>
                  <a:pt x="36576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 name="Google Shape;22;p2"/>
          <p:cNvSpPr/>
          <p:nvPr/>
        </p:nvSpPr>
        <p:spPr>
          <a:xfrm>
            <a:off x="309372" y="681227"/>
            <a:ext cx="45720" cy="365760"/>
          </a:xfrm>
          <a:custGeom>
            <a:rect b="b" l="l" r="r" t="t"/>
            <a:pathLst>
              <a:path extrusionOk="0" h="365759" w="45720">
                <a:moveTo>
                  <a:pt x="45720" y="0"/>
                </a:moveTo>
                <a:lnTo>
                  <a:pt x="0" y="0"/>
                </a:lnTo>
                <a:lnTo>
                  <a:pt x="0" y="365760"/>
                </a:lnTo>
                <a:lnTo>
                  <a:pt x="45720" y="365760"/>
                </a:lnTo>
                <a:lnTo>
                  <a:pt x="4572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 name="Google Shape;23;p2"/>
          <p:cNvSpPr/>
          <p:nvPr/>
        </p:nvSpPr>
        <p:spPr>
          <a:xfrm>
            <a:off x="222504" y="681227"/>
            <a:ext cx="74930" cy="365760"/>
          </a:xfrm>
          <a:custGeom>
            <a:rect b="b" l="l" r="r" t="t"/>
            <a:pathLst>
              <a:path extrusionOk="0" h="365759" w="74929">
                <a:moveTo>
                  <a:pt x="9144" y="0"/>
                </a:moveTo>
                <a:lnTo>
                  <a:pt x="0" y="0"/>
                </a:lnTo>
                <a:lnTo>
                  <a:pt x="0" y="365760"/>
                </a:lnTo>
                <a:lnTo>
                  <a:pt x="9144" y="365760"/>
                </a:lnTo>
                <a:lnTo>
                  <a:pt x="9144" y="0"/>
                </a:lnTo>
                <a:close/>
              </a:path>
              <a:path extrusionOk="0" h="365759" w="74929">
                <a:moveTo>
                  <a:pt x="36576" y="0"/>
                </a:moveTo>
                <a:lnTo>
                  <a:pt x="27432" y="0"/>
                </a:lnTo>
                <a:lnTo>
                  <a:pt x="27432" y="365760"/>
                </a:lnTo>
                <a:lnTo>
                  <a:pt x="36576" y="365760"/>
                </a:lnTo>
                <a:lnTo>
                  <a:pt x="36576" y="0"/>
                </a:lnTo>
                <a:close/>
              </a:path>
              <a:path extrusionOk="0" h="365759" w="74929">
                <a:moveTo>
                  <a:pt x="74676" y="0"/>
                </a:moveTo>
                <a:lnTo>
                  <a:pt x="47244" y="0"/>
                </a:lnTo>
                <a:lnTo>
                  <a:pt x="47244" y="365760"/>
                </a:lnTo>
                <a:lnTo>
                  <a:pt x="74676" y="365760"/>
                </a:lnTo>
                <a:lnTo>
                  <a:pt x="7467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 name="Google Shape;24;p2"/>
          <p:cNvSpPr/>
          <p:nvPr/>
        </p:nvSpPr>
        <p:spPr>
          <a:xfrm>
            <a:off x="256031" y="5047488"/>
            <a:ext cx="73660" cy="1691639"/>
          </a:xfrm>
          <a:custGeom>
            <a:rect b="b" l="l" r="r" t="t"/>
            <a:pathLst>
              <a:path extrusionOk="0" h="1691640" w="73660">
                <a:moveTo>
                  <a:pt x="73152" y="0"/>
                </a:moveTo>
                <a:lnTo>
                  <a:pt x="0" y="0"/>
                </a:lnTo>
                <a:lnTo>
                  <a:pt x="0" y="1691639"/>
                </a:lnTo>
                <a:lnTo>
                  <a:pt x="73152" y="1691639"/>
                </a:lnTo>
                <a:lnTo>
                  <a:pt x="73152" y="0"/>
                </a:lnTo>
                <a:close/>
              </a:path>
            </a:pathLst>
          </a:custGeom>
          <a:solidFill>
            <a:srgbClr val="CCB4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 name="Google Shape;25;p2"/>
          <p:cNvSpPr/>
          <p:nvPr/>
        </p:nvSpPr>
        <p:spPr>
          <a:xfrm>
            <a:off x="256031" y="4797552"/>
            <a:ext cx="73660" cy="228600"/>
          </a:xfrm>
          <a:custGeom>
            <a:rect b="b" l="l" r="r" t="t"/>
            <a:pathLst>
              <a:path extrusionOk="0" h="228600" w="73660">
                <a:moveTo>
                  <a:pt x="73152" y="0"/>
                </a:moveTo>
                <a:lnTo>
                  <a:pt x="0" y="0"/>
                </a:lnTo>
                <a:lnTo>
                  <a:pt x="0" y="228600"/>
                </a:lnTo>
                <a:lnTo>
                  <a:pt x="73152" y="228600"/>
                </a:lnTo>
                <a:lnTo>
                  <a:pt x="73152" y="0"/>
                </a:lnTo>
                <a:close/>
              </a:path>
            </a:pathLst>
          </a:custGeom>
          <a:solidFill>
            <a:srgbClr val="8BACA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 name="Google Shape;26;p2"/>
          <p:cNvSpPr/>
          <p:nvPr/>
        </p:nvSpPr>
        <p:spPr>
          <a:xfrm>
            <a:off x="256031" y="4637532"/>
            <a:ext cx="73660" cy="137160"/>
          </a:xfrm>
          <a:custGeom>
            <a:rect b="b" l="l" r="r" t="t"/>
            <a:pathLst>
              <a:path extrusionOk="0" h="137160" w="73660">
                <a:moveTo>
                  <a:pt x="73152" y="0"/>
                </a:moveTo>
                <a:lnTo>
                  <a:pt x="0" y="0"/>
                </a:lnTo>
                <a:lnTo>
                  <a:pt x="0" y="137160"/>
                </a:lnTo>
                <a:lnTo>
                  <a:pt x="73152" y="137160"/>
                </a:lnTo>
                <a:lnTo>
                  <a:pt x="73152" y="0"/>
                </a:lnTo>
                <a:close/>
              </a:path>
            </a:pathLst>
          </a:custGeom>
          <a:solidFill>
            <a:srgbClr val="636B8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 name="Google Shape;27;p2"/>
          <p:cNvSpPr/>
          <p:nvPr/>
        </p:nvSpPr>
        <p:spPr>
          <a:xfrm>
            <a:off x="256031" y="4543044"/>
            <a:ext cx="73660" cy="73660"/>
          </a:xfrm>
          <a:custGeom>
            <a:rect b="b" l="l" r="r" t="t"/>
            <a:pathLst>
              <a:path extrusionOk="0" h="73660" w="73660">
                <a:moveTo>
                  <a:pt x="73152" y="0"/>
                </a:moveTo>
                <a:lnTo>
                  <a:pt x="0" y="0"/>
                </a:lnTo>
                <a:lnTo>
                  <a:pt x="0" y="73151"/>
                </a:lnTo>
                <a:lnTo>
                  <a:pt x="73152" y="73151"/>
                </a:lnTo>
                <a:lnTo>
                  <a:pt x="73152" y="0"/>
                </a:lnTo>
                <a:close/>
              </a:path>
            </a:pathLst>
          </a:custGeom>
          <a:solidFill>
            <a:srgbClr val="CCB4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 name="Google Shape;28;p2"/>
          <p:cNvSpPr/>
          <p:nvPr/>
        </p:nvSpPr>
        <p:spPr>
          <a:xfrm>
            <a:off x="336804" y="2301239"/>
            <a:ext cx="7952232" cy="109880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 name="Google Shape;29;p2"/>
          <p:cNvSpPr/>
          <p:nvPr/>
        </p:nvSpPr>
        <p:spPr>
          <a:xfrm>
            <a:off x="336804" y="3307079"/>
            <a:ext cx="4370832" cy="109880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 name="Google Shape;30;p2"/>
          <p:cNvSpPr/>
          <p:nvPr/>
        </p:nvSpPr>
        <p:spPr>
          <a:xfrm>
            <a:off x="336804" y="4312919"/>
            <a:ext cx="8218932" cy="109880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 name="Google Shape;31;p2"/>
          <p:cNvSpPr txBox="1"/>
          <p:nvPr>
            <p:ph type="title"/>
          </p:nvPr>
        </p:nvSpPr>
        <p:spPr>
          <a:xfrm>
            <a:off x="840739" y="328929"/>
            <a:ext cx="7462520" cy="11226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rgbClr val="BBD3DF"/>
                </a:solidFill>
                <a:latin typeface="Overlock"/>
                <a:ea typeface="Overlock"/>
                <a:cs typeface="Overlock"/>
                <a:sym typeface="Overlo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5" name="Shape 35"/>
        <p:cNvGrpSpPr/>
        <p:nvPr/>
      </p:nvGrpSpPr>
      <p:grpSpPr>
        <a:xfrm>
          <a:off x="0" y="0"/>
          <a:ext cx="0" cy="0"/>
          <a:chOff x="0" y="0"/>
          <a:chExt cx="0" cy="0"/>
        </a:xfrm>
      </p:grpSpPr>
      <p:sp>
        <p:nvSpPr>
          <p:cNvPr id="36" name="Google Shape;36;p3"/>
          <p:cNvSpPr txBox="1"/>
          <p:nvPr>
            <p:ph type="title"/>
          </p:nvPr>
        </p:nvSpPr>
        <p:spPr>
          <a:xfrm>
            <a:off x="840739" y="328929"/>
            <a:ext cx="7462520" cy="11226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rgbClr val="BBD3DF"/>
                </a:solidFill>
                <a:latin typeface="Overlock"/>
                <a:ea typeface="Overlock"/>
                <a:cs typeface="Overlock"/>
                <a:sym typeface="Overlo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
          <p:cNvSpPr txBox="1"/>
          <p:nvPr>
            <p:ph idx="1" type="body"/>
          </p:nvPr>
        </p:nvSpPr>
        <p:spPr>
          <a:xfrm>
            <a:off x="528319" y="1724634"/>
            <a:ext cx="8087360" cy="330136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2000">
                <a:solidFill>
                  <a:schemeClr val="lt1"/>
                </a:solidFill>
                <a:latin typeface="Overlock"/>
                <a:ea typeface="Overlock"/>
                <a:cs typeface="Overlock"/>
                <a:sym typeface="Overlock"/>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1" name="Shape 41"/>
        <p:cNvGrpSpPr/>
        <p:nvPr/>
      </p:nvGrpSpPr>
      <p:grpSpPr>
        <a:xfrm>
          <a:off x="0" y="0"/>
          <a:ext cx="0" cy="0"/>
          <a:chOff x="0" y="0"/>
          <a:chExt cx="0" cy="0"/>
        </a:xfrm>
      </p:grpSpPr>
      <p:sp>
        <p:nvSpPr>
          <p:cNvPr id="42" name="Google Shape;42;p4"/>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4"/>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7" name="Shape 47"/>
        <p:cNvGrpSpPr/>
        <p:nvPr/>
      </p:nvGrpSpPr>
      <p:grpSpPr>
        <a:xfrm>
          <a:off x="0" y="0"/>
          <a:ext cx="0" cy="0"/>
          <a:chOff x="0" y="0"/>
          <a:chExt cx="0" cy="0"/>
        </a:xfrm>
      </p:grpSpPr>
      <p:sp>
        <p:nvSpPr>
          <p:cNvPr id="48" name="Google Shape;48;p5"/>
          <p:cNvSpPr txBox="1"/>
          <p:nvPr>
            <p:ph type="title"/>
          </p:nvPr>
        </p:nvSpPr>
        <p:spPr>
          <a:xfrm>
            <a:off x="840739" y="328929"/>
            <a:ext cx="7462520" cy="11226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rgbClr val="BBD3DF"/>
                </a:solidFill>
                <a:latin typeface="Overlock"/>
                <a:ea typeface="Overlock"/>
                <a:cs typeface="Overlock"/>
                <a:sym typeface="Overlo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5"/>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5"/>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4" name="Shape 54"/>
        <p:cNvGrpSpPr/>
        <p:nvPr/>
      </p:nvGrpSpPr>
      <p:grpSpPr>
        <a:xfrm>
          <a:off x="0" y="0"/>
          <a:ext cx="0" cy="0"/>
          <a:chOff x="0" y="0"/>
          <a:chExt cx="0" cy="0"/>
        </a:xfrm>
      </p:grpSpPr>
      <p:sp>
        <p:nvSpPr>
          <p:cNvPr id="55" name="Google Shape;55;p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685800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
          <p:cNvSpPr/>
          <p:nvPr/>
        </p:nvSpPr>
        <p:spPr>
          <a:xfrm>
            <a:off x="0" y="0"/>
            <a:ext cx="365760" cy="6855459"/>
          </a:xfrm>
          <a:custGeom>
            <a:rect b="b" l="l" r="r" t="t"/>
            <a:pathLst>
              <a:path extrusionOk="0" h="6855459" w="365760">
                <a:moveTo>
                  <a:pt x="365760" y="0"/>
                </a:moveTo>
                <a:lnTo>
                  <a:pt x="0" y="0"/>
                </a:lnTo>
                <a:lnTo>
                  <a:pt x="0" y="6854952"/>
                </a:lnTo>
                <a:lnTo>
                  <a:pt x="365760" y="6854952"/>
                </a:lnTo>
                <a:lnTo>
                  <a:pt x="36576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 name="Google Shape;8;p1"/>
          <p:cNvSpPr/>
          <p:nvPr/>
        </p:nvSpPr>
        <p:spPr>
          <a:xfrm>
            <a:off x="256031" y="5047488"/>
            <a:ext cx="73660" cy="1691639"/>
          </a:xfrm>
          <a:custGeom>
            <a:rect b="b" l="l" r="r" t="t"/>
            <a:pathLst>
              <a:path extrusionOk="0" h="1691640" w="73660">
                <a:moveTo>
                  <a:pt x="73152" y="0"/>
                </a:moveTo>
                <a:lnTo>
                  <a:pt x="0" y="0"/>
                </a:lnTo>
                <a:lnTo>
                  <a:pt x="0" y="1691639"/>
                </a:lnTo>
                <a:lnTo>
                  <a:pt x="73152" y="1691639"/>
                </a:lnTo>
                <a:lnTo>
                  <a:pt x="73152" y="0"/>
                </a:lnTo>
                <a:close/>
              </a:path>
            </a:pathLst>
          </a:custGeom>
          <a:solidFill>
            <a:srgbClr val="CCB4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 name="Google Shape;9;p1"/>
          <p:cNvSpPr/>
          <p:nvPr/>
        </p:nvSpPr>
        <p:spPr>
          <a:xfrm>
            <a:off x="256031" y="4797552"/>
            <a:ext cx="73660" cy="228600"/>
          </a:xfrm>
          <a:custGeom>
            <a:rect b="b" l="l" r="r" t="t"/>
            <a:pathLst>
              <a:path extrusionOk="0" h="228600" w="73660">
                <a:moveTo>
                  <a:pt x="73152" y="0"/>
                </a:moveTo>
                <a:lnTo>
                  <a:pt x="0" y="0"/>
                </a:lnTo>
                <a:lnTo>
                  <a:pt x="0" y="228600"/>
                </a:lnTo>
                <a:lnTo>
                  <a:pt x="73152" y="228600"/>
                </a:lnTo>
                <a:lnTo>
                  <a:pt x="73152" y="0"/>
                </a:lnTo>
                <a:close/>
              </a:path>
            </a:pathLst>
          </a:custGeom>
          <a:solidFill>
            <a:srgbClr val="8BACA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 name="Google Shape;10;p1"/>
          <p:cNvSpPr/>
          <p:nvPr/>
        </p:nvSpPr>
        <p:spPr>
          <a:xfrm>
            <a:off x="256031" y="4637532"/>
            <a:ext cx="73660" cy="137160"/>
          </a:xfrm>
          <a:custGeom>
            <a:rect b="b" l="l" r="r" t="t"/>
            <a:pathLst>
              <a:path extrusionOk="0" h="137160" w="73660">
                <a:moveTo>
                  <a:pt x="73152" y="0"/>
                </a:moveTo>
                <a:lnTo>
                  <a:pt x="0" y="0"/>
                </a:lnTo>
                <a:lnTo>
                  <a:pt x="0" y="137160"/>
                </a:lnTo>
                <a:lnTo>
                  <a:pt x="73152" y="137160"/>
                </a:lnTo>
                <a:lnTo>
                  <a:pt x="73152" y="0"/>
                </a:lnTo>
                <a:close/>
              </a:path>
            </a:pathLst>
          </a:custGeom>
          <a:solidFill>
            <a:srgbClr val="636B8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 name="Google Shape;11;p1"/>
          <p:cNvSpPr/>
          <p:nvPr/>
        </p:nvSpPr>
        <p:spPr>
          <a:xfrm>
            <a:off x="256031" y="4543044"/>
            <a:ext cx="73660" cy="73660"/>
          </a:xfrm>
          <a:custGeom>
            <a:rect b="b" l="l" r="r" t="t"/>
            <a:pathLst>
              <a:path extrusionOk="0" h="73660" w="73660">
                <a:moveTo>
                  <a:pt x="73152" y="0"/>
                </a:moveTo>
                <a:lnTo>
                  <a:pt x="0" y="0"/>
                </a:lnTo>
                <a:lnTo>
                  <a:pt x="0" y="73151"/>
                </a:lnTo>
                <a:lnTo>
                  <a:pt x="73152" y="73151"/>
                </a:lnTo>
                <a:lnTo>
                  <a:pt x="73152" y="0"/>
                </a:lnTo>
                <a:close/>
              </a:path>
            </a:pathLst>
          </a:custGeom>
          <a:solidFill>
            <a:srgbClr val="CCB4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 name="Google Shape;12;p1"/>
          <p:cNvSpPr/>
          <p:nvPr/>
        </p:nvSpPr>
        <p:spPr>
          <a:xfrm>
            <a:off x="309372" y="681227"/>
            <a:ext cx="45720" cy="365760"/>
          </a:xfrm>
          <a:custGeom>
            <a:rect b="b" l="l" r="r" t="t"/>
            <a:pathLst>
              <a:path extrusionOk="0" h="365759" w="45720">
                <a:moveTo>
                  <a:pt x="45720" y="0"/>
                </a:moveTo>
                <a:lnTo>
                  <a:pt x="0" y="0"/>
                </a:lnTo>
                <a:lnTo>
                  <a:pt x="0" y="365760"/>
                </a:lnTo>
                <a:lnTo>
                  <a:pt x="45720" y="365760"/>
                </a:lnTo>
                <a:lnTo>
                  <a:pt x="4572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 name="Google Shape;13;p1"/>
          <p:cNvSpPr/>
          <p:nvPr/>
        </p:nvSpPr>
        <p:spPr>
          <a:xfrm>
            <a:off x="222504" y="681227"/>
            <a:ext cx="74930" cy="365760"/>
          </a:xfrm>
          <a:custGeom>
            <a:rect b="b" l="l" r="r" t="t"/>
            <a:pathLst>
              <a:path extrusionOk="0" h="365759" w="74929">
                <a:moveTo>
                  <a:pt x="9144" y="0"/>
                </a:moveTo>
                <a:lnTo>
                  <a:pt x="0" y="0"/>
                </a:lnTo>
                <a:lnTo>
                  <a:pt x="0" y="365760"/>
                </a:lnTo>
                <a:lnTo>
                  <a:pt x="9144" y="365760"/>
                </a:lnTo>
                <a:lnTo>
                  <a:pt x="9144" y="0"/>
                </a:lnTo>
                <a:close/>
              </a:path>
              <a:path extrusionOk="0" h="365759" w="74929">
                <a:moveTo>
                  <a:pt x="36576" y="0"/>
                </a:moveTo>
                <a:lnTo>
                  <a:pt x="27432" y="0"/>
                </a:lnTo>
                <a:lnTo>
                  <a:pt x="27432" y="365760"/>
                </a:lnTo>
                <a:lnTo>
                  <a:pt x="36576" y="365760"/>
                </a:lnTo>
                <a:lnTo>
                  <a:pt x="36576" y="0"/>
                </a:lnTo>
                <a:close/>
              </a:path>
              <a:path extrusionOk="0" h="365759" w="74929">
                <a:moveTo>
                  <a:pt x="74676" y="0"/>
                </a:moveTo>
                <a:lnTo>
                  <a:pt x="47244" y="0"/>
                </a:lnTo>
                <a:lnTo>
                  <a:pt x="47244" y="365760"/>
                </a:lnTo>
                <a:lnTo>
                  <a:pt x="74676" y="365760"/>
                </a:lnTo>
                <a:lnTo>
                  <a:pt x="7467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 name="Google Shape;14;p1"/>
          <p:cNvSpPr txBox="1"/>
          <p:nvPr>
            <p:ph type="title"/>
          </p:nvPr>
        </p:nvSpPr>
        <p:spPr>
          <a:xfrm>
            <a:off x="840739" y="328929"/>
            <a:ext cx="7462520" cy="112268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600" u="none" cap="none" strike="noStrike">
                <a:solidFill>
                  <a:srgbClr val="BBD3DF"/>
                </a:solidFill>
                <a:latin typeface="Overlock"/>
                <a:ea typeface="Overlock"/>
                <a:cs typeface="Overlock"/>
                <a:sym typeface="Overlo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 type="body"/>
          </p:nvPr>
        </p:nvSpPr>
        <p:spPr>
          <a:xfrm>
            <a:off x="528319" y="1724634"/>
            <a:ext cx="8087360" cy="330136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2000" u="none" cap="none" strike="noStrike">
                <a:solidFill>
                  <a:schemeClr val="lt1"/>
                </a:solidFill>
                <a:latin typeface="Overlock"/>
                <a:ea typeface="Overlock"/>
                <a:cs typeface="Overlock"/>
                <a:sym typeface="Overlock"/>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6" name="Google Shape;16;p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 name="Google Shape;17;p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8" name="Google Shape;18;p1"/>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7"/>
          <p:cNvSpPr txBox="1"/>
          <p:nvPr>
            <p:ph type="title"/>
          </p:nvPr>
        </p:nvSpPr>
        <p:spPr>
          <a:xfrm>
            <a:off x="840739" y="1466215"/>
            <a:ext cx="7214234" cy="304355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6600"/>
              <a:t>INSTRUCTION SET  OF 8086  MICRPOROCESSOR</a:t>
            </a:r>
            <a:endParaRPr sz="6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993444" y="537718"/>
            <a:ext cx="6712584"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200"/>
              <a:t>FLAG	MANIPULATION INSTRUCTIONS</a:t>
            </a:r>
            <a:endParaRPr sz="3200"/>
          </a:p>
        </p:txBody>
      </p:sp>
      <p:sp>
        <p:nvSpPr>
          <p:cNvPr id="116" name="Google Shape;116;p16"/>
          <p:cNvSpPr txBox="1"/>
          <p:nvPr/>
        </p:nvSpPr>
        <p:spPr>
          <a:xfrm>
            <a:off x="528319" y="1723110"/>
            <a:ext cx="8058784" cy="4841240"/>
          </a:xfrm>
          <a:prstGeom prst="rect">
            <a:avLst/>
          </a:prstGeom>
          <a:noFill/>
          <a:ln>
            <a:noFill/>
          </a:ln>
        </p:spPr>
        <p:txBody>
          <a:bodyPr anchorCtr="0" anchor="t" bIns="0" lIns="0" spcFirstLastPara="1" rIns="0" wrap="square" tIns="30475">
            <a:spAutoFit/>
          </a:bodyPr>
          <a:lstStyle/>
          <a:p>
            <a:pPr indent="-416558" lvl="0" marL="428625" marR="0" rtl="0" algn="l">
              <a:lnSpc>
                <a:spcPct val="100000"/>
              </a:lnSpc>
              <a:spcBef>
                <a:spcPts val="0"/>
              </a:spcBef>
              <a:spcAft>
                <a:spcPts val="0"/>
              </a:spcAft>
              <a:buClr>
                <a:srgbClr val="C5D1D6"/>
              </a:buClr>
              <a:buSzPts val="2150"/>
              <a:buFont typeface="Noto Sans Symbols"/>
              <a:buChar char="▪"/>
            </a:pPr>
            <a:r>
              <a:rPr b="1" lang="en-US" sz="2300">
                <a:solidFill>
                  <a:srgbClr val="FFFFFF"/>
                </a:solidFill>
                <a:latin typeface="Overlock"/>
                <a:ea typeface="Overlock"/>
                <a:cs typeface="Overlock"/>
                <a:sym typeface="Overlock"/>
              </a:rPr>
              <a:t>STC:</a:t>
            </a:r>
            <a:endParaRPr sz="2300">
              <a:latin typeface="Overlock"/>
              <a:ea typeface="Overlock"/>
              <a:cs typeface="Overlock"/>
              <a:sym typeface="Overlock"/>
            </a:endParaRPr>
          </a:p>
          <a:p>
            <a:pPr indent="0" lvl="0" marL="354965" marR="0" rtl="0" algn="l">
              <a:lnSpc>
                <a:spcPct val="100000"/>
              </a:lnSpc>
              <a:spcBef>
                <a:spcPts val="145"/>
              </a:spcBef>
              <a:spcAft>
                <a:spcPts val="0"/>
              </a:spcAft>
              <a:buNone/>
            </a:pPr>
            <a:r>
              <a:rPr b="1" lang="en-US" sz="2300">
                <a:solidFill>
                  <a:srgbClr val="FFFFFF"/>
                </a:solidFill>
                <a:latin typeface="Overlock"/>
                <a:ea typeface="Overlock"/>
                <a:cs typeface="Overlock"/>
                <a:sym typeface="Overlock"/>
              </a:rPr>
              <a:t>It sets the carry flag to 1.</a:t>
            </a:r>
            <a:endParaRPr sz="2300">
              <a:latin typeface="Overlock"/>
              <a:ea typeface="Overlock"/>
              <a:cs typeface="Overlock"/>
              <a:sym typeface="Overlock"/>
            </a:endParaRPr>
          </a:p>
          <a:p>
            <a:pPr indent="-342900" lvl="0" marL="355600" marR="0" rtl="0" algn="l">
              <a:lnSpc>
                <a:spcPct val="100000"/>
              </a:lnSpc>
              <a:spcBef>
                <a:spcPts val="155"/>
              </a:spcBef>
              <a:spcAft>
                <a:spcPts val="0"/>
              </a:spcAft>
              <a:buClr>
                <a:srgbClr val="C5D1D6"/>
              </a:buClr>
              <a:buSzPts val="2150"/>
              <a:buFont typeface="Noto Sans Symbols"/>
              <a:buChar char="▪"/>
            </a:pPr>
            <a:r>
              <a:rPr b="1" lang="en-US" sz="2300">
                <a:solidFill>
                  <a:srgbClr val="FFFFFF"/>
                </a:solidFill>
                <a:latin typeface="Overlock"/>
                <a:ea typeface="Overlock"/>
                <a:cs typeface="Overlock"/>
                <a:sym typeface="Overlock"/>
              </a:rPr>
              <a:t>CLC:</a:t>
            </a:r>
            <a:endParaRPr sz="2300">
              <a:latin typeface="Overlock"/>
              <a:ea typeface="Overlock"/>
              <a:cs typeface="Overlock"/>
              <a:sym typeface="Overlock"/>
            </a:endParaRPr>
          </a:p>
          <a:p>
            <a:pPr indent="0" lvl="0" marL="428625" marR="0" rtl="0" algn="l">
              <a:lnSpc>
                <a:spcPct val="100000"/>
              </a:lnSpc>
              <a:spcBef>
                <a:spcPts val="150"/>
              </a:spcBef>
              <a:spcAft>
                <a:spcPts val="0"/>
              </a:spcAft>
              <a:buNone/>
            </a:pPr>
            <a:r>
              <a:rPr b="1" lang="en-US" sz="2300">
                <a:solidFill>
                  <a:srgbClr val="FFFFFF"/>
                </a:solidFill>
                <a:latin typeface="Overlock"/>
                <a:ea typeface="Overlock"/>
                <a:cs typeface="Overlock"/>
                <a:sym typeface="Overlock"/>
              </a:rPr>
              <a:t>It clears the carry flag to 0.</a:t>
            </a:r>
            <a:endParaRPr sz="2300">
              <a:latin typeface="Overlock"/>
              <a:ea typeface="Overlock"/>
              <a:cs typeface="Overlock"/>
              <a:sym typeface="Overlock"/>
            </a:endParaRPr>
          </a:p>
          <a:p>
            <a:pPr indent="-342900" lvl="0" marL="355600" marR="0" rtl="0" algn="l">
              <a:lnSpc>
                <a:spcPct val="100000"/>
              </a:lnSpc>
              <a:spcBef>
                <a:spcPts val="145"/>
              </a:spcBef>
              <a:spcAft>
                <a:spcPts val="0"/>
              </a:spcAft>
              <a:buClr>
                <a:srgbClr val="C5D1D6"/>
              </a:buClr>
              <a:buSzPts val="2150"/>
              <a:buFont typeface="Noto Sans Symbols"/>
              <a:buChar char="▪"/>
            </a:pPr>
            <a:r>
              <a:rPr b="1" lang="en-US" sz="2300">
                <a:solidFill>
                  <a:srgbClr val="FFFFFF"/>
                </a:solidFill>
                <a:latin typeface="Overlock"/>
                <a:ea typeface="Overlock"/>
                <a:cs typeface="Overlock"/>
                <a:sym typeface="Overlock"/>
              </a:rPr>
              <a:t>CMC:</a:t>
            </a:r>
            <a:endParaRPr sz="2300">
              <a:latin typeface="Overlock"/>
              <a:ea typeface="Overlock"/>
              <a:cs typeface="Overlock"/>
              <a:sym typeface="Overlock"/>
            </a:endParaRPr>
          </a:p>
          <a:p>
            <a:pPr indent="0" lvl="0" marL="354965" marR="0" rtl="0" algn="l">
              <a:lnSpc>
                <a:spcPct val="100000"/>
              </a:lnSpc>
              <a:spcBef>
                <a:spcPts val="155"/>
              </a:spcBef>
              <a:spcAft>
                <a:spcPts val="0"/>
              </a:spcAft>
              <a:buNone/>
            </a:pPr>
            <a:r>
              <a:rPr b="1" lang="en-US" sz="2300">
                <a:solidFill>
                  <a:srgbClr val="FFFFFF"/>
                </a:solidFill>
                <a:latin typeface="Overlock"/>
                <a:ea typeface="Overlock"/>
                <a:cs typeface="Overlock"/>
                <a:sym typeface="Overlock"/>
              </a:rPr>
              <a:t>It complements the carry flag</a:t>
            </a:r>
            <a:endParaRPr sz="2300">
              <a:latin typeface="Overlock"/>
              <a:ea typeface="Overlock"/>
              <a:cs typeface="Overlock"/>
              <a:sym typeface="Overlock"/>
            </a:endParaRPr>
          </a:p>
          <a:p>
            <a:pPr indent="-342900" lvl="0" marL="355600" marR="0" rtl="0" algn="l">
              <a:lnSpc>
                <a:spcPct val="100000"/>
              </a:lnSpc>
              <a:spcBef>
                <a:spcPts val="145"/>
              </a:spcBef>
              <a:spcAft>
                <a:spcPts val="0"/>
              </a:spcAft>
              <a:buClr>
                <a:srgbClr val="C5D1D6"/>
              </a:buClr>
              <a:buSzPts val="2150"/>
              <a:buFont typeface="Noto Sans Symbols"/>
              <a:buChar char="▪"/>
            </a:pPr>
            <a:r>
              <a:rPr b="1" lang="en-US" sz="2300">
                <a:solidFill>
                  <a:srgbClr val="FFFFFF"/>
                </a:solidFill>
                <a:latin typeface="Overlock"/>
                <a:ea typeface="Overlock"/>
                <a:cs typeface="Overlock"/>
                <a:sym typeface="Overlock"/>
              </a:rPr>
              <a:t>STD:</a:t>
            </a:r>
            <a:endParaRPr sz="2300">
              <a:latin typeface="Overlock"/>
              <a:ea typeface="Overlock"/>
              <a:cs typeface="Overlock"/>
              <a:sym typeface="Overlock"/>
            </a:endParaRPr>
          </a:p>
          <a:p>
            <a:pPr indent="0" lvl="0" marL="354965" marR="508000" rtl="0" algn="l">
              <a:lnSpc>
                <a:spcPct val="96086"/>
              </a:lnSpc>
              <a:spcBef>
                <a:spcPts val="675"/>
              </a:spcBef>
              <a:spcAft>
                <a:spcPts val="0"/>
              </a:spcAft>
              <a:buNone/>
            </a:pPr>
            <a:r>
              <a:rPr b="1" lang="en-US" sz="2300">
                <a:solidFill>
                  <a:srgbClr val="FFFFFF"/>
                </a:solidFill>
                <a:latin typeface="Overlock"/>
                <a:ea typeface="Overlock"/>
                <a:cs typeface="Overlock"/>
                <a:sym typeface="Overlock"/>
              </a:rPr>
              <a:t>It sets the direction flag to 1. If it is set, string bytes are  accessed from higher memory address to lower memory  address.</a:t>
            </a:r>
            <a:endParaRPr sz="2300">
              <a:latin typeface="Overlock"/>
              <a:ea typeface="Overlock"/>
              <a:cs typeface="Overlock"/>
              <a:sym typeface="Overlock"/>
            </a:endParaRPr>
          </a:p>
          <a:p>
            <a:pPr indent="-342900" lvl="0" marL="355600" marR="0" rtl="0" algn="l">
              <a:lnSpc>
                <a:spcPct val="100000"/>
              </a:lnSpc>
              <a:spcBef>
                <a:spcPts val="170"/>
              </a:spcBef>
              <a:spcAft>
                <a:spcPts val="0"/>
              </a:spcAft>
              <a:buClr>
                <a:srgbClr val="C5D1D6"/>
              </a:buClr>
              <a:buSzPts val="2150"/>
              <a:buFont typeface="Noto Sans Symbols"/>
              <a:buChar char="▪"/>
            </a:pPr>
            <a:r>
              <a:rPr b="1" lang="en-US" sz="2300">
                <a:solidFill>
                  <a:srgbClr val="FFFFFF"/>
                </a:solidFill>
                <a:latin typeface="Overlock"/>
                <a:ea typeface="Overlock"/>
                <a:cs typeface="Overlock"/>
                <a:sym typeface="Overlock"/>
              </a:rPr>
              <a:t>CLD:</a:t>
            </a:r>
            <a:endParaRPr sz="2300">
              <a:latin typeface="Overlock"/>
              <a:ea typeface="Overlock"/>
              <a:cs typeface="Overlock"/>
              <a:sym typeface="Overlock"/>
            </a:endParaRPr>
          </a:p>
          <a:p>
            <a:pPr indent="0" lvl="0" marL="354965" marR="5080" rtl="0" algn="just">
              <a:lnSpc>
                <a:spcPct val="80000"/>
              </a:lnSpc>
              <a:spcBef>
                <a:spcPts val="695"/>
              </a:spcBef>
              <a:spcAft>
                <a:spcPts val="0"/>
              </a:spcAft>
              <a:buNone/>
            </a:pPr>
            <a:r>
              <a:rPr b="1" lang="en-US" sz="2300">
                <a:solidFill>
                  <a:srgbClr val="FFFFFF"/>
                </a:solidFill>
                <a:latin typeface="Overlock"/>
                <a:ea typeface="Overlock"/>
                <a:cs typeface="Overlock"/>
                <a:sym typeface="Overlock"/>
              </a:rPr>
              <a:t>It clears the direction flag to 0. If it is reset, the string bytes  are accessed from lower memory address to higher memory  address.</a:t>
            </a:r>
            <a:endParaRPr sz="2300">
              <a:latin typeface="Overlock"/>
              <a:ea typeface="Overlock"/>
              <a:cs typeface="Overlock"/>
              <a:sym typeface="Overloc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993444" y="536194"/>
            <a:ext cx="690181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SHIFT AND ROTATE INSTRUCTIONS</a:t>
            </a:r>
            <a:endParaRPr/>
          </a:p>
        </p:txBody>
      </p:sp>
      <p:sp>
        <p:nvSpPr>
          <p:cNvPr id="122" name="Google Shape;122;p17"/>
          <p:cNvSpPr txBox="1"/>
          <p:nvPr/>
        </p:nvSpPr>
        <p:spPr>
          <a:xfrm>
            <a:off x="528319" y="1234186"/>
            <a:ext cx="8517255" cy="1939925"/>
          </a:xfrm>
          <a:prstGeom prst="rect">
            <a:avLst/>
          </a:prstGeom>
          <a:noFill/>
          <a:ln>
            <a:noFill/>
          </a:ln>
        </p:spPr>
        <p:txBody>
          <a:bodyPr anchorCtr="0" anchor="t" bIns="0" lIns="0" spcFirstLastPara="1" rIns="0" wrap="square" tIns="102225">
            <a:spAutoFit/>
          </a:bodyPr>
          <a:lstStyle/>
          <a:p>
            <a:pPr indent="-342900" lvl="0" marL="355600" marR="0" rtl="0" algn="l">
              <a:lnSpc>
                <a:spcPct val="100000"/>
              </a:lnSpc>
              <a:spcBef>
                <a:spcPts val="0"/>
              </a:spcBef>
              <a:spcAft>
                <a:spcPts val="0"/>
              </a:spcAft>
              <a:buClr>
                <a:srgbClr val="C5D1D6"/>
              </a:buClr>
              <a:buSzPts val="1700"/>
              <a:buFont typeface="Noto Sans Symbols"/>
              <a:buChar char="▪"/>
            </a:pPr>
            <a:r>
              <a:rPr b="1" lang="en-US" sz="1800">
                <a:solidFill>
                  <a:srgbClr val="FFFFFF"/>
                </a:solidFill>
                <a:latin typeface="Overlock"/>
                <a:ea typeface="Overlock"/>
                <a:cs typeface="Overlock"/>
                <a:sym typeface="Overlock"/>
              </a:rPr>
              <a:t>RCL – RCL Destination, Count</a:t>
            </a:r>
            <a:endParaRPr sz="1800">
              <a:latin typeface="Overlock"/>
              <a:ea typeface="Overlock"/>
              <a:cs typeface="Overlock"/>
              <a:sym typeface="Overlock"/>
            </a:endParaRPr>
          </a:p>
          <a:p>
            <a:pPr indent="0" lvl="0" marL="354965" marR="5080" rtl="0" algn="l">
              <a:lnSpc>
                <a:spcPct val="100000"/>
              </a:lnSpc>
              <a:spcBef>
                <a:spcPts val="710"/>
              </a:spcBef>
              <a:spcAft>
                <a:spcPts val="0"/>
              </a:spcAft>
              <a:buNone/>
            </a:pPr>
            <a:r>
              <a:rPr b="1" lang="en-US" sz="1800">
                <a:solidFill>
                  <a:srgbClr val="FFFFFF"/>
                </a:solidFill>
                <a:latin typeface="Overlock"/>
                <a:ea typeface="Overlock"/>
                <a:cs typeface="Overlock"/>
                <a:sym typeface="Overlock"/>
              </a:rPr>
              <a:t>This instruction rotates all the bits in a specified word or byte some number of  bit positions to the left. The operation circular because the MSB of the operand is  rotated into the carry flag and the bit in the carry flag is rotated around into  LSB of the operand.</a:t>
            </a:r>
            <a:endParaRPr sz="1800">
              <a:latin typeface="Overlock"/>
              <a:ea typeface="Overlock"/>
              <a:cs typeface="Overlock"/>
              <a:sym typeface="Overlock"/>
            </a:endParaRPr>
          </a:p>
          <a:p>
            <a:pPr indent="0" lvl="0" marL="858519" marR="0" rtl="0" algn="l">
              <a:lnSpc>
                <a:spcPct val="100000"/>
              </a:lnSpc>
              <a:spcBef>
                <a:spcPts val="700"/>
              </a:spcBef>
              <a:spcAft>
                <a:spcPts val="0"/>
              </a:spcAft>
              <a:buNone/>
            </a:pPr>
            <a:r>
              <a:rPr b="1" lang="en-US" sz="1800">
                <a:solidFill>
                  <a:srgbClr val="FFFFFF"/>
                </a:solidFill>
                <a:latin typeface="Overlock"/>
                <a:ea typeface="Overlock"/>
                <a:cs typeface="Overlock"/>
                <a:sym typeface="Overlock"/>
              </a:rPr>
              <a:t>CF</a:t>
            </a:r>
            <a:r>
              <a:rPr b="1" lang="en-US" sz="1800" strike="sngStrike">
                <a:solidFill>
                  <a:srgbClr val="FFFFFF"/>
                </a:solidFill>
                <a:latin typeface="Overlock"/>
                <a:ea typeface="Overlock"/>
                <a:cs typeface="Overlock"/>
                <a:sym typeface="Overlock"/>
              </a:rPr>
              <a:t>	M</a:t>
            </a:r>
            <a:r>
              <a:rPr b="1" lang="en-US" sz="1800" strike="noStrike">
                <a:solidFill>
                  <a:srgbClr val="FFFFFF"/>
                </a:solidFill>
                <a:latin typeface="Overlock"/>
                <a:ea typeface="Overlock"/>
                <a:cs typeface="Overlock"/>
                <a:sym typeface="Overlock"/>
              </a:rPr>
              <a:t>SB</a:t>
            </a:r>
            <a:r>
              <a:rPr lang="en-US" sz="1800" strike="noStrike">
                <a:solidFill>
                  <a:srgbClr val="FFFFFF"/>
                </a:solidFill>
                <a:latin typeface="Teko"/>
                <a:ea typeface="Teko"/>
                <a:cs typeface="Teko"/>
                <a:sym typeface="Teko"/>
              </a:rPr>
              <a:t>&lt;-----------------------</a:t>
            </a:r>
            <a:r>
              <a:rPr b="1" lang="en-US" sz="1800" strike="noStrike">
                <a:solidFill>
                  <a:srgbClr val="FFFFFF"/>
                </a:solidFill>
                <a:latin typeface="Overlock"/>
                <a:ea typeface="Overlock"/>
                <a:cs typeface="Overlock"/>
                <a:sym typeface="Overlock"/>
              </a:rPr>
              <a:t>LSB</a:t>
            </a:r>
            <a:endParaRPr sz="1800">
              <a:latin typeface="Overlock"/>
              <a:ea typeface="Overlock"/>
              <a:cs typeface="Overlock"/>
              <a:sym typeface="Overlock"/>
            </a:endParaRPr>
          </a:p>
        </p:txBody>
      </p:sp>
      <p:sp>
        <p:nvSpPr>
          <p:cNvPr id="123" name="Google Shape;123;p17"/>
          <p:cNvSpPr txBox="1"/>
          <p:nvPr/>
        </p:nvSpPr>
        <p:spPr>
          <a:xfrm>
            <a:off x="528319" y="3875912"/>
            <a:ext cx="8404860" cy="1938655"/>
          </a:xfrm>
          <a:prstGeom prst="rect">
            <a:avLst/>
          </a:prstGeom>
          <a:noFill/>
          <a:ln>
            <a:noFill/>
          </a:ln>
        </p:spPr>
        <p:txBody>
          <a:bodyPr anchorCtr="0" anchor="t" bIns="0" lIns="0" spcFirstLastPara="1" rIns="0" wrap="square" tIns="100950">
            <a:spAutoFit/>
          </a:bodyPr>
          <a:lstStyle/>
          <a:p>
            <a:pPr indent="-342900" lvl="0" marL="355600" marR="0" rtl="0" algn="l">
              <a:lnSpc>
                <a:spcPct val="100000"/>
              </a:lnSpc>
              <a:spcBef>
                <a:spcPts val="0"/>
              </a:spcBef>
              <a:spcAft>
                <a:spcPts val="0"/>
              </a:spcAft>
              <a:buClr>
                <a:srgbClr val="C5D1D6"/>
              </a:buClr>
              <a:buSzPts val="1700"/>
              <a:buFont typeface="Noto Sans Symbols"/>
              <a:buChar char="▪"/>
            </a:pPr>
            <a:r>
              <a:rPr b="1" lang="en-US" sz="1800">
                <a:solidFill>
                  <a:srgbClr val="FFFFFF"/>
                </a:solidFill>
                <a:latin typeface="Overlock"/>
                <a:ea typeface="Overlock"/>
                <a:cs typeface="Overlock"/>
                <a:sym typeface="Overlock"/>
              </a:rPr>
              <a:t>RCR – RCR Destination, Count</a:t>
            </a:r>
            <a:endParaRPr sz="1800">
              <a:latin typeface="Overlock"/>
              <a:ea typeface="Overlock"/>
              <a:cs typeface="Overlock"/>
              <a:sym typeface="Overlock"/>
            </a:endParaRPr>
          </a:p>
          <a:p>
            <a:pPr indent="0" lvl="0" marL="354965" marR="5080" rtl="0" algn="l">
              <a:lnSpc>
                <a:spcPct val="100000"/>
              </a:lnSpc>
              <a:spcBef>
                <a:spcPts val="695"/>
              </a:spcBef>
              <a:spcAft>
                <a:spcPts val="0"/>
              </a:spcAft>
              <a:buNone/>
            </a:pPr>
            <a:r>
              <a:rPr b="1" lang="en-US" sz="1800">
                <a:solidFill>
                  <a:srgbClr val="FFFFFF"/>
                </a:solidFill>
                <a:latin typeface="Overlock"/>
                <a:ea typeface="Overlock"/>
                <a:cs typeface="Overlock"/>
                <a:sym typeface="Overlock"/>
              </a:rPr>
              <a:t>This instruction rotates all the bits in a specified word or byte some number of  bit positions to the right. The operation circular because the LSB of the operand  is rotated into the carry flag and the bit in the carry flag is rotate around into  MSB of the operand.</a:t>
            </a:r>
            <a:endParaRPr sz="1800">
              <a:latin typeface="Overlock"/>
              <a:ea typeface="Overlock"/>
              <a:cs typeface="Overlock"/>
              <a:sym typeface="Overlock"/>
            </a:endParaRPr>
          </a:p>
          <a:p>
            <a:pPr indent="0" lvl="0" marL="858519" marR="0" rtl="0" algn="l">
              <a:lnSpc>
                <a:spcPct val="100000"/>
              </a:lnSpc>
              <a:spcBef>
                <a:spcPts val="710"/>
              </a:spcBef>
              <a:spcAft>
                <a:spcPts val="0"/>
              </a:spcAft>
              <a:buNone/>
            </a:pPr>
            <a:r>
              <a:rPr b="1" lang="en-US" sz="1800">
                <a:solidFill>
                  <a:srgbClr val="FFFFFF"/>
                </a:solidFill>
                <a:latin typeface="Overlock"/>
                <a:ea typeface="Overlock"/>
                <a:cs typeface="Overlock"/>
                <a:sym typeface="Overlock"/>
              </a:rPr>
              <a:t>CF	MSB</a:t>
            </a:r>
            <a:r>
              <a:rPr lang="en-US" sz="1800">
                <a:solidFill>
                  <a:srgbClr val="FFFFFF"/>
                </a:solidFill>
                <a:latin typeface="Teko"/>
                <a:ea typeface="Teko"/>
                <a:cs typeface="Teko"/>
                <a:sym typeface="Teko"/>
              </a:rPr>
              <a:t>-----------------------&gt;</a:t>
            </a:r>
            <a:r>
              <a:rPr b="1" lang="en-US" sz="1800">
                <a:solidFill>
                  <a:srgbClr val="FFFFFF"/>
                </a:solidFill>
                <a:latin typeface="Overlock"/>
                <a:ea typeface="Overlock"/>
                <a:cs typeface="Overlock"/>
                <a:sym typeface="Overlock"/>
              </a:rPr>
              <a:t>LSB</a:t>
            </a:r>
            <a:endParaRPr sz="1800">
              <a:latin typeface="Overlock"/>
              <a:ea typeface="Overlock"/>
              <a:cs typeface="Overlock"/>
              <a:sym typeface="Overlock"/>
            </a:endParaRPr>
          </a:p>
        </p:txBody>
      </p:sp>
      <p:grpSp>
        <p:nvGrpSpPr>
          <p:cNvPr id="124" name="Google Shape;124;p17"/>
          <p:cNvGrpSpPr/>
          <p:nvPr/>
        </p:nvGrpSpPr>
        <p:grpSpPr>
          <a:xfrm>
            <a:off x="1523999" y="3124200"/>
            <a:ext cx="4015487" cy="535305"/>
            <a:chOff x="1523999" y="3124200"/>
            <a:chExt cx="4015487" cy="535305"/>
          </a:xfrm>
        </p:grpSpPr>
        <p:sp>
          <p:nvSpPr>
            <p:cNvPr id="125" name="Google Shape;125;p17"/>
            <p:cNvSpPr/>
            <p:nvPr/>
          </p:nvSpPr>
          <p:spPr>
            <a:xfrm>
              <a:off x="1523999" y="3200400"/>
              <a:ext cx="1905" cy="457200"/>
            </a:xfrm>
            <a:custGeom>
              <a:rect b="b" l="l" r="r" t="t"/>
              <a:pathLst>
                <a:path extrusionOk="0" h="457200" w="1905">
                  <a:moveTo>
                    <a:pt x="1650" y="0"/>
                  </a:moveTo>
                  <a:lnTo>
                    <a:pt x="0" y="457200"/>
                  </a:lnTo>
                </a:path>
              </a:pathLst>
            </a:custGeom>
            <a:noFill/>
            <a:ln cap="flat" cmpd="sng" w="121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6" name="Google Shape;126;p17"/>
            <p:cNvSpPr/>
            <p:nvPr/>
          </p:nvSpPr>
          <p:spPr>
            <a:xfrm>
              <a:off x="1523999" y="3657600"/>
              <a:ext cx="3962400" cy="1905"/>
            </a:xfrm>
            <a:custGeom>
              <a:rect b="b" l="l" r="r" t="t"/>
              <a:pathLst>
                <a:path extrusionOk="0" h="1904" w="3962400">
                  <a:moveTo>
                    <a:pt x="0" y="0"/>
                  </a:moveTo>
                  <a:lnTo>
                    <a:pt x="3962400" y="1524"/>
                  </a:lnTo>
                </a:path>
              </a:pathLst>
            </a:custGeom>
            <a:noFill/>
            <a:ln cap="flat" cmpd="sng" w="121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7" name="Google Shape;127;p17"/>
            <p:cNvSpPr/>
            <p:nvPr/>
          </p:nvSpPr>
          <p:spPr>
            <a:xfrm>
              <a:off x="5435981" y="3124200"/>
              <a:ext cx="103505" cy="533400"/>
            </a:xfrm>
            <a:custGeom>
              <a:rect b="b" l="l" r="r" t="t"/>
              <a:pathLst>
                <a:path extrusionOk="0" h="533400" w="103504">
                  <a:moveTo>
                    <a:pt x="51911" y="25122"/>
                  </a:moveTo>
                  <a:lnTo>
                    <a:pt x="45524" y="36024"/>
                  </a:lnTo>
                  <a:lnTo>
                    <a:pt x="44069" y="533400"/>
                  </a:lnTo>
                  <a:lnTo>
                    <a:pt x="56769" y="533400"/>
                  </a:lnTo>
                  <a:lnTo>
                    <a:pt x="58224" y="36021"/>
                  </a:lnTo>
                  <a:lnTo>
                    <a:pt x="51911" y="25122"/>
                  </a:lnTo>
                  <a:close/>
                </a:path>
                <a:path extrusionOk="0" h="533400" w="103504">
                  <a:moveTo>
                    <a:pt x="59245" y="12573"/>
                  </a:moveTo>
                  <a:lnTo>
                    <a:pt x="58293" y="12573"/>
                  </a:lnTo>
                  <a:lnTo>
                    <a:pt x="58226" y="36024"/>
                  </a:lnTo>
                  <a:lnTo>
                    <a:pt x="92456" y="95123"/>
                  </a:lnTo>
                  <a:lnTo>
                    <a:pt x="96393" y="96138"/>
                  </a:lnTo>
                  <a:lnTo>
                    <a:pt x="99314" y="94361"/>
                  </a:lnTo>
                  <a:lnTo>
                    <a:pt x="102362" y="92583"/>
                  </a:lnTo>
                  <a:lnTo>
                    <a:pt x="103505" y="88773"/>
                  </a:lnTo>
                  <a:lnTo>
                    <a:pt x="59245" y="12573"/>
                  </a:lnTo>
                  <a:close/>
                </a:path>
                <a:path extrusionOk="0" h="533400" w="103504">
                  <a:moveTo>
                    <a:pt x="51943" y="0"/>
                  </a:moveTo>
                  <a:lnTo>
                    <a:pt x="1778" y="85471"/>
                  </a:lnTo>
                  <a:lnTo>
                    <a:pt x="0" y="88391"/>
                  </a:lnTo>
                  <a:lnTo>
                    <a:pt x="1016" y="92328"/>
                  </a:lnTo>
                  <a:lnTo>
                    <a:pt x="7112" y="95885"/>
                  </a:lnTo>
                  <a:lnTo>
                    <a:pt x="11049" y="94869"/>
                  </a:lnTo>
                  <a:lnTo>
                    <a:pt x="45524" y="36024"/>
                  </a:lnTo>
                  <a:lnTo>
                    <a:pt x="45593" y="12573"/>
                  </a:lnTo>
                  <a:lnTo>
                    <a:pt x="59245" y="12573"/>
                  </a:lnTo>
                  <a:lnTo>
                    <a:pt x="51943" y="0"/>
                  </a:lnTo>
                  <a:close/>
                </a:path>
                <a:path extrusionOk="0" h="533400" w="103504">
                  <a:moveTo>
                    <a:pt x="58293" y="12573"/>
                  </a:moveTo>
                  <a:lnTo>
                    <a:pt x="45593" y="12573"/>
                  </a:lnTo>
                  <a:lnTo>
                    <a:pt x="45524" y="36024"/>
                  </a:lnTo>
                  <a:lnTo>
                    <a:pt x="51911" y="25122"/>
                  </a:lnTo>
                  <a:lnTo>
                    <a:pt x="46482" y="15748"/>
                  </a:lnTo>
                  <a:lnTo>
                    <a:pt x="58283" y="15748"/>
                  </a:lnTo>
                  <a:lnTo>
                    <a:pt x="58293" y="12573"/>
                  </a:lnTo>
                  <a:close/>
                </a:path>
                <a:path extrusionOk="0" h="533400" w="103504">
                  <a:moveTo>
                    <a:pt x="58283" y="15748"/>
                  </a:moveTo>
                  <a:lnTo>
                    <a:pt x="57404" y="15748"/>
                  </a:lnTo>
                  <a:lnTo>
                    <a:pt x="51911" y="25122"/>
                  </a:lnTo>
                  <a:lnTo>
                    <a:pt x="58224" y="36021"/>
                  </a:lnTo>
                  <a:lnTo>
                    <a:pt x="58283" y="15748"/>
                  </a:lnTo>
                  <a:close/>
                </a:path>
                <a:path extrusionOk="0" h="533400" w="103504">
                  <a:moveTo>
                    <a:pt x="57404" y="15748"/>
                  </a:moveTo>
                  <a:lnTo>
                    <a:pt x="46482" y="15748"/>
                  </a:lnTo>
                  <a:lnTo>
                    <a:pt x="51911" y="25122"/>
                  </a:lnTo>
                  <a:lnTo>
                    <a:pt x="57404" y="15748"/>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28" name="Google Shape;128;p17"/>
          <p:cNvSpPr/>
          <p:nvPr/>
        </p:nvSpPr>
        <p:spPr>
          <a:xfrm>
            <a:off x="1752600" y="5664771"/>
            <a:ext cx="1295400" cy="103505"/>
          </a:xfrm>
          <a:custGeom>
            <a:rect b="b" l="l" r="r" t="t"/>
            <a:pathLst>
              <a:path extrusionOk="0" h="103504" w="1295400">
                <a:moveTo>
                  <a:pt x="1206881" y="0"/>
                </a:moveTo>
                <a:lnTo>
                  <a:pt x="1202944" y="1028"/>
                </a:lnTo>
                <a:lnTo>
                  <a:pt x="1199388" y="7073"/>
                </a:lnTo>
                <a:lnTo>
                  <a:pt x="1200404" y="10972"/>
                </a:lnTo>
                <a:lnTo>
                  <a:pt x="1259374" y="45424"/>
                </a:lnTo>
                <a:lnTo>
                  <a:pt x="1282827" y="45453"/>
                </a:lnTo>
                <a:lnTo>
                  <a:pt x="1282827" y="58153"/>
                </a:lnTo>
                <a:lnTo>
                  <a:pt x="1259280" y="58153"/>
                </a:lnTo>
                <a:lnTo>
                  <a:pt x="1203325" y="90665"/>
                </a:lnTo>
                <a:lnTo>
                  <a:pt x="1200404" y="92430"/>
                </a:lnTo>
                <a:lnTo>
                  <a:pt x="1199261" y="96316"/>
                </a:lnTo>
                <a:lnTo>
                  <a:pt x="1202817" y="102374"/>
                </a:lnTo>
                <a:lnTo>
                  <a:pt x="1206754" y="103403"/>
                </a:lnTo>
                <a:lnTo>
                  <a:pt x="1284514" y="58153"/>
                </a:lnTo>
                <a:lnTo>
                  <a:pt x="1282827" y="58153"/>
                </a:lnTo>
                <a:lnTo>
                  <a:pt x="1284564" y="58124"/>
                </a:lnTo>
                <a:lnTo>
                  <a:pt x="1295400" y="51815"/>
                </a:lnTo>
                <a:lnTo>
                  <a:pt x="1206881" y="0"/>
                </a:lnTo>
                <a:close/>
              </a:path>
              <a:path extrusionOk="0" h="103504" w="1295400">
                <a:moveTo>
                  <a:pt x="1270248" y="51780"/>
                </a:moveTo>
                <a:lnTo>
                  <a:pt x="1259330" y="58124"/>
                </a:lnTo>
                <a:lnTo>
                  <a:pt x="1282827" y="58153"/>
                </a:lnTo>
                <a:lnTo>
                  <a:pt x="1282827" y="57276"/>
                </a:lnTo>
                <a:lnTo>
                  <a:pt x="1279652" y="57276"/>
                </a:lnTo>
                <a:lnTo>
                  <a:pt x="1270248" y="51780"/>
                </a:lnTo>
                <a:close/>
              </a:path>
              <a:path extrusionOk="0" h="103504" w="1295400">
                <a:moveTo>
                  <a:pt x="0" y="43878"/>
                </a:moveTo>
                <a:lnTo>
                  <a:pt x="0" y="56578"/>
                </a:lnTo>
                <a:lnTo>
                  <a:pt x="1259330" y="58124"/>
                </a:lnTo>
                <a:lnTo>
                  <a:pt x="1270248" y="51780"/>
                </a:lnTo>
                <a:lnTo>
                  <a:pt x="1259374" y="45424"/>
                </a:lnTo>
                <a:lnTo>
                  <a:pt x="0" y="43878"/>
                </a:lnTo>
                <a:close/>
              </a:path>
              <a:path extrusionOk="0" h="103504" w="1295400">
                <a:moveTo>
                  <a:pt x="1279652" y="46316"/>
                </a:moveTo>
                <a:lnTo>
                  <a:pt x="1270248" y="51780"/>
                </a:lnTo>
                <a:lnTo>
                  <a:pt x="1279652" y="57276"/>
                </a:lnTo>
                <a:lnTo>
                  <a:pt x="1279652" y="46316"/>
                </a:lnTo>
                <a:close/>
              </a:path>
              <a:path extrusionOk="0" h="103504" w="1295400">
                <a:moveTo>
                  <a:pt x="1282827" y="46316"/>
                </a:moveTo>
                <a:lnTo>
                  <a:pt x="1279652" y="46316"/>
                </a:lnTo>
                <a:lnTo>
                  <a:pt x="1279652" y="57276"/>
                </a:lnTo>
                <a:lnTo>
                  <a:pt x="1282827" y="57276"/>
                </a:lnTo>
                <a:lnTo>
                  <a:pt x="1282827" y="46316"/>
                </a:lnTo>
                <a:close/>
              </a:path>
              <a:path extrusionOk="0" h="103504" w="1295400">
                <a:moveTo>
                  <a:pt x="1259374" y="45424"/>
                </a:moveTo>
                <a:lnTo>
                  <a:pt x="1270248" y="51780"/>
                </a:lnTo>
                <a:lnTo>
                  <a:pt x="1279652" y="46316"/>
                </a:lnTo>
                <a:lnTo>
                  <a:pt x="1282827" y="46316"/>
                </a:lnTo>
                <a:lnTo>
                  <a:pt x="1282827" y="45453"/>
                </a:lnTo>
                <a:lnTo>
                  <a:pt x="1259374" y="4542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129" name="Google Shape;129;p17"/>
          <p:cNvGrpSpPr/>
          <p:nvPr/>
        </p:nvGrpSpPr>
        <p:grpSpPr>
          <a:xfrm>
            <a:off x="1473580" y="5791174"/>
            <a:ext cx="4014725" cy="535330"/>
            <a:chOff x="1473580" y="5791174"/>
            <a:chExt cx="4014725" cy="535330"/>
          </a:xfrm>
        </p:grpSpPr>
        <p:sp>
          <p:nvSpPr>
            <p:cNvPr id="130" name="Google Shape;130;p17"/>
            <p:cNvSpPr/>
            <p:nvPr/>
          </p:nvSpPr>
          <p:spPr>
            <a:xfrm>
              <a:off x="1473580" y="5791174"/>
              <a:ext cx="103505" cy="534035"/>
            </a:xfrm>
            <a:custGeom>
              <a:rect b="b" l="l" r="r" t="t"/>
              <a:pathLst>
                <a:path extrusionOk="0" h="534035" w="103505">
                  <a:moveTo>
                    <a:pt x="51917" y="25173"/>
                  </a:moveTo>
                  <a:lnTo>
                    <a:pt x="45524" y="36081"/>
                  </a:lnTo>
                  <a:lnTo>
                    <a:pt x="44068" y="533412"/>
                  </a:lnTo>
                  <a:lnTo>
                    <a:pt x="56768" y="533450"/>
                  </a:lnTo>
                  <a:lnTo>
                    <a:pt x="58224" y="36065"/>
                  </a:lnTo>
                  <a:lnTo>
                    <a:pt x="51917" y="25173"/>
                  </a:lnTo>
                  <a:close/>
                </a:path>
                <a:path extrusionOk="0" h="534035" w="103505">
                  <a:moveTo>
                    <a:pt x="59350" y="12573"/>
                  </a:moveTo>
                  <a:lnTo>
                    <a:pt x="45593" y="12573"/>
                  </a:lnTo>
                  <a:lnTo>
                    <a:pt x="58293" y="12611"/>
                  </a:lnTo>
                  <a:lnTo>
                    <a:pt x="58234" y="36081"/>
                  </a:lnTo>
                  <a:lnTo>
                    <a:pt x="90678" y="92113"/>
                  </a:lnTo>
                  <a:lnTo>
                    <a:pt x="92456" y="95148"/>
                  </a:lnTo>
                  <a:lnTo>
                    <a:pt x="96393" y="96177"/>
                  </a:lnTo>
                  <a:lnTo>
                    <a:pt x="99313" y="94424"/>
                  </a:lnTo>
                  <a:lnTo>
                    <a:pt x="102362" y="92671"/>
                  </a:lnTo>
                  <a:lnTo>
                    <a:pt x="103505" y="88785"/>
                  </a:lnTo>
                  <a:lnTo>
                    <a:pt x="101727" y="85750"/>
                  </a:lnTo>
                  <a:lnTo>
                    <a:pt x="59350" y="12573"/>
                  </a:lnTo>
                  <a:close/>
                </a:path>
                <a:path extrusionOk="0" h="534035" w="103505">
                  <a:moveTo>
                    <a:pt x="52069" y="0"/>
                  </a:moveTo>
                  <a:lnTo>
                    <a:pt x="0" y="88468"/>
                  </a:lnTo>
                  <a:lnTo>
                    <a:pt x="1015" y="92367"/>
                  </a:lnTo>
                  <a:lnTo>
                    <a:pt x="7112" y="95923"/>
                  </a:lnTo>
                  <a:lnTo>
                    <a:pt x="11049" y="94907"/>
                  </a:lnTo>
                  <a:lnTo>
                    <a:pt x="45524" y="36081"/>
                  </a:lnTo>
                  <a:lnTo>
                    <a:pt x="45593" y="12573"/>
                  </a:lnTo>
                  <a:lnTo>
                    <a:pt x="59350" y="12573"/>
                  </a:lnTo>
                  <a:lnTo>
                    <a:pt x="52069" y="0"/>
                  </a:lnTo>
                  <a:close/>
                </a:path>
                <a:path extrusionOk="0" h="534035" w="103505">
                  <a:moveTo>
                    <a:pt x="45593" y="12573"/>
                  </a:moveTo>
                  <a:lnTo>
                    <a:pt x="45524" y="36081"/>
                  </a:lnTo>
                  <a:lnTo>
                    <a:pt x="51917" y="25173"/>
                  </a:lnTo>
                  <a:lnTo>
                    <a:pt x="46481" y="15786"/>
                  </a:lnTo>
                  <a:lnTo>
                    <a:pt x="58283" y="15786"/>
                  </a:lnTo>
                  <a:lnTo>
                    <a:pt x="58293" y="12611"/>
                  </a:lnTo>
                  <a:lnTo>
                    <a:pt x="45593" y="12573"/>
                  </a:lnTo>
                  <a:close/>
                </a:path>
                <a:path extrusionOk="0" h="534035" w="103505">
                  <a:moveTo>
                    <a:pt x="58283" y="15786"/>
                  </a:moveTo>
                  <a:lnTo>
                    <a:pt x="46481" y="15786"/>
                  </a:lnTo>
                  <a:lnTo>
                    <a:pt x="57403" y="15811"/>
                  </a:lnTo>
                  <a:lnTo>
                    <a:pt x="51917" y="25173"/>
                  </a:lnTo>
                  <a:lnTo>
                    <a:pt x="58224" y="36065"/>
                  </a:lnTo>
                  <a:lnTo>
                    <a:pt x="58283" y="15786"/>
                  </a:lnTo>
                  <a:close/>
                </a:path>
                <a:path extrusionOk="0" h="534035" w="103505">
                  <a:moveTo>
                    <a:pt x="46481" y="15786"/>
                  </a:moveTo>
                  <a:lnTo>
                    <a:pt x="51917" y="25173"/>
                  </a:lnTo>
                  <a:lnTo>
                    <a:pt x="57403" y="15811"/>
                  </a:lnTo>
                  <a:lnTo>
                    <a:pt x="46481" y="15786"/>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1" name="Google Shape;131;p17"/>
            <p:cNvSpPr/>
            <p:nvPr/>
          </p:nvSpPr>
          <p:spPr>
            <a:xfrm>
              <a:off x="1523999" y="6324599"/>
              <a:ext cx="3962400" cy="1905"/>
            </a:xfrm>
            <a:custGeom>
              <a:rect b="b" l="l" r="r" t="t"/>
              <a:pathLst>
                <a:path extrusionOk="0" h="1904" w="3962400">
                  <a:moveTo>
                    <a:pt x="0" y="0"/>
                  </a:moveTo>
                  <a:lnTo>
                    <a:pt x="3962400" y="1587"/>
                  </a:lnTo>
                </a:path>
              </a:pathLst>
            </a:custGeom>
            <a:noFill/>
            <a:ln cap="flat" cmpd="sng" w="121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2" name="Google Shape;132;p17"/>
            <p:cNvSpPr/>
            <p:nvPr/>
          </p:nvSpPr>
          <p:spPr>
            <a:xfrm>
              <a:off x="5486400" y="5867399"/>
              <a:ext cx="1905" cy="457200"/>
            </a:xfrm>
            <a:custGeom>
              <a:rect b="b" l="l" r="r" t="t"/>
              <a:pathLst>
                <a:path extrusionOk="0" h="457200" w="1904">
                  <a:moveTo>
                    <a:pt x="1650" y="0"/>
                  </a:moveTo>
                  <a:lnTo>
                    <a:pt x="0" y="457200"/>
                  </a:lnTo>
                </a:path>
              </a:pathLst>
            </a:custGeom>
            <a:noFill/>
            <a:ln cap="flat" cmpd="sng" w="121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993444" y="522478"/>
            <a:ext cx="690181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SHIFT AND ROTATE INSTRUCTIONS</a:t>
            </a:r>
            <a:endParaRPr/>
          </a:p>
        </p:txBody>
      </p:sp>
      <p:sp>
        <p:nvSpPr>
          <p:cNvPr id="138" name="Google Shape;138;p18"/>
          <p:cNvSpPr txBox="1"/>
          <p:nvPr/>
        </p:nvSpPr>
        <p:spPr>
          <a:xfrm>
            <a:off x="528319" y="1310386"/>
            <a:ext cx="8418830" cy="1939925"/>
          </a:xfrm>
          <a:prstGeom prst="rect">
            <a:avLst/>
          </a:prstGeom>
          <a:noFill/>
          <a:ln>
            <a:noFill/>
          </a:ln>
        </p:spPr>
        <p:txBody>
          <a:bodyPr anchorCtr="0" anchor="t" bIns="0" lIns="0" spcFirstLastPara="1" rIns="0" wrap="square" tIns="102225">
            <a:spAutoFit/>
          </a:bodyPr>
          <a:lstStyle/>
          <a:p>
            <a:pPr indent="-342900" lvl="0" marL="355600" marR="0" rtl="0" algn="l">
              <a:lnSpc>
                <a:spcPct val="100000"/>
              </a:lnSpc>
              <a:spcBef>
                <a:spcPts val="0"/>
              </a:spcBef>
              <a:spcAft>
                <a:spcPts val="0"/>
              </a:spcAft>
              <a:buClr>
                <a:srgbClr val="C5D1D6"/>
              </a:buClr>
              <a:buSzPts val="1700"/>
              <a:buFont typeface="Noto Sans Symbols"/>
              <a:buChar char="▪"/>
            </a:pPr>
            <a:r>
              <a:rPr b="1" lang="en-US" sz="1800">
                <a:solidFill>
                  <a:srgbClr val="FFFFFF"/>
                </a:solidFill>
                <a:latin typeface="Overlock"/>
                <a:ea typeface="Overlock"/>
                <a:cs typeface="Overlock"/>
                <a:sym typeface="Overlock"/>
              </a:rPr>
              <a:t>ROL – ROL Destination, Count</a:t>
            </a:r>
            <a:endParaRPr sz="1800">
              <a:latin typeface="Overlock"/>
              <a:ea typeface="Overlock"/>
              <a:cs typeface="Overlock"/>
              <a:sym typeface="Overlock"/>
            </a:endParaRPr>
          </a:p>
          <a:p>
            <a:pPr indent="0" lvl="0" marL="354965" marR="5080" rtl="0" algn="l">
              <a:lnSpc>
                <a:spcPct val="100000"/>
              </a:lnSpc>
              <a:spcBef>
                <a:spcPts val="710"/>
              </a:spcBef>
              <a:spcAft>
                <a:spcPts val="0"/>
              </a:spcAft>
              <a:buNone/>
            </a:pPr>
            <a:r>
              <a:rPr b="1" lang="en-US" sz="1800">
                <a:solidFill>
                  <a:srgbClr val="FFFFFF"/>
                </a:solidFill>
                <a:latin typeface="Overlock"/>
                <a:ea typeface="Overlock"/>
                <a:cs typeface="Overlock"/>
                <a:sym typeface="Overlock"/>
              </a:rPr>
              <a:t>This instruction rotates all the bits in a specified word or byte to the left some  number of bit positions. The data bit rotated out of MSB is circled back into the  LSB. It is also copied into CF. In the case of multiple-bit rotate, CF will contain a  copy of the bit most recently moved out of the MSB.</a:t>
            </a:r>
            <a:endParaRPr sz="1800">
              <a:latin typeface="Overlock"/>
              <a:ea typeface="Overlock"/>
              <a:cs typeface="Overlock"/>
              <a:sym typeface="Overlock"/>
            </a:endParaRPr>
          </a:p>
          <a:p>
            <a:pPr indent="0" lvl="0" marL="858519" marR="0" rtl="0" algn="l">
              <a:lnSpc>
                <a:spcPct val="100000"/>
              </a:lnSpc>
              <a:spcBef>
                <a:spcPts val="700"/>
              </a:spcBef>
              <a:spcAft>
                <a:spcPts val="0"/>
              </a:spcAft>
              <a:buNone/>
            </a:pPr>
            <a:r>
              <a:rPr b="1" lang="en-US" sz="1800">
                <a:solidFill>
                  <a:srgbClr val="FFFFFF"/>
                </a:solidFill>
                <a:latin typeface="Overlock"/>
                <a:ea typeface="Overlock"/>
                <a:cs typeface="Overlock"/>
                <a:sym typeface="Overlock"/>
              </a:rPr>
              <a:t>CF	MSB </a:t>
            </a:r>
            <a:r>
              <a:rPr lang="en-US" sz="1800">
                <a:solidFill>
                  <a:srgbClr val="FFFFFF"/>
                </a:solidFill>
                <a:latin typeface="Teko"/>
                <a:ea typeface="Teko"/>
                <a:cs typeface="Teko"/>
                <a:sym typeface="Teko"/>
              </a:rPr>
              <a:t>&lt;</a:t>
            </a:r>
            <a:r>
              <a:rPr lang="en-US" sz="1800" u="sng">
                <a:solidFill>
                  <a:srgbClr val="FFFFFF"/>
                </a:solidFill>
                <a:latin typeface="Teko"/>
                <a:ea typeface="Teko"/>
                <a:cs typeface="Teko"/>
                <a:sym typeface="Teko"/>
              </a:rPr>
              <a:t> 	</a:t>
            </a:r>
            <a:r>
              <a:rPr b="1" lang="en-US" sz="1800">
                <a:solidFill>
                  <a:srgbClr val="FFFFFF"/>
                </a:solidFill>
                <a:latin typeface="Overlock"/>
                <a:ea typeface="Overlock"/>
                <a:cs typeface="Overlock"/>
                <a:sym typeface="Overlock"/>
              </a:rPr>
              <a:t>LSB</a:t>
            </a:r>
            <a:endParaRPr sz="1800">
              <a:latin typeface="Overlock"/>
              <a:ea typeface="Overlock"/>
              <a:cs typeface="Overlock"/>
              <a:sym typeface="Overlock"/>
            </a:endParaRPr>
          </a:p>
        </p:txBody>
      </p:sp>
      <p:sp>
        <p:nvSpPr>
          <p:cNvPr id="139" name="Google Shape;139;p18"/>
          <p:cNvSpPr txBox="1"/>
          <p:nvPr/>
        </p:nvSpPr>
        <p:spPr>
          <a:xfrm>
            <a:off x="528319" y="3952112"/>
            <a:ext cx="8318500" cy="2212975"/>
          </a:xfrm>
          <a:prstGeom prst="rect">
            <a:avLst/>
          </a:prstGeom>
          <a:noFill/>
          <a:ln>
            <a:noFill/>
          </a:ln>
        </p:spPr>
        <p:txBody>
          <a:bodyPr anchorCtr="0" anchor="t" bIns="0" lIns="0" spcFirstLastPara="1" rIns="0" wrap="square" tIns="100950">
            <a:spAutoFit/>
          </a:bodyPr>
          <a:lstStyle/>
          <a:p>
            <a:pPr indent="-342900" lvl="0" marL="355600" marR="0" rtl="0" algn="l">
              <a:lnSpc>
                <a:spcPct val="100000"/>
              </a:lnSpc>
              <a:spcBef>
                <a:spcPts val="0"/>
              </a:spcBef>
              <a:spcAft>
                <a:spcPts val="0"/>
              </a:spcAft>
              <a:buClr>
                <a:srgbClr val="C5D1D6"/>
              </a:buClr>
              <a:buSzPts val="1700"/>
              <a:buFont typeface="Noto Sans Symbols"/>
              <a:buChar char="▪"/>
            </a:pPr>
            <a:r>
              <a:rPr b="1" lang="en-US" sz="1800">
                <a:solidFill>
                  <a:srgbClr val="FFFFFF"/>
                </a:solidFill>
                <a:latin typeface="Overlock"/>
                <a:ea typeface="Overlock"/>
                <a:cs typeface="Overlock"/>
                <a:sym typeface="Overlock"/>
              </a:rPr>
              <a:t>ROR – ROR Destination, Count</a:t>
            </a:r>
            <a:endParaRPr sz="1800">
              <a:latin typeface="Overlock"/>
              <a:ea typeface="Overlock"/>
              <a:cs typeface="Overlock"/>
              <a:sym typeface="Overlock"/>
            </a:endParaRPr>
          </a:p>
          <a:p>
            <a:pPr indent="0" lvl="0" marL="354965" marR="5080" rtl="0" algn="l">
              <a:lnSpc>
                <a:spcPct val="100000"/>
              </a:lnSpc>
              <a:spcBef>
                <a:spcPts val="695"/>
              </a:spcBef>
              <a:spcAft>
                <a:spcPts val="0"/>
              </a:spcAft>
              <a:buNone/>
            </a:pPr>
            <a:r>
              <a:rPr b="1" lang="en-US" sz="1800">
                <a:solidFill>
                  <a:srgbClr val="FFFFFF"/>
                </a:solidFill>
                <a:latin typeface="Overlock"/>
                <a:ea typeface="Overlock"/>
                <a:cs typeface="Overlock"/>
                <a:sym typeface="Overlock"/>
              </a:rPr>
              <a:t>This instruction rotates all the bits in a specified word or byte some number of  bit positions to right. The operation is desired as a rotate rather than shift,  because the bit moved out of the LSB is rotated around into the MSB. The data  bit moved out of the LSB is also copied into CF. In the case of multiple bit  rotates, CF will contain a copy of the bit most recently moved out of the LSB.</a:t>
            </a:r>
            <a:endParaRPr sz="1800">
              <a:latin typeface="Overlock"/>
              <a:ea typeface="Overlock"/>
              <a:cs typeface="Overlock"/>
              <a:sym typeface="Overlock"/>
            </a:endParaRPr>
          </a:p>
          <a:p>
            <a:pPr indent="0" lvl="0" marL="1772920" marR="0" rtl="0" algn="l">
              <a:lnSpc>
                <a:spcPct val="100000"/>
              </a:lnSpc>
              <a:spcBef>
                <a:spcPts val="710"/>
              </a:spcBef>
              <a:spcAft>
                <a:spcPts val="0"/>
              </a:spcAft>
              <a:buNone/>
            </a:pPr>
            <a:r>
              <a:rPr b="1" lang="en-US" sz="1800">
                <a:solidFill>
                  <a:srgbClr val="FFFFFF"/>
                </a:solidFill>
                <a:latin typeface="Overlock"/>
                <a:ea typeface="Overlock"/>
                <a:cs typeface="Overlock"/>
                <a:sym typeface="Overlock"/>
              </a:rPr>
              <a:t>CF	MSB</a:t>
            </a:r>
            <a:r>
              <a:rPr b="1" lang="en-US" sz="1800" u="sng">
                <a:solidFill>
                  <a:srgbClr val="FFFFFF"/>
                </a:solidFill>
                <a:latin typeface="Overlock"/>
                <a:ea typeface="Overlock"/>
                <a:cs typeface="Overlock"/>
                <a:sym typeface="Overlock"/>
              </a:rPr>
              <a:t> 	</a:t>
            </a:r>
            <a:r>
              <a:rPr lang="en-US" sz="1800">
                <a:solidFill>
                  <a:srgbClr val="FFFFFF"/>
                </a:solidFill>
                <a:latin typeface="Teko"/>
                <a:ea typeface="Teko"/>
                <a:cs typeface="Teko"/>
                <a:sym typeface="Teko"/>
              </a:rPr>
              <a:t>&gt;</a:t>
            </a:r>
            <a:r>
              <a:rPr b="1" lang="en-US" sz="1800">
                <a:solidFill>
                  <a:srgbClr val="FFFFFF"/>
                </a:solidFill>
                <a:latin typeface="Overlock"/>
                <a:ea typeface="Overlock"/>
                <a:cs typeface="Overlock"/>
                <a:sym typeface="Overlock"/>
              </a:rPr>
              <a:t>LSB</a:t>
            </a:r>
            <a:endParaRPr sz="1800">
              <a:latin typeface="Overlock"/>
              <a:ea typeface="Overlock"/>
              <a:cs typeface="Overlock"/>
              <a:sym typeface="Overlock"/>
            </a:endParaRPr>
          </a:p>
        </p:txBody>
      </p:sp>
      <p:sp>
        <p:nvSpPr>
          <p:cNvPr id="140" name="Google Shape;140;p18"/>
          <p:cNvSpPr/>
          <p:nvPr/>
        </p:nvSpPr>
        <p:spPr>
          <a:xfrm>
            <a:off x="1752600" y="3072638"/>
            <a:ext cx="838200" cy="103505"/>
          </a:xfrm>
          <a:custGeom>
            <a:rect b="b" l="l" r="r" t="t"/>
            <a:pathLst>
              <a:path extrusionOk="0" h="103505" w="838200">
                <a:moveTo>
                  <a:pt x="88645" y="0"/>
                </a:moveTo>
                <a:lnTo>
                  <a:pt x="85725" y="1777"/>
                </a:lnTo>
                <a:lnTo>
                  <a:pt x="0" y="51562"/>
                </a:lnTo>
                <a:lnTo>
                  <a:pt x="88518" y="103377"/>
                </a:lnTo>
                <a:lnTo>
                  <a:pt x="92456" y="102362"/>
                </a:lnTo>
                <a:lnTo>
                  <a:pt x="94106" y="99440"/>
                </a:lnTo>
                <a:lnTo>
                  <a:pt x="95885" y="96392"/>
                </a:lnTo>
                <a:lnTo>
                  <a:pt x="94868" y="92456"/>
                </a:lnTo>
                <a:lnTo>
                  <a:pt x="91948" y="90677"/>
                </a:lnTo>
                <a:lnTo>
                  <a:pt x="36017" y="57958"/>
                </a:lnTo>
                <a:lnTo>
                  <a:pt x="12573" y="57912"/>
                </a:lnTo>
                <a:lnTo>
                  <a:pt x="12573" y="45212"/>
                </a:lnTo>
                <a:lnTo>
                  <a:pt x="36139" y="45212"/>
                </a:lnTo>
                <a:lnTo>
                  <a:pt x="95123" y="11049"/>
                </a:lnTo>
                <a:lnTo>
                  <a:pt x="96138" y="7112"/>
                </a:lnTo>
                <a:lnTo>
                  <a:pt x="92582" y="1015"/>
                </a:lnTo>
                <a:lnTo>
                  <a:pt x="88645" y="0"/>
                </a:lnTo>
                <a:close/>
              </a:path>
              <a:path extrusionOk="0" h="103505" w="838200">
                <a:moveTo>
                  <a:pt x="36058" y="45258"/>
                </a:moveTo>
                <a:lnTo>
                  <a:pt x="25129" y="51589"/>
                </a:lnTo>
                <a:lnTo>
                  <a:pt x="36017" y="57958"/>
                </a:lnTo>
                <a:lnTo>
                  <a:pt x="838200" y="59562"/>
                </a:lnTo>
                <a:lnTo>
                  <a:pt x="838200" y="46862"/>
                </a:lnTo>
                <a:lnTo>
                  <a:pt x="36058" y="45258"/>
                </a:lnTo>
                <a:close/>
              </a:path>
              <a:path extrusionOk="0" h="103505" w="838200">
                <a:moveTo>
                  <a:pt x="12573" y="45212"/>
                </a:moveTo>
                <a:lnTo>
                  <a:pt x="12573" y="57912"/>
                </a:lnTo>
                <a:lnTo>
                  <a:pt x="36017" y="57958"/>
                </a:lnTo>
                <a:lnTo>
                  <a:pt x="34418" y="57023"/>
                </a:lnTo>
                <a:lnTo>
                  <a:pt x="15748" y="57023"/>
                </a:lnTo>
                <a:lnTo>
                  <a:pt x="15748" y="46100"/>
                </a:lnTo>
                <a:lnTo>
                  <a:pt x="34605" y="46100"/>
                </a:lnTo>
                <a:lnTo>
                  <a:pt x="36058" y="45258"/>
                </a:lnTo>
                <a:lnTo>
                  <a:pt x="12573" y="45212"/>
                </a:lnTo>
                <a:close/>
              </a:path>
              <a:path extrusionOk="0" h="103505" w="838200">
                <a:moveTo>
                  <a:pt x="15748" y="46100"/>
                </a:moveTo>
                <a:lnTo>
                  <a:pt x="15748" y="57023"/>
                </a:lnTo>
                <a:lnTo>
                  <a:pt x="25129" y="51589"/>
                </a:lnTo>
                <a:lnTo>
                  <a:pt x="15748" y="46100"/>
                </a:lnTo>
                <a:close/>
              </a:path>
              <a:path extrusionOk="0" h="103505" w="838200">
                <a:moveTo>
                  <a:pt x="25129" y="51589"/>
                </a:moveTo>
                <a:lnTo>
                  <a:pt x="15748" y="57023"/>
                </a:lnTo>
                <a:lnTo>
                  <a:pt x="34418" y="57023"/>
                </a:lnTo>
                <a:lnTo>
                  <a:pt x="25129" y="51589"/>
                </a:lnTo>
                <a:close/>
              </a:path>
              <a:path extrusionOk="0" h="103505" w="838200">
                <a:moveTo>
                  <a:pt x="34605" y="46100"/>
                </a:moveTo>
                <a:lnTo>
                  <a:pt x="15748" y="46100"/>
                </a:lnTo>
                <a:lnTo>
                  <a:pt x="25129" y="51589"/>
                </a:lnTo>
                <a:lnTo>
                  <a:pt x="34605" y="46100"/>
                </a:lnTo>
                <a:close/>
              </a:path>
              <a:path extrusionOk="0" h="103505" w="838200">
                <a:moveTo>
                  <a:pt x="36139" y="45212"/>
                </a:moveTo>
                <a:lnTo>
                  <a:pt x="12573" y="45212"/>
                </a:lnTo>
                <a:lnTo>
                  <a:pt x="36058" y="45258"/>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141" name="Google Shape;141;p18"/>
          <p:cNvGrpSpPr/>
          <p:nvPr/>
        </p:nvGrpSpPr>
        <p:grpSpPr>
          <a:xfrm>
            <a:off x="2819400" y="3200400"/>
            <a:ext cx="2948813" cy="687705"/>
            <a:chOff x="2819400" y="3200400"/>
            <a:chExt cx="2948813" cy="687705"/>
          </a:xfrm>
        </p:grpSpPr>
        <p:sp>
          <p:nvSpPr>
            <p:cNvPr id="142" name="Google Shape;142;p18"/>
            <p:cNvSpPr/>
            <p:nvPr/>
          </p:nvSpPr>
          <p:spPr>
            <a:xfrm>
              <a:off x="2819400" y="3200400"/>
              <a:ext cx="1905" cy="685800"/>
            </a:xfrm>
            <a:custGeom>
              <a:rect b="b" l="l" r="r" t="t"/>
              <a:pathLst>
                <a:path extrusionOk="0" h="685800" w="1905">
                  <a:moveTo>
                    <a:pt x="1650" y="0"/>
                  </a:moveTo>
                  <a:lnTo>
                    <a:pt x="0" y="685800"/>
                  </a:lnTo>
                </a:path>
              </a:pathLst>
            </a:custGeom>
            <a:noFill/>
            <a:ln cap="flat" cmpd="sng" w="121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3" name="Google Shape;143;p18"/>
            <p:cNvSpPr/>
            <p:nvPr/>
          </p:nvSpPr>
          <p:spPr>
            <a:xfrm>
              <a:off x="2819400" y="3886200"/>
              <a:ext cx="2895600" cy="1905"/>
            </a:xfrm>
            <a:custGeom>
              <a:rect b="b" l="l" r="r" t="t"/>
              <a:pathLst>
                <a:path extrusionOk="0" h="1904" w="2895600">
                  <a:moveTo>
                    <a:pt x="2895600" y="1650"/>
                  </a:moveTo>
                  <a:lnTo>
                    <a:pt x="0" y="0"/>
                  </a:lnTo>
                </a:path>
              </a:pathLst>
            </a:custGeom>
            <a:noFill/>
            <a:ln cap="flat" cmpd="sng" w="121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4" name="Google Shape;144;p18"/>
            <p:cNvSpPr/>
            <p:nvPr/>
          </p:nvSpPr>
          <p:spPr>
            <a:xfrm>
              <a:off x="5664708" y="3200400"/>
              <a:ext cx="103505" cy="685800"/>
            </a:xfrm>
            <a:custGeom>
              <a:rect b="b" l="l" r="r" t="t"/>
              <a:pathLst>
                <a:path extrusionOk="0" h="685800" w="103504">
                  <a:moveTo>
                    <a:pt x="51791" y="25110"/>
                  </a:moveTo>
                  <a:lnTo>
                    <a:pt x="45414" y="35995"/>
                  </a:lnTo>
                  <a:lnTo>
                    <a:pt x="43941" y="685800"/>
                  </a:lnTo>
                  <a:lnTo>
                    <a:pt x="56641" y="685800"/>
                  </a:lnTo>
                  <a:lnTo>
                    <a:pt x="58112" y="35995"/>
                  </a:lnTo>
                  <a:lnTo>
                    <a:pt x="51791" y="25110"/>
                  </a:lnTo>
                  <a:close/>
                </a:path>
                <a:path extrusionOk="0" h="685800" w="103504">
                  <a:moveTo>
                    <a:pt x="59118" y="12573"/>
                  </a:moveTo>
                  <a:lnTo>
                    <a:pt x="58165" y="12573"/>
                  </a:lnTo>
                  <a:lnTo>
                    <a:pt x="58114" y="35998"/>
                  </a:lnTo>
                  <a:lnTo>
                    <a:pt x="90677" y="92075"/>
                  </a:lnTo>
                  <a:lnTo>
                    <a:pt x="92328" y="95123"/>
                  </a:lnTo>
                  <a:lnTo>
                    <a:pt x="96265" y="96138"/>
                  </a:lnTo>
                  <a:lnTo>
                    <a:pt x="102362" y="92583"/>
                  </a:lnTo>
                  <a:lnTo>
                    <a:pt x="103377" y="88773"/>
                  </a:lnTo>
                  <a:lnTo>
                    <a:pt x="59118" y="12573"/>
                  </a:lnTo>
                  <a:close/>
                </a:path>
                <a:path extrusionOk="0" h="685800" w="103504">
                  <a:moveTo>
                    <a:pt x="51815" y="0"/>
                  </a:moveTo>
                  <a:lnTo>
                    <a:pt x="0" y="88519"/>
                  </a:lnTo>
                  <a:lnTo>
                    <a:pt x="1015" y="92328"/>
                  </a:lnTo>
                  <a:lnTo>
                    <a:pt x="4063" y="94107"/>
                  </a:lnTo>
                  <a:lnTo>
                    <a:pt x="6984" y="95885"/>
                  </a:lnTo>
                  <a:lnTo>
                    <a:pt x="10921" y="94869"/>
                  </a:lnTo>
                  <a:lnTo>
                    <a:pt x="45412" y="35998"/>
                  </a:lnTo>
                  <a:lnTo>
                    <a:pt x="45465" y="12573"/>
                  </a:lnTo>
                  <a:lnTo>
                    <a:pt x="59118" y="12573"/>
                  </a:lnTo>
                  <a:lnTo>
                    <a:pt x="51815" y="0"/>
                  </a:lnTo>
                  <a:close/>
                </a:path>
                <a:path extrusionOk="0" h="685800" w="103504">
                  <a:moveTo>
                    <a:pt x="58165" y="12573"/>
                  </a:moveTo>
                  <a:lnTo>
                    <a:pt x="45465" y="12573"/>
                  </a:lnTo>
                  <a:lnTo>
                    <a:pt x="45412" y="35998"/>
                  </a:lnTo>
                  <a:lnTo>
                    <a:pt x="51791" y="25110"/>
                  </a:lnTo>
                  <a:lnTo>
                    <a:pt x="46354" y="15748"/>
                  </a:lnTo>
                  <a:lnTo>
                    <a:pt x="58158" y="15748"/>
                  </a:lnTo>
                  <a:lnTo>
                    <a:pt x="58165" y="12573"/>
                  </a:lnTo>
                  <a:close/>
                </a:path>
                <a:path extrusionOk="0" h="685800" w="103504">
                  <a:moveTo>
                    <a:pt x="58158" y="15748"/>
                  </a:moveTo>
                  <a:lnTo>
                    <a:pt x="57276" y="15748"/>
                  </a:lnTo>
                  <a:lnTo>
                    <a:pt x="51791" y="25110"/>
                  </a:lnTo>
                  <a:lnTo>
                    <a:pt x="58112" y="35995"/>
                  </a:lnTo>
                  <a:lnTo>
                    <a:pt x="58158" y="15748"/>
                  </a:lnTo>
                  <a:close/>
                </a:path>
                <a:path extrusionOk="0" h="685800" w="103504">
                  <a:moveTo>
                    <a:pt x="57276" y="15748"/>
                  </a:moveTo>
                  <a:lnTo>
                    <a:pt x="46354" y="15748"/>
                  </a:lnTo>
                  <a:lnTo>
                    <a:pt x="51791" y="25110"/>
                  </a:lnTo>
                  <a:lnTo>
                    <a:pt x="57276" y="15748"/>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145" name="Google Shape;145;p18"/>
          <p:cNvGrpSpPr/>
          <p:nvPr/>
        </p:nvGrpSpPr>
        <p:grpSpPr>
          <a:xfrm>
            <a:off x="2387981" y="6172174"/>
            <a:ext cx="3784600" cy="459131"/>
            <a:chOff x="2387981" y="6172174"/>
            <a:chExt cx="3784600" cy="459131"/>
          </a:xfrm>
        </p:grpSpPr>
        <p:sp>
          <p:nvSpPr>
            <p:cNvPr id="146" name="Google Shape;146;p18"/>
            <p:cNvSpPr/>
            <p:nvPr/>
          </p:nvSpPr>
          <p:spPr>
            <a:xfrm>
              <a:off x="2438399" y="6629400"/>
              <a:ext cx="3733800" cy="1905"/>
            </a:xfrm>
            <a:custGeom>
              <a:rect b="b" l="l" r="r" t="t"/>
              <a:pathLst>
                <a:path extrusionOk="0" h="1904" w="3733800">
                  <a:moveTo>
                    <a:pt x="3733800" y="1587"/>
                  </a:moveTo>
                  <a:lnTo>
                    <a:pt x="0" y="0"/>
                  </a:lnTo>
                </a:path>
              </a:pathLst>
            </a:custGeom>
            <a:noFill/>
            <a:ln cap="flat" cmpd="sng" w="121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7" name="Google Shape;147;p18"/>
            <p:cNvSpPr/>
            <p:nvPr/>
          </p:nvSpPr>
          <p:spPr>
            <a:xfrm>
              <a:off x="2387981" y="6172174"/>
              <a:ext cx="1094105" cy="457834"/>
            </a:xfrm>
            <a:custGeom>
              <a:rect b="b" l="l" r="r" t="t"/>
              <a:pathLst>
                <a:path extrusionOk="0" h="457834" w="1094104">
                  <a:moveTo>
                    <a:pt x="103378" y="88811"/>
                  </a:moveTo>
                  <a:lnTo>
                    <a:pt x="101600" y="85775"/>
                  </a:lnTo>
                  <a:lnTo>
                    <a:pt x="59220" y="12573"/>
                  </a:lnTo>
                  <a:lnTo>
                    <a:pt x="51943" y="0"/>
                  </a:lnTo>
                  <a:lnTo>
                    <a:pt x="0" y="88442"/>
                  </a:lnTo>
                  <a:lnTo>
                    <a:pt x="1016" y="92341"/>
                  </a:lnTo>
                  <a:lnTo>
                    <a:pt x="7112" y="95897"/>
                  </a:lnTo>
                  <a:lnTo>
                    <a:pt x="10922" y="94881"/>
                  </a:lnTo>
                  <a:lnTo>
                    <a:pt x="45504" y="36055"/>
                  </a:lnTo>
                  <a:lnTo>
                    <a:pt x="44069" y="457200"/>
                  </a:lnTo>
                  <a:lnTo>
                    <a:pt x="56769" y="457250"/>
                  </a:lnTo>
                  <a:lnTo>
                    <a:pt x="58191" y="36055"/>
                  </a:lnTo>
                  <a:lnTo>
                    <a:pt x="90792" y="92341"/>
                  </a:lnTo>
                  <a:lnTo>
                    <a:pt x="92456" y="95173"/>
                  </a:lnTo>
                  <a:lnTo>
                    <a:pt x="96266" y="96202"/>
                  </a:lnTo>
                  <a:lnTo>
                    <a:pt x="102362" y="92697"/>
                  </a:lnTo>
                  <a:lnTo>
                    <a:pt x="103378" y="88811"/>
                  </a:lnTo>
                  <a:close/>
                </a:path>
                <a:path extrusionOk="0" h="457834" w="1094104">
                  <a:moveTo>
                    <a:pt x="1093978" y="88811"/>
                  </a:moveTo>
                  <a:lnTo>
                    <a:pt x="1092200" y="85775"/>
                  </a:lnTo>
                  <a:lnTo>
                    <a:pt x="1049820" y="12573"/>
                  </a:lnTo>
                  <a:lnTo>
                    <a:pt x="1042543" y="0"/>
                  </a:lnTo>
                  <a:lnTo>
                    <a:pt x="990600" y="88442"/>
                  </a:lnTo>
                  <a:lnTo>
                    <a:pt x="991616" y="92341"/>
                  </a:lnTo>
                  <a:lnTo>
                    <a:pt x="997712" y="95897"/>
                  </a:lnTo>
                  <a:lnTo>
                    <a:pt x="1001522" y="94881"/>
                  </a:lnTo>
                  <a:lnTo>
                    <a:pt x="1036104" y="36055"/>
                  </a:lnTo>
                  <a:lnTo>
                    <a:pt x="1034669" y="457200"/>
                  </a:lnTo>
                  <a:lnTo>
                    <a:pt x="1047369" y="457250"/>
                  </a:lnTo>
                  <a:lnTo>
                    <a:pt x="1048791" y="36055"/>
                  </a:lnTo>
                  <a:lnTo>
                    <a:pt x="1081392" y="92341"/>
                  </a:lnTo>
                  <a:lnTo>
                    <a:pt x="1083056" y="95173"/>
                  </a:lnTo>
                  <a:lnTo>
                    <a:pt x="1086866" y="96202"/>
                  </a:lnTo>
                  <a:lnTo>
                    <a:pt x="1092962" y="92697"/>
                  </a:lnTo>
                  <a:lnTo>
                    <a:pt x="1093978" y="88811"/>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8" name="Google Shape;148;p18"/>
            <p:cNvSpPr/>
            <p:nvPr/>
          </p:nvSpPr>
          <p:spPr>
            <a:xfrm>
              <a:off x="6170676" y="6173724"/>
              <a:ext cx="1905" cy="457200"/>
            </a:xfrm>
            <a:custGeom>
              <a:rect b="b" l="l" r="r" t="t"/>
              <a:pathLst>
                <a:path extrusionOk="0" h="457200" w="1904">
                  <a:moveTo>
                    <a:pt x="1650" y="0"/>
                  </a:moveTo>
                  <a:lnTo>
                    <a:pt x="0" y="457200"/>
                  </a:lnTo>
                </a:path>
              </a:pathLst>
            </a:custGeom>
            <a:noFill/>
            <a:ln cap="flat" cmpd="sng" w="121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nvSpPr>
        <p:spPr>
          <a:xfrm>
            <a:off x="528319" y="1389128"/>
            <a:ext cx="8531860" cy="4000500"/>
          </a:xfrm>
          <a:prstGeom prst="rect">
            <a:avLst/>
          </a:prstGeom>
          <a:noFill/>
          <a:ln>
            <a:noFill/>
          </a:ln>
        </p:spPr>
        <p:txBody>
          <a:bodyPr anchorCtr="0" anchor="t" bIns="0" lIns="0" spcFirstLastPara="1" rIns="0" wrap="square" tIns="100325">
            <a:spAutoFit/>
          </a:bodyPr>
          <a:lstStyle/>
          <a:p>
            <a:pPr indent="-342265" lvl="0" marL="342265" marR="4860925" rtl="0" algn="r">
              <a:lnSpc>
                <a:spcPct val="100000"/>
              </a:lnSpc>
              <a:spcBef>
                <a:spcPts val="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SAL – SAL Destination, Count</a:t>
            </a:r>
            <a:endParaRPr sz="2000">
              <a:latin typeface="Overlock"/>
              <a:ea typeface="Overlock"/>
              <a:cs typeface="Overlock"/>
              <a:sym typeface="Overlock"/>
            </a:endParaRPr>
          </a:p>
          <a:p>
            <a:pPr indent="0" lvl="0" marL="0" marR="4834890" rtl="0" algn="r">
              <a:lnSpc>
                <a:spcPct val="100000"/>
              </a:lnSpc>
              <a:spcBef>
                <a:spcPts val="695"/>
              </a:spcBef>
              <a:spcAft>
                <a:spcPts val="0"/>
              </a:spcAft>
              <a:buNone/>
            </a:pPr>
            <a:r>
              <a:rPr b="1" lang="en-US" sz="2000">
                <a:solidFill>
                  <a:srgbClr val="FFFFFF"/>
                </a:solidFill>
                <a:latin typeface="Overlock"/>
                <a:ea typeface="Overlock"/>
                <a:cs typeface="Overlock"/>
                <a:sym typeface="Overlock"/>
              </a:rPr>
              <a:t>SHL – SHL Destination, Count</a:t>
            </a:r>
            <a:endParaRPr sz="2000">
              <a:latin typeface="Overlock"/>
              <a:ea typeface="Overlock"/>
              <a:cs typeface="Overlock"/>
              <a:sym typeface="Overlock"/>
            </a:endParaRPr>
          </a:p>
          <a:p>
            <a:pPr indent="0" lvl="0" marL="354965" marR="5080" rtl="0" algn="l">
              <a:lnSpc>
                <a:spcPct val="100000"/>
              </a:lnSpc>
              <a:spcBef>
                <a:spcPts val="700"/>
              </a:spcBef>
              <a:spcAft>
                <a:spcPts val="0"/>
              </a:spcAft>
              <a:buNone/>
            </a:pPr>
            <a:r>
              <a:rPr b="1" lang="en-US" sz="2000">
                <a:solidFill>
                  <a:srgbClr val="FFFFFF"/>
                </a:solidFill>
                <a:latin typeface="Overlock"/>
                <a:ea typeface="Overlock"/>
                <a:cs typeface="Overlock"/>
                <a:sym typeface="Overlock"/>
              </a:rPr>
              <a:t>SAL and SHL are two mnemonics for the same instruction. This  instruction shifts each bit in the specified destination some number of bit  positions to the left.</a:t>
            </a:r>
            <a:endParaRPr sz="2000">
              <a:latin typeface="Overlock"/>
              <a:ea typeface="Overlock"/>
              <a:cs typeface="Overlock"/>
              <a:sym typeface="Overlock"/>
            </a:endParaRPr>
          </a:p>
          <a:p>
            <a:pPr indent="-342265" lvl="0" marL="342265" marR="4817110" rtl="0" algn="r">
              <a:lnSpc>
                <a:spcPct val="100000"/>
              </a:lnSpc>
              <a:spcBef>
                <a:spcPts val="71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SAR – SAR Destination, Count</a:t>
            </a:r>
            <a:endParaRPr sz="2000">
              <a:latin typeface="Overlock"/>
              <a:ea typeface="Overlock"/>
              <a:cs typeface="Overlock"/>
              <a:sym typeface="Overlock"/>
            </a:endParaRPr>
          </a:p>
          <a:p>
            <a:pPr indent="0" lvl="0" marL="354965" marR="168275" rtl="0" algn="l">
              <a:lnSpc>
                <a:spcPct val="100000"/>
              </a:lnSpc>
              <a:spcBef>
                <a:spcPts val="695"/>
              </a:spcBef>
              <a:spcAft>
                <a:spcPts val="0"/>
              </a:spcAft>
              <a:buNone/>
            </a:pPr>
            <a:r>
              <a:rPr b="1" lang="en-US" sz="2000">
                <a:solidFill>
                  <a:srgbClr val="FFFFFF"/>
                </a:solidFill>
                <a:latin typeface="Overlock"/>
                <a:ea typeface="Overlock"/>
                <a:cs typeface="Overlock"/>
                <a:sym typeface="Overlock"/>
              </a:rPr>
              <a:t>This instruction shifts each bit in the specified destination some number  of bit positions to the right.</a:t>
            </a:r>
            <a:endParaRPr sz="2000">
              <a:latin typeface="Overlock"/>
              <a:ea typeface="Overlock"/>
              <a:cs typeface="Overlock"/>
              <a:sym typeface="Overlock"/>
            </a:endParaRPr>
          </a:p>
          <a:p>
            <a:pPr indent="-342265" lvl="0" marL="342265" marR="4791075" rtl="0" algn="r">
              <a:lnSpc>
                <a:spcPct val="100000"/>
              </a:lnSpc>
              <a:spcBef>
                <a:spcPts val="695"/>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SHR – SHR Destination, Count</a:t>
            </a:r>
            <a:endParaRPr sz="2000">
              <a:latin typeface="Overlock"/>
              <a:ea typeface="Overlock"/>
              <a:cs typeface="Overlock"/>
              <a:sym typeface="Overlock"/>
            </a:endParaRPr>
          </a:p>
          <a:p>
            <a:pPr indent="0" lvl="0" marL="354965" marR="0" rtl="0" algn="l">
              <a:lnSpc>
                <a:spcPct val="100000"/>
              </a:lnSpc>
              <a:spcBef>
                <a:spcPts val="710"/>
              </a:spcBef>
              <a:spcAft>
                <a:spcPts val="0"/>
              </a:spcAft>
              <a:buNone/>
            </a:pPr>
            <a:r>
              <a:rPr b="1" lang="en-US" sz="2000">
                <a:solidFill>
                  <a:srgbClr val="FFFFFF"/>
                </a:solidFill>
                <a:latin typeface="Overlock"/>
                <a:ea typeface="Overlock"/>
                <a:cs typeface="Overlock"/>
                <a:sym typeface="Overlock"/>
              </a:rPr>
              <a:t>This instruction shifts each bit in the specified destination some number</a:t>
            </a:r>
            <a:endParaRPr sz="2000">
              <a:latin typeface="Overlock"/>
              <a:ea typeface="Overlock"/>
              <a:cs typeface="Overlock"/>
              <a:sym typeface="Overlock"/>
            </a:endParaRPr>
          </a:p>
          <a:p>
            <a:pPr indent="0" lvl="0" marL="354965" marR="0" rtl="0" algn="l">
              <a:lnSpc>
                <a:spcPct val="100000"/>
              </a:lnSpc>
              <a:spcBef>
                <a:spcPts val="0"/>
              </a:spcBef>
              <a:spcAft>
                <a:spcPts val="0"/>
              </a:spcAft>
              <a:buNone/>
            </a:pPr>
            <a:r>
              <a:rPr b="1" lang="en-US" sz="2000">
                <a:solidFill>
                  <a:srgbClr val="FFFFFF"/>
                </a:solidFill>
                <a:latin typeface="Overlock"/>
                <a:ea typeface="Overlock"/>
                <a:cs typeface="Overlock"/>
                <a:sym typeface="Overlock"/>
              </a:rPr>
              <a:t>of bit positions to the right.</a:t>
            </a:r>
            <a:endParaRPr sz="2000">
              <a:latin typeface="Overlock"/>
              <a:ea typeface="Overlock"/>
              <a:cs typeface="Overlock"/>
              <a:sym typeface="Overlock"/>
            </a:endParaRPr>
          </a:p>
        </p:txBody>
      </p:sp>
      <p:sp>
        <p:nvSpPr>
          <p:cNvPr id="154" name="Google Shape;154;p19"/>
          <p:cNvSpPr txBox="1"/>
          <p:nvPr>
            <p:ph type="title"/>
          </p:nvPr>
        </p:nvSpPr>
        <p:spPr>
          <a:xfrm>
            <a:off x="993444" y="522478"/>
            <a:ext cx="690181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SHIFT AND ROTATE INSTRUCTIONS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840739" y="328929"/>
            <a:ext cx="7462520" cy="112268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STRING MANIPULATION  INSTRUCTIONS</a:t>
            </a:r>
            <a:endParaRPr/>
          </a:p>
        </p:txBody>
      </p:sp>
      <p:sp>
        <p:nvSpPr>
          <p:cNvPr id="160" name="Google Shape;160;p20"/>
          <p:cNvSpPr txBox="1"/>
          <p:nvPr/>
        </p:nvSpPr>
        <p:spPr>
          <a:xfrm>
            <a:off x="452119" y="1628901"/>
            <a:ext cx="6842125" cy="4925060"/>
          </a:xfrm>
          <a:prstGeom prst="rect">
            <a:avLst/>
          </a:prstGeom>
          <a:noFill/>
          <a:ln>
            <a:noFill/>
          </a:ln>
        </p:spPr>
        <p:txBody>
          <a:bodyPr anchorCtr="0" anchor="t" bIns="0" lIns="0" spcFirstLastPara="1" rIns="0" wrap="square" tIns="13325">
            <a:spAutoFit/>
          </a:bodyPr>
          <a:lstStyle/>
          <a:p>
            <a:pPr indent="-342900" lvl="0" marL="355600" marR="0" rtl="0" algn="l">
              <a:lnSpc>
                <a:spcPct val="100000"/>
              </a:lnSpc>
              <a:spcBef>
                <a:spcPts val="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CMPS Destination, Source:</a:t>
            </a:r>
            <a:endParaRPr sz="2000">
              <a:latin typeface="Overlock"/>
              <a:ea typeface="Overlock"/>
              <a:cs typeface="Overlock"/>
              <a:sym typeface="Overlock"/>
            </a:endParaRPr>
          </a:p>
          <a:p>
            <a:pPr indent="0" lvl="0" marL="0" marR="0" rtl="0" algn="l">
              <a:lnSpc>
                <a:spcPct val="100000"/>
              </a:lnSpc>
              <a:spcBef>
                <a:spcPts val="5"/>
              </a:spcBef>
              <a:spcAft>
                <a:spcPts val="0"/>
              </a:spcAft>
              <a:buClr>
                <a:srgbClr val="C5D1D6"/>
              </a:buClr>
              <a:buSzPts val="1850"/>
              <a:buFont typeface="Noto Sans Symbols"/>
              <a:buNone/>
            </a:pPr>
            <a:r>
              <a:t/>
            </a:r>
            <a:endParaRPr sz="1850">
              <a:latin typeface="Overlock"/>
              <a:ea typeface="Overlock"/>
              <a:cs typeface="Overlock"/>
              <a:sym typeface="Overlock"/>
            </a:endParaRPr>
          </a:p>
          <a:p>
            <a:pPr indent="0" lvl="0" marL="355600" marR="0" rtl="0" algn="l">
              <a:lnSpc>
                <a:spcPct val="100000"/>
              </a:lnSpc>
              <a:spcBef>
                <a:spcPts val="5"/>
              </a:spcBef>
              <a:spcAft>
                <a:spcPts val="0"/>
              </a:spcAft>
              <a:buNone/>
            </a:pPr>
            <a:r>
              <a:rPr b="1" lang="en-US" sz="1800">
                <a:solidFill>
                  <a:srgbClr val="FFFFFF"/>
                </a:solidFill>
                <a:latin typeface="Overlock"/>
                <a:ea typeface="Overlock"/>
                <a:cs typeface="Overlock"/>
                <a:sym typeface="Overlock"/>
              </a:rPr>
              <a:t>It compares the string bytes or words.</a:t>
            </a:r>
            <a:endParaRPr sz="1800">
              <a:latin typeface="Overlock"/>
              <a:ea typeface="Overlock"/>
              <a:cs typeface="Overlock"/>
              <a:sym typeface="Overlock"/>
            </a:endParaRPr>
          </a:p>
          <a:p>
            <a:pPr indent="0" lvl="0" marL="0" marR="0" rtl="0" algn="l">
              <a:lnSpc>
                <a:spcPct val="100000"/>
              </a:lnSpc>
              <a:spcBef>
                <a:spcPts val="15"/>
              </a:spcBef>
              <a:spcAft>
                <a:spcPts val="0"/>
              </a:spcAft>
              <a:buNone/>
            </a:pPr>
            <a:r>
              <a:t/>
            </a:r>
            <a:endParaRPr sz="1700">
              <a:latin typeface="Overlock"/>
              <a:ea typeface="Overlock"/>
              <a:cs typeface="Overlock"/>
              <a:sym typeface="Overlock"/>
            </a:endParaRPr>
          </a:p>
          <a:p>
            <a:pPr indent="-342900" lvl="0" marL="355600" marR="0" rtl="0" algn="l">
              <a:lnSpc>
                <a:spcPct val="100000"/>
              </a:lnSpc>
              <a:spcBef>
                <a:spcPts val="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SCAS String:</a:t>
            </a:r>
            <a:endParaRPr sz="2000">
              <a:latin typeface="Overlock"/>
              <a:ea typeface="Overlock"/>
              <a:cs typeface="Overlock"/>
              <a:sym typeface="Overlock"/>
            </a:endParaRPr>
          </a:p>
          <a:p>
            <a:pPr indent="0" lvl="0" marL="398145" marR="0" rtl="0" algn="l">
              <a:lnSpc>
                <a:spcPct val="100000"/>
              </a:lnSpc>
              <a:spcBef>
                <a:spcPts val="1639"/>
              </a:spcBef>
              <a:spcAft>
                <a:spcPts val="0"/>
              </a:spcAft>
              <a:buNone/>
            </a:pPr>
            <a:r>
              <a:rPr b="1" lang="en-US" sz="1800">
                <a:solidFill>
                  <a:srgbClr val="FFFFFF"/>
                </a:solidFill>
                <a:latin typeface="Overlock"/>
                <a:ea typeface="Overlock"/>
                <a:cs typeface="Overlock"/>
                <a:sym typeface="Overlock"/>
              </a:rPr>
              <a:t>It scans a string.</a:t>
            </a:r>
            <a:endParaRPr sz="1800">
              <a:latin typeface="Overlock"/>
              <a:ea typeface="Overlock"/>
              <a:cs typeface="Overlock"/>
              <a:sym typeface="Overlock"/>
            </a:endParaRPr>
          </a:p>
          <a:p>
            <a:pPr indent="0" lvl="0" marL="398145" marR="0" rtl="0" algn="l">
              <a:lnSpc>
                <a:spcPct val="100000"/>
              </a:lnSpc>
              <a:spcBef>
                <a:spcPts val="1635"/>
              </a:spcBef>
              <a:spcAft>
                <a:spcPts val="0"/>
              </a:spcAft>
              <a:buNone/>
            </a:pPr>
            <a:r>
              <a:rPr b="1" lang="en-US" sz="1800">
                <a:solidFill>
                  <a:srgbClr val="FFFFFF"/>
                </a:solidFill>
                <a:latin typeface="Overlock"/>
                <a:ea typeface="Overlock"/>
                <a:cs typeface="Overlock"/>
                <a:sym typeface="Overlock"/>
              </a:rPr>
              <a:t>It compares the String with byte in AL or with word in AX.</a:t>
            </a:r>
            <a:endParaRPr sz="1800">
              <a:latin typeface="Overlock"/>
              <a:ea typeface="Overlock"/>
              <a:cs typeface="Overlock"/>
              <a:sym typeface="Overlock"/>
            </a:endParaRPr>
          </a:p>
          <a:p>
            <a:pPr indent="0" lvl="0" marL="0" marR="0" rtl="0" algn="l">
              <a:lnSpc>
                <a:spcPct val="100000"/>
              </a:lnSpc>
              <a:spcBef>
                <a:spcPts val="35"/>
              </a:spcBef>
              <a:spcAft>
                <a:spcPts val="0"/>
              </a:spcAft>
              <a:buNone/>
            </a:pPr>
            <a:r>
              <a:t/>
            </a:r>
            <a:endParaRPr sz="1650">
              <a:latin typeface="Overlock"/>
              <a:ea typeface="Overlock"/>
              <a:cs typeface="Overlock"/>
              <a:sym typeface="Overlock"/>
            </a:endParaRPr>
          </a:p>
          <a:p>
            <a:pPr indent="-342900" lvl="0" marL="355600" marR="0" rtl="0" algn="l">
              <a:lnSpc>
                <a:spcPct val="100000"/>
              </a:lnSpc>
              <a:spcBef>
                <a:spcPts val="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MOVS / MOVSB / MOVSW:</a:t>
            </a:r>
            <a:endParaRPr sz="2000">
              <a:latin typeface="Overlock"/>
              <a:ea typeface="Overlock"/>
              <a:cs typeface="Overlock"/>
              <a:sym typeface="Overlock"/>
            </a:endParaRPr>
          </a:p>
          <a:p>
            <a:pPr indent="0" lvl="0" marL="398145" marR="0" rtl="0" algn="l">
              <a:lnSpc>
                <a:spcPct val="100000"/>
              </a:lnSpc>
              <a:spcBef>
                <a:spcPts val="1630"/>
              </a:spcBef>
              <a:spcAft>
                <a:spcPts val="0"/>
              </a:spcAft>
              <a:buNone/>
            </a:pPr>
            <a:r>
              <a:rPr b="1" lang="en-US" sz="1800">
                <a:solidFill>
                  <a:srgbClr val="FFFFFF"/>
                </a:solidFill>
                <a:latin typeface="Overlock"/>
                <a:ea typeface="Overlock"/>
                <a:cs typeface="Overlock"/>
                <a:sym typeface="Overlock"/>
              </a:rPr>
              <a:t>It causes moving of byte or word from one string to another.</a:t>
            </a:r>
            <a:endParaRPr sz="1800">
              <a:latin typeface="Overlock"/>
              <a:ea typeface="Overlock"/>
              <a:cs typeface="Overlock"/>
              <a:sym typeface="Overlock"/>
            </a:endParaRPr>
          </a:p>
          <a:p>
            <a:pPr indent="0" lvl="0" marL="0" marR="0" rtl="0" algn="l">
              <a:lnSpc>
                <a:spcPct val="100000"/>
              </a:lnSpc>
              <a:spcBef>
                <a:spcPts val="40"/>
              </a:spcBef>
              <a:spcAft>
                <a:spcPts val="0"/>
              </a:spcAft>
              <a:buNone/>
            </a:pPr>
            <a:r>
              <a:t/>
            </a:r>
            <a:endParaRPr sz="1650">
              <a:latin typeface="Overlock"/>
              <a:ea typeface="Overlock"/>
              <a:cs typeface="Overlock"/>
              <a:sym typeface="Overlock"/>
            </a:endParaRPr>
          </a:p>
          <a:p>
            <a:pPr indent="-342900" lvl="0" marL="355600" marR="0" rtl="0" algn="l">
              <a:lnSpc>
                <a:spcPct val="100000"/>
              </a:lnSpc>
              <a:spcBef>
                <a:spcPts val="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REP (Repeat):</a:t>
            </a:r>
            <a:endParaRPr sz="2000">
              <a:latin typeface="Overlock"/>
              <a:ea typeface="Overlock"/>
              <a:cs typeface="Overlock"/>
              <a:sym typeface="Overlock"/>
            </a:endParaRPr>
          </a:p>
          <a:p>
            <a:pPr indent="0" lvl="0" marL="398145" marR="0" rtl="0" algn="l">
              <a:lnSpc>
                <a:spcPct val="100000"/>
              </a:lnSpc>
              <a:spcBef>
                <a:spcPts val="1639"/>
              </a:spcBef>
              <a:spcAft>
                <a:spcPts val="0"/>
              </a:spcAft>
              <a:buNone/>
            </a:pPr>
            <a:r>
              <a:rPr b="1" lang="en-US" sz="1800">
                <a:solidFill>
                  <a:srgbClr val="FFFFFF"/>
                </a:solidFill>
                <a:latin typeface="Overlock"/>
                <a:ea typeface="Overlock"/>
                <a:cs typeface="Overlock"/>
                <a:sym typeface="Overlock"/>
              </a:rPr>
              <a:t>This is an instruction prefix.</a:t>
            </a:r>
            <a:endParaRPr sz="1800">
              <a:latin typeface="Overlock"/>
              <a:ea typeface="Overlock"/>
              <a:cs typeface="Overlock"/>
              <a:sym typeface="Overlock"/>
            </a:endParaRPr>
          </a:p>
          <a:p>
            <a:pPr indent="0" lvl="0" marL="398145" marR="0" rtl="0" algn="l">
              <a:lnSpc>
                <a:spcPct val="100000"/>
              </a:lnSpc>
              <a:spcBef>
                <a:spcPts val="1630"/>
              </a:spcBef>
              <a:spcAft>
                <a:spcPts val="0"/>
              </a:spcAft>
              <a:buNone/>
            </a:pPr>
            <a:r>
              <a:rPr b="1" lang="en-US" sz="1800">
                <a:solidFill>
                  <a:srgbClr val="FFFFFF"/>
                </a:solidFill>
                <a:latin typeface="Overlock"/>
                <a:ea typeface="Overlock"/>
                <a:cs typeface="Overlock"/>
                <a:sym typeface="Overlock"/>
              </a:rPr>
              <a:t>It causes the repetition of the instruction until CX becomes zero.</a:t>
            </a:r>
            <a:endParaRPr sz="1800">
              <a:latin typeface="Overlock"/>
              <a:ea typeface="Overlock"/>
              <a:cs typeface="Overlock"/>
              <a:sym typeface="Overlock"/>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993444" y="536193"/>
            <a:ext cx="6990080"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t>STACK RELATED INSTRUCTIONS</a:t>
            </a:r>
            <a:endParaRPr sz="4000"/>
          </a:p>
        </p:txBody>
      </p:sp>
      <p:sp>
        <p:nvSpPr>
          <p:cNvPr id="166" name="Google Shape;166;p21"/>
          <p:cNvSpPr txBox="1"/>
          <p:nvPr/>
        </p:nvSpPr>
        <p:spPr>
          <a:xfrm>
            <a:off x="528319" y="1312928"/>
            <a:ext cx="8213725" cy="5308600"/>
          </a:xfrm>
          <a:prstGeom prst="rect">
            <a:avLst/>
          </a:prstGeom>
          <a:noFill/>
          <a:ln>
            <a:noFill/>
          </a:ln>
        </p:spPr>
        <p:txBody>
          <a:bodyPr anchorCtr="0" anchor="t" bIns="0" lIns="0" spcFirstLastPara="1" rIns="0" wrap="square" tIns="100325">
            <a:spAutoFit/>
          </a:bodyPr>
          <a:lstStyle/>
          <a:p>
            <a:pPr indent="-342900" lvl="0" marL="355600" marR="0" rtl="0" algn="l">
              <a:lnSpc>
                <a:spcPct val="100000"/>
              </a:lnSpc>
              <a:spcBef>
                <a:spcPts val="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PUSH – PUSH Source</a:t>
            </a:r>
            <a:endParaRPr sz="2000">
              <a:latin typeface="Overlock"/>
              <a:ea typeface="Overlock"/>
              <a:cs typeface="Overlock"/>
              <a:sym typeface="Overlock"/>
            </a:endParaRPr>
          </a:p>
          <a:p>
            <a:pPr indent="0" lvl="0" marL="354965" marR="146685" rtl="0" algn="l">
              <a:lnSpc>
                <a:spcPct val="100000"/>
              </a:lnSpc>
              <a:spcBef>
                <a:spcPts val="695"/>
              </a:spcBef>
              <a:spcAft>
                <a:spcPts val="0"/>
              </a:spcAft>
              <a:buNone/>
            </a:pPr>
            <a:r>
              <a:rPr b="1" lang="en-US" sz="2000">
                <a:solidFill>
                  <a:srgbClr val="FFFFFF"/>
                </a:solidFill>
                <a:latin typeface="Overlock"/>
                <a:ea typeface="Overlock"/>
                <a:cs typeface="Overlock"/>
                <a:sym typeface="Overlock"/>
              </a:rPr>
              <a:t>The PUSH instruction decrements the stack pointer by 2 and copies a  word from a specified source to the location in the stack segment to  which the stack pointer points.</a:t>
            </a:r>
            <a:endParaRPr sz="2000">
              <a:latin typeface="Overlock"/>
              <a:ea typeface="Overlock"/>
              <a:cs typeface="Overlock"/>
              <a:sym typeface="Overlock"/>
            </a:endParaRPr>
          </a:p>
          <a:p>
            <a:pPr indent="-342900" lvl="0" marL="355600" marR="0" rtl="0" algn="l">
              <a:lnSpc>
                <a:spcPct val="100000"/>
              </a:lnSpc>
              <a:spcBef>
                <a:spcPts val="70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POP – POP Destination</a:t>
            </a:r>
            <a:endParaRPr sz="2000">
              <a:latin typeface="Overlock"/>
              <a:ea typeface="Overlock"/>
              <a:cs typeface="Overlock"/>
              <a:sym typeface="Overlock"/>
            </a:endParaRPr>
          </a:p>
          <a:p>
            <a:pPr indent="0" lvl="0" marL="354965" marR="0" rtl="0" algn="l">
              <a:lnSpc>
                <a:spcPct val="100000"/>
              </a:lnSpc>
              <a:spcBef>
                <a:spcPts val="710"/>
              </a:spcBef>
              <a:spcAft>
                <a:spcPts val="0"/>
              </a:spcAft>
              <a:buNone/>
            </a:pPr>
            <a:r>
              <a:rPr b="1" lang="en-US" sz="2000">
                <a:solidFill>
                  <a:srgbClr val="FFFFFF"/>
                </a:solidFill>
                <a:latin typeface="Overlock"/>
                <a:ea typeface="Overlock"/>
                <a:cs typeface="Overlock"/>
                <a:sym typeface="Overlock"/>
              </a:rPr>
              <a:t>The POP instruction copies a word from the stack location pointed to</a:t>
            </a:r>
            <a:endParaRPr sz="2000">
              <a:latin typeface="Overlock"/>
              <a:ea typeface="Overlock"/>
              <a:cs typeface="Overlock"/>
              <a:sym typeface="Overlock"/>
            </a:endParaRPr>
          </a:p>
          <a:p>
            <a:pPr indent="0" lvl="0" marL="354965" marR="0" rtl="0" algn="l">
              <a:lnSpc>
                <a:spcPct val="100000"/>
              </a:lnSpc>
              <a:spcBef>
                <a:spcPts val="0"/>
              </a:spcBef>
              <a:spcAft>
                <a:spcPts val="0"/>
              </a:spcAft>
              <a:buNone/>
            </a:pPr>
            <a:r>
              <a:rPr b="1" lang="en-US" sz="2000">
                <a:solidFill>
                  <a:srgbClr val="FFFFFF"/>
                </a:solidFill>
                <a:latin typeface="Overlock"/>
                <a:ea typeface="Overlock"/>
                <a:cs typeface="Overlock"/>
                <a:sym typeface="Overlock"/>
              </a:rPr>
              <a:t>by the stack pointer to a destination specified in the instruction.</a:t>
            </a:r>
            <a:endParaRPr sz="2000">
              <a:latin typeface="Overlock"/>
              <a:ea typeface="Overlock"/>
              <a:cs typeface="Overlock"/>
              <a:sym typeface="Overlock"/>
            </a:endParaRPr>
          </a:p>
          <a:p>
            <a:pPr indent="-342900" lvl="0" marL="355600" marR="0" rtl="0" algn="l">
              <a:lnSpc>
                <a:spcPct val="100000"/>
              </a:lnSpc>
              <a:spcBef>
                <a:spcPts val="695"/>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PUSHF (PUSH FLAG REGISTER TO STACK)</a:t>
            </a:r>
            <a:endParaRPr sz="2000">
              <a:latin typeface="Overlock"/>
              <a:ea typeface="Overlock"/>
              <a:cs typeface="Overlock"/>
              <a:sym typeface="Overlock"/>
            </a:endParaRPr>
          </a:p>
          <a:p>
            <a:pPr indent="0" lvl="0" marL="354965" marR="5080" rtl="0" algn="l">
              <a:lnSpc>
                <a:spcPct val="100000"/>
              </a:lnSpc>
              <a:spcBef>
                <a:spcPts val="695"/>
              </a:spcBef>
              <a:spcAft>
                <a:spcPts val="0"/>
              </a:spcAft>
              <a:buNone/>
            </a:pPr>
            <a:r>
              <a:rPr b="1" lang="en-US" sz="2000">
                <a:solidFill>
                  <a:srgbClr val="FFFFFF"/>
                </a:solidFill>
                <a:latin typeface="Overlock"/>
                <a:ea typeface="Overlock"/>
                <a:cs typeface="Overlock"/>
                <a:sym typeface="Overlock"/>
              </a:rPr>
              <a:t>The PUSHF instruction decrements the stack pointer by 2 and copies a  word in the flag register to two memory locations in stack pointed to  by the stack pointer.</a:t>
            </a:r>
            <a:endParaRPr sz="2000">
              <a:latin typeface="Overlock"/>
              <a:ea typeface="Overlock"/>
              <a:cs typeface="Overlock"/>
              <a:sym typeface="Overlock"/>
            </a:endParaRPr>
          </a:p>
          <a:p>
            <a:pPr indent="-342900" lvl="0" marL="355600" marR="0" rtl="0" algn="l">
              <a:lnSpc>
                <a:spcPct val="100000"/>
              </a:lnSpc>
              <a:spcBef>
                <a:spcPts val="715"/>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POPF (POP WORD FROM TOP OF STACK TO FLAG REGISTER)</a:t>
            </a:r>
            <a:endParaRPr sz="2000">
              <a:latin typeface="Overlock"/>
              <a:ea typeface="Overlock"/>
              <a:cs typeface="Overlock"/>
              <a:sym typeface="Overlock"/>
            </a:endParaRPr>
          </a:p>
          <a:p>
            <a:pPr indent="0" lvl="0" marL="354965" marR="389890" rtl="0" algn="l">
              <a:lnSpc>
                <a:spcPct val="100000"/>
              </a:lnSpc>
              <a:spcBef>
                <a:spcPts val="695"/>
              </a:spcBef>
              <a:spcAft>
                <a:spcPts val="0"/>
              </a:spcAft>
              <a:buNone/>
            </a:pPr>
            <a:r>
              <a:rPr b="1" lang="en-US" sz="2000">
                <a:solidFill>
                  <a:srgbClr val="FFFFFF"/>
                </a:solidFill>
                <a:latin typeface="Overlock"/>
                <a:ea typeface="Overlock"/>
                <a:cs typeface="Overlock"/>
                <a:sym typeface="Overlock"/>
              </a:rPr>
              <a:t>The POPF instruction copies a word from two memory locations at  the top of the stack to the flag register and increments the stack  pointer by 2.</a:t>
            </a:r>
            <a:endParaRPr sz="2000">
              <a:latin typeface="Overlock"/>
              <a:ea typeface="Overlock"/>
              <a:cs typeface="Overlock"/>
              <a:sym typeface="Overloc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993444" y="536193"/>
            <a:ext cx="6458585"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t>8086 ASSEMBLER DIRECTIVES</a:t>
            </a:r>
            <a:endParaRPr sz="4000"/>
          </a:p>
        </p:txBody>
      </p:sp>
      <p:sp>
        <p:nvSpPr>
          <p:cNvPr id="172" name="Google Shape;172;p22"/>
          <p:cNvSpPr txBox="1"/>
          <p:nvPr/>
        </p:nvSpPr>
        <p:spPr>
          <a:xfrm>
            <a:off x="604519" y="1236319"/>
            <a:ext cx="8092440" cy="4699000"/>
          </a:xfrm>
          <a:prstGeom prst="rect">
            <a:avLst/>
          </a:prstGeom>
          <a:noFill/>
          <a:ln>
            <a:noFill/>
          </a:ln>
        </p:spPr>
        <p:txBody>
          <a:bodyPr anchorCtr="0" anchor="t" bIns="0" lIns="0" spcFirstLastPara="1" rIns="0" wrap="square" tIns="100950">
            <a:spAutoFit/>
          </a:bodyPr>
          <a:lstStyle/>
          <a:p>
            <a:pPr indent="-342900" lvl="0" marL="355600" marR="0" rtl="0" algn="l">
              <a:lnSpc>
                <a:spcPct val="100000"/>
              </a:lnSpc>
              <a:spcBef>
                <a:spcPts val="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SEGMENT</a:t>
            </a:r>
            <a:endParaRPr sz="2000">
              <a:latin typeface="Overlock"/>
              <a:ea typeface="Overlock"/>
              <a:cs typeface="Overlock"/>
              <a:sym typeface="Overlock"/>
            </a:endParaRPr>
          </a:p>
          <a:p>
            <a:pPr indent="0" lvl="0" marL="354965" marR="81915" rtl="0" algn="l">
              <a:lnSpc>
                <a:spcPct val="100000"/>
              </a:lnSpc>
              <a:spcBef>
                <a:spcPts val="695"/>
              </a:spcBef>
              <a:spcAft>
                <a:spcPts val="0"/>
              </a:spcAft>
              <a:buNone/>
            </a:pPr>
            <a:r>
              <a:rPr b="1" lang="en-US" sz="2000">
                <a:solidFill>
                  <a:srgbClr val="FFFFFF"/>
                </a:solidFill>
                <a:latin typeface="Overlock"/>
                <a:ea typeface="Overlock"/>
                <a:cs typeface="Overlock"/>
                <a:sym typeface="Overlock"/>
              </a:rPr>
              <a:t>The SEGMENT directive is used to indicate the start of a logical  segment. Preceding the SEGMENT directive is the name you want to  give the segment.</a:t>
            </a:r>
            <a:endParaRPr sz="2000">
              <a:latin typeface="Overlock"/>
              <a:ea typeface="Overlock"/>
              <a:cs typeface="Overlock"/>
              <a:sym typeface="Overlock"/>
            </a:endParaRPr>
          </a:p>
          <a:p>
            <a:pPr indent="-342900" lvl="0" marL="355600" marR="0" rtl="0" algn="l">
              <a:lnSpc>
                <a:spcPct val="100000"/>
              </a:lnSpc>
              <a:spcBef>
                <a:spcPts val="70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ENDS (END SEGMENT)</a:t>
            </a:r>
            <a:endParaRPr sz="2000">
              <a:latin typeface="Overlock"/>
              <a:ea typeface="Overlock"/>
              <a:cs typeface="Overlock"/>
              <a:sym typeface="Overlock"/>
            </a:endParaRPr>
          </a:p>
          <a:p>
            <a:pPr indent="0" lvl="0" marL="354965" marR="0" rtl="0" algn="l">
              <a:lnSpc>
                <a:spcPct val="100000"/>
              </a:lnSpc>
              <a:spcBef>
                <a:spcPts val="705"/>
              </a:spcBef>
              <a:spcAft>
                <a:spcPts val="0"/>
              </a:spcAft>
              <a:buNone/>
            </a:pPr>
            <a:r>
              <a:rPr b="1" lang="en-US" sz="2000">
                <a:solidFill>
                  <a:srgbClr val="FFFFFF"/>
                </a:solidFill>
                <a:latin typeface="Overlock"/>
                <a:ea typeface="Overlock"/>
                <a:cs typeface="Overlock"/>
                <a:sym typeface="Overlock"/>
              </a:rPr>
              <a:t>This directive is used with the name of a segment to indicate the end</a:t>
            </a:r>
            <a:endParaRPr sz="2000">
              <a:latin typeface="Overlock"/>
              <a:ea typeface="Overlock"/>
              <a:cs typeface="Overlock"/>
              <a:sym typeface="Overlock"/>
            </a:endParaRPr>
          </a:p>
          <a:p>
            <a:pPr indent="0" lvl="0" marL="354965" marR="0" rtl="0" algn="l">
              <a:lnSpc>
                <a:spcPct val="100000"/>
              </a:lnSpc>
              <a:spcBef>
                <a:spcPts val="0"/>
              </a:spcBef>
              <a:spcAft>
                <a:spcPts val="0"/>
              </a:spcAft>
              <a:buNone/>
            </a:pPr>
            <a:r>
              <a:rPr b="1" lang="en-US" sz="2000">
                <a:solidFill>
                  <a:srgbClr val="FFFFFF"/>
                </a:solidFill>
                <a:latin typeface="Overlock"/>
                <a:ea typeface="Overlock"/>
                <a:cs typeface="Overlock"/>
                <a:sym typeface="Overlock"/>
              </a:rPr>
              <a:t>of that logical segment.</a:t>
            </a:r>
            <a:endParaRPr sz="2000">
              <a:latin typeface="Overlock"/>
              <a:ea typeface="Overlock"/>
              <a:cs typeface="Overlock"/>
              <a:sym typeface="Overlock"/>
            </a:endParaRPr>
          </a:p>
          <a:p>
            <a:pPr indent="-342900" lvl="0" marL="355600" marR="0" rtl="0" algn="l">
              <a:lnSpc>
                <a:spcPct val="100000"/>
              </a:lnSpc>
              <a:spcBef>
                <a:spcPts val="70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END (END PROCEDURE)</a:t>
            </a:r>
            <a:endParaRPr sz="2000">
              <a:latin typeface="Overlock"/>
              <a:ea typeface="Overlock"/>
              <a:cs typeface="Overlock"/>
              <a:sym typeface="Overlock"/>
            </a:endParaRPr>
          </a:p>
          <a:p>
            <a:pPr indent="0" lvl="0" marL="354965" marR="5080" rtl="0" algn="l">
              <a:lnSpc>
                <a:spcPct val="100000"/>
              </a:lnSpc>
              <a:spcBef>
                <a:spcPts val="695"/>
              </a:spcBef>
              <a:spcAft>
                <a:spcPts val="0"/>
              </a:spcAft>
              <a:buNone/>
            </a:pPr>
            <a:r>
              <a:rPr b="1" lang="en-US" sz="2000">
                <a:solidFill>
                  <a:srgbClr val="FFFFFF"/>
                </a:solidFill>
                <a:latin typeface="Overlock"/>
                <a:ea typeface="Overlock"/>
                <a:cs typeface="Overlock"/>
                <a:sym typeface="Overlock"/>
              </a:rPr>
              <a:t>The END directive is put after the last statement of a program to tell  the assembler that this is the end of the program module.</a:t>
            </a:r>
            <a:endParaRPr sz="2000">
              <a:latin typeface="Overlock"/>
              <a:ea typeface="Overlock"/>
              <a:cs typeface="Overlock"/>
              <a:sym typeface="Overlock"/>
            </a:endParaRPr>
          </a:p>
          <a:p>
            <a:pPr indent="-342900" lvl="0" marL="355600" marR="0" rtl="0" algn="l">
              <a:lnSpc>
                <a:spcPct val="100000"/>
              </a:lnSpc>
              <a:spcBef>
                <a:spcPts val="71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ASSUME</a:t>
            </a:r>
            <a:endParaRPr sz="2000">
              <a:latin typeface="Overlock"/>
              <a:ea typeface="Overlock"/>
              <a:cs typeface="Overlock"/>
              <a:sym typeface="Overlock"/>
            </a:endParaRPr>
          </a:p>
          <a:p>
            <a:pPr indent="0" lvl="0" marL="354965" marR="603885" rtl="0" algn="l">
              <a:lnSpc>
                <a:spcPct val="100000"/>
              </a:lnSpc>
              <a:spcBef>
                <a:spcPts val="700"/>
              </a:spcBef>
              <a:spcAft>
                <a:spcPts val="0"/>
              </a:spcAft>
              <a:buNone/>
            </a:pPr>
            <a:r>
              <a:rPr b="1" lang="en-US" sz="2000">
                <a:solidFill>
                  <a:srgbClr val="FFFFFF"/>
                </a:solidFill>
                <a:latin typeface="Overlock"/>
                <a:ea typeface="Overlock"/>
                <a:cs typeface="Overlock"/>
                <a:sym typeface="Overlock"/>
              </a:rPr>
              <a:t>The ASSUME directive is used tell the assembler the name of the  logical segment it should use for a specified segment.</a:t>
            </a:r>
            <a:endParaRPr sz="2000">
              <a:latin typeface="Overlock"/>
              <a:ea typeface="Overlock"/>
              <a:cs typeface="Overlock"/>
              <a:sym typeface="Overlock"/>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993444" y="520954"/>
            <a:ext cx="6458585"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t>8086 ASSEMBLER DIRECTIVES</a:t>
            </a:r>
            <a:endParaRPr sz="4000"/>
          </a:p>
        </p:txBody>
      </p:sp>
      <p:sp>
        <p:nvSpPr>
          <p:cNvPr id="178" name="Google Shape;178;p23"/>
          <p:cNvSpPr txBox="1"/>
          <p:nvPr/>
        </p:nvSpPr>
        <p:spPr>
          <a:xfrm>
            <a:off x="528319" y="1160119"/>
            <a:ext cx="8260715" cy="5304155"/>
          </a:xfrm>
          <a:prstGeom prst="rect">
            <a:avLst/>
          </a:prstGeom>
          <a:noFill/>
          <a:ln>
            <a:noFill/>
          </a:ln>
        </p:spPr>
        <p:txBody>
          <a:bodyPr anchorCtr="0" anchor="t" bIns="0" lIns="0" spcFirstLastPara="1" rIns="0" wrap="square" tIns="70475">
            <a:spAutoFit/>
          </a:bodyPr>
          <a:lstStyle/>
          <a:p>
            <a:pPr indent="-342900" lvl="0" marL="355600" marR="0" rtl="0" algn="l">
              <a:lnSpc>
                <a:spcPct val="100000"/>
              </a:lnSpc>
              <a:spcBef>
                <a:spcPts val="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DB (DEFINE BYTE)</a:t>
            </a:r>
            <a:endParaRPr sz="2000">
              <a:latin typeface="Overlock"/>
              <a:ea typeface="Overlock"/>
              <a:cs typeface="Overlock"/>
              <a:sym typeface="Overlock"/>
            </a:endParaRPr>
          </a:p>
          <a:p>
            <a:pPr indent="0" lvl="0" marL="354965" marR="0" rtl="0" algn="l">
              <a:lnSpc>
                <a:spcPct val="114000"/>
              </a:lnSpc>
              <a:spcBef>
                <a:spcPts val="455"/>
              </a:spcBef>
              <a:spcAft>
                <a:spcPts val="0"/>
              </a:spcAft>
              <a:buNone/>
            </a:pPr>
            <a:r>
              <a:rPr b="1" lang="en-US" sz="2000">
                <a:solidFill>
                  <a:srgbClr val="FFFFFF"/>
                </a:solidFill>
                <a:latin typeface="Overlock"/>
                <a:ea typeface="Overlock"/>
                <a:cs typeface="Overlock"/>
                <a:sym typeface="Overlock"/>
              </a:rPr>
              <a:t>The DB directive is used to declare a byte type variable, or a set aside</a:t>
            </a:r>
            <a:endParaRPr sz="2000">
              <a:latin typeface="Overlock"/>
              <a:ea typeface="Overlock"/>
              <a:cs typeface="Overlock"/>
              <a:sym typeface="Overlock"/>
            </a:endParaRPr>
          </a:p>
          <a:p>
            <a:pPr indent="0" lvl="0" marL="354965" marR="0" rtl="0" algn="l">
              <a:lnSpc>
                <a:spcPct val="114000"/>
              </a:lnSpc>
              <a:spcBef>
                <a:spcPts val="0"/>
              </a:spcBef>
              <a:spcAft>
                <a:spcPts val="0"/>
              </a:spcAft>
              <a:buNone/>
            </a:pPr>
            <a:r>
              <a:rPr b="1" lang="en-US" sz="2000">
                <a:solidFill>
                  <a:srgbClr val="FFFFFF"/>
                </a:solidFill>
                <a:latin typeface="Overlock"/>
                <a:ea typeface="Overlock"/>
                <a:cs typeface="Overlock"/>
                <a:sym typeface="Overlock"/>
              </a:rPr>
              <a:t>one or more storage locations of type byte in memory.</a:t>
            </a:r>
            <a:endParaRPr sz="2000">
              <a:latin typeface="Overlock"/>
              <a:ea typeface="Overlock"/>
              <a:cs typeface="Overlock"/>
              <a:sym typeface="Overlock"/>
            </a:endParaRPr>
          </a:p>
          <a:p>
            <a:pPr indent="-342900" lvl="0" marL="355600" marR="0" rtl="0" algn="l">
              <a:lnSpc>
                <a:spcPct val="100000"/>
              </a:lnSpc>
              <a:spcBef>
                <a:spcPts val="459"/>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DD (DEFINE DOUBLE WORD)</a:t>
            </a:r>
            <a:endParaRPr sz="2000">
              <a:latin typeface="Overlock"/>
              <a:ea typeface="Overlock"/>
              <a:cs typeface="Overlock"/>
              <a:sym typeface="Overlock"/>
            </a:endParaRPr>
          </a:p>
          <a:p>
            <a:pPr indent="0" lvl="0" marL="354965" marR="174625" rtl="0" algn="l">
              <a:lnSpc>
                <a:spcPct val="108000"/>
              </a:lnSpc>
              <a:spcBef>
                <a:spcPts val="740"/>
              </a:spcBef>
              <a:spcAft>
                <a:spcPts val="0"/>
              </a:spcAft>
              <a:buNone/>
            </a:pPr>
            <a:r>
              <a:rPr b="1" lang="en-US" sz="2000">
                <a:solidFill>
                  <a:srgbClr val="FFFFFF"/>
                </a:solidFill>
                <a:latin typeface="Overlock"/>
                <a:ea typeface="Overlock"/>
                <a:cs typeface="Overlock"/>
                <a:sym typeface="Overlock"/>
              </a:rPr>
              <a:t>The DD directive is used to declare a variable of type double word or  to reserve memory locations, which can be accessed as type double  word.</a:t>
            </a:r>
            <a:endParaRPr sz="2000">
              <a:latin typeface="Overlock"/>
              <a:ea typeface="Overlock"/>
              <a:cs typeface="Overlock"/>
              <a:sym typeface="Overlock"/>
            </a:endParaRPr>
          </a:p>
          <a:p>
            <a:pPr indent="-342900" lvl="0" marL="355600" marR="0" rtl="0" algn="l">
              <a:lnSpc>
                <a:spcPct val="100000"/>
              </a:lnSpc>
              <a:spcBef>
                <a:spcPts val="425"/>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DQ (DEFINE QUADWORD)</a:t>
            </a:r>
            <a:endParaRPr sz="2000">
              <a:latin typeface="Overlock"/>
              <a:ea typeface="Overlock"/>
              <a:cs typeface="Overlock"/>
              <a:sym typeface="Overlock"/>
            </a:endParaRPr>
          </a:p>
          <a:p>
            <a:pPr indent="0" lvl="0" marL="354965" marR="264795" rtl="0" algn="l">
              <a:lnSpc>
                <a:spcPct val="108000"/>
              </a:lnSpc>
              <a:spcBef>
                <a:spcPts val="730"/>
              </a:spcBef>
              <a:spcAft>
                <a:spcPts val="0"/>
              </a:spcAft>
              <a:buNone/>
            </a:pPr>
            <a:r>
              <a:rPr b="1" lang="en-US" sz="2000">
                <a:solidFill>
                  <a:srgbClr val="FFFFFF"/>
                </a:solidFill>
                <a:latin typeface="Overlock"/>
                <a:ea typeface="Overlock"/>
                <a:cs typeface="Overlock"/>
                <a:sym typeface="Overlock"/>
              </a:rPr>
              <a:t>The DQ directive is used to tell the assembler to declare a variable 4  words in length or to reserve 4 words of storage in memory.</a:t>
            </a:r>
            <a:endParaRPr sz="2000">
              <a:latin typeface="Overlock"/>
              <a:ea typeface="Overlock"/>
              <a:cs typeface="Overlock"/>
              <a:sym typeface="Overlock"/>
            </a:endParaRPr>
          </a:p>
          <a:p>
            <a:pPr indent="-342900" lvl="0" marL="355600" marR="0" rtl="0" algn="l">
              <a:lnSpc>
                <a:spcPct val="100000"/>
              </a:lnSpc>
              <a:spcBef>
                <a:spcPts val="434"/>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DT (DEFINE TEN BYTES)</a:t>
            </a:r>
            <a:endParaRPr sz="2000">
              <a:latin typeface="Overlock"/>
              <a:ea typeface="Overlock"/>
              <a:cs typeface="Overlock"/>
              <a:sym typeface="Overlock"/>
            </a:endParaRPr>
          </a:p>
          <a:p>
            <a:pPr indent="0" lvl="0" marL="354965" marR="0" rtl="0" algn="l">
              <a:lnSpc>
                <a:spcPct val="114000"/>
              </a:lnSpc>
              <a:spcBef>
                <a:spcPts val="455"/>
              </a:spcBef>
              <a:spcAft>
                <a:spcPts val="0"/>
              </a:spcAft>
              <a:buNone/>
            </a:pPr>
            <a:r>
              <a:rPr b="1" lang="en-US" sz="2000">
                <a:solidFill>
                  <a:srgbClr val="FFFFFF"/>
                </a:solidFill>
                <a:latin typeface="Overlock"/>
                <a:ea typeface="Overlock"/>
                <a:cs typeface="Overlock"/>
                <a:sym typeface="Overlock"/>
              </a:rPr>
              <a:t>The DT directive is used to tell the assembler to declare a variable,</a:t>
            </a:r>
            <a:endParaRPr sz="2000">
              <a:latin typeface="Overlock"/>
              <a:ea typeface="Overlock"/>
              <a:cs typeface="Overlock"/>
              <a:sym typeface="Overlock"/>
            </a:endParaRPr>
          </a:p>
          <a:p>
            <a:pPr indent="0" lvl="0" marL="354965" marR="0" rtl="0" algn="l">
              <a:lnSpc>
                <a:spcPct val="114000"/>
              </a:lnSpc>
              <a:spcBef>
                <a:spcPts val="0"/>
              </a:spcBef>
              <a:spcAft>
                <a:spcPts val="0"/>
              </a:spcAft>
              <a:buNone/>
            </a:pPr>
            <a:r>
              <a:rPr b="1" lang="en-US" sz="2000">
                <a:solidFill>
                  <a:srgbClr val="FFFFFF"/>
                </a:solidFill>
                <a:latin typeface="Overlock"/>
                <a:ea typeface="Overlock"/>
                <a:cs typeface="Overlock"/>
                <a:sym typeface="Overlock"/>
              </a:rPr>
              <a:t>which is 10 bytes in length or to reserve 10 bytes of storage in memory.</a:t>
            </a:r>
            <a:endParaRPr sz="2000">
              <a:latin typeface="Overlock"/>
              <a:ea typeface="Overlock"/>
              <a:cs typeface="Overlock"/>
              <a:sym typeface="Overlock"/>
            </a:endParaRPr>
          </a:p>
          <a:p>
            <a:pPr indent="-342900" lvl="0" marL="355600" marR="0" rtl="0" algn="l">
              <a:lnSpc>
                <a:spcPct val="100000"/>
              </a:lnSpc>
              <a:spcBef>
                <a:spcPts val="455"/>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DW (DEFINE WORD)</a:t>
            </a:r>
            <a:endParaRPr sz="2000">
              <a:latin typeface="Overlock"/>
              <a:ea typeface="Overlock"/>
              <a:cs typeface="Overlock"/>
              <a:sym typeface="Overlock"/>
            </a:endParaRPr>
          </a:p>
          <a:p>
            <a:pPr indent="0" lvl="0" marL="354965" marR="250190" rtl="0" algn="l">
              <a:lnSpc>
                <a:spcPct val="108000"/>
              </a:lnSpc>
              <a:spcBef>
                <a:spcPts val="740"/>
              </a:spcBef>
              <a:spcAft>
                <a:spcPts val="0"/>
              </a:spcAft>
              <a:buNone/>
            </a:pPr>
            <a:r>
              <a:rPr b="1" lang="en-US" sz="2000">
                <a:solidFill>
                  <a:srgbClr val="FFFFFF"/>
                </a:solidFill>
                <a:latin typeface="Overlock"/>
                <a:ea typeface="Overlock"/>
                <a:cs typeface="Overlock"/>
                <a:sym typeface="Overlock"/>
              </a:rPr>
              <a:t>The DW directive is used to tell the assembler to define a variable of  type word or to reserve storage locations of type word in memory</a:t>
            </a:r>
            <a:endParaRPr sz="2000">
              <a:latin typeface="Overlock"/>
              <a:ea typeface="Overlock"/>
              <a:cs typeface="Overlock"/>
              <a:sym typeface="Overlock"/>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993444" y="520954"/>
            <a:ext cx="6458585"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t>8086 ASSEMBLER DIRECTIVES</a:t>
            </a:r>
            <a:endParaRPr sz="4000"/>
          </a:p>
        </p:txBody>
      </p:sp>
      <p:sp>
        <p:nvSpPr>
          <p:cNvPr id="184" name="Google Shape;184;p24"/>
          <p:cNvSpPr txBox="1"/>
          <p:nvPr/>
        </p:nvSpPr>
        <p:spPr>
          <a:xfrm>
            <a:off x="528319" y="1236319"/>
            <a:ext cx="8217534" cy="5125720"/>
          </a:xfrm>
          <a:prstGeom prst="rect">
            <a:avLst/>
          </a:prstGeom>
          <a:noFill/>
          <a:ln>
            <a:noFill/>
          </a:ln>
        </p:spPr>
        <p:txBody>
          <a:bodyPr anchorCtr="0" anchor="t" bIns="0" lIns="0" spcFirstLastPara="1" rIns="0" wrap="square" tIns="70475">
            <a:spAutoFit/>
          </a:bodyPr>
          <a:lstStyle/>
          <a:p>
            <a:pPr indent="-342900" lvl="0" marL="355600" marR="0" rtl="0" algn="l">
              <a:lnSpc>
                <a:spcPct val="100000"/>
              </a:lnSpc>
              <a:spcBef>
                <a:spcPts val="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EQU (EQUATE)</a:t>
            </a:r>
            <a:endParaRPr sz="2000">
              <a:latin typeface="Overlock"/>
              <a:ea typeface="Overlock"/>
              <a:cs typeface="Overlock"/>
              <a:sym typeface="Overlock"/>
            </a:endParaRPr>
          </a:p>
          <a:p>
            <a:pPr indent="0" lvl="0" marL="354965" marR="103504" rtl="0" algn="l">
              <a:lnSpc>
                <a:spcPct val="90100"/>
              </a:lnSpc>
              <a:spcBef>
                <a:spcPts val="690"/>
              </a:spcBef>
              <a:spcAft>
                <a:spcPts val="0"/>
              </a:spcAft>
              <a:buNone/>
            </a:pPr>
            <a:r>
              <a:rPr b="1" lang="en-US" sz="2000">
                <a:solidFill>
                  <a:srgbClr val="FFFFFF"/>
                </a:solidFill>
                <a:latin typeface="Overlock"/>
                <a:ea typeface="Overlock"/>
                <a:cs typeface="Overlock"/>
                <a:sym typeface="Overlock"/>
              </a:rPr>
              <a:t>EQU is used to give a name to some value or symbol. Each time the  assembler finds the given name in the program, it replaces the name  with the value or symbol you equated with that name.</a:t>
            </a:r>
            <a:endParaRPr sz="2000">
              <a:latin typeface="Overlock"/>
              <a:ea typeface="Overlock"/>
              <a:cs typeface="Overlock"/>
              <a:sym typeface="Overlock"/>
            </a:endParaRPr>
          </a:p>
          <a:p>
            <a:pPr indent="-342900" lvl="0" marL="355600" marR="0" rtl="0" algn="l">
              <a:lnSpc>
                <a:spcPct val="100000"/>
              </a:lnSpc>
              <a:spcBef>
                <a:spcPts val="459"/>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LENGTH</a:t>
            </a:r>
            <a:endParaRPr sz="2000">
              <a:latin typeface="Overlock"/>
              <a:ea typeface="Overlock"/>
              <a:cs typeface="Overlock"/>
              <a:sym typeface="Overlock"/>
            </a:endParaRPr>
          </a:p>
          <a:p>
            <a:pPr indent="0" lvl="0" marL="354965" marR="149225" rtl="0" algn="l">
              <a:lnSpc>
                <a:spcPct val="108000"/>
              </a:lnSpc>
              <a:spcBef>
                <a:spcPts val="740"/>
              </a:spcBef>
              <a:spcAft>
                <a:spcPts val="0"/>
              </a:spcAft>
              <a:buNone/>
            </a:pPr>
            <a:r>
              <a:rPr b="1" lang="en-US" sz="2000">
                <a:solidFill>
                  <a:srgbClr val="FFFFFF"/>
                </a:solidFill>
                <a:latin typeface="Overlock"/>
                <a:ea typeface="Overlock"/>
                <a:cs typeface="Overlock"/>
                <a:sym typeface="Overlock"/>
              </a:rPr>
              <a:t>LENGTH is an operator, which tells the assembler to determine the  number of elements in some named data item, such as a string or an  array.</a:t>
            </a:r>
            <a:endParaRPr sz="2000">
              <a:latin typeface="Overlock"/>
              <a:ea typeface="Overlock"/>
              <a:cs typeface="Overlock"/>
              <a:sym typeface="Overlock"/>
            </a:endParaRPr>
          </a:p>
          <a:p>
            <a:pPr indent="-342900" lvl="0" marL="355600" marR="0" rtl="0" algn="l">
              <a:lnSpc>
                <a:spcPct val="100000"/>
              </a:lnSpc>
              <a:spcBef>
                <a:spcPts val="425"/>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OFFSET</a:t>
            </a:r>
            <a:endParaRPr sz="2000">
              <a:latin typeface="Overlock"/>
              <a:ea typeface="Overlock"/>
              <a:cs typeface="Overlock"/>
              <a:sym typeface="Overlock"/>
            </a:endParaRPr>
          </a:p>
          <a:p>
            <a:pPr indent="0" lvl="0" marL="354965" marR="111760" rtl="0" algn="l">
              <a:lnSpc>
                <a:spcPct val="108000"/>
              </a:lnSpc>
              <a:spcBef>
                <a:spcPts val="725"/>
              </a:spcBef>
              <a:spcAft>
                <a:spcPts val="0"/>
              </a:spcAft>
              <a:buNone/>
            </a:pPr>
            <a:r>
              <a:rPr b="1" lang="en-US" sz="2000">
                <a:solidFill>
                  <a:srgbClr val="FFFFFF"/>
                </a:solidFill>
                <a:latin typeface="Overlock"/>
                <a:ea typeface="Overlock"/>
                <a:cs typeface="Overlock"/>
                <a:sym typeface="Overlock"/>
              </a:rPr>
              <a:t>OFFSET is an operator, which tells the assembler to determine the  offset or displacement of a named data item (variable), a procedure  from the start of the segment, which contains it.</a:t>
            </a:r>
            <a:endParaRPr sz="2000">
              <a:latin typeface="Overlock"/>
              <a:ea typeface="Overlock"/>
              <a:cs typeface="Overlock"/>
              <a:sym typeface="Overlock"/>
            </a:endParaRPr>
          </a:p>
          <a:p>
            <a:pPr indent="-342900" lvl="0" marL="355600" marR="0" rtl="0" algn="l">
              <a:lnSpc>
                <a:spcPct val="100000"/>
              </a:lnSpc>
              <a:spcBef>
                <a:spcPts val="439"/>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PTR (POINTER)</a:t>
            </a:r>
            <a:endParaRPr sz="2000">
              <a:latin typeface="Overlock"/>
              <a:ea typeface="Overlock"/>
              <a:cs typeface="Overlock"/>
              <a:sym typeface="Overlock"/>
            </a:endParaRPr>
          </a:p>
          <a:p>
            <a:pPr indent="0" lvl="0" marL="354965" marR="5080" rtl="0" algn="l">
              <a:lnSpc>
                <a:spcPct val="108000"/>
              </a:lnSpc>
              <a:spcBef>
                <a:spcPts val="730"/>
              </a:spcBef>
              <a:spcAft>
                <a:spcPts val="0"/>
              </a:spcAft>
              <a:buNone/>
            </a:pPr>
            <a:r>
              <a:rPr b="1" lang="en-US" sz="2000">
                <a:solidFill>
                  <a:srgbClr val="FFFFFF"/>
                </a:solidFill>
                <a:latin typeface="Overlock"/>
                <a:ea typeface="Overlock"/>
                <a:cs typeface="Overlock"/>
                <a:sym typeface="Overlock"/>
              </a:rPr>
              <a:t>The PTR operator is used to assign a specific type to a variable or a  label. It is necessary to do this in any instruction where the type of the  operand is not clear.</a:t>
            </a:r>
            <a:endParaRPr sz="2000">
              <a:latin typeface="Overlock"/>
              <a:ea typeface="Overlock"/>
              <a:cs typeface="Overlock"/>
              <a:sym typeface="Overlock"/>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993444" y="520954"/>
            <a:ext cx="6458585"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t>8086 ASSEMBLER DIRECTIVES</a:t>
            </a:r>
            <a:endParaRPr sz="4000"/>
          </a:p>
        </p:txBody>
      </p:sp>
      <p:sp>
        <p:nvSpPr>
          <p:cNvPr id="190" name="Google Shape;190;p25"/>
          <p:cNvSpPr txBox="1"/>
          <p:nvPr/>
        </p:nvSpPr>
        <p:spPr>
          <a:xfrm>
            <a:off x="528319" y="1236319"/>
            <a:ext cx="8316595" cy="5308600"/>
          </a:xfrm>
          <a:prstGeom prst="rect">
            <a:avLst/>
          </a:prstGeom>
          <a:noFill/>
          <a:ln>
            <a:noFill/>
          </a:ln>
        </p:spPr>
        <p:txBody>
          <a:bodyPr anchorCtr="0" anchor="t" bIns="0" lIns="0" spcFirstLastPara="1" rIns="0" wrap="square" tIns="100950">
            <a:spAutoFit/>
          </a:bodyPr>
          <a:lstStyle/>
          <a:p>
            <a:pPr indent="-342900" lvl="0" marL="355600" marR="0" rtl="0" algn="l">
              <a:lnSpc>
                <a:spcPct val="100000"/>
              </a:lnSpc>
              <a:spcBef>
                <a:spcPts val="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EVEN (ALIGN ON EVEN MEMORY ADDRESS)</a:t>
            </a:r>
            <a:endParaRPr sz="2000">
              <a:latin typeface="Overlock"/>
              <a:ea typeface="Overlock"/>
              <a:cs typeface="Overlock"/>
              <a:sym typeface="Overlock"/>
            </a:endParaRPr>
          </a:p>
          <a:p>
            <a:pPr indent="0" lvl="0" marL="354965" marR="5080" rtl="0" algn="l">
              <a:lnSpc>
                <a:spcPct val="100000"/>
              </a:lnSpc>
              <a:spcBef>
                <a:spcPts val="695"/>
              </a:spcBef>
              <a:spcAft>
                <a:spcPts val="0"/>
              </a:spcAft>
              <a:buNone/>
            </a:pPr>
            <a:r>
              <a:rPr b="1" lang="en-US" sz="2000">
                <a:solidFill>
                  <a:srgbClr val="FFFFFF"/>
                </a:solidFill>
                <a:latin typeface="Overlock"/>
                <a:ea typeface="Overlock"/>
                <a:cs typeface="Overlock"/>
                <a:sym typeface="Overlock"/>
              </a:rPr>
              <a:t>As an assembler assembles a section of data declaration or instruction  statements, it uses a location counter to keep track of how many bytes  it is from the start of a segment at any time.</a:t>
            </a:r>
            <a:endParaRPr sz="2000">
              <a:latin typeface="Overlock"/>
              <a:ea typeface="Overlock"/>
              <a:cs typeface="Overlock"/>
              <a:sym typeface="Overlock"/>
            </a:endParaRPr>
          </a:p>
          <a:p>
            <a:pPr indent="-342900" lvl="0" marL="355600" marR="0" rtl="0" algn="l">
              <a:lnSpc>
                <a:spcPct val="100000"/>
              </a:lnSpc>
              <a:spcBef>
                <a:spcPts val="70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PROC (PROCEDURE)</a:t>
            </a:r>
            <a:endParaRPr sz="2000">
              <a:latin typeface="Overlock"/>
              <a:ea typeface="Overlock"/>
              <a:cs typeface="Overlock"/>
              <a:sym typeface="Overlock"/>
            </a:endParaRPr>
          </a:p>
          <a:p>
            <a:pPr indent="0" lvl="0" marL="354965" marR="0" rtl="0" algn="l">
              <a:lnSpc>
                <a:spcPct val="100000"/>
              </a:lnSpc>
              <a:spcBef>
                <a:spcPts val="705"/>
              </a:spcBef>
              <a:spcAft>
                <a:spcPts val="0"/>
              </a:spcAft>
              <a:buNone/>
            </a:pPr>
            <a:r>
              <a:rPr b="1" lang="en-US" sz="2000">
                <a:solidFill>
                  <a:srgbClr val="FFFFFF"/>
                </a:solidFill>
                <a:latin typeface="Overlock"/>
                <a:ea typeface="Overlock"/>
                <a:cs typeface="Overlock"/>
                <a:sym typeface="Overlock"/>
              </a:rPr>
              <a:t>The PROC directive is used to identify the start of a procedure. The</a:t>
            </a:r>
            <a:endParaRPr sz="2000">
              <a:latin typeface="Overlock"/>
              <a:ea typeface="Overlock"/>
              <a:cs typeface="Overlock"/>
              <a:sym typeface="Overlock"/>
            </a:endParaRPr>
          </a:p>
          <a:p>
            <a:pPr indent="0" lvl="0" marL="354965" marR="0" rtl="0" algn="l">
              <a:lnSpc>
                <a:spcPct val="100000"/>
              </a:lnSpc>
              <a:spcBef>
                <a:spcPts val="0"/>
              </a:spcBef>
              <a:spcAft>
                <a:spcPts val="0"/>
              </a:spcAft>
              <a:buNone/>
            </a:pPr>
            <a:r>
              <a:rPr b="1" lang="en-US" sz="2000">
                <a:solidFill>
                  <a:srgbClr val="FFFFFF"/>
                </a:solidFill>
                <a:latin typeface="Overlock"/>
                <a:ea typeface="Overlock"/>
                <a:cs typeface="Overlock"/>
                <a:sym typeface="Overlock"/>
              </a:rPr>
              <a:t>PROC directive follows a name you give the procedure.</a:t>
            </a:r>
            <a:endParaRPr sz="2000">
              <a:latin typeface="Overlock"/>
              <a:ea typeface="Overlock"/>
              <a:cs typeface="Overlock"/>
              <a:sym typeface="Overlock"/>
            </a:endParaRPr>
          </a:p>
          <a:p>
            <a:pPr indent="-342900" lvl="0" marL="355600" marR="0" rtl="0" algn="l">
              <a:lnSpc>
                <a:spcPct val="100000"/>
              </a:lnSpc>
              <a:spcBef>
                <a:spcPts val="70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ENDP (END PROCEDURE)</a:t>
            </a:r>
            <a:endParaRPr sz="2000">
              <a:latin typeface="Overlock"/>
              <a:ea typeface="Overlock"/>
              <a:cs typeface="Overlock"/>
              <a:sym typeface="Overlock"/>
            </a:endParaRPr>
          </a:p>
          <a:p>
            <a:pPr indent="0" lvl="0" marL="354965" marR="93980" rtl="0" algn="l">
              <a:lnSpc>
                <a:spcPct val="100000"/>
              </a:lnSpc>
              <a:spcBef>
                <a:spcPts val="695"/>
              </a:spcBef>
              <a:spcAft>
                <a:spcPts val="0"/>
              </a:spcAft>
              <a:buNone/>
            </a:pPr>
            <a:r>
              <a:rPr b="1" lang="en-US" sz="2000">
                <a:solidFill>
                  <a:srgbClr val="FFFFFF"/>
                </a:solidFill>
                <a:latin typeface="Overlock"/>
                <a:ea typeface="Overlock"/>
                <a:cs typeface="Overlock"/>
                <a:sym typeface="Overlock"/>
              </a:rPr>
              <a:t>The directive is used along with the name of the procedure to indicate  the end of a procedure to the assembler. The directive, together with  the procedure directive, PROC, is used to “bracket” a procedure.</a:t>
            </a:r>
            <a:endParaRPr sz="2000">
              <a:latin typeface="Overlock"/>
              <a:ea typeface="Overlock"/>
              <a:cs typeface="Overlock"/>
              <a:sym typeface="Overlock"/>
            </a:endParaRPr>
          </a:p>
          <a:p>
            <a:pPr indent="-342900" lvl="0" marL="355600" marR="0" rtl="0" algn="l">
              <a:lnSpc>
                <a:spcPct val="100000"/>
              </a:lnSpc>
              <a:spcBef>
                <a:spcPts val="71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ORG (ORIGIN)</a:t>
            </a:r>
            <a:endParaRPr sz="2000">
              <a:latin typeface="Overlock"/>
              <a:ea typeface="Overlock"/>
              <a:cs typeface="Overlock"/>
              <a:sym typeface="Overlock"/>
            </a:endParaRPr>
          </a:p>
          <a:p>
            <a:pPr indent="0" lvl="0" marL="354965" marR="124460" rtl="0" algn="l">
              <a:lnSpc>
                <a:spcPct val="100000"/>
              </a:lnSpc>
              <a:spcBef>
                <a:spcPts val="695"/>
              </a:spcBef>
              <a:spcAft>
                <a:spcPts val="0"/>
              </a:spcAft>
              <a:buNone/>
            </a:pPr>
            <a:r>
              <a:rPr b="1" lang="en-US" sz="2000">
                <a:solidFill>
                  <a:srgbClr val="FFFFFF"/>
                </a:solidFill>
                <a:latin typeface="Overlock"/>
                <a:ea typeface="Overlock"/>
                <a:cs typeface="Overlock"/>
                <a:sym typeface="Overlock"/>
              </a:rPr>
              <a:t>As an assembler assembles a section of a data declarations or  instruction statements, it uses a location counter to keep track of how  many bytes it is from the start of a segment at any time.</a:t>
            </a:r>
            <a:endParaRPr sz="2000">
              <a:latin typeface="Overlock"/>
              <a:ea typeface="Overlock"/>
              <a:cs typeface="Overlock"/>
              <a:sym typeface="Overlo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8"/>
          <p:cNvSpPr txBox="1"/>
          <p:nvPr>
            <p:ph type="title"/>
          </p:nvPr>
        </p:nvSpPr>
        <p:spPr>
          <a:xfrm>
            <a:off x="993444" y="536193"/>
            <a:ext cx="2852420"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t>CATEGORIES</a:t>
            </a:r>
            <a:endParaRPr sz="4000"/>
          </a:p>
        </p:txBody>
      </p:sp>
      <p:sp>
        <p:nvSpPr>
          <p:cNvPr id="68" name="Google Shape;68;p8"/>
          <p:cNvSpPr txBox="1"/>
          <p:nvPr/>
        </p:nvSpPr>
        <p:spPr>
          <a:xfrm>
            <a:off x="1062024" y="1768220"/>
            <a:ext cx="7089775" cy="4530725"/>
          </a:xfrm>
          <a:prstGeom prst="rect">
            <a:avLst/>
          </a:prstGeom>
          <a:noFill/>
          <a:ln>
            <a:noFill/>
          </a:ln>
        </p:spPr>
        <p:txBody>
          <a:bodyPr anchorCtr="0" anchor="t" bIns="0" lIns="0" spcFirstLastPara="1" rIns="0" wrap="square" tIns="60950">
            <a:spAutoFit/>
          </a:bodyPr>
          <a:lstStyle/>
          <a:p>
            <a:pPr indent="0" lvl="0" marL="354965" marR="5080" rtl="0" algn="l">
              <a:lnSpc>
                <a:spcPct val="107857"/>
              </a:lnSpc>
              <a:spcBef>
                <a:spcPts val="0"/>
              </a:spcBef>
              <a:spcAft>
                <a:spcPts val="0"/>
              </a:spcAft>
              <a:buNone/>
            </a:pPr>
            <a:r>
              <a:rPr b="1" lang="en-US" sz="2800">
                <a:solidFill>
                  <a:srgbClr val="FFFFFF"/>
                </a:solidFill>
                <a:latin typeface="Overlock"/>
                <a:ea typeface="Overlock"/>
                <a:cs typeface="Overlock"/>
                <a:sym typeface="Overlock"/>
              </a:rPr>
              <a:t>The instruction set are categorized into the  following types:</a:t>
            </a:r>
            <a:endParaRPr sz="2800">
              <a:latin typeface="Overlock"/>
              <a:ea typeface="Overlock"/>
              <a:cs typeface="Overlock"/>
              <a:sym typeface="Overlock"/>
            </a:endParaRPr>
          </a:p>
          <a:p>
            <a:pPr indent="0" lvl="0" marL="0" marR="0" rtl="0" algn="l">
              <a:lnSpc>
                <a:spcPct val="100000"/>
              </a:lnSpc>
              <a:spcBef>
                <a:spcPts val="15"/>
              </a:spcBef>
              <a:spcAft>
                <a:spcPts val="0"/>
              </a:spcAft>
              <a:buNone/>
            </a:pPr>
            <a:r>
              <a:t/>
            </a:r>
            <a:endParaRPr sz="2950">
              <a:latin typeface="Overlock"/>
              <a:ea typeface="Overlock"/>
              <a:cs typeface="Overlock"/>
              <a:sym typeface="Overlock"/>
            </a:endParaRPr>
          </a:p>
          <a:p>
            <a:pPr indent="-342900" lvl="0" marL="354965" marR="0" rtl="0" algn="l">
              <a:lnSpc>
                <a:spcPct val="100000"/>
              </a:lnSpc>
              <a:spcBef>
                <a:spcPts val="0"/>
              </a:spcBef>
              <a:spcAft>
                <a:spcPts val="0"/>
              </a:spcAft>
              <a:buClr>
                <a:srgbClr val="C5D1D6"/>
              </a:buClr>
              <a:buSzPts val="2650"/>
              <a:buFont typeface="Noto Sans Symbols"/>
              <a:buChar char="▪"/>
            </a:pPr>
            <a:r>
              <a:rPr b="1" lang="en-US" sz="2800">
                <a:solidFill>
                  <a:srgbClr val="FFFFFF"/>
                </a:solidFill>
                <a:latin typeface="Overlock"/>
                <a:ea typeface="Overlock"/>
                <a:cs typeface="Overlock"/>
                <a:sym typeface="Overlock"/>
              </a:rPr>
              <a:t>Data transfer instructions</a:t>
            </a:r>
            <a:endParaRPr sz="2800">
              <a:latin typeface="Overlock"/>
              <a:ea typeface="Overlock"/>
              <a:cs typeface="Overlock"/>
              <a:sym typeface="Overlock"/>
            </a:endParaRPr>
          </a:p>
          <a:p>
            <a:pPr indent="-342900" lvl="0" marL="354965" marR="0" rtl="0" algn="l">
              <a:lnSpc>
                <a:spcPct val="100000"/>
              </a:lnSpc>
              <a:spcBef>
                <a:spcPts val="370"/>
              </a:spcBef>
              <a:spcAft>
                <a:spcPts val="0"/>
              </a:spcAft>
              <a:buClr>
                <a:srgbClr val="C5D1D6"/>
              </a:buClr>
              <a:buSzPts val="2650"/>
              <a:buFont typeface="Noto Sans Symbols"/>
              <a:buChar char="▪"/>
            </a:pPr>
            <a:r>
              <a:rPr b="1" lang="en-US" sz="2800">
                <a:solidFill>
                  <a:srgbClr val="FFFFFF"/>
                </a:solidFill>
                <a:latin typeface="Overlock"/>
                <a:ea typeface="Overlock"/>
                <a:cs typeface="Overlock"/>
                <a:sym typeface="Overlock"/>
              </a:rPr>
              <a:t>Arithmetic instructions</a:t>
            </a:r>
            <a:endParaRPr sz="2800">
              <a:latin typeface="Overlock"/>
              <a:ea typeface="Overlock"/>
              <a:cs typeface="Overlock"/>
              <a:sym typeface="Overlock"/>
            </a:endParaRPr>
          </a:p>
          <a:p>
            <a:pPr indent="-342900" lvl="0" marL="354965" marR="0" rtl="0" algn="l">
              <a:lnSpc>
                <a:spcPct val="100000"/>
              </a:lnSpc>
              <a:spcBef>
                <a:spcPts val="360"/>
              </a:spcBef>
              <a:spcAft>
                <a:spcPts val="0"/>
              </a:spcAft>
              <a:buClr>
                <a:srgbClr val="C5D1D6"/>
              </a:buClr>
              <a:buSzPts val="2650"/>
              <a:buFont typeface="Noto Sans Symbols"/>
              <a:buChar char="▪"/>
            </a:pPr>
            <a:r>
              <a:rPr b="1" lang="en-US" sz="2800">
                <a:solidFill>
                  <a:srgbClr val="FFFFFF"/>
                </a:solidFill>
                <a:latin typeface="Overlock"/>
                <a:ea typeface="Overlock"/>
                <a:cs typeface="Overlock"/>
                <a:sym typeface="Overlock"/>
              </a:rPr>
              <a:t>Logical instructions</a:t>
            </a:r>
            <a:endParaRPr sz="2800">
              <a:latin typeface="Overlock"/>
              <a:ea typeface="Overlock"/>
              <a:cs typeface="Overlock"/>
              <a:sym typeface="Overlock"/>
            </a:endParaRPr>
          </a:p>
          <a:p>
            <a:pPr indent="-342900" lvl="0" marL="354965" marR="0" rtl="0" algn="l">
              <a:lnSpc>
                <a:spcPct val="100000"/>
              </a:lnSpc>
              <a:spcBef>
                <a:spcPts val="365"/>
              </a:spcBef>
              <a:spcAft>
                <a:spcPts val="0"/>
              </a:spcAft>
              <a:buClr>
                <a:srgbClr val="C5D1D6"/>
              </a:buClr>
              <a:buSzPts val="2650"/>
              <a:buFont typeface="Noto Sans Symbols"/>
              <a:buChar char="▪"/>
            </a:pPr>
            <a:r>
              <a:rPr b="1" lang="en-US" sz="2800">
                <a:solidFill>
                  <a:srgbClr val="FFFFFF"/>
                </a:solidFill>
                <a:latin typeface="Overlock"/>
                <a:ea typeface="Overlock"/>
                <a:cs typeface="Overlock"/>
                <a:sym typeface="Overlock"/>
              </a:rPr>
              <a:t>Flag manipulation instructions</a:t>
            </a:r>
            <a:endParaRPr sz="2800">
              <a:latin typeface="Overlock"/>
              <a:ea typeface="Overlock"/>
              <a:cs typeface="Overlock"/>
              <a:sym typeface="Overlock"/>
            </a:endParaRPr>
          </a:p>
          <a:p>
            <a:pPr indent="-342900" lvl="0" marL="354965" marR="0" rtl="0" algn="l">
              <a:lnSpc>
                <a:spcPct val="100000"/>
              </a:lnSpc>
              <a:spcBef>
                <a:spcPts val="370"/>
              </a:spcBef>
              <a:spcAft>
                <a:spcPts val="0"/>
              </a:spcAft>
              <a:buClr>
                <a:srgbClr val="C5D1D6"/>
              </a:buClr>
              <a:buSzPts val="2650"/>
              <a:buFont typeface="Noto Sans Symbols"/>
              <a:buChar char="▪"/>
            </a:pPr>
            <a:r>
              <a:rPr b="1" lang="en-US" sz="2800">
                <a:solidFill>
                  <a:srgbClr val="FFFFFF"/>
                </a:solidFill>
                <a:latin typeface="Overlock"/>
                <a:ea typeface="Overlock"/>
                <a:cs typeface="Overlock"/>
                <a:sym typeface="Overlock"/>
              </a:rPr>
              <a:t>shift and rotate instructions</a:t>
            </a:r>
            <a:endParaRPr sz="2800">
              <a:latin typeface="Overlock"/>
              <a:ea typeface="Overlock"/>
              <a:cs typeface="Overlock"/>
              <a:sym typeface="Overlock"/>
            </a:endParaRPr>
          </a:p>
          <a:p>
            <a:pPr indent="-342900" lvl="0" marL="354965" marR="0" rtl="0" algn="l">
              <a:lnSpc>
                <a:spcPct val="100000"/>
              </a:lnSpc>
              <a:spcBef>
                <a:spcPts val="360"/>
              </a:spcBef>
              <a:spcAft>
                <a:spcPts val="0"/>
              </a:spcAft>
              <a:buClr>
                <a:srgbClr val="C5D1D6"/>
              </a:buClr>
              <a:buSzPts val="2650"/>
              <a:buFont typeface="Noto Sans Symbols"/>
              <a:buChar char="▪"/>
            </a:pPr>
            <a:r>
              <a:rPr b="1" lang="en-US" sz="2800">
                <a:solidFill>
                  <a:srgbClr val="FFFFFF"/>
                </a:solidFill>
                <a:latin typeface="Overlock"/>
                <a:ea typeface="Overlock"/>
                <a:cs typeface="Overlock"/>
                <a:sym typeface="Overlock"/>
              </a:rPr>
              <a:t>String instructions</a:t>
            </a:r>
            <a:endParaRPr sz="2800">
              <a:latin typeface="Overlock"/>
              <a:ea typeface="Overlock"/>
              <a:cs typeface="Overlock"/>
              <a:sym typeface="Overlock"/>
            </a:endParaRPr>
          </a:p>
          <a:p>
            <a:pPr indent="-342900" lvl="0" marL="354965" marR="0" rtl="0" algn="l">
              <a:lnSpc>
                <a:spcPct val="100000"/>
              </a:lnSpc>
              <a:spcBef>
                <a:spcPts val="365"/>
              </a:spcBef>
              <a:spcAft>
                <a:spcPts val="0"/>
              </a:spcAft>
              <a:buClr>
                <a:srgbClr val="C5D1D6"/>
              </a:buClr>
              <a:buSzPts val="2650"/>
              <a:buFont typeface="Noto Sans Symbols"/>
              <a:buChar char="▪"/>
            </a:pPr>
            <a:r>
              <a:rPr b="1" lang="en-US" sz="2800">
                <a:solidFill>
                  <a:srgbClr val="FFFFFF"/>
                </a:solidFill>
                <a:latin typeface="Overlock"/>
                <a:ea typeface="Overlock"/>
                <a:cs typeface="Overlock"/>
                <a:sym typeface="Overlock"/>
              </a:rPr>
              <a:t>8086 assembler directives</a:t>
            </a:r>
            <a:endParaRPr sz="2800">
              <a:latin typeface="Overlock"/>
              <a:ea typeface="Overlock"/>
              <a:cs typeface="Overlock"/>
              <a:sym typeface="Overloc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993444" y="520954"/>
            <a:ext cx="6458585"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t>8086 ASSEMBLER DIRECTIVES</a:t>
            </a:r>
            <a:endParaRPr sz="4000"/>
          </a:p>
        </p:txBody>
      </p:sp>
      <p:sp>
        <p:nvSpPr>
          <p:cNvPr id="196" name="Google Shape;196;p26"/>
          <p:cNvSpPr txBox="1"/>
          <p:nvPr/>
        </p:nvSpPr>
        <p:spPr>
          <a:xfrm>
            <a:off x="528319" y="1236319"/>
            <a:ext cx="8186420" cy="4699000"/>
          </a:xfrm>
          <a:prstGeom prst="rect">
            <a:avLst/>
          </a:prstGeom>
          <a:noFill/>
          <a:ln>
            <a:noFill/>
          </a:ln>
        </p:spPr>
        <p:txBody>
          <a:bodyPr anchorCtr="0" anchor="t" bIns="0" lIns="0" spcFirstLastPara="1" rIns="0" wrap="square" tIns="100950">
            <a:spAutoFit/>
          </a:bodyPr>
          <a:lstStyle/>
          <a:p>
            <a:pPr indent="-342900" lvl="0" marL="355600" marR="0" rtl="0" algn="l">
              <a:lnSpc>
                <a:spcPct val="100000"/>
              </a:lnSpc>
              <a:spcBef>
                <a:spcPts val="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LABEL</a:t>
            </a:r>
            <a:endParaRPr sz="2000">
              <a:latin typeface="Overlock"/>
              <a:ea typeface="Overlock"/>
              <a:cs typeface="Overlock"/>
              <a:sym typeface="Overlock"/>
            </a:endParaRPr>
          </a:p>
          <a:p>
            <a:pPr indent="0" lvl="0" marL="354965" marR="190500" rtl="0" algn="l">
              <a:lnSpc>
                <a:spcPct val="100000"/>
              </a:lnSpc>
              <a:spcBef>
                <a:spcPts val="695"/>
              </a:spcBef>
              <a:spcAft>
                <a:spcPts val="0"/>
              </a:spcAft>
              <a:buNone/>
            </a:pPr>
            <a:r>
              <a:rPr b="1" lang="en-US" sz="2000">
                <a:solidFill>
                  <a:srgbClr val="FFFFFF"/>
                </a:solidFill>
                <a:latin typeface="Overlock"/>
                <a:ea typeface="Overlock"/>
                <a:cs typeface="Overlock"/>
                <a:sym typeface="Overlock"/>
              </a:rPr>
              <a:t>As an assembler assembles a section of a data declarations or  instruction statements, it uses a location counter to be keep track of  how many bytes it is from the start of a segment at any time.</a:t>
            </a:r>
            <a:endParaRPr sz="2000">
              <a:latin typeface="Overlock"/>
              <a:ea typeface="Overlock"/>
              <a:cs typeface="Overlock"/>
              <a:sym typeface="Overlock"/>
            </a:endParaRPr>
          </a:p>
          <a:p>
            <a:pPr indent="-342900" lvl="0" marL="355600" marR="0" rtl="0" algn="l">
              <a:lnSpc>
                <a:spcPct val="100000"/>
              </a:lnSpc>
              <a:spcBef>
                <a:spcPts val="70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EXTRN</a:t>
            </a:r>
            <a:endParaRPr sz="2000">
              <a:latin typeface="Overlock"/>
              <a:ea typeface="Overlock"/>
              <a:cs typeface="Overlock"/>
              <a:sym typeface="Overlock"/>
            </a:endParaRPr>
          </a:p>
          <a:p>
            <a:pPr indent="0" lvl="0" marL="354965" marR="0" rtl="0" algn="l">
              <a:lnSpc>
                <a:spcPct val="100000"/>
              </a:lnSpc>
              <a:spcBef>
                <a:spcPts val="705"/>
              </a:spcBef>
              <a:spcAft>
                <a:spcPts val="0"/>
              </a:spcAft>
              <a:buNone/>
            </a:pPr>
            <a:r>
              <a:rPr b="1" lang="en-US" sz="2000">
                <a:solidFill>
                  <a:srgbClr val="FFFFFF"/>
                </a:solidFill>
                <a:latin typeface="Overlock"/>
                <a:ea typeface="Overlock"/>
                <a:cs typeface="Overlock"/>
                <a:sym typeface="Overlock"/>
              </a:rPr>
              <a:t>The EXTRN directive is used to tell the assembler that the name or</a:t>
            </a:r>
            <a:endParaRPr sz="2000">
              <a:latin typeface="Overlock"/>
              <a:ea typeface="Overlock"/>
              <a:cs typeface="Overlock"/>
              <a:sym typeface="Overlock"/>
            </a:endParaRPr>
          </a:p>
          <a:p>
            <a:pPr indent="0" lvl="0" marL="354965" marR="0" rtl="0" algn="l">
              <a:lnSpc>
                <a:spcPct val="100000"/>
              </a:lnSpc>
              <a:spcBef>
                <a:spcPts val="0"/>
              </a:spcBef>
              <a:spcAft>
                <a:spcPts val="0"/>
              </a:spcAft>
              <a:buNone/>
            </a:pPr>
            <a:r>
              <a:rPr b="1" lang="en-US" sz="2000">
                <a:solidFill>
                  <a:srgbClr val="FFFFFF"/>
                </a:solidFill>
                <a:latin typeface="Overlock"/>
                <a:ea typeface="Overlock"/>
                <a:cs typeface="Overlock"/>
                <a:sym typeface="Overlock"/>
              </a:rPr>
              <a:t>labels following the directive are in some other assembly module.</a:t>
            </a:r>
            <a:endParaRPr sz="2000">
              <a:latin typeface="Overlock"/>
              <a:ea typeface="Overlock"/>
              <a:cs typeface="Overlock"/>
              <a:sym typeface="Overlock"/>
            </a:endParaRPr>
          </a:p>
          <a:p>
            <a:pPr indent="-342900" lvl="0" marL="355600" marR="0" rtl="0" algn="l">
              <a:lnSpc>
                <a:spcPct val="100000"/>
              </a:lnSpc>
              <a:spcBef>
                <a:spcPts val="70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PUBLIC</a:t>
            </a:r>
            <a:endParaRPr sz="2000">
              <a:latin typeface="Overlock"/>
              <a:ea typeface="Overlock"/>
              <a:cs typeface="Overlock"/>
              <a:sym typeface="Overlock"/>
            </a:endParaRPr>
          </a:p>
          <a:p>
            <a:pPr indent="0" lvl="0" marL="354965" marR="5080" rtl="0" algn="l">
              <a:lnSpc>
                <a:spcPct val="100000"/>
              </a:lnSpc>
              <a:spcBef>
                <a:spcPts val="695"/>
              </a:spcBef>
              <a:spcAft>
                <a:spcPts val="0"/>
              </a:spcAft>
              <a:buNone/>
            </a:pPr>
            <a:r>
              <a:rPr b="1" lang="en-US" sz="2000">
                <a:solidFill>
                  <a:srgbClr val="FFFFFF"/>
                </a:solidFill>
                <a:latin typeface="Overlock"/>
                <a:ea typeface="Overlock"/>
                <a:cs typeface="Overlock"/>
                <a:sym typeface="Overlock"/>
              </a:rPr>
              <a:t>Large program are usually written as several separate modules. Each  module is individually assembled, tested, and debugged.</a:t>
            </a:r>
            <a:endParaRPr sz="2000">
              <a:latin typeface="Overlock"/>
              <a:ea typeface="Overlock"/>
              <a:cs typeface="Overlock"/>
              <a:sym typeface="Overlock"/>
            </a:endParaRPr>
          </a:p>
          <a:p>
            <a:pPr indent="-342900" lvl="0" marL="355600" marR="0" rtl="0" algn="l">
              <a:lnSpc>
                <a:spcPct val="100000"/>
              </a:lnSpc>
              <a:spcBef>
                <a:spcPts val="71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SHORT</a:t>
            </a:r>
            <a:endParaRPr sz="2000">
              <a:latin typeface="Overlock"/>
              <a:ea typeface="Overlock"/>
              <a:cs typeface="Overlock"/>
              <a:sym typeface="Overlock"/>
            </a:endParaRPr>
          </a:p>
          <a:p>
            <a:pPr indent="0" lvl="0" marL="354965" marR="352425" rtl="0" algn="l">
              <a:lnSpc>
                <a:spcPct val="100000"/>
              </a:lnSpc>
              <a:spcBef>
                <a:spcPts val="700"/>
              </a:spcBef>
              <a:spcAft>
                <a:spcPts val="0"/>
              </a:spcAft>
              <a:buNone/>
            </a:pPr>
            <a:r>
              <a:rPr b="1" lang="en-US" sz="2000">
                <a:solidFill>
                  <a:srgbClr val="FFFFFF"/>
                </a:solidFill>
                <a:latin typeface="Overlock"/>
                <a:ea typeface="Overlock"/>
                <a:cs typeface="Overlock"/>
                <a:sym typeface="Overlock"/>
              </a:rPr>
              <a:t>The SHORT operator is used to tell the assembler that only a 1 byte  displacement is needed to code a jump instruction in the program.</a:t>
            </a:r>
            <a:endParaRPr sz="2000">
              <a:latin typeface="Overlock"/>
              <a:ea typeface="Overlock"/>
              <a:cs typeface="Overlock"/>
              <a:sym typeface="Overlock"/>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993444" y="520954"/>
            <a:ext cx="6458585"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t>8086 ASSEMBLER DIRECTIVES</a:t>
            </a:r>
            <a:endParaRPr sz="4000"/>
          </a:p>
        </p:txBody>
      </p:sp>
      <p:sp>
        <p:nvSpPr>
          <p:cNvPr id="202" name="Google Shape;202;p27"/>
          <p:cNvSpPr txBox="1"/>
          <p:nvPr/>
        </p:nvSpPr>
        <p:spPr>
          <a:xfrm>
            <a:off x="528319" y="1312928"/>
            <a:ext cx="8061959" cy="3605529"/>
          </a:xfrm>
          <a:prstGeom prst="rect">
            <a:avLst/>
          </a:prstGeom>
          <a:noFill/>
          <a:ln>
            <a:noFill/>
          </a:ln>
        </p:spPr>
        <p:txBody>
          <a:bodyPr anchorCtr="0" anchor="t" bIns="0" lIns="0" spcFirstLastPara="1" rIns="0" wrap="square" tIns="100325">
            <a:spAutoFit/>
          </a:bodyPr>
          <a:lstStyle/>
          <a:p>
            <a:pPr indent="-342900" lvl="0" marL="355600" marR="0" rtl="0" algn="l">
              <a:lnSpc>
                <a:spcPct val="100000"/>
              </a:lnSpc>
              <a:spcBef>
                <a:spcPts val="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TYPE</a:t>
            </a:r>
            <a:endParaRPr sz="2000">
              <a:latin typeface="Overlock"/>
              <a:ea typeface="Overlock"/>
              <a:cs typeface="Overlock"/>
              <a:sym typeface="Overlock"/>
            </a:endParaRPr>
          </a:p>
          <a:p>
            <a:pPr indent="0" lvl="0" marL="354965" marR="5080" rtl="0" algn="l">
              <a:lnSpc>
                <a:spcPct val="100000"/>
              </a:lnSpc>
              <a:spcBef>
                <a:spcPts val="695"/>
              </a:spcBef>
              <a:spcAft>
                <a:spcPts val="0"/>
              </a:spcAft>
              <a:buNone/>
            </a:pPr>
            <a:r>
              <a:rPr b="1" lang="en-US" sz="2000">
                <a:solidFill>
                  <a:srgbClr val="FFFFFF"/>
                </a:solidFill>
                <a:latin typeface="Overlock"/>
                <a:ea typeface="Overlock"/>
                <a:cs typeface="Overlock"/>
                <a:sym typeface="Overlock"/>
              </a:rPr>
              <a:t>The TYPE operator tells the assembler to determine the type of a  specified variable. The assembler actually determines the number of  bytes in the type of the variable.</a:t>
            </a:r>
            <a:endParaRPr sz="2000">
              <a:latin typeface="Overlock"/>
              <a:ea typeface="Overlock"/>
              <a:cs typeface="Overlock"/>
              <a:sym typeface="Overlock"/>
            </a:endParaRPr>
          </a:p>
          <a:p>
            <a:pPr indent="-342900" lvl="0" marL="355600" marR="0" rtl="0" algn="l">
              <a:lnSpc>
                <a:spcPct val="100000"/>
              </a:lnSpc>
              <a:spcBef>
                <a:spcPts val="70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GLOBAL (DECLARE SYMBOLS AS PUBLIC OR EXTRN)</a:t>
            </a:r>
            <a:endParaRPr sz="2000">
              <a:latin typeface="Overlock"/>
              <a:ea typeface="Overlock"/>
              <a:cs typeface="Overlock"/>
              <a:sym typeface="Overlock"/>
            </a:endParaRPr>
          </a:p>
          <a:p>
            <a:pPr indent="0" lvl="0" marL="354965" marR="0" rtl="0" algn="l">
              <a:lnSpc>
                <a:spcPct val="100000"/>
              </a:lnSpc>
              <a:spcBef>
                <a:spcPts val="710"/>
              </a:spcBef>
              <a:spcAft>
                <a:spcPts val="0"/>
              </a:spcAft>
              <a:buNone/>
            </a:pPr>
            <a:r>
              <a:rPr b="1" lang="en-US" sz="2000">
                <a:solidFill>
                  <a:srgbClr val="FFFFFF"/>
                </a:solidFill>
                <a:latin typeface="Overlock"/>
                <a:ea typeface="Overlock"/>
                <a:cs typeface="Overlock"/>
                <a:sym typeface="Overlock"/>
              </a:rPr>
              <a:t>The GLOBAL directive can be used in place of a PUBLIC directive or</a:t>
            </a:r>
            <a:endParaRPr sz="2000">
              <a:latin typeface="Overlock"/>
              <a:ea typeface="Overlock"/>
              <a:cs typeface="Overlock"/>
              <a:sym typeface="Overlock"/>
            </a:endParaRPr>
          </a:p>
          <a:p>
            <a:pPr indent="0" lvl="0" marL="354965" marR="0" rtl="0" algn="l">
              <a:lnSpc>
                <a:spcPct val="100000"/>
              </a:lnSpc>
              <a:spcBef>
                <a:spcPts val="0"/>
              </a:spcBef>
              <a:spcAft>
                <a:spcPts val="0"/>
              </a:spcAft>
              <a:buNone/>
            </a:pPr>
            <a:r>
              <a:rPr b="1" lang="en-US" sz="2000">
                <a:solidFill>
                  <a:srgbClr val="FFFFFF"/>
                </a:solidFill>
                <a:latin typeface="Overlock"/>
                <a:ea typeface="Overlock"/>
                <a:cs typeface="Overlock"/>
                <a:sym typeface="Overlock"/>
              </a:rPr>
              <a:t>in place of an EXTRN directive.</a:t>
            </a:r>
            <a:endParaRPr sz="2000">
              <a:latin typeface="Overlock"/>
              <a:ea typeface="Overlock"/>
              <a:cs typeface="Overlock"/>
              <a:sym typeface="Overlock"/>
            </a:endParaRPr>
          </a:p>
          <a:p>
            <a:pPr indent="-342900" lvl="0" marL="355600" marR="0" rtl="0" algn="l">
              <a:lnSpc>
                <a:spcPct val="100000"/>
              </a:lnSpc>
              <a:spcBef>
                <a:spcPts val="695"/>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INCLUDE (INCLUDE SOURCE CODE FROM FILE)</a:t>
            </a:r>
            <a:endParaRPr sz="2000">
              <a:latin typeface="Overlock"/>
              <a:ea typeface="Overlock"/>
              <a:cs typeface="Overlock"/>
              <a:sym typeface="Overlock"/>
            </a:endParaRPr>
          </a:p>
          <a:p>
            <a:pPr indent="0" lvl="0" marL="354965" marR="151130" rtl="0" algn="l">
              <a:lnSpc>
                <a:spcPct val="100000"/>
              </a:lnSpc>
              <a:spcBef>
                <a:spcPts val="695"/>
              </a:spcBef>
              <a:spcAft>
                <a:spcPts val="0"/>
              </a:spcAft>
              <a:buNone/>
            </a:pPr>
            <a:r>
              <a:rPr b="1" lang="en-US" sz="2000">
                <a:solidFill>
                  <a:srgbClr val="FFFFFF"/>
                </a:solidFill>
                <a:latin typeface="Overlock"/>
                <a:ea typeface="Overlock"/>
                <a:cs typeface="Overlock"/>
                <a:sym typeface="Overlock"/>
              </a:rPr>
              <a:t>This directive is used to tell the assembler to insert a block of source  code from the named file into the current source module.</a:t>
            </a:r>
            <a:endParaRPr sz="2000">
              <a:latin typeface="Overlock"/>
              <a:ea typeface="Overlock"/>
              <a:cs typeface="Overlock"/>
              <a:sym typeface="Overlo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9"/>
          <p:cNvSpPr txBox="1"/>
          <p:nvPr>
            <p:ph type="title"/>
          </p:nvPr>
        </p:nvSpPr>
        <p:spPr>
          <a:xfrm>
            <a:off x="993444" y="481329"/>
            <a:ext cx="637349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DATA TRANSFER INSTRUCTIONS</a:t>
            </a:r>
            <a:endParaRPr/>
          </a:p>
        </p:txBody>
      </p:sp>
      <p:sp>
        <p:nvSpPr>
          <p:cNvPr id="74" name="Google Shape;74;p9"/>
          <p:cNvSpPr txBox="1"/>
          <p:nvPr/>
        </p:nvSpPr>
        <p:spPr>
          <a:xfrm>
            <a:off x="452119" y="1724025"/>
            <a:ext cx="6024245" cy="4854575"/>
          </a:xfrm>
          <a:prstGeom prst="rect">
            <a:avLst/>
          </a:prstGeom>
          <a:noFill/>
          <a:ln>
            <a:noFill/>
          </a:ln>
        </p:spPr>
        <p:txBody>
          <a:bodyPr anchorCtr="0" anchor="t" bIns="0" lIns="0" spcFirstLastPara="1" rIns="0" wrap="square" tIns="36825">
            <a:spAutoFit/>
          </a:bodyPr>
          <a:lstStyle/>
          <a:p>
            <a:pPr indent="-342900" lvl="0" marL="355600" marR="0" rtl="0" algn="l">
              <a:lnSpc>
                <a:spcPct val="100000"/>
              </a:lnSpc>
              <a:spcBef>
                <a:spcPts val="0"/>
              </a:spcBef>
              <a:spcAft>
                <a:spcPts val="0"/>
              </a:spcAft>
              <a:buClr>
                <a:srgbClr val="C5D1D6"/>
              </a:buClr>
              <a:buSzPts val="2000"/>
              <a:buFont typeface="Noto Sans Symbols"/>
              <a:buChar char="▪"/>
            </a:pPr>
            <a:r>
              <a:rPr b="1" lang="en-US" sz="2100">
                <a:solidFill>
                  <a:srgbClr val="FFFFFF"/>
                </a:solidFill>
                <a:latin typeface="Overlock"/>
                <a:ea typeface="Overlock"/>
                <a:cs typeface="Overlock"/>
                <a:sym typeface="Overlock"/>
              </a:rPr>
              <a:t>MOV-</a:t>
            </a:r>
            <a:endParaRPr sz="2100">
              <a:latin typeface="Overlock"/>
              <a:ea typeface="Overlock"/>
              <a:cs typeface="Overlock"/>
              <a:sym typeface="Overlock"/>
            </a:endParaRPr>
          </a:p>
          <a:p>
            <a:pPr indent="0" lvl="0" marL="12700" marR="0" rtl="0" algn="l">
              <a:lnSpc>
                <a:spcPct val="100000"/>
              </a:lnSpc>
              <a:spcBef>
                <a:spcPts val="190"/>
              </a:spcBef>
              <a:spcAft>
                <a:spcPts val="0"/>
              </a:spcAft>
              <a:buNone/>
            </a:pPr>
            <a:r>
              <a:rPr b="1" lang="en-US" sz="2100">
                <a:solidFill>
                  <a:srgbClr val="FFFFFF"/>
                </a:solidFill>
                <a:latin typeface="Overlock"/>
                <a:ea typeface="Overlock"/>
                <a:cs typeface="Overlock"/>
                <a:sym typeface="Overlock"/>
              </a:rPr>
              <a:t>Move byte or word to register or memory</a:t>
            </a:r>
            <a:endParaRPr sz="2100">
              <a:latin typeface="Overlock"/>
              <a:ea typeface="Overlock"/>
              <a:cs typeface="Overlock"/>
              <a:sym typeface="Overlock"/>
            </a:endParaRPr>
          </a:p>
          <a:p>
            <a:pPr indent="-342900" lvl="0" marL="355600" marR="0" rtl="0" algn="l">
              <a:lnSpc>
                <a:spcPct val="100000"/>
              </a:lnSpc>
              <a:spcBef>
                <a:spcPts val="195"/>
              </a:spcBef>
              <a:spcAft>
                <a:spcPts val="0"/>
              </a:spcAft>
              <a:buClr>
                <a:srgbClr val="C5D1D6"/>
              </a:buClr>
              <a:buSzPts val="2000"/>
              <a:buFont typeface="Noto Sans Symbols"/>
              <a:buChar char="▪"/>
            </a:pPr>
            <a:r>
              <a:rPr b="1" lang="en-US" sz="2100">
                <a:solidFill>
                  <a:srgbClr val="FFFFFF"/>
                </a:solidFill>
                <a:latin typeface="Overlock"/>
                <a:ea typeface="Overlock"/>
                <a:cs typeface="Overlock"/>
                <a:sym typeface="Overlock"/>
              </a:rPr>
              <a:t>IN, OUT-</a:t>
            </a:r>
            <a:endParaRPr sz="2100">
              <a:latin typeface="Overlock"/>
              <a:ea typeface="Overlock"/>
              <a:cs typeface="Overlock"/>
              <a:sym typeface="Overlock"/>
            </a:endParaRPr>
          </a:p>
          <a:p>
            <a:pPr indent="0" lvl="0" marL="79375" marR="0" rtl="0" algn="l">
              <a:lnSpc>
                <a:spcPct val="100000"/>
              </a:lnSpc>
              <a:spcBef>
                <a:spcPts val="204"/>
              </a:spcBef>
              <a:spcAft>
                <a:spcPts val="0"/>
              </a:spcAft>
              <a:buNone/>
            </a:pPr>
            <a:r>
              <a:rPr b="1" lang="en-US" sz="2100">
                <a:solidFill>
                  <a:srgbClr val="FFFFFF"/>
                </a:solidFill>
                <a:latin typeface="Overlock"/>
                <a:ea typeface="Overlock"/>
                <a:cs typeface="Overlock"/>
                <a:sym typeface="Overlock"/>
              </a:rPr>
              <a:t>Input byte or word from port, output word to port</a:t>
            </a:r>
            <a:endParaRPr sz="2100">
              <a:latin typeface="Overlock"/>
              <a:ea typeface="Overlock"/>
              <a:cs typeface="Overlock"/>
              <a:sym typeface="Overlock"/>
            </a:endParaRPr>
          </a:p>
          <a:p>
            <a:pPr indent="-342900" lvl="0" marL="355600" marR="0" rtl="0" algn="l">
              <a:lnSpc>
                <a:spcPct val="100000"/>
              </a:lnSpc>
              <a:spcBef>
                <a:spcPts val="195"/>
              </a:spcBef>
              <a:spcAft>
                <a:spcPts val="0"/>
              </a:spcAft>
              <a:buClr>
                <a:srgbClr val="C5D1D6"/>
              </a:buClr>
              <a:buSzPts val="2000"/>
              <a:buFont typeface="Noto Sans Symbols"/>
              <a:buChar char="▪"/>
            </a:pPr>
            <a:r>
              <a:rPr b="1" lang="en-US" sz="2100">
                <a:solidFill>
                  <a:srgbClr val="FFFFFF"/>
                </a:solidFill>
                <a:latin typeface="Overlock"/>
                <a:ea typeface="Overlock"/>
                <a:cs typeface="Overlock"/>
                <a:sym typeface="Overlock"/>
              </a:rPr>
              <a:t>LEA-</a:t>
            </a:r>
            <a:endParaRPr sz="2100">
              <a:latin typeface="Overlock"/>
              <a:ea typeface="Overlock"/>
              <a:cs typeface="Overlock"/>
              <a:sym typeface="Overlock"/>
            </a:endParaRPr>
          </a:p>
          <a:p>
            <a:pPr indent="0" lvl="0" marL="12700" marR="0" rtl="0" algn="l">
              <a:lnSpc>
                <a:spcPct val="100000"/>
              </a:lnSpc>
              <a:spcBef>
                <a:spcPts val="190"/>
              </a:spcBef>
              <a:spcAft>
                <a:spcPts val="0"/>
              </a:spcAft>
              <a:buNone/>
            </a:pPr>
            <a:r>
              <a:rPr b="1" lang="en-US" sz="2100">
                <a:solidFill>
                  <a:srgbClr val="FFFFFF"/>
                </a:solidFill>
                <a:latin typeface="Overlock"/>
                <a:ea typeface="Overlock"/>
                <a:cs typeface="Overlock"/>
                <a:sym typeface="Overlock"/>
              </a:rPr>
              <a:t>Load effective address</a:t>
            </a:r>
            <a:endParaRPr sz="2100">
              <a:latin typeface="Overlock"/>
              <a:ea typeface="Overlock"/>
              <a:cs typeface="Overlock"/>
              <a:sym typeface="Overlock"/>
            </a:endParaRPr>
          </a:p>
          <a:p>
            <a:pPr indent="-342900" lvl="0" marL="355600" marR="0" rtl="0" algn="l">
              <a:lnSpc>
                <a:spcPct val="100000"/>
              </a:lnSpc>
              <a:spcBef>
                <a:spcPts val="204"/>
              </a:spcBef>
              <a:spcAft>
                <a:spcPts val="0"/>
              </a:spcAft>
              <a:buClr>
                <a:srgbClr val="C5D1D6"/>
              </a:buClr>
              <a:buSzPts val="2000"/>
              <a:buFont typeface="Noto Sans Symbols"/>
              <a:buChar char="▪"/>
            </a:pPr>
            <a:r>
              <a:rPr b="1" lang="en-US" sz="2100">
                <a:solidFill>
                  <a:srgbClr val="FFFFFF"/>
                </a:solidFill>
                <a:latin typeface="Overlock"/>
                <a:ea typeface="Overlock"/>
                <a:cs typeface="Overlock"/>
                <a:sym typeface="Overlock"/>
              </a:rPr>
              <a:t>LDS, LES-</a:t>
            </a:r>
            <a:endParaRPr sz="2100">
              <a:latin typeface="Overlock"/>
              <a:ea typeface="Overlock"/>
              <a:cs typeface="Overlock"/>
              <a:sym typeface="Overlock"/>
            </a:endParaRPr>
          </a:p>
          <a:p>
            <a:pPr indent="0" lvl="0" marL="12700" marR="0" rtl="0" algn="l">
              <a:lnSpc>
                <a:spcPct val="100000"/>
              </a:lnSpc>
              <a:spcBef>
                <a:spcPts val="190"/>
              </a:spcBef>
              <a:spcAft>
                <a:spcPts val="0"/>
              </a:spcAft>
              <a:buNone/>
            </a:pPr>
            <a:r>
              <a:rPr b="1" lang="en-US" sz="2100">
                <a:solidFill>
                  <a:srgbClr val="FFFFFF"/>
                </a:solidFill>
                <a:latin typeface="Overlock"/>
                <a:ea typeface="Overlock"/>
                <a:cs typeface="Overlock"/>
                <a:sym typeface="Overlock"/>
              </a:rPr>
              <a:t>Load pointer using data segment, extra segment</a:t>
            </a:r>
            <a:endParaRPr sz="2100">
              <a:latin typeface="Overlock"/>
              <a:ea typeface="Overlock"/>
              <a:cs typeface="Overlock"/>
              <a:sym typeface="Overlock"/>
            </a:endParaRPr>
          </a:p>
          <a:p>
            <a:pPr indent="-342900" lvl="0" marL="355600" marR="0" rtl="0" algn="l">
              <a:lnSpc>
                <a:spcPct val="100000"/>
              </a:lnSpc>
              <a:spcBef>
                <a:spcPts val="195"/>
              </a:spcBef>
              <a:spcAft>
                <a:spcPts val="0"/>
              </a:spcAft>
              <a:buClr>
                <a:srgbClr val="C5D1D6"/>
              </a:buClr>
              <a:buSzPts val="2000"/>
              <a:buFont typeface="Noto Sans Symbols"/>
              <a:buChar char="▪"/>
            </a:pPr>
            <a:r>
              <a:rPr b="1" lang="en-US" sz="2100">
                <a:solidFill>
                  <a:srgbClr val="FFFFFF"/>
                </a:solidFill>
                <a:latin typeface="Overlock"/>
                <a:ea typeface="Overlock"/>
                <a:cs typeface="Overlock"/>
                <a:sym typeface="Overlock"/>
              </a:rPr>
              <a:t>PUSH, POP-</a:t>
            </a:r>
            <a:endParaRPr sz="2100">
              <a:latin typeface="Overlock"/>
              <a:ea typeface="Overlock"/>
              <a:cs typeface="Overlock"/>
              <a:sym typeface="Overlock"/>
            </a:endParaRPr>
          </a:p>
          <a:p>
            <a:pPr indent="0" lvl="0" marL="12700" marR="0" rtl="0" algn="l">
              <a:lnSpc>
                <a:spcPct val="100000"/>
              </a:lnSpc>
              <a:spcBef>
                <a:spcPts val="204"/>
              </a:spcBef>
              <a:spcAft>
                <a:spcPts val="0"/>
              </a:spcAft>
              <a:buNone/>
            </a:pPr>
            <a:r>
              <a:rPr b="1" lang="en-US" sz="2100">
                <a:solidFill>
                  <a:srgbClr val="FFFFFF"/>
                </a:solidFill>
                <a:latin typeface="Overlock"/>
                <a:ea typeface="Overlock"/>
                <a:cs typeface="Overlock"/>
                <a:sym typeface="Overlock"/>
              </a:rPr>
              <a:t>Push word onto stack, pop word off stack</a:t>
            </a:r>
            <a:endParaRPr sz="2100">
              <a:latin typeface="Overlock"/>
              <a:ea typeface="Overlock"/>
              <a:cs typeface="Overlock"/>
              <a:sym typeface="Overlock"/>
            </a:endParaRPr>
          </a:p>
          <a:p>
            <a:pPr indent="-342900" lvl="0" marL="355600" marR="0" rtl="0" algn="l">
              <a:lnSpc>
                <a:spcPct val="100000"/>
              </a:lnSpc>
              <a:spcBef>
                <a:spcPts val="190"/>
              </a:spcBef>
              <a:spcAft>
                <a:spcPts val="0"/>
              </a:spcAft>
              <a:buClr>
                <a:srgbClr val="C5D1D6"/>
              </a:buClr>
              <a:buSzPts val="2000"/>
              <a:buFont typeface="Noto Sans Symbols"/>
              <a:buChar char="▪"/>
            </a:pPr>
            <a:r>
              <a:rPr b="1" lang="en-US" sz="2100">
                <a:solidFill>
                  <a:srgbClr val="FFFFFF"/>
                </a:solidFill>
                <a:latin typeface="Overlock"/>
                <a:ea typeface="Overlock"/>
                <a:cs typeface="Overlock"/>
                <a:sym typeface="Overlock"/>
              </a:rPr>
              <a:t>XCHG-</a:t>
            </a:r>
            <a:endParaRPr sz="2100">
              <a:latin typeface="Overlock"/>
              <a:ea typeface="Overlock"/>
              <a:cs typeface="Overlock"/>
              <a:sym typeface="Overlock"/>
            </a:endParaRPr>
          </a:p>
          <a:p>
            <a:pPr indent="0" lvl="0" marL="12700" marR="0" rtl="0" algn="l">
              <a:lnSpc>
                <a:spcPct val="100000"/>
              </a:lnSpc>
              <a:spcBef>
                <a:spcPts val="195"/>
              </a:spcBef>
              <a:spcAft>
                <a:spcPts val="0"/>
              </a:spcAft>
              <a:buNone/>
            </a:pPr>
            <a:r>
              <a:rPr b="1" lang="en-US" sz="2100">
                <a:solidFill>
                  <a:srgbClr val="FFFFFF"/>
                </a:solidFill>
                <a:latin typeface="Overlock"/>
                <a:ea typeface="Overlock"/>
                <a:cs typeface="Overlock"/>
                <a:sym typeface="Overlock"/>
              </a:rPr>
              <a:t>Exchange byte or word</a:t>
            </a:r>
            <a:endParaRPr sz="2100">
              <a:latin typeface="Overlock"/>
              <a:ea typeface="Overlock"/>
              <a:cs typeface="Overlock"/>
              <a:sym typeface="Overlock"/>
            </a:endParaRPr>
          </a:p>
          <a:p>
            <a:pPr indent="-342900" lvl="0" marL="355600" marR="0" rtl="0" algn="l">
              <a:lnSpc>
                <a:spcPct val="100000"/>
              </a:lnSpc>
              <a:spcBef>
                <a:spcPts val="204"/>
              </a:spcBef>
              <a:spcAft>
                <a:spcPts val="0"/>
              </a:spcAft>
              <a:buClr>
                <a:srgbClr val="C5D1D6"/>
              </a:buClr>
              <a:buSzPts val="2000"/>
              <a:buFont typeface="Noto Sans Symbols"/>
              <a:buChar char="▪"/>
            </a:pPr>
            <a:r>
              <a:rPr b="1" lang="en-US" sz="2100">
                <a:solidFill>
                  <a:srgbClr val="FFFFFF"/>
                </a:solidFill>
                <a:latin typeface="Overlock"/>
                <a:ea typeface="Overlock"/>
                <a:cs typeface="Overlock"/>
                <a:sym typeface="Overlock"/>
              </a:rPr>
              <a:t>XLAT-</a:t>
            </a:r>
            <a:endParaRPr sz="2100">
              <a:latin typeface="Overlock"/>
              <a:ea typeface="Overlock"/>
              <a:cs typeface="Overlock"/>
              <a:sym typeface="Overlock"/>
            </a:endParaRPr>
          </a:p>
          <a:p>
            <a:pPr indent="0" lvl="0" marL="12700" marR="0" rtl="0" algn="l">
              <a:lnSpc>
                <a:spcPct val="100000"/>
              </a:lnSpc>
              <a:spcBef>
                <a:spcPts val="190"/>
              </a:spcBef>
              <a:spcAft>
                <a:spcPts val="0"/>
              </a:spcAft>
              <a:buNone/>
            </a:pPr>
            <a:r>
              <a:rPr b="1" lang="en-US" sz="2100">
                <a:solidFill>
                  <a:srgbClr val="FFFFFF"/>
                </a:solidFill>
                <a:latin typeface="Overlock"/>
                <a:ea typeface="Overlock"/>
                <a:cs typeface="Overlock"/>
                <a:sym typeface="Overlock"/>
              </a:rPr>
              <a:t>Translate byte using look-up table</a:t>
            </a:r>
            <a:endParaRPr sz="2100">
              <a:latin typeface="Overlock"/>
              <a:ea typeface="Overlock"/>
              <a:cs typeface="Overlock"/>
              <a:sym typeface="Overloc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0"/>
          <p:cNvSpPr txBox="1"/>
          <p:nvPr>
            <p:ph type="title"/>
          </p:nvPr>
        </p:nvSpPr>
        <p:spPr>
          <a:xfrm>
            <a:off x="993444" y="536193"/>
            <a:ext cx="6170930"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t>ARITHMETIC INSTRUCTIONS</a:t>
            </a:r>
            <a:endParaRPr sz="4000"/>
          </a:p>
        </p:txBody>
      </p:sp>
      <p:sp>
        <p:nvSpPr>
          <p:cNvPr id="80" name="Google Shape;80;p10"/>
          <p:cNvSpPr txBox="1"/>
          <p:nvPr/>
        </p:nvSpPr>
        <p:spPr>
          <a:xfrm>
            <a:off x="528319" y="1312928"/>
            <a:ext cx="8184515" cy="4699000"/>
          </a:xfrm>
          <a:prstGeom prst="rect">
            <a:avLst/>
          </a:prstGeom>
          <a:noFill/>
          <a:ln>
            <a:noFill/>
          </a:ln>
        </p:spPr>
        <p:txBody>
          <a:bodyPr anchorCtr="0" anchor="t" bIns="0" lIns="0" spcFirstLastPara="1" rIns="0" wrap="square" tIns="100325">
            <a:spAutoFit/>
          </a:bodyPr>
          <a:lstStyle/>
          <a:p>
            <a:pPr indent="-342265" lvl="0" marL="342265" marR="4243070" rtl="0" algn="r">
              <a:lnSpc>
                <a:spcPct val="100000"/>
              </a:lnSpc>
              <a:spcBef>
                <a:spcPts val="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ADD – ADD Destination, Source</a:t>
            </a:r>
            <a:endParaRPr sz="2000">
              <a:latin typeface="Overlock"/>
              <a:ea typeface="Overlock"/>
              <a:cs typeface="Overlock"/>
              <a:sym typeface="Overlock"/>
            </a:endParaRPr>
          </a:p>
          <a:p>
            <a:pPr indent="0" lvl="0" marL="0" marR="4286250" rtl="0" algn="r">
              <a:lnSpc>
                <a:spcPct val="100000"/>
              </a:lnSpc>
              <a:spcBef>
                <a:spcPts val="695"/>
              </a:spcBef>
              <a:spcAft>
                <a:spcPts val="0"/>
              </a:spcAft>
              <a:buNone/>
            </a:pPr>
            <a:r>
              <a:rPr b="1" lang="en-US" sz="2000">
                <a:solidFill>
                  <a:srgbClr val="FFFFFF"/>
                </a:solidFill>
                <a:latin typeface="Overlock"/>
                <a:ea typeface="Overlock"/>
                <a:cs typeface="Overlock"/>
                <a:sym typeface="Overlock"/>
              </a:rPr>
              <a:t>ADC – ADC Destination, Source</a:t>
            </a:r>
            <a:endParaRPr sz="2000">
              <a:latin typeface="Overlock"/>
              <a:ea typeface="Overlock"/>
              <a:cs typeface="Overlock"/>
              <a:sym typeface="Overlock"/>
            </a:endParaRPr>
          </a:p>
          <a:p>
            <a:pPr indent="0" lvl="0" marL="354965" marR="415925" rtl="0" algn="l">
              <a:lnSpc>
                <a:spcPct val="100000"/>
              </a:lnSpc>
              <a:spcBef>
                <a:spcPts val="700"/>
              </a:spcBef>
              <a:spcAft>
                <a:spcPts val="0"/>
              </a:spcAft>
              <a:buNone/>
            </a:pPr>
            <a:r>
              <a:rPr b="1" lang="en-US" sz="2000">
                <a:solidFill>
                  <a:srgbClr val="FFFFFF"/>
                </a:solidFill>
                <a:latin typeface="Overlock"/>
                <a:ea typeface="Overlock"/>
                <a:cs typeface="Overlock"/>
                <a:sym typeface="Overlock"/>
              </a:rPr>
              <a:t>These instructions add a number from some source to a number in  some destination and put the result in the specified destination.</a:t>
            </a:r>
            <a:endParaRPr sz="2000">
              <a:latin typeface="Overlock"/>
              <a:ea typeface="Overlock"/>
              <a:cs typeface="Overlock"/>
              <a:sym typeface="Overlock"/>
            </a:endParaRPr>
          </a:p>
          <a:p>
            <a:pPr indent="-342900" lvl="0" marL="354965" marR="4439285" rtl="0" algn="l">
              <a:lnSpc>
                <a:spcPct val="129000"/>
              </a:lnSpc>
              <a:spcBef>
                <a:spcPts val="1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SUB – SUB Destination, Source  SBB – SBB Destination, Source</a:t>
            </a:r>
            <a:endParaRPr sz="2000">
              <a:latin typeface="Overlock"/>
              <a:ea typeface="Overlock"/>
              <a:cs typeface="Overlock"/>
              <a:sym typeface="Overlock"/>
            </a:endParaRPr>
          </a:p>
          <a:p>
            <a:pPr indent="0" lvl="0" marL="354965" marR="5080" rtl="0" algn="l">
              <a:lnSpc>
                <a:spcPct val="100000"/>
              </a:lnSpc>
              <a:spcBef>
                <a:spcPts val="700"/>
              </a:spcBef>
              <a:spcAft>
                <a:spcPts val="0"/>
              </a:spcAft>
              <a:buNone/>
            </a:pPr>
            <a:r>
              <a:rPr b="1" lang="en-US" sz="2000">
                <a:solidFill>
                  <a:srgbClr val="FFFFFF"/>
                </a:solidFill>
                <a:latin typeface="Overlock"/>
                <a:ea typeface="Overlock"/>
                <a:cs typeface="Overlock"/>
                <a:sym typeface="Overlock"/>
              </a:rPr>
              <a:t>These instructions subtract the number in some source from the  number in some destination and put the result in the destination. The  SBB instruction also subtracts the content of carry flag from the  destination.</a:t>
            </a:r>
            <a:endParaRPr sz="2000">
              <a:latin typeface="Overlock"/>
              <a:ea typeface="Overlock"/>
              <a:cs typeface="Overlock"/>
              <a:sym typeface="Overlock"/>
            </a:endParaRPr>
          </a:p>
          <a:p>
            <a:pPr indent="-342900" lvl="0" marL="355600" marR="0" rtl="0" algn="l">
              <a:lnSpc>
                <a:spcPct val="100000"/>
              </a:lnSpc>
              <a:spcBef>
                <a:spcPts val="71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INC – INC Destination</a:t>
            </a:r>
            <a:endParaRPr sz="2000">
              <a:latin typeface="Overlock"/>
              <a:ea typeface="Overlock"/>
              <a:cs typeface="Overlock"/>
              <a:sym typeface="Overlock"/>
            </a:endParaRPr>
          </a:p>
          <a:p>
            <a:pPr indent="0" lvl="0" marL="354965" marR="139700" rtl="0" algn="l">
              <a:lnSpc>
                <a:spcPct val="100000"/>
              </a:lnSpc>
              <a:spcBef>
                <a:spcPts val="695"/>
              </a:spcBef>
              <a:spcAft>
                <a:spcPts val="0"/>
              </a:spcAft>
              <a:buNone/>
            </a:pPr>
            <a:r>
              <a:rPr b="1" lang="en-US" sz="2000">
                <a:solidFill>
                  <a:srgbClr val="FFFFFF"/>
                </a:solidFill>
                <a:latin typeface="Overlock"/>
                <a:ea typeface="Overlock"/>
                <a:cs typeface="Overlock"/>
                <a:sym typeface="Overlock"/>
              </a:rPr>
              <a:t>The INC instruction adds 1 to a specified register or to a memory  location. AF, OF, PF, SF, and ZF are updated, but CF is not affected.</a:t>
            </a:r>
            <a:endParaRPr sz="2000">
              <a:latin typeface="Overlock"/>
              <a:ea typeface="Overlock"/>
              <a:cs typeface="Overlock"/>
              <a:sym typeface="Overloc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1"/>
          <p:cNvSpPr txBox="1"/>
          <p:nvPr>
            <p:ph type="title"/>
          </p:nvPr>
        </p:nvSpPr>
        <p:spPr>
          <a:xfrm>
            <a:off x="993444" y="520954"/>
            <a:ext cx="6170930"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t>ARITHMETIC INSTRUCTIONS</a:t>
            </a:r>
            <a:endParaRPr sz="4000"/>
          </a:p>
        </p:txBody>
      </p:sp>
      <p:sp>
        <p:nvSpPr>
          <p:cNvPr id="86" name="Google Shape;86;p11"/>
          <p:cNvSpPr txBox="1"/>
          <p:nvPr/>
        </p:nvSpPr>
        <p:spPr>
          <a:xfrm>
            <a:off x="528319" y="1312928"/>
            <a:ext cx="8162290" cy="5003800"/>
          </a:xfrm>
          <a:prstGeom prst="rect">
            <a:avLst/>
          </a:prstGeom>
          <a:noFill/>
          <a:ln>
            <a:noFill/>
          </a:ln>
        </p:spPr>
        <p:txBody>
          <a:bodyPr anchorCtr="0" anchor="t" bIns="0" lIns="0" spcFirstLastPara="1" rIns="0" wrap="square" tIns="100325">
            <a:spAutoFit/>
          </a:bodyPr>
          <a:lstStyle/>
          <a:p>
            <a:pPr indent="-342900" lvl="0" marL="355600" marR="0" rtl="0" algn="l">
              <a:lnSpc>
                <a:spcPct val="100000"/>
              </a:lnSpc>
              <a:spcBef>
                <a:spcPts val="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MUL – MUL Source</a:t>
            </a:r>
            <a:endParaRPr sz="2000">
              <a:latin typeface="Overlock"/>
              <a:ea typeface="Overlock"/>
              <a:cs typeface="Overlock"/>
              <a:sym typeface="Overlock"/>
            </a:endParaRPr>
          </a:p>
          <a:p>
            <a:pPr indent="0" lvl="0" marL="354965" marR="8890" rtl="0" algn="l">
              <a:lnSpc>
                <a:spcPct val="100000"/>
              </a:lnSpc>
              <a:spcBef>
                <a:spcPts val="695"/>
              </a:spcBef>
              <a:spcAft>
                <a:spcPts val="0"/>
              </a:spcAft>
              <a:buNone/>
            </a:pPr>
            <a:r>
              <a:rPr b="1" lang="en-US" sz="2000">
                <a:solidFill>
                  <a:srgbClr val="FFFFFF"/>
                </a:solidFill>
                <a:latin typeface="Overlock"/>
                <a:ea typeface="Overlock"/>
                <a:cs typeface="Overlock"/>
                <a:sym typeface="Overlock"/>
              </a:rPr>
              <a:t>This instruction multiplies an unsigned byte in some source with an  unsigned byte in AL register or an unsigned word in some source with  an unsigned word in AX register.</a:t>
            </a:r>
            <a:endParaRPr sz="2000">
              <a:latin typeface="Overlock"/>
              <a:ea typeface="Overlock"/>
              <a:cs typeface="Overlock"/>
              <a:sym typeface="Overlock"/>
            </a:endParaRPr>
          </a:p>
          <a:p>
            <a:pPr indent="-342900" lvl="0" marL="355600" marR="0" rtl="0" algn="l">
              <a:lnSpc>
                <a:spcPct val="100000"/>
              </a:lnSpc>
              <a:spcBef>
                <a:spcPts val="70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IMUL – IMUL Source</a:t>
            </a:r>
            <a:endParaRPr sz="2000">
              <a:latin typeface="Overlock"/>
              <a:ea typeface="Overlock"/>
              <a:cs typeface="Overlock"/>
              <a:sym typeface="Overlock"/>
            </a:endParaRPr>
          </a:p>
          <a:p>
            <a:pPr indent="0" lvl="0" marL="354965" marR="193675" rtl="0" algn="l">
              <a:lnSpc>
                <a:spcPct val="100000"/>
              </a:lnSpc>
              <a:spcBef>
                <a:spcPts val="710"/>
              </a:spcBef>
              <a:spcAft>
                <a:spcPts val="0"/>
              </a:spcAft>
              <a:buNone/>
            </a:pPr>
            <a:r>
              <a:rPr b="1" lang="en-US" sz="2000">
                <a:solidFill>
                  <a:srgbClr val="FFFFFF"/>
                </a:solidFill>
                <a:latin typeface="Overlock"/>
                <a:ea typeface="Overlock"/>
                <a:cs typeface="Overlock"/>
                <a:sym typeface="Overlock"/>
              </a:rPr>
              <a:t>This instruction multiplies a signed byte from source with a signed  byte in AL or a signed word from some source with a signed word in  AX .</a:t>
            </a:r>
            <a:endParaRPr sz="2000">
              <a:latin typeface="Overlock"/>
              <a:ea typeface="Overlock"/>
              <a:cs typeface="Overlock"/>
              <a:sym typeface="Overlock"/>
            </a:endParaRPr>
          </a:p>
          <a:p>
            <a:pPr indent="-342900" lvl="0" marL="355600" marR="0" rtl="0" algn="l">
              <a:lnSpc>
                <a:spcPct val="100000"/>
              </a:lnSpc>
              <a:spcBef>
                <a:spcPts val="695"/>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DIV – DIV Source</a:t>
            </a:r>
            <a:endParaRPr sz="2000">
              <a:latin typeface="Overlock"/>
              <a:ea typeface="Overlock"/>
              <a:cs typeface="Overlock"/>
              <a:sym typeface="Overlock"/>
            </a:endParaRPr>
          </a:p>
          <a:p>
            <a:pPr indent="0" lvl="0" marL="354965" marR="0" rtl="0" algn="l">
              <a:lnSpc>
                <a:spcPct val="100000"/>
              </a:lnSpc>
              <a:spcBef>
                <a:spcPts val="695"/>
              </a:spcBef>
              <a:spcAft>
                <a:spcPts val="0"/>
              </a:spcAft>
              <a:buNone/>
            </a:pPr>
            <a:r>
              <a:rPr b="1" lang="en-US" sz="2000">
                <a:solidFill>
                  <a:srgbClr val="FFFFFF"/>
                </a:solidFill>
                <a:latin typeface="Overlock"/>
                <a:ea typeface="Overlock"/>
                <a:cs typeface="Overlock"/>
                <a:sym typeface="Overlock"/>
              </a:rPr>
              <a:t>This instruction is used to divide an unsigned word by a byte or to</a:t>
            </a:r>
            <a:endParaRPr sz="2000">
              <a:latin typeface="Overlock"/>
              <a:ea typeface="Overlock"/>
              <a:cs typeface="Overlock"/>
              <a:sym typeface="Overlock"/>
            </a:endParaRPr>
          </a:p>
          <a:p>
            <a:pPr indent="0" lvl="0" marL="354965" marR="0" rtl="0" algn="l">
              <a:lnSpc>
                <a:spcPct val="100000"/>
              </a:lnSpc>
              <a:spcBef>
                <a:spcPts val="0"/>
              </a:spcBef>
              <a:spcAft>
                <a:spcPts val="0"/>
              </a:spcAft>
              <a:buNone/>
            </a:pPr>
            <a:r>
              <a:rPr b="1" lang="en-US" sz="2000">
                <a:solidFill>
                  <a:srgbClr val="FFFFFF"/>
                </a:solidFill>
                <a:latin typeface="Overlock"/>
                <a:ea typeface="Overlock"/>
                <a:cs typeface="Overlock"/>
                <a:sym typeface="Overlock"/>
              </a:rPr>
              <a:t>divide an unsigned double word (32 bits) by a word.</a:t>
            </a:r>
            <a:endParaRPr sz="2000">
              <a:latin typeface="Overlock"/>
              <a:ea typeface="Overlock"/>
              <a:cs typeface="Overlock"/>
              <a:sym typeface="Overlock"/>
            </a:endParaRPr>
          </a:p>
          <a:p>
            <a:pPr indent="-342900" lvl="0" marL="355600" marR="0" rtl="0" algn="l">
              <a:lnSpc>
                <a:spcPct val="100000"/>
              </a:lnSpc>
              <a:spcBef>
                <a:spcPts val="715"/>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IDIV – IDIV Source</a:t>
            </a:r>
            <a:endParaRPr sz="2000">
              <a:latin typeface="Overlock"/>
              <a:ea typeface="Overlock"/>
              <a:cs typeface="Overlock"/>
              <a:sym typeface="Overlock"/>
            </a:endParaRPr>
          </a:p>
          <a:p>
            <a:pPr indent="0" lvl="0" marL="354965" marR="5080" rtl="0" algn="l">
              <a:lnSpc>
                <a:spcPct val="100000"/>
              </a:lnSpc>
              <a:spcBef>
                <a:spcPts val="695"/>
              </a:spcBef>
              <a:spcAft>
                <a:spcPts val="0"/>
              </a:spcAft>
              <a:buNone/>
            </a:pPr>
            <a:r>
              <a:rPr b="1" lang="en-US" sz="2000">
                <a:solidFill>
                  <a:srgbClr val="FFFFFF"/>
                </a:solidFill>
                <a:latin typeface="Overlock"/>
                <a:ea typeface="Overlock"/>
                <a:cs typeface="Overlock"/>
                <a:sym typeface="Overlock"/>
              </a:rPr>
              <a:t>This instruction is used to divide a signed word by a signed byte, or to  divide a signed double word by a signed word.</a:t>
            </a:r>
            <a:endParaRPr sz="2000">
              <a:latin typeface="Overlock"/>
              <a:ea typeface="Overlock"/>
              <a:cs typeface="Overlock"/>
              <a:sym typeface="Overloc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2"/>
          <p:cNvSpPr txBox="1"/>
          <p:nvPr>
            <p:ph type="title"/>
          </p:nvPr>
        </p:nvSpPr>
        <p:spPr>
          <a:xfrm>
            <a:off x="993444" y="313690"/>
            <a:ext cx="6170930"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t>ARITHMETIC INSTRUCTIONS</a:t>
            </a:r>
            <a:endParaRPr sz="4000"/>
          </a:p>
        </p:txBody>
      </p:sp>
      <p:sp>
        <p:nvSpPr>
          <p:cNvPr id="92" name="Google Shape;92;p12"/>
          <p:cNvSpPr txBox="1"/>
          <p:nvPr/>
        </p:nvSpPr>
        <p:spPr>
          <a:xfrm>
            <a:off x="528319" y="1004976"/>
            <a:ext cx="8225790" cy="5839460"/>
          </a:xfrm>
          <a:prstGeom prst="rect">
            <a:avLst/>
          </a:prstGeom>
          <a:noFill/>
          <a:ln>
            <a:noFill/>
          </a:ln>
        </p:spPr>
        <p:txBody>
          <a:bodyPr anchorCtr="0" anchor="t" bIns="0" lIns="0" spcFirstLastPara="1" rIns="0" wrap="square" tIns="102225">
            <a:spAutoFit/>
          </a:bodyPr>
          <a:lstStyle/>
          <a:p>
            <a:pPr indent="-342900" lvl="0" marL="355600" marR="0" rtl="0" algn="l">
              <a:lnSpc>
                <a:spcPct val="100000"/>
              </a:lnSpc>
              <a:spcBef>
                <a:spcPts val="0"/>
              </a:spcBef>
              <a:spcAft>
                <a:spcPts val="0"/>
              </a:spcAft>
              <a:buClr>
                <a:srgbClr val="C5D1D6"/>
              </a:buClr>
              <a:buSzPts val="1800"/>
              <a:buFont typeface="Noto Sans Symbols"/>
              <a:buChar char="▪"/>
            </a:pPr>
            <a:r>
              <a:rPr b="1" lang="en-US" sz="1900">
                <a:solidFill>
                  <a:srgbClr val="FFFFFF"/>
                </a:solidFill>
                <a:latin typeface="Overlock"/>
                <a:ea typeface="Overlock"/>
                <a:cs typeface="Overlock"/>
                <a:sym typeface="Overlock"/>
              </a:rPr>
              <a:t>DEC – DEC Destination</a:t>
            </a:r>
            <a:endParaRPr sz="1900">
              <a:latin typeface="Overlock"/>
              <a:ea typeface="Overlock"/>
              <a:cs typeface="Overlock"/>
              <a:sym typeface="Overlock"/>
            </a:endParaRPr>
          </a:p>
          <a:p>
            <a:pPr indent="0" lvl="0" marL="354965" marR="0" rtl="0" algn="l">
              <a:lnSpc>
                <a:spcPct val="100000"/>
              </a:lnSpc>
              <a:spcBef>
                <a:spcPts val="710"/>
              </a:spcBef>
              <a:spcAft>
                <a:spcPts val="0"/>
              </a:spcAft>
              <a:buNone/>
            </a:pPr>
            <a:r>
              <a:rPr b="1" lang="en-US" sz="1900">
                <a:solidFill>
                  <a:srgbClr val="FFFFFF"/>
                </a:solidFill>
                <a:latin typeface="Overlock"/>
                <a:ea typeface="Overlock"/>
                <a:cs typeface="Overlock"/>
                <a:sym typeface="Overlock"/>
              </a:rPr>
              <a:t>This instruction subtracts 1 from the destination word or byte.</a:t>
            </a:r>
            <a:endParaRPr sz="1900">
              <a:latin typeface="Overlock"/>
              <a:ea typeface="Overlock"/>
              <a:cs typeface="Overlock"/>
              <a:sym typeface="Overlock"/>
            </a:endParaRPr>
          </a:p>
          <a:p>
            <a:pPr indent="-342900" lvl="0" marL="355600" marR="0" rtl="0" algn="l">
              <a:lnSpc>
                <a:spcPct val="100000"/>
              </a:lnSpc>
              <a:spcBef>
                <a:spcPts val="695"/>
              </a:spcBef>
              <a:spcAft>
                <a:spcPts val="0"/>
              </a:spcAft>
              <a:buClr>
                <a:srgbClr val="C5D1D6"/>
              </a:buClr>
              <a:buSzPts val="1800"/>
              <a:buFont typeface="Noto Sans Symbols"/>
              <a:buChar char="▪"/>
            </a:pPr>
            <a:r>
              <a:rPr b="1" lang="en-US" sz="1900">
                <a:solidFill>
                  <a:srgbClr val="FFFFFF"/>
                </a:solidFill>
                <a:latin typeface="Overlock"/>
                <a:ea typeface="Overlock"/>
                <a:cs typeface="Overlock"/>
                <a:sym typeface="Overlock"/>
              </a:rPr>
              <a:t>DAA (DECIMAL ADJUST AFTER BCD ADDITION)</a:t>
            </a:r>
            <a:endParaRPr sz="1900">
              <a:latin typeface="Overlock"/>
              <a:ea typeface="Overlock"/>
              <a:cs typeface="Overlock"/>
              <a:sym typeface="Overlock"/>
            </a:endParaRPr>
          </a:p>
          <a:p>
            <a:pPr indent="0" lvl="0" marL="354965" marR="5080" rtl="0" algn="l">
              <a:lnSpc>
                <a:spcPct val="100000"/>
              </a:lnSpc>
              <a:spcBef>
                <a:spcPts val="700"/>
              </a:spcBef>
              <a:spcAft>
                <a:spcPts val="0"/>
              </a:spcAft>
              <a:buNone/>
            </a:pPr>
            <a:r>
              <a:rPr b="1" lang="en-US" sz="1900">
                <a:solidFill>
                  <a:srgbClr val="FFFFFF"/>
                </a:solidFill>
                <a:latin typeface="Overlock"/>
                <a:ea typeface="Overlock"/>
                <a:cs typeface="Overlock"/>
                <a:sym typeface="Overlock"/>
              </a:rPr>
              <a:t>This instruction is used to make sure the result of adding two packed BCD  numbers is adjusted to be a legal BCD number .</a:t>
            </a:r>
            <a:endParaRPr sz="1900">
              <a:latin typeface="Overlock"/>
              <a:ea typeface="Overlock"/>
              <a:cs typeface="Overlock"/>
              <a:sym typeface="Overlock"/>
            </a:endParaRPr>
          </a:p>
          <a:p>
            <a:pPr indent="-342900" lvl="0" marL="355600" marR="0" rtl="0" algn="l">
              <a:lnSpc>
                <a:spcPct val="100000"/>
              </a:lnSpc>
              <a:spcBef>
                <a:spcPts val="710"/>
              </a:spcBef>
              <a:spcAft>
                <a:spcPts val="0"/>
              </a:spcAft>
              <a:buClr>
                <a:srgbClr val="C5D1D6"/>
              </a:buClr>
              <a:buSzPts val="1800"/>
              <a:buFont typeface="Noto Sans Symbols"/>
              <a:buChar char="▪"/>
            </a:pPr>
            <a:r>
              <a:rPr b="1" lang="en-US" sz="1900">
                <a:solidFill>
                  <a:srgbClr val="FFFFFF"/>
                </a:solidFill>
                <a:latin typeface="Overlock"/>
                <a:ea typeface="Overlock"/>
                <a:cs typeface="Overlock"/>
                <a:sym typeface="Overlock"/>
              </a:rPr>
              <a:t>DAS (DECIMAL ADJUST AFTER BCD SUBTRACTION)</a:t>
            </a:r>
            <a:endParaRPr sz="1900">
              <a:latin typeface="Overlock"/>
              <a:ea typeface="Overlock"/>
              <a:cs typeface="Overlock"/>
              <a:sym typeface="Overlock"/>
            </a:endParaRPr>
          </a:p>
          <a:p>
            <a:pPr indent="0" lvl="0" marL="354965" marR="270510" rtl="0" algn="just">
              <a:lnSpc>
                <a:spcPct val="100000"/>
              </a:lnSpc>
              <a:spcBef>
                <a:spcPts val="695"/>
              </a:spcBef>
              <a:spcAft>
                <a:spcPts val="0"/>
              </a:spcAft>
              <a:buNone/>
            </a:pPr>
            <a:r>
              <a:rPr b="1" lang="en-US" sz="1900">
                <a:solidFill>
                  <a:srgbClr val="FFFFFF"/>
                </a:solidFill>
                <a:latin typeface="Overlock"/>
                <a:ea typeface="Overlock"/>
                <a:cs typeface="Overlock"/>
                <a:sym typeface="Overlock"/>
              </a:rPr>
              <a:t>This instruction is used after subtracting one packed BCD number from  another packed BCD number, to make sure the result is correct packed  BCD.</a:t>
            </a:r>
            <a:endParaRPr sz="1900">
              <a:latin typeface="Overlock"/>
              <a:ea typeface="Overlock"/>
              <a:cs typeface="Overlock"/>
              <a:sym typeface="Overlock"/>
            </a:endParaRPr>
          </a:p>
          <a:p>
            <a:pPr indent="-342900" lvl="0" marL="355600" marR="0" rtl="0" algn="just">
              <a:lnSpc>
                <a:spcPct val="100000"/>
              </a:lnSpc>
              <a:spcBef>
                <a:spcPts val="695"/>
              </a:spcBef>
              <a:spcAft>
                <a:spcPts val="0"/>
              </a:spcAft>
              <a:buClr>
                <a:srgbClr val="C5D1D6"/>
              </a:buClr>
              <a:buSzPts val="1800"/>
              <a:buFont typeface="Noto Sans Symbols"/>
              <a:buChar char="▪"/>
            </a:pPr>
            <a:r>
              <a:rPr b="1" lang="en-US" sz="1900">
                <a:solidFill>
                  <a:srgbClr val="FFFFFF"/>
                </a:solidFill>
                <a:latin typeface="Overlock"/>
                <a:ea typeface="Overlock"/>
                <a:cs typeface="Overlock"/>
                <a:sym typeface="Overlock"/>
              </a:rPr>
              <a:t>CBW (CONVERT SIGNED BYTE TO SIGNED WORD)</a:t>
            </a:r>
            <a:endParaRPr sz="1900">
              <a:latin typeface="Overlock"/>
              <a:ea typeface="Overlock"/>
              <a:cs typeface="Overlock"/>
              <a:sym typeface="Overlock"/>
            </a:endParaRPr>
          </a:p>
          <a:p>
            <a:pPr indent="0" lvl="0" marL="354965" marR="227965" rtl="0" algn="just">
              <a:lnSpc>
                <a:spcPct val="100000"/>
              </a:lnSpc>
              <a:spcBef>
                <a:spcPts val="710"/>
              </a:spcBef>
              <a:spcAft>
                <a:spcPts val="0"/>
              </a:spcAft>
              <a:buNone/>
            </a:pPr>
            <a:r>
              <a:rPr b="1" lang="en-US" sz="1900">
                <a:solidFill>
                  <a:srgbClr val="FFFFFF"/>
                </a:solidFill>
                <a:latin typeface="Overlock"/>
                <a:ea typeface="Overlock"/>
                <a:cs typeface="Overlock"/>
                <a:sym typeface="Overlock"/>
              </a:rPr>
              <a:t>This instruction copies the sign bit of the byte in AL to all the bits in AH.  AH is then said to be the sign extension of AL. CBW does not affect any  flag.</a:t>
            </a:r>
            <a:endParaRPr sz="1900">
              <a:latin typeface="Overlock"/>
              <a:ea typeface="Overlock"/>
              <a:cs typeface="Overlock"/>
              <a:sym typeface="Overlock"/>
            </a:endParaRPr>
          </a:p>
          <a:p>
            <a:pPr indent="-342900" lvl="0" marL="355600" marR="0" rtl="0" algn="just">
              <a:lnSpc>
                <a:spcPct val="100000"/>
              </a:lnSpc>
              <a:spcBef>
                <a:spcPts val="700"/>
              </a:spcBef>
              <a:spcAft>
                <a:spcPts val="0"/>
              </a:spcAft>
              <a:buClr>
                <a:srgbClr val="C5D1D6"/>
              </a:buClr>
              <a:buSzPts val="1800"/>
              <a:buFont typeface="Noto Sans Symbols"/>
              <a:buChar char="▪"/>
            </a:pPr>
            <a:r>
              <a:rPr b="1" lang="en-US" sz="1900">
                <a:solidFill>
                  <a:srgbClr val="FFFFFF"/>
                </a:solidFill>
                <a:latin typeface="Overlock"/>
                <a:ea typeface="Overlock"/>
                <a:cs typeface="Overlock"/>
                <a:sym typeface="Overlock"/>
              </a:rPr>
              <a:t>CWD (CONVERT SIGNED WORD TO SIGNED DOUBLE WORD)</a:t>
            </a:r>
            <a:endParaRPr sz="1900">
              <a:latin typeface="Overlock"/>
              <a:ea typeface="Overlock"/>
              <a:cs typeface="Overlock"/>
              <a:sym typeface="Overlock"/>
            </a:endParaRPr>
          </a:p>
          <a:p>
            <a:pPr indent="0" lvl="0" marL="354965" marR="33020" rtl="0" algn="l">
              <a:lnSpc>
                <a:spcPct val="100000"/>
              </a:lnSpc>
              <a:spcBef>
                <a:spcPts val="695"/>
              </a:spcBef>
              <a:spcAft>
                <a:spcPts val="0"/>
              </a:spcAft>
              <a:buNone/>
            </a:pPr>
            <a:r>
              <a:rPr b="1" lang="en-US" sz="1900">
                <a:solidFill>
                  <a:srgbClr val="FFFFFF"/>
                </a:solidFill>
                <a:latin typeface="Overlock"/>
                <a:ea typeface="Overlock"/>
                <a:cs typeface="Overlock"/>
                <a:sym typeface="Overlock"/>
              </a:rPr>
              <a:t>This instruction copies the sign bit of a word in AX to all the bits of the DX  register. In other words, it extends the sign of AX into all of DX. CWD  affects no flags.</a:t>
            </a:r>
            <a:endParaRPr sz="1900">
              <a:latin typeface="Overlock"/>
              <a:ea typeface="Overlock"/>
              <a:cs typeface="Overlock"/>
              <a:sym typeface="Overloc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3"/>
          <p:cNvSpPr txBox="1"/>
          <p:nvPr>
            <p:ph type="title"/>
          </p:nvPr>
        </p:nvSpPr>
        <p:spPr>
          <a:xfrm>
            <a:off x="993444" y="520954"/>
            <a:ext cx="6170930"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t>ARITHMETIC INSTRUCTIONS</a:t>
            </a:r>
            <a:endParaRPr sz="4000"/>
          </a:p>
        </p:txBody>
      </p:sp>
      <p:sp>
        <p:nvSpPr>
          <p:cNvPr id="98" name="Google Shape;98;p13"/>
          <p:cNvSpPr txBox="1"/>
          <p:nvPr/>
        </p:nvSpPr>
        <p:spPr>
          <a:xfrm>
            <a:off x="528319" y="1312928"/>
            <a:ext cx="8147684" cy="4699000"/>
          </a:xfrm>
          <a:prstGeom prst="rect">
            <a:avLst/>
          </a:prstGeom>
          <a:noFill/>
          <a:ln>
            <a:noFill/>
          </a:ln>
        </p:spPr>
        <p:txBody>
          <a:bodyPr anchorCtr="0" anchor="t" bIns="0" lIns="0" spcFirstLastPara="1" rIns="0" wrap="square" tIns="100325">
            <a:spAutoFit/>
          </a:bodyPr>
          <a:lstStyle/>
          <a:p>
            <a:pPr indent="-342900" lvl="0" marL="355600" marR="0" rtl="0" algn="l">
              <a:lnSpc>
                <a:spcPct val="100000"/>
              </a:lnSpc>
              <a:spcBef>
                <a:spcPts val="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AAA (ASCII ADJUST FOR ADDITION)</a:t>
            </a:r>
            <a:endParaRPr sz="2000">
              <a:latin typeface="Overlock"/>
              <a:ea typeface="Overlock"/>
              <a:cs typeface="Overlock"/>
              <a:sym typeface="Overlock"/>
            </a:endParaRPr>
          </a:p>
          <a:p>
            <a:pPr indent="0" lvl="0" marL="354965" marR="0" rtl="0" algn="l">
              <a:lnSpc>
                <a:spcPct val="100000"/>
              </a:lnSpc>
              <a:spcBef>
                <a:spcPts val="695"/>
              </a:spcBef>
              <a:spcAft>
                <a:spcPts val="0"/>
              </a:spcAft>
              <a:buNone/>
            </a:pPr>
            <a:r>
              <a:rPr b="1" lang="en-US" sz="2000">
                <a:solidFill>
                  <a:srgbClr val="FFFFFF"/>
                </a:solidFill>
                <a:latin typeface="Overlock"/>
                <a:ea typeface="Overlock"/>
                <a:cs typeface="Overlock"/>
                <a:sym typeface="Overlock"/>
              </a:rPr>
              <a:t>Numerical data coming into a computer from a terminal is usually in</a:t>
            </a:r>
            <a:endParaRPr sz="2000">
              <a:latin typeface="Overlock"/>
              <a:ea typeface="Overlock"/>
              <a:cs typeface="Overlock"/>
              <a:sym typeface="Overlock"/>
            </a:endParaRPr>
          </a:p>
          <a:p>
            <a:pPr indent="0" lvl="0" marL="354965" marR="0" rtl="0" algn="l">
              <a:lnSpc>
                <a:spcPct val="100000"/>
              </a:lnSpc>
              <a:spcBef>
                <a:spcPts val="5"/>
              </a:spcBef>
              <a:spcAft>
                <a:spcPts val="0"/>
              </a:spcAft>
              <a:buNone/>
            </a:pPr>
            <a:r>
              <a:rPr b="1" lang="en-US" sz="2000">
                <a:solidFill>
                  <a:srgbClr val="FFFFFF"/>
                </a:solidFill>
                <a:latin typeface="Overlock"/>
                <a:ea typeface="Overlock"/>
                <a:cs typeface="Overlock"/>
                <a:sym typeface="Overlock"/>
              </a:rPr>
              <a:t>ASCII code.</a:t>
            </a:r>
            <a:endParaRPr sz="2000">
              <a:latin typeface="Overlock"/>
              <a:ea typeface="Overlock"/>
              <a:cs typeface="Overlock"/>
              <a:sym typeface="Overlock"/>
            </a:endParaRPr>
          </a:p>
          <a:p>
            <a:pPr indent="-342900" lvl="0" marL="355600" marR="0" rtl="0" algn="l">
              <a:lnSpc>
                <a:spcPct val="100000"/>
              </a:lnSpc>
              <a:spcBef>
                <a:spcPts val="695"/>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AAS (ASCII ADJUST FOR SUBTRACTION)</a:t>
            </a:r>
            <a:endParaRPr sz="2000">
              <a:latin typeface="Overlock"/>
              <a:ea typeface="Overlock"/>
              <a:cs typeface="Overlock"/>
              <a:sym typeface="Overlock"/>
            </a:endParaRPr>
          </a:p>
          <a:p>
            <a:pPr indent="0" lvl="0" marL="354965" marR="5715" rtl="0" algn="l">
              <a:lnSpc>
                <a:spcPct val="100000"/>
              </a:lnSpc>
              <a:spcBef>
                <a:spcPts val="710"/>
              </a:spcBef>
              <a:spcAft>
                <a:spcPts val="0"/>
              </a:spcAft>
              <a:buNone/>
            </a:pPr>
            <a:r>
              <a:rPr b="1" lang="en-US" sz="2000">
                <a:solidFill>
                  <a:srgbClr val="FFFFFF"/>
                </a:solidFill>
                <a:latin typeface="Overlock"/>
                <a:ea typeface="Overlock"/>
                <a:cs typeface="Overlock"/>
                <a:sym typeface="Overlock"/>
              </a:rPr>
              <a:t>Numerical data coming into a computer from a terminal is usually in  an ASCII code.</a:t>
            </a:r>
            <a:endParaRPr sz="2000">
              <a:latin typeface="Overlock"/>
              <a:ea typeface="Overlock"/>
              <a:cs typeface="Overlock"/>
              <a:sym typeface="Overlock"/>
            </a:endParaRPr>
          </a:p>
          <a:p>
            <a:pPr indent="-342900" lvl="0" marL="355600" marR="0" rtl="0" algn="l">
              <a:lnSpc>
                <a:spcPct val="100000"/>
              </a:lnSpc>
              <a:spcBef>
                <a:spcPts val="695"/>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AAM (BCD ADJUST AFTER MULTIPLY)</a:t>
            </a:r>
            <a:endParaRPr sz="2000">
              <a:latin typeface="Overlock"/>
              <a:ea typeface="Overlock"/>
              <a:cs typeface="Overlock"/>
              <a:sym typeface="Overlock"/>
            </a:endParaRPr>
          </a:p>
          <a:p>
            <a:pPr indent="0" lvl="0" marL="354965" marR="374015" rtl="0" algn="l">
              <a:lnSpc>
                <a:spcPct val="100000"/>
              </a:lnSpc>
              <a:spcBef>
                <a:spcPts val="695"/>
              </a:spcBef>
              <a:spcAft>
                <a:spcPts val="0"/>
              </a:spcAft>
              <a:buNone/>
            </a:pPr>
            <a:r>
              <a:rPr b="1" lang="en-US" sz="2000">
                <a:solidFill>
                  <a:srgbClr val="FFFFFF"/>
                </a:solidFill>
                <a:latin typeface="Overlock"/>
                <a:ea typeface="Overlock"/>
                <a:cs typeface="Overlock"/>
                <a:sym typeface="Overlock"/>
              </a:rPr>
              <a:t>Before you can multiply two ASCII digits, you must first mask the  upper 4 bit of each. This leaves unpacked BCD (one BCD digit per  byte) in each byte.</a:t>
            </a:r>
            <a:endParaRPr sz="2000">
              <a:latin typeface="Overlock"/>
              <a:ea typeface="Overlock"/>
              <a:cs typeface="Overlock"/>
              <a:sym typeface="Overlock"/>
            </a:endParaRPr>
          </a:p>
          <a:p>
            <a:pPr indent="-342900" lvl="0" marL="355600" marR="0" rtl="0" algn="l">
              <a:lnSpc>
                <a:spcPct val="100000"/>
              </a:lnSpc>
              <a:spcBef>
                <a:spcPts val="71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AAD (BCD-TO-BINARY CONVERT BEFORE DIVISION)</a:t>
            </a:r>
            <a:endParaRPr sz="2000">
              <a:latin typeface="Overlock"/>
              <a:ea typeface="Overlock"/>
              <a:cs typeface="Overlock"/>
              <a:sym typeface="Overlock"/>
            </a:endParaRPr>
          </a:p>
          <a:p>
            <a:pPr indent="0" lvl="0" marL="354965" marR="1000760" rtl="0" algn="l">
              <a:lnSpc>
                <a:spcPct val="100000"/>
              </a:lnSpc>
              <a:spcBef>
                <a:spcPts val="700"/>
              </a:spcBef>
              <a:spcAft>
                <a:spcPts val="0"/>
              </a:spcAft>
              <a:buNone/>
            </a:pPr>
            <a:r>
              <a:rPr b="1" lang="en-US" sz="2000">
                <a:solidFill>
                  <a:srgbClr val="FFFFFF"/>
                </a:solidFill>
                <a:latin typeface="Overlock"/>
                <a:ea typeface="Overlock"/>
                <a:cs typeface="Overlock"/>
                <a:sym typeface="Overlock"/>
              </a:rPr>
              <a:t>AAD converts two unpacked BCD digits in AH and AL to the  equivalent binary number in AL.</a:t>
            </a:r>
            <a:endParaRPr sz="2000">
              <a:latin typeface="Overlock"/>
              <a:ea typeface="Overlock"/>
              <a:cs typeface="Overlock"/>
              <a:sym typeface="Overloc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993444" y="536193"/>
            <a:ext cx="5414645"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t>LOGICAL INSTRUCTIONS</a:t>
            </a:r>
            <a:endParaRPr sz="4000"/>
          </a:p>
        </p:txBody>
      </p:sp>
      <p:sp>
        <p:nvSpPr>
          <p:cNvPr id="104" name="Google Shape;104;p14"/>
          <p:cNvSpPr txBox="1"/>
          <p:nvPr/>
        </p:nvSpPr>
        <p:spPr>
          <a:xfrm>
            <a:off x="528319" y="1312928"/>
            <a:ext cx="8419465" cy="4394200"/>
          </a:xfrm>
          <a:prstGeom prst="rect">
            <a:avLst/>
          </a:prstGeom>
          <a:noFill/>
          <a:ln>
            <a:noFill/>
          </a:ln>
        </p:spPr>
        <p:txBody>
          <a:bodyPr anchorCtr="0" anchor="t" bIns="0" lIns="0" spcFirstLastPara="1" rIns="0" wrap="square" tIns="100325">
            <a:spAutoFit/>
          </a:bodyPr>
          <a:lstStyle/>
          <a:p>
            <a:pPr indent="-342900" lvl="0" marL="355600" marR="0" rtl="0" algn="l">
              <a:lnSpc>
                <a:spcPct val="100000"/>
              </a:lnSpc>
              <a:spcBef>
                <a:spcPts val="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AND – AND Destination, Source</a:t>
            </a:r>
            <a:endParaRPr sz="2000">
              <a:latin typeface="Overlock"/>
              <a:ea typeface="Overlock"/>
              <a:cs typeface="Overlock"/>
              <a:sym typeface="Overlock"/>
            </a:endParaRPr>
          </a:p>
          <a:p>
            <a:pPr indent="0" lvl="0" marL="354965" marR="0" rtl="0" algn="l">
              <a:lnSpc>
                <a:spcPct val="100000"/>
              </a:lnSpc>
              <a:spcBef>
                <a:spcPts val="695"/>
              </a:spcBef>
              <a:spcAft>
                <a:spcPts val="0"/>
              </a:spcAft>
              <a:buNone/>
            </a:pPr>
            <a:r>
              <a:rPr b="1" lang="en-US" sz="2000">
                <a:solidFill>
                  <a:srgbClr val="FFFFFF"/>
                </a:solidFill>
                <a:latin typeface="Overlock"/>
                <a:ea typeface="Overlock"/>
                <a:cs typeface="Overlock"/>
                <a:sym typeface="Overlock"/>
              </a:rPr>
              <a:t>This instruction ANDs each bit in a source byte or word with the same</a:t>
            </a:r>
            <a:endParaRPr sz="2000">
              <a:latin typeface="Overlock"/>
              <a:ea typeface="Overlock"/>
              <a:cs typeface="Overlock"/>
              <a:sym typeface="Overlock"/>
            </a:endParaRPr>
          </a:p>
          <a:p>
            <a:pPr indent="0" lvl="0" marL="354965" marR="0" rtl="0" algn="l">
              <a:lnSpc>
                <a:spcPct val="100000"/>
              </a:lnSpc>
              <a:spcBef>
                <a:spcPts val="5"/>
              </a:spcBef>
              <a:spcAft>
                <a:spcPts val="0"/>
              </a:spcAft>
              <a:buNone/>
            </a:pPr>
            <a:r>
              <a:rPr b="1" lang="en-US" sz="2000">
                <a:solidFill>
                  <a:srgbClr val="FFFFFF"/>
                </a:solidFill>
                <a:latin typeface="Overlock"/>
                <a:ea typeface="Overlock"/>
                <a:cs typeface="Overlock"/>
                <a:sym typeface="Overlock"/>
              </a:rPr>
              <a:t>numbered bit in a destination byte or word.</a:t>
            </a:r>
            <a:endParaRPr sz="2000">
              <a:latin typeface="Overlock"/>
              <a:ea typeface="Overlock"/>
              <a:cs typeface="Overlock"/>
              <a:sym typeface="Overlock"/>
            </a:endParaRPr>
          </a:p>
          <a:p>
            <a:pPr indent="-342900" lvl="0" marL="355600" marR="0" rtl="0" algn="l">
              <a:lnSpc>
                <a:spcPct val="100000"/>
              </a:lnSpc>
              <a:spcBef>
                <a:spcPts val="695"/>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OR – OR Destination, Source</a:t>
            </a:r>
            <a:endParaRPr sz="2000">
              <a:latin typeface="Overlock"/>
              <a:ea typeface="Overlock"/>
              <a:cs typeface="Overlock"/>
              <a:sym typeface="Overlock"/>
            </a:endParaRPr>
          </a:p>
          <a:p>
            <a:pPr indent="0" lvl="0" marL="354965" marR="459740" rtl="0" algn="l">
              <a:lnSpc>
                <a:spcPct val="100000"/>
              </a:lnSpc>
              <a:spcBef>
                <a:spcPts val="710"/>
              </a:spcBef>
              <a:spcAft>
                <a:spcPts val="0"/>
              </a:spcAft>
              <a:buNone/>
            </a:pPr>
            <a:r>
              <a:rPr b="1" lang="en-US" sz="2000">
                <a:solidFill>
                  <a:srgbClr val="FFFFFF"/>
                </a:solidFill>
                <a:latin typeface="Overlock"/>
                <a:ea typeface="Overlock"/>
                <a:cs typeface="Overlock"/>
                <a:sym typeface="Overlock"/>
              </a:rPr>
              <a:t>This instruction ORs each bit in a source byte or word with the same  numbered bit in a destination byte or word.</a:t>
            </a:r>
            <a:endParaRPr sz="2000">
              <a:latin typeface="Overlock"/>
              <a:ea typeface="Overlock"/>
              <a:cs typeface="Overlock"/>
              <a:sym typeface="Overlock"/>
            </a:endParaRPr>
          </a:p>
          <a:p>
            <a:pPr indent="-342900" lvl="0" marL="355600" marR="0" rtl="0" algn="l">
              <a:lnSpc>
                <a:spcPct val="100000"/>
              </a:lnSpc>
              <a:spcBef>
                <a:spcPts val="695"/>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XOR – XOR Destination, Source</a:t>
            </a:r>
            <a:endParaRPr sz="2000">
              <a:latin typeface="Overlock"/>
              <a:ea typeface="Overlock"/>
              <a:cs typeface="Overlock"/>
              <a:sym typeface="Overlock"/>
            </a:endParaRPr>
          </a:p>
          <a:p>
            <a:pPr indent="0" lvl="0" marL="354965" marR="5080" rtl="0" algn="l">
              <a:lnSpc>
                <a:spcPct val="100000"/>
              </a:lnSpc>
              <a:spcBef>
                <a:spcPts val="695"/>
              </a:spcBef>
              <a:spcAft>
                <a:spcPts val="0"/>
              </a:spcAft>
              <a:buNone/>
            </a:pPr>
            <a:r>
              <a:rPr b="1" lang="en-US" sz="2000">
                <a:solidFill>
                  <a:srgbClr val="FFFFFF"/>
                </a:solidFill>
                <a:latin typeface="Overlock"/>
                <a:ea typeface="Overlock"/>
                <a:cs typeface="Overlock"/>
                <a:sym typeface="Overlock"/>
              </a:rPr>
              <a:t>This instruction Exclusive-ORs each bit in a source byte or word with the  same numbered bit in a destination byte or word.</a:t>
            </a:r>
            <a:endParaRPr sz="2000">
              <a:latin typeface="Overlock"/>
              <a:ea typeface="Overlock"/>
              <a:cs typeface="Overlock"/>
              <a:sym typeface="Overlock"/>
            </a:endParaRPr>
          </a:p>
          <a:p>
            <a:pPr indent="-342900" lvl="0" marL="355600" marR="0" rtl="0" algn="l">
              <a:lnSpc>
                <a:spcPct val="100000"/>
              </a:lnSpc>
              <a:spcBef>
                <a:spcPts val="710"/>
              </a:spcBef>
              <a:spcAft>
                <a:spcPts val="0"/>
              </a:spcAft>
              <a:buClr>
                <a:srgbClr val="C5D1D6"/>
              </a:buClr>
              <a:buSzPts val="1900"/>
              <a:buFont typeface="Noto Sans Symbols"/>
              <a:buChar char="▪"/>
            </a:pPr>
            <a:r>
              <a:rPr b="1" lang="en-US" sz="2000">
                <a:solidFill>
                  <a:srgbClr val="FFFFFF"/>
                </a:solidFill>
                <a:latin typeface="Overlock"/>
                <a:ea typeface="Overlock"/>
                <a:cs typeface="Overlock"/>
                <a:sym typeface="Overlock"/>
              </a:rPr>
              <a:t>NOT – NOT Destination</a:t>
            </a:r>
            <a:endParaRPr sz="2000">
              <a:latin typeface="Overlock"/>
              <a:ea typeface="Overlock"/>
              <a:cs typeface="Overlock"/>
              <a:sym typeface="Overlock"/>
            </a:endParaRPr>
          </a:p>
          <a:p>
            <a:pPr indent="0" lvl="0" marL="354965" marR="0" rtl="0" algn="l">
              <a:lnSpc>
                <a:spcPct val="100000"/>
              </a:lnSpc>
              <a:spcBef>
                <a:spcPts val="695"/>
              </a:spcBef>
              <a:spcAft>
                <a:spcPts val="0"/>
              </a:spcAft>
              <a:buNone/>
            </a:pPr>
            <a:r>
              <a:rPr b="1" lang="en-US" sz="2000">
                <a:solidFill>
                  <a:srgbClr val="FFFFFF"/>
                </a:solidFill>
                <a:latin typeface="Overlock"/>
                <a:ea typeface="Overlock"/>
                <a:cs typeface="Overlock"/>
                <a:sym typeface="Overlock"/>
              </a:rPr>
              <a:t>The NOT instruction inverts each bit (forms the 1’s complement) of a</a:t>
            </a:r>
            <a:endParaRPr sz="2000">
              <a:latin typeface="Overlock"/>
              <a:ea typeface="Overlock"/>
              <a:cs typeface="Overlock"/>
              <a:sym typeface="Overlock"/>
            </a:endParaRPr>
          </a:p>
          <a:p>
            <a:pPr indent="0" lvl="0" marL="354965" marR="0" rtl="0" algn="l">
              <a:lnSpc>
                <a:spcPct val="100000"/>
              </a:lnSpc>
              <a:spcBef>
                <a:spcPts val="5"/>
              </a:spcBef>
              <a:spcAft>
                <a:spcPts val="0"/>
              </a:spcAft>
              <a:buNone/>
            </a:pPr>
            <a:r>
              <a:rPr b="1" lang="en-US" sz="2000">
                <a:solidFill>
                  <a:srgbClr val="FFFFFF"/>
                </a:solidFill>
                <a:latin typeface="Overlock"/>
                <a:ea typeface="Overlock"/>
                <a:cs typeface="Overlock"/>
                <a:sym typeface="Overlock"/>
              </a:rPr>
              <a:t>byte or word in the specified destination.</a:t>
            </a:r>
            <a:endParaRPr sz="2000">
              <a:latin typeface="Overlock"/>
              <a:ea typeface="Overlock"/>
              <a:cs typeface="Overlock"/>
              <a:sym typeface="Overloc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993444" y="536193"/>
            <a:ext cx="5414645"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t>LOGICAL INSTRUCTIONS</a:t>
            </a:r>
            <a:endParaRPr sz="4000"/>
          </a:p>
        </p:txBody>
      </p:sp>
      <p:sp>
        <p:nvSpPr>
          <p:cNvPr id="110" name="Google Shape;110;p15"/>
          <p:cNvSpPr txBox="1"/>
          <p:nvPr>
            <p:ph idx="1" type="body"/>
          </p:nvPr>
        </p:nvSpPr>
        <p:spPr>
          <a:xfrm>
            <a:off x="528319" y="1724634"/>
            <a:ext cx="8087360" cy="3301365"/>
          </a:xfrm>
          <a:prstGeom prst="rect">
            <a:avLst/>
          </a:prstGeom>
          <a:noFill/>
          <a:ln>
            <a:noFill/>
          </a:ln>
        </p:spPr>
        <p:txBody>
          <a:bodyPr anchorCtr="0" anchor="t" bIns="0" lIns="0" spcFirstLastPara="1" rIns="0" wrap="square" tIns="100950">
            <a:spAutoFit/>
          </a:bodyPr>
          <a:lstStyle/>
          <a:p>
            <a:pPr indent="-342900" lvl="0" marL="355600" rtl="0" algn="l">
              <a:lnSpc>
                <a:spcPct val="100000"/>
              </a:lnSpc>
              <a:spcBef>
                <a:spcPts val="0"/>
              </a:spcBef>
              <a:spcAft>
                <a:spcPts val="0"/>
              </a:spcAft>
              <a:buClr>
                <a:srgbClr val="C5D1D6"/>
              </a:buClr>
              <a:buSzPts val="1900"/>
              <a:buFont typeface="Noto Sans Symbols"/>
              <a:buChar char="▪"/>
            </a:pPr>
            <a:r>
              <a:rPr lang="en-US"/>
              <a:t>NEG – NEG Destination</a:t>
            </a:r>
            <a:endParaRPr/>
          </a:p>
          <a:p>
            <a:pPr indent="0" lvl="0" marL="354965" rtl="0" algn="l">
              <a:lnSpc>
                <a:spcPct val="100000"/>
              </a:lnSpc>
              <a:spcBef>
                <a:spcPts val="695"/>
              </a:spcBef>
              <a:spcAft>
                <a:spcPts val="0"/>
              </a:spcAft>
              <a:buNone/>
            </a:pPr>
            <a:r>
              <a:rPr lang="en-US"/>
              <a:t>This instruction replaces the number in a destination with its 2’s</a:t>
            </a:r>
            <a:endParaRPr/>
          </a:p>
          <a:p>
            <a:pPr indent="0" lvl="0" marL="354965" rtl="0" algn="l">
              <a:lnSpc>
                <a:spcPct val="100000"/>
              </a:lnSpc>
              <a:spcBef>
                <a:spcPts val="0"/>
              </a:spcBef>
              <a:spcAft>
                <a:spcPts val="0"/>
              </a:spcAft>
              <a:buNone/>
            </a:pPr>
            <a:r>
              <a:rPr lang="en-US"/>
              <a:t>complement.</a:t>
            </a:r>
            <a:endParaRPr/>
          </a:p>
          <a:p>
            <a:pPr indent="-342900" lvl="0" marL="355600" rtl="0" algn="l">
              <a:lnSpc>
                <a:spcPct val="100000"/>
              </a:lnSpc>
              <a:spcBef>
                <a:spcPts val="700"/>
              </a:spcBef>
              <a:spcAft>
                <a:spcPts val="0"/>
              </a:spcAft>
              <a:buClr>
                <a:srgbClr val="C5D1D6"/>
              </a:buClr>
              <a:buSzPts val="1900"/>
              <a:buFont typeface="Noto Sans Symbols"/>
              <a:buChar char="▪"/>
            </a:pPr>
            <a:r>
              <a:rPr lang="en-US"/>
              <a:t>CMP – CMP Destination, Source</a:t>
            </a:r>
            <a:endParaRPr/>
          </a:p>
          <a:p>
            <a:pPr indent="0" lvl="0" marL="354965" marR="5080" rtl="0" algn="l">
              <a:lnSpc>
                <a:spcPct val="100000"/>
              </a:lnSpc>
              <a:spcBef>
                <a:spcPts val="705"/>
              </a:spcBef>
              <a:spcAft>
                <a:spcPts val="0"/>
              </a:spcAft>
              <a:buNone/>
            </a:pPr>
            <a:r>
              <a:rPr lang="en-US"/>
              <a:t>This instruction compares a byte / word in the specified source with a  byte / word in the specified destination.</a:t>
            </a:r>
            <a:endParaRPr/>
          </a:p>
          <a:p>
            <a:pPr indent="-342900" lvl="0" marL="355600" rtl="0" algn="l">
              <a:lnSpc>
                <a:spcPct val="100000"/>
              </a:lnSpc>
              <a:spcBef>
                <a:spcPts val="700"/>
              </a:spcBef>
              <a:spcAft>
                <a:spcPts val="0"/>
              </a:spcAft>
              <a:buClr>
                <a:srgbClr val="C5D1D6"/>
              </a:buClr>
              <a:buSzPts val="1900"/>
              <a:buFont typeface="Noto Sans Symbols"/>
              <a:buChar char="▪"/>
            </a:pPr>
            <a:r>
              <a:rPr lang="en-US"/>
              <a:t>TEST – TEST Destination, Source</a:t>
            </a:r>
            <a:endParaRPr/>
          </a:p>
          <a:p>
            <a:pPr indent="0" lvl="0" marL="354965" marR="10795" rtl="0" algn="l">
              <a:lnSpc>
                <a:spcPct val="100000"/>
              </a:lnSpc>
              <a:spcBef>
                <a:spcPts val="695"/>
              </a:spcBef>
              <a:spcAft>
                <a:spcPts val="0"/>
              </a:spcAft>
              <a:buNone/>
            </a:pPr>
            <a:r>
              <a:rPr lang="en-US"/>
              <a:t>This instruction ANDs the byte / word in the specified source with the  byte / word in the specified destination.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