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Helvetica Neue"/>
      <p:regular r:id="rId33"/>
      <p:bold r:id="rId34"/>
      <p:italic r:id="rId35"/>
      <p:boldItalic r:id="rId36"/>
    </p:embeddedFont>
    <p:embeddedFont>
      <p:font typeface="Arial Black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37" Type="http://schemas.openxmlformats.org/officeDocument/2006/relationships/font" Target="fonts/ArialBlack-regular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1338263" y="914400"/>
            <a:ext cx="4179887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1046163" y="4352925"/>
            <a:ext cx="4770437" cy="3478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15:notes"/>
          <p:cNvSpPr/>
          <p:nvPr>
            <p:ph idx="2" type="sldImg"/>
          </p:nvPr>
        </p:nvSpPr>
        <p:spPr>
          <a:xfrm>
            <a:off x="1338263" y="914400"/>
            <a:ext cx="4179887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1046163" y="4352925"/>
            <a:ext cx="4770437" cy="3478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1338263" y="914400"/>
            <a:ext cx="4179887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1046163" y="4352925"/>
            <a:ext cx="4770437" cy="3478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1338263" y="914400"/>
            <a:ext cx="4179887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1046163" y="4352925"/>
            <a:ext cx="4770437" cy="3478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338263" y="914400"/>
            <a:ext cx="4179887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1046163" y="4352925"/>
            <a:ext cx="4770437" cy="3478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7" name="Google Shape;27;p2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40" name="Google Shape;40;p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105" name="Google Shape;105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3" name="Google Shape;113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6" name="Google Shape;66;p6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7" name="Google Shape;67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2" type="body"/>
          </p:nvPr>
        </p:nvSpPr>
        <p:spPr>
          <a:xfrm>
            <a:off x="4648200" y="1981200"/>
            <a:ext cx="40386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3" type="body"/>
          </p:nvPr>
        </p:nvSpPr>
        <p:spPr>
          <a:xfrm>
            <a:off x="4648200" y="4000500"/>
            <a:ext cx="40386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/>
          <p:nvPr>
            <p:ph idx="1" type="body"/>
          </p:nvPr>
        </p:nvSpPr>
        <p:spPr>
          <a:xfrm>
            <a:off x="457200" y="4572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6" name="Google Shape;86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93" name="Google Shape;93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4" name="Google Shape;94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95" name="Google Shape;95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" name="Google Shape;12;p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" name="Google Shape;13;p1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14.jp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pixar.com/shorts/shorts.html" TargetMode="External"/><Relationship Id="rId4" Type="http://schemas.openxmlformats.org/officeDocument/2006/relationships/image" Target="../media/image8.jpg"/><Relationship Id="rId5" Type="http://schemas.openxmlformats.org/officeDocument/2006/relationships/hyperlink" Target="http://www.lost-world.com/Lost_World02/Jurassic_Park.Site/Jurassic_Park.html" TargetMode="External"/><Relationship Id="rId6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Relationship Id="rId4" Type="http://schemas.openxmlformats.org/officeDocument/2006/relationships/image" Target="../media/image23.jpg"/><Relationship Id="rId5" Type="http://schemas.openxmlformats.org/officeDocument/2006/relationships/image" Target="../media/image25.jpg"/><Relationship Id="rId6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ks.uiuc.edu/" TargetMode="External"/><Relationship Id="rId4" Type="http://schemas.openxmlformats.org/officeDocument/2006/relationships/image" Target="../media/image2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ctrTitle"/>
          </p:nvPr>
        </p:nvSpPr>
        <p:spPr>
          <a:xfrm>
            <a:off x="1066800" y="1828800"/>
            <a:ext cx="7623175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COMPUTER GRAPHICS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3.Computer Art</a:t>
            </a:r>
            <a:br>
              <a:rPr lang="en-US" sz="4000"/>
            </a:br>
            <a:endParaRPr sz="4000"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457200" y="1676400"/>
            <a:ext cx="8229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Used in fine art &amp; commercial art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</a:pPr>
            <a:r>
              <a:rPr lang="en-US"/>
              <a:t>Includes artist’s paintbrush programs, paint packages, CAD packages and animation packages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</a:pPr>
            <a:r>
              <a:rPr lang="en-US"/>
              <a:t>These packages provides facilities for designing object shapes &amp; specifying object motions.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</a:pPr>
            <a:r>
              <a:rPr lang="en-US"/>
              <a:t>Examples :  Cartoon drawing, paintings, product advertisements, logo design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:</a:t>
            </a:r>
            <a:endParaRPr/>
          </a:p>
        </p:txBody>
      </p:sp>
      <p:pic>
        <p:nvPicPr>
          <p:cNvPr descr="computer art1" id="198" name="Google Shape;198;p2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1981200"/>
            <a:ext cx="24384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m-and-jerry1-774913" id="199" name="Google Shape;199;p26"/>
          <p:cNvPicPr preferRelativeResize="0"/>
          <p:nvPr>
            <p:ph idx="3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2600" y="4267200"/>
            <a:ext cx="24892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ducts" id="200" name="Google Shape;200;p26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3763" y="1524000"/>
            <a:ext cx="3163887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 Art</a:t>
            </a:r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304800" y="2286000"/>
            <a:ext cx="7543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Electronic painting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/>
              <a:t>Picture painted electronically on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 sz="2400"/>
              <a:t>a graphics tablet (digitizer) using a stylus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/>
              <a:t>Cordless, pressure sensitive stylus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Morphing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/>
              <a:t>A graphics method in which one object is transformed into another</a:t>
            </a:r>
            <a:endParaRPr/>
          </a:p>
        </p:txBody>
      </p:sp>
      <p:pic>
        <p:nvPicPr>
          <p:cNvPr descr="24d" id="207" name="Google Shape;207;p2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990600"/>
            <a:ext cx="2057400" cy="24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609600" y="228600"/>
            <a:ext cx="78105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38200" lvl="0" marL="838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4.Entertainment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609600" y="1447800"/>
            <a:ext cx="781050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28625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Movie Industry</a:t>
            </a:r>
            <a:endParaRPr/>
          </a:p>
          <a:p>
            <a:pPr indent="-285750" lvl="1" marL="860425" rtl="0" algn="l">
              <a:spcBef>
                <a:spcPts val="560"/>
              </a:spcBef>
              <a:spcAft>
                <a:spcPts val="0"/>
              </a:spcAft>
              <a:buSzPts val="2240"/>
              <a:buChar char="◻"/>
            </a:pPr>
            <a:r>
              <a:rPr lang="en-US"/>
              <a:t>Used in motion pictures, music </a:t>
            </a:r>
            <a:endParaRPr/>
          </a:p>
          <a:p>
            <a:pPr indent="-285750" lvl="1" marL="860425" rtl="0" algn="l">
              <a:spcBef>
                <a:spcPts val="56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en-US"/>
              <a:t> videos, and television shows.</a:t>
            </a:r>
            <a:endParaRPr/>
          </a:p>
          <a:p>
            <a:pPr indent="-285750" lvl="1" marL="860425" rtl="0" algn="l">
              <a:spcBef>
                <a:spcPts val="560"/>
              </a:spcBef>
              <a:spcAft>
                <a:spcPts val="0"/>
              </a:spcAft>
              <a:buSzPts val="2240"/>
              <a:buChar char="◻"/>
            </a:pPr>
            <a:r>
              <a:rPr lang="en-US"/>
              <a:t>Used in making of cartoon </a:t>
            </a:r>
            <a:endParaRPr/>
          </a:p>
          <a:p>
            <a:pPr indent="-285750" lvl="1" marL="860425" rtl="0" algn="l">
              <a:spcBef>
                <a:spcPts val="56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en-US"/>
              <a:t>animation films</a:t>
            </a: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3249613" y="6278563"/>
            <a:ext cx="42751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1475" lIns="82950" spcFirstLastPara="1" rIns="82950" wrap="square" tIns="41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 information from Leonard McMillian's slides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http://www.cs.unc.edu/~mcmillan/comp136/Lecture1/compgraf.html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338" y="4826000"/>
            <a:ext cx="6340475" cy="2014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3200" y="1143000"/>
            <a:ext cx="1728788" cy="105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53200" y="2209800"/>
            <a:ext cx="1728788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3200" y="3429000"/>
            <a:ext cx="1728788" cy="13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Computer Graphics is about animation (films)</a:t>
            </a: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1112838" y="14065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eri's Game ©Pixar" id="226" name="Google Shape;226;p2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057400"/>
            <a:ext cx="52578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/>
          <p:nvPr/>
        </p:nvSpPr>
        <p:spPr>
          <a:xfrm>
            <a:off x="2574925" y="20113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urassic Park ©Universal City Studios, Inc." id="228" name="Google Shape;228;p29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9200" y="3048000"/>
            <a:ext cx="3657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671513" y="931863"/>
            <a:ext cx="78105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28625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Game Industry</a:t>
            </a:r>
            <a:endParaRPr/>
          </a:p>
          <a:p>
            <a:pPr indent="-285750" lvl="1" marL="860425" rtl="0" algn="l">
              <a:spcBef>
                <a:spcPts val="560"/>
              </a:spcBef>
              <a:spcAft>
                <a:spcPts val="0"/>
              </a:spcAft>
              <a:buSzPts val="2240"/>
              <a:buChar char="◻"/>
            </a:pPr>
            <a:r>
              <a:rPr lang="en-US"/>
              <a:t>Focus on interactivity</a:t>
            </a:r>
            <a:endParaRPr/>
          </a:p>
          <a:p>
            <a:pPr indent="-285750" lvl="1" marL="860425" rtl="0" algn="l">
              <a:spcBef>
                <a:spcPts val="560"/>
              </a:spcBef>
              <a:spcAft>
                <a:spcPts val="0"/>
              </a:spcAft>
              <a:buSzPts val="2240"/>
              <a:buChar char="◻"/>
            </a:pPr>
            <a:r>
              <a:rPr lang="en-US"/>
              <a:t>Cost effective solutions</a:t>
            </a:r>
            <a:endParaRPr/>
          </a:p>
          <a:p>
            <a:pPr indent="-285750" lvl="1" marL="860425" rtl="0" algn="l">
              <a:spcBef>
                <a:spcPts val="560"/>
              </a:spcBef>
              <a:spcAft>
                <a:spcPts val="0"/>
              </a:spcAft>
              <a:buSzPts val="2240"/>
              <a:buChar char="◻"/>
            </a:pPr>
            <a:r>
              <a:rPr lang="en-US"/>
              <a:t>Avoiding computations and </a:t>
            </a:r>
            <a:endParaRPr/>
          </a:p>
          <a:p>
            <a:pPr indent="-285750" lvl="1" marL="860425" rtl="0" algn="l">
              <a:spcBef>
                <a:spcPts val="56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en-US"/>
              <a:t>  other tricks</a:t>
            </a:r>
            <a:endParaRPr/>
          </a:p>
          <a:p>
            <a:pPr indent="-143509" lvl="1" marL="860425" rtl="0" algn="l"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pic>
        <p:nvPicPr>
          <p:cNvPr id="235" name="Google Shape;23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1295400"/>
            <a:ext cx="1579563" cy="2322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4343400"/>
            <a:ext cx="2127250" cy="1595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6600" y="4724400"/>
            <a:ext cx="2212975" cy="1655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67400" y="4267200"/>
            <a:ext cx="2351088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5.Education &amp; Training</a:t>
            </a:r>
            <a:endParaRPr/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Computer generated models of physical, financial and economic systems are used as educational aids.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Models of physical systems, physiological systems, population trends, or equipment such as color-coded diagram help trainees understand the operation of the system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457200" y="762000"/>
            <a:ext cx="43434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Char char="▪"/>
            </a:pPr>
            <a:r>
              <a:rPr lang="en-US" sz="2800"/>
              <a:t>Specialized systems used for training applications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/>
              <a:t>simulators for practice sessions or training of ship captains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/>
              <a:t>aircraft pilots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/>
              <a:t>heavy equipment operators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/>
              <a:t>air traffic-control personnel</a:t>
            </a:r>
            <a:endParaRPr/>
          </a:p>
        </p:txBody>
      </p:sp>
      <p:pic>
        <p:nvPicPr>
          <p:cNvPr descr="2006%20simulator%20NT-small" id="250" name="Google Shape;250;p3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2200" y="2057400"/>
            <a:ext cx="37846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</a:t>
            </a:r>
            <a:endParaRPr/>
          </a:p>
        </p:txBody>
      </p:sp>
      <p:pic>
        <p:nvPicPr>
          <p:cNvPr descr="RC%20Flight%20Simulator" id="256" name="Google Shape;256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057400"/>
            <a:ext cx="434340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671513" y="0"/>
            <a:ext cx="78105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6.Visualization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685800" y="1143000"/>
            <a:ext cx="78105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28625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Scientific Visualization</a:t>
            </a:r>
            <a:endParaRPr/>
          </a:p>
          <a:p>
            <a:pPr indent="-285750" lvl="1" marL="860425" rtl="0" algn="l">
              <a:spcBef>
                <a:spcPts val="560"/>
              </a:spcBef>
              <a:spcAft>
                <a:spcPts val="0"/>
              </a:spcAft>
              <a:buSzPts val="2240"/>
              <a:buChar char="◻"/>
            </a:pPr>
            <a:r>
              <a:rPr lang="en-US"/>
              <a:t>Producing graphical representations for scientific, engineering, and medical data sets</a:t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3657600"/>
            <a:ext cx="4343400" cy="28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457200" y="10668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914400" y="2667000"/>
            <a:ext cx="7315200" cy="2530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4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Computer Graphics?</a:t>
            </a:r>
            <a:endParaRPr/>
          </a:p>
          <a:p>
            <a:pPr indent="-254000" lvl="0" marL="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/>
          </a:p>
          <a:p>
            <a:pPr indent="-254000" lvl="0" marL="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packages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Scientific Visualisation</a:t>
            </a:r>
            <a:endParaRPr/>
          </a:p>
        </p:txBody>
      </p:sp>
      <p:sp>
        <p:nvSpPr>
          <p:cNvPr id="270" name="Google Shape;270;p35"/>
          <p:cNvSpPr/>
          <p:nvPr/>
        </p:nvSpPr>
        <p:spPr>
          <a:xfrm>
            <a:off x="2117725" y="15827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poA1 ©University of Illinois at Urbana-Champaign, Theoretical Biophysics Group" id="271" name="Google Shape;271;p3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0" y="1905000"/>
            <a:ext cx="4572000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5"/>
          <p:cNvSpPr/>
          <p:nvPr/>
        </p:nvSpPr>
        <p:spPr>
          <a:xfrm>
            <a:off x="3032125" y="20113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5"/>
          <p:cNvSpPr txBox="1"/>
          <p:nvPr/>
        </p:nvSpPr>
        <p:spPr>
          <a:xfrm>
            <a:off x="5638800" y="1676400"/>
            <a:ext cx="29718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view below and above our visual range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457200" y="7620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Business Visualization is used in connection with data sets related to commerce, industry and other non-scientific areas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Techniques used- color coding, contour plots, graphs, charts, surface renderings &amp; visualizations of volume interiors.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Image processing techniques are combined with computer graphics to produce many of the data visualizations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idx="1" type="body"/>
          </p:nvPr>
        </p:nvSpPr>
        <p:spPr>
          <a:xfrm>
            <a:off x="457200" y="14478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CG- Computer is used to create a picture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Image Processing – applies techniques to modify or interpret existing pictures such as photographs and TV scans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Medical applications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/>
              <a:t>Picture enhancements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/>
              <a:t>Tomography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/>
              <a:t>Simulations of operations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/>
              <a:t>Ultrasonics &amp; nuclear medicine scanners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2 applications of image processing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/>
              <a:t>Improving picture quality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/>
              <a:t>Machine perception of visual information         (Robotics)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sz="2400"/>
          </a:p>
        </p:txBody>
      </p:sp>
      <p:sp>
        <p:nvSpPr>
          <p:cNvPr id="284" name="Google Shape;284;p37"/>
          <p:cNvSpPr txBox="1"/>
          <p:nvPr>
            <p:ph type="title"/>
          </p:nvPr>
        </p:nvSpPr>
        <p:spPr>
          <a:xfrm>
            <a:off x="304800" y="2286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7. Image Processing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idx="1" type="body"/>
          </p:nvPr>
        </p:nvSpPr>
        <p:spPr>
          <a:xfrm>
            <a:off x="457200" y="838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To apply image processing methods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/>
              <a:t>Digitize a photograph (or picture) into an image file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/>
              <a:t>Apply digital methods to rearrange picture parts to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enhance color separations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Improve quality of shading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/>
              <a:t>Tomography – technique of X-ray photography that allows cross-sectional views of physiological systems to be displayed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/>
              <a:t>Computed X-ray tomography (CT) and position emission tomography ( PET) use projection methods to reconstruct cross sections from digital 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/>
              <a:t>Computer-Aided Surgery is a medical application technique to model and study physical functions to design artificial limbs and to plan &amp; practice surgery</a:t>
            </a:r>
            <a:endParaRPr/>
          </a:p>
          <a:p>
            <a:pPr indent="-16383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14605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D-Medical-Imaging" id="294" name="Google Shape;294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0"/>
            <a:ext cx="7232650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8.Graphical User Interfaces</a:t>
            </a:r>
            <a:endParaRPr/>
          </a:p>
        </p:txBody>
      </p:sp>
      <p:sp>
        <p:nvSpPr>
          <p:cNvPr id="300" name="Google Shape;300;p4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Major component – Window manager (multiple-window areas)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To make a particular window active, click in that window (using an interactive pointing device)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Interfaces display – menus &amp; icons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Icons – graphical symbol designed to look like the processing option it represents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Advantages of icons – less screen space, easily understood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Menus contain lists of textual descriptions &amp; icons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4_create_gui" id="305" name="Google Shape;305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685800"/>
            <a:ext cx="6477000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/>
          <p:nvPr>
            <p:ph type="title"/>
          </p:nvPr>
        </p:nvSpPr>
        <p:spPr>
          <a:xfrm>
            <a:off x="381000" y="609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Graphics packages</a:t>
            </a:r>
            <a:br>
              <a:rPr lang="en-US" sz="4000"/>
            </a:br>
            <a:endParaRPr sz="4000"/>
          </a:p>
        </p:txBody>
      </p:sp>
      <p:sp>
        <p:nvSpPr>
          <p:cNvPr id="311" name="Google Shape;311;p42"/>
          <p:cNvSpPr txBox="1"/>
          <p:nvPr>
            <p:ph idx="1" type="body"/>
          </p:nvPr>
        </p:nvSpPr>
        <p:spPr>
          <a:xfrm>
            <a:off x="457200" y="11430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A set of libraries that provide programmatically access to some kind of graphics 2D functions.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Types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/>
              <a:t>GKS-Graphics Kernel System – first graphics package – accepted by ISO &amp; ANSI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/>
              <a:t>PHIGS (Programmer’s Hierarchical Interactive Graphics Standard)-accepted by ISO &amp; ANSI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/>
              <a:t>PHIGS + (Expanded package)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/>
              <a:t>Silicon Graphics GL (Graphics Library)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/>
              <a:t>Open GL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/>
              <a:t>Pixar Render Man interface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/>
              <a:t>Postscript interpreters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/>
              <a:t>Painting, drawing, design packages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457200" y="685800"/>
            <a:ext cx="82359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Computer Graphics?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381000" y="2286000"/>
            <a:ext cx="8234363" cy="4194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28625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Creation, Manipulation and Storage of geometric objects (modeling) &amp; their images (rendering)</a:t>
            </a:r>
            <a:endParaRPr/>
          </a:p>
          <a:p>
            <a:pPr indent="-323850" lvl="0" marL="428625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Display those images on screens or hardcopy devices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Applications of Computer Graphics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685800" y="17526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Computer Aided Design (CAD)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Presentation Graphics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Computer Art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Entertainment (animation, games, …)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Education &amp; Training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Visualization (scientific &amp; business)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Image Processing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Graphical User Interfaces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38200" lvl="0" marL="838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1.Computer Aided Design (CAD)</a:t>
            </a:r>
            <a:br>
              <a:rPr lang="en-US"/>
            </a:b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304800" y="1295400"/>
            <a:ext cx="76200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1" marL="860425" rtl="0" algn="l">
              <a:spcBef>
                <a:spcPts val="0"/>
              </a:spcBef>
              <a:spcAft>
                <a:spcPts val="0"/>
              </a:spcAft>
              <a:buSzPts val="1920"/>
              <a:buChar char="◻"/>
            </a:pPr>
            <a:r>
              <a:rPr lang="en-US" sz="2400"/>
              <a:t>Used in design of buildings, automobiles, aircraft, watercraft, spacecraft, computers, textiles &amp; many other products</a:t>
            </a:r>
            <a:endParaRPr/>
          </a:p>
          <a:p>
            <a:pPr indent="-285750" lvl="1" marL="860425" rtl="0" algn="l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/>
              <a:t>Objects are displayed in wire frame outline form </a:t>
            </a:r>
            <a:endParaRPr/>
          </a:p>
          <a:p>
            <a:pPr indent="-285750" lvl="1" marL="860425" rtl="0" algn="l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400"/>
              <a:t>Software packages provide multi-window environment</a:t>
            </a:r>
            <a:endParaRPr/>
          </a:p>
        </p:txBody>
      </p:sp>
      <p:pic>
        <p:nvPicPr>
          <p:cNvPr id="159" name="Google Shape;159;p2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3657600"/>
            <a:ext cx="39624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457200" y="685800"/>
            <a:ext cx="82296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Graphics design package provides standard shapes (useful for repeated placements)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Animations are also used in CAD applications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Realistic displays of architectural design permits simulated “walk” through the rooms (virtual -reality systems)</a:t>
            </a:r>
            <a:endParaRPr/>
          </a:p>
        </p:txBody>
      </p:sp>
      <p:pic>
        <p:nvPicPr>
          <p:cNvPr id="165" name="Google Shape;165;p21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886200"/>
            <a:ext cx="35814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3886200"/>
            <a:ext cx="3581400" cy="26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2.Presentation Graphics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Used to produce illustrations for reports or generate slides for use with projectors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Commonly used to summarize financial, statistical, mathematical, scientific, economic data for research reports, managerial reports &amp; customer information bulletins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Examples : Bar charts, line graphs, pie charts, surface graphs, time chart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Examples of presentation graphics</a:t>
            </a:r>
            <a:endParaRPr/>
          </a:p>
        </p:txBody>
      </p:sp>
      <p:pic>
        <p:nvPicPr>
          <p:cNvPr descr="01-standard-bar-chart" id="178" name="Google Shape;178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249555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1-standard-line-chart" id="179" name="Google Shape;179;p2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00" y="249555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Examples of presentation graphics</a:t>
            </a:r>
            <a:endParaRPr/>
          </a:p>
        </p:txBody>
      </p:sp>
      <p:pic>
        <p:nvPicPr>
          <p:cNvPr descr="01-standard-pie-chart" id="185" name="Google Shape;185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2495550"/>
            <a:ext cx="331470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3-intersection-mesh-surface" id="186" name="Google Shape;186;p24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2362200"/>
            <a:ext cx="35052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