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A5CA74-DA58-43EB-9224-090D366B0CB1}">
  <a:tblStyle styleId="{1AA5CA74-DA58-43EB-9224-090D366B0C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7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438273" y="461899"/>
            <a:ext cx="4267453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40181" y="1629391"/>
            <a:ext cx="8263636" cy="322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438273" y="461899"/>
            <a:ext cx="4267453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438273" y="461899"/>
            <a:ext cx="4267453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8273" y="461899"/>
            <a:ext cx="4267453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0181" y="1629391"/>
            <a:ext cx="8263636" cy="322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jpg"/><Relationship Id="rId4" Type="http://schemas.openxmlformats.org/officeDocument/2006/relationships/image" Target="../media/image3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jpg"/><Relationship Id="rId4" Type="http://schemas.openxmlformats.org/officeDocument/2006/relationships/image" Target="../media/image3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Relationship Id="rId4" Type="http://schemas.openxmlformats.org/officeDocument/2006/relationships/image" Target="../media/image50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0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4.png"/><Relationship Id="rId4" Type="http://schemas.openxmlformats.org/officeDocument/2006/relationships/image" Target="../media/image3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6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6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9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483357" y="1798701"/>
            <a:ext cx="40246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Primitives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1450594" y="2776316"/>
            <a:ext cx="3111500" cy="2586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-203200" lvl="0" marL="215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Points and Lines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Line Drawing Algorithms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DDA Algorithm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Bresenham’s Line Algorithm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Midpoint Circle Algorithm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Midpoint Ellipse Algorithm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26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Filled Area Primitives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864357" y="461899"/>
            <a:ext cx="34150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DDA Algorithm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97840" y="1559331"/>
            <a:ext cx="8002905" cy="251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572135" lvl="0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two line endpoints and store the left endpoint in (x</a:t>
            </a:r>
            <a:r>
              <a:rPr baseline="-25000" lang="en-US" sz="18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8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first point (x</a:t>
            </a:r>
            <a:r>
              <a:rPr baseline="-25000" lang="en-US" sz="18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8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constants Δx, Δy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|Δx| &gt; |Δy|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|Δx| else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|Δy|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XInc = |Δx| /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 = |Δy| /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13947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x</a:t>
            </a:r>
            <a:r>
              <a:rPr baseline="-25000" lang="en-US" sz="18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line, starting at k=0, Plot the next pixel at (xk + XInc, yk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2300" marR="0" rtl="0" algn="l">
              <a:lnSpc>
                <a:spcPct val="113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YInc)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2135" lvl="0" marL="6223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 startAt="7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6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0" y="152401"/>
            <a:ext cx="8915400" cy="684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515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(x1,y1) (x2,y2) are the end points and dx, dy are the  float variables.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25880" lvl="0" marL="1338580" marR="2223770" rtl="0" algn="l">
              <a:lnSpc>
                <a:spcPct val="1855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	If abs(x2-x1) &gt; abs(y2-y1) then  length = abs(x2-x1)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18185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19760" lvl="0" marL="718185" marR="326326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= abs(y2-y1) </a:t>
            </a:r>
            <a:endParaRPr/>
          </a:p>
          <a:p>
            <a:pPr indent="619760" lvl="0" marL="718185" marR="326326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endif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59" lvl="0" marL="42545" marR="624840" rtl="0" algn="just">
              <a:lnSpc>
                <a:spcPct val="1207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    dx = (x2-x1)/length  </a:t>
            </a:r>
            <a:endParaRPr sz="2000">
              <a:solidFill>
                <a:srgbClr val="5A51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59" lvl="0" marL="42545" marR="624840" rtl="0" algn="just">
              <a:lnSpc>
                <a:spcPct val="1207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dy = (y2-y1)/length</a:t>
            </a:r>
            <a:endParaRPr sz="2000">
              <a:solidFill>
                <a:srgbClr val="5A51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46735" marR="624840" rtl="0" algn="just">
              <a:lnSpc>
                <a:spcPct val="120700"/>
              </a:lnSpc>
              <a:spcBef>
                <a:spcPts val="95"/>
              </a:spcBef>
              <a:spcAft>
                <a:spcPts val="0"/>
              </a:spcAft>
              <a:buClr>
                <a:srgbClr val="5A5148"/>
              </a:buClr>
              <a:buSzPts val="2000"/>
              <a:buFont typeface="Times New Roman"/>
              <a:buAutoNum type="romanLcParenBoth" startAt="3"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x1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3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 = y1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3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(iv) i = 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629" lvl="0" marL="226695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(v)Plot (trunc(x), trunc(y)) </a:t>
            </a:r>
            <a:endParaRPr/>
          </a:p>
          <a:p>
            <a:pPr indent="-214629" lvl="0" marL="226695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(vi)  x = x + dx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y = y + dy </a:t>
            </a:r>
            <a:endParaRPr/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(vii)   i = i + 1</a:t>
            </a:r>
            <a:endParaRPr sz="2000">
              <a:solidFill>
                <a:srgbClr val="5A51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(viii)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&lt; length then go to step (v)  </a:t>
            </a:r>
            <a:endParaRPr/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(ix) Stop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082289" y="461899"/>
            <a:ext cx="297751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535940" y="1577086"/>
            <a:ext cx="3946525" cy="392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lineDDA(int xa, int ya, int xb, int yb)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dx = xb – xa, dy = yb – ya, steps, k;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xIncrement, yIncrement, x = xa, y = ya;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403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 abs (dx) &gt; abs (dy) ) steps = abs (dx);  else steps = abs (dy);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8553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xIncrement = dx / (float) steps;  yIncrement = dy / (float) steps;  setPixel (ROUND (x), ROUND (y));  for (k=0; k&lt;steps; k++){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16313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+= xIncrement;  y += yIncrement;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setPixel (ROUND(x), ROUND(y));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913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546100" y="284479"/>
            <a:ext cx="804354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" lvl="0" marL="349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Ex. 1 Consider a line from (0,0) to (6,7).  Use DDA algorithm to rasterize this line</a:t>
            </a:r>
            <a:endParaRPr sz="3600"/>
          </a:p>
        </p:txBody>
      </p:sp>
      <p:sp>
        <p:nvSpPr>
          <p:cNvPr id="158" name="Google Shape;158;p19"/>
          <p:cNvSpPr txBox="1"/>
          <p:nvPr/>
        </p:nvSpPr>
        <p:spPr>
          <a:xfrm>
            <a:off x="304800" y="1548128"/>
            <a:ext cx="81534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25400" marR="90296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=(0,0)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=(6,7)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dx=6-0=6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002664" rtl="0" algn="l">
              <a:lnSpc>
                <a:spcPct val="107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dy=7-0=7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Length=7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l">
              <a:lnSpc>
                <a:spcPct val="1006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         x=6/7=0.857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7780" rtl="0" algn="l">
              <a:lnSpc>
                <a:spcPct val="1006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Δy=7/7=1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279015" rtl="0" algn="l">
              <a:lnSpc>
                <a:spcPct val="10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x=0  y=0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724150" y="360679"/>
            <a:ext cx="369125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Plotting begins</a:t>
            </a:r>
            <a:endParaRPr sz="4400"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838958" y="1300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{1AA5CA74-DA58-43EB-9224-090D366B0CB1}</a:tableStyleId>
              </a:tblPr>
              <a:tblGrid>
                <a:gridCol w="607200"/>
                <a:gridCol w="3432225"/>
                <a:gridCol w="1665075"/>
                <a:gridCol w="609925"/>
              </a:tblGrid>
              <a:tr h="325500"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Setpixel(x,y)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(0,0)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(1,1)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0.857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(2,2)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1.714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(3,3)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2.571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09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(3,4)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3.428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/>
                </a:tc>
              </a:tr>
              <a:tr h="3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18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66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(4,5)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4.285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16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(5,6)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5.142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(6,7)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5.999</a:t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2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/>
                </a:tc>
              </a:tr>
              <a:tr h="31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953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65" name="Google Shape;165;p20"/>
          <p:cNvSpPr/>
          <p:nvPr/>
        </p:nvSpPr>
        <p:spPr>
          <a:xfrm>
            <a:off x="2122170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717290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494529" y="1295400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122170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717290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494529" y="1621789"/>
            <a:ext cx="0" cy="6350"/>
          </a:xfrm>
          <a:custGeom>
            <a:rect b="b" l="l" r="r" t="t"/>
            <a:pathLst>
              <a:path extrusionOk="0" h="6350" w="120000">
                <a:moveTo>
                  <a:pt x="0" y="0"/>
                </a:moveTo>
                <a:lnTo>
                  <a:pt x="0" y="6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913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418589" y="497840"/>
            <a:ext cx="62972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Results of DDA	algorithm</a:t>
            </a:r>
            <a:endParaRPr sz="440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961" y="1859003"/>
            <a:ext cx="5589880" cy="42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913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535940" y="1607261"/>
            <a:ext cx="7861300" cy="207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69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DDA algorithm for rasterizing line (0,0) to  (6,6).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DDA algorithm for rasterizing line (0,0) to  (4,6).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3" y="1428750"/>
            <a:ext cx="7734962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683" y="1728873"/>
            <a:ext cx="6750358" cy="404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24" y="1474161"/>
            <a:ext cx="8043906" cy="44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728722" y="461899"/>
            <a:ext cx="36855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Points and Lines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535940" y="1558493"/>
            <a:ext cx="8002270" cy="43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3535" lvl="0" marL="355600" marR="428625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is the fundamental element of picture  representation.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8124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position in the plan defined as either  pair or triplets of number depending upon the  dimension.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642620" rtl="0" algn="l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points represent line or edge and 3 or  more points a polygon.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794385" rtl="0" algn="l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Curved lines are represented by the short  straight lines.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326261" y="461899"/>
            <a:ext cx="64877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Bresenham’s	Line Algorithm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535940" y="1509941"/>
            <a:ext cx="5278120" cy="332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355600" marR="508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only incremental integer  calculations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pixel to draw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(11,11) or (11,12)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(51,50) or (51,49)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Answered by Bresenham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752600"/>
            <a:ext cx="2133600" cy="213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4038600"/>
            <a:ext cx="2133600" cy="211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510540" y="1506226"/>
            <a:ext cx="7944484" cy="292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|m|&lt;1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81685" marR="304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left end point (x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step to each  successive column (x samples) and plot the pixel  whose scan line y value is closest to the line path.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81685" marR="94678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(x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choice could be (x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  (x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="0" baseline="-25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645668" y="2100198"/>
            <a:ext cx="4914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45668" y="3087446"/>
            <a:ext cx="39878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102874" y="1739908"/>
            <a:ext cx="3499485" cy="2437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6230" marR="0" rtl="0" algn="l">
              <a:lnSpc>
                <a:spcPct val="109183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97865" marR="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21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0029" marR="0" rtl="0" algn="l">
              <a:lnSpc>
                <a:spcPct val="116734"/>
              </a:lnSpc>
              <a:spcBef>
                <a:spcPts val="2995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22300" marR="0" rtl="0" algn="l">
              <a:lnSpc>
                <a:spcPct val="116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600200"/>
            <a:ext cx="3791711" cy="34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632968" y="4404741"/>
            <a:ext cx="4930140" cy="109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separations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45668" y="1764233"/>
            <a:ext cx="3808729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Defining decision parameter</a:t>
            </a:r>
            <a:endParaRPr sz="2600"/>
          </a:p>
        </p:txBody>
      </p:sp>
      <p:sp>
        <p:nvSpPr>
          <p:cNvPr id="226" name="Google Shape;226;p29"/>
          <p:cNvSpPr txBox="1"/>
          <p:nvPr/>
        </p:nvSpPr>
        <p:spPr>
          <a:xfrm>
            <a:off x="3854322" y="2240407"/>
            <a:ext cx="39687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07568" y="2599942"/>
            <a:ext cx="5467985" cy="655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57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of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i="1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same as that of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baseline="-25000" i="1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b="1" baseline="-25000" i="1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Δx&gt;0 (left to right sampling)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45668" y="5036058"/>
            <a:ext cx="27539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Recursive calculation, initially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008500" y="990599"/>
            <a:ext cx="4754880" cy="1673225"/>
            <a:chOff x="4008500" y="990599"/>
            <a:chExt cx="4754880" cy="1673225"/>
          </a:xfrm>
        </p:grpSpPr>
        <p:sp>
          <p:nvSpPr>
            <p:cNvPr id="230" name="Google Shape;230;p29"/>
            <p:cNvSpPr/>
            <p:nvPr/>
          </p:nvSpPr>
          <p:spPr>
            <a:xfrm>
              <a:off x="4008500" y="990599"/>
              <a:ext cx="4754880" cy="1673225"/>
            </a:xfrm>
            <a:custGeom>
              <a:rect b="b" l="l" r="r" t="t"/>
              <a:pathLst>
                <a:path extrusionOk="0" h="1673225" w="4754880">
                  <a:moveTo>
                    <a:pt x="2843149" y="914400"/>
                  </a:moveTo>
                  <a:lnTo>
                    <a:pt x="2023999" y="914400"/>
                  </a:lnTo>
                  <a:lnTo>
                    <a:pt x="0" y="1673225"/>
                  </a:lnTo>
                  <a:lnTo>
                    <a:pt x="2843149" y="914400"/>
                  </a:lnTo>
                  <a:close/>
                </a:path>
                <a:path extrusionOk="0" h="1673225" w="4754880">
                  <a:moveTo>
                    <a:pt x="4602099" y="0"/>
                  </a:moveTo>
                  <a:lnTo>
                    <a:pt x="1630299" y="0"/>
                  </a:lnTo>
                  <a:lnTo>
                    <a:pt x="1582116" y="7766"/>
                  </a:lnTo>
                  <a:lnTo>
                    <a:pt x="1540279" y="29394"/>
                  </a:lnTo>
                  <a:lnTo>
                    <a:pt x="1507293" y="62380"/>
                  </a:lnTo>
                  <a:lnTo>
                    <a:pt x="1485665" y="104217"/>
                  </a:lnTo>
                  <a:lnTo>
                    <a:pt x="1477899" y="152400"/>
                  </a:lnTo>
                  <a:lnTo>
                    <a:pt x="1477899" y="762000"/>
                  </a:lnTo>
                  <a:lnTo>
                    <a:pt x="1485665" y="810182"/>
                  </a:lnTo>
                  <a:lnTo>
                    <a:pt x="1507293" y="852019"/>
                  </a:lnTo>
                  <a:lnTo>
                    <a:pt x="1540279" y="885005"/>
                  </a:lnTo>
                  <a:lnTo>
                    <a:pt x="1582116" y="906633"/>
                  </a:lnTo>
                  <a:lnTo>
                    <a:pt x="1630299" y="914400"/>
                  </a:lnTo>
                  <a:lnTo>
                    <a:pt x="4602099" y="914400"/>
                  </a:lnTo>
                  <a:lnTo>
                    <a:pt x="4650281" y="906633"/>
                  </a:lnTo>
                  <a:lnTo>
                    <a:pt x="4692118" y="885005"/>
                  </a:lnTo>
                  <a:lnTo>
                    <a:pt x="4725104" y="852019"/>
                  </a:lnTo>
                  <a:lnTo>
                    <a:pt x="4746732" y="810182"/>
                  </a:lnTo>
                  <a:lnTo>
                    <a:pt x="4754499" y="762000"/>
                  </a:lnTo>
                  <a:lnTo>
                    <a:pt x="4754499" y="152400"/>
                  </a:lnTo>
                  <a:lnTo>
                    <a:pt x="4746732" y="104217"/>
                  </a:lnTo>
                  <a:lnTo>
                    <a:pt x="4725104" y="62380"/>
                  </a:lnTo>
                  <a:lnTo>
                    <a:pt x="4692118" y="29394"/>
                  </a:lnTo>
                  <a:lnTo>
                    <a:pt x="4650281" y="7766"/>
                  </a:lnTo>
                  <a:lnTo>
                    <a:pt x="4602099" y="0"/>
                  </a:lnTo>
                  <a:close/>
                </a:path>
              </a:pathLst>
            </a:custGeom>
            <a:solidFill>
              <a:srgbClr val="CEAC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008500" y="990599"/>
              <a:ext cx="4754880" cy="1673225"/>
            </a:xfrm>
            <a:custGeom>
              <a:rect b="b" l="l" r="r" t="t"/>
              <a:pathLst>
                <a:path extrusionOk="0" h="1673225" w="4754880">
                  <a:moveTo>
                    <a:pt x="1477899" y="152400"/>
                  </a:moveTo>
                  <a:lnTo>
                    <a:pt x="1485665" y="104217"/>
                  </a:lnTo>
                  <a:lnTo>
                    <a:pt x="1507293" y="62380"/>
                  </a:lnTo>
                  <a:lnTo>
                    <a:pt x="1540279" y="29394"/>
                  </a:lnTo>
                  <a:lnTo>
                    <a:pt x="1582116" y="7766"/>
                  </a:lnTo>
                  <a:lnTo>
                    <a:pt x="1630299" y="0"/>
                  </a:lnTo>
                  <a:lnTo>
                    <a:pt x="2023999" y="0"/>
                  </a:lnTo>
                  <a:lnTo>
                    <a:pt x="2843149" y="0"/>
                  </a:lnTo>
                  <a:lnTo>
                    <a:pt x="4602099" y="0"/>
                  </a:lnTo>
                  <a:lnTo>
                    <a:pt x="4650281" y="7766"/>
                  </a:lnTo>
                  <a:lnTo>
                    <a:pt x="4692118" y="29394"/>
                  </a:lnTo>
                  <a:lnTo>
                    <a:pt x="4725104" y="62380"/>
                  </a:lnTo>
                  <a:lnTo>
                    <a:pt x="4746732" y="104217"/>
                  </a:lnTo>
                  <a:lnTo>
                    <a:pt x="4754499" y="152400"/>
                  </a:lnTo>
                  <a:lnTo>
                    <a:pt x="4754499" y="533400"/>
                  </a:lnTo>
                  <a:lnTo>
                    <a:pt x="4754499" y="762000"/>
                  </a:lnTo>
                  <a:lnTo>
                    <a:pt x="4746732" y="810182"/>
                  </a:lnTo>
                  <a:lnTo>
                    <a:pt x="4725104" y="852019"/>
                  </a:lnTo>
                  <a:lnTo>
                    <a:pt x="4692118" y="885005"/>
                  </a:lnTo>
                  <a:lnTo>
                    <a:pt x="4650281" y="906633"/>
                  </a:lnTo>
                  <a:lnTo>
                    <a:pt x="4602099" y="914400"/>
                  </a:lnTo>
                  <a:lnTo>
                    <a:pt x="2843149" y="914400"/>
                  </a:lnTo>
                  <a:lnTo>
                    <a:pt x="0" y="1673225"/>
                  </a:lnTo>
                  <a:lnTo>
                    <a:pt x="2023999" y="914400"/>
                  </a:lnTo>
                  <a:lnTo>
                    <a:pt x="1630299" y="914400"/>
                  </a:lnTo>
                  <a:lnTo>
                    <a:pt x="1582116" y="906633"/>
                  </a:lnTo>
                  <a:lnTo>
                    <a:pt x="1540279" y="885005"/>
                  </a:lnTo>
                  <a:lnTo>
                    <a:pt x="1507293" y="852019"/>
                  </a:lnTo>
                  <a:lnTo>
                    <a:pt x="1485665" y="810182"/>
                  </a:lnTo>
                  <a:lnTo>
                    <a:pt x="1477899" y="762000"/>
                  </a:lnTo>
                  <a:lnTo>
                    <a:pt x="1477899" y="533400"/>
                  </a:lnTo>
                  <a:lnTo>
                    <a:pt x="1477899" y="1524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9"/>
          <p:cNvSpPr txBox="1"/>
          <p:nvPr/>
        </p:nvSpPr>
        <p:spPr>
          <a:xfrm>
            <a:off x="5610859" y="1009370"/>
            <a:ext cx="2458720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Constant=2Δy + Δx(2b-1) Which is  independent of pixel position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1019651" y="3568696"/>
            <a:ext cx="2829560" cy="3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910970" y="4102096"/>
            <a:ext cx="3230245" cy="3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019823" y="4161837"/>
            <a:ext cx="875665" cy="3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7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6" name="Google Shape;236;p29"/>
          <p:cNvGrpSpPr/>
          <p:nvPr/>
        </p:nvGrpSpPr>
        <p:grpSpPr>
          <a:xfrm>
            <a:off x="5105400" y="3505200"/>
            <a:ext cx="1981200" cy="698500"/>
            <a:chOff x="5105400" y="3505200"/>
            <a:chExt cx="1981200" cy="698500"/>
          </a:xfrm>
        </p:grpSpPr>
        <p:sp>
          <p:nvSpPr>
            <p:cNvPr id="237" name="Google Shape;237;p29"/>
            <p:cNvSpPr/>
            <p:nvPr/>
          </p:nvSpPr>
          <p:spPr>
            <a:xfrm>
              <a:off x="5105400" y="3505200"/>
              <a:ext cx="1981200" cy="698500"/>
            </a:xfrm>
            <a:custGeom>
              <a:rect b="b" l="l" r="r" t="t"/>
              <a:pathLst>
                <a:path extrusionOk="0" h="698500" w="1981200">
                  <a:moveTo>
                    <a:pt x="825500" y="381000"/>
                  </a:moveTo>
                  <a:lnTo>
                    <a:pt x="330200" y="381000"/>
                  </a:lnTo>
                  <a:lnTo>
                    <a:pt x="9525" y="698500"/>
                  </a:lnTo>
                  <a:lnTo>
                    <a:pt x="825500" y="381000"/>
                  </a:lnTo>
                  <a:close/>
                </a:path>
                <a:path extrusionOk="0" h="698500" w="1981200">
                  <a:moveTo>
                    <a:pt x="19177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917700" y="381000"/>
                  </a:lnTo>
                  <a:lnTo>
                    <a:pt x="1942409" y="376007"/>
                  </a:lnTo>
                  <a:lnTo>
                    <a:pt x="1962594" y="362394"/>
                  </a:lnTo>
                  <a:lnTo>
                    <a:pt x="1976207" y="342209"/>
                  </a:lnTo>
                  <a:lnTo>
                    <a:pt x="1981200" y="317500"/>
                  </a:lnTo>
                  <a:lnTo>
                    <a:pt x="1981200" y="63500"/>
                  </a:lnTo>
                  <a:lnTo>
                    <a:pt x="1976207" y="38790"/>
                  </a:lnTo>
                  <a:lnTo>
                    <a:pt x="1962594" y="18605"/>
                  </a:lnTo>
                  <a:lnTo>
                    <a:pt x="1942409" y="4992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CEAC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5105400" y="3505200"/>
              <a:ext cx="1981200" cy="698500"/>
            </a:xfrm>
            <a:custGeom>
              <a:rect b="b" l="l" r="r" t="t"/>
              <a:pathLst>
                <a:path extrusionOk="0" h="698500" w="19812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30200" y="0"/>
                  </a:lnTo>
                  <a:lnTo>
                    <a:pt x="825500" y="0"/>
                  </a:lnTo>
                  <a:lnTo>
                    <a:pt x="1917700" y="0"/>
                  </a:lnTo>
                  <a:lnTo>
                    <a:pt x="1942409" y="4992"/>
                  </a:lnTo>
                  <a:lnTo>
                    <a:pt x="1962594" y="18605"/>
                  </a:lnTo>
                  <a:lnTo>
                    <a:pt x="1976207" y="38790"/>
                  </a:lnTo>
                  <a:lnTo>
                    <a:pt x="1981200" y="63500"/>
                  </a:lnTo>
                  <a:lnTo>
                    <a:pt x="1981200" y="222250"/>
                  </a:lnTo>
                  <a:lnTo>
                    <a:pt x="1981200" y="317500"/>
                  </a:lnTo>
                  <a:lnTo>
                    <a:pt x="1976207" y="342209"/>
                  </a:lnTo>
                  <a:lnTo>
                    <a:pt x="1962594" y="362394"/>
                  </a:lnTo>
                  <a:lnTo>
                    <a:pt x="1942409" y="376007"/>
                  </a:lnTo>
                  <a:lnTo>
                    <a:pt x="1917700" y="381000"/>
                  </a:lnTo>
                  <a:lnTo>
                    <a:pt x="825500" y="381000"/>
                  </a:lnTo>
                  <a:lnTo>
                    <a:pt x="9525" y="698500"/>
                  </a:lnTo>
                  <a:lnTo>
                    <a:pt x="3302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9"/>
          <p:cNvSpPr txBox="1"/>
          <p:nvPr/>
        </p:nvSpPr>
        <p:spPr>
          <a:xfrm>
            <a:off x="5203697" y="3545585"/>
            <a:ext cx="127127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 eliminated here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079044" y="4711696"/>
            <a:ext cx="2249170" cy="3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1172099" y="4771437"/>
            <a:ext cx="906144" cy="312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7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2" name="Google Shape;242;p29"/>
          <p:cNvGrpSpPr/>
          <p:nvPr/>
        </p:nvGrpSpPr>
        <p:grpSpPr>
          <a:xfrm>
            <a:off x="4294251" y="4114800"/>
            <a:ext cx="4164329" cy="757555"/>
            <a:chOff x="4294251" y="4114800"/>
            <a:chExt cx="4164329" cy="757555"/>
          </a:xfrm>
        </p:grpSpPr>
        <p:sp>
          <p:nvSpPr>
            <p:cNvPr id="243" name="Google Shape;243;p29"/>
            <p:cNvSpPr/>
            <p:nvPr/>
          </p:nvSpPr>
          <p:spPr>
            <a:xfrm>
              <a:off x="4294251" y="4114800"/>
              <a:ext cx="4164329" cy="757555"/>
            </a:xfrm>
            <a:custGeom>
              <a:rect b="b" l="l" r="r" t="t"/>
              <a:pathLst>
                <a:path extrusionOk="0" h="757554" w="4164329">
                  <a:moveTo>
                    <a:pt x="4062349" y="0"/>
                  </a:moveTo>
                  <a:lnTo>
                    <a:pt x="1293749" y="0"/>
                  </a:lnTo>
                  <a:lnTo>
                    <a:pt x="1254192" y="7981"/>
                  </a:lnTo>
                  <a:lnTo>
                    <a:pt x="1221898" y="29749"/>
                  </a:lnTo>
                  <a:lnTo>
                    <a:pt x="1200130" y="62043"/>
                  </a:lnTo>
                  <a:lnTo>
                    <a:pt x="1192149" y="101600"/>
                  </a:lnTo>
                  <a:lnTo>
                    <a:pt x="1192149" y="355600"/>
                  </a:lnTo>
                  <a:lnTo>
                    <a:pt x="0" y="757174"/>
                  </a:lnTo>
                  <a:lnTo>
                    <a:pt x="1192149" y="508000"/>
                  </a:lnTo>
                  <a:lnTo>
                    <a:pt x="4163949" y="508000"/>
                  </a:lnTo>
                  <a:lnTo>
                    <a:pt x="4163949" y="101600"/>
                  </a:lnTo>
                  <a:lnTo>
                    <a:pt x="4155967" y="62043"/>
                  </a:lnTo>
                  <a:lnTo>
                    <a:pt x="4134199" y="29749"/>
                  </a:lnTo>
                  <a:lnTo>
                    <a:pt x="4101905" y="7981"/>
                  </a:lnTo>
                  <a:lnTo>
                    <a:pt x="4062349" y="0"/>
                  </a:lnTo>
                  <a:close/>
                </a:path>
                <a:path extrusionOk="0" h="757554" w="4164329">
                  <a:moveTo>
                    <a:pt x="4163949" y="508000"/>
                  </a:moveTo>
                  <a:lnTo>
                    <a:pt x="1192149" y="508000"/>
                  </a:lnTo>
                  <a:lnTo>
                    <a:pt x="1200130" y="547556"/>
                  </a:lnTo>
                  <a:lnTo>
                    <a:pt x="1221898" y="579850"/>
                  </a:lnTo>
                  <a:lnTo>
                    <a:pt x="1254192" y="601618"/>
                  </a:lnTo>
                  <a:lnTo>
                    <a:pt x="1293749" y="609600"/>
                  </a:lnTo>
                  <a:lnTo>
                    <a:pt x="4062349" y="609600"/>
                  </a:lnTo>
                  <a:lnTo>
                    <a:pt x="4101905" y="601618"/>
                  </a:lnTo>
                  <a:lnTo>
                    <a:pt x="4134199" y="579850"/>
                  </a:lnTo>
                  <a:lnTo>
                    <a:pt x="4155967" y="547556"/>
                  </a:lnTo>
                  <a:lnTo>
                    <a:pt x="4163949" y="508000"/>
                  </a:lnTo>
                  <a:close/>
                </a:path>
              </a:pathLst>
            </a:custGeom>
            <a:solidFill>
              <a:srgbClr val="CEAC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4294251" y="4114800"/>
              <a:ext cx="4164329" cy="757555"/>
            </a:xfrm>
            <a:custGeom>
              <a:rect b="b" l="l" r="r" t="t"/>
              <a:pathLst>
                <a:path extrusionOk="0" h="757554" w="4164329">
                  <a:moveTo>
                    <a:pt x="1192149" y="101600"/>
                  </a:moveTo>
                  <a:lnTo>
                    <a:pt x="1200130" y="62043"/>
                  </a:lnTo>
                  <a:lnTo>
                    <a:pt x="1221898" y="29749"/>
                  </a:lnTo>
                  <a:lnTo>
                    <a:pt x="1254192" y="7981"/>
                  </a:lnTo>
                  <a:lnTo>
                    <a:pt x="1293749" y="0"/>
                  </a:lnTo>
                  <a:lnTo>
                    <a:pt x="1687449" y="0"/>
                  </a:lnTo>
                  <a:lnTo>
                    <a:pt x="2430399" y="0"/>
                  </a:lnTo>
                  <a:lnTo>
                    <a:pt x="4062349" y="0"/>
                  </a:lnTo>
                  <a:lnTo>
                    <a:pt x="4101905" y="7981"/>
                  </a:lnTo>
                  <a:lnTo>
                    <a:pt x="4134199" y="29749"/>
                  </a:lnTo>
                  <a:lnTo>
                    <a:pt x="4155967" y="62043"/>
                  </a:lnTo>
                  <a:lnTo>
                    <a:pt x="4163949" y="101600"/>
                  </a:lnTo>
                  <a:lnTo>
                    <a:pt x="4163949" y="355600"/>
                  </a:lnTo>
                  <a:lnTo>
                    <a:pt x="4163949" y="508000"/>
                  </a:lnTo>
                  <a:lnTo>
                    <a:pt x="4155967" y="547556"/>
                  </a:lnTo>
                  <a:lnTo>
                    <a:pt x="4134199" y="579850"/>
                  </a:lnTo>
                  <a:lnTo>
                    <a:pt x="4101905" y="601618"/>
                  </a:lnTo>
                  <a:lnTo>
                    <a:pt x="4062349" y="609600"/>
                  </a:lnTo>
                  <a:lnTo>
                    <a:pt x="2430399" y="609600"/>
                  </a:lnTo>
                  <a:lnTo>
                    <a:pt x="1687449" y="609600"/>
                  </a:lnTo>
                  <a:lnTo>
                    <a:pt x="1293749" y="609600"/>
                  </a:lnTo>
                  <a:lnTo>
                    <a:pt x="1254192" y="601618"/>
                  </a:lnTo>
                  <a:lnTo>
                    <a:pt x="1221898" y="579850"/>
                  </a:lnTo>
                  <a:lnTo>
                    <a:pt x="1200130" y="547556"/>
                  </a:lnTo>
                  <a:lnTo>
                    <a:pt x="1192149" y="508000"/>
                  </a:lnTo>
                  <a:lnTo>
                    <a:pt x="0" y="757174"/>
                  </a:lnTo>
                  <a:lnTo>
                    <a:pt x="1192149" y="355600"/>
                  </a:lnTo>
                  <a:lnTo>
                    <a:pt x="1192149" y="10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9"/>
          <p:cNvSpPr txBox="1"/>
          <p:nvPr/>
        </p:nvSpPr>
        <p:spPr>
          <a:xfrm>
            <a:off x="5570473" y="4163314"/>
            <a:ext cx="19373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because x</a:t>
            </a:r>
            <a:r>
              <a:rPr baseline="-25000"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  <a:r>
              <a:rPr baseline="-25000"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>
            <a:off x="4352925" y="4876800"/>
            <a:ext cx="4105275" cy="609600"/>
            <a:chOff x="4352925" y="4876800"/>
            <a:chExt cx="4105275" cy="609600"/>
          </a:xfrm>
        </p:grpSpPr>
        <p:sp>
          <p:nvSpPr>
            <p:cNvPr id="247" name="Google Shape;247;p29"/>
            <p:cNvSpPr/>
            <p:nvPr/>
          </p:nvSpPr>
          <p:spPr>
            <a:xfrm>
              <a:off x="4352925" y="4876800"/>
              <a:ext cx="4105275" cy="609600"/>
            </a:xfrm>
            <a:custGeom>
              <a:rect b="b" l="l" r="r" t="t"/>
              <a:pathLst>
                <a:path extrusionOk="0" h="609600" w="4105275">
                  <a:moveTo>
                    <a:pt x="4003675" y="0"/>
                  </a:moveTo>
                  <a:lnTo>
                    <a:pt x="1235075" y="0"/>
                  </a:lnTo>
                  <a:lnTo>
                    <a:pt x="1195518" y="7981"/>
                  </a:lnTo>
                  <a:lnTo>
                    <a:pt x="1163224" y="29749"/>
                  </a:lnTo>
                  <a:lnTo>
                    <a:pt x="1141456" y="62043"/>
                  </a:lnTo>
                  <a:lnTo>
                    <a:pt x="1133475" y="101600"/>
                  </a:lnTo>
                  <a:lnTo>
                    <a:pt x="0" y="130175"/>
                  </a:lnTo>
                  <a:lnTo>
                    <a:pt x="1133475" y="254000"/>
                  </a:lnTo>
                  <a:lnTo>
                    <a:pt x="1133475" y="508000"/>
                  </a:lnTo>
                  <a:lnTo>
                    <a:pt x="1141456" y="547556"/>
                  </a:lnTo>
                  <a:lnTo>
                    <a:pt x="1163224" y="579850"/>
                  </a:lnTo>
                  <a:lnTo>
                    <a:pt x="1195518" y="601618"/>
                  </a:lnTo>
                  <a:lnTo>
                    <a:pt x="1235075" y="609600"/>
                  </a:lnTo>
                  <a:lnTo>
                    <a:pt x="4003675" y="609600"/>
                  </a:lnTo>
                  <a:lnTo>
                    <a:pt x="4043231" y="601618"/>
                  </a:lnTo>
                  <a:lnTo>
                    <a:pt x="4075525" y="579850"/>
                  </a:lnTo>
                  <a:lnTo>
                    <a:pt x="4097293" y="547556"/>
                  </a:lnTo>
                  <a:lnTo>
                    <a:pt x="4105275" y="508000"/>
                  </a:lnTo>
                  <a:lnTo>
                    <a:pt x="4105275" y="101600"/>
                  </a:lnTo>
                  <a:lnTo>
                    <a:pt x="4097293" y="62043"/>
                  </a:lnTo>
                  <a:lnTo>
                    <a:pt x="4075525" y="29749"/>
                  </a:lnTo>
                  <a:lnTo>
                    <a:pt x="4043231" y="7981"/>
                  </a:lnTo>
                  <a:lnTo>
                    <a:pt x="4003675" y="0"/>
                  </a:lnTo>
                  <a:close/>
                </a:path>
              </a:pathLst>
            </a:custGeom>
            <a:solidFill>
              <a:srgbClr val="CEAC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4352925" y="4876800"/>
              <a:ext cx="4105275" cy="609600"/>
            </a:xfrm>
            <a:custGeom>
              <a:rect b="b" l="l" r="r" t="t"/>
              <a:pathLst>
                <a:path extrusionOk="0" h="609600" w="4105275">
                  <a:moveTo>
                    <a:pt x="1133475" y="101600"/>
                  </a:moveTo>
                  <a:lnTo>
                    <a:pt x="1141456" y="62043"/>
                  </a:lnTo>
                  <a:lnTo>
                    <a:pt x="1163224" y="29749"/>
                  </a:lnTo>
                  <a:lnTo>
                    <a:pt x="1195518" y="7981"/>
                  </a:lnTo>
                  <a:lnTo>
                    <a:pt x="1235075" y="0"/>
                  </a:lnTo>
                  <a:lnTo>
                    <a:pt x="1628775" y="0"/>
                  </a:lnTo>
                  <a:lnTo>
                    <a:pt x="2371725" y="0"/>
                  </a:lnTo>
                  <a:lnTo>
                    <a:pt x="4003675" y="0"/>
                  </a:lnTo>
                  <a:lnTo>
                    <a:pt x="4043231" y="7981"/>
                  </a:lnTo>
                  <a:lnTo>
                    <a:pt x="4075525" y="29749"/>
                  </a:lnTo>
                  <a:lnTo>
                    <a:pt x="4097293" y="62043"/>
                  </a:lnTo>
                  <a:lnTo>
                    <a:pt x="4105275" y="101600"/>
                  </a:lnTo>
                  <a:lnTo>
                    <a:pt x="4105275" y="254000"/>
                  </a:lnTo>
                  <a:lnTo>
                    <a:pt x="4105275" y="508000"/>
                  </a:lnTo>
                  <a:lnTo>
                    <a:pt x="4097293" y="547556"/>
                  </a:lnTo>
                  <a:lnTo>
                    <a:pt x="4075525" y="579850"/>
                  </a:lnTo>
                  <a:lnTo>
                    <a:pt x="4043231" y="601618"/>
                  </a:lnTo>
                  <a:lnTo>
                    <a:pt x="4003675" y="609600"/>
                  </a:lnTo>
                  <a:lnTo>
                    <a:pt x="2371725" y="609600"/>
                  </a:lnTo>
                  <a:lnTo>
                    <a:pt x="1628775" y="609600"/>
                  </a:lnTo>
                  <a:lnTo>
                    <a:pt x="1235075" y="609600"/>
                  </a:lnTo>
                  <a:lnTo>
                    <a:pt x="1195518" y="601618"/>
                  </a:lnTo>
                  <a:lnTo>
                    <a:pt x="1163224" y="579850"/>
                  </a:lnTo>
                  <a:lnTo>
                    <a:pt x="1141456" y="547556"/>
                  </a:lnTo>
                  <a:lnTo>
                    <a:pt x="1133475" y="508000"/>
                  </a:lnTo>
                  <a:lnTo>
                    <a:pt x="1133475" y="254000"/>
                  </a:lnTo>
                  <a:lnTo>
                    <a:pt x="0" y="130175"/>
                  </a:lnTo>
                  <a:lnTo>
                    <a:pt x="1133475" y="10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9"/>
          <p:cNvSpPr txBox="1"/>
          <p:nvPr/>
        </p:nvSpPr>
        <p:spPr>
          <a:xfrm>
            <a:off x="5570473" y="4928361"/>
            <a:ext cx="15430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= 0 if p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&lt; 0  y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= 1 if p</a:t>
            </a:r>
            <a:r>
              <a:rPr baseline="-25000" lang="en-US" sz="1575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≥ 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816865" y="5626107"/>
            <a:ext cx="1403985" cy="3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3373374" y="5562600"/>
            <a:ext cx="5313680" cy="609600"/>
            <a:chOff x="3373374" y="5562600"/>
            <a:chExt cx="5313680" cy="609600"/>
          </a:xfrm>
        </p:grpSpPr>
        <p:sp>
          <p:nvSpPr>
            <p:cNvPr id="252" name="Google Shape;252;p29"/>
            <p:cNvSpPr/>
            <p:nvPr/>
          </p:nvSpPr>
          <p:spPr>
            <a:xfrm>
              <a:off x="3373374" y="5562600"/>
              <a:ext cx="5313680" cy="609600"/>
            </a:xfrm>
            <a:custGeom>
              <a:rect b="b" l="l" r="r" t="t"/>
              <a:pathLst>
                <a:path extrusionOk="0" h="609600" w="5313680">
                  <a:moveTo>
                    <a:pt x="5211826" y="0"/>
                  </a:moveTo>
                  <a:lnTo>
                    <a:pt x="2062226" y="0"/>
                  </a:lnTo>
                  <a:lnTo>
                    <a:pt x="2022669" y="7984"/>
                  </a:lnTo>
                  <a:lnTo>
                    <a:pt x="1990375" y="29759"/>
                  </a:lnTo>
                  <a:lnTo>
                    <a:pt x="1968607" y="62054"/>
                  </a:lnTo>
                  <a:lnTo>
                    <a:pt x="1960626" y="101600"/>
                  </a:lnTo>
                  <a:lnTo>
                    <a:pt x="0" y="234950"/>
                  </a:lnTo>
                  <a:lnTo>
                    <a:pt x="1960626" y="254000"/>
                  </a:lnTo>
                  <a:lnTo>
                    <a:pt x="1960626" y="508000"/>
                  </a:lnTo>
                  <a:lnTo>
                    <a:pt x="1968607" y="547545"/>
                  </a:lnTo>
                  <a:lnTo>
                    <a:pt x="1990375" y="579840"/>
                  </a:lnTo>
                  <a:lnTo>
                    <a:pt x="2022669" y="601615"/>
                  </a:lnTo>
                  <a:lnTo>
                    <a:pt x="2062226" y="609600"/>
                  </a:lnTo>
                  <a:lnTo>
                    <a:pt x="5211826" y="609600"/>
                  </a:lnTo>
                  <a:lnTo>
                    <a:pt x="5251382" y="601615"/>
                  </a:lnTo>
                  <a:lnTo>
                    <a:pt x="5283676" y="579840"/>
                  </a:lnTo>
                  <a:lnTo>
                    <a:pt x="5305444" y="547545"/>
                  </a:lnTo>
                  <a:lnTo>
                    <a:pt x="5313426" y="508000"/>
                  </a:lnTo>
                  <a:lnTo>
                    <a:pt x="5313426" y="101600"/>
                  </a:lnTo>
                  <a:lnTo>
                    <a:pt x="5305444" y="62054"/>
                  </a:lnTo>
                  <a:lnTo>
                    <a:pt x="5283676" y="29759"/>
                  </a:lnTo>
                  <a:lnTo>
                    <a:pt x="5251382" y="7984"/>
                  </a:lnTo>
                  <a:lnTo>
                    <a:pt x="5211826" y="0"/>
                  </a:lnTo>
                  <a:close/>
                </a:path>
              </a:pathLst>
            </a:custGeom>
            <a:solidFill>
              <a:srgbClr val="CEAC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3373374" y="5562600"/>
              <a:ext cx="5313680" cy="609600"/>
            </a:xfrm>
            <a:custGeom>
              <a:rect b="b" l="l" r="r" t="t"/>
              <a:pathLst>
                <a:path extrusionOk="0" h="609600" w="5313680">
                  <a:moveTo>
                    <a:pt x="1960626" y="101600"/>
                  </a:moveTo>
                  <a:lnTo>
                    <a:pt x="1968607" y="62054"/>
                  </a:lnTo>
                  <a:lnTo>
                    <a:pt x="1990375" y="29759"/>
                  </a:lnTo>
                  <a:lnTo>
                    <a:pt x="2022669" y="7984"/>
                  </a:lnTo>
                  <a:lnTo>
                    <a:pt x="2062226" y="0"/>
                  </a:lnTo>
                  <a:lnTo>
                    <a:pt x="2519426" y="0"/>
                  </a:lnTo>
                  <a:lnTo>
                    <a:pt x="3357626" y="0"/>
                  </a:lnTo>
                  <a:lnTo>
                    <a:pt x="5211826" y="0"/>
                  </a:lnTo>
                  <a:lnTo>
                    <a:pt x="5251382" y="7984"/>
                  </a:lnTo>
                  <a:lnTo>
                    <a:pt x="5283676" y="29759"/>
                  </a:lnTo>
                  <a:lnTo>
                    <a:pt x="5305444" y="62054"/>
                  </a:lnTo>
                  <a:lnTo>
                    <a:pt x="5313426" y="101600"/>
                  </a:lnTo>
                  <a:lnTo>
                    <a:pt x="5313426" y="254000"/>
                  </a:lnTo>
                  <a:lnTo>
                    <a:pt x="5313426" y="508000"/>
                  </a:lnTo>
                  <a:lnTo>
                    <a:pt x="5305444" y="547545"/>
                  </a:lnTo>
                  <a:lnTo>
                    <a:pt x="5283676" y="579840"/>
                  </a:lnTo>
                  <a:lnTo>
                    <a:pt x="5251382" y="601615"/>
                  </a:lnTo>
                  <a:lnTo>
                    <a:pt x="5211826" y="609600"/>
                  </a:lnTo>
                  <a:lnTo>
                    <a:pt x="3357626" y="609600"/>
                  </a:lnTo>
                  <a:lnTo>
                    <a:pt x="2519426" y="609600"/>
                  </a:lnTo>
                  <a:lnTo>
                    <a:pt x="2062226" y="609600"/>
                  </a:lnTo>
                  <a:lnTo>
                    <a:pt x="2022669" y="601615"/>
                  </a:lnTo>
                  <a:lnTo>
                    <a:pt x="1990375" y="579840"/>
                  </a:lnTo>
                  <a:lnTo>
                    <a:pt x="1968607" y="547545"/>
                  </a:lnTo>
                  <a:lnTo>
                    <a:pt x="1960626" y="508000"/>
                  </a:lnTo>
                  <a:lnTo>
                    <a:pt x="1960626" y="254000"/>
                  </a:lnTo>
                  <a:lnTo>
                    <a:pt x="0" y="234950"/>
                  </a:lnTo>
                  <a:lnTo>
                    <a:pt x="1960626" y="10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29"/>
          <p:cNvSpPr txBox="1"/>
          <p:nvPr/>
        </p:nvSpPr>
        <p:spPr>
          <a:xfrm>
            <a:off x="5418073" y="5611469"/>
            <a:ext cx="21691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Substitute </a:t>
            </a:r>
            <a:r>
              <a:rPr i="1"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m.x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m = </a:t>
            </a:r>
            <a:r>
              <a:rPr i="1"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Δy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-US"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Δx in [1]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791622" y="2273302"/>
            <a:ext cx="1869439" cy="35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759076" y="461899"/>
            <a:ext cx="56241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Steps (|m|&lt;1)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10540" y="1552040"/>
            <a:ext cx="8043545" cy="31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two line endpoints and store the left endpoint in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first point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constants Δx, Δy, 2Δy and 2 Δy- 2Δx, and obtain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2Δy – Δx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marR="3435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line, starting at k=0, perform the following test:  If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&lt;0, the next point plot is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66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5900" lvl="0" marL="1866900" marR="19970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the next point to plot is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and 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+ 2Δy - 2Δx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5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4 Δx times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954148" y="461899"/>
            <a:ext cx="52362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the advantage?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535940" y="1611833"/>
            <a:ext cx="797687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involves only the calculation of constants Δx, Δy,  2Δy and 2Δy- 2Δx once and integer addition and  subtraction in each steps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497840" y="1555661"/>
            <a:ext cx="316357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 (20,10) and (30,18)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16052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m = 0.8  Δx = 10, Δy =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2Δy - Δx = 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2Δy = 16, 2Δy-2Δx = -4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(x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(20,10)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19600"/>
            <a:ext cx="4934712" cy="15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535940" y="1607261"/>
            <a:ext cx="7891780" cy="100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Bresenham’s algorithm for rasterizing the  line (5,5) to (13,9)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40407"/>
            <a:ext cx="8229600" cy="424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535940" y="1607261"/>
            <a:ext cx="7124700" cy="100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 a line with endpoints (15,18) and  (10,15) using BLA.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789938" y="528574"/>
            <a:ext cx="556704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Drawing Algorithms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645668" y="1607825"/>
            <a:ext cx="2548890" cy="1438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Slope-Intercept Equation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9625" marR="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None/>
            </a:pPr>
            <a:r>
              <a:rPr b="0" i="1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26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1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6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="0" i="1" lang="en-US" sz="2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2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013200" y="3362133"/>
            <a:ext cx="831850" cy="0"/>
          </a:xfrm>
          <a:custGeom>
            <a:rect b="b" l="l" r="r" t="t"/>
            <a:pathLst>
              <a:path extrusionOk="0" h="120000" w="831850">
                <a:moveTo>
                  <a:pt x="0" y="0"/>
                </a:moveTo>
                <a:lnTo>
                  <a:pt x="831777" y="0"/>
                </a:lnTo>
              </a:path>
            </a:pathLst>
          </a:custGeom>
          <a:noFill/>
          <a:ln cap="flat" cmpd="sng" w="12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2027902" y="3358362"/>
            <a:ext cx="80391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2328107" y="2945399"/>
            <a:ext cx="522605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1934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−"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1454789" y="3130112"/>
            <a:ext cx="868044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620268" y="3672773"/>
            <a:ext cx="260159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68044" marR="0" rtl="0" algn="l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Calculation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1181884" y="5521266"/>
            <a:ext cx="142113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3816688" y="5493914"/>
            <a:ext cx="1031875" cy="611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663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45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aseline="30000" i="1" lang="en-US" sz="34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aseline="30000"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5565" rtl="0" algn="r">
              <a:lnSpc>
                <a:spcPct val="9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286000"/>
            <a:ext cx="256184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34" y="1200231"/>
            <a:ext cx="3667399" cy="170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827" y="3810000"/>
            <a:ext cx="3830073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535940" y="1607261"/>
            <a:ext cx="7124700" cy="100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 a line with endpoints (15,15) and  (10,18) using BLA.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140" y="1753786"/>
            <a:ext cx="6457298" cy="417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1759076" y="461899"/>
            <a:ext cx="562800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Steps (|m|&gt;1)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510540" y="1552040"/>
            <a:ext cx="8020050" cy="31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two line endpoints and store the left endpoint in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first point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constants Δx, Δy, 2Δx and 2 Δx- 2Δy, and obtain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2Δx – Δy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marR="31940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line, starting at k=0, perform the following test:  If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&lt;0, the next point plot is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and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66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+ 2Δx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5900" lvl="0" marL="1866900" marR="197357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the next point to plot is (x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and 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+ 2Δx - 2Δy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5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4 Δx times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/>
        </p:nvSpPr>
        <p:spPr>
          <a:xfrm>
            <a:off x="535940" y="1607261"/>
            <a:ext cx="7755890" cy="100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BLA algorithm for rasterizing line (0,0) to  (4,6).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475613" y="354279"/>
            <a:ext cx="6193790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936114" lvl="0" marL="194881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Circle-Generating Algorithms (Basic  Foundations)</a:t>
            </a:r>
            <a:endParaRPr sz="3400"/>
          </a:p>
        </p:txBody>
      </p:sp>
      <p:pic>
        <p:nvPicPr>
          <p:cNvPr id="322" name="Google Shape;3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066800"/>
            <a:ext cx="2599944" cy="2191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41"/>
          <p:cNvGrpSpPr/>
          <p:nvPr/>
        </p:nvGrpSpPr>
        <p:grpSpPr>
          <a:xfrm>
            <a:off x="2907664" y="4288117"/>
            <a:ext cx="2251284" cy="532765"/>
            <a:chOff x="2907664" y="4288117"/>
            <a:chExt cx="2251284" cy="532765"/>
          </a:xfrm>
        </p:grpSpPr>
        <p:sp>
          <p:nvSpPr>
            <p:cNvPr id="324" name="Google Shape;324;p41"/>
            <p:cNvSpPr/>
            <p:nvPr/>
          </p:nvSpPr>
          <p:spPr>
            <a:xfrm>
              <a:off x="2907664" y="4625825"/>
              <a:ext cx="49530" cy="28575"/>
            </a:xfrm>
            <a:custGeom>
              <a:rect b="b" l="l" r="r" t="t"/>
              <a:pathLst>
                <a:path extrusionOk="0" h="28575" w="49530">
                  <a:moveTo>
                    <a:pt x="0" y="28077"/>
                  </a:moveTo>
                  <a:lnTo>
                    <a:pt x="49354" y="0"/>
                  </a:lnTo>
                </a:path>
              </a:pathLst>
            </a:custGeom>
            <a:noFill/>
            <a:ln cap="flat" cmpd="sng" w="16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957018" y="4634174"/>
              <a:ext cx="71755" cy="186690"/>
            </a:xfrm>
            <a:custGeom>
              <a:rect b="b" l="l" r="r" t="t"/>
              <a:pathLst>
                <a:path extrusionOk="0" h="186689" w="71755">
                  <a:moveTo>
                    <a:pt x="0" y="0"/>
                  </a:moveTo>
                  <a:lnTo>
                    <a:pt x="71292" y="186681"/>
                  </a:lnTo>
                </a:path>
              </a:pathLst>
            </a:custGeom>
            <a:noFill/>
            <a:ln cap="flat" cmpd="sng" w="31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3036143" y="4288117"/>
              <a:ext cx="2122805" cy="532765"/>
            </a:xfrm>
            <a:custGeom>
              <a:rect b="b" l="l" r="r" t="t"/>
              <a:pathLst>
                <a:path extrusionOk="0" h="532764" w="2122804">
                  <a:moveTo>
                    <a:pt x="0" y="532738"/>
                  </a:moveTo>
                  <a:lnTo>
                    <a:pt x="94027" y="0"/>
                  </a:lnTo>
                </a:path>
                <a:path extrusionOk="0" h="532764" w="2122804">
                  <a:moveTo>
                    <a:pt x="94027" y="0"/>
                  </a:moveTo>
                  <a:lnTo>
                    <a:pt x="2122541" y="0"/>
                  </a:lnTo>
                </a:path>
              </a:pathLst>
            </a:custGeom>
            <a:noFill/>
            <a:ln cap="flat" cmpd="sng" w="16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440181" y="1629391"/>
            <a:ext cx="8263636" cy="322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spAutoFit/>
          </a:bodyPr>
          <a:lstStyle/>
          <a:p>
            <a:pPr indent="-342900" lvl="0" marL="5607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Circle Equation:</a:t>
            </a:r>
            <a:endParaRPr/>
          </a:p>
          <a:p>
            <a:pPr indent="0" lvl="0" marL="761365" rtl="0" algn="l">
              <a:lnSpc>
                <a:spcPct val="3194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335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925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335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350"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335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2925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335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350"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i="1" lang="en-US" sz="335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73910" rtl="0" algn="l">
              <a:lnSpc>
                <a:spcPct val="58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4305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60705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Points along circumference could be calculated by stepping along x-</a:t>
            </a:r>
            <a:endParaRPr/>
          </a:p>
          <a:p>
            <a:pPr indent="0" lvl="0" marL="560705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axis:</a:t>
            </a:r>
            <a:endParaRPr/>
          </a:p>
          <a:p>
            <a:pPr indent="0" lvl="0" marL="154305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950"/>
          </a:p>
          <a:p>
            <a:pPr indent="0" lvl="0" marL="1177290" rtl="0" algn="l">
              <a:lnSpc>
                <a:spcPct val="9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3000"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3000">
                <a:latin typeface="Noto Sans Symbols"/>
                <a:ea typeface="Noto Sans Symbols"/>
                <a:cs typeface="Noto Sans Symbols"/>
                <a:sym typeface="Noto Sans Symbols"/>
              </a:rPr>
              <a:t>±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625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0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30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625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6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61514" rtl="0" algn="l">
              <a:lnSpc>
                <a:spcPct val="74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50">
                <a:latin typeface="Times New Roman"/>
                <a:ea typeface="Times New Roman"/>
                <a:cs typeface="Times New Roman"/>
                <a:sym typeface="Times New Roman"/>
              </a:rPr>
              <a:t>c	c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443608" y="461899"/>
            <a:ext cx="625602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(in above method)</a:t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645668" y="1663420"/>
            <a:ext cx="4716145" cy="213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complexity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Spacing: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4610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Non-uniform spacing of  plotted pixels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755" y="1600200"/>
            <a:ext cx="3476244" cy="227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1169314" y="528574"/>
            <a:ext cx="6807834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Adjustments (To fix problems)</a:t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645668" y="1713941"/>
            <a:ext cx="306514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Spacing problem (2 ways):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1102867" y="2020951"/>
            <a:ext cx="728916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87019" lvl="0" marL="299085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Interchange the role of x and y whenever the absolute value of the slope of  the circle tangent &gt;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polar co-ordinate: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645668" y="3947540"/>
            <a:ext cx="7876540" cy="1550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228600" lvl="0" marL="1155700" marR="5080" rtl="0" algn="l">
              <a:lnSpc>
                <a:spcPct val="9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Equally spaced points are plotted along the circumference with fixed angular  step size.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155700" marR="0" rtl="0" algn="l">
              <a:lnSpc>
                <a:spcPct val="119705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 chosen for θ depends on the application and display device.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Problem: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340360" rtl="0" algn="l">
              <a:lnSpc>
                <a:spcPct val="96111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symmetry of circle; i.e calculate for one octant and use symmetry for  others.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3838736" y="2819360"/>
            <a:ext cx="1617980" cy="60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0" marR="41719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3851535" y="2637385"/>
            <a:ext cx="1584325" cy="372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2647950" y="461899"/>
            <a:ext cx="38461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Circle	Symmetry</a:t>
            </a:r>
            <a:endParaRPr/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781676"/>
            <a:ext cx="4267200" cy="41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657250" y="547242"/>
            <a:ext cx="782574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Bresenham’s Algorithm Could Be Adapted ??</a:t>
            </a:r>
            <a:endParaRPr sz="3400"/>
          </a:p>
        </p:txBody>
      </p:sp>
      <p:sp>
        <p:nvSpPr>
          <p:cNvPr id="356" name="Google Shape;356;p45"/>
          <p:cNvSpPr txBox="1"/>
          <p:nvPr/>
        </p:nvSpPr>
        <p:spPr>
          <a:xfrm>
            <a:off x="535940" y="1509941"/>
            <a:ext cx="7845425" cy="415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decision parameter for finding the closest  pixel to the circumference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455294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what to do For Non-linear equation of  circle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467994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squares of the pixel separation  distance avoids square root calculations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896236" y="461899"/>
            <a:ext cx="534987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Drawing Algorithm</a:t>
            </a:r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246" y="1633869"/>
            <a:ext cx="7804517" cy="450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631442" y="528574"/>
            <a:ext cx="588645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620268" y="1764233"/>
            <a:ext cx="3914140" cy="85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 function defined as:</a:t>
            </a:r>
            <a:endParaRPr/>
          </a:p>
          <a:p>
            <a:pPr indent="0" lvl="0" marL="700405" marR="0" rtl="0" algn="ctr">
              <a:lnSpc>
                <a:spcPct val="32553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 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95880" marR="0" rtl="0" algn="l">
              <a:lnSpc>
                <a:spcPct val="5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645668" y="3667125"/>
            <a:ext cx="622363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point (x,y) satisfies following conditions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2094839" y="5582093"/>
            <a:ext cx="15557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⎩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2069439" y="5511978"/>
            <a:ext cx="59817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&gt;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2094839" y="5167205"/>
            <a:ext cx="15557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⎨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2094839" y="4733345"/>
            <a:ext cx="54356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⎧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151465" y="4655515"/>
            <a:ext cx="3607435" cy="11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44" lvl="0" marL="16510" marR="142875" rtl="0" algn="l">
              <a:lnSpc>
                <a:spcPct val="12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	inside	the	circle	boundary  is	on	the		circle	boundary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	outside	the	circle	boundary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2996723" y="4655515"/>
            <a:ext cx="798195" cy="11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1152405" y="5295301"/>
            <a:ext cx="381635" cy="20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1040552" y="5122408"/>
            <a:ext cx="164020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/>
        </p:nvSpPr>
        <p:spPr>
          <a:xfrm>
            <a:off x="645668" y="1764233"/>
            <a:ext cx="769620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parameter is the circle function; evaluated as: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4265287" y="2870058"/>
            <a:ext cx="187325" cy="0"/>
          </a:xfrm>
          <a:custGeom>
            <a:rect b="b" l="l" r="r" t="t"/>
            <a:pathLst>
              <a:path extrusionOk="0" h="120000" w="187325">
                <a:moveTo>
                  <a:pt x="0" y="0"/>
                </a:moveTo>
                <a:lnTo>
                  <a:pt x="186701" y="0"/>
                </a:lnTo>
              </a:path>
            </a:pathLst>
          </a:custGeom>
          <a:noFill/>
          <a:ln cap="flat" cmpd="sng" w="10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4171167" y="3556359"/>
            <a:ext cx="187325" cy="0"/>
          </a:xfrm>
          <a:custGeom>
            <a:rect b="b" l="l" r="r" t="t"/>
            <a:pathLst>
              <a:path extrusionOk="0" h="120000" w="187325">
                <a:moveTo>
                  <a:pt x="0" y="0"/>
                </a:moveTo>
                <a:lnTo>
                  <a:pt x="186958" y="0"/>
                </a:lnTo>
              </a:path>
            </a:pathLst>
          </a:custGeom>
          <a:noFill/>
          <a:ln cap="flat" cmpd="sng" w="10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4179496" y="3551477"/>
            <a:ext cx="18034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4273360" y="2865164"/>
            <a:ext cx="18034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3754057" y="3521736"/>
            <a:ext cx="106045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2596463" y="3351069"/>
            <a:ext cx="258191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7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2455991" y="3521736"/>
            <a:ext cx="106045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1984594" y="3351069"/>
            <a:ext cx="495934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2353125" y="2835426"/>
            <a:ext cx="1600835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	k	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1754884" y="2835426"/>
            <a:ext cx="106045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1571092" y="2664769"/>
            <a:ext cx="304990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3821483" y="4339940"/>
            <a:ext cx="135255" cy="0"/>
          </a:xfrm>
          <a:custGeom>
            <a:rect b="b" l="l" r="r" t="t"/>
            <a:pathLst>
              <a:path extrusionOk="0" h="120000" w="135254">
                <a:moveTo>
                  <a:pt x="0" y="0"/>
                </a:moveTo>
                <a:lnTo>
                  <a:pt x="13496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3891943" y="4950529"/>
            <a:ext cx="135255" cy="0"/>
          </a:xfrm>
          <a:custGeom>
            <a:rect b="b" l="l" r="r" t="t"/>
            <a:pathLst>
              <a:path extrusionOk="0" h="120000" w="135254">
                <a:moveTo>
                  <a:pt x="0" y="0"/>
                </a:moveTo>
                <a:lnTo>
                  <a:pt x="13496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2304943" y="5254890"/>
            <a:ext cx="366014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7780" marR="0" rtl="0" algn="ctr">
              <a:lnSpc>
                <a:spcPct val="6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5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5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3894301" y="4944759"/>
            <a:ext cx="1390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3823842" y="4334619"/>
            <a:ext cx="1390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1471456" y="5335996"/>
            <a:ext cx="8394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2179832" y="4918480"/>
            <a:ext cx="15113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1753240" y="4766412"/>
            <a:ext cx="28708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5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2174347" y="4308359"/>
            <a:ext cx="144653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	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1611676" y="4308359"/>
            <a:ext cx="234315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1471456" y="4156273"/>
            <a:ext cx="26219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286000"/>
            <a:ext cx="3534155" cy="282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/>
        </p:nvSpPr>
        <p:spPr>
          <a:xfrm>
            <a:off x="1425194" y="1647190"/>
            <a:ext cx="812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baseline="30000"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y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2475229" y="1590802"/>
            <a:ext cx="6807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485140" y="1892249"/>
            <a:ext cx="5416550" cy="3580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77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otherwise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if pk&lt;0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+1-2y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406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incremental evaluation of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aseline="-25000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baseline="-25000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2x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	if p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 position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(0,r)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and 2y</a:t>
            </a:r>
            <a:r>
              <a:rPr b="1"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/>
        </p:nvSpPr>
        <p:spPr>
          <a:xfrm>
            <a:off x="645668" y="1764233"/>
            <a:ext cx="379222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decision parameter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645668" y="5093970"/>
            <a:ext cx="493331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(because all increments are integers)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4683847" y="2694227"/>
            <a:ext cx="243204" cy="0"/>
          </a:xfrm>
          <a:custGeom>
            <a:rect b="b" l="l" r="r" t="t"/>
            <a:pathLst>
              <a:path extrusionOk="0" h="120000" w="243204">
                <a:moveTo>
                  <a:pt x="0" y="0"/>
                </a:moveTo>
                <a:lnTo>
                  <a:pt x="243146" y="0"/>
                </a:lnTo>
              </a:path>
            </a:pathLst>
          </a:custGeom>
          <a:noFill/>
          <a:ln cap="flat" cmpd="sng" w="12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4116995" y="3211651"/>
            <a:ext cx="243204" cy="0"/>
          </a:xfrm>
          <a:custGeom>
            <a:rect b="b" l="l" r="r" t="t"/>
            <a:pathLst>
              <a:path extrusionOk="0" h="120000" w="243204">
                <a:moveTo>
                  <a:pt x="0" y="0"/>
                </a:moveTo>
                <a:lnTo>
                  <a:pt x="243179" y="0"/>
                </a:lnTo>
              </a:path>
            </a:pathLst>
          </a:custGeom>
          <a:noFill/>
          <a:ln cap="flat" cmpd="sng" w="12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2995677" y="3729076"/>
            <a:ext cx="243204" cy="0"/>
          </a:xfrm>
          <a:custGeom>
            <a:rect b="b" l="l" r="r" t="t"/>
            <a:pathLst>
              <a:path extrusionOk="0" h="120000" w="243205">
                <a:moveTo>
                  <a:pt x="0" y="0"/>
                </a:moveTo>
                <a:lnTo>
                  <a:pt x="243146" y="0"/>
                </a:lnTo>
              </a:path>
            </a:pathLst>
          </a:custGeom>
          <a:noFill/>
          <a:ln cap="flat" cmpd="sng" w="12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620268" y="3683586"/>
            <a:ext cx="5769610" cy="1356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0" marR="7543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 specified as an integer, round p</a:t>
            </a:r>
            <a:r>
              <a:rPr baseline="-25000" lang="en-US" sz="2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2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1-r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4124827" y="2707505"/>
            <a:ext cx="234315" cy="89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2636375" y="2820395"/>
            <a:ext cx="144399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2128679" y="2450087"/>
            <a:ext cx="3002915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4672857" y="2690932"/>
            <a:ext cx="730885" cy="67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9560" lvl="0" marL="375285" marR="0" rtl="0" algn="l">
              <a:lnSpc>
                <a:spcPct val="10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4340971" y="2829541"/>
            <a:ext cx="348615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2356986" y="2655808"/>
            <a:ext cx="1353185" cy="241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title"/>
          </p:nvPr>
        </p:nvSpPr>
        <p:spPr>
          <a:xfrm>
            <a:off x="3429761" y="461899"/>
            <a:ext cx="228219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428" name="Google Shape;428;p50"/>
          <p:cNvSpPr txBox="1"/>
          <p:nvPr/>
        </p:nvSpPr>
        <p:spPr>
          <a:xfrm>
            <a:off x="523240" y="1572513"/>
            <a:ext cx="8041005" cy="393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68300" marR="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radius r and circle center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obtain the first point on the circumference of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8300" marR="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circle centered on the origin as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4200" marR="0" rtl="0" algn="l">
              <a:lnSpc>
                <a:spcPct val="11966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(0,r)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68300" marR="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 startAt="2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initial value of the decision parameter as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4200" marR="0" rtl="0" algn="l">
              <a:lnSpc>
                <a:spcPct val="119666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5/4 – 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68300" marR="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 startAt="3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x</a:t>
            </a:r>
            <a:r>
              <a:rPr baseline="-25000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position, starting at k = 0, perform the following test: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(0,0)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4200" marR="0" rtl="0" algn="l">
              <a:lnSpc>
                <a:spcPct val="11966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8300" marR="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the next point along the circle is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4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+ 1 -2y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260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and 2y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2y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68300" marR="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 startAt="4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symmetry points in the other seven octants.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 startAt="4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each calculated pixel position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 the circular path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centered on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i="1"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plot the co-ordinate values: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4200" marR="0" rtl="0" algn="l">
              <a:lnSpc>
                <a:spcPct val="11966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x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= y+y</a:t>
            </a:r>
            <a:r>
              <a:rPr baseline="-25000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68300" marR="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 startAt="6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steps 3 through 5 until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≥ 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/>
        </p:nvSpPr>
        <p:spPr>
          <a:xfrm>
            <a:off x="535940" y="1607261"/>
            <a:ext cx="7891780" cy="4126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radius =10 use mid-point circle drawing  algorithm to determine the pixel in the first  quadrant.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540375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1-r = -9  (x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)=(0,10)  2x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536" y="1789452"/>
            <a:ext cx="7316462" cy="422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68" y="1600200"/>
            <a:ext cx="6602387" cy="447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/>
        </p:nvSpPr>
        <p:spPr>
          <a:xfrm>
            <a:off x="535940" y="1607261"/>
            <a:ext cx="7566025" cy="3711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 the circle (x-2)^2+(y-3)^2=25 in first  quadrant.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4" lvl="0" marL="469900" marR="5394325" rtl="0" algn="l">
              <a:lnSpc>
                <a:spcPct val="119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P0=(1-r)= -4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)=(0,5)  2x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61" y="2139950"/>
            <a:ext cx="7478277" cy="291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32" y="163563"/>
            <a:ext cx="8659602" cy="630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548" y="2296650"/>
            <a:ext cx="6277610" cy="308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05" y="238529"/>
            <a:ext cx="7523082" cy="586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type="title"/>
          </p:nvPr>
        </p:nvSpPr>
        <p:spPr>
          <a:xfrm>
            <a:off x="1211986" y="528574"/>
            <a:ext cx="67208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Ellipse Generating Algorithms</a:t>
            </a:r>
            <a:endParaRPr/>
          </a:p>
        </p:txBody>
      </p:sp>
      <p:sp>
        <p:nvSpPr>
          <p:cNvPr id="469" name="Google Shape;469;p58"/>
          <p:cNvSpPr txBox="1"/>
          <p:nvPr/>
        </p:nvSpPr>
        <p:spPr>
          <a:xfrm>
            <a:off x="607568" y="1768805"/>
            <a:ext cx="450405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93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 of ellipse: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0905" marR="0" rtl="0" algn="l">
              <a:lnSpc>
                <a:spcPct val="115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F2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8"/>
          <p:cNvGrpSpPr/>
          <p:nvPr/>
        </p:nvGrpSpPr>
        <p:grpSpPr>
          <a:xfrm>
            <a:off x="1032961" y="2891987"/>
            <a:ext cx="1873373" cy="311320"/>
            <a:chOff x="1032961" y="2891987"/>
            <a:chExt cx="1873373" cy="311320"/>
          </a:xfrm>
        </p:grpSpPr>
        <p:sp>
          <p:nvSpPr>
            <p:cNvPr id="471" name="Google Shape;471;p58"/>
            <p:cNvSpPr/>
            <p:nvPr/>
          </p:nvSpPr>
          <p:spPr>
            <a:xfrm>
              <a:off x="1032961" y="3089233"/>
              <a:ext cx="28575" cy="16510"/>
            </a:xfrm>
            <a:custGeom>
              <a:rect b="b" l="l" r="r" t="t"/>
              <a:pathLst>
                <a:path extrusionOk="0" h="16510" w="28575">
                  <a:moveTo>
                    <a:pt x="0" y="16327"/>
                  </a:moveTo>
                  <a:lnTo>
                    <a:pt x="28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58"/>
            <p:cNvSpPr/>
            <p:nvPr/>
          </p:nvSpPr>
          <p:spPr>
            <a:xfrm>
              <a:off x="1061509" y="3094087"/>
              <a:ext cx="41910" cy="109220"/>
            </a:xfrm>
            <a:custGeom>
              <a:rect b="b" l="l" r="r" t="t"/>
              <a:pathLst>
                <a:path extrusionOk="0" h="109219" w="41909">
                  <a:moveTo>
                    <a:pt x="0" y="0"/>
                  </a:moveTo>
                  <a:lnTo>
                    <a:pt x="41899" y="108990"/>
                  </a:lnTo>
                </a:path>
              </a:pathLst>
            </a:custGeom>
            <a:noFill/>
            <a:ln cap="flat" cmpd="sng" w="18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8"/>
            <p:cNvSpPr/>
            <p:nvPr/>
          </p:nvSpPr>
          <p:spPr>
            <a:xfrm>
              <a:off x="1108014" y="2891987"/>
              <a:ext cx="1798320" cy="311150"/>
            </a:xfrm>
            <a:custGeom>
              <a:rect b="b" l="l" r="r" t="t"/>
              <a:pathLst>
                <a:path extrusionOk="0" h="311150" w="1798320">
                  <a:moveTo>
                    <a:pt x="0" y="311090"/>
                  </a:moveTo>
                  <a:lnTo>
                    <a:pt x="55254" y="0"/>
                  </a:lnTo>
                </a:path>
                <a:path extrusionOk="0" h="311150" w="1798320">
                  <a:moveTo>
                    <a:pt x="55254" y="0"/>
                  </a:moveTo>
                  <a:lnTo>
                    <a:pt x="179800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58"/>
          <p:cNvGrpSpPr/>
          <p:nvPr/>
        </p:nvGrpSpPr>
        <p:grpSpPr>
          <a:xfrm>
            <a:off x="3125146" y="2891987"/>
            <a:ext cx="130468" cy="311320"/>
            <a:chOff x="3125146" y="2891987"/>
            <a:chExt cx="130468" cy="311320"/>
          </a:xfrm>
        </p:grpSpPr>
        <p:sp>
          <p:nvSpPr>
            <p:cNvPr id="475" name="Google Shape;475;p58"/>
            <p:cNvSpPr/>
            <p:nvPr/>
          </p:nvSpPr>
          <p:spPr>
            <a:xfrm>
              <a:off x="3125146" y="3089233"/>
              <a:ext cx="29209" cy="16510"/>
            </a:xfrm>
            <a:custGeom>
              <a:rect b="b" l="l" r="r" t="t"/>
              <a:pathLst>
                <a:path extrusionOk="0" h="16510" w="29210">
                  <a:moveTo>
                    <a:pt x="0" y="16327"/>
                  </a:moveTo>
                  <a:lnTo>
                    <a:pt x="2919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3154337" y="3094087"/>
              <a:ext cx="41910" cy="109220"/>
            </a:xfrm>
            <a:custGeom>
              <a:rect b="b" l="l" r="r" t="t"/>
              <a:pathLst>
                <a:path extrusionOk="0" h="109219" w="41910">
                  <a:moveTo>
                    <a:pt x="0" y="0"/>
                  </a:moveTo>
                  <a:lnTo>
                    <a:pt x="41354" y="108990"/>
                  </a:lnTo>
                </a:path>
              </a:pathLst>
            </a:custGeom>
            <a:noFill/>
            <a:ln cap="flat" cmpd="sng" w="18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8"/>
            <p:cNvSpPr/>
            <p:nvPr/>
          </p:nvSpPr>
          <p:spPr>
            <a:xfrm>
              <a:off x="3200370" y="2891987"/>
              <a:ext cx="55244" cy="311150"/>
            </a:xfrm>
            <a:custGeom>
              <a:rect b="b" l="l" r="r" t="t"/>
              <a:pathLst>
                <a:path extrusionOk="0" h="311150" w="55245">
                  <a:moveTo>
                    <a:pt x="0" y="311090"/>
                  </a:moveTo>
                  <a:lnTo>
                    <a:pt x="5520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58"/>
          <p:cNvSpPr txBox="1"/>
          <p:nvPr/>
        </p:nvSpPr>
        <p:spPr>
          <a:xfrm>
            <a:off x="1652451" y="3048734"/>
            <a:ext cx="3201670" cy="184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2	2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58"/>
          <p:cNvSpPr txBox="1"/>
          <p:nvPr/>
        </p:nvSpPr>
        <p:spPr>
          <a:xfrm>
            <a:off x="1122597" y="2897378"/>
            <a:ext cx="4989830" cy="297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607568" y="3183623"/>
            <a:ext cx="4620895" cy="1111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Equation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845" marR="0" rtl="0" algn="ctr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Cxy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215" y="1752600"/>
            <a:ext cx="2691384" cy="19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8"/>
          <p:cNvSpPr txBox="1"/>
          <p:nvPr/>
        </p:nvSpPr>
        <p:spPr>
          <a:xfrm>
            <a:off x="2889001" y="4725159"/>
            <a:ext cx="116839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2166290" y="4725159"/>
            <a:ext cx="116839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4" name="Google Shape;484;p58"/>
          <p:cNvSpPr txBox="1"/>
          <p:nvPr/>
        </p:nvSpPr>
        <p:spPr>
          <a:xfrm>
            <a:off x="2166290" y="4874579"/>
            <a:ext cx="839469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2572168" y="4940774"/>
            <a:ext cx="86995" cy="18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58"/>
          <p:cNvSpPr txBox="1"/>
          <p:nvPr/>
        </p:nvSpPr>
        <p:spPr>
          <a:xfrm>
            <a:off x="1978721" y="4602873"/>
            <a:ext cx="14782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1575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c </a:t>
            </a:r>
            <a:r>
              <a:rPr baseline="30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58"/>
          <p:cNvSpPr txBox="1"/>
          <p:nvPr/>
        </p:nvSpPr>
        <p:spPr>
          <a:xfrm>
            <a:off x="1081752" y="4846535"/>
            <a:ext cx="81089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2488741" y="4785390"/>
            <a:ext cx="11811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1056352" y="4513677"/>
            <a:ext cx="861694" cy="5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796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0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baseline="-25000" sz="2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59689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58"/>
          <p:cNvSpPr txBox="1"/>
          <p:nvPr/>
        </p:nvSpPr>
        <p:spPr>
          <a:xfrm>
            <a:off x="1056352" y="4455290"/>
            <a:ext cx="2052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5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620268" y="4989402"/>
            <a:ext cx="2494915" cy="105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polar co-ordinate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3135" marR="0" rtl="0" algn="l">
              <a:lnSpc>
                <a:spcPct val="109268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964564" marR="0" rtl="0" algn="l">
              <a:lnSpc>
                <a:spcPct val="1092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-25000" i="1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92" name="Google Shape;49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114800"/>
            <a:ext cx="2828544" cy="210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/>
        </p:nvSpPr>
        <p:spPr>
          <a:xfrm>
            <a:off x="645668" y="1764233"/>
            <a:ext cx="241935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 function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637520" y="2439620"/>
            <a:ext cx="3565525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	y	x	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2966603" y="2451354"/>
            <a:ext cx="81915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9"/>
          <p:cNvSpPr txBox="1"/>
          <p:nvPr/>
        </p:nvSpPr>
        <p:spPr>
          <a:xfrm>
            <a:off x="516488" y="2245713"/>
            <a:ext cx="3833495" cy="375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1460137" y="3369232"/>
            <a:ext cx="542290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r>
              <a:rPr baseline="-25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⎩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&gt;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59"/>
          <p:cNvSpPr txBox="1"/>
          <p:nvPr/>
        </p:nvSpPr>
        <p:spPr>
          <a:xfrm>
            <a:off x="1460137" y="2902361"/>
            <a:ext cx="538480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⎧⎪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59"/>
          <p:cNvSpPr txBox="1"/>
          <p:nvPr/>
        </p:nvSpPr>
        <p:spPr>
          <a:xfrm>
            <a:off x="497461" y="3135787"/>
            <a:ext cx="1504950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-25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⎨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3316872" y="2902361"/>
            <a:ext cx="3298190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4444" lvl="0" marL="16510" marR="128270" rtl="0" algn="l">
              <a:lnSpc>
                <a:spcPct val="10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	inside	the	ellipse	boundary  is	on	the		ellipse	boundary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" marR="0" rtl="0" algn="l">
              <a:lnSpc>
                <a:spcPct val="10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	outside	the	ellipse	boundary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59"/>
          <p:cNvSpPr txBox="1"/>
          <p:nvPr/>
        </p:nvSpPr>
        <p:spPr>
          <a:xfrm>
            <a:off x="2288631" y="2902361"/>
            <a:ext cx="715010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875" marR="0" rtl="0" algn="l">
              <a:lnSpc>
                <a:spcPct val="10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87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/>
          <p:nvPr/>
        </p:nvSpPr>
        <p:spPr>
          <a:xfrm>
            <a:off x="645668" y="1768805"/>
            <a:ext cx="34321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ellipse tangent slope: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0"/>
          <p:cNvSpPr txBox="1"/>
          <p:nvPr/>
        </p:nvSpPr>
        <p:spPr>
          <a:xfrm>
            <a:off x="645668" y="2574162"/>
            <a:ext cx="396303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boundary region (slope = -1):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620268" y="3379089"/>
            <a:ext cx="5457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810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(0,r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take x samples to boundary  between 1 and 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0"/>
          <p:cNvSpPr txBox="1"/>
          <p:nvPr/>
        </p:nvSpPr>
        <p:spPr>
          <a:xfrm>
            <a:off x="645668" y="4518736"/>
            <a:ext cx="55187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to sample y from boundary between 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60"/>
          <p:cNvSpPr txBox="1"/>
          <p:nvPr/>
        </p:nvSpPr>
        <p:spPr>
          <a:xfrm>
            <a:off x="988567" y="5257038"/>
            <a:ext cx="157480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 whenever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60"/>
          <p:cNvSpPr txBox="1"/>
          <p:nvPr/>
        </p:nvSpPr>
        <p:spPr>
          <a:xfrm>
            <a:off x="3936619" y="5257038"/>
            <a:ext cx="11048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0"/>
          <p:cNvSpPr/>
          <p:nvPr/>
        </p:nvSpPr>
        <p:spPr>
          <a:xfrm>
            <a:off x="5078455" y="2071565"/>
            <a:ext cx="320040" cy="0"/>
          </a:xfrm>
          <a:custGeom>
            <a:rect b="b" l="l" r="r" t="t"/>
            <a:pathLst>
              <a:path extrusionOk="0" h="120000" w="320039">
                <a:moveTo>
                  <a:pt x="0" y="0"/>
                </a:moveTo>
                <a:lnTo>
                  <a:pt x="31955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60"/>
          <p:cNvSpPr/>
          <p:nvPr/>
        </p:nvSpPr>
        <p:spPr>
          <a:xfrm>
            <a:off x="5912814" y="2071565"/>
            <a:ext cx="648970" cy="0"/>
          </a:xfrm>
          <a:custGeom>
            <a:rect b="b" l="l" r="r" t="t"/>
            <a:pathLst>
              <a:path extrusionOk="0" h="120000" w="648970">
                <a:moveTo>
                  <a:pt x="0" y="0"/>
                </a:moveTo>
                <a:lnTo>
                  <a:pt x="64874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5087982" y="2065000"/>
            <a:ext cx="31432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5085578" y="1794785"/>
            <a:ext cx="31432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6170428" y="2203558"/>
            <a:ext cx="103505" cy="160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5894537" y="2076515"/>
            <a:ext cx="68516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6181828" y="1898804"/>
            <a:ext cx="103505" cy="160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60"/>
          <p:cNvSpPr txBox="1"/>
          <p:nvPr/>
        </p:nvSpPr>
        <p:spPr>
          <a:xfrm>
            <a:off x="6256736" y="1671964"/>
            <a:ext cx="32321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aseline="-25000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5924135" y="1771372"/>
            <a:ext cx="293370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5463409" y="1915314"/>
            <a:ext cx="419734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5850013" y="2615520"/>
            <a:ext cx="1240155" cy="33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795" rtl="0" algn="ctr">
              <a:lnSpc>
                <a:spcPct val="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60"/>
          <p:cNvSpPr txBox="1"/>
          <p:nvPr/>
        </p:nvSpPr>
        <p:spPr>
          <a:xfrm>
            <a:off x="2821409" y="5443525"/>
            <a:ext cx="798830" cy="192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2900867" y="5260194"/>
            <a:ext cx="804545" cy="192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2616566" y="5284875"/>
            <a:ext cx="1228090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x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y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3048000"/>
            <a:ext cx="2590800" cy="352501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0"/>
          <p:cNvSpPr txBox="1"/>
          <p:nvPr/>
        </p:nvSpPr>
        <p:spPr>
          <a:xfrm>
            <a:off x="7852664" y="3377006"/>
            <a:ext cx="56959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Slope=-1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1"/>
          <p:cNvSpPr txBox="1"/>
          <p:nvPr/>
        </p:nvSpPr>
        <p:spPr>
          <a:xfrm>
            <a:off x="645668" y="1768805"/>
            <a:ext cx="1869439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region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645668" y="3232226"/>
            <a:ext cx="201422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next sample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645668" y="5061966"/>
            <a:ext cx="197358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increment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28800"/>
            <a:ext cx="1981200" cy="189128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1"/>
          <p:cNvSpPr/>
          <p:nvPr/>
        </p:nvSpPr>
        <p:spPr>
          <a:xfrm>
            <a:off x="2840438" y="2401154"/>
            <a:ext cx="118110" cy="0"/>
          </a:xfrm>
          <a:custGeom>
            <a:rect b="b" l="l" r="r" t="t"/>
            <a:pathLst>
              <a:path extrusionOk="0" h="120000" w="118110">
                <a:moveTo>
                  <a:pt x="0" y="0"/>
                </a:moveTo>
                <a:lnTo>
                  <a:pt x="1179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3097535" y="2821828"/>
            <a:ext cx="118110" cy="0"/>
          </a:xfrm>
          <a:custGeom>
            <a:rect b="b" l="l" r="r" t="t"/>
            <a:pathLst>
              <a:path extrusionOk="0" h="120000" w="118110">
                <a:moveTo>
                  <a:pt x="0" y="0"/>
                </a:moveTo>
                <a:lnTo>
                  <a:pt x="1179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1"/>
          <p:cNvSpPr txBox="1"/>
          <p:nvPr/>
        </p:nvSpPr>
        <p:spPr>
          <a:xfrm>
            <a:off x="3666770" y="2644107"/>
            <a:ext cx="286385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3286931" y="2657954"/>
            <a:ext cx="8255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61"/>
          <p:cNvSpPr txBox="1"/>
          <p:nvPr/>
        </p:nvSpPr>
        <p:spPr>
          <a:xfrm>
            <a:off x="3098061" y="2815059"/>
            <a:ext cx="12255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61"/>
          <p:cNvSpPr txBox="1"/>
          <p:nvPr/>
        </p:nvSpPr>
        <p:spPr>
          <a:xfrm>
            <a:off x="3095157" y="2542397"/>
            <a:ext cx="12255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2840802" y="2394388"/>
            <a:ext cx="12255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61"/>
          <p:cNvSpPr txBox="1"/>
          <p:nvPr/>
        </p:nvSpPr>
        <p:spPr>
          <a:xfrm>
            <a:off x="3602093" y="2792899"/>
            <a:ext cx="27813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1482335" y="2792899"/>
            <a:ext cx="142240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	x	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61"/>
          <p:cNvSpPr txBox="1"/>
          <p:nvPr/>
        </p:nvSpPr>
        <p:spPr>
          <a:xfrm>
            <a:off x="1252145" y="2664287"/>
            <a:ext cx="260794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 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1"/>
          <p:cNvSpPr txBox="1"/>
          <p:nvPr/>
        </p:nvSpPr>
        <p:spPr>
          <a:xfrm>
            <a:off x="1207287" y="2372230"/>
            <a:ext cx="144018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ellipse	k	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1006475" y="2243613"/>
            <a:ext cx="20764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61"/>
          <p:cNvSpPr/>
          <p:nvPr/>
        </p:nvSpPr>
        <p:spPr>
          <a:xfrm>
            <a:off x="3232924" y="3837632"/>
            <a:ext cx="117475" cy="0"/>
          </a:xfrm>
          <a:custGeom>
            <a:rect b="b" l="l" r="r" t="t"/>
            <a:pathLst>
              <a:path extrusionOk="0" h="120000" w="117475">
                <a:moveTo>
                  <a:pt x="0" y="0"/>
                </a:moveTo>
                <a:lnTo>
                  <a:pt x="11709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4293406" y="4751300"/>
            <a:ext cx="116839" cy="0"/>
          </a:xfrm>
          <a:custGeom>
            <a:rect b="b" l="l" r="r" t="t"/>
            <a:pathLst>
              <a:path extrusionOk="0" h="120000" w="116839">
                <a:moveTo>
                  <a:pt x="0" y="0"/>
                </a:moveTo>
                <a:lnTo>
                  <a:pt x="11661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5218565" y="4751300"/>
            <a:ext cx="116839" cy="0"/>
          </a:xfrm>
          <a:custGeom>
            <a:rect b="b" l="l" r="r" t="t"/>
            <a:pathLst>
              <a:path extrusionOk="0" h="120000" w="116839">
                <a:moveTo>
                  <a:pt x="0" y="0"/>
                </a:moveTo>
                <a:lnTo>
                  <a:pt x="11661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5346672" y="4615993"/>
            <a:ext cx="26543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4746189" y="4767684"/>
            <a:ext cx="10096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7" name="Google Shape;557;p61"/>
          <p:cNvSpPr txBox="1"/>
          <p:nvPr/>
        </p:nvSpPr>
        <p:spPr>
          <a:xfrm>
            <a:off x="4746189" y="4485528"/>
            <a:ext cx="10096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8" name="Google Shape;558;p61"/>
          <p:cNvSpPr txBox="1"/>
          <p:nvPr/>
        </p:nvSpPr>
        <p:spPr>
          <a:xfrm>
            <a:off x="4421512" y="4609317"/>
            <a:ext cx="10096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9" name="Google Shape;559;p61"/>
          <p:cNvSpPr txBox="1"/>
          <p:nvPr/>
        </p:nvSpPr>
        <p:spPr>
          <a:xfrm>
            <a:off x="3637804" y="4615993"/>
            <a:ext cx="17335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30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baseline="30000"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3612404" y="4430510"/>
            <a:ext cx="224154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baseline="-25000"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3207966" y="4587693"/>
            <a:ext cx="42799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61"/>
          <p:cNvSpPr txBox="1"/>
          <p:nvPr/>
        </p:nvSpPr>
        <p:spPr>
          <a:xfrm>
            <a:off x="4121997" y="4081150"/>
            <a:ext cx="28448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3745384" y="4095301"/>
            <a:ext cx="8255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1"/>
          <p:cNvSpPr txBox="1"/>
          <p:nvPr/>
        </p:nvSpPr>
        <p:spPr>
          <a:xfrm>
            <a:off x="5193530" y="4744498"/>
            <a:ext cx="44386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⎥⎦</a:t>
            </a:r>
            <a:endParaRPr baseline="-25000"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5" name="Google Shape;565;p61"/>
          <p:cNvSpPr txBox="1"/>
          <p:nvPr/>
        </p:nvSpPr>
        <p:spPr>
          <a:xfrm>
            <a:off x="5190304" y="4354266"/>
            <a:ext cx="44704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-25000"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4268370" y="4744498"/>
            <a:ext cx="27940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2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4265145" y="4354266"/>
            <a:ext cx="34798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2923773" y="4095301"/>
            <a:ext cx="8255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61"/>
          <p:cNvSpPr txBox="1"/>
          <p:nvPr/>
        </p:nvSpPr>
        <p:spPr>
          <a:xfrm>
            <a:off x="1620437" y="4081150"/>
            <a:ext cx="104013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2893612" y="4230093"/>
            <a:ext cx="492125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61"/>
          <p:cNvSpPr txBox="1"/>
          <p:nvPr/>
        </p:nvSpPr>
        <p:spPr>
          <a:xfrm>
            <a:off x="3557966" y="4252101"/>
            <a:ext cx="12382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3555224" y="3978970"/>
            <a:ext cx="12382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61"/>
          <p:cNvSpPr txBox="1"/>
          <p:nvPr/>
        </p:nvSpPr>
        <p:spPr>
          <a:xfrm>
            <a:off x="3230547" y="3557311"/>
            <a:ext cx="12382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61"/>
          <p:cNvSpPr txBox="1"/>
          <p:nvPr/>
        </p:nvSpPr>
        <p:spPr>
          <a:xfrm>
            <a:off x="1082278" y="3727863"/>
            <a:ext cx="238061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30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 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baseline="30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4951350" y="4722885"/>
            <a:ext cx="7620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61"/>
          <p:cNvSpPr txBox="1"/>
          <p:nvPr/>
        </p:nvSpPr>
        <p:spPr>
          <a:xfrm>
            <a:off x="3157082" y="4722885"/>
            <a:ext cx="989330" cy="30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	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4780" marR="0" rtl="0" algn="ctr">
              <a:lnSpc>
                <a:spcPct val="64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⎢⎣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77" name="Google Shape;577;p61"/>
          <p:cNvSpPr txBox="1"/>
          <p:nvPr/>
        </p:nvSpPr>
        <p:spPr>
          <a:xfrm>
            <a:off x="1281502" y="4722885"/>
            <a:ext cx="135382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y	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61"/>
          <p:cNvSpPr txBox="1"/>
          <p:nvPr/>
        </p:nvSpPr>
        <p:spPr>
          <a:xfrm>
            <a:off x="4057642" y="4230093"/>
            <a:ext cx="27686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61"/>
          <p:cNvSpPr txBox="1"/>
          <p:nvPr/>
        </p:nvSpPr>
        <p:spPr>
          <a:xfrm>
            <a:off x="4138610" y="4593203"/>
            <a:ext cx="105791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1082278" y="4593203"/>
            <a:ext cx="288099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61"/>
          <p:cNvSpPr txBox="1"/>
          <p:nvPr/>
        </p:nvSpPr>
        <p:spPr>
          <a:xfrm>
            <a:off x="3402805" y="4100795"/>
            <a:ext cx="887094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68605" lvl="0" marL="280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1910162" y="4230093"/>
            <a:ext cx="76200" cy="16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61"/>
          <p:cNvSpPr txBox="1"/>
          <p:nvPr/>
        </p:nvSpPr>
        <p:spPr>
          <a:xfrm>
            <a:off x="1744259" y="4100795"/>
            <a:ext cx="821690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61"/>
          <p:cNvSpPr txBox="1"/>
          <p:nvPr/>
        </p:nvSpPr>
        <p:spPr>
          <a:xfrm>
            <a:off x="1312870" y="4030060"/>
            <a:ext cx="19145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61"/>
          <p:cNvSpPr txBox="1"/>
          <p:nvPr/>
        </p:nvSpPr>
        <p:spPr>
          <a:xfrm>
            <a:off x="2191971" y="5844926"/>
            <a:ext cx="14478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⎩</a:t>
            </a:r>
            <a:endParaRPr sz="18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>
            <a:off x="2191971" y="5424322"/>
            <a:ext cx="14478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⎧</a:t>
            </a:r>
            <a:endParaRPr sz="18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7" name="Google Shape;587;p61"/>
          <p:cNvSpPr txBox="1"/>
          <p:nvPr/>
        </p:nvSpPr>
        <p:spPr>
          <a:xfrm>
            <a:off x="2545917" y="5747064"/>
            <a:ext cx="95885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61"/>
          <p:cNvSpPr txBox="1"/>
          <p:nvPr/>
        </p:nvSpPr>
        <p:spPr>
          <a:xfrm>
            <a:off x="2595862" y="5429951"/>
            <a:ext cx="95885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61"/>
          <p:cNvSpPr txBox="1"/>
          <p:nvPr/>
        </p:nvSpPr>
        <p:spPr>
          <a:xfrm>
            <a:off x="5334155" y="5911729"/>
            <a:ext cx="88265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61"/>
          <p:cNvSpPr txBox="1"/>
          <p:nvPr/>
        </p:nvSpPr>
        <p:spPr>
          <a:xfrm>
            <a:off x="2515646" y="5911729"/>
            <a:ext cx="1780539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	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61"/>
          <p:cNvSpPr txBox="1"/>
          <p:nvPr/>
        </p:nvSpPr>
        <p:spPr>
          <a:xfrm>
            <a:off x="5471166" y="5612035"/>
            <a:ext cx="88265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61"/>
          <p:cNvSpPr txBox="1"/>
          <p:nvPr/>
        </p:nvSpPr>
        <p:spPr>
          <a:xfrm>
            <a:off x="2515646" y="5612035"/>
            <a:ext cx="892810" cy="19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61"/>
          <p:cNvSpPr txBox="1"/>
          <p:nvPr/>
        </p:nvSpPr>
        <p:spPr>
          <a:xfrm>
            <a:off x="5123368" y="5754594"/>
            <a:ext cx="683895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61"/>
          <p:cNvSpPr txBox="1"/>
          <p:nvPr/>
        </p:nvSpPr>
        <p:spPr>
          <a:xfrm>
            <a:off x="2283753" y="5754594"/>
            <a:ext cx="1815464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x	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4281003" y="5437652"/>
            <a:ext cx="1663064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554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	p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1"/>
          <p:cNvSpPr txBox="1"/>
          <p:nvPr/>
        </p:nvSpPr>
        <p:spPr>
          <a:xfrm>
            <a:off x="3037725" y="5454417"/>
            <a:ext cx="516255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61"/>
          <p:cNvSpPr txBox="1"/>
          <p:nvPr/>
        </p:nvSpPr>
        <p:spPr>
          <a:xfrm>
            <a:off x="2309153" y="5454417"/>
            <a:ext cx="51054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x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61"/>
          <p:cNvSpPr txBox="1"/>
          <p:nvPr/>
        </p:nvSpPr>
        <p:spPr>
          <a:xfrm>
            <a:off x="980835" y="5594150"/>
            <a:ext cx="1381125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</a:t>
            </a:r>
            <a:r>
              <a:rPr lang="en-US" sz="1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7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⎨</a:t>
            </a:r>
            <a:endParaRPr baseline="-25000" sz="27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99" name="Google Shape;599;p61"/>
          <p:cNvGrpSpPr/>
          <p:nvPr/>
        </p:nvGrpSpPr>
        <p:grpSpPr>
          <a:xfrm>
            <a:off x="6248400" y="1676399"/>
            <a:ext cx="2514600" cy="3886200"/>
            <a:chOff x="6248400" y="1676399"/>
            <a:chExt cx="2514600" cy="3886200"/>
          </a:xfrm>
        </p:grpSpPr>
        <p:sp>
          <p:nvSpPr>
            <p:cNvPr id="600" name="Google Shape;600;p61"/>
            <p:cNvSpPr/>
            <p:nvPr/>
          </p:nvSpPr>
          <p:spPr>
            <a:xfrm>
              <a:off x="6248400" y="1676399"/>
              <a:ext cx="2514600" cy="3886200"/>
            </a:xfrm>
            <a:custGeom>
              <a:rect b="b" l="l" r="r" t="t"/>
              <a:pathLst>
                <a:path extrusionOk="0" h="3886200" w="2514600">
                  <a:moveTo>
                    <a:pt x="25146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2514600" y="3886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1"/>
            <p:cNvSpPr/>
            <p:nvPr/>
          </p:nvSpPr>
          <p:spPr>
            <a:xfrm>
              <a:off x="6248400" y="1676399"/>
              <a:ext cx="2514600" cy="3886200"/>
            </a:xfrm>
            <a:custGeom>
              <a:rect b="b" l="l" r="r" t="t"/>
              <a:pathLst>
                <a:path extrusionOk="0" h="3886200" w="2514600">
                  <a:moveTo>
                    <a:pt x="0" y="3886200"/>
                  </a:moveTo>
                  <a:lnTo>
                    <a:pt x="2514600" y="38862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61"/>
          <p:cNvSpPr txBox="1"/>
          <p:nvPr/>
        </p:nvSpPr>
        <p:spPr>
          <a:xfrm>
            <a:off x="6341109" y="3404997"/>
            <a:ext cx="20586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0160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Incrementally: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6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x by adding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1"/>
          <p:cNvSpPr txBox="1"/>
          <p:nvPr/>
        </p:nvSpPr>
        <p:spPr>
          <a:xfrm>
            <a:off x="7033006" y="3898772"/>
            <a:ext cx="81915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1"/>
          <p:cNvSpPr txBox="1"/>
          <p:nvPr/>
        </p:nvSpPr>
        <p:spPr>
          <a:xfrm>
            <a:off x="6772909" y="3892677"/>
            <a:ext cx="174053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5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2r</a:t>
            </a:r>
            <a:r>
              <a:rPr baseline="-25000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first equation  and update y by  subtracting 2r</a:t>
            </a:r>
            <a:r>
              <a:rPr baseline="-25000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1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second equation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61"/>
          <p:cNvSpPr txBox="1"/>
          <p:nvPr/>
        </p:nvSpPr>
        <p:spPr>
          <a:xfrm>
            <a:off x="6977961" y="2919982"/>
            <a:ext cx="1423035" cy="271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x	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61"/>
          <p:cNvSpPr txBox="1"/>
          <p:nvPr/>
        </p:nvSpPr>
        <p:spPr>
          <a:xfrm>
            <a:off x="6987108" y="2473943"/>
            <a:ext cx="106045" cy="271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61"/>
          <p:cNvSpPr txBox="1"/>
          <p:nvPr/>
        </p:nvSpPr>
        <p:spPr>
          <a:xfrm>
            <a:off x="6656212" y="2686612"/>
            <a:ext cx="1691005" cy="44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6315709" y="1697481"/>
            <a:ext cx="2317115" cy="9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5250" lvl="0" marL="25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increment calculation;  Initially: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576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/>
          <p:nvPr/>
        </p:nvSpPr>
        <p:spPr>
          <a:xfrm>
            <a:off x="645668" y="1764233"/>
            <a:ext cx="191516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value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2"/>
          <p:cNvSpPr/>
          <p:nvPr/>
        </p:nvSpPr>
        <p:spPr>
          <a:xfrm>
            <a:off x="2990058" y="2968311"/>
            <a:ext cx="160020" cy="0"/>
          </a:xfrm>
          <a:custGeom>
            <a:rect b="b" l="l" r="r" t="t"/>
            <a:pathLst>
              <a:path extrusionOk="0" h="120000" w="160019">
                <a:moveTo>
                  <a:pt x="0" y="0"/>
                </a:moveTo>
                <a:lnTo>
                  <a:pt x="160019" y="0"/>
                </a:lnTo>
              </a:path>
            </a:pathLst>
          </a:custGeom>
          <a:noFill/>
          <a:ln cap="flat" cmpd="sng" w="1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2"/>
          <p:cNvSpPr/>
          <p:nvPr/>
        </p:nvSpPr>
        <p:spPr>
          <a:xfrm>
            <a:off x="3059032" y="3673433"/>
            <a:ext cx="160655" cy="0"/>
          </a:xfrm>
          <a:custGeom>
            <a:rect b="b" l="l" r="r" t="t"/>
            <a:pathLst>
              <a:path extrusionOk="0" h="120000" w="160655">
                <a:moveTo>
                  <a:pt x="0" y="0"/>
                </a:moveTo>
                <a:lnTo>
                  <a:pt x="160632" y="0"/>
                </a:lnTo>
              </a:path>
            </a:pathLst>
          </a:custGeom>
          <a:noFill/>
          <a:ln cap="flat" cmpd="sng" w="1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2"/>
          <p:cNvSpPr/>
          <p:nvPr/>
        </p:nvSpPr>
        <p:spPr>
          <a:xfrm>
            <a:off x="2804704" y="4303389"/>
            <a:ext cx="160655" cy="0"/>
          </a:xfrm>
          <a:custGeom>
            <a:rect b="b" l="l" r="r" t="t"/>
            <a:pathLst>
              <a:path extrusionOk="0" h="120000" w="160655">
                <a:moveTo>
                  <a:pt x="0" y="0"/>
                </a:moveTo>
                <a:lnTo>
                  <a:pt x="160567" y="0"/>
                </a:lnTo>
              </a:path>
            </a:pathLst>
          </a:custGeom>
          <a:noFill/>
          <a:ln cap="flat" cmpd="sng" w="1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3128750" y="4083382"/>
            <a:ext cx="103505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62"/>
          <p:cNvSpPr txBox="1"/>
          <p:nvPr/>
        </p:nvSpPr>
        <p:spPr>
          <a:xfrm>
            <a:off x="2373364" y="3453993"/>
            <a:ext cx="103505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62"/>
          <p:cNvSpPr txBox="1"/>
          <p:nvPr/>
        </p:nvSpPr>
        <p:spPr>
          <a:xfrm>
            <a:off x="2809784" y="4298727"/>
            <a:ext cx="15875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62"/>
          <p:cNvSpPr txBox="1"/>
          <p:nvPr/>
        </p:nvSpPr>
        <p:spPr>
          <a:xfrm>
            <a:off x="2806018" y="3924422"/>
            <a:ext cx="15875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62"/>
          <p:cNvSpPr txBox="1"/>
          <p:nvPr/>
        </p:nvSpPr>
        <p:spPr>
          <a:xfrm>
            <a:off x="3087278" y="4268663"/>
            <a:ext cx="94615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62"/>
          <p:cNvSpPr txBox="1"/>
          <p:nvPr/>
        </p:nvSpPr>
        <p:spPr>
          <a:xfrm>
            <a:off x="1286618" y="4268663"/>
            <a:ext cx="125476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	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62"/>
          <p:cNvSpPr txBox="1"/>
          <p:nvPr/>
        </p:nvSpPr>
        <p:spPr>
          <a:xfrm>
            <a:off x="1025776" y="4091972"/>
            <a:ext cx="212661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3782405" y="3638720"/>
            <a:ext cx="32258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62"/>
          <p:cNvSpPr txBox="1"/>
          <p:nvPr/>
        </p:nvSpPr>
        <p:spPr>
          <a:xfrm>
            <a:off x="3239809" y="3484059"/>
            <a:ext cx="12763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6" name="Google Shape;626;p62"/>
          <p:cNvSpPr txBox="1"/>
          <p:nvPr/>
        </p:nvSpPr>
        <p:spPr>
          <a:xfrm>
            <a:off x="3038712" y="3669332"/>
            <a:ext cx="35433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30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7" name="Google Shape;627;p62"/>
          <p:cNvSpPr txBox="1"/>
          <p:nvPr/>
        </p:nvSpPr>
        <p:spPr>
          <a:xfrm>
            <a:off x="3034924" y="3134445"/>
            <a:ext cx="44767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62"/>
          <p:cNvSpPr txBox="1"/>
          <p:nvPr/>
        </p:nvSpPr>
        <p:spPr>
          <a:xfrm>
            <a:off x="2476278" y="3484059"/>
            <a:ext cx="12763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9" name="Google Shape;629;p62"/>
          <p:cNvSpPr txBox="1"/>
          <p:nvPr/>
        </p:nvSpPr>
        <p:spPr>
          <a:xfrm>
            <a:off x="1839352" y="3528080"/>
            <a:ext cx="998219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 </a:t>
            </a: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62"/>
          <p:cNvSpPr txBox="1"/>
          <p:nvPr/>
        </p:nvSpPr>
        <p:spPr>
          <a:xfrm>
            <a:off x="2476278" y="3314348"/>
            <a:ext cx="12763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1" name="Google Shape;631;p62"/>
          <p:cNvSpPr txBox="1"/>
          <p:nvPr/>
        </p:nvSpPr>
        <p:spPr>
          <a:xfrm>
            <a:off x="2825878" y="3462038"/>
            <a:ext cx="136080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62"/>
          <p:cNvSpPr txBox="1"/>
          <p:nvPr/>
        </p:nvSpPr>
        <p:spPr>
          <a:xfrm>
            <a:off x="1536020" y="3462038"/>
            <a:ext cx="122745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r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62"/>
          <p:cNvSpPr txBox="1"/>
          <p:nvPr/>
        </p:nvSpPr>
        <p:spPr>
          <a:xfrm>
            <a:off x="2969738" y="2778916"/>
            <a:ext cx="35433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4" name="Google Shape;634;p62"/>
          <p:cNvSpPr txBox="1"/>
          <p:nvPr/>
        </p:nvSpPr>
        <p:spPr>
          <a:xfrm>
            <a:off x="3170835" y="2995878"/>
            <a:ext cx="12763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5" name="Google Shape;635;p62"/>
          <p:cNvSpPr txBox="1"/>
          <p:nvPr/>
        </p:nvSpPr>
        <p:spPr>
          <a:xfrm>
            <a:off x="1261218" y="2822959"/>
            <a:ext cx="150749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 </a:t>
            </a: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30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62"/>
          <p:cNvSpPr txBox="1"/>
          <p:nvPr/>
        </p:nvSpPr>
        <p:spPr>
          <a:xfrm>
            <a:off x="2228979" y="2995878"/>
            <a:ext cx="12763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7" name="Google Shape;637;p62"/>
          <p:cNvSpPr txBox="1"/>
          <p:nvPr/>
        </p:nvSpPr>
        <p:spPr>
          <a:xfrm>
            <a:off x="2203579" y="2756917"/>
            <a:ext cx="49085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62"/>
          <p:cNvSpPr txBox="1"/>
          <p:nvPr/>
        </p:nvSpPr>
        <p:spPr>
          <a:xfrm>
            <a:off x="2756926" y="2589890"/>
            <a:ext cx="56705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baseline="-25000" sz="30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9" name="Google Shape;639;p62"/>
          <p:cNvSpPr txBox="1"/>
          <p:nvPr/>
        </p:nvSpPr>
        <p:spPr>
          <a:xfrm>
            <a:off x="1051176" y="2756917"/>
            <a:ext cx="75755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0" name="Google Shape;6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429000"/>
            <a:ext cx="19431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2"/>
          <p:cNvSpPr txBox="1"/>
          <p:nvPr/>
        </p:nvSpPr>
        <p:spPr>
          <a:xfrm>
            <a:off x="5998209" y="3606165"/>
            <a:ext cx="39243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91F2E"/>
                </a:solidFill>
                <a:latin typeface="Calibri"/>
                <a:ea typeface="Calibri"/>
                <a:cs typeface="Calibri"/>
                <a:sym typeface="Calibri"/>
              </a:rPr>
              <a:t>(0,r</a:t>
            </a:r>
            <a:r>
              <a:rPr b="1" baseline="-25000" lang="en-US" sz="1200">
                <a:solidFill>
                  <a:srgbClr val="791F2E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n-US" sz="1200">
                <a:solidFill>
                  <a:srgbClr val="791F2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594103"/>
            <a:ext cx="1828800" cy="174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3"/>
          <p:cNvSpPr txBox="1"/>
          <p:nvPr/>
        </p:nvSpPr>
        <p:spPr>
          <a:xfrm>
            <a:off x="645668" y="1768805"/>
            <a:ext cx="1869439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region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63"/>
          <p:cNvSpPr txBox="1"/>
          <p:nvPr/>
        </p:nvSpPr>
        <p:spPr>
          <a:xfrm>
            <a:off x="645668" y="3232226"/>
            <a:ext cx="201422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next sample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63"/>
          <p:cNvSpPr txBox="1"/>
          <p:nvPr/>
        </p:nvSpPr>
        <p:spPr>
          <a:xfrm>
            <a:off x="645668" y="5061966"/>
            <a:ext cx="1120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63"/>
          <p:cNvSpPr/>
          <p:nvPr/>
        </p:nvSpPr>
        <p:spPr>
          <a:xfrm>
            <a:off x="2647539" y="2408069"/>
            <a:ext cx="121285" cy="0"/>
          </a:xfrm>
          <a:custGeom>
            <a:rect b="b" l="l" r="r" t="t"/>
            <a:pathLst>
              <a:path extrusionOk="0" h="120000" w="121285">
                <a:moveTo>
                  <a:pt x="0" y="0"/>
                </a:moveTo>
                <a:lnTo>
                  <a:pt x="12089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63"/>
          <p:cNvSpPr/>
          <p:nvPr/>
        </p:nvSpPr>
        <p:spPr>
          <a:xfrm>
            <a:off x="2323523" y="2839666"/>
            <a:ext cx="121285" cy="0"/>
          </a:xfrm>
          <a:custGeom>
            <a:rect b="b" l="l" r="r" t="t"/>
            <a:pathLst>
              <a:path extrusionOk="0" h="120000" w="121285">
                <a:moveTo>
                  <a:pt x="0" y="0"/>
                </a:moveTo>
                <a:lnTo>
                  <a:pt x="12089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63"/>
          <p:cNvSpPr txBox="1"/>
          <p:nvPr/>
        </p:nvSpPr>
        <p:spPr>
          <a:xfrm>
            <a:off x="2910370" y="2657661"/>
            <a:ext cx="838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63"/>
          <p:cNvSpPr txBox="1"/>
          <p:nvPr/>
        </p:nvSpPr>
        <p:spPr>
          <a:xfrm>
            <a:off x="2518017" y="2671868"/>
            <a:ext cx="8382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63"/>
          <p:cNvSpPr txBox="1"/>
          <p:nvPr/>
        </p:nvSpPr>
        <p:spPr>
          <a:xfrm>
            <a:off x="2324255" y="2833052"/>
            <a:ext cx="12509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63"/>
          <p:cNvSpPr txBox="1"/>
          <p:nvPr/>
        </p:nvSpPr>
        <p:spPr>
          <a:xfrm>
            <a:off x="2320996" y="2553310"/>
            <a:ext cx="12509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63"/>
          <p:cNvSpPr txBox="1"/>
          <p:nvPr/>
        </p:nvSpPr>
        <p:spPr>
          <a:xfrm>
            <a:off x="2648272" y="2401458"/>
            <a:ext cx="12509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63"/>
          <p:cNvSpPr txBox="1"/>
          <p:nvPr/>
        </p:nvSpPr>
        <p:spPr>
          <a:xfrm>
            <a:off x="3897953" y="2810316"/>
            <a:ext cx="28448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3"/>
          <p:cNvSpPr txBox="1"/>
          <p:nvPr/>
        </p:nvSpPr>
        <p:spPr>
          <a:xfrm>
            <a:off x="1723864" y="2810316"/>
            <a:ext cx="152844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	x	k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63"/>
          <p:cNvSpPr txBox="1"/>
          <p:nvPr/>
        </p:nvSpPr>
        <p:spPr>
          <a:xfrm>
            <a:off x="1488425" y="2678365"/>
            <a:ext cx="27940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63"/>
          <p:cNvSpPr txBox="1"/>
          <p:nvPr/>
        </p:nvSpPr>
        <p:spPr>
          <a:xfrm>
            <a:off x="2971081" y="2378724"/>
            <a:ext cx="7747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63"/>
          <p:cNvSpPr txBox="1"/>
          <p:nvPr/>
        </p:nvSpPr>
        <p:spPr>
          <a:xfrm>
            <a:off x="1479218" y="2378724"/>
            <a:ext cx="966469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ellipse	k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63"/>
          <p:cNvSpPr txBox="1"/>
          <p:nvPr/>
        </p:nvSpPr>
        <p:spPr>
          <a:xfrm>
            <a:off x="1236459" y="2246768"/>
            <a:ext cx="218694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3" name="Google Shape;6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600200"/>
            <a:ext cx="2743200" cy="265196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3"/>
          <p:cNvSpPr/>
          <p:nvPr/>
        </p:nvSpPr>
        <p:spPr>
          <a:xfrm>
            <a:off x="2443860" y="3702753"/>
            <a:ext cx="111760" cy="0"/>
          </a:xfrm>
          <a:custGeom>
            <a:rect b="b" l="l" r="r" t="t"/>
            <a:pathLst>
              <a:path extrusionOk="0" h="120000" w="111760">
                <a:moveTo>
                  <a:pt x="0" y="0"/>
                </a:moveTo>
                <a:lnTo>
                  <a:pt x="11174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63"/>
          <p:cNvSpPr/>
          <p:nvPr/>
        </p:nvSpPr>
        <p:spPr>
          <a:xfrm>
            <a:off x="4064016" y="4664753"/>
            <a:ext cx="111760" cy="0"/>
          </a:xfrm>
          <a:custGeom>
            <a:rect b="b" l="l" r="r" t="t"/>
            <a:pathLst>
              <a:path extrusionOk="0" h="120000" w="111760">
                <a:moveTo>
                  <a:pt x="0" y="0"/>
                </a:moveTo>
                <a:lnTo>
                  <a:pt x="11145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4935353" y="4664753"/>
            <a:ext cx="112395" cy="0"/>
          </a:xfrm>
          <a:custGeom>
            <a:rect b="b" l="l" r="r" t="t"/>
            <a:pathLst>
              <a:path extrusionOk="0" h="120000" w="112395">
                <a:moveTo>
                  <a:pt x="0" y="0"/>
                </a:moveTo>
                <a:lnTo>
                  <a:pt x="11191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63"/>
          <p:cNvSpPr txBox="1"/>
          <p:nvPr/>
        </p:nvSpPr>
        <p:spPr>
          <a:xfrm>
            <a:off x="5188927" y="4700814"/>
            <a:ext cx="1479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8" name="Google Shape;668;p63"/>
          <p:cNvSpPr txBox="1"/>
          <p:nvPr/>
        </p:nvSpPr>
        <p:spPr>
          <a:xfrm>
            <a:off x="5057590" y="4535040"/>
            <a:ext cx="254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30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9" name="Google Shape;669;p63"/>
          <p:cNvSpPr txBox="1"/>
          <p:nvPr/>
        </p:nvSpPr>
        <p:spPr>
          <a:xfrm>
            <a:off x="3420769" y="4700814"/>
            <a:ext cx="1479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0" name="Google Shape;670;p63"/>
          <p:cNvSpPr txBox="1"/>
          <p:nvPr/>
        </p:nvSpPr>
        <p:spPr>
          <a:xfrm>
            <a:off x="3446169" y="4535040"/>
            <a:ext cx="16700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baseline="30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4495888" y="4680187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2" name="Google Shape;672;p63"/>
          <p:cNvSpPr txBox="1"/>
          <p:nvPr/>
        </p:nvSpPr>
        <p:spPr>
          <a:xfrm>
            <a:off x="4495888" y="4410528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4185793" y="4529035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4" name="Google Shape;674;p63"/>
          <p:cNvSpPr txBox="1"/>
          <p:nvPr/>
        </p:nvSpPr>
        <p:spPr>
          <a:xfrm>
            <a:off x="3515711" y="4680187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3420769" y="4358019"/>
            <a:ext cx="217804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6" name="Google Shape;676;p63"/>
          <p:cNvSpPr txBox="1"/>
          <p:nvPr/>
        </p:nvSpPr>
        <p:spPr>
          <a:xfrm>
            <a:off x="3912694" y="4513671"/>
            <a:ext cx="12763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7" name="Google Shape;677;p63"/>
          <p:cNvSpPr txBox="1"/>
          <p:nvPr/>
        </p:nvSpPr>
        <p:spPr>
          <a:xfrm>
            <a:off x="4909841" y="4658059"/>
            <a:ext cx="2705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906771" y="4285254"/>
            <a:ext cx="42989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9" name="Google Shape;679;p63"/>
          <p:cNvSpPr txBox="1"/>
          <p:nvPr/>
        </p:nvSpPr>
        <p:spPr>
          <a:xfrm>
            <a:off x="4038350" y="4658059"/>
            <a:ext cx="269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0" name="Google Shape;680;p63"/>
          <p:cNvSpPr txBox="1"/>
          <p:nvPr/>
        </p:nvSpPr>
        <p:spPr>
          <a:xfrm>
            <a:off x="4035280" y="4285254"/>
            <a:ext cx="3359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63"/>
          <p:cNvSpPr txBox="1"/>
          <p:nvPr/>
        </p:nvSpPr>
        <p:spPr>
          <a:xfrm>
            <a:off x="2184112" y="4021978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2" name="Google Shape;682;p63"/>
          <p:cNvSpPr txBox="1"/>
          <p:nvPr/>
        </p:nvSpPr>
        <p:spPr>
          <a:xfrm>
            <a:off x="1514015" y="4021978"/>
            <a:ext cx="9715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1514015" y="4173118"/>
            <a:ext cx="7670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1911014" y="4006218"/>
            <a:ext cx="12763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5" name="Google Shape;685;p63"/>
          <p:cNvSpPr txBox="1"/>
          <p:nvPr/>
        </p:nvSpPr>
        <p:spPr>
          <a:xfrm>
            <a:off x="3035524" y="4507672"/>
            <a:ext cx="410209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63"/>
          <p:cNvSpPr txBox="1"/>
          <p:nvPr/>
        </p:nvSpPr>
        <p:spPr>
          <a:xfrm>
            <a:off x="1153276" y="4636680"/>
            <a:ext cx="274383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x	k	x	y	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63"/>
          <p:cNvSpPr txBox="1"/>
          <p:nvPr/>
        </p:nvSpPr>
        <p:spPr>
          <a:xfrm>
            <a:off x="927295" y="4513671"/>
            <a:ext cx="28232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x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63"/>
          <p:cNvSpPr txBox="1"/>
          <p:nvPr/>
        </p:nvSpPr>
        <p:spPr>
          <a:xfrm>
            <a:off x="3854820" y="3987096"/>
            <a:ext cx="2730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63"/>
          <p:cNvSpPr txBox="1"/>
          <p:nvPr/>
        </p:nvSpPr>
        <p:spPr>
          <a:xfrm>
            <a:off x="3495294" y="3987096"/>
            <a:ext cx="8001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63"/>
          <p:cNvSpPr txBox="1"/>
          <p:nvPr/>
        </p:nvSpPr>
        <p:spPr>
          <a:xfrm>
            <a:off x="2594021" y="4000600"/>
            <a:ext cx="8001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1442248" y="3910208"/>
            <a:ext cx="1689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baseline="30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2" name="Google Shape;692;p63"/>
          <p:cNvSpPr txBox="1"/>
          <p:nvPr/>
        </p:nvSpPr>
        <p:spPr>
          <a:xfrm>
            <a:off x="2062116" y="4150987"/>
            <a:ext cx="1187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63"/>
          <p:cNvSpPr txBox="1"/>
          <p:nvPr/>
        </p:nvSpPr>
        <p:spPr>
          <a:xfrm>
            <a:off x="2033692" y="3778198"/>
            <a:ext cx="3359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175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63"/>
          <p:cNvSpPr txBox="1"/>
          <p:nvPr/>
        </p:nvSpPr>
        <p:spPr>
          <a:xfrm>
            <a:off x="2443579" y="3695677"/>
            <a:ext cx="1187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63"/>
          <p:cNvSpPr txBox="1"/>
          <p:nvPr/>
        </p:nvSpPr>
        <p:spPr>
          <a:xfrm>
            <a:off x="4680257" y="4636680"/>
            <a:ext cx="7429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63"/>
          <p:cNvSpPr txBox="1"/>
          <p:nvPr/>
        </p:nvSpPr>
        <p:spPr>
          <a:xfrm>
            <a:off x="4368933" y="4513671"/>
            <a:ext cx="5461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7" name="Google Shape;697;p63"/>
          <p:cNvSpPr txBox="1"/>
          <p:nvPr/>
        </p:nvSpPr>
        <p:spPr>
          <a:xfrm>
            <a:off x="3793722" y="4129608"/>
            <a:ext cx="26543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63"/>
          <p:cNvSpPr txBox="1"/>
          <p:nvPr/>
        </p:nvSpPr>
        <p:spPr>
          <a:xfrm>
            <a:off x="2564854" y="4129608"/>
            <a:ext cx="38227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63"/>
          <p:cNvSpPr txBox="1"/>
          <p:nvPr/>
        </p:nvSpPr>
        <p:spPr>
          <a:xfrm>
            <a:off x="1379154" y="4129608"/>
            <a:ext cx="51689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63"/>
          <p:cNvSpPr txBox="1"/>
          <p:nvPr/>
        </p:nvSpPr>
        <p:spPr>
          <a:xfrm>
            <a:off x="2741701" y="3674299"/>
            <a:ext cx="19748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63"/>
          <p:cNvSpPr txBox="1"/>
          <p:nvPr/>
        </p:nvSpPr>
        <p:spPr>
          <a:xfrm>
            <a:off x="1153276" y="3674299"/>
            <a:ext cx="11239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	k </a:t>
            </a:r>
            <a:r>
              <a:rPr lang="en-US" sz="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63"/>
          <p:cNvSpPr txBox="1"/>
          <p:nvPr/>
        </p:nvSpPr>
        <p:spPr>
          <a:xfrm>
            <a:off x="3917913" y="4006218"/>
            <a:ext cx="984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63"/>
          <p:cNvSpPr txBox="1"/>
          <p:nvPr/>
        </p:nvSpPr>
        <p:spPr>
          <a:xfrm>
            <a:off x="2367314" y="3938330"/>
            <a:ext cx="1462405" cy="328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lang="en-US" sz="1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63"/>
          <p:cNvSpPr txBox="1"/>
          <p:nvPr/>
        </p:nvSpPr>
        <p:spPr>
          <a:xfrm>
            <a:off x="1185007" y="4006218"/>
            <a:ext cx="5384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x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63"/>
          <p:cNvSpPr txBox="1"/>
          <p:nvPr/>
        </p:nvSpPr>
        <p:spPr>
          <a:xfrm>
            <a:off x="914595" y="3551289"/>
            <a:ext cx="234378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63"/>
          <p:cNvSpPr/>
          <p:nvPr/>
        </p:nvSpPr>
        <p:spPr>
          <a:xfrm>
            <a:off x="2660488" y="5448369"/>
            <a:ext cx="114935" cy="0"/>
          </a:xfrm>
          <a:custGeom>
            <a:rect b="b" l="l" r="r" t="t"/>
            <a:pathLst>
              <a:path extrusionOk="0" h="120000" w="114935">
                <a:moveTo>
                  <a:pt x="0" y="0"/>
                </a:moveTo>
                <a:lnTo>
                  <a:pt x="11442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3"/>
          <p:cNvSpPr/>
          <p:nvPr/>
        </p:nvSpPr>
        <p:spPr>
          <a:xfrm>
            <a:off x="2556871" y="5947660"/>
            <a:ext cx="114935" cy="0"/>
          </a:xfrm>
          <a:custGeom>
            <a:rect b="b" l="l" r="r" t="t"/>
            <a:pathLst>
              <a:path extrusionOk="0" h="120000" w="114935">
                <a:moveTo>
                  <a:pt x="0" y="0"/>
                </a:moveTo>
                <a:lnTo>
                  <a:pt x="11444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63"/>
          <p:cNvSpPr txBox="1"/>
          <p:nvPr/>
        </p:nvSpPr>
        <p:spPr>
          <a:xfrm>
            <a:off x="1539016" y="5919547"/>
            <a:ext cx="80645" cy="15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63"/>
          <p:cNvSpPr txBox="1"/>
          <p:nvPr/>
        </p:nvSpPr>
        <p:spPr>
          <a:xfrm>
            <a:off x="2399201" y="5420272"/>
            <a:ext cx="645795" cy="15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0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63"/>
          <p:cNvSpPr txBox="1"/>
          <p:nvPr/>
        </p:nvSpPr>
        <p:spPr>
          <a:xfrm>
            <a:off x="1539016" y="5420272"/>
            <a:ext cx="677545" cy="15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2660545" y="5441442"/>
            <a:ext cx="120014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2657450" y="5176598"/>
            <a:ext cx="120014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63"/>
          <p:cNvSpPr txBox="1"/>
          <p:nvPr/>
        </p:nvSpPr>
        <p:spPr>
          <a:xfrm>
            <a:off x="2831926" y="5794067"/>
            <a:ext cx="1506220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93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74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 y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63"/>
          <p:cNvSpPr txBox="1"/>
          <p:nvPr/>
        </p:nvSpPr>
        <p:spPr>
          <a:xfrm>
            <a:off x="2682196" y="5809836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5" name="Google Shape;715;p63"/>
          <p:cNvSpPr txBox="1"/>
          <p:nvPr/>
        </p:nvSpPr>
        <p:spPr>
          <a:xfrm>
            <a:off x="2531528" y="5940725"/>
            <a:ext cx="274320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21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2528449" y="5562326"/>
            <a:ext cx="341630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1984880" y="5841015"/>
            <a:ext cx="416559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2108477" y="5689359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1309491" y="5794067"/>
            <a:ext cx="1247140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2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3280723" y="5310561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3280723" y="5464158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3280723" y="5190459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3" name="Google Shape;723;p63"/>
          <p:cNvSpPr txBox="1"/>
          <p:nvPr/>
        </p:nvSpPr>
        <p:spPr>
          <a:xfrm>
            <a:off x="2315695" y="5294776"/>
            <a:ext cx="9906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,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2212094" y="5310561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2212094" y="5464158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6" name="Google Shape;726;p63"/>
          <p:cNvSpPr txBox="1"/>
          <p:nvPr/>
        </p:nvSpPr>
        <p:spPr>
          <a:xfrm>
            <a:off x="2212094" y="5190459"/>
            <a:ext cx="984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7" name="Google Shape;727;p63"/>
          <p:cNvSpPr txBox="1"/>
          <p:nvPr/>
        </p:nvSpPr>
        <p:spPr>
          <a:xfrm>
            <a:off x="1334891" y="5294776"/>
            <a:ext cx="58356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63"/>
          <p:cNvSpPr txBox="1"/>
          <p:nvPr/>
        </p:nvSpPr>
        <p:spPr>
          <a:xfrm>
            <a:off x="6019800" y="4419600"/>
            <a:ext cx="2590800" cy="21336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2710" marR="187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simplification calculation of  p2</a:t>
            </a:r>
            <a:r>
              <a:rPr baseline="-25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done by selecting  pixel positions in counter  clockwise order starting at (r</a:t>
            </a:r>
            <a:r>
              <a:rPr baseline="-25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,0)  and unit samples to positive y  direction until the boundary  between two regions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4"/>
          <p:cNvSpPr txBox="1"/>
          <p:nvPr>
            <p:ph type="title"/>
          </p:nvPr>
        </p:nvSpPr>
        <p:spPr>
          <a:xfrm>
            <a:off x="3433064" y="528574"/>
            <a:ext cx="228219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734" name="Google Shape;734;p64"/>
          <p:cNvSpPr txBox="1"/>
          <p:nvPr/>
        </p:nvSpPr>
        <p:spPr>
          <a:xfrm>
            <a:off x="607568" y="1740154"/>
            <a:ext cx="7353934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Input r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,r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ellipse center(x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,yc) and obtain the first point on an ellipse centered on the origin 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7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(0,r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64"/>
          <p:cNvSpPr txBox="1"/>
          <p:nvPr/>
        </p:nvSpPr>
        <p:spPr>
          <a:xfrm>
            <a:off x="645668" y="2136774"/>
            <a:ext cx="476440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Calculate the initial value of the decision parameter in region 1 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64"/>
          <p:cNvSpPr txBox="1"/>
          <p:nvPr/>
        </p:nvSpPr>
        <p:spPr>
          <a:xfrm>
            <a:off x="620268" y="2929254"/>
            <a:ext cx="777049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At each 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in region 1, starting at k = 0, perform the following test: If p1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0, the next point along the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64"/>
          <p:cNvSpPr txBox="1"/>
          <p:nvPr/>
        </p:nvSpPr>
        <p:spPr>
          <a:xfrm>
            <a:off x="988567" y="4672965"/>
            <a:ext cx="35179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950467" y="3880484"/>
            <a:ext cx="4559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the next point along the ellipse is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and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6580" marR="0" rtl="0" algn="l">
              <a:lnSpc>
                <a:spcPct val="93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5660" marR="0" rtl="0" algn="l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y	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64"/>
          <p:cNvSpPr txBox="1"/>
          <p:nvPr/>
        </p:nvSpPr>
        <p:spPr>
          <a:xfrm>
            <a:off x="988567" y="5465775"/>
            <a:ext cx="125031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continue until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0" name="Google Shape;740;p64"/>
          <p:cNvGrpSpPr/>
          <p:nvPr/>
        </p:nvGrpSpPr>
        <p:grpSpPr>
          <a:xfrm>
            <a:off x="5063490" y="1753362"/>
            <a:ext cx="3084830" cy="2056130"/>
            <a:chOff x="5063490" y="1753362"/>
            <a:chExt cx="3084830" cy="2056130"/>
          </a:xfrm>
        </p:grpSpPr>
        <p:pic>
          <p:nvPicPr>
            <p:cNvPr id="741" name="Google Shape;74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73396" y="1763268"/>
              <a:ext cx="320420" cy="24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64"/>
            <p:cNvSpPr/>
            <p:nvPr/>
          </p:nvSpPr>
          <p:spPr>
            <a:xfrm>
              <a:off x="5063490" y="1753362"/>
              <a:ext cx="3084830" cy="2056130"/>
            </a:xfrm>
            <a:custGeom>
              <a:rect b="b" l="l" r="r" t="t"/>
              <a:pathLst>
                <a:path extrusionOk="0" h="2056129" w="3084829">
                  <a:moveTo>
                    <a:pt x="0" y="0"/>
                  </a:moveTo>
                  <a:lnTo>
                    <a:pt x="3084576" y="0"/>
                  </a:lnTo>
                </a:path>
                <a:path extrusionOk="0" h="2056129" w="3084829">
                  <a:moveTo>
                    <a:pt x="0" y="0"/>
                  </a:moveTo>
                  <a:lnTo>
                    <a:pt x="0" y="2055876"/>
                  </a:lnTo>
                </a:path>
                <a:path extrusionOk="0" h="2056129" w="3084829">
                  <a:moveTo>
                    <a:pt x="0" y="2055876"/>
                  </a:moveTo>
                  <a:lnTo>
                    <a:pt x="3084576" y="2055876"/>
                  </a:lnTo>
                </a:path>
                <a:path extrusionOk="0" h="2056129" w="3084829">
                  <a:moveTo>
                    <a:pt x="3084576" y="2055876"/>
                  </a:moveTo>
                  <a:lnTo>
                    <a:pt x="308457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64"/>
          <p:cNvSpPr/>
          <p:nvPr/>
        </p:nvSpPr>
        <p:spPr>
          <a:xfrm>
            <a:off x="4224239" y="2664398"/>
            <a:ext cx="171450" cy="0"/>
          </a:xfrm>
          <a:custGeom>
            <a:rect b="b" l="l" r="r" t="t"/>
            <a:pathLst>
              <a:path extrusionOk="0" h="120000" w="171450">
                <a:moveTo>
                  <a:pt x="0" y="0"/>
                </a:moveTo>
                <a:lnTo>
                  <a:pt x="171350" y="0"/>
                </a:lnTo>
              </a:path>
            </a:pathLst>
          </a:custGeom>
          <a:noFill/>
          <a:ln cap="flat" cmpd="sng" w="11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4571039" y="2429973"/>
            <a:ext cx="110489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64"/>
          <p:cNvSpPr txBox="1"/>
          <p:nvPr/>
        </p:nvSpPr>
        <p:spPr>
          <a:xfrm>
            <a:off x="4230644" y="2660752"/>
            <a:ext cx="17081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64"/>
          <p:cNvSpPr txBox="1"/>
          <p:nvPr/>
        </p:nvSpPr>
        <p:spPr>
          <a:xfrm>
            <a:off x="4226597" y="2260296"/>
            <a:ext cx="17081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4527043" y="2627939"/>
            <a:ext cx="10096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2603296" y="2627939"/>
            <a:ext cx="13398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	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64"/>
          <p:cNvSpPr txBox="1"/>
          <p:nvPr/>
        </p:nvSpPr>
        <p:spPr>
          <a:xfrm>
            <a:off x="2326055" y="2439021"/>
            <a:ext cx="226949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64"/>
          <p:cNvSpPr txBox="1"/>
          <p:nvPr/>
        </p:nvSpPr>
        <p:spPr>
          <a:xfrm>
            <a:off x="950467" y="3000690"/>
            <a:ext cx="4309110" cy="8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 centered on (0,0) is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14780" marR="0" rtl="0" algn="l">
              <a:lnSpc>
                <a:spcPct val="9326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74495" marR="0" rtl="0" algn="l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y	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64"/>
          <p:cNvSpPr txBox="1"/>
          <p:nvPr/>
        </p:nvSpPr>
        <p:spPr>
          <a:xfrm>
            <a:off x="5651366" y="5040937"/>
            <a:ext cx="1628775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50800" marR="0" rtl="0" algn="l">
              <a:lnSpc>
                <a:spcPct val="93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430" marR="0" rtl="0" algn="l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	x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1631027" y="5040937"/>
            <a:ext cx="403352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88900" marR="0" rtl="0" algn="l">
              <a:lnSpc>
                <a:spcPct val="93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0995" marR="0" rtl="0" algn="l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k	y	x	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64"/>
          <p:cNvSpPr txBox="1"/>
          <p:nvPr/>
        </p:nvSpPr>
        <p:spPr>
          <a:xfrm>
            <a:off x="2812141" y="5574337"/>
            <a:ext cx="1476375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ctr">
              <a:lnSpc>
                <a:spcPct val="93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ctr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5"/>
          <p:cNvSpPr txBox="1"/>
          <p:nvPr/>
        </p:nvSpPr>
        <p:spPr>
          <a:xfrm>
            <a:off x="620268" y="1740154"/>
            <a:ext cx="780351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Calculate the initial value of decision parameter in region 2 using the last point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calculated in region 1 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5"/>
          <p:cNvSpPr txBox="1"/>
          <p:nvPr/>
        </p:nvSpPr>
        <p:spPr>
          <a:xfrm>
            <a:off x="620268" y="2533014"/>
            <a:ext cx="7717155" cy="38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342900" lvl="0" marL="381000" marR="43180" rtl="0" algn="l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At each 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in region 2, starting at k = 0, perform the following test: If p2k&gt;0, the next point along the  ellipse centered on (0,0) is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and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963167" y="3484245"/>
            <a:ext cx="406463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the next point along the ellipse is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and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5"/>
          <p:cNvSpPr txBox="1"/>
          <p:nvPr/>
        </p:nvSpPr>
        <p:spPr>
          <a:xfrm>
            <a:off x="607568" y="4276725"/>
            <a:ext cx="7682865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same incremental calculations for x and y as in region 1.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6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symmetry points in the other three quadrants.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93700" marR="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6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each calculated pixel position (x,y) onto the elliptical path centered on (x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plot the co-ordinate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3700" marR="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5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x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= y+ y</a:t>
            </a:r>
            <a:r>
              <a:rPr baseline="-25000" lang="en-US" sz="12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-25000" sz="12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 startAt="8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steps for region 1 until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5"/>
          <p:cNvSpPr/>
          <p:nvPr/>
        </p:nvSpPr>
        <p:spPr>
          <a:xfrm>
            <a:off x="4301656" y="2278031"/>
            <a:ext cx="134620" cy="0"/>
          </a:xfrm>
          <a:custGeom>
            <a:rect b="b" l="l" r="r" t="t"/>
            <a:pathLst>
              <a:path extrusionOk="0" h="120000" w="134620">
                <a:moveTo>
                  <a:pt x="0" y="0"/>
                </a:moveTo>
                <a:lnTo>
                  <a:pt x="13447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5"/>
          <p:cNvSpPr txBox="1"/>
          <p:nvPr/>
        </p:nvSpPr>
        <p:spPr>
          <a:xfrm>
            <a:off x="3107877" y="2246285"/>
            <a:ext cx="92710" cy="18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65"/>
          <p:cNvSpPr txBox="1"/>
          <p:nvPr/>
        </p:nvSpPr>
        <p:spPr>
          <a:xfrm>
            <a:off x="4633743" y="2097425"/>
            <a:ext cx="175450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50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8925" marR="0" rtl="0" algn="l">
              <a:lnSpc>
                <a:spcPct val="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65"/>
          <p:cNvSpPr txBox="1"/>
          <p:nvPr/>
        </p:nvSpPr>
        <p:spPr>
          <a:xfrm>
            <a:off x="4451138" y="2116041"/>
            <a:ext cx="113664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1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66" name="Google Shape;766;p65"/>
          <p:cNvSpPr txBox="1"/>
          <p:nvPr/>
        </p:nvSpPr>
        <p:spPr>
          <a:xfrm>
            <a:off x="4278546" y="2271979"/>
            <a:ext cx="311785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262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67" name="Google Shape;767;p65"/>
          <p:cNvSpPr txBox="1"/>
          <p:nvPr/>
        </p:nvSpPr>
        <p:spPr>
          <a:xfrm>
            <a:off x="4274928" y="1821439"/>
            <a:ext cx="389890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lang="en-US" sz="2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65"/>
          <p:cNvSpPr txBox="1"/>
          <p:nvPr/>
        </p:nvSpPr>
        <p:spPr>
          <a:xfrm>
            <a:off x="3636223" y="2153256"/>
            <a:ext cx="478790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aseline="-25000" lang="en-US" sz="2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baseline="-25000" lang="en-US" sz="2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65"/>
          <p:cNvSpPr txBox="1"/>
          <p:nvPr/>
        </p:nvSpPr>
        <p:spPr>
          <a:xfrm>
            <a:off x="3777006" y="1972494"/>
            <a:ext cx="113664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1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70" name="Google Shape;770;p65"/>
          <p:cNvSpPr txBox="1"/>
          <p:nvPr/>
        </p:nvSpPr>
        <p:spPr>
          <a:xfrm>
            <a:off x="2842626" y="2097425"/>
            <a:ext cx="1456055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2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baseline="-25000" lang="en-US" sz="2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 sz="1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2568814" y="2986564"/>
            <a:ext cx="1597025" cy="41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65"/>
          <p:cNvSpPr txBox="1"/>
          <p:nvPr/>
        </p:nvSpPr>
        <p:spPr>
          <a:xfrm>
            <a:off x="5840831" y="3204859"/>
            <a:ext cx="11239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65"/>
          <p:cNvSpPr txBox="1"/>
          <p:nvPr/>
        </p:nvSpPr>
        <p:spPr>
          <a:xfrm>
            <a:off x="4182870" y="2986565"/>
            <a:ext cx="1872614" cy="41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65"/>
          <p:cNvSpPr txBox="1"/>
          <p:nvPr/>
        </p:nvSpPr>
        <p:spPr>
          <a:xfrm>
            <a:off x="4746139" y="3204859"/>
            <a:ext cx="688975" cy="25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65"/>
          <p:cNvSpPr txBox="1"/>
          <p:nvPr/>
        </p:nvSpPr>
        <p:spPr>
          <a:xfrm>
            <a:off x="5130186" y="3825694"/>
            <a:ext cx="1882139" cy="43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2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65"/>
          <p:cNvSpPr txBox="1"/>
          <p:nvPr/>
        </p:nvSpPr>
        <p:spPr>
          <a:xfrm>
            <a:off x="2264020" y="3825694"/>
            <a:ext cx="2592705" cy="43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65"/>
          <p:cNvSpPr txBox="1"/>
          <p:nvPr/>
        </p:nvSpPr>
        <p:spPr>
          <a:xfrm>
            <a:off x="2653213" y="4053594"/>
            <a:ext cx="4257040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y	k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	k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65"/>
          <p:cNvSpPr txBox="1"/>
          <p:nvPr/>
        </p:nvSpPr>
        <p:spPr>
          <a:xfrm>
            <a:off x="1745341" y="5650537"/>
            <a:ext cx="1476375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ctr">
              <a:lnSpc>
                <a:spcPct val="93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ctr">
              <a:lnSpc>
                <a:spcPct val="7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x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9" name="Google Shape;77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483" y="2895600"/>
            <a:ext cx="1345692" cy="184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1" y="127393"/>
            <a:ext cx="8752114" cy="663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"/>
          <p:cNvSpPr txBox="1"/>
          <p:nvPr/>
        </p:nvSpPr>
        <p:spPr>
          <a:xfrm>
            <a:off x="535940" y="1607261"/>
            <a:ext cx="75565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 the ellipse with parameter 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=8 and  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=6 in first quadrant.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5" name="Google Shape;785;p66"/>
          <p:cNvGrpSpPr/>
          <p:nvPr/>
        </p:nvGrpSpPr>
        <p:grpSpPr>
          <a:xfrm>
            <a:off x="437387" y="3191255"/>
            <a:ext cx="8269223" cy="2599945"/>
            <a:chOff x="437387" y="3191255"/>
            <a:chExt cx="8269223" cy="2599945"/>
          </a:xfrm>
        </p:grpSpPr>
        <p:pic>
          <p:nvPicPr>
            <p:cNvPr id="786" name="Google Shape;786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87" y="3191255"/>
              <a:ext cx="8269223" cy="1609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Google Shape;787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599" y="4572000"/>
              <a:ext cx="5925311" cy="1219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8" y="1957549"/>
            <a:ext cx="7489965" cy="3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69" y="1268855"/>
            <a:ext cx="7642370" cy="12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27" y="3324280"/>
            <a:ext cx="7593528" cy="213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596" y="1743606"/>
            <a:ext cx="5091628" cy="415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0"/>
          <p:cNvSpPr txBox="1"/>
          <p:nvPr>
            <p:ph type="title"/>
          </p:nvPr>
        </p:nvSpPr>
        <p:spPr>
          <a:xfrm>
            <a:off x="2172080" y="461899"/>
            <a:ext cx="480187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Filled Area Primitives</a:t>
            </a:r>
            <a:endParaRPr/>
          </a:p>
        </p:txBody>
      </p:sp>
      <p:sp>
        <p:nvSpPr>
          <p:cNvPr id="809" name="Google Shape;809;p70"/>
          <p:cNvSpPr txBox="1"/>
          <p:nvPr/>
        </p:nvSpPr>
        <p:spPr>
          <a:xfrm>
            <a:off x="535940" y="1506226"/>
            <a:ext cx="7396480" cy="206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basic approaches for area filling: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determining overlap intervals for scan lines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419734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given interior position and filling  outwards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1"/>
          <p:cNvSpPr txBox="1"/>
          <p:nvPr>
            <p:ph type="title"/>
          </p:nvPr>
        </p:nvSpPr>
        <p:spPr>
          <a:xfrm>
            <a:off x="677062" y="461899"/>
            <a:ext cx="7782559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Line Polygon Filled Algorithm</a:t>
            </a:r>
            <a:endParaRPr/>
          </a:p>
        </p:txBody>
      </p:sp>
      <p:sp>
        <p:nvSpPr>
          <p:cNvPr id="815" name="Google Shape;815;p71"/>
          <p:cNvSpPr txBox="1"/>
          <p:nvPr/>
        </p:nvSpPr>
        <p:spPr>
          <a:xfrm>
            <a:off x="535940" y="1607261"/>
            <a:ext cx="7945120" cy="314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97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 points of scan line with the  polygon edge are calculated.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are sorted from left to right.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frame buffer position between  each intersection pair are set by specified  color.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600200"/>
            <a:ext cx="6949440" cy="452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3"/>
          <p:cNvSpPr txBox="1"/>
          <p:nvPr/>
        </p:nvSpPr>
        <p:spPr>
          <a:xfrm>
            <a:off x="535940" y="1607261"/>
            <a:ext cx="7842250" cy="1002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scan line pass through vertex, intersect two  polygon edges.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0151"/>
            <a:ext cx="8229600" cy="388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4"/>
          <p:cNvSpPr txBox="1"/>
          <p:nvPr/>
        </p:nvSpPr>
        <p:spPr>
          <a:xfrm>
            <a:off x="535940" y="1506226"/>
            <a:ext cx="7477125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line y’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 even number of edges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270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pairs of intersection points correctly find the  interior span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line 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 an odd number of edges(5)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count the vertex intersection as only one  point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5"/>
          <p:cNvSpPr txBox="1"/>
          <p:nvPr>
            <p:ph type="title"/>
          </p:nvPr>
        </p:nvSpPr>
        <p:spPr>
          <a:xfrm>
            <a:off x="957478" y="461899"/>
            <a:ext cx="722503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distinguish these cases?</a:t>
            </a:r>
            <a:endParaRPr/>
          </a:p>
        </p:txBody>
      </p:sp>
      <p:sp>
        <p:nvSpPr>
          <p:cNvPr id="837" name="Google Shape;837;p75"/>
          <p:cNvSpPr txBox="1"/>
          <p:nvPr/>
        </p:nvSpPr>
        <p:spPr>
          <a:xfrm>
            <a:off x="535940" y="1506226"/>
            <a:ext cx="7880984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line 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Intersecting edges are on the opposite side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line y’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Intersecting edges are on the same side.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tracing around the boundary,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endpoint y values of two consecutive edges  monotonically increases or decreases count  middle vertex as single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764790" y="141605"/>
            <a:ext cx="34150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DDA Algorithm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-15240" y="873760"/>
            <a:ext cx="5560060" cy="6044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Differential Analyzer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the line at unit intervals in one coordinate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82867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corresponding integer values  nearest the line path in another co-ordinate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82867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digital differential analyzer (DDA) is a scan-conversion line algorithm based on calculating either Δy or Δx, using Δy=mΔx or Δx= Δy/m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499" y="1447800"/>
            <a:ext cx="256184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6"/>
          <p:cNvSpPr txBox="1"/>
          <p:nvPr>
            <p:ph type="title"/>
          </p:nvPr>
        </p:nvSpPr>
        <p:spPr>
          <a:xfrm>
            <a:off x="2733294" y="461899"/>
            <a:ext cx="36772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pic>
        <p:nvPicPr>
          <p:cNvPr id="843" name="Google Shape;84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19" y="1590830"/>
            <a:ext cx="8638574" cy="16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429000"/>
            <a:ext cx="8229600" cy="293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99" y="1855019"/>
            <a:ext cx="7275194" cy="370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8"/>
          <p:cNvSpPr txBox="1"/>
          <p:nvPr/>
        </p:nvSpPr>
        <p:spPr>
          <a:xfrm>
            <a:off x="535940" y="1607261"/>
            <a:ext cx="7695565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determining edge intersection, we can set  up incremental set up calculation using fact  that slope of edge is constant.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5" name="Google Shape;85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04" y="3429280"/>
            <a:ext cx="7777611" cy="282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86" y="1819275"/>
            <a:ext cx="8448067" cy="414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12" y="2278277"/>
            <a:ext cx="7766775" cy="328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1"/>
          <p:cNvSpPr txBox="1"/>
          <p:nvPr>
            <p:ph type="title"/>
          </p:nvPr>
        </p:nvSpPr>
        <p:spPr>
          <a:xfrm>
            <a:off x="2438273" y="461899"/>
            <a:ext cx="4267453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Outside test</a:t>
            </a:r>
            <a:endParaRPr/>
          </a:p>
        </p:txBody>
      </p:sp>
      <p:sp>
        <p:nvSpPr>
          <p:cNvPr id="871" name="Google Shape;871;p81"/>
          <p:cNvSpPr txBox="1"/>
          <p:nvPr/>
        </p:nvSpPr>
        <p:spPr>
          <a:xfrm>
            <a:off x="535940" y="1506226"/>
            <a:ext cx="6709409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Even rule: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edge means interior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zero winding number rule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zero winding number means interior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99" y="1524000"/>
            <a:ext cx="7168500" cy="442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 txBox="1"/>
          <p:nvPr>
            <p:ph type="title"/>
          </p:nvPr>
        </p:nvSpPr>
        <p:spPr>
          <a:xfrm>
            <a:off x="1365885" y="461899"/>
            <a:ext cx="64115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line fill for Curved Area</a:t>
            </a:r>
            <a:endParaRPr/>
          </a:p>
        </p:txBody>
      </p:sp>
      <p:sp>
        <p:nvSpPr>
          <p:cNvPr id="882" name="Google Shape;882;p83"/>
          <p:cNvSpPr txBox="1"/>
          <p:nvPr/>
        </p:nvSpPr>
        <p:spPr>
          <a:xfrm>
            <a:off x="535940" y="1607261"/>
            <a:ext cx="7905750" cy="314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243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more works than polygon filling due  to non-linear boundary.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calculate the scan line intersection and fill  all the interior points.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61785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Symmetries between the quadrant can be  used to reduce the calculation.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4"/>
          <p:cNvSpPr txBox="1"/>
          <p:nvPr>
            <p:ph type="title"/>
          </p:nvPr>
        </p:nvSpPr>
        <p:spPr>
          <a:xfrm>
            <a:off x="1952625" y="461899"/>
            <a:ext cx="52330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fill algorithm</a:t>
            </a:r>
            <a:endParaRPr/>
          </a:p>
        </p:txBody>
      </p:sp>
      <p:sp>
        <p:nvSpPr>
          <p:cNvPr id="888" name="Google Shape;888;p84"/>
          <p:cNvSpPr txBox="1"/>
          <p:nvPr/>
        </p:nvSpPr>
        <p:spPr>
          <a:xfrm>
            <a:off x="535940" y="1607261"/>
            <a:ext cx="7788275" cy="310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the region starting from the interior point  until the appropriate color boundary is  reached.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connected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connected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51" y="1895176"/>
            <a:ext cx="7475090" cy="350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56741" y="528574"/>
            <a:ext cx="64389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DDA Algorithm (left to right)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45668" y="1764233"/>
            <a:ext cx="110934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45668" y="2632135"/>
            <a:ext cx="5629275" cy="91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|m|&lt;1 (|Δy|&lt; |Δx|)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line at unit interval in x co-ordinate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45668" y="3912096"/>
            <a:ext cx="5634355" cy="912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|m|&gt;1 (|Δy|&gt; |Δx|)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line at unit interval in y co-ordinate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833977" y="2124641"/>
            <a:ext cx="1012825" cy="0"/>
          </a:xfrm>
          <a:custGeom>
            <a:rect b="b" l="l" r="r" t="t"/>
            <a:pathLst>
              <a:path extrusionOk="0" h="120000" w="1012825">
                <a:moveTo>
                  <a:pt x="0" y="0"/>
                </a:moveTo>
                <a:lnTo>
                  <a:pt x="1012467" y="0"/>
                </a:lnTo>
              </a:path>
            </a:pathLst>
          </a:custGeom>
          <a:noFill/>
          <a:ln cap="flat" cmpd="sng" w="10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152775" y="2124641"/>
            <a:ext cx="345440" cy="0"/>
          </a:xfrm>
          <a:custGeom>
            <a:rect b="b" l="l" r="r" t="t"/>
            <a:pathLst>
              <a:path extrusionOk="0" h="120000" w="345439">
                <a:moveTo>
                  <a:pt x="0" y="0"/>
                </a:moveTo>
                <a:lnTo>
                  <a:pt x="345135" y="0"/>
                </a:lnTo>
              </a:path>
            </a:pathLst>
          </a:custGeom>
          <a:noFill/>
          <a:ln cap="flat" cmpd="sng" w="10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161819" y="2120260"/>
            <a:ext cx="329565" cy="33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885381" y="1759953"/>
            <a:ext cx="629285" cy="33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846439" y="2183691"/>
            <a:ext cx="963294" cy="33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291409" y="1822858"/>
            <a:ext cx="1536065" cy="33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30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413512" y="3568694"/>
            <a:ext cx="49149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33044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oto Sans Symbols"/>
              <a:buChar char="+"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248944" y="3647182"/>
            <a:ext cx="1115695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6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36452" y="5222157"/>
            <a:ext cx="215900" cy="0"/>
          </a:xfrm>
          <a:custGeom>
            <a:rect b="b" l="l" r="r" t="t"/>
            <a:pathLst>
              <a:path extrusionOk="0" h="120000" w="215900">
                <a:moveTo>
                  <a:pt x="0" y="0"/>
                </a:moveTo>
                <a:lnTo>
                  <a:pt x="215841" y="0"/>
                </a:lnTo>
              </a:path>
            </a:pathLst>
          </a:custGeom>
          <a:noFill/>
          <a:ln cap="flat" cmpd="sng" w="10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205202" y="4797715"/>
            <a:ext cx="4781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8284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99089" y="5079885"/>
            <a:ext cx="90233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504001" y="3568691"/>
            <a:ext cx="2139950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2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077673" y="5216676"/>
            <a:ext cx="10541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337341" y="5216676"/>
            <a:ext cx="309245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528907" y="5016506"/>
            <a:ext cx="2127885" cy="3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342" y="1156569"/>
            <a:ext cx="256184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6"/>
          <p:cNvSpPr txBox="1"/>
          <p:nvPr>
            <p:ph type="title"/>
          </p:nvPr>
        </p:nvSpPr>
        <p:spPr>
          <a:xfrm>
            <a:off x="3161538" y="461899"/>
            <a:ext cx="28200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connected</a:t>
            </a:r>
            <a:endParaRPr/>
          </a:p>
        </p:txBody>
      </p:sp>
      <p:pic>
        <p:nvPicPr>
          <p:cNvPr id="899" name="Google Shape;89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90" y="1679353"/>
            <a:ext cx="7828754" cy="427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7"/>
          <p:cNvSpPr txBox="1"/>
          <p:nvPr>
            <p:ph type="title"/>
          </p:nvPr>
        </p:nvSpPr>
        <p:spPr>
          <a:xfrm>
            <a:off x="3161538" y="461899"/>
            <a:ext cx="28200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connected</a:t>
            </a:r>
            <a:endParaRPr/>
          </a:p>
        </p:txBody>
      </p:sp>
      <p:pic>
        <p:nvPicPr>
          <p:cNvPr id="905" name="Google Shape;90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" y="1640273"/>
            <a:ext cx="7810614" cy="52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8"/>
          <p:cNvSpPr txBox="1"/>
          <p:nvPr>
            <p:ph type="title"/>
          </p:nvPr>
        </p:nvSpPr>
        <p:spPr>
          <a:xfrm>
            <a:off x="701446" y="496950"/>
            <a:ext cx="773810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Using 4 connected flood fill algorithm</a:t>
            </a:r>
            <a:endParaRPr sz="4000"/>
          </a:p>
        </p:txBody>
      </p:sp>
      <p:pic>
        <p:nvPicPr>
          <p:cNvPr id="911" name="Google Shape;91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865" y="2039743"/>
            <a:ext cx="6929424" cy="366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356741" y="528574"/>
            <a:ext cx="64395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DDA Algorithm (right to left)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45668" y="1764233"/>
            <a:ext cx="110934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45668" y="2632135"/>
            <a:ext cx="5629275" cy="91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|m|&lt;1 (|Δy|&lt; |Δx|)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line at unit interval in x co-ordinate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45668" y="3912096"/>
            <a:ext cx="5634355" cy="912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|m|&gt;1 (|Δy|&gt; |Δx|)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line at unit interval in y co-ordinate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428467" y="3568694"/>
            <a:ext cx="48514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27965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oto Sans Symbols"/>
              <a:buChar char="−"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261672" y="3647182"/>
            <a:ext cx="111760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6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6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432227" y="5222157"/>
            <a:ext cx="216535" cy="0"/>
          </a:xfrm>
          <a:custGeom>
            <a:rect b="b" l="l" r="r" t="t"/>
            <a:pathLst>
              <a:path extrusionOk="0" h="120000" w="216535">
                <a:moveTo>
                  <a:pt x="0" y="0"/>
                </a:moveTo>
                <a:lnTo>
                  <a:pt x="216355" y="0"/>
                </a:lnTo>
              </a:path>
            </a:pathLst>
          </a:custGeom>
          <a:noFill/>
          <a:ln cap="flat" cmpd="sng" w="10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205202" y="4797715"/>
            <a:ext cx="47434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-25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299089" y="5079885"/>
            <a:ext cx="90233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0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500033" y="3588504"/>
            <a:ext cx="2143125" cy="35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lang="en-US" sz="18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aseline="-25000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5990527" y="5216674"/>
            <a:ext cx="105410" cy="235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250189" y="5216674"/>
            <a:ext cx="308610" cy="235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40515" y="5016491"/>
            <a:ext cx="2329815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946717" y="2115350"/>
            <a:ext cx="1080135" cy="0"/>
          </a:xfrm>
          <a:custGeom>
            <a:rect b="b" l="l" r="r" t="t"/>
            <a:pathLst>
              <a:path extrusionOk="0" h="120000" w="1080135">
                <a:moveTo>
                  <a:pt x="0" y="0"/>
                </a:moveTo>
                <a:lnTo>
                  <a:pt x="1079978" y="0"/>
                </a:lnTo>
              </a:path>
            </a:pathLst>
          </a:custGeom>
          <a:noFill/>
          <a:ln cap="flat" cmpd="sng" w="11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353452" y="2115350"/>
            <a:ext cx="368300" cy="0"/>
          </a:xfrm>
          <a:custGeom>
            <a:rect b="b" l="l" r="r" t="t"/>
            <a:pathLst>
              <a:path extrusionOk="0" h="120000" w="368300">
                <a:moveTo>
                  <a:pt x="0" y="0"/>
                </a:moveTo>
                <a:lnTo>
                  <a:pt x="368149" y="0"/>
                </a:lnTo>
              </a:path>
            </a:pathLst>
          </a:custGeom>
          <a:noFill/>
          <a:ln cap="flat" cmpd="sng" w="11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363946" y="2111525"/>
            <a:ext cx="34988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4070769" y="1727144"/>
            <a:ext cx="66611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2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962549" y="2179194"/>
            <a:ext cx="102235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2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370511" y="1794252"/>
            <a:ext cx="163385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aseline="-25000" lang="en-US" sz="32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30000" i="1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aseline="30000" lang="en-US" sz="32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2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