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61E636-0D76-4737-9559-EDC9FDD91080}">
  <a:tblStyle styleId="{3261E636-0D76-4737-9559-EDC9FDD910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595370" y="2517140"/>
            <a:ext cx="195325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986279" y="3919220"/>
            <a:ext cx="517144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113789" y="223520"/>
            <a:ext cx="691642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87020" y="2131724"/>
            <a:ext cx="7076440" cy="45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113789" y="223520"/>
            <a:ext cx="691642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113789" y="223520"/>
            <a:ext cx="691642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13789" y="223520"/>
            <a:ext cx="691642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87020" y="2131724"/>
            <a:ext cx="7076440" cy="45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3595370" y="2517140"/>
            <a:ext cx="20434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II</a:t>
            </a:r>
            <a:endParaRPr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1986279" y="3919220"/>
            <a:ext cx="517144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690370" lvl="0" marL="170307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conversion and Output  Primitives</a:t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546100" y="284479"/>
            <a:ext cx="8043545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" lvl="0" marL="349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Ex. 1 Consider a line from (0,0) to (6,7).  Use DDA algorithm to rasterize this line</a:t>
            </a:r>
            <a:endParaRPr sz="3600"/>
          </a:p>
        </p:txBody>
      </p:sp>
      <p:sp>
        <p:nvSpPr>
          <p:cNvPr id="112" name="Google Shape;112;p16"/>
          <p:cNvSpPr txBox="1"/>
          <p:nvPr/>
        </p:nvSpPr>
        <p:spPr>
          <a:xfrm>
            <a:off x="304800" y="1548128"/>
            <a:ext cx="81534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25400" marR="90296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 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=(0,0)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002664" rtl="0" algn="l">
              <a:lnSpc>
                <a:spcPct val="1076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=(6,7)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002664" rtl="0" algn="l">
              <a:lnSpc>
                <a:spcPct val="1076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dx=6-0=6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002664" rtl="0" algn="l">
              <a:lnSpc>
                <a:spcPct val="1076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dy=7-0=7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Length=7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7780" rtl="0" algn="l">
              <a:lnSpc>
                <a:spcPct val="1006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          x=6/7=0.857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7780" rtl="0" algn="l">
              <a:lnSpc>
                <a:spcPct val="1006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Δy=7/7=1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279015" rtl="0" algn="l">
              <a:lnSpc>
                <a:spcPct val="1006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x=0  y=0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724150" y="360679"/>
            <a:ext cx="369125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Plotting begins</a:t>
            </a:r>
            <a:endParaRPr sz="4400"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1838958" y="1300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607200"/>
                <a:gridCol w="3432225"/>
                <a:gridCol w="1665075"/>
                <a:gridCol w="609925"/>
              </a:tblGrid>
              <a:tr h="325500"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Setpixel(x,y)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(0,0)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(1,1)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0.857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727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(2,2)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1.714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(3,3)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2.571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209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(3,4)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3.428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/>
                </a:tc>
              </a:tr>
              <a:tr h="31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(4,5)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4.285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(5,6)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5.142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(6,7)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5.999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/>
                </a:tc>
              </a:tr>
              <a:tr h="31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095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20" name="Google Shape;120;p17"/>
          <p:cNvSpPr/>
          <p:nvPr/>
        </p:nvSpPr>
        <p:spPr>
          <a:xfrm>
            <a:off x="2122170" y="1295400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717290" y="1295400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494529" y="1295400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122170" y="1621789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717290" y="1621789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494529" y="1621789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418589" y="497840"/>
            <a:ext cx="62972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Results of DDA	algorithm</a:t>
            </a:r>
            <a:endParaRPr sz="4400"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961" y="1859003"/>
            <a:ext cx="5589880" cy="4205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175000" y="497840"/>
            <a:ext cx="278955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Drawbacks</a:t>
            </a:r>
            <a:endParaRPr sz="4400"/>
          </a:p>
        </p:txBody>
      </p:sp>
      <p:sp>
        <p:nvSpPr>
          <p:cNvPr id="140" name="Google Shape;140;p19"/>
          <p:cNvSpPr txBox="1"/>
          <p:nvPr/>
        </p:nvSpPr>
        <p:spPr>
          <a:xfrm>
            <a:off x="535940" y="1633220"/>
            <a:ext cx="7424420" cy="159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fast, accumulation of round of  error may drift the long line segments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Rounding off is time consuming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1653539" y="10159"/>
            <a:ext cx="583374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33879" lvl="0" marL="184657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Bresenham’s line drawing  Algorithm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535940" y="1633220"/>
            <a:ext cx="8059420" cy="3615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397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determines which points in an n-dimensional  raster should be plotted to form approximate  straight line between two points.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99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chooses the integer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corresponding to the  pixel center that is closest to the ideal (fractional) 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same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on successive columns y can  remain the same or increase by 1.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upon the slope of the line.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85" y="251459"/>
            <a:ext cx="8720244" cy="6377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024" y="839469"/>
            <a:ext cx="6773685" cy="5609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86409"/>
            <a:ext cx="531822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5113" y="1524000"/>
            <a:ext cx="3850164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3"/>
          <p:cNvGrpSpPr/>
          <p:nvPr/>
        </p:nvGrpSpPr>
        <p:grpSpPr>
          <a:xfrm>
            <a:off x="228600" y="2057400"/>
            <a:ext cx="8915400" cy="4343400"/>
            <a:chOff x="228600" y="2057400"/>
            <a:chExt cx="8915400" cy="4343400"/>
          </a:xfrm>
        </p:grpSpPr>
        <p:pic>
          <p:nvPicPr>
            <p:cNvPr id="167" name="Google Shape;167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0" y="2057400"/>
              <a:ext cx="8915400" cy="220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600" y="4114800"/>
              <a:ext cx="8915400" cy="228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696" y="1487024"/>
            <a:ext cx="7324835" cy="456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79880"/>
            <a:ext cx="7465625" cy="409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1744979" y="497840"/>
            <a:ext cx="5646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Line drawing	algorithm</a:t>
            </a:r>
            <a:endParaRPr sz="4400"/>
          </a:p>
        </p:txBody>
      </p:sp>
      <p:sp>
        <p:nvSpPr>
          <p:cNvPr id="56" name="Google Shape;56;p8"/>
          <p:cNvSpPr txBox="1"/>
          <p:nvPr/>
        </p:nvSpPr>
        <p:spPr>
          <a:xfrm>
            <a:off x="535940" y="1583690"/>
            <a:ext cx="7989570" cy="432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342900" lvl="0" marL="355600" marR="167005" rtl="0" algn="just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screen is divided into rows and  columns.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intersection area is known as pixel.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9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of determining which combination  of pixels provide the best approximation of  a desired line is known as Rasterization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00355" rtl="0" algn="just">
              <a:lnSpc>
                <a:spcPct val="107812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Rasterization is combined with rendering  of the picture in scan line order, then it is  known as scan conversion.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2227"/>
            <a:ext cx="7594767" cy="430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8796130" cy="107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7"/>
          <p:cNvGrpSpPr/>
          <p:nvPr/>
        </p:nvGrpSpPr>
        <p:grpSpPr>
          <a:xfrm>
            <a:off x="208721" y="1772708"/>
            <a:ext cx="8065604" cy="1927960"/>
            <a:chOff x="208721" y="1772708"/>
            <a:chExt cx="8065604" cy="1927960"/>
          </a:xfrm>
        </p:grpSpPr>
        <p:pic>
          <p:nvPicPr>
            <p:cNvPr id="194" name="Google Shape;194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442" y="1772708"/>
              <a:ext cx="7129988" cy="784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8721" y="2590799"/>
              <a:ext cx="8065604" cy="11098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6" name="Google Shape;19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154" y="3834384"/>
            <a:ext cx="7873533" cy="212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685800"/>
            <a:ext cx="893772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330" y="2163535"/>
            <a:ext cx="6306760" cy="34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4009" y="2856271"/>
            <a:ext cx="2605568" cy="35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306" y="3517231"/>
            <a:ext cx="5180848" cy="90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4476" y="4569883"/>
            <a:ext cx="3590236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604" y="5196840"/>
            <a:ext cx="595343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1113789" y="223520"/>
            <a:ext cx="691642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045969" lvl="0" marL="23291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Generalized algorithm for all  quadrants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904239" y="1535429"/>
            <a:ext cx="5702935" cy="427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25400" marR="266573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variable  x=x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3265170" rtl="0" algn="l">
              <a:lnSpc>
                <a:spcPct val="134062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dx=abs(x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dy=abs (y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974340" rtl="0" algn="l">
              <a:lnSpc>
                <a:spcPct val="13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=Sign 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S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Sign (y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length of the line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535940" y="236220"/>
            <a:ext cx="2804795" cy="596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1146810" rtl="0" algn="just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dy &gt; dx  then,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1760" lvl="0" marL="927100" marR="528320" rtl="0" algn="just">
              <a:lnSpc>
                <a:spcPct val="110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= dx  dx = dy  dy = 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5080" rtl="0" algn="just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= dy  flag = 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5080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= dx  flag = 0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/>
        </p:nvSpPr>
        <p:spPr>
          <a:xfrm>
            <a:off x="8385809" y="6295722"/>
            <a:ext cx="2235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535940" y="6363096"/>
            <a:ext cx="162941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3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endwhile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510540" y="1027430"/>
            <a:ext cx="3636645" cy="5097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74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38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2dy-dx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913764" rtl="0" algn="l">
              <a:lnSpc>
                <a:spcPct val="1206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setpixel (x,y)  for i=1 to steps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(P </a:t>
            </a:r>
            <a:r>
              <a:rPr baseline="-25000" lang="en-US" sz="38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=&gt;0)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5095" marR="0" rtl="0" algn="l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y+1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8890" marR="0" rtl="0" algn="l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+ S </a:t>
            </a:r>
            <a:r>
              <a:rPr baseline="-25000" lang="en-US" sz="38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aseline="-25000" sz="38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29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aseline="-25000" lang="en-US" sz="38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 </a:t>
            </a:r>
            <a:r>
              <a:rPr baseline="-25000" lang="en-US" sz="38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+2dy- 2dx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535940" y="158750"/>
            <a:ext cx="2609215" cy="5966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1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flag = 1 then  y = y	+1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7820" lvl="0" marL="12700" marR="1383665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 else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445134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+ Sx  y= 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5244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= Pk + 2dy  Setpixel (x,y)  next i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33"/>
          <p:cNvSpPr txBox="1"/>
          <p:nvPr>
            <p:ph type="title"/>
          </p:nvPr>
        </p:nvSpPr>
        <p:spPr>
          <a:xfrm>
            <a:off x="861060" y="223520"/>
            <a:ext cx="74136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9718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Bresenham’s algorithm to  rasterize	a	line	from (0,0) to	(6,7)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523240" y="1548129"/>
            <a:ext cx="4579620" cy="44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25400" marR="96011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Initializations 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)=(0,0);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)=(6,7)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dx=abs(6-0)= 6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875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dy=abs (7-0) =7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=Sign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 +1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Sign (y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+1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7780" rtl="0" algn="l">
              <a:lnSpc>
                <a:spcPct val="117499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(length of the line) = 7  flag = 1, dx = 7, dy = 6, 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=5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4"/>
          <p:cNvSpPr txBox="1"/>
          <p:nvPr>
            <p:ph type="title"/>
          </p:nvPr>
        </p:nvSpPr>
        <p:spPr>
          <a:xfrm>
            <a:off x="2724150" y="208279"/>
            <a:ext cx="369125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Plotting begins</a:t>
            </a:r>
            <a:endParaRPr sz="4400"/>
          </a:p>
        </p:txBody>
      </p:sp>
      <p:graphicFrame>
        <p:nvGraphicFramePr>
          <p:cNvPr id="248" name="Google Shape;248;p34"/>
          <p:cNvGraphicFramePr/>
          <p:nvPr/>
        </p:nvGraphicFramePr>
        <p:xfrm>
          <a:off x="4572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507375"/>
                <a:gridCol w="2322200"/>
                <a:gridCol w="1657975"/>
                <a:gridCol w="1589400"/>
                <a:gridCol w="911850"/>
              </a:tblGrid>
              <a:tr h="271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Setpixel (x,y)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22630" marR="0" rtl="0" algn="l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aseline="-25000" lang="en-US" sz="13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baseline="-25000"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34925" rtl="0" algn="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9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(0,0)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226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(1,1)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5</a:t>
                      </a:r>
                      <a:endParaRPr/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226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9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(2,2)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3</a:t>
                      </a:r>
                      <a:endParaRPr/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5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226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5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46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1</a:t>
                      </a:r>
                      <a:endParaRPr/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226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(3,4)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-1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226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9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5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(4,5)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11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5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5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226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46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(5,6)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9</a:t>
                      </a:r>
                      <a:endParaRPr/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226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359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5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(6,7)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7</a:t>
                      </a:r>
                      <a:endParaRPr/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5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5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28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2086610" y="497840"/>
            <a:ext cx="4963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Results of algorithm</a:t>
            </a:r>
            <a:endParaRPr sz="4400"/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389" y="1776003"/>
            <a:ext cx="5755349" cy="433076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2819399" y="2257044"/>
            <a:ext cx="4726940" cy="2787396"/>
            <a:chOff x="2819399" y="2257044"/>
            <a:chExt cx="4726940" cy="2787396"/>
          </a:xfrm>
        </p:grpSpPr>
        <p:pic>
          <p:nvPicPr>
            <p:cNvPr id="62" name="Google Shape;6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82389" y="2257044"/>
              <a:ext cx="3663950" cy="2787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9"/>
            <p:cNvSpPr/>
            <p:nvPr/>
          </p:nvSpPr>
          <p:spPr>
            <a:xfrm>
              <a:off x="2819399" y="2895600"/>
              <a:ext cx="2895600" cy="1143000"/>
            </a:xfrm>
            <a:custGeom>
              <a:rect b="b" l="l" r="r" t="t"/>
              <a:pathLst>
                <a:path extrusionOk="0" h="1143000" w="2895600">
                  <a:moveTo>
                    <a:pt x="1752600" y="0"/>
                  </a:moveTo>
                  <a:lnTo>
                    <a:pt x="0" y="762000"/>
                  </a:lnTo>
                </a:path>
                <a:path extrusionOk="0" h="1143000" w="2895600">
                  <a:moveTo>
                    <a:pt x="2514600" y="1143000"/>
                  </a:moveTo>
                  <a:lnTo>
                    <a:pt x="0" y="838200"/>
                  </a:lnTo>
                </a:path>
                <a:path extrusionOk="0" h="1143000" w="2895600">
                  <a:moveTo>
                    <a:pt x="2895600" y="609600"/>
                  </a:moveTo>
                  <a:lnTo>
                    <a:pt x="0" y="838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9"/>
          <p:cNvSpPr txBox="1"/>
          <p:nvPr/>
        </p:nvSpPr>
        <p:spPr>
          <a:xfrm>
            <a:off x="2065020" y="3614420"/>
            <a:ext cx="6311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1113789" y="223520"/>
            <a:ext cx="691642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03729" lvl="0" marL="23863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Bresenhem Circle drawing  Algorithm</a:t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523240" y="1633220"/>
            <a:ext cx="522986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for 1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octant only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209800"/>
            <a:ext cx="4024629" cy="402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706" y="1294130"/>
            <a:ext cx="4001434" cy="416179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497840" y="769620"/>
            <a:ext cx="8098155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 of a circle: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532765" rtl="0" algn="l">
              <a:lnSpc>
                <a:spcPct val="119656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circle is defined as a set of points that  are all the given distance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i="1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i="1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55880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distance relationship is expressed by  the Pythagorean theorem in Cartesian  coordinates as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7340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 – x</a:t>
            </a:r>
            <a:r>
              <a:rPr baseline="-25000" i="1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i="1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(y – y</a:t>
            </a:r>
            <a:r>
              <a:rPr baseline="-25000" i="1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aseline="30000" i="1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r</a:t>
            </a:r>
            <a:r>
              <a:rPr baseline="30000" i="1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9"/>
          <p:cNvSpPr txBox="1"/>
          <p:nvPr>
            <p:ph type="title"/>
          </p:nvPr>
        </p:nvSpPr>
        <p:spPr>
          <a:xfrm>
            <a:off x="1449069" y="497840"/>
            <a:ext cx="62369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Midpoint Circle Algorithm</a:t>
            </a:r>
            <a:endParaRPr sz="4400"/>
          </a:p>
        </p:txBody>
      </p:sp>
      <p:sp>
        <p:nvSpPr>
          <p:cNvPr id="282" name="Google Shape;282;p39"/>
          <p:cNvSpPr txBox="1"/>
          <p:nvPr/>
        </p:nvSpPr>
        <p:spPr>
          <a:xfrm>
            <a:off x="497840" y="1243329"/>
            <a:ext cx="8030209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342900" lvl="0" marL="393700" marR="257175" rtl="0" algn="l">
              <a:lnSpc>
                <a:spcPct val="79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first calculate pixel positions for a circle  centered around the origin (0,0).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17780" rtl="0" algn="l">
              <a:lnSpc>
                <a:spcPct val="799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each calculated position (x,y) is moved to  its proper screen position by adding xc to x and  yc to 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481965" rtl="0" algn="l">
              <a:lnSpc>
                <a:spcPct val="799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	that along the circle section from x=0 to  x=y in the first octant, the slope of the curve  varies from 0 to -1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065" lvl="0" marL="393065" marR="828039" rtl="0" algn="l">
              <a:lnSpc>
                <a:spcPct val="121071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 function around the origin is given by  fcircle(x,y) = x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171450" rtl="0" algn="l">
              <a:lnSpc>
                <a:spcPct val="96071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point (x,y) on the boundary of the circle  satisfies the equation and circle function is zero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033" y="1492090"/>
            <a:ext cx="4986935" cy="395789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535940" y="1176020"/>
            <a:ext cx="8007984" cy="447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578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point in the interior of the circle, the  circle function is negative and for a point  outside the circle, the function is positive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Thus,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105029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fcircle(x,y) &lt; 0 if (x,y) is inside the circle  boundary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fcircle(x,y) = 0 if (x,y) is on the circle boundary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835025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fcircle(x,y) &gt; 0 if (x,y) is outside the circle  boundary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39</a:t>
            </a:r>
            <a:endParaRPr/>
          </a:p>
        </p:txBody>
      </p:sp>
      <p:sp>
        <p:nvSpPr>
          <p:cNvPr id="300" name="Google Shape;300;p42"/>
          <p:cNvSpPr txBox="1"/>
          <p:nvPr>
            <p:ph type="title"/>
          </p:nvPr>
        </p:nvSpPr>
        <p:spPr>
          <a:xfrm>
            <a:off x="1821179" y="276859"/>
            <a:ext cx="5497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Midpoint circle	algorithm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523240" y="951230"/>
            <a:ext cx="7568565" cy="523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-396240" lvl="0" marL="421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the origin as centre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(0,r)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5400" marR="2449830" rtl="0" algn="l">
              <a:lnSpc>
                <a:spcPct val="123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parameter	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=5/4 - r  3.If 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&lt;0 then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+1, 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368300" marR="4281805" rtl="0" algn="l">
              <a:lnSpc>
                <a:spcPct val="12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+ 2x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 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  else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+1, 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398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+ 2x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 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+ 1- 2y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2x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 and 2y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 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240" lvl="0" marL="421005" marR="0" rtl="0" algn="l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symmetry points on seven octants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240" lvl="0" marL="421005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the pixels x=x+ 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y=y+y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240" lvl="0" marL="421005" marR="0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 steps till x&gt;=y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1402080" y="360679"/>
            <a:ext cx="633285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Midpoint ellipse algorithm</a:t>
            </a:r>
            <a:endParaRPr sz="4400"/>
          </a:p>
        </p:txBody>
      </p:sp>
      <p:sp>
        <p:nvSpPr>
          <p:cNvPr id="307" name="Google Shape;307;p43"/>
          <p:cNvSpPr txBox="1"/>
          <p:nvPr/>
        </p:nvSpPr>
        <p:spPr>
          <a:xfrm>
            <a:off x="535940" y="1294129"/>
            <a:ext cx="7563484" cy="1134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342900" lvl="0" marL="355600" marR="5080" rtl="0" algn="l">
              <a:lnSpc>
                <a:spcPct val="7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quarter of an ellipse is divided into two  regions. In region I, the slope on the curve is  greater than –1 while in region II less than –1.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3"/>
          <p:cNvSpPr txBox="1"/>
          <p:nvPr/>
        </p:nvSpPr>
        <p:spPr>
          <a:xfrm>
            <a:off x="510540" y="4555490"/>
            <a:ext cx="7687309" cy="1223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914400" lvl="0" marL="952500" marR="3048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 of an ellipse, 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a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where  a = horizontal radius b = vertical radius,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f(x,y) = 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a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588705"/>
            <a:ext cx="2921351" cy="192104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41</a:t>
            </a:r>
            <a:endParaRPr/>
          </a:p>
        </p:txBody>
      </p:sp>
      <p:sp>
        <p:nvSpPr>
          <p:cNvPr id="316" name="Google Shape;316;p44"/>
          <p:cNvSpPr txBox="1"/>
          <p:nvPr>
            <p:ph type="title"/>
          </p:nvPr>
        </p:nvSpPr>
        <p:spPr>
          <a:xfrm>
            <a:off x="510540" y="1633220"/>
            <a:ext cx="7329805" cy="22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First point in ellipse centered on origin is  (x</a:t>
            </a:r>
            <a:r>
              <a:rPr baseline="-25000" lang="en-US" sz="2775"/>
              <a:t>0</a:t>
            </a:r>
            <a:r>
              <a:rPr lang="en-US" sz="3200"/>
              <a:t>,y</a:t>
            </a:r>
            <a:r>
              <a:rPr baseline="-25000" lang="en-US" sz="2775"/>
              <a:t>0</a:t>
            </a:r>
            <a:r>
              <a:rPr lang="en-US" sz="3200"/>
              <a:t>)= (0,b)</a:t>
            </a:r>
            <a:endParaRPr sz="3200"/>
          </a:p>
          <a:p>
            <a:pPr indent="0" lvl="0" marL="38100" marR="1224280" rtl="0" algn="l">
              <a:lnSpc>
                <a:spcPct val="1206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3200"/>
              <a:t>Initial value of decision parameter  P</a:t>
            </a:r>
            <a:r>
              <a:rPr baseline="-25000" lang="en-US" sz="2775"/>
              <a:t>0</a:t>
            </a:r>
            <a:r>
              <a:rPr lang="en-US" sz="3200"/>
              <a:t>= f(1, b-1/2)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621" y="2998595"/>
            <a:ext cx="5042568" cy="29525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 txBox="1"/>
          <p:nvPr/>
        </p:nvSpPr>
        <p:spPr>
          <a:xfrm>
            <a:off x="1042669" y="1482090"/>
            <a:ext cx="496506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region I (dy/dx &gt; –1),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Prediction-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+1, 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–½)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5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42</a:t>
            </a:r>
            <a:endParaRPr/>
          </a:p>
        </p:txBody>
      </p:sp>
      <p:sp>
        <p:nvSpPr>
          <p:cNvPr id="324" name="Google Shape;324;p45"/>
          <p:cNvSpPr txBox="1"/>
          <p:nvPr/>
        </p:nvSpPr>
        <p:spPr>
          <a:xfrm>
            <a:off x="6252658" y="1908809"/>
            <a:ext cx="124968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or 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2645410" y="497840"/>
            <a:ext cx="38455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Horizontal lines</a:t>
            </a:r>
            <a:endParaRPr sz="4400"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974" y="2550962"/>
            <a:ext cx="1899946" cy="16333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/>
        </p:nvSpPr>
        <p:spPr>
          <a:xfrm>
            <a:off x="510540" y="1633220"/>
            <a:ext cx="7833995" cy="283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33400" lvl="0" marL="5715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region II (dy/dx &lt; –1), all calculations are  similar to that in region I except that y is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2989580" rtl="0" algn="l">
              <a:lnSpc>
                <a:spcPct val="12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decremented in each step.  Prediction-(x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+½, 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or 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3124200"/>
            <a:ext cx="4114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44</a:t>
            </a:r>
            <a:endParaRPr/>
          </a:p>
        </p:txBody>
      </p:sp>
      <p:sp>
        <p:nvSpPr>
          <p:cNvPr id="337" name="Google Shape;337;p47"/>
          <p:cNvSpPr txBox="1"/>
          <p:nvPr/>
        </p:nvSpPr>
        <p:spPr>
          <a:xfrm>
            <a:off x="510540" y="1531620"/>
            <a:ext cx="5617210" cy="362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81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2b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x&gt;=2a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20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from region 1 to region 2  Decision parameter in region 1  P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f(x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+1, 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-1/2)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208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parameter in region 2  P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f(x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+1/2, 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</a:t>
            </a:r>
            <a:endParaRPr/>
          </a:p>
        </p:txBody>
      </p:sp>
      <p:sp>
        <p:nvSpPr>
          <p:cNvPr id="343" name="Google Shape;343;p48"/>
          <p:cNvSpPr txBox="1"/>
          <p:nvPr>
            <p:ph type="title"/>
          </p:nvPr>
        </p:nvSpPr>
        <p:spPr>
          <a:xfrm>
            <a:off x="1338580" y="497840"/>
            <a:ext cx="645731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Midpoint Ellipse Algorithm</a:t>
            </a:r>
            <a:endParaRPr sz="4400"/>
          </a:p>
        </p:txBody>
      </p:sp>
      <p:sp>
        <p:nvSpPr>
          <p:cNvPr id="344" name="Google Shape;344;p48"/>
          <p:cNvSpPr txBox="1"/>
          <p:nvPr/>
        </p:nvSpPr>
        <p:spPr>
          <a:xfrm>
            <a:off x="523240" y="1531620"/>
            <a:ext cx="6094730" cy="4418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point = (0,b)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5400" marR="177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parameter in Region 1  P1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b+a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/4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0" lvl="0" marL="939800" marR="1386840" rtl="0" algn="l">
              <a:lnSpc>
                <a:spcPct val="161562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P1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&lt;0, next point 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P1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P1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38200" lvl="0" marL="939800" marR="415925" rtl="0" algn="l">
              <a:lnSpc>
                <a:spcPct val="16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P1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&gt;=0, next point 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  P1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P1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baseline="-25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/>
        </p:nvSpPr>
        <p:spPr>
          <a:xfrm>
            <a:off x="510540" y="313690"/>
            <a:ext cx="7577455" cy="54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till 2b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x&lt;2a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1000" marR="3048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point of region 1 is the initial point for  region 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" marR="149034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parameter for region 2  P2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+1/2)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1000" marR="2770505" rtl="0" algn="l">
              <a:lnSpc>
                <a:spcPct val="161562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P2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&gt;0 next point 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  P2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P2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1000" marR="2068195" rtl="0" algn="l">
              <a:lnSpc>
                <a:spcPct val="16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P2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&lt;=0 next point (x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+1, 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  P2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P2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a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+ 2b</a:t>
            </a:r>
            <a:r>
              <a:rPr baseline="30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baseline="-25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9"/>
          <p:cNvSpPr txBox="1"/>
          <p:nvPr/>
        </p:nvSpPr>
        <p:spPr>
          <a:xfrm>
            <a:off x="510540" y="5948679"/>
            <a:ext cx="640842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pIot the coordinates x=x+ 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y=y+y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aseline="-25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9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47</a:t>
            </a:r>
            <a:endParaRPr/>
          </a:p>
        </p:txBody>
      </p:sp>
      <p:sp>
        <p:nvSpPr>
          <p:cNvPr id="357" name="Google Shape;357;p50"/>
          <p:cNvSpPr txBox="1"/>
          <p:nvPr>
            <p:ph type="title"/>
          </p:nvPr>
        </p:nvSpPr>
        <p:spPr>
          <a:xfrm>
            <a:off x="844550" y="0"/>
            <a:ext cx="7455534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13906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a=7, b=3, centre (5,-3)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(x</a:t>
            </a:r>
            <a:r>
              <a:rPr baseline="-25000" lang="en-US" sz="3450"/>
              <a:t>0</a:t>
            </a:r>
            <a:r>
              <a:rPr lang="en-US" sz="4000"/>
              <a:t>,y</a:t>
            </a:r>
            <a:r>
              <a:rPr baseline="-25000" lang="en-US" sz="3450"/>
              <a:t>0</a:t>
            </a:r>
            <a:r>
              <a:rPr lang="en-US" sz="4000"/>
              <a:t>)= (0,3), 2a</a:t>
            </a:r>
            <a:r>
              <a:rPr baseline="30000" lang="en-US" sz="3450"/>
              <a:t>2</a:t>
            </a:r>
            <a:r>
              <a:rPr lang="en-US" sz="4000"/>
              <a:t>=98, 2b</a:t>
            </a:r>
            <a:r>
              <a:rPr baseline="30000" lang="en-US" sz="3450"/>
              <a:t>2</a:t>
            </a:r>
            <a:r>
              <a:rPr lang="en-US" sz="4000"/>
              <a:t>=18</a:t>
            </a:r>
            <a:endParaRPr sz="4000"/>
          </a:p>
        </p:txBody>
      </p:sp>
      <p:sp>
        <p:nvSpPr>
          <p:cNvPr id="358" name="Google Shape;358;p50"/>
          <p:cNvSpPr txBox="1"/>
          <p:nvPr/>
        </p:nvSpPr>
        <p:spPr>
          <a:xfrm>
            <a:off x="306070" y="1522729"/>
            <a:ext cx="4394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1728470" y="1611629"/>
            <a:ext cx="21367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	</a:t>
            </a: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4077970" y="1522729"/>
            <a:ext cx="24231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p50"/>
          <p:cNvGraphicFramePr/>
          <p:nvPr/>
        </p:nvGraphicFramePr>
        <p:xfrm>
          <a:off x="287020" y="2216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1365875"/>
                <a:gridCol w="955675"/>
                <a:gridCol w="1174750"/>
                <a:gridCol w="1191250"/>
                <a:gridCol w="1432550"/>
                <a:gridCol w="2002150"/>
              </a:tblGrid>
              <a:tr h="7155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-125.75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3782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4544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8100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8401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-98.75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4475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4475" marB="0" marR="0" marL="0"/>
                </a:tc>
                <a:tc>
                  <a:txBody>
                    <a:bodyPr/>
                    <a:lstStyle/>
                    <a:p>
                      <a:pPr indent="0" lvl="0" marL="0" marR="3378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4475" marB="0" marR="0" marL="0"/>
                </a:tc>
                <a:tc>
                  <a:txBody>
                    <a:bodyPr/>
                    <a:lstStyle/>
                    <a:p>
                      <a:pPr indent="0" lvl="0" marL="345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4475" marB="0" marR="0" marL="0"/>
                </a:tc>
                <a:tc>
                  <a:txBody>
                    <a:bodyPr/>
                    <a:lstStyle/>
                    <a:p>
                      <a:pPr indent="0" lvl="0" marL="0" marR="3810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4475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4475" marB="0" marR="0" marL="0"/>
                </a:tc>
              </a:tr>
              <a:tr h="6458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-53.75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/>
                </a:tc>
                <a:tc>
                  <a:txBody>
                    <a:bodyPr/>
                    <a:lstStyle/>
                    <a:p>
                      <a:pPr indent="0" lvl="0" marL="0" marR="3378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/>
                </a:tc>
                <a:tc>
                  <a:txBody>
                    <a:bodyPr/>
                    <a:lstStyle/>
                    <a:p>
                      <a:pPr indent="0" lvl="0" marL="345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/>
                </a:tc>
                <a:tc>
                  <a:txBody>
                    <a:bodyPr/>
                    <a:lstStyle/>
                    <a:p>
                      <a:pPr indent="0" lvl="0" marL="0" marR="3810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/>
                </a:tc>
              </a:tr>
              <a:tr h="5212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9.25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/>
                </a:tc>
                <a:tc>
                  <a:txBody>
                    <a:bodyPr/>
                    <a:lstStyle/>
                    <a:p>
                      <a:pPr indent="0" lvl="0" marL="0" marR="337820" rtl="0" algn="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/>
                </a:tc>
                <a:tc>
                  <a:txBody>
                    <a:bodyPr/>
                    <a:lstStyle/>
                    <a:p>
                      <a:pPr indent="0" lvl="0" marL="34544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/>
                </a:tc>
                <a:tc>
                  <a:txBody>
                    <a:bodyPr/>
                    <a:lstStyle/>
                    <a:p>
                      <a:pPr indent="0" lvl="0" marL="0" marR="381000" rtl="0" algn="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48</a:t>
            </a:r>
            <a:endParaRPr/>
          </a:p>
        </p:txBody>
      </p:sp>
      <p:sp>
        <p:nvSpPr>
          <p:cNvPr id="367" name="Google Shape;367;p51"/>
          <p:cNvSpPr txBox="1"/>
          <p:nvPr/>
        </p:nvSpPr>
        <p:spPr>
          <a:xfrm>
            <a:off x="534669" y="1600200"/>
            <a:ext cx="4394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2033270" y="1689100"/>
            <a:ext cx="6521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2947670" y="1689100"/>
            <a:ext cx="6508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3785870" y="1600200"/>
            <a:ext cx="11010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1"/>
          <p:cNvSpPr txBox="1"/>
          <p:nvPr>
            <p:ph type="title"/>
          </p:nvPr>
        </p:nvSpPr>
        <p:spPr>
          <a:xfrm>
            <a:off x="5081270" y="1600200"/>
            <a:ext cx="11023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2a</a:t>
            </a:r>
            <a:r>
              <a:rPr baseline="30000" lang="en-US" sz="2400"/>
              <a:t>2</a:t>
            </a:r>
            <a:r>
              <a:rPr lang="en-US" sz="2800"/>
              <a:t>y</a:t>
            </a:r>
            <a:r>
              <a:rPr baseline="-25000" lang="en-US" sz="2400"/>
              <a:t>k+1</a:t>
            </a:r>
            <a:endParaRPr baseline="-25000" sz="2400"/>
          </a:p>
        </p:txBody>
      </p:sp>
      <p:graphicFrame>
        <p:nvGraphicFramePr>
          <p:cNvPr id="372" name="Google Shape;372;p51"/>
          <p:cNvGraphicFramePr/>
          <p:nvPr/>
        </p:nvGraphicFramePr>
        <p:xfrm>
          <a:off x="515619" y="2402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1397625"/>
                <a:gridCol w="714375"/>
                <a:gridCol w="876300"/>
                <a:gridCol w="1264275"/>
                <a:gridCol w="1371600"/>
                <a:gridCol w="2040250"/>
              </a:tblGrid>
              <a:tr h="576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-105.75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1242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052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7556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-6.75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0" marR="3124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350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</a:tr>
              <a:tr h="7556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110.25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0" marR="3124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350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x&gt;2a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</a:tr>
              <a:tr h="576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65.25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0" marR="312420" rtl="0" algn="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5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2834639" y="200659"/>
            <a:ext cx="34696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Plotting pixels</a:t>
            </a:r>
            <a:endParaRPr sz="4400"/>
          </a:p>
        </p:txBody>
      </p:sp>
      <p:graphicFrame>
        <p:nvGraphicFramePr>
          <p:cNvPr id="378" name="Google Shape;378;p52"/>
          <p:cNvGraphicFramePr/>
          <p:nvPr/>
        </p:nvGraphicFramePr>
        <p:xfrm>
          <a:off x="1125219" y="1113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953775"/>
                <a:gridCol w="1645275"/>
                <a:gridCol w="2178675"/>
                <a:gridCol w="1486525"/>
              </a:tblGrid>
              <a:tr h="4812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Actual x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Actual 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565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</a:tr>
              <a:tr h="565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0" marR="0" marL="0"/>
                </a:tc>
              </a:tr>
              <a:tr h="5664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</a:tr>
              <a:tr h="565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25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25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25" marB="0" marR="0" marL="0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525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525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525" marB="0" marR="0" marL="0"/>
                </a:tc>
              </a:tr>
              <a:tr h="5664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</a:tr>
              <a:tr h="5664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25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25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25" marB="0" marR="0" marL="0"/>
                </a:tc>
              </a:tr>
              <a:tr h="5651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</a:tr>
              <a:tr h="4812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  <a:tc>
                  <a:txBody>
                    <a:bodyPr/>
                    <a:lstStyle/>
                    <a:p>
                      <a:pPr indent="0" lvl="0" marL="19050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75" marB="0" marR="0" marL="0"/>
                </a:tc>
              </a:tr>
            </a:tbl>
          </a:graphicData>
        </a:graphic>
      </p:graphicFrame>
      <p:sp>
        <p:nvSpPr>
          <p:cNvPr id="379" name="Google Shape;379;p52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4076700" y="497840"/>
            <a:ext cx="9880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Plot</a:t>
            </a:r>
            <a:endParaRPr sz="4400"/>
          </a:p>
        </p:txBody>
      </p:sp>
      <p:sp>
        <p:nvSpPr>
          <p:cNvPr id="385" name="Google Shape;385;p53"/>
          <p:cNvSpPr txBox="1"/>
          <p:nvPr/>
        </p:nvSpPr>
        <p:spPr>
          <a:xfrm>
            <a:off x="946150" y="1612900"/>
            <a:ext cx="229235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1692910" y="2120899"/>
            <a:ext cx="6582409" cy="4164329"/>
          </a:xfrm>
          <a:custGeom>
            <a:rect b="b" l="l" r="r" t="t"/>
            <a:pathLst>
              <a:path extrusionOk="0" h="4164329" w="6582409">
                <a:moveTo>
                  <a:pt x="410210" y="1041400"/>
                </a:moveTo>
                <a:lnTo>
                  <a:pt x="0" y="1041400"/>
                </a:lnTo>
                <a:lnTo>
                  <a:pt x="0" y="1562100"/>
                </a:lnTo>
                <a:lnTo>
                  <a:pt x="0" y="2081530"/>
                </a:lnTo>
                <a:lnTo>
                  <a:pt x="0" y="2602230"/>
                </a:lnTo>
                <a:lnTo>
                  <a:pt x="0" y="3122930"/>
                </a:lnTo>
                <a:lnTo>
                  <a:pt x="410210" y="3122930"/>
                </a:lnTo>
                <a:lnTo>
                  <a:pt x="410210" y="2602230"/>
                </a:lnTo>
                <a:lnTo>
                  <a:pt x="410210" y="2081530"/>
                </a:lnTo>
                <a:lnTo>
                  <a:pt x="410210" y="1562100"/>
                </a:lnTo>
                <a:lnTo>
                  <a:pt x="410210" y="1041400"/>
                </a:lnTo>
                <a:close/>
              </a:path>
              <a:path extrusionOk="0" h="4164329" w="6582409">
                <a:moveTo>
                  <a:pt x="1643380" y="3122930"/>
                </a:moveTo>
                <a:lnTo>
                  <a:pt x="1233170" y="3122930"/>
                </a:lnTo>
                <a:lnTo>
                  <a:pt x="821690" y="3122930"/>
                </a:lnTo>
                <a:lnTo>
                  <a:pt x="410210" y="3122930"/>
                </a:lnTo>
                <a:lnTo>
                  <a:pt x="410210" y="3643630"/>
                </a:lnTo>
                <a:lnTo>
                  <a:pt x="821690" y="3643630"/>
                </a:lnTo>
                <a:lnTo>
                  <a:pt x="1233170" y="3643630"/>
                </a:lnTo>
                <a:lnTo>
                  <a:pt x="1643380" y="3643630"/>
                </a:lnTo>
                <a:lnTo>
                  <a:pt x="1643380" y="3122930"/>
                </a:lnTo>
                <a:close/>
              </a:path>
              <a:path extrusionOk="0" h="4164329" w="6582409">
                <a:moveTo>
                  <a:pt x="1643380" y="520700"/>
                </a:moveTo>
                <a:lnTo>
                  <a:pt x="1233170" y="520700"/>
                </a:lnTo>
                <a:lnTo>
                  <a:pt x="821690" y="520700"/>
                </a:lnTo>
                <a:lnTo>
                  <a:pt x="410210" y="520700"/>
                </a:lnTo>
                <a:lnTo>
                  <a:pt x="410210" y="1041400"/>
                </a:lnTo>
                <a:lnTo>
                  <a:pt x="821690" y="1041400"/>
                </a:lnTo>
                <a:lnTo>
                  <a:pt x="1233170" y="1041400"/>
                </a:lnTo>
                <a:lnTo>
                  <a:pt x="1643380" y="1041400"/>
                </a:lnTo>
                <a:lnTo>
                  <a:pt x="1643380" y="520700"/>
                </a:lnTo>
                <a:close/>
              </a:path>
              <a:path extrusionOk="0" h="4164329" w="6582409">
                <a:moveTo>
                  <a:pt x="4936490" y="3643630"/>
                </a:moveTo>
                <a:lnTo>
                  <a:pt x="4936490" y="3643630"/>
                </a:lnTo>
                <a:lnTo>
                  <a:pt x="1643380" y="3643630"/>
                </a:lnTo>
                <a:lnTo>
                  <a:pt x="1643380" y="4164330"/>
                </a:lnTo>
                <a:lnTo>
                  <a:pt x="4936490" y="4164330"/>
                </a:lnTo>
                <a:lnTo>
                  <a:pt x="4936490" y="3643630"/>
                </a:lnTo>
                <a:close/>
              </a:path>
              <a:path extrusionOk="0" h="4164329" w="6582409">
                <a:moveTo>
                  <a:pt x="4936490" y="0"/>
                </a:moveTo>
                <a:lnTo>
                  <a:pt x="4936490" y="0"/>
                </a:lnTo>
                <a:lnTo>
                  <a:pt x="1643380" y="0"/>
                </a:lnTo>
                <a:lnTo>
                  <a:pt x="1643380" y="520700"/>
                </a:lnTo>
                <a:lnTo>
                  <a:pt x="4936490" y="520700"/>
                </a:lnTo>
                <a:lnTo>
                  <a:pt x="4936490" y="0"/>
                </a:lnTo>
                <a:close/>
              </a:path>
              <a:path extrusionOk="0" h="4164329" w="6582409">
                <a:moveTo>
                  <a:pt x="6172200" y="3122930"/>
                </a:moveTo>
                <a:lnTo>
                  <a:pt x="5758180" y="3122930"/>
                </a:lnTo>
                <a:lnTo>
                  <a:pt x="5347970" y="3122930"/>
                </a:lnTo>
                <a:lnTo>
                  <a:pt x="4936490" y="3122930"/>
                </a:lnTo>
                <a:lnTo>
                  <a:pt x="4936490" y="3643630"/>
                </a:lnTo>
                <a:lnTo>
                  <a:pt x="5347970" y="3643630"/>
                </a:lnTo>
                <a:lnTo>
                  <a:pt x="5758180" y="3643630"/>
                </a:lnTo>
                <a:lnTo>
                  <a:pt x="6172200" y="3643630"/>
                </a:lnTo>
                <a:lnTo>
                  <a:pt x="6172200" y="3122930"/>
                </a:lnTo>
                <a:close/>
              </a:path>
              <a:path extrusionOk="0" h="4164329" w="6582409">
                <a:moveTo>
                  <a:pt x="6172200" y="520700"/>
                </a:moveTo>
                <a:lnTo>
                  <a:pt x="5758180" y="520700"/>
                </a:lnTo>
                <a:lnTo>
                  <a:pt x="5347970" y="520700"/>
                </a:lnTo>
                <a:lnTo>
                  <a:pt x="4936490" y="520700"/>
                </a:lnTo>
                <a:lnTo>
                  <a:pt x="4936490" y="1041400"/>
                </a:lnTo>
                <a:lnTo>
                  <a:pt x="5347970" y="1041400"/>
                </a:lnTo>
                <a:lnTo>
                  <a:pt x="5758180" y="1041400"/>
                </a:lnTo>
                <a:lnTo>
                  <a:pt x="6172200" y="1041400"/>
                </a:lnTo>
                <a:lnTo>
                  <a:pt x="6172200" y="520700"/>
                </a:lnTo>
                <a:close/>
              </a:path>
              <a:path extrusionOk="0" h="4164329" w="6582409">
                <a:moveTo>
                  <a:pt x="6582410" y="1041400"/>
                </a:moveTo>
                <a:lnTo>
                  <a:pt x="6172200" y="1041400"/>
                </a:lnTo>
                <a:lnTo>
                  <a:pt x="6172200" y="1562100"/>
                </a:lnTo>
                <a:lnTo>
                  <a:pt x="6172200" y="2081530"/>
                </a:lnTo>
                <a:lnTo>
                  <a:pt x="6172200" y="2602230"/>
                </a:lnTo>
                <a:lnTo>
                  <a:pt x="6172200" y="3122930"/>
                </a:lnTo>
                <a:lnTo>
                  <a:pt x="6582410" y="3122930"/>
                </a:lnTo>
                <a:lnTo>
                  <a:pt x="6582410" y="2602230"/>
                </a:lnTo>
                <a:lnTo>
                  <a:pt x="6582410" y="2081530"/>
                </a:lnTo>
                <a:lnTo>
                  <a:pt x="6582410" y="1562100"/>
                </a:lnTo>
                <a:lnTo>
                  <a:pt x="6582410" y="104140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1356360" y="6299200"/>
            <a:ext cx="6836409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	-3	-2	-1	0	1	2	3	4	5	6	7	8	9	10	11	12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3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51</a:t>
            </a:r>
            <a:endParaRPr/>
          </a:p>
        </p:txBody>
      </p:sp>
      <p:sp>
        <p:nvSpPr>
          <p:cNvPr id="394" name="Google Shape;394;p54"/>
          <p:cNvSpPr txBox="1"/>
          <p:nvPr>
            <p:ph type="title"/>
          </p:nvPr>
        </p:nvSpPr>
        <p:spPr>
          <a:xfrm>
            <a:off x="844550" y="181609"/>
            <a:ext cx="7455534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15290" lvl="0" marL="381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Ellipse a=6, b=4	centre	(-2,7)  Let (x</a:t>
            </a:r>
            <a:r>
              <a:rPr baseline="-25000" lang="en-US" sz="3450"/>
              <a:t>0</a:t>
            </a:r>
            <a:r>
              <a:rPr lang="en-US" sz="4000"/>
              <a:t>,y</a:t>
            </a:r>
            <a:r>
              <a:rPr baseline="-25000" lang="en-US" sz="3450"/>
              <a:t>0</a:t>
            </a:r>
            <a:r>
              <a:rPr lang="en-US" sz="4000"/>
              <a:t>)= (0,4), 2a</a:t>
            </a:r>
            <a:r>
              <a:rPr baseline="30000" lang="en-US" sz="3450"/>
              <a:t>2</a:t>
            </a:r>
            <a:r>
              <a:rPr lang="en-US" sz="4000"/>
              <a:t>=72, 2b</a:t>
            </a:r>
            <a:r>
              <a:rPr baseline="30000" lang="en-US" sz="3450"/>
              <a:t>2</a:t>
            </a:r>
            <a:r>
              <a:rPr lang="en-US" sz="4000"/>
              <a:t>=32</a:t>
            </a:r>
            <a:endParaRPr sz="4000"/>
          </a:p>
        </p:txBody>
      </p:sp>
      <p:sp>
        <p:nvSpPr>
          <p:cNvPr id="395" name="Google Shape;395;p54"/>
          <p:cNvSpPr txBox="1"/>
          <p:nvPr/>
        </p:nvSpPr>
        <p:spPr>
          <a:xfrm>
            <a:off x="496569" y="1689100"/>
            <a:ext cx="44157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	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	</a:t>
            </a: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	</a:t>
            </a: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4"/>
          <p:cNvSpPr txBox="1"/>
          <p:nvPr/>
        </p:nvSpPr>
        <p:spPr>
          <a:xfrm>
            <a:off x="5157470" y="1600200"/>
            <a:ext cx="11023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54"/>
          <p:cNvGraphicFramePr/>
          <p:nvPr/>
        </p:nvGraphicFramePr>
        <p:xfrm>
          <a:off x="515619" y="2455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1073775"/>
                <a:gridCol w="923300"/>
                <a:gridCol w="951875"/>
                <a:gridCol w="1339850"/>
                <a:gridCol w="1402725"/>
                <a:gridCol w="2033275"/>
              </a:tblGrid>
              <a:tr h="8438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-119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59055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5052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96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-71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5905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505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86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/>
                </a:tc>
              </a:tr>
              <a:tr h="6604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/>
                </a:tc>
                <a:tc>
                  <a:txBody>
                    <a:bodyPr/>
                    <a:lstStyle/>
                    <a:p>
                      <a:pPr indent="0" lvl="0" marL="0" marR="5905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/>
                </a:tc>
                <a:tc>
                  <a:txBody>
                    <a:bodyPr/>
                    <a:lstStyle/>
                    <a:p>
                      <a:pPr indent="0" lvl="0" marL="0" marR="3505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/>
                </a:tc>
              </a:tr>
              <a:tr h="5351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-95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150" marB="0" marR="0" marL="0"/>
                </a:tc>
                <a:tc>
                  <a:txBody>
                    <a:bodyPr/>
                    <a:lstStyle/>
                    <a:p>
                      <a:pPr indent="0" lvl="0" marL="0" marR="59055" rtl="0" algn="ct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150" marB="0" marR="0" marL="0"/>
                </a:tc>
                <a:tc>
                  <a:txBody>
                    <a:bodyPr/>
                    <a:lstStyle/>
                    <a:p>
                      <a:pPr indent="0" lvl="0" marL="0" marR="350520" rtl="0" algn="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150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150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15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x&lt;2a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15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52</a:t>
            </a:r>
            <a:endParaRPr/>
          </a:p>
        </p:txBody>
      </p:sp>
      <p:sp>
        <p:nvSpPr>
          <p:cNvPr id="403" name="Google Shape;403;p55"/>
          <p:cNvSpPr txBox="1"/>
          <p:nvPr/>
        </p:nvSpPr>
        <p:spPr>
          <a:xfrm>
            <a:off x="534669" y="1600200"/>
            <a:ext cx="4394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5"/>
          <p:cNvSpPr txBox="1"/>
          <p:nvPr/>
        </p:nvSpPr>
        <p:spPr>
          <a:xfrm>
            <a:off x="1880870" y="1689100"/>
            <a:ext cx="6515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5"/>
          <p:cNvSpPr txBox="1"/>
          <p:nvPr/>
        </p:nvSpPr>
        <p:spPr>
          <a:xfrm>
            <a:off x="2871470" y="1689100"/>
            <a:ext cx="6502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5"/>
          <p:cNvSpPr txBox="1"/>
          <p:nvPr/>
        </p:nvSpPr>
        <p:spPr>
          <a:xfrm>
            <a:off x="3785870" y="1600200"/>
            <a:ext cx="11010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5"/>
          <p:cNvSpPr txBox="1"/>
          <p:nvPr>
            <p:ph type="title"/>
          </p:nvPr>
        </p:nvSpPr>
        <p:spPr>
          <a:xfrm>
            <a:off x="5157470" y="1600200"/>
            <a:ext cx="11023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2a</a:t>
            </a:r>
            <a:r>
              <a:rPr baseline="30000" lang="en-US" sz="2400"/>
              <a:t>2</a:t>
            </a:r>
            <a:r>
              <a:rPr lang="en-US" sz="2800"/>
              <a:t>y</a:t>
            </a:r>
            <a:r>
              <a:rPr baseline="-25000" lang="en-US" sz="2400"/>
              <a:t>k+1</a:t>
            </a:r>
            <a:endParaRPr baseline="-25000" sz="2400"/>
          </a:p>
        </p:txBody>
      </p:sp>
      <p:graphicFrame>
        <p:nvGraphicFramePr>
          <p:cNvPr id="408" name="Google Shape;408;p55"/>
          <p:cNvGraphicFramePr/>
          <p:nvPr/>
        </p:nvGraphicFramePr>
        <p:xfrm>
          <a:off x="515619" y="2513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1014100"/>
                <a:gridCol w="983625"/>
                <a:gridCol w="952500"/>
                <a:gridCol w="1340475"/>
                <a:gridCol w="1403350"/>
                <a:gridCol w="2033900"/>
              </a:tblGrid>
              <a:tr h="8882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8862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5052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x&gt;2a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103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-56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886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505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86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x&gt;2a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/>
                </a:tc>
              </a:tr>
              <a:tr h="5447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3675" marB="0" marR="0" marL="0"/>
                </a:tc>
                <a:tc>
                  <a:txBody>
                    <a:bodyPr/>
                    <a:lstStyle/>
                    <a:p>
                      <a:pPr indent="0" lvl="0" marL="0" marR="388620" rtl="0" algn="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3675" marB="0" marR="0" marL="0"/>
                </a:tc>
                <a:tc>
                  <a:txBody>
                    <a:bodyPr/>
                    <a:lstStyle/>
                    <a:p>
                      <a:pPr indent="0" lvl="0" marL="0" marR="350520" rtl="0" algn="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36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1865629" y="223520"/>
            <a:ext cx="541083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79730" lvl="0" marL="3924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requirement for  requirement of a	line</a:t>
            </a:r>
            <a:endParaRPr/>
          </a:p>
        </p:txBody>
      </p:sp>
      <p:sp>
        <p:nvSpPr>
          <p:cNvPr id="79" name="Google Shape;79;p11"/>
          <p:cNvSpPr txBox="1"/>
          <p:nvPr/>
        </p:nvSpPr>
        <p:spPr>
          <a:xfrm>
            <a:off x="535940" y="1531620"/>
            <a:ext cx="7290434" cy="2868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must appear to be straight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 should start and end accurately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 should have constant brightness  along their length.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 should be drawn rapidly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53</a:t>
            </a:r>
            <a:endParaRPr/>
          </a:p>
        </p:txBody>
      </p:sp>
      <p:sp>
        <p:nvSpPr>
          <p:cNvPr id="414" name="Google Shape;414;p56"/>
          <p:cNvSpPr txBox="1"/>
          <p:nvPr>
            <p:ph type="title"/>
          </p:nvPr>
        </p:nvSpPr>
        <p:spPr>
          <a:xfrm>
            <a:off x="3815079" y="497840"/>
            <a:ext cx="15106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Pixels</a:t>
            </a:r>
            <a:endParaRPr sz="4400"/>
          </a:p>
        </p:txBody>
      </p:sp>
      <p:graphicFrame>
        <p:nvGraphicFramePr>
          <p:cNvPr id="415" name="Google Shape;415;p56"/>
          <p:cNvGraphicFramePr/>
          <p:nvPr/>
        </p:nvGraphicFramePr>
        <p:xfrm>
          <a:off x="515619" y="1646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1159500"/>
                <a:gridCol w="2056775"/>
                <a:gridCol w="2590800"/>
                <a:gridCol w="1693550"/>
              </a:tblGrid>
              <a:tr h="4589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290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Actual x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9687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Actual 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5207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929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396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</a:tr>
              <a:tr h="5207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929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396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</a:tr>
              <a:tr h="5207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929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396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</a:tr>
              <a:tr h="5200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929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396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</a:tr>
              <a:tr h="5200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3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300" marB="0" marR="0" marL="0"/>
                </a:tc>
                <a:tc>
                  <a:txBody>
                    <a:bodyPr/>
                    <a:lstStyle/>
                    <a:p>
                      <a:pPr indent="0" lvl="0" marL="929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300" marB="0" marR="0" marL="0"/>
                </a:tc>
                <a:tc>
                  <a:txBody>
                    <a:bodyPr/>
                    <a:lstStyle/>
                    <a:p>
                      <a:pPr indent="0" lvl="0" marL="396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300" marB="0" marR="0" marL="0"/>
                </a:tc>
              </a:tr>
              <a:tr h="5207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929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396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</a:tr>
              <a:tr h="5207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929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396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</a:tr>
              <a:tr h="4589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929005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  <a:tc>
                  <a:txBody>
                    <a:bodyPr/>
                    <a:lstStyle/>
                    <a:p>
                      <a:pPr indent="0" lvl="0" marL="396875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/>
        </p:nvSpPr>
        <p:spPr>
          <a:xfrm>
            <a:off x="77469" y="19050"/>
            <a:ext cx="195580" cy="593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7"/>
          <p:cNvSpPr/>
          <p:nvPr/>
        </p:nvSpPr>
        <p:spPr>
          <a:xfrm>
            <a:off x="844550" y="518159"/>
            <a:ext cx="5920740" cy="5184140"/>
          </a:xfrm>
          <a:custGeom>
            <a:rect b="b" l="l" r="r" t="t"/>
            <a:pathLst>
              <a:path extrusionOk="0" h="5184140" w="5920740">
                <a:moveTo>
                  <a:pt x="425450" y="1555750"/>
                </a:moveTo>
                <a:lnTo>
                  <a:pt x="0" y="1555750"/>
                </a:lnTo>
                <a:lnTo>
                  <a:pt x="0" y="2073910"/>
                </a:lnTo>
                <a:lnTo>
                  <a:pt x="0" y="2592070"/>
                </a:lnTo>
                <a:lnTo>
                  <a:pt x="0" y="3110230"/>
                </a:lnTo>
                <a:lnTo>
                  <a:pt x="0" y="3629660"/>
                </a:lnTo>
                <a:lnTo>
                  <a:pt x="425450" y="3629660"/>
                </a:lnTo>
                <a:lnTo>
                  <a:pt x="425450" y="3110230"/>
                </a:lnTo>
                <a:lnTo>
                  <a:pt x="425450" y="2592070"/>
                </a:lnTo>
                <a:lnTo>
                  <a:pt x="425450" y="2073910"/>
                </a:lnTo>
                <a:lnTo>
                  <a:pt x="425450" y="1555750"/>
                </a:lnTo>
                <a:close/>
              </a:path>
              <a:path extrusionOk="0" h="5184140" w="5920740">
                <a:moveTo>
                  <a:pt x="848360" y="3629660"/>
                </a:moveTo>
                <a:lnTo>
                  <a:pt x="425450" y="3629660"/>
                </a:lnTo>
                <a:lnTo>
                  <a:pt x="425450" y="4147820"/>
                </a:lnTo>
                <a:lnTo>
                  <a:pt x="848360" y="4147820"/>
                </a:lnTo>
                <a:lnTo>
                  <a:pt x="848360" y="3629660"/>
                </a:lnTo>
                <a:close/>
              </a:path>
              <a:path extrusionOk="0" h="5184140" w="5920740">
                <a:moveTo>
                  <a:pt x="848360" y="1037590"/>
                </a:moveTo>
                <a:lnTo>
                  <a:pt x="425450" y="1037590"/>
                </a:lnTo>
                <a:lnTo>
                  <a:pt x="425450" y="1555750"/>
                </a:lnTo>
                <a:lnTo>
                  <a:pt x="848360" y="1555750"/>
                </a:lnTo>
                <a:lnTo>
                  <a:pt x="848360" y="1037590"/>
                </a:lnTo>
                <a:close/>
              </a:path>
              <a:path extrusionOk="0" h="5184140" w="5920740">
                <a:moveTo>
                  <a:pt x="1692910" y="4147820"/>
                </a:moveTo>
                <a:lnTo>
                  <a:pt x="1270000" y="4147820"/>
                </a:lnTo>
                <a:lnTo>
                  <a:pt x="848360" y="4147820"/>
                </a:lnTo>
                <a:lnTo>
                  <a:pt x="848360" y="4665980"/>
                </a:lnTo>
                <a:lnTo>
                  <a:pt x="1270000" y="4665980"/>
                </a:lnTo>
                <a:lnTo>
                  <a:pt x="1692910" y="4665980"/>
                </a:lnTo>
                <a:lnTo>
                  <a:pt x="1692910" y="4147820"/>
                </a:lnTo>
                <a:close/>
              </a:path>
              <a:path extrusionOk="0" h="5184140" w="5920740">
                <a:moveTo>
                  <a:pt x="1692910" y="518160"/>
                </a:moveTo>
                <a:lnTo>
                  <a:pt x="1270000" y="518160"/>
                </a:lnTo>
                <a:lnTo>
                  <a:pt x="848360" y="518160"/>
                </a:lnTo>
                <a:lnTo>
                  <a:pt x="848360" y="1037590"/>
                </a:lnTo>
                <a:lnTo>
                  <a:pt x="1270000" y="1037590"/>
                </a:lnTo>
                <a:lnTo>
                  <a:pt x="1692910" y="1037590"/>
                </a:lnTo>
                <a:lnTo>
                  <a:pt x="1692910" y="518160"/>
                </a:lnTo>
                <a:close/>
              </a:path>
              <a:path extrusionOk="0" h="5184140" w="5920740">
                <a:moveTo>
                  <a:pt x="4229100" y="4665980"/>
                </a:moveTo>
                <a:lnTo>
                  <a:pt x="4229100" y="4665980"/>
                </a:lnTo>
                <a:lnTo>
                  <a:pt x="1692910" y="4665980"/>
                </a:lnTo>
                <a:lnTo>
                  <a:pt x="1692910" y="5184140"/>
                </a:lnTo>
                <a:lnTo>
                  <a:pt x="4229100" y="5184140"/>
                </a:lnTo>
                <a:lnTo>
                  <a:pt x="4229100" y="4665980"/>
                </a:lnTo>
                <a:close/>
              </a:path>
              <a:path extrusionOk="0" h="5184140" w="5920740">
                <a:moveTo>
                  <a:pt x="4229100" y="0"/>
                </a:moveTo>
                <a:lnTo>
                  <a:pt x="4229100" y="0"/>
                </a:lnTo>
                <a:lnTo>
                  <a:pt x="1692910" y="0"/>
                </a:lnTo>
                <a:lnTo>
                  <a:pt x="1692910" y="518160"/>
                </a:lnTo>
                <a:lnTo>
                  <a:pt x="4229100" y="518160"/>
                </a:lnTo>
                <a:lnTo>
                  <a:pt x="4229100" y="0"/>
                </a:lnTo>
                <a:close/>
              </a:path>
              <a:path extrusionOk="0" h="5184140" w="5920740">
                <a:moveTo>
                  <a:pt x="5076190" y="4147820"/>
                </a:moveTo>
                <a:lnTo>
                  <a:pt x="4654550" y="4147820"/>
                </a:lnTo>
                <a:lnTo>
                  <a:pt x="4229100" y="4147820"/>
                </a:lnTo>
                <a:lnTo>
                  <a:pt x="4229100" y="4665980"/>
                </a:lnTo>
                <a:lnTo>
                  <a:pt x="4654550" y="4665980"/>
                </a:lnTo>
                <a:lnTo>
                  <a:pt x="5076190" y="4665980"/>
                </a:lnTo>
                <a:lnTo>
                  <a:pt x="5076190" y="4147820"/>
                </a:lnTo>
                <a:close/>
              </a:path>
              <a:path extrusionOk="0" h="5184140" w="5920740">
                <a:moveTo>
                  <a:pt x="5076190" y="518160"/>
                </a:moveTo>
                <a:lnTo>
                  <a:pt x="4654550" y="518160"/>
                </a:lnTo>
                <a:lnTo>
                  <a:pt x="4229100" y="518160"/>
                </a:lnTo>
                <a:lnTo>
                  <a:pt x="4229100" y="1037590"/>
                </a:lnTo>
                <a:lnTo>
                  <a:pt x="4654550" y="1037590"/>
                </a:lnTo>
                <a:lnTo>
                  <a:pt x="5076190" y="1037590"/>
                </a:lnTo>
                <a:lnTo>
                  <a:pt x="5076190" y="518160"/>
                </a:lnTo>
                <a:close/>
              </a:path>
              <a:path extrusionOk="0" h="5184140" w="5920740">
                <a:moveTo>
                  <a:pt x="5499100" y="3629660"/>
                </a:moveTo>
                <a:lnTo>
                  <a:pt x="5076190" y="3629660"/>
                </a:lnTo>
                <a:lnTo>
                  <a:pt x="5076190" y="4147820"/>
                </a:lnTo>
                <a:lnTo>
                  <a:pt x="5499100" y="4147820"/>
                </a:lnTo>
                <a:lnTo>
                  <a:pt x="5499100" y="3629660"/>
                </a:lnTo>
                <a:close/>
              </a:path>
              <a:path extrusionOk="0" h="5184140" w="5920740">
                <a:moveTo>
                  <a:pt x="5499100" y="1037590"/>
                </a:moveTo>
                <a:lnTo>
                  <a:pt x="5076190" y="1037590"/>
                </a:lnTo>
                <a:lnTo>
                  <a:pt x="5076190" y="1555750"/>
                </a:lnTo>
                <a:lnTo>
                  <a:pt x="5499100" y="1555750"/>
                </a:lnTo>
                <a:lnTo>
                  <a:pt x="5499100" y="1037590"/>
                </a:lnTo>
                <a:close/>
              </a:path>
              <a:path extrusionOk="0" h="5184140" w="5920740">
                <a:moveTo>
                  <a:pt x="5920740" y="1555750"/>
                </a:moveTo>
                <a:lnTo>
                  <a:pt x="5499100" y="1555750"/>
                </a:lnTo>
                <a:lnTo>
                  <a:pt x="5499100" y="2073910"/>
                </a:lnTo>
                <a:lnTo>
                  <a:pt x="5499100" y="2592070"/>
                </a:lnTo>
                <a:lnTo>
                  <a:pt x="5499100" y="3110230"/>
                </a:lnTo>
                <a:lnTo>
                  <a:pt x="5499100" y="3629660"/>
                </a:lnTo>
                <a:lnTo>
                  <a:pt x="5920740" y="3629660"/>
                </a:lnTo>
                <a:lnTo>
                  <a:pt x="5920740" y="3110230"/>
                </a:lnTo>
                <a:lnTo>
                  <a:pt x="5920740" y="2592070"/>
                </a:lnTo>
                <a:lnTo>
                  <a:pt x="5920740" y="2073910"/>
                </a:lnTo>
                <a:lnTo>
                  <a:pt x="5920740" y="155575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7"/>
          <p:cNvSpPr txBox="1"/>
          <p:nvPr/>
        </p:nvSpPr>
        <p:spPr>
          <a:xfrm>
            <a:off x="499109" y="6239509"/>
            <a:ext cx="24637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7"/>
          <p:cNvSpPr txBox="1"/>
          <p:nvPr/>
        </p:nvSpPr>
        <p:spPr>
          <a:xfrm>
            <a:off x="922019" y="6238240"/>
            <a:ext cx="60452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-9	-8	-7	-6	-5	-4	-3	-2	-1	0	1	2	3	4	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7"/>
          <p:cNvSpPr txBox="1"/>
          <p:nvPr/>
        </p:nvSpPr>
        <p:spPr>
          <a:xfrm>
            <a:off x="7353300" y="6238240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7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/>
          <p:nvPr>
            <p:ph type="title"/>
          </p:nvPr>
        </p:nvSpPr>
        <p:spPr>
          <a:xfrm>
            <a:off x="1197610" y="181609"/>
            <a:ext cx="674814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881380" lvl="0" marL="381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a=8, b=6	centre	(7,-3)  2a</a:t>
            </a:r>
            <a:r>
              <a:rPr baseline="30000" lang="en-US" sz="3450"/>
              <a:t>2</a:t>
            </a:r>
            <a:r>
              <a:rPr lang="en-US" sz="4000"/>
              <a:t>=128, 2b</a:t>
            </a:r>
            <a:r>
              <a:rPr baseline="30000" lang="en-US" sz="3450"/>
              <a:t>2</a:t>
            </a:r>
            <a:r>
              <a:rPr lang="en-US" sz="4000"/>
              <a:t>= 72 (x</a:t>
            </a:r>
            <a:r>
              <a:rPr baseline="-25000" lang="en-US" sz="3450"/>
              <a:t>0</a:t>
            </a:r>
            <a:r>
              <a:rPr lang="en-US" sz="4000"/>
              <a:t>,y</a:t>
            </a:r>
            <a:r>
              <a:rPr baseline="-25000" lang="en-US" sz="3450"/>
              <a:t>0</a:t>
            </a:r>
            <a:r>
              <a:rPr lang="en-US" sz="4000"/>
              <a:t>)=(0,6)</a:t>
            </a:r>
            <a:endParaRPr sz="4000"/>
          </a:p>
        </p:txBody>
      </p:sp>
      <p:sp>
        <p:nvSpPr>
          <p:cNvPr id="431" name="Google Shape;431;p58"/>
          <p:cNvSpPr txBox="1"/>
          <p:nvPr/>
        </p:nvSpPr>
        <p:spPr>
          <a:xfrm>
            <a:off x="280670" y="1543050"/>
            <a:ext cx="4152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8"/>
          <p:cNvSpPr txBox="1"/>
          <p:nvPr/>
        </p:nvSpPr>
        <p:spPr>
          <a:xfrm>
            <a:off x="2020570" y="1631950"/>
            <a:ext cx="15906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	</a:t>
            </a: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3849370" y="1543050"/>
            <a:ext cx="24993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8"/>
          <p:cNvSpPr txBox="1"/>
          <p:nvPr/>
        </p:nvSpPr>
        <p:spPr>
          <a:xfrm>
            <a:off x="6681469" y="1484629"/>
            <a:ext cx="1856739" cy="9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325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2a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5" name="Google Shape;435;p58"/>
          <p:cNvGraphicFramePr/>
          <p:nvPr/>
        </p:nvGraphicFramePr>
        <p:xfrm>
          <a:off x="287020" y="2131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1668775"/>
                <a:gridCol w="671200"/>
                <a:gridCol w="914400"/>
                <a:gridCol w="1340475"/>
                <a:gridCol w="1409700"/>
                <a:gridCol w="1116325"/>
              </a:tblGrid>
              <a:tr h="4742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(region 1)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26719" marR="0" rtl="0" algn="l">
                        <a:lnSpc>
                          <a:spcPct val="944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-332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/>
                </a:tc>
                <a:tc>
                  <a:txBody>
                    <a:bodyPr/>
                    <a:lstStyle/>
                    <a:p>
                      <a:pPr indent="0" lvl="0" marL="426719" marR="393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/>
                </a:tc>
              </a:tr>
              <a:tr h="6026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-224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426719" marR="393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</a:tr>
              <a:tr h="6038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-44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426719" marR="393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  <a:tr h="6038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22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2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225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225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225" marB="0" marR="0" marL="0"/>
                </a:tc>
                <a:tc>
                  <a:txBody>
                    <a:bodyPr/>
                    <a:lstStyle/>
                    <a:p>
                      <a:pPr indent="0" lvl="0" marL="426719" marR="393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225" marB="0" marR="0" marL="0"/>
                </a:tc>
              </a:tr>
              <a:tr h="6026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-108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426719" marR="393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  <a:tr h="6026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512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  <a:tc>
                  <a:txBody>
                    <a:bodyPr/>
                    <a:lstStyle/>
                    <a:p>
                      <a:pPr indent="0" lvl="0" marL="426719" marR="393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7950" marB="0" marR="0" marL="0"/>
                </a:tc>
              </a:tr>
              <a:tr h="5009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5814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88620" marR="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426719" marR="39370" rtl="0" algn="l">
                        <a:lnSpc>
                          <a:spcPct val="1176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  <p:sp>
        <p:nvSpPr>
          <p:cNvPr id="436" name="Google Shape;436;p58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"/>
          <p:cNvSpPr txBox="1"/>
          <p:nvPr/>
        </p:nvSpPr>
        <p:spPr>
          <a:xfrm>
            <a:off x="586740" y="1598929"/>
            <a:ext cx="4152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p59"/>
          <p:cNvGraphicFramePr/>
          <p:nvPr/>
        </p:nvGraphicFramePr>
        <p:xfrm>
          <a:off x="593090" y="2187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1068075"/>
                <a:gridCol w="709925"/>
                <a:gridCol w="979800"/>
                <a:gridCol w="1339850"/>
                <a:gridCol w="1348750"/>
                <a:gridCol w="1581150"/>
                <a:gridCol w="1010925"/>
              </a:tblGrid>
              <a:tr h="396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8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(regio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403860" marR="0" rtl="0" algn="l">
                        <a:lnSpc>
                          <a:spcPct val="944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2a</a:t>
                      </a:r>
                      <a:r>
                        <a:rPr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 hMerge="1"/>
              </a:tr>
              <a:tr h="7461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3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 1)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0744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-151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600" marB="0" marR="0" marL="0"/>
                </a:tc>
                <a:tc>
                  <a:txBody>
                    <a:bodyPr/>
                    <a:lstStyle/>
                    <a:p>
                      <a:pPr indent="0" lvl="0" marL="1257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600" marB="0" marR="0" marL="0"/>
                </a:tc>
                <a:tc>
                  <a:txBody>
                    <a:bodyPr/>
                    <a:lstStyle/>
                    <a:p>
                      <a:pPr indent="0" lvl="0" marL="385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600" marB="0" marR="0" marL="0"/>
                </a:tc>
                <a:tc>
                  <a:txBody>
                    <a:bodyPr/>
                    <a:lstStyle/>
                    <a:p>
                      <a:pPr indent="0" lvl="0" marL="0" marR="3422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600" marB="0" marR="0" marL="0"/>
                </a:tc>
                <a:tc>
                  <a:txBody>
                    <a:bodyPr/>
                    <a:lstStyle/>
                    <a:p>
                      <a:pPr indent="0" lvl="0" marL="3498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600" marB="0" marR="0" marL="0"/>
                </a:tc>
                <a:tc>
                  <a:txBody>
                    <a:bodyPr/>
                    <a:lstStyle/>
                    <a:p>
                      <a:pPr indent="0" lvl="0" marL="4038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6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0534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4000" marB="0" marR="0" marL="0"/>
                </a:tc>
                <a:tc>
                  <a:txBody>
                    <a:bodyPr/>
                    <a:lstStyle/>
                    <a:p>
                      <a:pPr indent="0" lvl="0" marL="1257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4000" marB="0" marR="0" marL="0"/>
                </a:tc>
                <a:tc>
                  <a:txBody>
                    <a:bodyPr/>
                    <a:lstStyle/>
                    <a:p>
                      <a:pPr indent="0" lvl="0" marL="385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4000" marB="0" marR="0" marL="0"/>
                </a:tc>
                <a:tc>
                  <a:txBody>
                    <a:bodyPr/>
                    <a:lstStyle/>
                    <a:p>
                      <a:pPr indent="0" lvl="0" marL="0" marR="3422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4000" marB="0" marR="0" marL="0"/>
                </a:tc>
                <a:tc>
                  <a:txBody>
                    <a:bodyPr/>
                    <a:lstStyle/>
                    <a:p>
                      <a:pPr indent="0" lvl="0" marL="3498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4000" marB="0" marR="0" marL="0"/>
                </a:tc>
                <a:tc>
                  <a:txBody>
                    <a:bodyPr/>
                    <a:lstStyle/>
                    <a:p>
                      <a:pPr indent="0" lvl="0" marL="4038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40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0486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745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4650" marB="0" marR="0" marL="0"/>
                </a:tc>
                <a:tc>
                  <a:txBody>
                    <a:bodyPr/>
                    <a:lstStyle/>
                    <a:p>
                      <a:pPr indent="0" lvl="0" marL="1257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4650" marB="0" marR="0" marL="0"/>
                </a:tc>
                <a:tc>
                  <a:txBody>
                    <a:bodyPr/>
                    <a:lstStyle/>
                    <a:p>
                      <a:pPr indent="0" lvl="0" marL="385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46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24130" rtl="0" algn="r">
                        <a:lnSpc>
                          <a:spcPct val="11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443" name="Google Shape;443;p59"/>
          <p:cNvSpPr txBox="1"/>
          <p:nvPr/>
        </p:nvSpPr>
        <p:spPr>
          <a:xfrm>
            <a:off x="1748789" y="1687829"/>
            <a:ext cx="65278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9"/>
          <p:cNvSpPr txBox="1"/>
          <p:nvPr/>
        </p:nvSpPr>
        <p:spPr>
          <a:xfrm>
            <a:off x="2717800" y="1687829"/>
            <a:ext cx="6502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9"/>
          <p:cNvSpPr txBox="1"/>
          <p:nvPr/>
        </p:nvSpPr>
        <p:spPr>
          <a:xfrm>
            <a:off x="3707129" y="1598929"/>
            <a:ext cx="11010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2b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9"/>
          <p:cNvSpPr txBox="1"/>
          <p:nvPr/>
        </p:nvSpPr>
        <p:spPr>
          <a:xfrm>
            <a:off x="5001259" y="1598929"/>
            <a:ext cx="11023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9"/>
          <p:cNvSpPr txBox="1"/>
          <p:nvPr>
            <p:ph type="title"/>
          </p:nvPr>
        </p:nvSpPr>
        <p:spPr>
          <a:xfrm>
            <a:off x="6428740" y="1598929"/>
            <a:ext cx="103314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Check</a:t>
            </a:r>
            <a:endParaRPr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>
            <p:ph type="title"/>
          </p:nvPr>
        </p:nvSpPr>
        <p:spPr>
          <a:xfrm>
            <a:off x="1113789" y="223520"/>
            <a:ext cx="691642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66900" lvl="0" marL="1879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(xc,yc)= (-3,-1) Actual x= x+ xc  Actual y=y+yc</a:t>
            </a:r>
            <a:endParaRPr/>
          </a:p>
        </p:txBody>
      </p:sp>
      <p:graphicFrame>
        <p:nvGraphicFramePr>
          <p:cNvPr id="453" name="Google Shape;453;p60"/>
          <p:cNvGraphicFramePr/>
          <p:nvPr/>
        </p:nvGraphicFramePr>
        <p:xfrm>
          <a:off x="515619" y="16468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{3261E636-0D76-4737-9559-EDC9FDD91080}</a:tableStyleId>
              </a:tblPr>
              <a:tblGrid>
                <a:gridCol w="1144900"/>
                <a:gridCol w="2057400"/>
                <a:gridCol w="2513975"/>
                <a:gridCol w="1601475"/>
              </a:tblGrid>
              <a:tr h="4001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Actual x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Actual y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4001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943610" marR="0" rtl="0" algn="l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487044" marR="0" rtl="0" algn="l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</a:tbl>
          </a:graphicData>
        </a:graphic>
      </p:graphicFrame>
      <p:sp>
        <p:nvSpPr>
          <p:cNvPr id="454" name="Google Shape;454;p60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/>
        </p:nvSpPr>
        <p:spPr>
          <a:xfrm>
            <a:off x="77469" y="19050"/>
            <a:ext cx="161290" cy="5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1"/>
          <p:cNvSpPr/>
          <p:nvPr/>
        </p:nvSpPr>
        <p:spPr>
          <a:xfrm>
            <a:off x="1370330" y="0"/>
            <a:ext cx="7316470" cy="6858000"/>
          </a:xfrm>
          <a:custGeom>
            <a:rect b="b" l="l" r="r" t="t"/>
            <a:pathLst>
              <a:path extrusionOk="0" h="6858000" w="7316470">
                <a:moveTo>
                  <a:pt x="458470" y="2073910"/>
                </a:moveTo>
                <a:lnTo>
                  <a:pt x="0" y="2073910"/>
                </a:lnTo>
                <a:lnTo>
                  <a:pt x="0" y="2592070"/>
                </a:lnTo>
                <a:lnTo>
                  <a:pt x="0" y="3110230"/>
                </a:lnTo>
                <a:lnTo>
                  <a:pt x="0" y="3628390"/>
                </a:lnTo>
                <a:lnTo>
                  <a:pt x="0" y="4147820"/>
                </a:lnTo>
                <a:lnTo>
                  <a:pt x="0" y="4665980"/>
                </a:lnTo>
                <a:lnTo>
                  <a:pt x="0" y="5184140"/>
                </a:lnTo>
                <a:lnTo>
                  <a:pt x="458470" y="5184140"/>
                </a:lnTo>
                <a:lnTo>
                  <a:pt x="458470" y="2592070"/>
                </a:lnTo>
                <a:lnTo>
                  <a:pt x="458470" y="2073910"/>
                </a:lnTo>
                <a:close/>
              </a:path>
              <a:path extrusionOk="0" h="6858000" w="7316470">
                <a:moveTo>
                  <a:pt x="915670" y="5184140"/>
                </a:moveTo>
                <a:lnTo>
                  <a:pt x="458470" y="5184140"/>
                </a:lnTo>
                <a:lnTo>
                  <a:pt x="458470" y="5702300"/>
                </a:lnTo>
                <a:lnTo>
                  <a:pt x="915670" y="5702300"/>
                </a:lnTo>
                <a:lnTo>
                  <a:pt x="915670" y="5184140"/>
                </a:lnTo>
                <a:close/>
              </a:path>
              <a:path extrusionOk="0" h="6858000" w="7316470">
                <a:moveTo>
                  <a:pt x="915670" y="1555750"/>
                </a:moveTo>
                <a:lnTo>
                  <a:pt x="458470" y="1555750"/>
                </a:lnTo>
                <a:lnTo>
                  <a:pt x="458470" y="2073910"/>
                </a:lnTo>
                <a:lnTo>
                  <a:pt x="915670" y="2073910"/>
                </a:lnTo>
                <a:lnTo>
                  <a:pt x="915670" y="1555750"/>
                </a:lnTo>
                <a:close/>
              </a:path>
              <a:path extrusionOk="0" h="6858000" w="7316470">
                <a:moveTo>
                  <a:pt x="1372870" y="5702300"/>
                </a:moveTo>
                <a:lnTo>
                  <a:pt x="915670" y="5702300"/>
                </a:lnTo>
                <a:lnTo>
                  <a:pt x="915670" y="6220460"/>
                </a:lnTo>
                <a:lnTo>
                  <a:pt x="1372870" y="6220460"/>
                </a:lnTo>
                <a:lnTo>
                  <a:pt x="1372870" y="5702300"/>
                </a:lnTo>
                <a:close/>
              </a:path>
              <a:path extrusionOk="0" h="6858000" w="7316470">
                <a:moveTo>
                  <a:pt x="1372870" y="1036320"/>
                </a:moveTo>
                <a:lnTo>
                  <a:pt x="915670" y="1036320"/>
                </a:lnTo>
                <a:lnTo>
                  <a:pt x="915670" y="1555750"/>
                </a:lnTo>
                <a:lnTo>
                  <a:pt x="1372870" y="1555750"/>
                </a:lnTo>
                <a:lnTo>
                  <a:pt x="1372870" y="1036320"/>
                </a:lnTo>
                <a:close/>
              </a:path>
              <a:path extrusionOk="0" h="6858000" w="7316470">
                <a:moveTo>
                  <a:pt x="2286000" y="6220460"/>
                </a:moveTo>
                <a:lnTo>
                  <a:pt x="1831340" y="6220460"/>
                </a:lnTo>
                <a:lnTo>
                  <a:pt x="1372870" y="6220460"/>
                </a:lnTo>
                <a:lnTo>
                  <a:pt x="1372870" y="6738620"/>
                </a:lnTo>
                <a:lnTo>
                  <a:pt x="1831340" y="6738620"/>
                </a:lnTo>
                <a:lnTo>
                  <a:pt x="2286000" y="6738620"/>
                </a:lnTo>
                <a:lnTo>
                  <a:pt x="2286000" y="6220460"/>
                </a:lnTo>
                <a:close/>
              </a:path>
              <a:path extrusionOk="0" h="6858000" w="7316470">
                <a:moveTo>
                  <a:pt x="2286000" y="518160"/>
                </a:moveTo>
                <a:lnTo>
                  <a:pt x="1831340" y="518160"/>
                </a:lnTo>
                <a:lnTo>
                  <a:pt x="1372870" y="518160"/>
                </a:lnTo>
                <a:lnTo>
                  <a:pt x="1372870" y="1036320"/>
                </a:lnTo>
                <a:lnTo>
                  <a:pt x="1831340" y="1036320"/>
                </a:lnTo>
                <a:lnTo>
                  <a:pt x="2286000" y="1036320"/>
                </a:lnTo>
                <a:lnTo>
                  <a:pt x="2286000" y="518160"/>
                </a:lnTo>
                <a:close/>
              </a:path>
              <a:path extrusionOk="0" h="6858000" w="7316470">
                <a:moveTo>
                  <a:pt x="5030470" y="6738620"/>
                </a:moveTo>
                <a:lnTo>
                  <a:pt x="5030470" y="6738620"/>
                </a:lnTo>
                <a:lnTo>
                  <a:pt x="2286000" y="6738620"/>
                </a:lnTo>
                <a:lnTo>
                  <a:pt x="2286000" y="6858000"/>
                </a:lnTo>
                <a:lnTo>
                  <a:pt x="5030470" y="6858000"/>
                </a:lnTo>
                <a:lnTo>
                  <a:pt x="5030470" y="6738620"/>
                </a:lnTo>
                <a:close/>
              </a:path>
              <a:path extrusionOk="0" h="6858000" w="7316470">
                <a:moveTo>
                  <a:pt x="5030470" y="0"/>
                </a:moveTo>
                <a:lnTo>
                  <a:pt x="5030470" y="0"/>
                </a:lnTo>
                <a:lnTo>
                  <a:pt x="2286000" y="0"/>
                </a:lnTo>
                <a:lnTo>
                  <a:pt x="2286000" y="518160"/>
                </a:lnTo>
                <a:lnTo>
                  <a:pt x="5030470" y="518160"/>
                </a:lnTo>
                <a:lnTo>
                  <a:pt x="5030470" y="0"/>
                </a:lnTo>
                <a:close/>
              </a:path>
              <a:path extrusionOk="0" h="6858000" w="7316470">
                <a:moveTo>
                  <a:pt x="5944870" y="6220460"/>
                </a:moveTo>
                <a:lnTo>
                  <a:pt x="5487670" y="6220460"/>
                </a:lnTo>
                <a:lnTo>
                  <a:pt x="5030470" y="6220460"/>
                </a:lnTo>
                <a:lnTo>
                  <a:pt x="5030470" y="6738620"/>
                </a:lnTo>
                <a:lnTo>
                  <a:pt x="5487670" y="6738620"/>
                </a:lnTo>
                <a:lnTo>
                  <a:pt x="5944870" y="6738620"/>
                </a:lnTo>
                <a:lnTo>
                  <a:pt x="5944870" y="6220460"/>
                </a:lnTo>
                <a:close/>
              </a:path>
              <a:path extrusionOk="0" h="6858000" w="7316470">
                <a:moveTo>
                  <a:pt x="5944870" y="518160"/>
                </a:moveTo>
                <a:lnTo>
                  <a:pt x="5487670" y="518160"/>
                </a:lnTo>
                <a:lnTo>
                  <a:pt x="5030470" y="518160"/>
                </a:lnTo>
                <a:lnTo>
                  <a:pt x="5030470" y="1036320"/>
                </a:lnTo>
                <a:lnTo>
                  <a:pt x="5487670" y="1036320"/>
                </a:lnTo>
                <a:lnTo>
                  <a:pt x="5944870" y="1036320"/>
                </a:lnTo>
                <a:lnTo>
                  <a:pt x="5944870" y="518160"/>
                </a:lnTo>
                <a:close/>
              </a:path>
              <a:path extrusionOk="0" h="6858000" w="7316470">
                <a:moveTo>
                  <a:pt x="6403340" y="5702300"/>
                </a:moveTo>
                <a:lnTo>
                  <a:pt x="5944870" y="5702300"/>
                </a:lnTo>
                <a:lnTo>
                  <a:pt x="5944870" y="6220460"/>
                </a:lnTo>
                <a:lnTo>
                  <a:pt x="6403340" y="6220460"/>
                </a:lnTo>
                <a:lnTo>
                  <a:pt x="6403340" y="5702300"/>
                </a:lnTo>
                <a:close/>
              </a:path>
              <a:path extrusionOk="0" h="6858000" w="7316470">
                <a:moveTo>
                  <a:pt x="6403340" y="1036320"/>
                </a:moveTo>
                <a:lnTo>
                  <a:pt x="5944870" y="1036320"/>
                </a:lnTo>
                <a:lnTo>
                  <a:pt x="5944870" y="1555750"/>
                </a:lnTo>
                <a:lnTo>
                  <a:pt x="6403340" y="1555750"/>
                </a:lnTo>
                <a:lnTo>
                  <a:pt x="6403340" y="1036320"/>
                </a:lnTo>
                <a:close/>
              </a:path>
              <a:path extrusionOk="0" h="6858000" w="7316470">
                <a:moveTo>
                  <a:pt x="6858000" y="5184140"/>
                </a:moveTo>
                <a:lnTo>
                  <a:pt x="6403340" y="5184140"/>
                </a:lnTo>
                <a:lnTo>
                  <a:pt x="6403340" y="5702300"/>
                </a:lnTo>
                <a:lnTo>
                  <a:pt x="6858000" y="5702300"/>
                </a:lnTo>
                <a:lnTo>
                  <a:pt x="6858000" y="5184140"/>
                </a:lnTo>
                <a:close/>
              </a:path>
              <a:path extrusionOk="0" h="6858000" w="7316470">
                <a:moveTo>
                  <a:pt x="6858000" y="1555750"/>
                </a:moveTo>
                <a:lnTo>
                  <a:pt x="6403340" y="1555750"/>
                </a:lnTo>
                <a:lnTo>
                  <a:pt x="6403340" y="2073910"/>
                </a:lnTo>
                <a:lnTo>
                  <a:pt x="6858000" y="2073910"/>
                </a:lnTo>
                <a:lnTo>
                  <a:pt x="6858000" y="1555750"/>
                </a:lnTo>
                <a:close/>
              </a:path>
              <a:path extrusionOk="0" h="6858000" w="7316470">
                <a:moveTo>
                  <a:pt x="7316470" y="2073910"/>
                </a:moveTo>
                <a:lnTo>
                  <a:pt x="6858000" y="2073910"/>
                </a:lnTo>
                <a:lnTo>
                  <a:pt x="6858000" y="2592070"/>
                </a:lnTo>
                <a:lnTo>
                  <a:pt x="6858000" y="3110230"/>
                </a:lnTo>
                <a:lnTo>
                  <a:pt x="6858000" y="3628390"/>
                </a:lnTo>
                <a:lnTo>
                  <a:pt x="6858000" y="4147820"/>
                </a:lnTo>
                <a:lnTo>
                  <a:pt x="6858000" y="4665980"/>
                </a:lnTo>
                <a:lnTo>
                  <a:pt x="6858000" y="5184140"/>
                </a:lnTo>
                <a:lnTo>
                  <a:pt x="7316470" y="5184140"/>
                </a:lnTo>
                <a:lnTo>
                  <a:pt x="7316470" y="2592070"/>
                </a:lnTo>
                <a:lnTo>
                  <a:pt x="7316470" y="207391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1"/>
          <p:cNvSpPr txBox="1"/>
          <p:nvPr/>
        </p:nvSpPr>
        <p:spPr>
          <a:xfrm>
            <a:off x="77469" y="6239509"/>
            <a:ext cx="16129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1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59</a:t>
            </a:r>
            <a:endParaRPr/>
          </a:p>
        </p:txBody>
      </p:sp>
      <p:sp>
        <p:nvSpPr>
          <p:cNvPr id="468" name="Google Shape;468;p62"/>
          <p:cNvSpPr txBox="1"/>
          <p:nvPr>
            <p:ph type="title"/>
          </p:nvPr>
        </p:nvSpPr>
        <p:spPr>
          <a:xfrm>
            <a:off x="1993900" y="497840"/>
            <a:ext cx="514985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Filled area primitives</a:t>
            </a:r>
            <a:endParaRPr sz="4400"/>
          </a:p>
        </p:txBody>
      </p:sp>
      <p:sp>
        <p:nvSpPr>
          <p:cNvPr id="469" name="Google Shape;469;p62"/>
          <p:cNvSpPr txBox="1"/>
          <p:nvPr/>
        </p:nvSpPr>
        <p:spPr>
          <a:xfrm>
            <a:off x="535940" y="1633220"/>
            <a:ext cx="7553325" cy="21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graphics packages this is referred to as  filled polygons.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line fill algorithm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fill or flood fill algorithm.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3"/>
          <p:cNvSpPr txBox="1"/>
          <p:nvPr>
            <p:ph type="title"/>
          </p:nvPr>
        </p:nvSpPr>
        <p:spPr>
          <a:xfrm>
            <a:off x="2833370" y="497840"/>
            <a:ext cx="34721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Polygon filling</a:t>
            </a:r>
            <a:endParaRPr sz="4400"/>
          </a:p>
        </p:txBody>
      </p:sp>
      <p:sp>
        <p:nvSpPr>
          <p:cNvPr id="475" name="Google Shape;475;p63"/>
          <p:cNvSpPr txBox="1"/>
          <p:nvPr/>
        </p:nvSpPr>
        <p:spPr>
          <a:xfrm>
            <a:off x="535940" y="1252220"/>
            <a:ext cx="7804784" cy="3742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filling is a process of ‘colouring in’  a defined area.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Classified as-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870" lvl="0" marL="355600" marR="88773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defined:-defined in terms of  bounding pixels that outline it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3304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Interior defined region:-defined in terms of  pixels which it comprises of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8399" y="5082686"/>
            <a:ext cx="1598400" cy="1354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955540"/>
            <a:ext cx="20574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3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60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4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61</a:t>
            </a:r>
            <a:endParaRPr/>
          </a:p>
        </p:txBody>
      </p:sp>
      <p:sp>
        <p:nvSpPr>
          <p:cNvPr id="484" name="Google Shape;484;p64"/>
          <p:cNvSpPr txBox="1"/>
          <p:nvPr>
            <p:ph type="title"/>
          </p:nvPr>
        </p:nvSpPr>
        <p:spPr>
          <a:xfrm>
            <a:off x="2179320" y="497840"/>
            <a:ext cx="47764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Scan line algorithm</a:t>
            </a:r>
            <a:endParaRPr sz="4400"/>
          </a:p>
        </p:txBody>
      </p:sp>
      <p:sp>
        <p:nvSpPr>
          <p:cNvPr id="485" name="Google Shape;485;p64"/>
          <p:cNvSpPr txBox="1"/>
          <p:nvPr/>
        </p:nvSpPr>
        <p:spPr>
          <a:xfrm>
            <a:off x="535940" y="1633220"/>
            <a:ext cx="7966075" cy="4230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1644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scan line intersects a polygon at one or  more points.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scan line crossing a polygon,  algorithm locates the intersection points of  the scan line with the polygon edges.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Intersection is considered in pairs.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8605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interval between the pair of  intersection, colour is that of background.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131" y="1783041"/>
            <a:ext cx="3275724" cy="329548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5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510540" y="642620"/>
            <a:ext cx="8328025" cy="4855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2362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raster system, lines are plotted with  pixels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1000" marR="3048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sizes in horizontal or vertical directions  are constrained by pixel sepration.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1000" marR="321754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 for a straight line  y=mx+c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66900" marR="1409065" rtl="0" algn="l">
              <a:lnSpc>
                <a:spcPct val="145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is slope of line c is y-intercept  m= Δ          y/ Δ                x</a:t>
            </a:r>
            <a:endParaRPr/>
          </a:p>
          <a:p>
            <a:pPr indent="0" lvl="0" marL="1866900" marR="1409065" rtl="0" algn="l">
              <a:lnSpc>
                <a:spcPct val="145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 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6"/>
          <p:cNvSpPr txBox="1"/>
          <p:nvPr/>
        </p:nvSpPr>
        <p:spPr>
          <a:xfrm>
            <a:off x="535940" y="688340"/>
            <a:ext cx="7577455" cy="31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704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starts with the closed polygon with  defined interior and exterior regions.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75335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 of interior and vertices of the  polygon to be filled are known.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line moves downwards from top to  bottom.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66"/>
          <p:cNvGrpSpPr/>
          <p:nvPr/>
        </p:nvGrpSpPr>
        <p:grpSpPr>
          <a:xfrm>
            <a:off x="1828799" y="3962400"/>
            <a:ext cx="4648200" cy="2667000"/>
            <a:chOff x="1828799" y="3962400"/>
            <a:chExt cx="4648200" cy="2667000"/>
          </a:xfrm>
        </p:grpSpPr>
        <p:sp>
          <p:nvSpPr>
            <p:cNvPr id="498" name="Google Shape;498;p66"/>
            <p:cNvSpPr/>
            <p:nvPr/>
          </p:nvSpPr>
          <p:spPr>
            <a:xfrm>
              <a:off x="2743199" y="4648200"/>
              <a:ext cx="2438400" cy="1447800"/>
            </a:xfrm>
            <a:custGeom>
              <a:rect b="b" l="l" r="r" t="t"/>
              <a:pathLst>
                <a:path extrusionOk="0" h="1447800" w="2438400">
                  <a:moveTo>
                    <a:pt x="0" y="457200"/>
                  </a:moveTo>
                  <a:lnTo>
                    <a:pt x="1828800" y="0"/>
                  </a:lnTo>
                </a:path>
                <a:path extrusionOk="0" h="1447800" w="2438400">
                  <a:moveTo>
                    <a:pt x="1828800" y="0"/>
                  </a:moveTo>
                  <a:lnTo>
                    <a:pt x="2438400" y="914400"/>
                  </a:lnTo>
                </a:path>
                <a:path extrusionOk="0" h="1447800" w="2438400">
                  <a:moveTo>
                    <a:pt x="2438400" y="914400"/>
                  </a:moveTo>
                  <a:lnTo>
                    <a:pt x="1600200" y="1447800"/>
                  </a:lnTo>
                </a:path>
                <a:path extrusionOk="0" h="1447800" w="2438400">
                  <a:moveTo>
                    <a:pt x="1600200" y="1447800"/>
                  </a:moveTo>
                  <a:lnTo>
                    <a:pt x="1295400" y="914400"/>
                  </a:lnTo>
                </a:path>
                <a:path extrusionOk="0" h="1447800" w="2438400">
                  <a:moveTo>
                    <a:pt x="1295400" y="914400"/>
                  </a:moveTo>
                  <a:lnTo>
                    <a:pt x="609600" y="1371600"/>
                  </a:lnTo>
                </a:path>
                <a:path extrusionOk="0" h="1447800" w="2438400">
                  <a:moveTo>
                    <a:pt x="609600" y="1371600"/>
                  </a:moveTo>
                  <a:lnTo>
                    <a:pt x="0" y="457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66"/>
            <p:cNvSpPr/>
            <p:nvPr/>
          </p:nvSpPr>
          <p:spPr>
            <a:xfrm>
              <a:off x="2438399" y="5715000"/>
              <a:ext cx="3429000" cy="0"/>
            </a:xfrm>
            <a:custGeom>
              <a:rect b="b" l="l" r="r" t="t"/>
              <a:pathLst>
                <a:path extrusionOk="0" h="120000"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66"/>
            <p:cNvSpPr/>
            <p:nvPr/>
          </p:nvSpPr>
          <p:spPr>
            <a:xfrm>
              <a:off x="1828799" y="3962400"/>
              <a:ext cx="4648200" cy="2667000"/>
            </a:xfrm>
            <a:custGeom>
              <a:rect b="b" l="l" r="r" t="t"/>
              <a:pathLst>
                <a:path extrusionOk="0" h="2667000" w="4648200">
                  <a:moveTo>
                    <a:pt x="0" y="0"/>
                  </a:moveTo>
                  <a:lnTo>
                    <a:pt x="0" y="2667000"/>
                  </a:lnTo>
                </a:path>
                <a:path extrusionOk="0" h="2667000" w="4648200">
                  <a:moveTo>
                    <a:pt x="0" y="2667000"/>
                  </a:moveTo>
                  <a:lnTo>
                    <a:pt x="4648200" y="26670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66"/>
            <p:cNvSpPr/>
            <p:nvPr/>
          </p:nvSpPr>
          <p:spPr>
            <a:xfrm>
              <a:off x="3124199" y="571500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66"/>
            <p:cNvSpPr/>
            <p:nvPr/>
          </p:nvSpPr>
          <p:spPr>
            <a:xfrm>
              <a:off x="3124199" y="575310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66"/>
            <p:cNvSpPr/>
            <p:nvPr/>
          </p:nvSpPr>
          <p:spPr>
            <a:xfrm>
              <a:off x="3124199" y="5819139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66"/>
            <p:cNvSpPr/>
            <p:nvPr/>
          </p:nvSpPr>
          <p:spPr>
            <a:xfrm>
              <a:off x="3124199" y="585723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66"/>
            <p:cNvSpPr/>
            <p:nvPr/>
          </p:nvSpPr>
          <p:spPr>
            <a:xfrm>
              <a:off x="3124199" y="5923279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66"/>
            <p:cNvSpPr/>
            <p:nvPr/>
          </p:nvSpPr>
          <p:spPr>
            <a:xfrm>
              <a:off x="3124199" y="596137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66"/>
            <p:cNvSpPr/>
            <p:nvPr/>
          </p:nvSpPr>
          <p:spPr>
            <a:xfrm>
              <a:off x="3124199" y="6028689"/>
              <a:ext cx="0" cy="8890"/>
            </a:xfrm>
            <a:custGeom>
              <a:rect b="b" l="l" r="r" t="t"/>
              <a:pathLst>
                <a:path extrusionOk="0" h="8889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66"/>
            <p:cNvSpPr/>
            <p:nvPr/>
          </p:nvSpPr>
          <p:spPr>
            <a:xfrm>
              <a:off x="3124199" y="6066789"/>
              <a:ext cx="0" cy="36830"/>
            </a:xfrm>
            <a:custGeom>
              <a:rect b="b" l="l" r="r" t="t"/>
              <a:pathLst>
                <a:path extrusionOk="0" h="36829" w="120000">
                  <a:moveTo>
                    <a:pt x="0" y="0"/>
                  </a:moveTo>
                  <a:lnTo>
                    <a:pt x="0" y="368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66"/>
            <p:cNvSpPr/>
            <p:nvPr/>
          </p:nvSpPr>
          <p:spPr>
            <a:xfrm>
              <a:off x="3124199" y="6132829"/>
              <a:ext cx="0" cy="8890"/>
            </a:xfrm>
            <a:custGeom>
              <a:rect b="b" l="l" r="r" t="t"/>
              <a:pathLst>
                <a:path extrusionOk="0" h="8889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66"/>
            <p:cNvSpPr/>
            <p:nvPr/>
          </p:nvSpPr>
          <p:spPr>
            <a:xfrm>
              <a:off x="3124199" y="617092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66"/>
            <p:cNvSpPr/>
            <p:nvPr/>
          </p:nvSpPr>
          <p:spPr>
            <a:xfrm>
              <a:off x="3124199" y="623697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66"/>
            <p:cNvSpPr/>
            <p:nvPr/>
          </p:nvSpPr>
          <p:spPr>
            <a:xfrm>
              <a:off x="3124199" y="627507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66"/>
            <p:cNvSpPr/>
            <p:nvPr/>
          </p:nvSpPr>
          <p:spPr>
            <a:xfrm>
              <a:off x="3124199" y="634111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66"/>
            <p:cNvSpPr/>
            <p:nvPr/>
          </p:nvSpPr>
          <p:spPr>
            <a:xfrm>
              <a:off x="3124199" y="637921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66"/>
            <p:cNvSpPr/>
            <p:nvPr/>
          </p:nvSpPr>
          <p:spPr>
            <a:xfrm>
              <a:off x="3124199" y="644525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66"/>
            <p:cNvSpPr/>
            <p:nvPr/>
          </p:nvSpPr>
          <p:spPr>
            <a:xfrm>
              <a:off x="3124199" y="648335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66"/>
            <p:cNvSpPr/>
            <p:nvPr/>
          </p:nvSpPr>
          <p:spPr>
            <a:xfrm>
              <a:off x="3124199" y="6550660"/>
              <a:ext cx="0" cy="8890"/>
            </a:xfrm>
            <a:custGeom>
              <a:rect b="b" l="l" r="r" t="t"/>
              <a:pathLst>
                <a:path extrusionOk="0" h="8890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66"/>
            <p:cNvSpPr/>
            <p:nvPr/>
          </p:nvSpPr>
          <p:spPr>
            <a:xfrm>
              <a:off x="3124199" y="6588760"/>
              <a:ext cx="0" cy="36830"/>
            </a:xfrm>
            <a:custGeom>
              <a:rect b="b" l="l" r="r" t="t"/>
              <a:pathLst>
                <a:path extrusionOk="0" h="36829" w="120000">
                  <a:moveTo>
                    <a:pt x="0" y="0"/>
                  </a:moveTo>
                  <a:lnTo>
                    <a:pt x="0" y="368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66"/>
            <p:cNvSpPr/>
            <p:nvPr/>
          </p:nvSpPr>
          <p:spPr>
            <a:xfrm>
              <a:off x="3810000" y="571500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66"/>
            <p:cNvSpPr/>
            <p:nvPr/>
          </p:nvSpPr>
          <p:spPr>
            <a:xfrm>
              <a:off x="3810000" y="575310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66"/>
            <p:cNvSpPr/>
            <p:nvPr/>
          </p:nvSpPr>
          <p:spPr>
            <a:xfrm>
              <a:off x="3810000" y="5819139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66"/>
            <p:cNvSpPr/>
            <p:nvPr/>
          </p:nvSpPr>
          <p:spPr>
            <a:xfrm>
              <a:off x="3810000" y="585723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66"/>
            <p:cNvSpPr/>
            <p:nvPr/>
          </p:nvSpPr>
          <p:spPr>
            <a:xfrm>
              <a:off x="3810000" y="5923279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66"/>
            <p:cNvSpPr/>
            <p:nvPr/>
          </p:nvSpPr>
          <p:spPr>
            <a:xfrm>
              <a:off x="3810000" y="596137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66"/>
            <p:cNvSpPr/>
            <p:nvPr/>
          </p:nvSpPr>
          <p:spPr>
            <a:xfrm>
              <a:off x="3810000" y="6028689"/>
              <a:ext cx="0" cy="8890"/>
            </a:xfrm>
            <a:custGeom>
              <a:rect b="b" l="l" r="r" t="t"/>
              <a:pathLst>
                <a:path extrusionOk="0" h="8889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66"/>
            <p:cNvSpPr/>
            <p:nvPr/>
          </p:nvSpPr>
          <p:spPr>
            <a:xfrm>
              <a:off x="3810000" y="6066789"/>
              <a:ext cx="0" cy="36830"/>
            </a:xfrm>
            <a:custGeom>
              <a:rect b="b" l="l" r="r" t="t"/>
              <a:pathLst>
                <a:path extrusionOk="0" h="36829" w="120000">
                  <a:moveTo>
                    <a:pt x="0" y="0"/>
                  </a:moveTo>
                  <a:lnTo>
                    <a:pt x="0" y="368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66"/>
            <p:cNvSpPr/>
            <p:nvPr/>
          </p:nvSpPr>
          <p:spPr>
            <a:xfrm>
              <a:off x="3810000" y="6132829"/>
              <a:ext cx="0" cy="8890"/>
            </a:xfrm>
            <a:custGeom>
              <a:rect b="b" l="l" r="r" t="t"/>
              <a:pathLst>
                <a:path extrusionOk="0" h="8889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66"/>
            <p:cNvSpPr/>
            <p:nvPr/>
          </p:nvSpPr>
          <p:spPr>
            <a:xfrm>
              <a:off x="3810000" y="617092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66"/>
            <p:cNvSpPr/>
            <p:nvPr/>
          </p:nvSpPr>
          <p:spPr>
            <a:xfrm>
              <a:off x="3810000" y="623697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66"/>
            <p:cNvSpPr/>
            <p:nvPr/>
          </p:nvSpPr>
          <p:spPr>
            <a:xfrm>
              <a:off x="3810000" y="627507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66"/>
            <p:cNvSpPr/>
            <p:nvPr/>
          </p:nvSpPr>
          <p:spPr>
            <a:xfrm>
              <a:off x="3810000" y="634111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66"/>
            <p:cNvSpPr/>
            <p:nvPr/>
          </p:nvSpPr>
          <p:spPr>
            <a:xfrm>
              <a:off x="3810000" y="637921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66"/>
            <p:cNvSpPr/>
            <p:nvPr/>
          </p:nvSpPr>
          <p:spPr>
            <a:xfrm>
              <a:off x="3810000" y="644525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66"/>
            <p:cNvSpPr/>
            <p:nvPr/>
          </p:nvSpPr>
          <p:spPr>
            <a:xfrm>
              <a:off x="3810000" y="648335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66"/>
            <p:cNvSpPr/>
            <p:nvPr/>
          </p:nvSpPr>
          <p:spPr>
            <a:xfrm>
              <a:off x="3810000" y="6550660"/>
              <a:ext cx="0" cy="8890"/>
            </a:xfrm>
            <a:custGeom>
              <a:rect b="b" l="l" r="r" t="t"/>
              <a:pathLst>
                <a:path extrusionOk="0" h="8890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66"/>
            <p:cNvSpPr/>
            <p:nvPr/>
          </p:nvSpPr>
          <p:spPr>
            <a:xfrm>
              <a:off x="3810000" y="6588760"/>
              <a:ext cx="0" cy="36830"/>
            </a:xfrm>
            <a:custGeom>
              <a:rect b="b" l="l" r="r" t="t"/>
              <a:pathLst>
                <a:path extrusionOk="0" h="36829" w="120000">
                  <a:moveTo>
                    <a:pt x="0" y="0"/>
                  </a:moveTo>
                  <a:lnTo>
                    <a:pt x="0" y="368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66"/>
            <p:cNvSpPr/>
            <p:nvPr/>
          </p:nvSpPr>
          <p:spPr>
            <a:xfrm>
              <a:off x="4114800" y="571500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66"/>
            <p:cNvSpPr/>
            <p:nvPr/>
          </p:nvSpPr>
          <p:spPr>
            <a:xfrm>
              <a:off x="4114800" y="575310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66"/>
            <p:cNvSpPr/>
            <p:nvPr/>
          </p:nvSpPr>
          <p:spPr>
            <a:xfrm>
              <a:off x="4114800" y="5819139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66"/>
            <p:cNvSpPr/>
            <p:nvPr/>
          </p:nvSpPr>
          <p:spPr>
            <a:xfrm>
              <a:off x="4114800" y="585723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66"/>
            <p:cNvSpPr/>
            <p:nvPr/>
          </p:nvSpPr>
          <p:spPr>
            <a:xfrm>
              <a:off x="4114800" y="5923279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66"/>
            <p:cNvSpPr/>
            <p:nvPr/>
          </p:nvSpPr>
          <p:spPr>
            <a:xfrm>
              <a:off x="4114800" y="596137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66"/>
            <p:cNvSpPr/>
            <p:nvPr/>
          </p:nvSpPr>
          <p:spPr>
            <a:xfrm>
              <a:off x="4114800" y="6028689"/>
              <a:ext cx="0" cy="8890"/>
            </a:xfrm>
            <a:custGeom>
              <a:rect b="b" l="l" r="r" t="t"/>
              <a:pathLst>
                <a:path extrusionOk="0" h="8889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66"/>
            <p:cNvSpPr/>
            <p:nvPr/>
          </p:nvSpPr>
          <p:spPr>
            <a:xfrm>
              <a:off x="4114800" y="6066789"/>
              <a:ext cx="0" cy="36830"/>
            </a:xfrm>
            <a:custGeom>
              <a:rect b="b" l="l" r="r" t="t"/>
              <a:pathLst>
                <a:path extrusionOk="0" h="36829" w="120000">
                  <a:moveTo>
                    <a:pt x="0" y="0"/>
                  </a:moveTo>
                  <a:lnTo>
                    <a:pt x="0" y="368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66"/>
            <p:cNvSpPr/>
            <p:nvPr/>
          </p:nvSpPr>
          <p:spPr>
            <a:xfrm>
              <a:off x="4114800" y="6132829"/>
              <a:ext cx="0" cy="8890"/>
            </a:xfrm>
            <a:custGeom>
              <a:rect b="b" l="l" r="r" t="t"/>
              <a:pathLst>
                <a:path extrusionOk="0" h="8889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66"/>
            <p:cNvSpPr/>
            <p:nvPr/>
          </p:nvSpPr>
          <p:spPr>
            <a:xfrm>
              <a:off x="4114800" y="617092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66"/>
            <p:cNvSpPr/>
            <p:nvPr/>
          </p:nvSpPr>
          <p:spPr>
            <a:xfrm>
              <a:off x="4114800" y="623697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66"/>
            <p:cNvSpPr/>
            <p:nvPr/>
          </p:nvSpPr>
          <p:spPr>
            <a:xfrm>
              <a:off x="4114800" y="627507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66"/>
            <p:cNvSpPr/>
            <p:nvPr/>
          </p:nvSpPr>
          <p:spPr>
            <a:xfrm>
              <a:off x="4114800" y="634111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66"/>
            <p:cNvSpPr/>
            <p:nvPr/>
          </p:nvSpPr>
          <p:spPr>
            <a:xfrm>
              <a:off x="4114800" y="637921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66"/>
            <p:cNvSpPr/>
            <p:nvPr/>
          </p:nvSpPr>
          <p:spPr>
            <a:xfrm>
              <a:off x="4114800" y="644525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66"/>
            <p:cNvSpPr/>
            <p:nvPr/>
          </p:nvSpPr>
          <p:spPr>
            <a:xfrm>
              <a:off x="4114800" y="648335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66"/>
            <p:cNvSpPr/>
            <p:nvPr/>
          </p:nvSpPr>
          <p:spPr>
            <a:xfrm>
              <a:off x="4114800" y="6550660"/>
              <a:ext cx="0" cy="8890"/>
            </a:xfrm>
            <a:custGeom>
              <a:rect b="b" l="l" r="r" t="t"/>
              <a:pathLst>
                <a:path extrusionOk="0" h="8890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66"/>
            <p:cNvSpPr/>
            <p:nvPr/>
          </p:nvSpPr>
          <p:spPr>
            <a:xfrm>
              <a:off x="4114800" y="6588760"/>
              <a:ext cx="0" cy="36830"/>
            </a:xfrm>
            <a:custGeom>
              <a:rect b="b" l="l" r="r" t="t"/>
              <a:pathLst>
                <a:path extrusionOk="0" h="36829" w="120000">
                  <a:moveTo>
                    <a:pt x="0" y="0"/>
                  </a:moveTo>
                  <a:lnTo>
                    <a:pt x="0" y="368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66"/>
            <p:cNvSpPr/>
            <p:nvPr/>
          </p:nvSpPr>
          <p:spPr>
            <a:xfrm>
              <a:off x="4953000" y="571500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66"/>
            <p:cNvSpPr/>
            <p:nvPr/>
          </p:nvSpPr>
          <p:spPr>
            <a:xfrm>
              <a:off x="4953000" y="575310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66"/>
            <p:cNvSpPr/>
            <p:nvPr/>
          </p:nvSpPr>
          <p:spPr>
            <a:xfrm>
              <a:off x="4953000" y="5819139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66"/>
            <p:cNvSpPr/>
            <p:nvPr/>
          </p:nvSpPr>
          <p:spPr>
            <a:xfrm>
              <a:off x="4953000" y="585723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66"/>
            <p:cNvSpPr/>
            <p:nvPr/>
          </p:nvSpPr>
          <p:spPr>
            <a:xfrm>
              <a:off x="4953000" y="5923279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80"/>
                  </a:moveTo>
                  <a:lnTo>
                    <a:pt x="0" y="5080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66"/>
            <p:cNvSpPr/>
            <p:nvPr/>
          </p:nvSpPr>
          <p:spPr>
            <a:xfrm>
              <a:off x="4953000" y="596137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66"/>
            <p:cNvSpPr/>
            <p:nvPr/>
          </p:nvSpPr>
          <p:spPr>
            <a:xfrm>
              <a:off x="4953000" y="6028689"/>
              <a:ext cx="0" cy="8890"/>
            </a:xfrm>
            <a:custGeom>
              <a:rect b="b" l="l" r="r" t="t"/>
              <a:pathLst>
                <a:path extrusionOk="0" h="8889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66"/>
            <p:cNvSpPr/>
            <p:nvPr/>
          </p:nvSpPr>
          <p:spPr>
            <a:xfrm>
              <a:off x="4953000" y="6066789"/>
              <a:ext cx="0" cy="36830"/>
            </a:xfrm>
            <a:custGeom>
              <a:rect b="b" l="l" r="r" t="t"/>
              <a:pathLst>
                <a:path extrusionOk="0" h="36829" w="120000">
                  <a:moveTo>
                    <a:pt x="0" y="0"/>
                  </a:moveTo>
                  <a:lnTo>
                    <a:pt x="0" y="368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66"/>
            <p:cNvSpPr/>
            <p:nvPr/>
          </p:nvSpPr>
          <p:spPr>
            <a:xfrm>
              <a:off x="4953000" y="6132829"/>
              <a:ext cx="0" cy="8890"/>
            </a:xfrm>
            <a:custGeom>
              <a:rect b="b" l="l" r="r" t="t"/>
              <a:pathLst>
                <a:path extrusionOk="0" h="8889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66"/>
            <p:cNvSpPr/>
            <p:nvPr/>
          </p:nvSpPr>
          <p:spPr>
            <a:xfrm>
              <a:off x="4953000" y="6170929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66"/>
            <p:cNvSpPr/>
            <p:nvPr/>
          </p:nvSpPr>
          <p:spPr>
            <a:xfrm>
              <a:off x="4953000" y="623697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66"/>
            <p:cNvSpPr/>
            <p:nvPr/>
          </p:nvSpPr>
          <p:spPr>
            <a:xfrm>
              <a:off x="4953000" y="627507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66"/>
            <p:cNvSpPr/>
            <p:nvPr/>
          </p:nvSpPr>
          <p:spPr>
            <a:xfrm>
              <a:off x="4953000" y="634111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6"/>
            <p:cNvSpPr/>
            <p:nvPr/>
          </p:nvSpPr>
          <p:spPr>
            <a:xfrm>
              <a:off x="4953000" y="637921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6"/>
            <p:cNvSpPr/>
            <p:nvPr/>
          </p:nvSpPr>
          <p:spPr>
            <a:xfrm>
              <a:off x="4953000" y="6445250"/>
              <a:ext cx="0" cy="10160"/>
            </a:xfrm>
            <a:custGeom>
              <a:rect b="b" l="l" r="r" t="t"/>
              <a:pathLst>
                <a:path extrusionOk="0" h="10160" w="120000">
                  <a:moveTo>
                    <a:pt x="0" y="5079"/>
                  </a:moveTo>
                  <a:lnTo>
                    <a:pt x="0" y="5079"/>
                  </a:lnTo>
                </a:path>
              </a:pathLst>
            </a:custGeom>
            <a:noFill/>
            <a:ln cap="flat" cmpd="sng" w="10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6"/>
            <p:cNvSpPr/>
            <p:nvPr/>
          </p:nvSpPr>
          <p:spPr>
            <a:xfrm>
              <a:off x="4953000" y="6483350"/>
              <a:ext cx="0" cy="38100"/>
            </a:xfrm>
            <a:custGeom>
              <a:rect b="b" l="l" r="r" t="t"/>
              <a:pathLst>
                <a:path extrusionOk="0" h="38100" w="1200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6"/>
            <p:cNvSpPr/>
            <p:nvPr/>
          </p:nvSpPr>
          <p:spPr>
            <a:xfrm>
              <a:off x="4953000" y="6550660"/>
              <a:ext cx="0" cy="8890"/>
            </a:xfrm>
            <a:custGeom>
              <a:rect b="b" l="l" r="r" t="t"/>
              <a:pathLst>
                <a:path extrusionOk="0" h="8890" w="120000">
                  <a:moveTo>
                    <a:pt x="0" y="4445"/>
                  </a:moveTo>
                  <a:lnTo>
                    <a:pt x="0" y="44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6"/>
            <p:cNvSpPr/>
            <p:nvPr/>
          </p:nvSpPr>
          <p:spPr>
            <a:xfrm>
              <a:off x="4953000" y="6588760"/>
              <a:ext cx="0" cy="36830"/>
            </a:xfrm>
            <a:custGeom>
              <a:rect b="b" l="l" r="r" t="t"/>
              <a:pathLst>
                <a:path extrusionOk="0" h="36829" w="120000">
                  <a:moveTo>
                    <a:pt x="0" y="0"/>
                  </a:moveTo>
                  <a:lnTo>
                    <a:pt x="0" y="368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66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63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7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64</a:t>
            </a:r>
            <a:endParaRPr/>
          </a:p>
        </p:txBody>
      </p:sp>
      <p:sp>
        <p:nvSpPr>
          <p:cNvPr id="579" name="Google Shape;579;p67"/>
          <p:cNvSpPr txBox="1"/>
          <p:nvPr/>
        </p:nvSpPr>
        <p:spPr>
          <a:xfrm>
            <a:off x="535940" y="1633220"/>
            <a:ext cx="7216775" cy="412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regular geometric figures, such as  squares or rectangles, edges are well  defined.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53745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can be filled directly by edge  detection.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254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polygons may requires special  handling hen there are more than one  intersection along the scan line.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8"/>
          <p:cNvSpPr txBox="1"/>
          <p:nvPr>
            <p:ph type="title"/>
          </p:nvPr>
        </p:nvSpPr>
        <p:spPr>
          <a:xfrm>
            <a:off x="2195829" y="497840"/>
            <a:ext cx="47447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Flood	Fill algorithm</a:t>
            </a:r>
            <a:endParaRPr sz="4400"/>
          </a:p>
        </p:txBody>
      </p:sp>
      <p:pic>
        <p:nvPicPr>
          <p:cNvPr id="585" name="Google Shape;58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057400"/>
            <a:ext cx="3886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8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65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9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66</a:t>
            </a:r>
            <a:endParaRPr/>
          </a:p>
        </p:txBody>
      </p:sp>
      <p:sp>
        <p:nvSpPr>
          <p:cNvPr id="592" name="Google Shape;592;p69"/>
          <p:cNvSpPr txBox="1"/>
          <p:nvPr/>
        </p:nvSpPr>
        <p:spPr>
          <a:xfrm>
            <a:off x="535940" y="1633220"/>
            <a:ext cx="7891780" cy="364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34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flood fill algorithm user provides a seed  pixel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from the seed pixel, algorithm will  inspect each of the surrounding pixel to  determine the extent of reach.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2860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is repeated until all pixels inside  the region are inspected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0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67</a:t>
            </a:r>
            <a:endParaRPr/>
          </a:p>
        </p:txBody>
      </p:sp>
      <p:sp>
        <p:nvSpPr>
          <p:cNvPr id="598" name="Google Shape;598;p70"/>
          <p:cNvSpPr txBox="1"/>
          <p:nvPr/>
        </p:nvSpPr>
        <p:spPr>
          <a:xfrm>
            <a:off x="535940" y="1404620"/>
            <a:ext cx="8037195" cy="4716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8458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seed pixel progresses recursively  towards the boundary.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56285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encounters the boundary the chain  terminates.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8051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seed pixel enlarges to fill the area  within the boundary.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enlargement of area and examining of  neighbouring pixels can progress in two  ways: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68</a:t>
            </a:r>
            <a:endParaRPr/>
          </a:p>
        </p:txBody>
      </p:sp>
      <p:sp>
        <p:nvSpPr>
          <p:cNvPr id="604" name="Google Shape;604;p71"/>
          <p:cNvSpPr txBox="1"/>
          <p:nvPr/>
        </p:nvSpPr>
        <p:spPr>
          <a:xfrm>
            <a:off x="535940" y="414020"/>
            <a:ext cx="7987665" cy="530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54355" rtl="0" algn="l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 to the four connected pixels,  adjacent to it like right , left, bottom and  top.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2194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Secondly through eight connected pixels  including diagonal pixels.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way may fail to fill the complete area.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Eight connected pixel is preferred.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curve or a circle leaves several diagonal  pasages which prevents the application of  boundary filling algorithm.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71474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72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69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3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70</a:t>
            </a:r>
            <a:endParaRPr/>
          </a:p>
        </p:txBody>
      </p:sp>
      <p:sp>
        <p:nvSpPr>
          <p:cNvPr id="616" name="Google Shape;616;p73"/>
          <p:cNvSpPr txBox="1"/>
          <p:nvPr>
            <p:ph type="title"/>
          </p:nvPr>
        </p:nvSpPr>
        <p:spPr>
          <a:xfrm>
            <a:off x="1153160" y="497840"/>
            <a:ext cx="682815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Scan line seed	fill algorithm</a:t>
            </a:r>
            <a:endParaRPr sz="4400"/>
          </a:p>
        </p:txBody>
      </p:sp>
      <p:sp>
        <p:nvSpPr>
          <p:cNvPr id="617" name="Google Shape;617;p73"/>
          <p:cNvSpPr txBox="1"/>
          <p:nvPr/>
        </p:nvSpPr>
        <p:spPr>
          <a:xfrm>
            <a:off x="535940" y="1633220"/>
            <a:ext cx="7959090" cy="4230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seed fill algorithm, the stack size is very  large.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7564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duplicate pixels make the process  slow.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46405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SLSF algorithm minimizes the duplicate  pixels.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83375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processes in raster pattern,  along left to right in each scan line.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4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71</a:t>
            </a:r>
            <a:endParaRPr/>
          </a:p>
        </p:txBody>
      </p:sp>
      <p:sp>
        <p:nvSpPr>
          <p:cNvPr id="623" name="Google Shape;623;p74"/>
          <p:cNvSpPr txBox="1"/>
          <p:nvPr>
            <p:ph type="title"/>
          </p:nvPr>
        </p:nvSpPr>
        <p:spPr>
          <a:xfrm>
            <a:off x="2397760" y="497840"/>
            <a:ext cx="43395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Flow of Algorithm</a:t>
            </a:r>
            <a:endParaRPr sz="4400"/>
          </a:p>
        </p:txBody>
      </p:sp>
      <p:sp>
        <p:nvSpPr>
          <p:cNvPr id="624" name="Google Shape;624;p74"/>
          <p:cNvSpPr txBox="1"/>
          <p:nvPr/>
        </p:nvSpPr>
        <p:spPr>
          <a:xfrm>
            <a:off x="535940" y="1544319"/>
            <a:ext cx="8018780" cy="473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seed pixel located on the scan line is selected.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3787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line or span containing the seed pixel is  filled from left to right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04139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the seed pixel itself until the boundary  is found.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8382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extreme left and extreme right unprocessed  pixel in the span are saved.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4102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scan lines above and below the current  scan line are examined in the range of x-right  and x-left.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2740660" y="497840"/>
            <a:ext cx="36582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DDA	algorithm</a:t>
            </a:r>
            <a:endParaRPr sz="4400"/>
          </a:p>
        </p:txBody>
      </p:sp>
      <p:sp>
        <p:nvSpPr>
          <p:cNvPr id="92" name="Google Shape;92;p13"/>
          <p:cNvSpPr txBox="1"/>
          <p:nvPr/>
        </p:nvSpPr>
        <p:spPr>
          <a:xfrm>
            <a:off x="228600" y="1633220"/>
            <a:ext cx="8279130" cy="373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6830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Differential Analyzer is a scan conversion  line algorithm based on calculating either Δy or  Δx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DDA Procedure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65045" rtl="0" algn="ctr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end points are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and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68600" marR="3992245" rtl="0" algn="ctr">
              <a:lnSpc>
                <a:spcPct val="13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dx=x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dy=y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57860" marR="0" rtl="0" algn="ctr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etermine the length of line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523240" y="163829"/>
            <a:ext cx="7634605" cy="4820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abs(dx)&gt;=abs(dy) then length=abs(dx)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3695700" rtl="0" algn="l">
              <a:lnSpc>
                <a:spcPct val="2016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length=abs(dy)  Δ    x= dx /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      y= dy / length</a:t>
            </a:r>
            <a:endParaRPr sz="3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406400" marR="6388100" rtl="0" algn="l">
              <a:lnSpc>
                <a:spcPct val="11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 x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=y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aseline="-25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78839" y="5970270"/>
            <a:ext cx="515112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setpixel (round(x), round(y));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484869" y="6278879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698500"/>
            <a:ext cx="9067800" cy="4746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7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i=1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7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(i&lt;=length)</a:t>
            </a:r>
            <a:endParaRPr/>
          </a:p>
          <a:p>
            <a:pPr indent="0" lvl="0" marL="927100" marR="3324859" rtl="0" algn="l">
              <a:lnSpc>
                <a:spcPct val="15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 x+ Δ       x</a:t>
            </a:r>
            <a:endParaRPr/>
          </a:p>
          <a:p>
            <a:pPr indent="0" lvl="0" marL="927100" marR="3324859" rtl="0" algn="l">
              <a:lnSpc>
                <a:spcPct val="15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 y+ Δ       y</a:t>
            </a:r>
            <a:endParaRPr/>
          </a:p>
          <a:p>
            <a:pPr indent="0" lvl="0" marL="927100" marR="3324859" rtl="0" algn="l">
              <a:lnSpc>
                <a:spcPct val="15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setpixel(round(x),round(y); </a:t>
            </a:r>
            <a:endParaRPr/>
          </a:p>
          <a:p>
            <a:pPr indent="0" lvl="0" marL="927100" marR="3324859" rtl="0" algn="l">
              <a:lnSpc>
                <a:spcPct val="15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i=i+1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3414395" rtl="0" algn="l">
              <a:lnSpc>
                <a:spcPct val="15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while  Finish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