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9144000"/>
  <p:notesSz cx="9144000" cy="6858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1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0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0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1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1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2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3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4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5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6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6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7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7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8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8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9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9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2948558" y="461899"/>
            <a:ext cx="3246882" cy="6965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sng">
                <a:solidFill>
                  <a:srgbClr val="00AF5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i="0" sz="180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type="title"/>
          </p:nvPr>
        </p:nvSpPr>
        <p:spPr>
          <a:xfrm>
            <a:off x="2948558" y="461899"/>
            <a:ext cx="3246882" cy="6965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sng">
                <a:solidFill>
                  <a:srgbClr val="00AF5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1" type="body"/>
          </p:nvPr>
        </p:nvSpPr>
        <p:spPr>
          <a:xfrm>
            <a:off x="535940" y="1607261"/>
            <a:ext cx="8072119" cy="31419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i="0" sz="180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/>
          <p:nvPr>
            <p:ph type="title"/>
          </p:nvPr>
        </p:nvSpPr>
        <p:spPr>
          <a:xfrm>
            <a:off x="2948558" y="461899"/>
            <a:ext cx="3246882" cy="6965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sng">
                <a:solidFill>
                  <a:srgbClr val="00AF5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2" type="body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1" type="ft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0" type="dt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subTitle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1" type="ft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idx="11" type="ft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948558" y="461899"/>
            <a:ext cx="3246882" cy="6965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sng" cap="none" strike="noStrike">
                <a:solidFill>
                  <a:srgbClr val="00AF5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535940" y="1607261"/>
            <a:ext cx="8072119" cy="31419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1" type="ft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0" type="dt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Relationship Id="rId4" Type="http://schemas.openxmlformats.org/officeDocument/2006/relationships/image" Target="../media/image6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/>
          <p:nvPr>
            <p:ph type="title"/>
          </p:nvPr>
        </p:nvSpPr>
        <p:spPr>
          <a:xfrm>
            <a:off x="1928622" y="2341245"/>
            <a:ext cx="5287010" cy="756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u="sng">
                <a:solidFill>
                  <a:srgbClr val="006FC0"/>
                </a:solidFill>
              </a:rPr>
              <a:t>Scaling And	Shearing</a:t>
            </a:r>
            <a:endParaRPr sz="4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6"/>
          <p:cNvSpPr txBox="1"/>
          <p:nvPr>
            <p:ph type="title"/>
          </p:nvPr>
        </p:nvSpPr>
        <p:spPr>
          <a:xfrm>
            <a:off x="3283458" y="461899"/>
            <a:ext cx="2574925" cy="6965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>
                <a:latin typeface="Calibri"/>
                <a:ea typeface="Calibri"/>
                <a:cs typeface="Calibri"/>
                <a:sym typeface="Calibri"/>
              </a:rPr>
              <a:t>Y- Shearing</a:t>
            </a:r>
            <a:endParaRPr/>
          </a:p>
        </p:txBody>
      </p:sp>
      <p:sp>
        <p:nvSpPr>
          <p:cNvPr id="140" name="Google Shape;140;p16"/>
          <p:cNvSpPr txBox="1"/>
          <p:nvPr/>
        </p:nvSpPr>
        <p:spPr>
          <a:xfrm>
            <a:off x="535940" y="1392173"/>
            <a:ext cx="7783830" cy="894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4125">
            <a:spAutoFit/>
          </a:bodyPr>
          <a:lstStyle/>
          <a:p>
            <a:pPr indent="-342900" lvl="0" marL="355600" marR="508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Y-Shear preserves the X coordinate and changes  are made to Y coordinates.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16"/>
          <p:cNvSpPr txBox="1"/>
          <p:nvPr/>
        </p:nvSpPr>
        <p:spPr>
          <a:xfrm>
            <a:off x="510540" y="4648860"/>
            <a:ext cx="1604645" cy="7632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80365" lvl="0" marL="380365" marR="43180" rtl="0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 </a:t>
            </a:r>
            <a:r>
              <a:rPr baseline="-25000" lang="en-US" sz="217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  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		1  0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16"/>
          <p:cNvSpPr txBox="1"/>
          <p:nvPr/>
        </p:nvSpPr>
        <p:spPr>
          <a:xfrm>
            <a:off x="2656585" y="4648860"/>
            <a:ext cx="441325" cy="7632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1269" lvl="0" marL="38735" marR="3048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</a:t>
            </a:r>
            <a:r>
              <a:rPr baseline="-25000" lang="en-US" sz="217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  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16"/>
          <p:cNvSpPr txBox="1"/>
          <p:nvPr/>
        </p:nvSpPr>
        <p:spPr>
          <a:xfrm>
            <a:off x="4143375" y="5313570"/>
            <a:ext cx="1855470" cy="9505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9375">
            <a:spAutoFit/>
          </a:bodyPr>
          <a:lstStyle/>
          <a:p>
            <a:pPr indent="0" lvl="0" marL="63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Y’=Y+ (Sh</a:t>
            </a:r>
            <a:r>
              <a:rPr baseline="-25000" lang="en-US" sz="217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 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	X)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806450" marR="0" rtl="0" algn="l">
              <a:lnSpc>
                <a:spcPct val="100000"/>
              </a:lnSpc>
              <a:spcBef>
                <a:spcPts val="919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X’=X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4" name="Google Shape;14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99488" y="2286000"/>
            <a:ext cx="5015484" cy="2295144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16"/>
          <p:cNvSpPr/>
          <p:nvPr/>
        </p:nvSpPr>
        <p:spPr>
          <a:xfrm>
            <a:off x="1714500" y="4643628"/>
            <a:ext cx="71755" cy="928369"/>
          </a:xfrm>
          <a:custGeom>
            <a:rect b="b" l="l" r="r" t="t"/>
            <a:pathLst>
              <a:path extrusionOk="0" h="928370" w="71755">
                <a:moveTo>
                  <a:pt x="71627" y="928116"/>
                </a:moveTo>
                <a:lnTo>
                  <a:pt x="43773" y="927647"/>
                </a:lnTo>
                <a:lnTo>
                  <a:pt x="21002" y="926369"/>
                </a:lnTo>
                <a:lnTo>
                  <a:pt x="5637" y="924472"/>
                </a:lnTo>
                <a:lnTo>
                  <a:pt x="0" y="922147"/>
                </a:lnTo>
                <a:lnTo>
                  <a:pt x="0" y="5969"/>
                </a:lnTo>
                <a:lnTo>
                  <a:pt x="5637" y="3643"/>
                </a:lnTo>
                <a:lnTo>
                  <a:pt x="21002" y="1746"/>
                </a:lnTo>
                <a:lnTo>
                  <a:pt x="43773" y="468"/>
                </a:lnTo>
                <a:lnTo>
                  <a:pt x="71627" y="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16"/>
          <p:cNvSpPr/>
          <p:nvPr/>
        </p:nvSpPr>
        <p:spPr>
          <a:xfrm>
            <a:off x="3214116" y="4715255"/>
            <a:ext cx="45720" cy="928369"/>
          </a:xfrm>
          <a:custGeom>
            <a:rect b="b" l="l" r="r" t="t"/>
            <a:pathLst>
              <a:path extrusionOk="0" h="928370" w="45720">
                <a:moveTo>
                  <a:pt x="0" y="0"/>
                </a:moveTo>
                <a:lnTo>
                  <a:pt x="17805" y="291"/>
                </a:lnTo>
                <a:lnTo>
                  <a:pt x="32337" y="1095"/>
                </a:lnTo>
                <a:lnTo>
                  <a:pt x="42130" y="2303"/>
                </a:lnTo>
                <a:lnTo>
                  <a:pt x="45719" y="3810"/>
                </a:lnTo>
                <a:lnTo>
                  <a:pt x="45719" y="924306"/>
                </a:lnTo>
                <a:lnTo>
                  <a:pt x="42130" y="925790"/>
                </a:lnTo>
                <a:lnTo>
                  <a:pt x="32337" y="927001"/>
                </a:lnTo>
                <a:lnTo>
                  <a:pt x="17805" y="927817"/>
                </a:lnTo>
                <a:lnTo>
                  <a:pt x="0" y="928116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7"/>
          <p:cNvSpPr txBox="1"/>
          <p:nvPr>
            <p:ph type="title"/>
          </p:nvPr>
        </p:nvSpPr>
        <p:spPr>
          <a:xfrm>
            <a:off x="2948558" y="461899"/>
            <a:ext cx="3246882" cy="6965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524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X-Y - Shearing</a:t>
            </a:r>
            <a:endParaRPr/>
          </a:p>
        </p:txBody>
      </p:sp>
      <p:sp>
        <p:nvSpPr>
          <p:cNvPr id="152" name="Google Shape;152;p17"/>
          <p:cNvSpPr txBox="1"/>
          <p:nvPr/>
        </p:nvSpPr>
        <p:spPr>
          <a:xfrm>
            <a:off x="535940" y="1607261"/>
            <a:ext cx="6094095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Here, both co – ordinates changes.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17"/>
          <p:cNvSpPr txBox="1"/>
          <p:nvPr/>
        </p:nvSpPr>
        <p:spPr>
          <a:xfrm>
            <a:off x="510540" y="4369689"/>
            <a:ext cx="1228725" cy="391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42900" lvl="0" marL="381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XY </a:t>
            </a:r>
            <a:r>
              <a:rPr baseline="-25000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17"/>
          <p:cNvSpPr txBox="1"/>
          <p:nvPr/>
        </p:nvSpPr>
        <p:spPr>
          <a:xfrm>
            <a:off x="2006854" y="4296914"/>
            <a:ext cx="1149350" cy="9029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5075">
            <a:spAutoFit/>
          </a:bodyPr>
          <a:lstStyle/>
          <a:p>
            <a:pPr indent="0" lvl="0" marL="158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	Sh</a:t>
            </a:r>
            <a:r>
              <a:rPr baseline="-25000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endParaRPr baseline="-25000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50800" marR="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</a:t>
            </a:r>
            <a:r>
              <a:rPr baseline="-25000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	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17"/>
          <p:cNvSpPr txBox="1"/>
          <p:nvPr/>
        </p:nvSpPr>
        <p:spPr>
          <a:xfrm>
            <a:off x="4168775" y="5132120"/>
            <a:ext cx="2035175" cy="9886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-100330" lvl="0" marL="137795" marR="30480" rtl="0" algn="l">
              <a:lnSpc>
                <a:spcPct val="131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Y’=Y+ (Sh</a:t>
            </a:r>
            <a:r>
              <a:rPr baseline="-25000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	X)  X’=X+ (Sh</a:t>
            </a:r>
            <a:r>
              <a:rPr baseline="-25000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		Y)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6" name="Google Shape;156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90178" y="2254778"/>
            <a:ext cx="2268758" cy="1862575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17"/>
          <p:cNvSpPr/>
          <p:nvPr/>
        </p:nvSpPr>
        <p:spPr>
          <a:xfrm>
            <a:off x="1714500" y="4287011"/>
            <a:ext cx="154940" cy="928369"/>
          </a:xfrm>
          <a:custGeom>
            <a:rect b="b" l="l" r="r" t="t"/>
            <a:pathLst>
              <a:path extrusionOk="0" h="928370" w="154939">
                <a:moveTo>
                  <a:pt x="154686" y="928115"/>
                </a:moveTo>
                <a:lnTo>
                  <a:pt x="105777" y="920233"/>
                </a:lnTo>
                <a:lnTo>
                  <a:pt x="63313" y="898282"/>
                </a:lnTo>
                <a:lnTo>
                  <a:pt x="29833" y="864802"/>
                </a:lnTo>
                <a:lnTo>
                  <a:pt x="7882" y="822338"/>
                </a:lnTo>
                <a:lnTo>
                  <a:pt x="0" y="773430"/>
                </a:lnTo>
                <a:lnTo>
                  <a:pt x="0" y="154686"/>
                </a:lnTo>
                <a:lnTo>
                  <a:pt x="7882" y="105777"/>
                </a:lnTo>
                <a:lnTo>
                  <a:pt x="29833" y="63313"/>
                </a:lnTo>
                <a:lnTo>
                  <a:pt x="63313" y="29833"/>
                </a:lnTo>
                <a:lnTo>
                  <a:pt x="105777" y="7882"/>
                </a:lnTo>
                <a:lnTo>
                  <a:pt x="154686" y="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17"/>
          <p:cNvSpPr/>
          <p:nvPr/>
        </p:nvSpPr>
        <p:spPr>
          <a:xfrm>
            <a:off x="3559302" y="4287011"/>
            <a:ext cx="154940" cy="928369"/>
          </a:xfrm>
          <a:custGeom>
            <a:rect b="b" l="l" r="r" t="t"/>
            <a:pathLst>
              <a:path extrusionOk="0" h="928370" w="154939">
                <a:moveTo>
                  <a:pt x="0" y="0"/>
                </a:moveTo>
                <a:lnTo>
                  <a:pt x="48908" y="7882"/>
                </a:lnTo>
                <a:lnTo>
                  <a:pt x="91372" y="29833"/>
                </a:lnTo>
                <a:lnTo>
                  <a:pt x="124852" y="63313"/>
                </a:lnTo>
                <a:lnTo>
                  <a:pt x="146803" y="105777"/>
                </a:lnTo>
                <a:lnTo>
                  <a:pt x="154686" y="154686"/>
                </a:lnTo>
                <a:lnTo>
                  <a:pt x="154686" y="773430"/>
                </a:lnTo>
                <a:lnTo>
                  <a:pt x="146803" y="822338"/>
                </a:lnTo>
                <a:lnTo>
                  <a:pt x="124852" y="864802"/>
                </a:lnTo>
                <a:lnTo>
                  <a:pt x="91372" y="898282"/>
                </a:lnTo>
                <a:lnTo>
                  <a:pt x="48908" y="920233"/>
                </a:lnTo>
                <a:lnTo>
                  <a:pt x="0" y="928115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"/>
          <p:cNvSpPr txBox="1"/>
          <p:nvPr>
            <p:ph type="title"/>
          </p:nvPr>
        </p:nvSpPr>
        <p:spPr>
          <a:xfrm>
            <a:off x="2783585" y="461899"/>
            <a:ext cx="3581400" cy="6965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rgbClr val="00AFEF"/>
                </a:solidFill>
              </a:rPr>
              <a:t>Transformation</a:t>
            </a:r>
            <a:endParaRPr/>
          </a:p>
        </p:txBody>
      </p:sp>
      <p:sp>
        <p:nvSpPr>
          <p:cNvPr id="49" name="Google Shape;49;p8"/>
          <p:cNvSpPr/>
          <p:nvPr/>
        </p:nvSpPr>
        <p:spPr>
          <a:xfrm>
            <a:off x="1427988" y="1137158"/>
            <a:ext cx="2646045" cy="1092200"/>
          </a:xfrm>
          <a:custGeom>
            <a:rect b="b" l="l" r="r" t="t"/>
            <a:pathLst>
              <a:path extrusionOk="0" h="1092200" w="2646045">
                <a:moveTo>
                  <a:pt x="66675" y="995679"/>
                </a:moveTo>
                <a:lnTo>
                  <a:pt x="62737" y="996188"/>
                </a:lnTo>
                <a:lnTo>
                  <a:pt x="0" y="1077467"/>
                </a:lnTo>
                <a:lnTo>
                  <a:pt x="101600" y="1092072"/>
                </a:lnTo>
                <a:lnTo>
                  <a:pt x="104775" y="1089659"/>
                </a:lnTo>
                <a:lnTo>
                  <a:pt x="105790" y="1082675"/>
                </a:lnTo>
                <a:lnTo>
                  <a:pt x="103378" y="1079500"/>
                </a:lnTo>
                <a:lnTo>
                  <a:pt x="97206" y="1078611"/>
                </a:lnTo>
                <a:lnTo>
                  <a:pt x="13970" y="1078611"/>
                </a:lnTo>
                <a:lnTo>
                  <a:pt x="9271" y="1066800"/>
                </a:lnTo>
                <a:lnTo>
                  <a:pt x="31000" y="1057991"/>
                </a:lnTo>
                <a:lnTo>
                  <a:pt x="72771" y="1003934"/>
                </a:lnTo>
                <a:lnTo>
                  <a:pt x="72262" y="999997"/>
                </a:lnTo>
                <a:lnTo>
                  <a:pt x="66675" y="995679"/>
                </a:lnTo>
                <a:close/>
              </a:path>
              <a:path extrusionOk="0" h="1092200" w="2646045">
                <a:moveTo>
                  <a:pt x="31000" y="1057991"/>
                </a:moveTo>
                <a:lnTo>
                  <a:pt x="9271" y="1066800"/>
                </a:lnTo>
                <a:lnTo>
                  <a:pt x="13970" y="1078611"/>
                </a:lnTo>
                <a:lnTo>
                  <a:pt x="18981" y="1076578"/>
                </a:lnTo>
                <a:lnTo>
                  <a:pt x="16637" y="1076578"/>
                </a:lnTo>
                <a:lnTo>
                  <a:pt x="12573" y="1066418"/>
                </a:lnTo>
                <a:lnTo>
                  <a:pt x="24487" y="1066418"/>
                </a:lnTo>
                <a:lnTo>
                  <a:pt x="31000" y="1057991"/>
                </a:lnTo>
                <a:close/>
              </a:path>
              <a:path extrusionOk="0" h="1092200" w="2646045">
                <a:moveTo>
                  <a:pt x="35791" y="1069763"/>
                </a:moveTo>
                <a:lnTo>
                  <a:pt x="13970" y="1078611"/>
                </a:lnTo>
                <a:lnTo>
                  <a:pt x="97206" y="1078611"/>
                </a:lnTo>
                <a:lnTo>
                  <a:pt x="35791" y="1069763"/>
                </a:lnTo>
                <a:close/>
              </a:path>
              <a:path extrusionOk="0" h="1092200" w="2646045">
                <a:moveTo>
                  <a:pt x="12573" y="1066418"/>
                </a:moveTo>
                <a:lnTo>
                  <a:pt x="16637" y="1076578"/>
                </a:lnTo>
                <a:lnTo>
                  <a:pt x="23294" y="1067963"/>
                </a:lnTo>
                <a:lnTo>
                  <a:pt x="12573" y="1066418"/>
                </a:lnTo>
                <a:close/>
              </a:path>
              <a:path extrusionOk="0" h="1092200" w="2646045">
                <a:moveTo>
                  <a:pt x="23294" y="1067963"/>
                </a:moveTo>
                <a:lnTo>
                  <a:pt x="16637" y="1076578"/>
                </a:lnTo>
                <a:lnTo>
                  <a:pt x="18981" y="1076578"/>
                </a:lnTo>
                <a:lnTo>
                  <a:pt x="35791" y="1069763"/>
                </a:lnTo>
                <a:lnTo>
                  <a:pt x="23294" y="1067963"/>
                </a:lnTo>
                <a:close/>
              </a:path>
              <a:path extrusionOk="0" h="1092200" w="2646045">
                <a:moveTo>
                  <a:pt x="2640838" y="0"/>
                </a:moveTo>
                <a:lnTo>
                  <a:pt x="31000" y="1057991"/>
                </a:lnTo>
                <a:lnTo>
                  <a:pt x="23294" y="1067963"/>
                </a:lnTo>
                <a:lnTo>
                  <a:pt x="35791" y="1069763"/>
                </a:lnTo>
                <a:lnTo>
                  <a:pt x="2645537" y="11683"/>
                </a:lnTo>
                <a:lnTo>
                  <a:pt x="2640838" y="0"/>
                </a:lnTo>
                <a:close/>
              </a:path>
              <a:path extrusionOk="0" h="1092200" w="2646045">
                <a:moveTo>
                  <a:pt x="24487" y="1066418"/>
                </a:moveTo>
                <a:lnTo>
                  <a:pt x="12573" y="1066418"/>
                </a:lnTo>
                <a:lnTo>
                  <a:pt x="23294" y="1067963"/>
                </a:lnTo>
                <a:lnTo>
                  <a:pt x="24487" y="1066418"/>
                </a:lnTo>
                <a:close/>
              </a:path>
            </a:pathLst>
          </a:custGeom>
          <a:solidFill>
            <a:srgbClr val="497DB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50;p8"/>
          <p:cNvSpPr/>
          <p:nvPr/>
        </p:nvSpPr>
        <p:spPr>
          <a:xfrm>
            <a:off x="4640579" y="1137411"/>
            <a:ext cx="2146300" cy="1152525"/>
          </a:xfrm>
          <a:custGeom>
            <a:rect b="b" l="l" r="r" t="t"/>
            <a:pathLst>
              <a:path extrusionOk="0" h="1152525" w="2146300">
                <a:moveTo>
                  <a:pt x="2111342" y="1137275"/>
                </a:moveTo>
                <a:lnTo>
                  <a:pt x="2043176" y="1139825"/>
                </a:lnTo>
                <a:lnTo>
                  <a:pt x="2040509" y="1142746"/>
                </a:lnTo>
                <a:lnTo>
                  <a:pt x="2040763" y="1149730"/>
                </a:lnTo>
                <a:lnTo>
                  <a:pt x="2043684" y="1152525"/>
                </a:lnTo>
                <a:lnTo>
                  <a:pt x="2146173" y="1148588"/>
                </a:lnTo>
                <a:lnTo>
                  <a:pt x="2146016" y="1148334"/>
                </a:lnTo>
                <a:lnTo>
                  <a:pt x="2132076" y="1148334"/>
                </a:lnTo>
                <a:lnTo>
                  <a:pt x="2111342" y="1137275"/>
                </a:lnTo>
                <a:close/>
              </a:path>
              <a:path extrusionOk="0" h="1152525" w="2146300">
                <a:moveTo>
                  <a:pt x="2123954" y="1136804"/>
                </a:moveTo>
                <a:lnTo>
                  <a:pt x="2111342" y="1137275"/>
                </a:lnTo>
                <a:lnTo>
                  <a:pt x="2132076" y="1148334"/>
                </a:lnTo>
                <a:lnTo>
                  <a:pt x="2133283" y="1146048"/>
                </a:lnTo>
                <a:lnTo>
                  <a:pt x="2129663" y="1146048"/>
                </a:lnTo>
                <a:lnTo>
                  <a:pt x="2123954" y="1136804"/>
                </a:lnTo>
                <a:close/>
              </a:path>
              <a:path extrusionOk="0" h="1152525" w="2146300">
                <a:moveTo>
                  <a:pt x="2088388" y="1060323"/>
                </a:moveTo>
                <a:lnTo>
                  <a:pt x="2085467" y="1062227"/>
                </a:lnTo>
                <a:lnTo>
                  <a:pt x="2082419" y="1064005"/>
                </a:lnTo>
                <a:lnTo>
                  <a:pt x="2081529" y="1067942"/>
                </a:lnTo>
                <a:lnTo>
                  <a:pt x="2083308" y="1070990"/>
                </a:lnTo>
                <a:lnTo>
                  <a:pt x="2117241" y="1125936"/>
                </a:lnTo>
                <a:lnTo>
                  <a:pt x="2138045" y="1137030"/>
                </a:lnTo>
                <a:lnTo>
                  <a:pt x="2132076" y="1148334"/>
                </a:lnTo>
                <a:lnTo>
                  <a:pt x="2146016" y="1148334"/>
                </a:lnTo>
                <a:lnTo>
                  <a:pt x="2094229" y="1064260"/>
                </a:lnTo>
                <a:lnTo>
                  <a:pt x="2092325" y="1061339"/>
                </a:lnTo>
                <a:lnTo>
                  <a:pt x="2088388" y="1060323"/>
                </a:lnTo>
                <a:close/>
              </a:path>
              <a:path extrusionOk="0" h="1152525" w="2146300">
                <a:moveTo>
                  <a:pt x="2134870" y="1136396"/>
                </a:moveTo>
                <a:lnTo>
                  <a:pt x="2123954" y="1136804"/>
                </a:lnTo>
                <a:lnTo>
                  <a:pt x="2129663" y="1146048"/>
                </a:lnTo>
                <a:lnTo>
                  <a:pt x="2134870" y="1136396"/>
                </a:lnTo>
                <a:close/>
              </a:path>
              <a:path extrusionOk="0" h="1152525" w="2146300">
                <a:moveTo>
                  <a:pt x="2136854" y="1136396"/>
                </a:moveTo>
                <a:lnTo>
                  <a:pt x="2134870" y="1136396"/>
                </a:lnTo>
                <a:lnTo>
                  <a:pt x="2129663" y="1146048"/>
                </a:lnTo>
                <a:lnTo>
                  <a:pt x="2133283" y="1146048"/>
                </a:lnTo>
                <a:lnTo>
                  <a:pt x="2138045" y="1137030"/>
                </a:lnTo>
                <a:lnTo>
                  <a:pt x="2136854" y="1136396"/>
                </a:lnTo>
                <a:close/>
              </a:path>
              <a:path extrusionOk="0" h="1152525" w="2146300">
                <a:moveTo>
                  <a:pt x="6096" y="0"/>
                </a:moveTo>
                <a:lnTo>
                  <a:pt x="0" y="11175"/>
                </a:lnTo>
                <a:lnTo>
                  <a:pt x="2111342" y="1137275"/>
                </a:lnTo>
                <a:lnTo>
                  <a:pt x="2123954" y="1136804"/>
                </a:lnTo>
                <a:lnTo>
                  <a:pt x="2117241" y="1125936"/>
                </a:lnTo>
                <a:lnTo>
                  <a:pt x="6096" y="0"/>
                </a:lnTo>
                <a:close/>
              </a:path>
              <a:path extrusionOk="0" h="1152525" w="2146300">
                <a:moveTo>
                  <a:pt x="2117241" y="1125936"/>
                </a:moveTo>
                <a:lnTo>
                  <a:pt x="2123954" y="1136804"/>
                </a:lnTo>
                <a:lnTo>
                  <a:pt x="2134870" y="1136396"/>
                </a:lnTo>
                <a:lnTo>
                  <a:pt x="2136854" y="1136396"/>
                </a:lnTo>
                <a:lnTo>
                  <a:pt x="2117241" y="1125936"/>
                </a:lnTo>
                <a:close/>
              </a:path>
            </a:pathLst>
          </a:custGeom>
          <a:solidFill>
            <a:srgbClr val="497DB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51;p8"/>
          <p:cNvSpPr txBox="1"/>
          <p:nvPr/>
        </p:nvSpPr>
        <p:spPr>
          <a:xfrm>
            <a:off x="1007465" y="2299842"/>
            <a:ext cx="1964689" cy="756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Basic  Transformation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8"/>
          <p:cNvSpPr txBox="1"/>
          <p:nvPr/>
        </p:nvSpPr>
        <p:spPr>
          <a:xfrm>
            <a:off x="6080505" y="2299842"/>
            <a:ext cx="1964689" cy="756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Additional  Transformation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8"/>
          <p:cNvSpPr/>
          <p:nvPr/>
        </p:nvSpPr>
        <p:spPr>
          <a:xfrm>
            <a:off x="356603" y="3138551"/>
            <a:ext cx="1005840" cy="1290320"/>
          </a:xfrm>
          <a:custGeom>
            <a:rect b="b" l="l" r="r" t="t"/>
            <a:pathLst>
              <a:path extrusionOk="0" h="1290320" w="1005840">
                <a:moveTo>
                  <a:pt x="16789" y="1185672"/>
                </a:moveTo>
                <a:lnTo>
                  <a:pt x="13601" y="1188085"/>
                </a:lnTo>
                <a:lnTo>
                  <a:pt x="0" y="1289812"/>
                </a:lnTo>
                <a:lnTo>
                  <a:pt x="14903" y="1283843"/>
                </a:lnTo>
                <a:lnTo>
                  <a:pt x="12725" y="1283843"/>
                </a:lnTo>
                <a:lnTo>
                  <a:pt x="2705" y="1275969"/>
                </a:lnTo>
                <a:lnTo>
                  <a:pt x="17151" y="1257396"/>
                </a:lnTo>
                <a:lnTo>
                  <a:pt x="26187" y="1189863"/>
                </a:lnTo>
                <a:lnTo>
                  <a:pt x="23749" y="1186688"/>
                </a:lnTo>
                <a:lnTo>
                  <a:pt x="16789" y="1185672"/>
                </a:lnTo>
                <a:close/>
              </a:path>
              <a:path extrusionOk="0" h="1290320" w="1005840">
                <a:moveTo>
                  <a:pt x="17151" y="1257396"/>
                </a:moveTo>
                <a:lnTo>
                  <a:pt x="2705" y="1275969"/>
                </a:lnTo>
                <a:lnTo>
                  <a:pt x="12725" y="1283843"/>
                </a:lnTo>
                <a:lnTo>
                  <a:pt x="15096" y="1280795"/>
                </a:lnTo>
                <a:lnTo>
                  <a:pt x="14020" y="1280795"/>
                </a:lnTo>
                <a:lnTo>
                  <a:pt x="5372" y="1274064"/>
                </a:lnTo>
                <a:lnTo>
                  <a:pt x="15463" y="1270009"/>
                </a:lnTo>
                <a:lnTo>
                  <a:pt x="17151" y="1257396"/>
                </a:lnTo>
                <a:close/>
              </a:path>
              <a:path extrusionOk="0" h="1290320" w="1005840">
                <a:moveTo>
                  <a:pt x="90487" y="1239774"/>
                </a:moveTo>
                <a:lnTo>
                  <a:pt x="87236" y="1241171"/>
                </a:lnTo>
                <a:lnTo>
                  <a:pt x="27132" y="1265320"/>
                </a:lnTo>
                <a:lnTo>
                  <a:pt x="12725" y="1283843"/>
                </a:lnTo>
                <a:lnTo>
                  <a:pt x="14903" y="1283843"/>
                </a:lnTo>
                <a:lnTo>
                  <a:pt x="91960" y="1252982"/>
                </a:lnTo>
                <a:lnTo>
                  <a:pt x="95224" y="1251585"/>
                </a:lnTo>
                <a:lnTo>
                  <a:pt x="96799" y="1247902"/>
                </a:lnTo>
                <a:lnTo>
                  <a:pt x="95491" y="1244727"/>
                </a:lnTo>
                <a:lnTo>
                  <a:pt x="94183" y="1241425"/>
                </a:lnTo>
                <a:lnTo>
                  <a:pt x="90487" y="1239774"/>
                </a:lnTo>
                <a:close/>
              </a:path>
              <a:path extrusionOk="0" h="1290320" w="1005840">
                <a:moveTo>
                  <a:pt x="15463" y="1270009"/>
                </a:moveTo>
                <a:lnTo>
                  <a:pt x="5372" y="1274064"/>
                </a:lnTo>
                <a:lnTo>
                  <a:pt x="14020" y="1280795"/>
                </a:lnTo>
                <a:lnTo>
                  <a:pt x="15463" y="1270009"/>
                </a:lnTo>
                <a:close/>
              </a:path>
              <a:path extrusionOk="0" h="1290320" w="1005840">
                <a:moveTo>
                  <a:pt x="27132" y="1265320"/>
                </a:moveTo>
                <a:lnTo>
                  <a:pt x="15463" y="1270009"/>
                </a:lnTo>
                <a:lnTo>
                  <a:pt x="14020" y="1280795"/>
                </a:lnTo>
                <a:lnTo>
                  <a:pt x="15096" y="1280795"/>
                </a:lnTo>
                <a:lnTo>
                  <a:pt x="27132" y="1265320"/>
                </a:lnTo>
                <a:close/>
              </a:path>
              <a:path extrusionOk="0" h="1290320" w="1005840">
                <a:moveTo>
                  <a:pt x="995184" y="0"/>
                </a:moveTo>
                <a:lnTo>
                  <a:pt x="17151" y="1257396"/>
                </a:lnTo>
                <a:lnTo>
                  <a:pt x="15463" y="1270009"/>
                </a:lnTo>
                <a:lnTo>
                  <a:pt x="27132" y="1265320"/>
                </a:lnTo>
                <a:lnTo>
                  <a:pt x="1005217" y="7874"/>
                </a:lnTo>
                <a:lnTo>
                  <a:pt x="995184" y="0"/>
                </a:lnTo>
                <a:close/>
              </a:path>
            </a:pathLst>
          </a:custGeom>
          <a:solidFill>
            <a:srgbClr val="497DB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p8"/>
          <p:cNvSpPr/>
          <p:nvPr/>
        </p:nvSpPr>
        <p:spPr>
          <a:xfrm>
            <a:off x="1911095" y="3072257"/>
            <a:ext cx="103505" cy="1384300"/>
          </a:xfrm>
          <a:custGeom>
            <a:rect b="b" l="l" r="r" t="t"/>
            <a:pathLst>
              <a:path extrusionOk="0" h="1384300" w="103505">
                <a:moveTo>
                  <a:pt x="6985" y="1288922"/>
                </a:moveTo>
                <a:lnTo>
                  <a:pt x="3937" y="1290700"/>
                </a:lnTo>
                <a:lnTo>
                  <a:pt x="1016" y="1292605"/>
                </a:lnTo>
                <a:lnTo>
                  <a:pt x="0" y="1296415"/>
                </a:lnTo>
                <a:lnTo>
                  <a:pt x="1905" y="1299463"/>
                </a:lnTo>
                <a:lnTo>
                  <a:pt x="53975" y="1383791"/>
                </a:lnTo>
                <a:lnTo>
                  <a:pt x="60816" y="1371345"/>
                </a:lnTo>
                <a:lnTo>
                  <a:pt x="47371" y="1371345"/>
                </a:lnTo>
                <a:lnTo>
                  <a:pt x="46764" y="1347890"/>
                </a:lnTo>
                <a:lnTo>
                  <a:pt x="12617" y="1292605"/>
                </a:lnTo>
                <a:lnTo>
                  <a:pt x="10795" y="1289811"/>
                </a:lnTo>
                <a:lnTo>
                  <a:pt x="6985" y="1288922"/>
                </a:lnTo>
                <a:close/>
              </a:path>
              <a:path extrusionOk="0" h="1384300" w="103505">
                <a:moveTo>
                  <a:pt x="46764" y="1347890"/>
                </a:moveTo>
                <a:lnTo>
                  <a:pt x="47371" y="1371345"/>
                </a:lnTo>
                <a:lnTo>
                  <a:pt x="60071" y="1370964"/>
                </a:lnTo>
                <a:lnTo>
                  <a:pt x="59995" y="1368043"/>
                </a:lnTo>
                <a:lnTo>
                  <a:pt x="48133" y="1368043"/>
                </a:lnTo>
                <a:lnTo>
                  <a:pt x="53343" y="1358542"/>
                </a:lnTo>
                <a:lnTo>
                  <a:pt x="46764" y="1347890"/>
                </a:lnTo>
                <a:close/>
              </a:path>
              <a:path extrusionOk="0" h="1384300" w="103505">
                <a:moveTo>
                  <a:pt x="96139" y="1286509"/>
                </a:moveTo>
                <a:lnTo>
                  <a:pt x="92329" y="1287652"/>
                </a:lnTo>
                <a:lnTo>
                  <a:pt x="90551" y="1290700"/>
                </a:lnTo>
                <a:lnTo>
                  <a:pt x="59461" y="1347387"/>
                </a:lnTo>
                <a:lnTo>
                  <a:pt x="60071" y="1370964"/>
                </a:lnTo>
                <a:lnTo>
                  <a:pt x="47371" y="1371345"/>
                </a:lnTo>
                <a:lnTo>
                  <a:pt x="60816" y="1371345"/>
                </a:lnTo>
                <a:lnTo>
                  <a:pt x="101727" y="1296923"/>
                </a:lnTo>
                <a:lnTo>
                  <a:pt x="103378" y="1293748"/>
                </a:lnTo>
                <a:lnTo>
                  <a:pt x="102235" y="1289938"/>
                </a:lnTo>
                <a:lnTo>
                  <a:pt x="99187" y="1288287"/>
                </a:lnTo>
                <a:lnTo>
                  <a:pt x="96139" y="1286509"/>
                </a:lnTo>
                <a:close/>
              </a:path>
              <a:path extrusionOk="0" h="1384300" w="103505">
                <a:moveTo>
                  <a:pt x="53343" y="1358542"/>
                </a:moveTo>
                <a:lnTo>
                  <a:pt x="48133" y="1368043"/>
                </a:lnTo>
                <a:lnTo>
                  <a:pt x="59055" y="1367789"/>
                </a:lnTo>
                <a:lnTo>
                  <a:pt x="53343" y="1358542"/>
                </a:lnTo>
                <a:close/>
              </a:path>
              <a:path extrusionOk="0" h="1384300" w="103505">
                <a:moveTo>
                  <a:pt x="59461" y="1347387"/>
                </a:moveTo>
                <a:lnTo>
                  <a:pt x="53343" y="1358542"/>
                </a:lnTo>
                <a:lnTo>
                  <a:pt x="59055" y="1367789"/>
                </a:lnTo>
                <a:lnTo>
                  <a:pt x="48133" y="1368043"/>
                </a:lnTo>
                <a:lnTo>
                  <a:pt x="59995" y="1368043"/>
                </a:lnTo>
                <a:lnTo>
                  <a:pt x="59461" y="1347387"/>
                </a:lnTo>
                <a:close/>
              </a:path>
              <a:path extrusionOk="0" h="1384300" w="103505">
                <a:moveTo>
                  <a:pt x="24637" y="0"/>
                </a:moveTo>
                <a:lnTo>
                  <a:pt x="11937" y="253"/>
                </a:lnTo>
                <a:lnTo>
                  <a:pt x="46764" y="1347890"/>
                </a:lnTo>
                <a:lnTo>
                  <a:pt x="53343" y="1358542"/>
                </a:lnTo>
                <a:lnTo>
                  <a:pt x="59461" y="1347387"/>
                </a:lnTo>
                <a:lnTo>
                  <a:pt x="24637" y="0"/>
                </a:lnTo>
                <a:close/>
              </a:path>
            </a:pathLst>
          </a:custGeom>
          <a:solidFill>
            <a:srgbClr val="497DB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8"/>
          <p:cNvSpPr/>
          <p:nvPr/>
        </p:nvSpPr>
        <p:spPr>
          <a:xfrm>
            <a:off x="2565273" y="3139820"/>
            <a:ext cx="657860" cy="1360170"/>
          </a:xfrm>
          <a:custGeom>
            <a:rect b="b" l="l" r="r" t="t"/>
            <a:pathLst>
              <a:path extrusionOk="0" h="1360170" w="657860">
                <a:moveTo>
                  <a:pt x="571119" y="1291589"/>
                </a:moveTo>
                <a:lnTo>
                  <a:pt x="567182" y="1292352"/>
                </a:lnTo>
                <a:lnTo>
                  <a:pt x="565276" y="1295145"/>
                </a:lnTo>
                <a:lnTo>
                  <a:pt x="563244" y="1298066"/>
                </a:lnTo>
                <a:lnTo>
                  <a:pt x="564007" y="1302003"/>
                </a:lnTo>
                <a:lnTo>
                  <a:pt x="566927" y="1304035"/>
                </a:lnTo>
                <a:lnTo>
                  <a:pt x="648715" y="1360042"/>
                </a:lnTo>
                <a:lnTo>
                  <a:pt x="649448" y="1351406"/>
                </a:lnTo>
                <a:lnTo>
                  <a:pt x="637539" y="1351406"/>
                </a:lnTo>
                <a:lnTo>
                  <a:pt x="627466" y="1330138"/>
                </a:lnTo>
                <a:lnTo>
                  <a:pt x="574039" y="1293495"/>
                </a:lnTo>
                <a:lnTo>
                  <a:pt x="571119" y="1291589"/>
                </a:lnTo>
                <a:close/>
              </a:path>
              <a:path extrusionOk="0" h="1360170" w="657860">
                <a:moveTo>
                  <a:pt x="627466" y="1330138"/>
                </a:moveTo>
                <a:lnTo>
                  <a:pt x="637539" y="1351406"/>
                </a:lnTo>
                <a:lnTo>
                  <a:pt x="644451" y="1348104"/>
                </a:lnTo>
                <a:lnTo>
                  <a:pt x="636904" y="1348104"/>
                </a:lnTo>
                <a:lnTo>
                  <a:pt x="637845" y="1337256"/>
                </a:lnTo>
                <a:lnTo>
                  <a:pt x="627466" y="1330138"/>
                </a:lnTo>
                <a:close/>
              </a:path>
              <a:path extrusionOk="0" h="1360170" w="657860">
                <a:moveTo>
                  <a:pt x="647826" y="1254124"/>
                </a:moveTo>
                <a:lnTo>
                  <a:pt x="644778" y="1256664"/>
                </a:lnTo>
                <a:lnTo>
                  <a:pt x="644436" y="1261236"/>
                </a:lnTo>
                <a:lnTo>
                  <a:pt x="638930" y="1324749"/>
                </a:lnTo>
                <a:lnTo>
                  <a:pt x="648969" y="1345945"/>
                </a:lnTo>
                <a:lnTo>
                  <a:pt x="637539" y="1351406"/>
                </a:lnTo>
                <a:lnTo>
                  <a:pt x="649448" y="1351406"/>
                </a:lnTo>
                <a:lnTo>
                  <a:pt x="657097" y="1261236"/>
                </a:lnTo>
                <a:lnTo>
                  <a:pt x="657478" y="1257808"/>
                </a:lnTo>
                <a:lnTo>
                  <a:pt x="654812" y="1254759"/>
                </a:lnTo>
                <a:lnTo>
                  <a:pt x="651382" y="1254378"/>
                </a:lnTo>
                <a:lnTo>
                  <a:pt x="647826" y="1254124"/>
                </a:lnTo>
                <a:close/>
              </a:path>
              <a:path extrusionOk="0" h="1360170" w="657860">
                <a:moveTo>
                  <a:pt x="637845" y="1337256"/>
                </a:moveTo>
                <a:lnTo>
                  <a:pt x="636904" y="1348104"/>
                </a:lnTo>
                <a:lnTo>
                  <a:pt x="646810" y="1343405"/>
                </a:lnTo>
                <a:lnTo>
                  <a:pt x="637845" y="1337256"/>
                </a:lnTo>
                <a:close/>
              </a:path>
              <a:path extrusionOk="0" h="1360170" w="657860">
                <a:moveTo>
                  <a:pt x="638930" y="1324749"/>
                </a:moveTo>
                <a:lnTo>
                  <a:pt x="637845" y="1337256"/>
                </a:lnTo>
                <a:lnTo>
                  <a:pt x="646810" y="1343405"/>
                </a:lnTo>
                <a:lnTo>
                  <a:pt x="636904" y="1348104"/>
                </a:lnTo>
                <a:lnTo>
                  <a:pt x="644451" y="1348104"/>
                </a:lnTo>
                <a:lnTo>
                  <a:pt x="648969" y="1345945"/>
                </a:lnTo>
                <a:lnTo>
                  <a:pt x="638930" y="1324749"/>
                </a:lnTo>
                <a:close/>
              </a:path>
              <a:path extrusionOk="0" h="1360170" w="657860">
                <a:moveTo>
                  <a:pt x="11429" y="0"/>
                </a:moveTo>
                <a:lnTo>
                  <a:pt x="0" y="5333"/>
                </a:lnTo>
                <a:lnTo>
                  <a:pt x="627466" y="1330138"/>
                </a:lnTo>
                <a:lnTo>
                  <a:pt x="637845" y="1337256"/>
                </a:lnTo>
                <a:lnTo>
                  <a:pt x="638930" y="1324749"/>
                </a:lnTo>
                <a:lnTo>
                  <a:pt x="11429" y="0"/>
                </a:lnTo>
                <a:close/>
              </a:path>
            </a:pathLst>
          </a:custGeom>
          <a:solidFill>
            <a:srgbClr val="497DB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8"/>
          <p:cNvSpPr/>
          <p:nvPr/>
        </p:nvSpPr>
        <p:spPr>
          <a:xfrm>
            <a:off x="6071615" y="3138423"/>
            <a:ext cx="719455" cy="861694"/>
          </a:xfrm>
          <a:custGeom>
            <a:rect b="b" l="l" r="r" t="t"/>
            <a:pathLst>
              <a:path extrusionOk="0" h="861695" w="719454">
                <a:moveTo>
                  <a:pt x="20320" y="757808"/>
                </a:moveTo>
                <a:lnTo>
                  <a:pt x="17018" y="760094"/>
                </a:lnTo>
                <a:lnTo>
                  <a:pt x="16383" y="763651"/>
                </a:lnTo>
                <a:lnTo>
                  <a:pt x="0" y="861313"/>
                </a:lnTo>
                <a:lnTo>
                  <a:pt x="15398" y="855726"/>
                </a:lnTo>
                <a:lnTo>
                  <a:pt x="12954" y="855726"/>
                </a:lnTo>
                <a:lnTo>
                  <a:pt x="3175" y="847598"/>
                </a:lnTo>
                <a:lnTo>
                  <a:pt x="18238" y="829523"/>
                </a:lnTo>
                <a:lnTo>
                  <a:pt x="28956" y="765682"/>
                </a:lnTo>
                <a:lnTo>
                  <a:pt x="29591" y="762253"/>
                </a:lnTo>
                <a:lnTo>
                  <a:pt x="27178" y="758951"/>
                </a:lnTo>
                <a:lnTo>
                  <a:pt x="23749" y="758444"/>
                </a:lnTo>
                <a:lnTo>
                  <a:pt x="20320" y="757808"/>
                </a:lnTo>
                <a:close/>
              </a:path>
              <a:path extrusionOk="0" h="861695" w="719454">
                <a:moveTo>
                  <a:pt x="18238" y="829523"/>
                </a:moveTo>
                <a:lnTo>
                  <a:pt x="3175" y="847598"/>
                </a:lnTo>
                <a:lnTo>
                  <a:pt x="12954" y="855726"/>
                </a:lnTo>
                <a:lnTo>
                  <a:pt x="15493" y="852677"/>
                </a:lnTo>
                <a:lnTo>
                  <a:pt x="14350" y="852677"/>
                </a:lnTo>
                <a:lnTo>
                  <a:pt x="5842" y="845693"/>
                </a:lnTo>
                <a:lnTo>
                  <a:pt x="16151" y="841951"/>
                </a:lnTo>
                <a:lnTo>
                  <a:pt x="18238" y="829523"/>
                </a:lnTo>
                <a:close/>
              </a:path>
              <a:path extrusionOk="0" h="861695" w="719454">
                <a:moveTo>
                  <a:pt x="92075" y="814451"/>
                </a:moveTo>
                <a:lnTo>
                  <a:pt x="88773" y="815594"/>
                </a:lnTo>
                <a:lnTo>
                  <a:pt x="28021" y="837643"/>
                </a:lnTo>
                <a:lnTo>
                  <a:pt x="12954" y="855726"/>
                </a:lnTo>
                <a:lnTo>
                  <a:pt x="15398" y="855726"/>
                </a:lnTo>
                <a:lnTo>
                  <a:pt x="93091" y="827532"/>
                </a:lnTo>
                <a:lnTo>
                  <a:pt x="96393" y="826388"/>
                </a:lnTo>
                <a:lnTo>
                  <a:pt x="98171" y="822706"/>
                </a:lnTo>
                <a:lnTo>
                  <a:pt x="96900" y="819403"/>
                </a:lnTo>
                <a:lnTo>
                  <a:pt x="95758" y="816101"/>
                </a:lnTo>
                <a:lnTo>
                  <a:pt x="92075" y="814451"/>
                </a:lnTo>
                <a:close/>
              </a:path>
              <a:path extrusionOk="0" h="861695" w="719454">
                <a:moveTo>
                  <a:pt x="16151" y="841951"/>
                </a:moveTo>
                <a:lnTo>
                  <a:pt x="5842" y="845693"/>
                </a:lnTo>
                <a:lnTo>
                  <a:pt x="14350" y="852677"/>
                </a:lnTo>
                <a:lnTo>
                  <a:pt x="16151" y="841951"/>
                </a:lnTo>
                <a:close/>
              </a:path>
              <a:path extrusionOk="0" h="861695" w="719454">
                <a:moveTo>
                  <a:pt x="28021" y="837643"/>
                </a:moveTo>
                <a:lnTo>
                  <a:pt x="16151" y="841951"/>
                </a:lnTo>
                <a:lnTo>
                  <a:pt x="14350" y="852677"/>
                </a:lnTo>
                <a:lnTo>
                  <a:pt x="15493" y="852677"/>
                </a:lnTo>
                <a:lnTo>
                  <a:pt x="28021" y="837643"/>
                </a:lnTo>
                <a:close/>
              </a:path>
              <a:path extrusionOk="0" h="861695" w="719454">
                <a:moveTo>
                  <a:pt x="709549" y="0"/>
                </a:moveTo>
                <a:lnTo>
                  <a:pt x="18238" y="829523"/>
                </a:lnTo>
                <a:lnTo>
                  <a:pt x="16151" y="841951"/>
                </a:lnTo>
                <a:lnTo>
                  <a:pt x="28021" y="837643"/>
                </a:lnTo>
                <a:lnTo>
                  <a:pt x="719201" y="8127"/>
                </a:lnTo>
                <a:lnTo>
                  <a:pt x="709549" y="0"/>
                </a:lnTo>
                <a:close/>
              </a:path>
            </a:pathLst>
          </a:custGeom>
          <a:solidFill>
            <a:srgbClr val="497DB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8"/>
          <p:cNvSpPr/>
          <p:nvPr/>
        </p:nvSpPr>
        <p:spPr>
          <a:xfrm>
            <a:off x="7067804" y="3138804"/>
            <a:ext cx="576580" cy="789940"/>
          </a:xfrm>
          <a:custGeom>
            <a:rect b="b" l="l" r="r" t="t"/>
            <a:pathLst>
              <a:path extrusionOk="0" h="789939" w="576579">
                <a:moveTo>
                  <a:pt x="487806" y="736600"/>
                </a:moveTo>
                <a:lnTo>
                  <a:pt x="483997" y="738124"/>
                </a:lnTo>
                <a:lnTo>
                  <a:pt x="481202" y="744474"/>
                </a:lnTo>
                <a:lnTo>
                  <a:pt x="482600" y="748284"/>
                </a:lnTo>
                <a:lnTo>
                  <a:pt x="485901" y="749681"/>
                </a:lnTo>
                <a:lnTo>
                  <a:pt x="576579" y="789559"/>
                </a:lnTo>
                <a:lnTo>
                  <a:pt x="575929" y="783082"/>
                </a:lnTo>
                <a:lnTo>
                  <a:pt x="564006" y="783082"/>
                </a:lnTo>
                <a:lnTo>
                  <a:pt x="550174" y="764056"/>
                </a:lnTo>
                <a:lnTo>
                  <a:pt x="487806" y="736600"/>
                </a:lnTo>
                <a:close/>
              </a:path>
              <a:path extrusionOk="0" h="789939" w="576579">
                <a:moveTo>
                  <a:pt x="550174" y="764056"/>
                </a:moveTo>
                <a:lnTo>
                  <a:pt x="564006" y="783082"/>
                </a:lnTo>
                <a:lnTo>
                  <a:pt x="568365" y="779907"/>
                </a:lnTo>
                <a:lnTo>
                  <a:pt x="562864" y="779907"/>
                </a:lnTo>
                <a:lnTo>
                  <a:pt x="561775" y="769164"/>
                </a:lnTo>
                <a:lnTo>
                  <a:pt x="550174" y="764056"/>
                </a:lnTo>
                <a:close/>
              </a:path>
              <a:path extrusionOk="0" h="789939" w="576579">
                <a:moveTo>
                  <a:pt x="563118" y="684911"/>
                </a:moveTo>
                <a:lnTo>
                  <a:pt x="559689" y="685292"/>
                </a:lnTo>
                <a:lnTo>
                  <a:pt x="556132" y="685546"/>
                </a:lnTo>
                <a:lnTo>
                  <a:pt x="553593" y="688721"/>
                </a:lnTo>
                <a:lnTo>
                  <a:pt x="553974" y="692150"/>
                </a:lnTo>
                <a:lnTo>
                  <a:pt x="560506" y="756633"/>
                </a:lnTo>
                <a:lnTo>
                  <a:pt x="574294" y="775589"/>
                </a:lnTo>
                <a:lnTo>
                  <a:pt x="564006" y="783082"/>
                </a:lnTo>
                <a:lnTo>
                  <a:pt x="575929" y="783082"/>
                </a:lnTo>
                <a:lnTo>
                  <a:pt x="566674" y="690880"/>
                </a:lnTo>
                <a:lnTo>
                  <a:pt x="566293" y="687451"/>
                </a:lnTo>
                <a:lnTo>
                  <a:pt x="563118" y="684911"/>
                </a:lnTo>
                <a:close/>
              </a:path>
              <a:path extrusionOk="0" h="789939" w="576579">
                <a:moveTo>
                  <a:pt x="561775" y="769164"/>
                </a:moveTo>
                <a:lnTo>
                  <a:pt x="562864" y="779907"/>
                </a:lnTo>
                <a:lnTo>
                  <a:pt x="571753" y="773557"/>
                </a:lnTo>
                <a:lnTo>
                  <a:pt x="561775" y="769164"/>
                </a:lnTo>
                <a:close/>
              </a:path>
              <a:path extrusionOk="0" h="789939" w="576579">
                <a:moveTo>
                  <a:pt x="560506" y="756633"/>
                </a:moveTo>
                <a:lnTo>
                  <a:pt x="561775" y="769164"/>
                </a:lnTo>
                <a:lnTo>
                  <a:pt x="571753" y="773557"/>
                </a:lnTo>
                <a:lnTo>
                  <a:pt x="562864" y="779907"/>
                </a:lnTo>
                <a:lnTo>
                  <a:pt x="568365" y="779907"/>
                </a:lnTo>
                <a:lnTo>
                  <a:pt x="574294" y="775589"/>
                </a:lnTo>
                <a:lnTo>
                  <a:pt x="560506" y="756633"/>
                </a:lnTo>
                <a:close/>
              </a:path>
              <a:path extrusionOk="0" h="789939" w="576579">
                <a:moveTo>
                  <a:pt x="10160" y="0"/>
                </a:moveTo>
                <a:lnTo>
                  <a:pt x="0" y="7366"/>
                </a:lnTo>
                <a:lnTo>
                  <a:pt x="550174" y="764056"/>
                </a:lnTo>
                <a:lnTo>
                  <a:pt x="561775" y="769164"/>
                </a:lnTo>
                <a:lnTo>
                  <a:pt x="560506" y="756633"/>
                </a:lnTo>
                <a:lnTo>
                  <a:pt x="10160" y="0"/>
                </a:lnTo>
                <a:close/>
              </a:path>
            </a:pathLst>
          </a:custGeom>
          <a:solidFill>
            <a:srgbClr val="497DB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8"/>
          <p:cNvSpPr txBox="1"/>
          <p:nvPr/>
        </p:nvSpPr>
        <p:spPr>
          <a:xfrm>
            <a:off x="78739" y="4519421"/>
            <a:ext cx="1077595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Translation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8"/>
          <p:cNvSpPr txBox="1"/>
          <p:nvPr/>
        </p:nvSpPr>
        <p:spPr>
          <a:xfrm>
            <a:off x="1650619" y="4519421"/>
            <a:ext cx="842644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Rotation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8"/>
          <p:cNvSpPr txBox="1"/>
          <p:nvPr/>
        </p:nvSpPr>
        <p:spPr>
          <a:xfrm>
            <a:off x="2936494" y="4519421"/>
            <a:ext cx="685800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AFEF"/>
                </a:solidFill>
                <a:latin typeface="Calibri"/>
                <a:ea typeface="Calibri"/>
                <a:cs typeface="Calibri"/>
                <a:sym typeface="Calibri"/>
              </a:rPr>
              <a:t>Scaling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8"/>
          <p:cNvSpPr txBox="1"/>
          <p:nvPr/>
        </p:nvSpPr>
        <p:spPr>
          <a:xfrm>
            <a:off x="5937630" y="4019169"/>
            <a:ext cx="854710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AFEF"/>
                </a:solidFill>
                <a:latin typeface="Calibri"/>
                <a:ea typeface="Calibri"/>
                <a:cs typeface="Calibri"/>
                <a:sym typeface="Calibri"/>
              </a:rPr>
              <a:t>Shearing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8"/>
          <p:cNvSpPr txBox="1"/>
          <p:nvPr/>
        </p:nvSpPr>
        <p:spPr>
          <a:xfrm>
            <a:off x="7580756" y="4019169"/>
            <a:ext cx="984885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Reflection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8"/>
          <p:cNvSpPr txBox="1"/>
          <p:nvPr/>
        </p:nvSpPr>
        <p:spPr>
          <a:xfrm>
            <a:off x="2908173" y="5376773"/>
            <a:ext cx="3609975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AFEF"/>
                </a:solidFill>
                <a:latin typeface="Calibri"/>
                <a:ea typeface="Calibri"/>
                <a:cs typeface="Calibri"/>
                <a:sym typeface="Calibri"/>
              </a:rPr>
              <a:t>NON- RIGID BODY TRANFORMATIONS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9"/>
          <p:cNvSpPr txBox="1"/>
          <p:nvPr>
            <p:ph type="title"/>
          </p:nvPr>
        </p:nvSpPr>
        <p:spPr>
          <a:xfrm>
            <a:off x="3717797" y="446659"/>
            <a:ext cx="1708785" cy="726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600" u="sng">
                <a:solidFill>
                  <a:srgbClr val="006FC0"/>
                </a:solidFill>
              </a:rPr>
              <a:t>Scaling</a:t>
            </a:r>
            <a:endParaRPr sz="4600"/>
          </a:p>
        </p:txBody>
      </p:sp>
      <p:sp>
        <p:nvSpPr>
          <p:cNvPr id="69" name="Google Shape;69;p9"/>
          <p:cNvSpPr txBox="1"/>
          <p:nvPr/>
        </p:nvSpPr>
        <p:spPr>
          <a:xfrm>
            <a:off x="535940" y="1392173"/>
            <a:ext cx="7569834" cy="41408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4125">
            <a:spAutoFit/>
          </a:bodyPr>
          <a:lstStyle/>
          <a:p>
            <a:pPr indent="-342900" lvl="0" marL="355600" marR="1246505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change the size of an object, scaling  transformation is used.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None/>
            </a:pPr>
            <a:r>
              <a:t/>
            </a:r>
            <a:endParaRPr sz="3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55600" marR="508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the scaling process, we can either expand or  compress the dimensions of the object.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None/>
            </a:pPr>
            <a:r>
              <a:t/>
            </a:r>
            <a:endParaRPr sz="3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55600" marR="636905" rtl="0" algn="just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Scaling can be achieved by </a:t>
            </a:r>
            <a:r>
              <a:rPr b="1"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multiplying </a:t>
            </a: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 </a:t>
            </a:r>
            <a:r>
              <a:rPr b="1"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original coordinates </a:t>
            </a: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 the object with the  </a:t>
            </a:r>
            <a:r>
              <a:rPr b="1"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scaling factor </a:t>
            </a: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get the desired result.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0"/>
          <p:cNvSpPr txBox="1"/>
          <p:nvPr>
            <p:ph type="title"/>
          </p:nvPr>
        </p:nvSpPr>
        <p:spPr>
          <a:xfrm>
            <a:off x="3754373" y="461899"/>
            <a:ext cx="1638935" cy="6965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rgbClr val="006FC0"/>
                </a:solidFill>
              </a:rPr>
              <a:t>Scaling</a:t>
            </a:r>
            <a:endParaRPr/>
          </a:p>
        </p:txBody>
      </p:sp>
      <p:sp>
        <p:nvSpPr>
          <p:cNvPr id="75" name="Google Shape;75;p10"/>
          <p:cNvSpPr/>
          <p:nvPr/>
        </p:nvSpPr>
        <p:spPr>
          <a:xfrm>
            <a:off x="1999488" y="1209166"/>
            <a:ext cx="2003425" cy="1149350"/>
          </a:xfrm>
          <a:custGeom>
            <a:rect b="b" l="l" r="r" t="t"/>
            <a:pathLst>
              <a:path extrusionOk="0" h="1149350" w="2003425">
                <a:moveTo>
                  <a:pt x="55118" y="1058545"/>
                </a:moveTo>
                <a:lnTo>
                  <a:pt x="51307" y="1059561"/>
                </a:lnTo>
                <a:lnTo>
                  <a:pt x="49530" y="1062609"/>
                </a:lnTo>
                <a:lnTo>
                  <a:pt x="0" y="1148461"/>
                </a:lnTo>
                <a:lnTo>
                  <a:pt x="99060" y="1149350"/>
                </a:lnTo>
                <a:lnTo>
                  <a:pt x="102616" y="1149350"/>
                </a:lnTo>
                <a:lnTo>
                  <a:pt x="104140" y="1147826"/>
                </a:lnTo>
                <a:lnTo>
                  <a:pt x="13969" y="1147826"/>
                </a:lnTo>
                <a:lnTo>
                  <a:pt x="7747" y="1136777"/>
                </a:lnTo>
                <a:lnTo>
                  <a:pt x="28097" y="1125147"/>
                </a:lnTo>
                <a:lnTo>
                  <a:pt x="60579" y="1068959"/>
                </a:lnTo>
                <a:lnTo>
                  <a:pt x="62230" y="1065911"/>
                </a:lnTo>
                <a:lnTo>
                  <a:pt x="61213" y="1062101"/>
                </a:lnTo>
                <a:lnTo>
                  <a:pt x="55118" y="1058545"/>
                </a:lnTo>
                <a:close/>
              </a:path>
              <a:path extrusionOk="0" h="1149350" w="2003425">
                <a:moveTo>
                  <a:pt x="28097" y="1125147"/>
                </a:moveTo>
                <a:lnTo>
                  <a:pt x="7747" y="1136777"/>
                </a:lnTo>
                <a:lnTo>
                  <a:pt x="13969" y="1147826"/>
                </a:lnTo>
                <a:lnTo>
                  <a:pt x="18192" y="1145413"/>
                </a:lnTo>
                <a:lnTo>
                  <a:pt x="16382" y="1145413"/>
                </a:lnTo>
                <a:lnTo>
                  <a:pt x="10922" y="1135888"/>
                </a:lnTo>
                <a:lnTo>
                  <a:pt x="21889" y="1135888"/>
                </a:lnTo>
                <a:lnTo>
                  <a:pt x="28097" y="1125147"/>
                </a:lnTo>
                <a:close/>
              </a:path>
              <a:path extrusionOk="0" h="1149350" w="2003425">
                <a:moveTo>
                  <a:pt x="34503" y="1136091"/>
                </a:moveTo>
                <a:lnTo>
                  <a:pt x="13969" y="1147826"/>
                </a:lnTo>
                <a:lnTo>
                  <a:pt x="104140" y="1147826"/>
                </a:lnTo>
                <a:lnTo>
                  <a:pt x="105410" y="1146556"/>
                </a:lnTo>
                <a:lnTo>
                  <a:pt x="105537" y="1139571"/>
                </a:lnTo>
                <a:lnTo>
                  <a:pt x="102743" y="1136650"/>
                </a:lnTo>
                <a:lnTo>
                  <a:pt x="99187" y="1136650"/>
                </a:lnTo>
                <a:lnTo>
                  <a:pt x="34503" y="1136091"/>
                </a:lnTo>
                <a:close/>
              </a:path>
              <a:path extrusionOk="0" h="1149350" w="2003425">
                <a:moveTo>
                  <a:pt x="10922" y="1135888"/>
                </a:moveTo>
                <a:lnTo>
                  <a:pt x="16382" y="1145413"/>
                </a:lnTo>
                <a:lnTo>
                  <a:pt x="21834" y="1135982"/>
                </a:lnTo>
                <a:lnTo>
                  <a:pt x="10922" y="1135888"/>
                </a:lnTo>
                <a:close/>
              </a:path>
              <a:path extrusionOk="0" h="1149350" w="2003425">
                <a:moveTo>
                  <a:pt x="21834" y="1135982"/>
                </a:moveTo>
                <a:lnTo>
                  <a:pt x="16382" y="1145413"/>
                </a:lnTo>
                <a:lnTo>
                  <a:pt x="18192" y="1145413"/>
                </a:lnTo>
                <a:lnTo>
                  <a:pt x="34503" y="1136091"/>
                </a:lnTo>
                <a:lnTo>
                  <a:pt x="21834" y="1135982"/>
                </a:lnTo>
                <a:close/>
              </a:path>
              <a:path extrusionOk="0" h="1149350" w="2003425">
                <a:moveTo>
                  <a:pt x="1997075" y="0"/>
                </a:moveTo>
                <a:lnTo>
                  <a:pt x="28097" y="1125147"/>
                </a:lnTo>
                <a:lnTo>
                  <a:pt x="21834" y="1135982"/>
                </a:lnTo>
                <a:lnTo>
                  <a:pt x="34503" y="1136091"/>
                </a:lnTo>
                <a:lnTo>
                  <a:pt x="2003425" y="10922"/>
                </a:lnTo>
                <a:lnTo>
                  <a:pt x="1997075" y="0"/>
                </a:lnTo>
                <a:close/>
              </a:path>
              <a:path extrusionOk="0" h="1149350" w="2003425">
                <a:moveTo>
                  <a:pt x="21889" y="1135888"/>
                </a:moveTo>
                <a:lnTo>
                  <a:pt x="10922" y="1135888"/>
                </a:lnTo>
                <a:lnTo>
                  <a:pt x="21834" y="1135982"/>
                </a:lnTo>
                <a:close/>
              </a:path>
            </a:pathLst>
          </a:custGeom>
          <a:solidFill>
            <a:srgbClr val="497DB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10"/>
          <p:cNvSpPr/>
          <p:nvPr/>
        </p:nvSpPr>
        <p:spPr>
          <a:xfrm>
            <a:off x="5140197" y="1209166"/>
            <a:ext cx="1861185" cy="1148715"/>
          </a:xfrm>
          <a:custGeom>
            <a:rect b="b" l="l" r="r" t="t"/>
            <a:pathLst>
              <a:path extrusionOk="0" h="1148714" w="1861184">
                <a:moveTo>
                  <a:pt x="1758442" y="1133348"/>
                </a:moveTo>
                <a:lnTo>
                  <a:pt x="1755521" y="1136142"/>
                </a:lnTo>
                <a:lnTo>
                  <a:pt x="1755394" y="1143127"/>
                </a:lnTo>
                <a:lnTo>
                  <a:pt x="1758187" y="1146048"/>
                </a:lnTo>
                <a:lnTo>
                  <a:pt x="1761617" y="1146175"/>
                </a:lnTo>
                <a:lnTo>
                  <a:pt x="1860677" y="1148461"/>
                </a:lnTo>
                <a:lnTo>
                  <a:pt x="1860065" y="1147318"/>
                </a:lnTo>
                <a:lnTo>
                  <a:pt x="1846706" y="1147318"/>
                </a:lnTo>
                <a:lnTo>
                  <a:pt x="1826632" y="1134965"/>
                </a:lnTo>
                <a:lnTo>
                  <a:pt x="1761998" y="1133475"/>
                </a:lnTo>
                <a:lnTo>
                  <a:pt x="1758442" y="1133348"/>
                </a:lnTo>
                <a:close/>
              </a:path>
              <a:path extrusionOk="0" h="1148714" w="1861184">
                <a:moveTo>
                  <a:pt x="1826632" y="1134965"/>
                </a:moveTo>
                <a:lnTo>
                  <a:pt x="1846706" y="1147318"/>
                </a:lnTo>
                <a:lnTo>
                  <a:pt x="1848183" y="1144905"/>
                </a:lnTo>
                <a:lnTo>
                  <a:pt x="1844421" y="1144905"/>
                </a:lnTo>
                <a:lnTo>
                  <a:pt x="1839258" y="1135256"/>
                </a:lnTo>
                <a:lnTo>
                  <a:pt x="1826632" y="1134965"/>
                </a:lnTo>
                <a:close/>
              </a:path>
              <a:path extrusionOk="0" h="1148714" w="1861184">
                <a:moveTo>
                  <a:pt x="1808479" y="1056894"/>
                </a:moveTo>
                <a:lnTo>
                  <a:pt x="1805431" y="1058545"/>
                </a:lnTo>
                <a:lnTo>
                  <a:pt x="1802256" y="1060196"/>
                </a:lnTo>
                <a:lnTo>
                  <a:pt x="1801113" y="1064006"/>
                </a:lnTo>
                <a:lnTo>
                  <a:pt x="1802765" y="1067054"/>
                </a:lnTo>
                <a:lnTo>
                  <a:pt x="1833369" y="1124250"/>
                </a:lnTo>
                <a:lnTo>
                  <a:pt x="1853310" y="1136523"/>
                </a:lnTo>
                <a:lnTo>
                  <a:pt x="1846706" y="1147318"/>
                </a:lnTo>
                <a:lnTo>
                  <a:pt x="1860065" y="1147318"/>
                </a:lnTo>
                <a:lnTo>
                  <a:pt x="1813941" y="1061085"/>
                </a:lnTo>
                <a:lnTo>
                  <a:pt x="1812290" y="1058037"/>
                </a:lnTo>
                <a:lnTo>
                  <a:pt x="1808479" y="1056894"/>
                </a:lnTo>
                <a:close/>
              </a:path>
              <a:path extrusionOk="0" h="1148714" w="1861184">
                <a:moveTo>
                  <a:pt x="1839258" y="1135256"/>
                </a:moveTo>
                <a:lnTo>
                  <a:pt x="1844421" y="1144905"/>
                </a:lnTo>
                <a:lnTo>
                  <a:pt x="1850135" y="1135507"/>
                </a:lnTo>
                <a:lnTo>
                  <a:pt x="1839258" y="1135256"/>
                </a:lnTo>
                <a:close/>
              </a:path>
              <a:path extrusionOk="0" h="1148714" w="1861184">
                <a:moveTo>
                  <a:pt x="1833369" y="1124250"/>
                </a:moveTo>
                <a:lnTo>
                  <a:pt x="1839258" y="1135256"/>
                </a:lnTo>
                <a:lnTo>
                  <a:pt x="1850135" y="1135507"/>
                </a:lnTo>
                <a:lnTo>
                  <a:pt x="1844421" y="1144905"/>
                </a:lnTo>
                <a:lnTo>
                  <a:pt x="1848183" y="1144905"/>
                </a:lnTo>
                <a:lnTo>
                  <a:pt x="1853310" y="1136523"/>
                </a:lnTo>
                <a:lnTo>
                  <a:pt x="1833369" y="1124250"/>
                </a:lnTo>
                <a:close/>
              </a:path>
              <a:path extrusionOk="0" h="1148714" w="1861184">
                <a:moveTo>
                  <a:pt x="6603" y="0"/>
                </a:moveTo>
                <a:lnTo>
                  <a:pt x="0" y="10922"/>
                </a:lnTo>
                <a:lnTo>
                  <a:pt x="1826632" y="1134965"/>
                </a:lnTo>
                <a:lnTo>
                  <a:pt x="1839258" y="1135256"/>
                </a:lnTo>
                <a:lnTo>
                  <a:pt x="1833369" y="1124250"/>
                </a:lnTo>
                <a:lnTo>
                  <a:pt x="6603" y="0"/>
                </a:lnTo>
                <a:close/>
              </a:path>
            </a:pathLst>
          </a:custGeom>
          <a:solidFill>
            <a:srgbClr val="497DB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10"/>
          <p:cNvSpPr txBox="1"/>
          <p:nvPr/>
        </p:nvSpPr>
        <p:spPr>
          <a:xfrm>
            <a:off x="293014" y="2512568"/>
            <a:ext cx="3665220" cy="422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Homogenous Co-ordinates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10"/>
          <p:cNvSpPr txBox="1"/>
          <p:nvPr/>
        </p:nvSpPr>
        <p:spPr>
          <a:xfrm>
            <a:off x="5008626" y="2512568"/>
            <a:ext cx="3477260" cy="422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Differential Co- ordinates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10"/>
          <p:cNvSpPr/>
          <p:nvPr/>
        </p:nvSpPr>
        <p:spPr>
          <a:xfrm>
            <a:off x="2091182" y="3285744"/>
            <a:ext cx="103505" cy="929005"/>
          </a:xfrm>
          <a:custGeom>
            <a:rect b="b" l="l" r="r" t="t"/>
            <a:pathLst>
              <a:path extrusionOk="0" h="929004" w="103505">
                <a:moveTo>
                  <a:pt x="7112" y="832611"/>
                </a:moveTo>
                <a:lnTo>
                  <a:pt x="1016" y="836167"/>
                </a:lnTo>
                <a:lnTo>
                  <a:pt x="0" y="839977"/>
                </a:lnTo>
                <a:lnTo>
                  <a:pt x="51562" y="928750"/>
                </a:lnTo>
                <a:lnTo>
                  <a:pt x="58911" y="916177"/>
                </a:lnTo>
                <a:lnTo>
                  <a:pt x="45212" y="916050"/>
                </a:lnTo>
                <a:lnTo>
                  <a:pt x="45254" y="892643"/>
                </a:lnTo>
                <a:lnTo>
                  <a:pt x="12700" y="836675"/>
                </a:lnTo>
                <a:lnTo>
                  <a:pt x="11049" y="833627"/>
                </a:lnTo>
                <a:lnTo>
                  <a:pt x="7112" y="832611"/>
                </a:lnTo>
                <a:close/>
              </a:path>
              <a:path extrusionOk="0" h="929004" w="103505">
                <a:moveTo>
                  <a:pt x="45254" y="892643"/>
                </a:moveTo>
                <a:lnTo>
                  <a:pt x="45212" y="916050"/>
                </a:lnTo>
                <a:lnTo>
                  <a:pt x="57912" y="916177"/>
                </a:lnTo>
                <a:lnTo>
                  <a:pt x="57917" y="912875"/>
                </a:lnTo>
                <a:lnTo>
                  <a:pt x="46100" y="912875"/>
                </a:lnTo>
                <a:lnTo>
                  <a:pt x="51581" y="903521"/>
                </a:lnTo>
                <a:lnTo>
                  <a:pt x="45254" y="892643"/>
                </a:lnTo>
                <a:close/>
              </a:path>
              <a:path extrusionOk="0" h="929004" w="103505">
                <a:moveTo>
                  <a:pt x="96393" y="832738"/>
                </a:moveTo>
                <a:lnTo>
                  <a:pt x="92456" y="833754"/>
                </a:lnTo>
                <a:lnTo>
                  <a:pt x="57954" y="892643"/>
                </a:lnTo>
                <a:lnTo>
                  <a:pt x="57912" y="916177"/>
                </a:lnTo>
                <a:lnTo>
                  <a:pt x="58911" y="916177"/>
                </a:lnTo>
                <a:lnTo>
                  <a:pt x="101600" y="843152"/>
                </a:lnTo>
                <a:lnTo>
                  <a:pt x="103378" y="840231"/>
                </a:lnTo>
                <a:lnTo>
                  <a:pt x="102362" y="836294"/>
                </a:lnTo>
                <a:lnTo>
                  <a:pt x="99313" y="834516"/>
                </a:lnTo>
                <a:lnTo>
                  <a:pt x="96393" y="832738"/>
                </a:lnTo>
                <a:close/>
              </a:path>
              <a:path extrusionOk="0" h="929004" w="103505">
                <a:moveTo>
                  <a:pt x="51581" y="903521"/>
                </a:moveTo>
                <a:lnTo>
                  <a:pt x="46100" y="912875"/>
                </a:lnTo>
                <a:lnTo>
                  <a:pt x="57023" y="912875"/>
                </a:lnTo>
                <a:lnTo>
                  <a:pt x="51581" y="903521"/>
                </a:lnTo>
                <a:close/>
              </a:path>
              <a:path extrusionOk="0" h="929004" w="103505">
                <a:moveTo>
                  <a:pt x="57954" y="892644"/>
                </a:moveTo>
                <a:lnTo>
                  <a:pt x="51581" y="903521"/>
                </a:lnTo>
                <a:lnTo>
                  <a:pt x="57023" y="912875"/>
                </a:lnTo>
                <a:lnTo>
                  <a:pt x="57917" y="912875"/>
                </a:lnTo>
                <a:lnTo>
                  <a:pt x="57954" y="892644"/>
                </a:lnTo>
                <a:close/>
              </a:path>
              <a:path extrusionOk="0" h="929004" w="103505">
                <a:moveTo>
                  <a:pt x="59562" y="0"/>
                </a:moveTo>
                <a:lnTo>
                  <a:pt x="46862" y="0"/>
                </a:lnTo>
                <a:lnTo>
                  <a:pt x="45254" y="892644"/>
                </a:lnTo>
                <a:lnTo>
                  <a:pt x="51581" y="903521"/>
                </a:lnTo>
                <a:lnTo>
                  <a:pt x="57954" y="892644"/>
                </a:lnTo>
                <a:lnTo>
                  <a:pt x="59562" y="0"/>
                </a:lnTo>
                <a:close/>
              </a:path>
            </a:pathLst>
          </a:custGeom>
          <a:solidFill>
            <a:srgbClr val="497DB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0"/>
          <p:cNvSpPr/>
          <p:nvPr/>
        </p:nvSpPr>
        <p:spPr>
          <a:xfrm>
            <a:off x="6878066" y="3285744"/>
            <a:ext cx="103505" cy="929005"/>
          </a:xfrm>
          <a:custGeom>
            <a:rect b="b" l="l" r="r" t="t"/>
            <a:pathLst>
              <a:path extrusionOk="0" h="929004" w="103504">
                <a:moveTo>
                  <a:pt x="7111" y="832611"/>
                </a:moveTo>
                <a:lnTo>
                  <a:pt x="1015" y="836167"/>
                </a:lnTo>
                <a:lnTo>
                  <a:pt x="0" y="839977"/>
                </a:lnTo>
                <a:lnTo>
                  <a:pt x="51561" y="928750"/>
                </a:lnTo>
                <a:lnTo>
                  <a:pt x="58911" y="916177"/>
                </a:lnTo>
                <a:lnTo>
                  <a:pt x="45211" y="916050"/>
                </a:lnTo>
                <a:lnTo>
                  <a:pt x="45254" y="892643"/>
                </a:lnTo>
                <a:lnTo>
                  <a:pt x="12700" y="836675"/>
                </a:lnTo>
                <a:lnTo>
                  <a:pt x="11049" y="833627"/>
                </a:lnTo>
                <a:lnTo>
                  <a:pt x="7111" y="832611"/>
                </a:lnTo>
                <a:close/>
              </a:path>
              <a:path extrusionOk="0" h="929004" w="103504">
                <a:moveTo>
                  <a:pt x="45254" y="892643"/>
                </a:moveTo>
                <a:lnTo>
                  <a:pt x="45211" y="916050"/>
                </a:lnTo>
                <a:lnTo>
                  <a:pt x="57911" y="916177"/>
                </a:lnTo>
                <a:lnTo>
                  <a:pt x="57917" y="912875"/>
                </a:lnTo>
                <a:lnTo>
                  <a:pt x="46100" y="912875"/>
                </a:lnTo>
                <a:lnTo>
                  <a:pt x="51581" y="903521"/>
                </a:lnTo>
                <a:lnTo>
                  <a:pt x="45254" y="892643"/>
                </a:lnTo>
                <a:close/>
              </a:path>
              <a:path extrusionOk="0" h="929004" w="103504">
                <a:moveTo>
                  <a:pt x="96392" y="832738"/>
                </a:moveTo>
                <a:lnTo>
                  <a:pt x="92455" y="833754"/>
                </a:lnTo>
                <a:lnTo>
                  <a:pt x="57954" y="892643"/>
                </a:lnTo>
                <a:lnTo>
                  <a:pt x="57911" y="916177"/>
                </a:lnTo>
                <a:lnTo>
                  <a:pt x="58911" y="916177"/>
                </a:lnTo>
                <a:lnTo>
                  <a:pt x="101600" y="843152"/>
                </a:lnTo>
                <a:lnTo>
                  <a:pt x="103377" y="840231"/>
                </a:lnTo>
                <a:lnTo>
                  <a:pt x="102361" y="836294"/>
                </a:lnTo>
                <a:lnTo>
                  <a:pt x="99313" y="834516"/>
                </a:lnTo>
                <a:lnTo>
                  <a:pt x="96392" y="832738"/>
                </a:lnTo>
                <a:close/>
              </a:path>
              <a:path extrusionOk="0" h="929004" w="103504">
                <a:moveTo>
                  <a:pt x="51581" y="903521"/>
                </a:moveTo>
                <a:lnTo>
                  <a:pt x="46100" y="912875"/>
                </a:lnTo>
                <a:lnTo>
                  <a:pt x="57023" y="912875"/>
                </a:lnTo>
                <a:lnTo>
                  <a:pt x="51581" y="903521"/>
                </a:lnTo>
                <a:close/>
              </a:path>
              <a:path extrusionOk="0" h="929004" w="103504">
                <a:moveTo>
                  <a:pt x="57954" y="892644"/>
                </a:moveTo>
                <a:lnTo>
                  <a:pt x="51581" y="903521"/>
                </a:lnTo>
                <a:lnTo>
                  <a:pt x="57023" y="912875"/>
                </a:lnTo>
                <a:lnTo>
                  <a:pt x="57917" y="912875"/>
                </a:lnTo>
                <a:lnTo>
                  <a:pt x="57954" y="892644"/>
                </a:lnTo>
                <a:close/>
              </a:path>
              <a:path extrusionOk="0" h="929004" w="103504">
                <a:moveTo>
                  <a:pt x="59562" y="0"/>
                </a:moveTo>
                <a:lnTo>
                  <a:pt x="46862" y="0"/>
                </a:lnTo>
                <a:lnTo>
                  <a:pt x="45254" y="892644"/>
                </a:lnTo>
                <a:lnTo>
                  <a:pt x="51581" y="903521"/>
                </a:lnTo>
                <a:lnTo>
                  <a:pt x="57954" y="892644"/>
                </a:lnTo>
                <a:lnTo>
                  <a:pt x="59562" y="0"/>
                </a:lnTo>
                <a:close/>
              </a:path>
            </a:pathLst>
          </a:custGeom>
          <a:solidFill>
            <a:srgbClr val="497DB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0"/>
          <p:cNvSpPr txBox="1"/>
          <p:nvPr/>
        </p:nvSpPr>
        <p:spPr>
          <a:xfrm>
            <a:off x="1079093" y="4157598"/>
            <a:ext cx="2005330" cy="22205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Shape Does not  Changes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None/>
            </a:pPr>
            <a:r>
              <a:t/>
            </a:r>
            <a:endParaRPr sz="2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Size changes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None/>
            </a:pPr>
            <a:r>
              <a:t/>
            </a:r>
            <a:endParaRPr sz="2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Sx=Sy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10"/>
          <p:cNvSpPr txBox="1"/>
          <p:nvPr/>
        </p:nvSpPr>
        <p:spPr>
          <a:xfrm>
            <a:off x="5723001" y="4157598"/>
            <a:ext cx="2695575" cy="22205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Shape Does	Changes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Size changes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None/>
            </a:pPr>
            <a:r>
              <a:t/>
            </a:r>
            <a:endParaRPr sz="2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Sx !=Sy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1"/>
          <p:cNvSpPr txBox="1"/>
          <p:nvPr/>
        </p:nvSpPr>
        <p:spPr>
          <a:xfrm>
            <a:off x="423265" y="898397"/>
            <a:ext cx="4984115" cy="2769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4125">
            <a:spAutoFit/>
          </a:bodyPr>
          <a:lstStyle/>
          <a:p>
            <a:pPr indent="-342900" lvl="0" marL="368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Example-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85725" lvl="0" marL="368300" marR="1778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Original coordinates are (X, Y),  Scaling factors are (S</a:t>
            </a:r>
            <a:r>
              <a:rPr baseline="-25000"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S</a:t>
            </a:r>
            <a:r>
              <a:rPr baseline="-25000"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),  New coordinates are (X’, Y’)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254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-&gt;General Representation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1"/>
          <p:cNvSpPr txBox="1"/>
          <p:nvPr/>
        </p:nvSpPr>
        <p:spPr>
          <a:xfrm>
            <a:off x="1930145" y="3929634"/>
            <a:ext cx="3857625" cy="643255"/>
          </a:xfrm>
          <a:prstGeom prst="rect">
            <a:avLst/>
          </a:prstGeom>
          <a:noFill/>
          <a:ln cap="flat" cmpd="sng" w="25900">
            <a:solidFill>
              <a:srgbClr val="385D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905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548ED4"/>
                </a:solidFill>
                <a:latin typeface="Calibri"/>
                <a:ea typeface="Calibri"/>
                <a:cs typeface="Calibri"/>
                <a:sym typeface="Calibri"/>
              </a:rPr>
              <a:t>X' = X . S</a:t>
            </a:r>
            <a:r>
              <a:rPr b="1" baseline="-25000" lang="en-US" sz="3000">
                <a:solidFill>
                  <a:srgbClr val="548ED4"/>
                </a:solidFill>
                <a:latin typeface="Calibri"/>
                <a:ea typeface="Calibri"/>
                <a:cs typeface="Calibri"/>
                <a:sym typeface="Calibri"/>
              </a:rPr>
              <a:t>X </a:t>
            </a:r>
            <a:r>
              <a:rPr b="1" lang="en-US" sz="3000">
                <a:solidFill>
                  <a:srgbClr val="548ED4"/>
                </a:solidFill>
                <a:latin typeface="Calibri"/>
                <a:ea typeface="Calibri"/>
                <a:cs typeface="Calibri"/>
                <a:sym typeface="Calibri"/>
              </a:rPr>
              <a:t>and Y' = Y . S</a:t>
            </a:r>
            <a:r>
              <a:rPr b="1" baseline="-25000" lang="en-US" sz="3000">
                <a:solidFill>
                  <a:srgbClr val="548ED4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endParaRPr baseline="-25000"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1"/>
          <p:cNvSpPr/>
          <p:nvPr/>
        </p:nvSpPr>
        <p:spPr>
          <a:xfrm>
            <a:off x="2071877" y="5359146"/>
            <a:ext cx="4000500" cy="1356360"/>
          </a:xfrm>
          <a:custGeom>
            <a:rect b="b" l="l" r="r" t="t"/>
            <a:pathLst>
              <a:path extrusionOk="0" h="1356359" w="4000500">
                <a:moveTo>
                  <a:pt x="0" y="1356359"/>
                </a:moveTo>
                <a:lnTo>
                  <a:pt x="4000500" y="1356359"/>
                </a:lnTo>
                <a:lnTo>
                  <a:pt x="4000500" y="0"/>
                </a:lnTo>
                <a:lnTo>
                  <a:pt x="0" y="0"/>
                </a:lnTo>
                <a:lnTo>
                  <a:pt x="0" y="1356359"/>
                </a:lnTo>
                <a:close/>
              </a:path>
            </a:pathLst>
          </a:custGeom>
          <a:noFill/>
          <a:ln cap="flat" cmpd="sng" w="259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1"/>
          <p:cNvSpPr txBox="1"/>
          <p:nvPr/>
        </p:nvSpPr>
        <p:spPr>
          <a:xfrm>
            <a:off x="435965" y="4830826"/>
            <a:ext cx="4759960" cy="1407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-&gt; Matrix Representation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870075" marR="0" rtl="0" algn="l">
              <a:lnSpc>
                <a:spcPct val="100000"/>
              </a:lnSpc>
              <a:spcBef>
                <a:spcPts val="8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(X′Y′) = (XY)	Sx	0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508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	Sy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1" name="Google Shape;91;p11"/>
          <p:cNvGrpSpPr/>
          <p:nvPr/>
        </p:nvGrpSpPr>
        <p:grpSpPr>
          <a:xfrm>
            <a:off x="4215383" y="5358383"/>
            <a:ext cx="1214755" cy="928369"/>
            <a:chOff x="4215383" y="5358383"/>
            <a:chExt cx="1214755" cy="928369"/>
          </a:xfrm>
        </p:grpSpPr>
        <p:sp>
          <p:nvSpPr>
            <p:cNvPr id="92" name="Google Shape;92;p11"/>
            <p:cNvSpPr/>
            <p:nvPr/>
          </p:nvSpPr>
          <p:spPr>
            <a:xfrm>
              <a:off x="4215383" y="5358383"/>
              <a:ext cx="142240" cy="784860"/>
            </a:xfrm>
            <a:custGeom>
              <a:rect b="b" l="l" r="r" t="t"/>
              <a:pathLst>
                <a:path extrusionOk="0" h="784860" w="142239">
                  <a:moveTo>
                    <a:pt x="141731" y="0"/>
                  </a:moveTo>
                  <a:lnTo>
                    <a:pt x="86582" y="934"/>
                  </a:lnTo>
                  <a:lnTo>
                    <a:pt x="41528" y="3476"/>
                  </a:lnTo>
                  <a:lnTo>
                    <a:pt x="11144" y="7233"/>
                  </a:lnTo>
                  <a:lnTo>
                    <a:pt x="0" y="11810"/>
                  </a:lnTo>
                  <a:lnTo>
                    <a:pt x="0" y="773048"/>
                  </a:lnTo>
                  <a:lnTo>
                    <a:pt x="11144" y="777648"/>
                  </a:lnTo>
                  <a:lnTo>
                    <a:pt x="41528" y="781402"/>
                  </a:lnTo>
                  <a:lnTo>
                    <a:pt x="86582" y="783932"/>
                  </a:lnTo>
                  <a:lnTo>
                    <a:pt x="141731" y="784859"/>
                  </a:lnTo>
                  <a:lnTo>
                    <a:pt x="1417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11"/>
            <p:cNvSpPr/>
            <p:nvPr/>
          </p:nvSpPr>
          <p:spPr>
            <a:xfrm>
              <a:off x="4215383" y="5358383"/>
              <a:ext cx="1214755" cy="928369"/>
            </a:xfrm>
            <a:custGeom>
              <a:rect b="b" l="l" r="r" t="t"/>
              <a:pathLst>
                <a:path extrusionOk="0" h="928370" w="1214754">
                  <a:moveTo>
                    <a:pt x="141731" y="784859"/>
                  </a:moveTo>
                  <a:lnTo>
                    <a:pt x="86582" y="783932"/>
                  </a:lnTo>
                  <a:lnTo>
                    <a:pt x="41528" y="781402"/>
                  </a:lnTo>
                  <a:lnTo>
                    <a:pt x="11144" y="777648"/>
                  </a:lnTo>
                  <a:lnTo>
                    <a:pt x="0" y="773048"/>
                  </a:lnTo>
                  <a:lnTo>
                    <a:pt x="0" y="11810"/>
                  </a:lnTo>
                  <a:lnTo>
                    <a:pt x="11144" y="7233"/>
                  </a:lnTo>
                  <a:lnTo>
                    <a:pt x="41528" y="3476"/>
                  </a:lnTo>
                  <a:lnTo>
                    <a:pt x="86582" y="934"/>
                  </a:lnTo>
                  <a:lnTo>
                    <a:pt x="141731" y="0"/>
                  </a:lnTo>
                </a:path>
                <a:path extrusionOk="0" h="928370" w="1214754">
                  <a:moveTo>
                    <a:pt x="1071371" y="71627"/>
                  </a:moveTo>
                  <a:lnTo>
                    <a:pt x="1127134" y="72564"/>
                  </a:lnTo>
                  <a:lnTo>
                    <a:pt x="1172670" y="75120"/>
                  </a:lnTo>
                  <a:lnTo>
                    <a:pt x="1203370" y="78914"/>
                  </a:lnTo>
                  <a:lnTo>
                    <a:pt x="1214627" y="83565"/>
                  </a:lnTo>
                  <a:lnTo>
                    <a:pt x="1214627" y="916177"/>
                  </a:lnTo>
                  <a:lnTo>
                    <a:pt x="1203370" y="920824"/>
                  </a:lnTo>
                  <a:lnTo>
                    <a:pt x="1172670" y="924618"/>
                  </a:lnTo>
                  <a:lnTo>
                    <a:pt x="1127134" y="927177"/>
                  </a:lnTo>
                  <a:lnTo>
                    <a:pt x="1071371" y="928115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4" name="Google Shape;94;p11"/>
          <p:cNvSpPr txBox="1"/>
          <p:nvPr>
            <p:ph type="title"/>
          </p:nvPr>
        </p:nvSpPr>
        <p:spPr>
          <a:xfrm>
            <a:off x="2202942" y="267970"/>
            <a:ext cx="4950460" cy="5137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u="sng">
                <a:solidFill>
                  <a:srgbClr val="006FC0"/>
                </a:solidFill>
              </a:rPr>
              <a:t>Scaling with respect to Origin</a:t>
            </a:r>
            <a:endParaRPr sz="3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2"/>
          <p:cNvSpPr txBox="1"/>
          <p:nvPr>
            <p:ph type="title"/>
          </p:nvPr>
        </p:nvSpPr>
        <p:spPr>
          <a:xfrm>
            <a:off x="1173886" y="461899"/>
            <a:ext cx="6793230" cy="6965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rgbClr val="006FC0"/>
                </a:solidFill>
              </a:rPr>
              <a:t>Scaling with respect to Origin</a:t>
            </a:r>
            <a:endParaRPr/>
          </a:p>
        </p:txBody>
      </p:sp>
      <p:pic>
        <p:nvPicPr>
          <p:cNvPr id="100" name="Google Shape;100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9892" y="1427988"/>
            <a:ext cx="2981443" cy="2697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76434" y="1434073"/>
            <a:ext cx="2971429" cy="2752354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2"/>
          <p:cNvSpPr txBox="1"/>
          <p:nvPr/>
        </p:nvSpPr>
        <p:spPr>
          <a:xfrm>
            <a:off x="1063244" y="4085970"/>
            <a:ext cx="1940560" cy="391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Normal	Object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2"/>
          <p:cNvSpPr txBox="1"/>
          <p:nvPr/>
        </p:nvSpPr>
        <p:spPr>
          <a:xfrm>
            <a:off x="5223128" y="4228845"/>
            <a:ext cx="2520950" cy="391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 After Scaling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2"/>
          <p:cNvSpPr txBox="1"/>
          <p:nvPr/>
        </p:nvSpPr>
        <p:spPr>
          <a:xfrm>
            <a:off x="1770633" y="4811395"/>
            <a:ext cx="5592445" cy="1732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00AF50"/>
                </a:solidFill>
                <a:latin typeface="Calibri"/>
                <a:ea typeface="Calibri"/>
                <a:cs typeface="Calibri"/>
                <a:sym typeface="Calibri"/>
              </a:rPr>
              <a:t>Scaling Factor &lt; 1 </a:t>
            </a:r>
            <a:r>
              <a:rPr lang="en-US" sz="2800">
                <a:solidFill>
                  <a:srgbClr val="00AF5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🡪</a:t>
            </a:r>
            <a:r>
              <a:rPr lang="en-US" sz="2800">
                <a:solidFill>
                  <a:srgbClr val="00AF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>
                <a:solidFill>
                  <a:srgbClr val="00AF50"/>
                </a:solidFill>
                <a:latin typeface="Calibri"/>
                <a:ea typeface="Calibri"/>
                <a:cs typeface="Calibri"/>
                <a:sym typeface="Calibri"/>
              </a:rPr>
              <a:t>Compress(shrink)  </a:t>
            </a:r>
            <a:r>
              <a:rPr b="1" lang="en-US" sz="2800">
                <a:solidFill>
                  <a:srgbClr val="00AF50"/>
                </a:solidFill>
                <a:latin typeface="Calibri"/>
                <a:ea typeface="Calibri"/>
                <a:cs typeface="Calibri"/>
                <a:sym typeface="Calibri"/>
              </a:rPr>
              <a:t>Scaling Factor &gt; 1 </a:t>
            </a:r>
            <a:r>
              <a:rPr lang="en-US" sz="2800">
                <a:solidFill>
                  <a:srgbClr val="00AF5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🡪</a:t>
            </a:r>
            <a:r>
              <a:rPr lang="en-US" sz="2800">
                <a:solidFill>
                  <a:srgbClr val="00AF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>
                <a:solidFill>
                  <a:srgbClr val="00AF50"/>
                </a:solidFill>
                <a:latin typeface="Calibri"/>
                <a:ea typeface="Calibri"/>
                <a:cs typeface="Calibri"/>
                <a:sym typeface="Calibri"/>
              </a:rPr>
              <a:t>Expand (stretch)  </a:t>
            </a:r>
            <a:r>
              <a:rPr b="1" lang="en-US" sz="2800">
                <a:solidFill>
                  <a:srgbClr val="00AF50"/>
                </a:solidFill>
                <a:latin typeface="Calibri"/>
                <a:ea typeface="Calibri"/>
                <a:cs typeface="Calibri"/>
                <a:sym typeface="Calibri"/>
              </a:rPr>
              <a:t>Scaling Factor = 1 </a:t>
            </a:r>
            <a:r>
              <a:rPr lang="en-US" sz="2800">
                <a:solidFill>
                  <a:srgbClr val="00AF5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🡪</a:t>
            </a:r>
            <a:r>
              <a:rPr lang="en-US" sz="2800">
                <a:solidFill>
                  <a:srgbClr val="00AF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>
                <a:solidFill>
                  <a:srgbClr val="00AF50"/>
                </a:solidFill>
                <a:latin typeface="Calibri"/>
                <a:ea typeface="Calibri"/>
                <a:cs typeface="Calibri"/>
                <a:sym typeface="Calibri"/>
              </a:rPr>
              <a:t>No Change  </a:t>
            </a:r>
            <a:r>
              <a:rPr b="1" lang="en-US" sz="2800">
                <a:solidFill>
                  <a:srgbClr val="00AF50"/>
                </a:solidFill>
                <a:latin typeface="Calibri"/>
                <a:ea typeface="Calibri"/>
                <a:cs typeface="Calibri"/>
                <a:sym typeface="Calibri"/>
              </a:rPr>
              <a:t>Scaling Factor &lt; 0 </a:t>
            </a:r>
            <a:r>
              <a:rPr lang="en-US" sz="2800">
                <a:solidFill>
                  <a:srgbClr val="00AF5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🡪</a:t>
            </a:r>
            <a:r>
              <a:rPr lang="en-US" sz="2800">
                <a:solidFill>
                  <a:srgbClr val="00AF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>
                <a:solidFill>
                  <a:srgbClr val="00AF50"/>
                </a:solidFill>
                <a:latin typeface="Calibri"/>
                <a:ea typeface="Calibri"/>
                <a:cs typeface="Calibri"/>
                <a:sym typeface="Calibri"/>
              </a:rPr>
              <a:t>Reflect the shape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3"/>
          <p:cNvSpPr txBox="1"/>
          <p:nvPr>
            <p:ph type="title"/>
          </p:nvPr>
        </p:nvSpPr>
        <p:spPr>
          <a:xfrm>
            <a:off x="1274444" y="461899"/>
            <a:ext cx="6593205" cy="6965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rgbClr val="548ED4"/>
                </a:solidFill>
              </a:rPr>
              <a:t>Scaling with respect to Point</a:t>
            </a:r>
            <a:endParaRPr/>
          </a:p>
        </p:txBody>
      </p:sp>
      <p:sp>
        <p:nvSpPr>
          <p:cNvPr id="110" name="Google Shape;110;p13"/>
          <p:cNvSpPr txBox="1"/>
          <p:nvPr/>
        </p:nvSpPr>
        <p:spPr>
          <a:xfrm>
            <a:off x="535940" y="1391785"/>
            <a:ext cx="6490970" cy="21532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3650">
            <a:spAutoFit/>
          </a:bodyPr>
          <a:lstStyle/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STEPS-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7019" lvl="1" marL="756285" marR="0" rtl="0" algn="l">
              <a:lnSpc>
                <a:spcPct val="100000"/>
              </a:lnSpc>
              <a:spcBef>
                <a:spcPts val="690"/>
              </a:spcBef>
              <a:spcAft>
                <a:spcPts val="0"/>
              </a:spcAft>
              <a:buClr>
                <a:srgbClr val="E36C09"/>
              </a:buClr>
              <a:buSzPts val="2800"/>
              <a:buFont typeface="Arial"/>
              <a:buChar char="–"/>
            </a:pPr>
            <a:r>
              <a:rPr b="1" i="0" lang="en-US" sz="2800" u="sng" cap="none" strike="noStrik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STEP1 -&gt;</a:t>
            </a:r>
            <a:r>
              <a:rPr b="1" i="0" lang="en-US" sz="2800" u="none" cap="none" strike="noStrik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Translate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</a:t>
            </a: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origin.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7019" lvl="1" marL="756285" marR="0" rtl="0" algn="l">
              <a:lnSpc>
                <a:spcPct val="100000"/>
              </a:lnSpc>
              <a:spcBef>
                <a:spcPts val="670"/>
              </a:spcBef>
              <a:spcAft>
                <a:spcPts val="0"/>
              </a:spcAft>
              <a:buClr>
                <a:srgbClr val="E36C09"/>
              </a:buClr>
              <a:buSzPts val="2800"/>
              <a:buFont typeface="Arial"/>
              <a:buChar char="–"/>
            </a:pPr>
            <a:r>
              <a:rPr b="1" i="0" lang="en-US" sz="2800" u="sng" cap="none" strike="noStrik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STEP2-&gt;</a:t>
            </a:r>
            <a:r>
              <a:rPr b="1" i="0" lang="en-US" sz="2800" u="none" cap="none" strike="noStrik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Scaling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done.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7019" lvl="1" marL="756285" marR="0" rtl="0" algn="l">
              <a:lnSpc>
                <a:spcPct val="100000"/>
              </a:lnSpc>
              <a:spcBef>
                <a:spcPts val="675"/>
              </a:spcBef>
              <a:spcAft>
                <a:spcPts val="0"/>
              </a:spcAft>
              <a:buClr>
                <a:srgbClr val="E36C09"/>
              </a:buClr>
              <a:buSzPts val="2800"/>
              <a:buFont typeface="Arial"/>
              <a:buChar char="–"/>
            </a:pPr>
            <a:r>
              <a:rPr b="1" i="0" lang="en-US" sz="2800" u="sng" cap="none" strike="noStrik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STEP3 -&gt; </a:t>
            </a: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Translate it back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that point.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1" name="Google Shape;111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8004" y="3785641"/>
            <a:ext cx="8384700" cy="24441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4"/>
          <p:cNvSpPr txBox="1"/>
          <p:nvPr>
            <p:ph type="title"/>
          </p:nvPr>
        </p:nvSpPr>
        <p:spPr>
          <a:xfrm>
            <a:off x="3548634" y="461899"/>
            <a:ext cx="2049145" cy="6965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rgbClr val="006FC0"/>
                </a:solidFill>
              </a:rPr>
              <a:t>Shearing</a:t>
            </a:r>
            <a:endParaRPr/>
          </a:p>
        </p:txBody>
      </p:sp>
      <p:sp>
        <p:nvSpPr>
          <p:cNvPr id="117" name="Google Shape;117;p14"/>
          <p:cNvSpPr txBox="1"/>
          <p:nvPr/>
        </p:nvSpPr>
        <p:spPr>
          <a:xfrm>
            <a:off x="535940" y="1607261"/>
            <a:ext cx="7835900" cy="31419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Shearing is also known as </a:t>
            </a: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Skewing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55600" marR="508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is a transformation that </a:t>
            </a: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slants the shape 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  an object.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"/>
              </a:spcBef>
              <a:spcAft>
                <a:spcPts val="0"/>
              </a:spcAft>
              <a:buNone/>
            </a:pPr>
            <a:r>
              <a:t/>
            </a:r>
            <a:endParaRPr sz="34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3274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Shearing Transformation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14"/>
          <p:cNvSpPr txBox="1"/>
          <p:nvPr/>
        </p:nvSpPr>
        <p:spPr>
          <a:xfrm>
            <a:off x="1150416" y="5300268"/>
            <a:ext cx="1459865" cy="3917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X- Shearing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4"/>
          <p:cNvSpPr txBox="1"/>
          <p:nvPr/>
        </p:nvSpPr>
        <p:spPr>
          <a:xfrm>
            <a:off x="3508375" y="5443524"/>
            <a:ext cx="1448435" cy="391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Y- Shearing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0" name="Google Shape;120;p14"/>
          <p:cNvGrpSpPr/>
          <p:nvPr/>
        </p:nvGrpSpPr>
        <p:grpSpPr>
          <a:xfrm>
            <a:off x="1999488" y="4780660"/>
            <a:ext cx="4787011" cy="649605"/>
            <a:chOff x="1999488" y="4780660"/>
            <a:chExt cx="4787011" cy="649605"/>
          </a:xfrm>
        </p:grpSpPr>
        <p:sp>
          <p:nvSpPr>
            <p:cNvPr id="121" name="Google Shape;121;p14"/>
            <p:cNvSpPr/>
            <p:nvPr/>
          </p:nvSpPr>
          <p:spPr>
            <a:xfrm>
              <a:off x="1999488" y="4780660"/>
              <a:ext cx="2430780" cy="608330"/>
            </a:xfrm>
            <a:custGeom>
              <a:rect b="b" l="l" r="r" t="t"/>
              <a:pathLst>
                <a:path extrusionOk="0" h="608329" w="2430779">
                  <a:moveTo>
                    <a:pt x="74422" y="507110"/>
                  </a:moveTo>
                  <a:lnTo>
                    <a:pt x="0" y="577722"/>
                  </a:lnTo>
                  <a:lnTo>
                    <a:pt x="94742" y="606679"/>
                  </a:lnTo>
                  <a:lnTo>
                    <a:pt x="98043" y="607822"/>
                  </a:lnTo>
                  <a:lnTo>
                    <a:pt x="101600" y="605916"/>
                  </a:lnTo>
                  <a:lnTo>
                    <a:pt x="102616" y="602488"/>
                  </a:lnTo>
                  <a:lnTo>
                    <a:pt x="103631" y="599185"/>
                  </a:lnTo>
                  <a:lnTo>
                    <a:pt x="101854" y="595629"/>
                  </a:lnTo>
                  <a:lnTo>
                    <a:pt x="53976" y="581025"/>
                  </a:lnTo>
                  <a:lnTo>
                    <a:pt x="13588" y="581025"/>
                  </a:lnTo>
                  <a:lnTo>
                    <a:pt x="10668" y="568705"/>
                  </a:lnTo>
                  <a:lnTo>
                    <a:pt x="33697" y="563286"/>
                  </a:lnTo>
                  <a:lnTo>
                    <a:pt x="83185" y="516254"/>
                  </a:lnTo>
                  <a:lnTo>
                    <a:pt x="83312" y="512317"/>
                  </a:lnTo>
                  <a:lnTo>
                    <a:pt x="78486" y="507238"/>
                  </a:lnTo>
                  <a:lnTo>
                    <a:pt x="74422" y="507110"/>
                  </a:lnTo>
                  <a:close/>
                </a:path>
                <a:path extrusionOk="0" h="608329" w="2430779">
                  <a:moveTo>
                    <a:pt x="33697" y="563286"/>
                  </a:moveTo>
                  <a:lnTo>
                    <a:pt x="10668" y="568705"/>
                  </a:lnTo>
                  <a:lnTo>
                    <a:pt x="13588" y="581025"/>
                  </a:lnTo>
                  <a:lnTo>
                    <a:pt x="20066" y="579501"/>
                  </a:lnTo>
                  <a:lnTo>
                    <a:pt x="16637" y="579501"/>
                  </a:lnTo>
                  <a:lnTo>
                    <a:pt x="14097" y="568832"/>
                  </a:lnTo>
                  <a:lnTo>
                    <a:pt x="27861" y="568832"/>
                  </a:lnTo>
                  <a:lnTo>
                    <a:pt x="33697" y="563286"/>
                  </a:lnTo>
                  <a:close/>
                </a:path>
                <a:path extrusionOk="0" h="608329" w="2430779">
                  <a:moveTo>
                    <a:pt x="36412" y="575655"/>
                  </a:moveTo>
                  <a:lnTo>
                    <a:pt x="13588" y="581025"/>
                  </a:lnTo>
                  <a:lnTo>
                    <a:pt x="53976" y="581025"/>
                  </a:lnTo>
                  <a:lnTo>
                    <a:pt x="36412" y="575655"/>
                  </a:lnTo>
                  <a:close/>
                </a:path>
                <a:path extrusionOk="0" h="608329" w="2430779">
                  <a:moveTo>
                    <a:pt x="14097" y="568832"/>
                  </a:moveTo>
                  <a:lnTo>
                    <a:pt x="16637" y="579501"/>
                  </a:lnTo>
                  <a:lnTo>
                    <a:pt x="24511" y="572017"/>
                  </a:lnTo>
                  <a:lnTo>
                    <a:pt x="14097" y="568832"/>
                  </a:lnTo>
                  <a:close/>
                </a:path>
                <a:path extrusionOk="0" h="608329" w="2430779">
                  <a:moveTo>
                    <a:pt x="24511" y="572017"/>
                  </a:moveTo>
                  <a:lnTo>
                    <a:pt x="16637" y="579501"/>
                  </a:lnTo>
                  <a:lnTo>
                    <a:pt x="20066" y="579501"/>
                  </a:lnTo>
                  <a:lnTo>
                    <a:pt x="36412" y="575655"/>
                  </a:lnTo>
                  <a:lnTo>
                    <a:pt x="24511" y="572017"/>
                  </a:lnTo>
                  <a:close/>
                </a:path>
                <a:path extrusionOk="0" h="608329" w="2430779">
                  <a:moveTo>
                    <a:pt x="2427478" y="0"/>
                  </a:moveTo>
                  <a:lnTo>
                    <a:pt x="33697" y="563286"/>
                  </a:lnTo>
                  <a:lnTo>
                    <a:pt x="24511" y="572017"/>
                  </a:lnTo>
                  <a:lnTo>
                    <a:pt x="36412" y="575655"/>
                  </a:lnTo>
                  <a:lnTo>
                    <a:pt x="2430399" y="12445"/>
                  </a:lnTo>
                  <a:lnTo>
                    <a:pt x="2427478" y="0"/>
                  </a:lnTo>
                  <a:close/>
                </a:path>
                <a:path extrusionOk="0" h="608329" w="2430779">
                  <a:moveTo>
                    <a:pt x="27861" y="568832"/>
                  </a:moveTo>
                  <a:lnTo>
                    <a:pt x="14097" y="568832"/>
                  </a:lnTo>
                  <a:lnTo>
                    <a:pt x="24511" y="572017"/>
                  </a:lnTo>
                  <a:lnTo>
                    <a:pt x="27861" y="568832"/>
                  </a:lnTo>
                  <a:close/>
                </a:path>
              </a:pathLst>
            </a:custGeom>
            <a:solidFill>
              <a:srgbClr val="006FC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14"/>
            <p:cNvSpPr/>
            <p:nvPr/>
          </p:nvSpPr>
          <p:spPr>
            <a:xfrm>
              <a:off x="4377309" y="4780660"/>
              <a:ext cx="2409190" cy="649605"/>
            </a:xfrm>
            <a:custGeom>
              <a:rect b="b" l="l" r="r" t="t"/>
              <a:pathLst>
                <a:path extrusionOk="0" h="649604" w="2409190">
                  <a:moveTo>
                    <a:pt x="2408936" y="577723"/>
                  </a:moveTo>
                  <a:lnTo>
                    <a:pt x="2337435" y="509016"/>
                  </a:lnTo>
                  <a:lnTo>
                    <a:pt x="2334895" y="506603"/>
                  </a:lnTo>
                  <a:lnTo>
                    <a:pt x="2330958" y="506730"/>
                  </a:lnTo>
                  <a:lnTo>
                    <a:pt x="2328545" y="509270"/>
                  </a:lnTo>
                  <a:lnTo>
                    <a:pt x="2326132" y="511683"/>
                  </a:lnTo>
                  <a:lnTo>
                    <a:pt x="2326132" y="515747"/>
                  </a:lnTo>
                  <a:lnTo>
                    <a:pt x="2328672" y="518160"/>
                  </a:lnTo>
                  <a:lnTo>
                    <a:pt x="2375281" y="563016"/>
                  </a:lnTo>
                  <a:lnTo>
                    <a:pt x="52959" y="0"/>
                  </a:lnTo>
                  <a:lnTo>
                    <a:pt x="51435" y="6223"/>
                  </a:lnTo>
                  <a:lnTo>
                    <a:pt x="46736" y="6223"/>
                  </a:lnTo>
                  <a:lnTo>
                    <a:pt x="45288" y="556514"/>
                  </a:lnTo>
                  <a:lnTo>
                    <a:pt x="45161" y="613143"/>
                  </a:lnTo>
                  <a:lnTo>
                    <a:pt x="51460" y="624001"/>
                  </a:lnTo>
                  <a:lnTo>
                    <a:pt x="45135" y="613105"/>
                  </a:lnTo>
                  <a:lnTo>
                    <a:pt x="10922" y="554101"/>
                  </a:lnTo>
                  <a:lnTo>
                    <a:pt x="7112" y="553085"/>
                  </a:lnTo>
                  <a:lnTo>
                    <a:pt x="4064" y="554736"/>
                  </a:lnTo>
                  <a:lnTo>
                    <a:pt x="1016" y="556514"/>
                  </a:lnTo>
                  <a:lnTo>
                    <a:pt x="0" y="560451"/>
                  </a:lnTo>
                  <a:lnTo>
                    <a:pt x="1651" y="563499"/>
                  </a:lnTo>
                  <a:lnTo>
                    <a:pt x="51435" y="649224"/>
                  </a:lnTo>
                  <a:lnTo>
                    <a:pt x="58813" y="636651"/>
                  </a:lnTo>
                  <a:lnTo>
                    <a:pt x="103378" y="560705"/>
                  </a:lnTo>
                  <a:lnTo>
                    <a:pt x="102362" y="556768"/>
                  </a:lnTo>
                  <a:lnTo>
                    <a:pt x="96266" y="553212"/>
                  </a:lnTo>
                  <a:lnTo>
                    <a:pt x="92456" y="554228"/>
                  </a:lnTo>
                  <a:lnTo>
                    <a:pt x="57861" y="613105"/>
                  </a:lnTo>
                  <a:lnTo>
                    <a:pt x="57785" y="633349"/>
                  </a:lnTo>
                  <a:lnTo>
                    <a:pt x="57835" y="613143"/>
                  </a:lnTo>
                  <a:lnTo>
                    <a:pt x="59410" y="14757"/>
                  </a:lnTo>
                  <a:lnTo>
                    <a:pt x="2372487" y="575398"/>
                  </a:lnTo>
                  <a:lnTo>
                    <a:pt x="2310384" y="593979"/>
                  </a:lnTo>
                  <a:lnTo>
                    <a:pt x="2306955" y="594868"/>
                  </a:lnTo>
                  <a:lnTo>
                    <a:pt x="2305050" y="598424"/>
                  </a:lnTo>
                  <a:lnTo>
                    <a:pt x="2306066" y="601853"/>
                  </a:lnTo>
                  <a:lnTo>
                    <a:pt x="2307082" y="605155"/>
                  </a:lnTo>
                  <a:lnTo>
                    <a:pt x="2310638" y="607060"/>
                  </a:lnTo>
                  <a:lnTo>
                    <a:pt x="2398280" y="580898"/>
                  </a:lnTo>
                  <a:lnTo>
                    <a:pt x="2408936" y="577723"/>
                  </a:lnTo>
                  <a:close/>
                </a:path>
              </a:pathLst>
            </a:custGeom>
            <a:solidFill>
              <a:srgbClr val="497DB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3" name="Google Shape;123;p14"/>
          <p:cNvSpPr txBox="1"/>
          <p:nvPr/>
        </p:nvSpPr>
        <p:spPr>
          <a:xfrm>
            <a:off x="6151879" y="5515152"/>
            <a:ext cx="1873250" cy="391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X-Y -- Shearing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5"/>
          <p:cNvSpPr txBox="1"/>
          <p:nvPr>
            <p:ph type="title"/>
          </p:nvPr>
        </p:nvSpPr>
        <p:spPr>
          <a:xfrm>
            <a:off x="3275838" y="461899"/>
            <a:ext cx="2592070" cy="6965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>
                <a:latin typeface="Calibri"/>
                <a:ea typeface="Calibri"/>
                <a:cs typeface="Calibri"/>
                <a:sym typeface="Calibri"/>
              </a:rPr>
              <a:t>X- Shearing</a:t>
            </a:r>
            <a:endParaRPr/>
          </a:p>
        </p:txBody>
      </p:sp>
      <p:sp>
        <p:nvSpPr>
          <p:cNvPr id="129" name="Google Shape;129;p15"/>
          <p:cNvSpPr txBox="1"/>
          <p:nvPr/>
        </p:nvSpPr>
        <p:spPr>
          <a:xfrm>
            <a:off x="535940" y="1563370"/>
            <a:ext cx="7787640" cy="8947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4125">
            <a:spAutoFit/>
          </a:bodyPr>
          <a:lstStyle/>
          <a:p>
            <a:pPr indent="-342900" lvl="0" marL="355600" marR="508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X-Shear preserves the Y coordinate and changes  are made to X coordinates.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15"/>
          <p:cNvSpPr txBox="1"/>
          <p:nvPr/>
        </p:nvSpPr>
        <p:spPr>
          <a:xfrm>
            <a:off x="510540" y="4686413"/>
            <a:ext cx="2389505" cy="7632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5700">
            <a:spAutoFit/>
          </a:bodyPr>
          <a:lstStyle/>
          <a:p>
            <a:pPr indent="-342265" lvl="0" marL="342265" marR="5588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 </a:t>
            </a:r>
            <a:r>
              <a:rPr baseline="-25000" lang="en-US" sz="217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 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	1	0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55880" rtl="0" algn="r">
              <a:lnSpc>
                <a:spcPct val="100000"/>
              </a:lnSpc>
              <a:spcBef>
                <a:spcPts val="265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</a:t>
            </a:r>
            <a:r>
              <a:rPr baseline="-25000" lang="en-US" sz="217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	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15"/>
          <p:cNvSpPr txBox="1"/>
          <p:nvPr/>
        </p:nvSpPr>
        <p:spPr>
          <a:xfrm>
            <a:off x="4156075" y="5320103"/>
            <a:ext cx="1882775" cy="10153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9850">
            <a:spAutoFit/>
          </a:bodyPr>
          <a:lstStyle/>
          <a:p>
            <a:pPr indent="0" lvl="0" marL="5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X’= X+ (Sh</a:t>
            </a:r>
            <a:r>
              <a:rPr baseline="-25000" lang="en-US" sz="217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 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	Y)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508000" marR="0" rtl="0" algn="l">
              <a:lnSpc>
                <a:spcPct val="100000"/>
              </a:lnSpc>
              <a:spcBef>
                <a:spcPts val="119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Y’=Y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2" name="Google Shape;132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11967" y="2755997"/>
            <a:ext cx="4707120" cy="184953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5"/>
          <p:cNvSpPr/>
          <p:nvPr/>
        </p:nvSpPr>
        <p:spPr>
          <a:xfrm>
            <a:off x="1714500" y="4715255"/>
            <a:ext cx="45720" cy="928369"/>
          </a:xfrm>
          <a:custGeom>
            <a:rect b="b" l="l" r="r" t="t"/>
            <a:pathLst>
              <a:path extrusionOk="0" h="928370" w="45719">
                <a:moveTo>
                  <a:pt x="45719" y="928116"/>
                </a:moveTo>
                <a:lnTo>
                  <a:pt x="27914" y="927817"/>
                </a:lnTo>
                <a:lnTo>
                  <a:pt x="13382" y="927001"/>
                </a:lnTo>
                <a:lnTo>
                  <a:pt x="3589" y="925790"/>
                </a:lnTo>
                <a:lnTo>
                  <a:pt x="0" y="924306"/>
                </a:lnTo>
                <a:lnTo>
                  <a:pt x="0" y="3810"/>
                </a:lnTo>
                <a:lnTo>
                  <a:pt x="3589" y="2303"/>
                </a:lnTo>
                <a:lnTo>
                  <a:pt x="13382" y="1095"/>
                </a:lnTo>
                <a:lnTo>
                  <a:pt x="27914" y="291"/>
                </a:lnTo>
                <a:lnTo>
                  <a:pt x="45719" y="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15"/>
          <p:cNvSpPr/>
          <p:nvPr/>
        </p:nvSpPr>
        <p:spPr>
          <a:xfrm>
            <a:off x="3000755" y="4715255"/>
            <a:ext cx="142240" cy="1071880"/>
          </a:xfrm>
          <a:custGeom>
            <a:rect b="b" l="l" r="r" t="t"/>
            <a:pathLst>
              <a:path extrusionOk="0" h="1071879" w="142239">
                <a:moveTo>
                  <a:pt x="0" y="0"/>
                </a:moveTo>
                <a:lnTo>
                  <a:pt x="55149" y="934"/>
                </a:lnTo>
                <a:lnTo>
                  <a:pt x="100202" y="3476"/>
                </a:lnTo>
                <a:lnTo>
                  <a:pt x="130587" y="7233"/>
                </a:lnTo>
                <a:lnTo>
                  <a:pt x="141731" y="11811"/>
                </a:lnTo>
                <a:lnTo>
                  <a:pt x="141731" y="1059561"/>
                </a:lnTo>
                <a:lnTo>
                  <a:pt x="130587" y="1064160"/>
                </a:lnTo>
                <a:lnTo>
                  <a:pt x="100202" y="1067914"/>
                </a:lnTo>
                <a:lnTo>
                  <a:pt x="55149" y="1070444"/>
                </a:lnTo>
                <a:lnTo>
                  <a:pt x="0" y="1071372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